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sldIdLst>
    <p:sldId id="256" r:id="rId2"/>
    <p:sldId id="489" r:id="rId3"/>
    <p:sldId id="490" r:id="rId4"/>
    <p:sldId id="575" r:id="rId5"/>
    <p:sldId id="576" r:id="rId6"/>
    <p:sldId id="578" r:id="rId7"/>
    <p:sldId id="466" r:id="rId8"/>
    <p:sldId id="485" r:id="rId9"/>
    <p:sldId id="494" r:id="rId10"/>
    <p:sldId id="495" r:id="rId11"/>
    <p:sldId id="496" r:id="rId12"/>
    <p:sldId id="553" r:id="rId13"/>
    <p:sldId id="579" r:id="rId14"/>
    <p:sldId id="580" r:id="rId15"/>
    <p:sldId id="581" r:id="rId16"/>
    <p:sldId id="583" r:id="rId17"/>
    <p:sldId id="582" r:id="rId18"/>
    <p:sldId id="508" r:id="rId19"/>
    <p:sldId id="509" r:id="rId20"/>
    <p:sldId id="510" r:id="rId21"/>
    <p:sldId id="512" r:id="rId22"/>
    <p:sldId id="513" r:id="rId23"/>
    <p:sldId id="514" r:id="rId24"/>
    <p:sldId id="515" r:id="rId25"/>
    <p:sldId id="516" r:id="rId26"/>
    <p:sldId id="517" r:id="rId27"/>
    <p:sldId id="518" r:id="rId28"/>
    <p:sldId id="520" r:id="rId29"/>
    <p:sldId id="521" r:id="rId30"/>
    <p:sldId id="522" r:id="rId31"/>
    <p:sldId id="523" r:id="rId32"/>
    <p:sldId id="552" r:id="rId33"/>
    <p:sldId id="258" r:id="rId34"/>
    <p:sldId id="260" r:id="rId35"/>
    <p:sldId id="359" r:id="rId36"/>
    <p:sldId id="360" r:id="rId37"/>
    <p:sldId id="361" r:id="rId38"/>
    <p:sldId id="362" r:id="rId39"/>
    <p:sldId id="261" r:id="rId40"/>
    <p:sldId id="262" r:id="rId41"/>
    <p:sldId id="263" r:id="rId42"/>
    <p:sldId id="265" r:id="rId43"/>
    <p:sldId id="266" r:id="rId44"/>
    <p:sldId id="268" r:id="rId45"/>
    <p:sldId id="269" r:id="rId46"/>
    <p:sldId id="585" r:id="rId47"/>
    <p:sldId id="270" r:id="rId48"/>
    <p:sldId id="271" r:id="rId49"/>
    <p:sldId id="272" r:id="rId50"/>
    <p:sldId id="273" r:id="rId51"/>
    <p:sldId id="274" r:id="rId52"/>
    <p:sldId id="275" r:id="rId53"/>
    <p:sldId id="278" r:id="rId54"/>
    <p:sldId id="279" r:id="rId55"/>
    <p:sldId id="280" r:id="rId56"/>
    <p:sldId id="281" r:id="rId57"/>
    <p:sldId id="282" r:id="rId58"/>
    <p:sldId id="283" r:id="rId59"/>
    <p:sldId id="285" r:id="rId60"/>
    <p:sldId id="586" r:id="rId61"/>
    <p:sldId id="587" r:id="rId62"/>
    <p:sldId id="588" r:id="rId63"/>
    <p:sldId id="589" r:id="rId64"/>
    <p:sldId id="590" r:id="rId65"/>
    <p:sldId id="591" r:id="rId66"/>
    <p:sldId id="592" r:id="rId67"/>
    <p:sldId id="593" r:id="rId68"/>
  </p:sldIdLst>
  <p:sldSz cx="9144000" cy="6858000" type="screen4x3"/>
  <p:notesSz cx="6858000" cy="9144000"/>
  <p:custShowLst>
    <p:custShow name="自定义放映 1" id="0">
      <p:sldLst/>
    </p:custShow>
    <p:custShow name="自定义放映 2" id="1">
      <p:sldLst/>
    </p:custShow>
    <p:custShow name="自定义放映 3" id="2">
      <p:sldLst/>
    </p:custShow>
  </p:custShowLst>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Verdana" panose="020B060403050404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Verdana" panose="020B060403050404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Verdana" panose="020B060403050404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Verdana" panose="020B060403050404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3366FF"/>
    <a:srgbClr val="6600FF"/>
    <a:srgbClr val="800080"/>
    <a:srgbClr val="000099"/>
    <a:srgbClr val="FFFFCC"/>
    <a:srgbClr val="9966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1595" autoAdjust="0"/>
  </p:normalViewPr>
  <p:slideViewPr>
    <p:cSldViewPr>
      <p:cViewPr varScale="1">
        <p:scale>
          <a:sx n="59" d="100"/>
          <a:sy n="59" d="100"/>
        </p:scale>
        <p:origin x="1458" y="2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e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emf"/><Relationship Id="rId5" Type="http://schemas.openxmlformats.org/officeDocument/2006/relationships/image" Target="../media/image62.wmf"/><Relationship Id="rId4"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5.wmf"/><Relationship Id="rId3" Type="http://schemas.openxmlformats.org/officeDocument/2006/relationships/image" Target="../media/image75.wmf"/><Relationship Id="rId7" Type="http://schemas.openxmlformats.org/officeDocument/2006/relationships/image" Target="../media/image79.wmf"/><Relationship Id="rId12" Type="http://schemas.openxmlformats.org/officeDocument/2006/relationships/image" Target="../media/image84.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11" Type="http://schemas.openxmlformats.org/officeDocument/2006/relationships/image" Target="../media/image83.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image" Target="../media/image10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emf"/><Relationship Id="rId7" Type="http://schemas.openxmlformats.org/officeDocument/2006/relationships/image" Target="../media/image15.wmf"/><Relationship Id="rId2" Type="http://schemas.openxmlformats.org/officeDocument/2006/relationships/image" Target="../media/image10.emf"/><Relationship Id="rId1" Type="http://schemas.openxmlformats.org/officeDocument/2006/relationships/image" Target="../media/image9.emf"/><Relationship Id="rId6" Type="http://schemas.openxmlformats.org/officeDocument/2006/relationships/image" Target="../media/image14.w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emf"/><Relationship Id="rId1" Type="http://schemas.openxmlformats.org/officeDocument/2006/relationships/image" Target="../media/image18.e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0" Type="http://schemas.openxmlformats.org/officeDocument/2006/relationships/image" Target="../media/image41.wmf"/><Relationship Id="rId4" Type="http://schemas.openxmlformats.org/officeDocument/2006/relationships/image" Target="../media/image35.wmf"/><Relationship Id="rId9"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4178" name="Rectangle 2">
            <a:extLst>
              <a:ext uri="{FF2B5EF4-FFF2-40B4-BE49-F238E27FC236}">
                <a16:creationId xmlns:a16="http://schemas.microsoft.com/office/drawing/2014/main" id="{C41581E5-8B7E-4E50-963C-422B88860F8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074179" name="Rectangle 3">
            <a:extLst>
              <a:ext uri="{FF2B5EF4-FFF2-40B4-BE49-F238E27FC236}">
                <a16:creationId xmlns:a16="http://schemas.microsoft.com/office/drawing/2014/main" id="{6AE7DB86-DB0D-458A-9BBD-A4E05D9FF51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6148" name="Rectangle 4">
            <a:extLst>
              <a:ext uri="{FF2B5EF4-FFF2-40B4-BE49-F238E27FC236}">
                <a16:creationId xmlns:a16="http://schemas.microsoft.com/office/drawing/2014/main" id="{D25AF6A0-FA69-4A94-9D51-FF7AB323603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4181" name="Rectangle 5">
            <a:extLst>
              <a:ext uri="{FF2B5EF4-FFF2-40B4-BE49-F238E27FC236}">
                <a16:creationId xmlns:a16="http://schemas.microsoft.com/office/drawing/2014/main" id="{2E7013A5-6495-4687-8C13-A42B471E230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74182" name="Rectangle 6">
            <a:extLst>
              <a:ext uri="{FF2B5EF4-FFF2-40B4-BE49-F238E27FC236}">
                <a16:creationId xmlns:a16="http://schemas.microsoft.com/office/drawing/2014/main" id="{E6037B29-C3F1-4CB5-9F37-A5EDB24B435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074183" name="Rectangle 7">
            <a:extLst>
              <a:ext uri="{FF2B5EF4-FFF2-40B4-BE49-F238E27FC236}">
                <a16:creationId xmlns:a16="http://schemas.microsoft.com/office/drawing/2014/main" id="{37DC5156-0DBA-4BB1-9317-4BB32EA85E3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3FF66911-BD9A-42AC-9D8E-C0654DC6D3C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CC2A2338-BAFB-4E09-B06D-0F3730A2289E}"/>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5F697A5A-826B-4B29-B6B1-A94A361BB3F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196" name="灯片编号占位符 3">
            <a:extLst>
              <a:ext uri="{FF2B5EF4-FFF2-40B4-BE49-F238E27FC236}">
                <a16:creationId xmlns:a16="http://schemas.microsoft.com/office/drawing/2014/main" id="{9D179911-13C3-4B9E-BCDD-D42076510C4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BFE4826C-2CE4-4686-A1DE-1177D7C5E1B5}" type="slidenum">
              <a:rPr lang="en-US" altLang="zh-CN" smtClean="0">
                <a:latin typeface="Arial" panose="020B0604020202020204" pitchFamily="34" charset="0"/>
                <a:ea typeface="宋体" panose="02010600030101010101" pitchFamily="2" charset="-122"/>
              </a:rPr>
              <a:pPr/>
              <a:t>1</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57F12A12-7328-440F-80A3-364CE2403057}"/>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5AD0E4D5-81F9-456A-A049-BE617EBAC022}" type="slidenum">
              <a:rPr lang="en-US" altLang="zh-CN" smtClean="0">
                <a:latin typeface="Arial" panose="020B0604020202020204" pitchFamily="34" charset="0"/>
                <a:ea typeface="宋体" panose="02010600030101010101" pitchFamily="2" charset="-122"/>
              </a:rPr>
              <a:pPr/>
              <a:t>40</a:t>
            </a:fld>
            <a:endParaRPr lang="en-US" altLang="zh-CN">
              <a:latin typeface="Arial" panose="020B0604020202020204" pitchFamily="34" charset="0"/>
              <a:ea typeface="宋体" panose="02010600030101010101" pitchFamily="2" charset="-122"/>
            </a:endParaRPr>
          </a:p>
        </p:txBody>
      </p:sp>
      <p:sp>
        <p:nvSpPr>
          <p:cNvPr id="57347" name="Rectangle 2">
            <a:extLst>
              <a:ext uri="{FF2B5EF4-FFF2-40B4-BE49-F238E27FC236}">
                <a16:creationId xmlns:a16="http://schemas.microsoft.com/office/drawing/2014/main" id="{9917AFDC-A0B3-4043-AF87-89D3D13ACCE1}"/>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57348" name="Rectangle 3">
            <a:extLst>
              <a:ext uri="{FF2B5EF4-FFF2-40B4-BE49-F238E27FC236}">
                <a16:creationId xmlns:a16="http://schemas.microsoft.com/office/drawing/2014/main" id="{26008E94-6106-4072-89C5-DD7CA9734A8E}"/>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37DA4CC-F8AC-450D-96D8-48885CBD7832}"/>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A6DA70B1-7119-4794-BF7F-7F9A9137FDD1}" type="slidenum">
              <a:rPr lang="en-US" altLang="zh-CN" smtClean="0">
                <a:latin typeface="Arial" panose="020B0604020202020204" pitchFamily="34" charset="0"/>
                <a:ea typeface="宋体" panose="02010600030101010101" pitchFamily="2" charset="-122"/>
              </a:rPr>
              <a:pPr/>
              <a:t>41</a:t>
            </a:fld>
            <a:endParaRPr lang="en-US" altLang="zh-CN">
              <a:latin typeface="Arial" panose="020B0604020202020204" pitchFamily="34" charset="0"/>
              <a:ea typeface="宋体" panose="02010600030101010101" pitchFamily="2" charset="-122"/>
            </a:endParaRPr>
          </a:p>
        </p:txBody>
      </p:sp>
      <p:sp>
        <p:nvSpPr>
          <p:cNvPr id="59395" name="Rectangle 2">
            <a:extLst>
              <a:ext uri="{FF2B5EF4-FFF2-40B4-BE49-F238E27FC236}">
                <a16:creationId xmlns:a16="http://schemas.microsoft.com/office/drawing/2014/main" id="{517BCD36-555C-4F43-8986-37885594B3DC}"/>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59396" name="Rectangle 3">
            <a:extLst>
              <a:ext uri="{FF2B5EF4-FFF2-40B4-BE49-F238E27FC236}">
                <a16:creationId xmlns:a16="http://schemas.microsoft.com/office/drawing/2014/main" id="{9B255AF8-B5BF-4AE9-AE74-7E192FFB66F7}"/>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49E91C3-6937-4527-B882-946420328BBA}"/>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D05E803F-2486-4153-8DC0-DC504D4B9374}" type="slidenum">
              <a:rPr lang="en-US" altLang="zh-CN" smtClean="0">
                <a:latin typeface="Arial" panose="020B0604020202020204" pitchFamily="34" charset="0"/>
                <a:ea typeface="宋体" panose="02010600030101010101" pitchFamily="2" charset="-122"/>
              </a:rPr>
              <a:pPr/>
              <a:t>42</a:t>
            </a:fld>
            <a:endParaRPr lang="en-US" altLang="zh-CN">
              <a:latin typeface="Arial" panose="020B0604020202020204" pitchFamily="34" charset="0"/>
              <a:ea typeface="宋体" panose="02010600030101010101" pitchFamily="2" charset="-122"/>
            </a:endParaRPr>
          </a:p>
        </p:txBody>
      </p:sp>
      <p:sp>
        <p:nvSpPr>
          <p:cNvPr id="63491" name="Rectangle 2">
            <a:extLst>
              <a:ext uri="{FF2B5EF4-FFF2-40B4-BE49-F238E27FC236}">
                <a16:creationId xmlns:a16="http://schemas.microsoft.com/office/drawing/2014/main" id="{73ABF039-9E0F-4D93-9E35-E7F2452FDF88}"/>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
        <p:nvSpPr>
          <p:cNvPr id="63492" name="Rectangle 3">
            <a:extLst>
              <a:ext uri="{FF2B5EF4-FFF2-40B4-BE49-F238E27FC236}">
                <a16:creationId xmlns:a16="http://schemas.microsoft.com/office/drawing/2014/main" id="{48D2961C-9BFE-46C0-8F82-BEAF3CCBF3B1}"/>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0CF498D4-E45E-4DD0-89D5-684175B23D7D}"/>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CC524899-93C8-419B-953E-366C3AAE0038}" type="slidenum">
              <a:rPr lang="en-US" altLang="zh-CN" smtClean="0">
                <a:latin typeface="Arial" panose="020B0604020202020204" pitchFamily="34" charset="0"/>
                <a:ea typeface="宋体" panose="02010600030101010101" pitchFamily="2" charset="-122"/>
              </a:rPr>
              <a:pPr/>
              <a:t>43</a:t>
            </a:fld>
            <a:endParaRPr lang="en-US" altLang="zh-CN">
              <a:latin typeface="Arial" panose="020B0604020202020204" pitchFamily="34" charset="0"/>
              <a:ea typeface="宋体" panose="02010600030101010101" pitchFamily="2" charset="-122"/>
            </a:endParaRPr>
          </a:p>
        </p:txBody>
      </p:sp>
      <p:sp>
        <p:nvSpPr>
          <p:cNvPr id="65539" name="Rectangle 2">
            <a:extLst>
              <a:ext uri="{FF2B5EF4-FFF2-40B4-BE49-F238E27FC236}">
                <a16:creationId xmlns:a16="http://schemas.microsoft.com/office/drawing/2014/main" id="{D094CE56-D6DE-4082-A677-4AC20AE18459}"/>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65540" name="Rectangle 3">
            <a:extLst>
              <a:ext uri="{FF2B5EF4-FFF2-40B4-BE49-F238E27FC236}">
                <a16:creationId xmlns:a16="http://schemas.microsoft.com/office/drawing/2014/main" id="{FECC2442-F66C-4479-983E-8013890FE31E}"/>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901B27C3-3F94-4396-9B4E-848CDEB539CD}"/>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C0CBA8EB-3103-4B45-A0CA-9652EF979921}" type="slidenum">
              <a:rPr lang="en-US" altLang="zh-CN" smtClean="0">
                <a:latin typeface="Arial" panose="020B0604020202020204" pitchFamily="34" charset="0"/>
                <a:ea typeface="宋体" panose="02010600030101010101" pitchFamily="2" charset="-122"/>
              </a:rPr>
              <a:pPr/>
              <a:t>44</a:t>
            </a:fld>
            <a:endParaRPr lang="en-US" altLang="zh-CN">
              <a:latin typeface="Arial" panose="020B0604020202020204" pitchFamily="34" charset="0"/>
              <a:ea typeface="宋体" panose="02010600030101010101" pitchFamily="2" charset="-122"/>
            </a:endParaRPr>
          </a:p>
        </p:txBody>
      </p:sp>
      <p:sp>
        <p:nvSpPr>
          <p:cNvPr id="67587" name="Rectangle 2">
            <a:extLst>
              <a:ext uri="{FF2B5EF4-FFF2-40B4-BE49-F238E27FC236}">
                <a16:creationId xmlns:a16="http://schemas.microsoft.com/office/drawing/2014/main" id="{DCD7E867-41F9-4838-A2F4-108953E50CF3}"/>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67588" name="Rectangle 3">
            <a:extLst>
              <a:ext uri="{FF2B5EF4-FFF2-40B4-BE49-F238E27FC236}">
                <a16:creationId xmlns:a16="http://schemas.microsoft.com/office/drawing/2014/main" id="{00CC6B3A-B29A-4BBA-94BB-34014CA6D744}"/>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8BE0FC7-285B-4B2B-B795-1869E647D813}"/>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44B36C5F-7836-4A1B-B381-A9617BC0219E}" type="slidenum">
              <a:rPr lang="en-US" altLang="zh-CN" smtClean="0">
                <a:latin typeface="Arial" panose="020B0604020202020204" pitchFamily="34" charset="0"/>
                <a:ea typeface="宋体" panose="02010600030101010101" pitchFamily="2" charset="-122"/>
              </a:rPr>
              <a:pPr/>
              <a:t>45</a:t>
            </a:fld>
            <a:endParaRPr lang="en-US" altLang="zh-CN">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FC1C4CE5-3050-43B7-93EA-8B0B28D80D31}"/>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69636" name="Rectangle 3">
            <a:extLst>
              <a:ext uri="{FF2B5EF4-FFF2-40B4-BE49-F238E27FC236}">
                <a16:creationId xmlns:a16="http://schemas.microsoft.com/office/drawing/2014/main" id="{74026874-735A-42F5-BCD6-4305BF3748F9}"/>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89A12C3-3948-456C-AE51-BE1C7706697A}"/>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EB180998-82A0-464F-8CDA-0328950879CF}" type="slidenum">
              <a:rPr lang="en-US" altLang="zh-CN" smtClean="0">
                <a:latin typeface="Arial" panose="020B0604020202020204" pitchFamily="34" charset="0"/>
                <a:ea typeface="宋体" panose="02010600030101010101" pitchFamily="2" charset="-122"/>
              </a:rPr>
              <a:pPr/>
              <a:t>47</a:t>
            </a:fld>
            <a:endParaRPr lang="en-US" altLang="zh-CN">
              <a:latin typeface="Arial" panose="020B0604020202020204" pitchFamily="34" charset="0"/>
              <a:ea typeface="宋体" panose="02010600030101010101" pitchFamily="2" charset="-122"/>
            </a:endParaRPr>
          </a:p>
        </p:txBody>
      </p:sp>
      <p:sp>
        <p:nvSpPr>
          <p:cNvPr id="71683" name="Rectangle 2">
            <a:extLst>
              <a:ext uri="{FF2B5EF4-FFF2-40B4-BE49-F238E27FC236}">
                <a16:creationId xmlns:a16="http://schemas.microsoft.com/office/drawing/2014/main" id="{1540D48C-ED05-4A1B-AB16-8DEB5EF127EF}"/>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71684" name="Rectangle 3">
            <a:extLst>
              <a:ext uri="{FF2B5EF4-FFF2-40B4-BE49-F238E27FC236}">
                <a16:creationId xmlns:a16="http://schemas.microsoft.com/office/drawing/2014/main" id="{50D66E78-593F-4FF4-8509-5EBA2BBAF15C}"/>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B77E299-744D-497F-B9AD-055D92ACC112}"/>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4E0470E7-06C6-43C5-9F13-A268D81533D8}" type="slidenum">
              <a:rPr lang="en-US" altLang="zh-CN" smtClean="0">
                <a:latin typeface="Arial" panose="020B0604020202020204" pitchFamily="34" charset="0"/>
                <a:ea typeface="宋体" panose="02010600030101010101" pitchFamily="2" charset="-122"/>
              </a:rPr>
              <a:pPr/>
              <a:t>48</a:t>
            </a:fld>
            <a:endParaRPr lang="en-US" altLang="zh-CN">
              <a:latin typeface="Arial" panose="020B0604020202020204" pitchFamily="34" charset="0"/>
              <a:ea typeface="宋体" panose="02010600030101010101" pitchFamily="2" charset="-122"/>
            </a:endParaRPr>
          </a:p>
        </p:txBody>
      </p:sp>
      <p:sp>
        <p:nvSpPr>
          <p:cNvPr id="73731" name="Rectangle 2">
            <a:extLst>
              <a:ext uri="{FF2B5EF4-FFF2-40B4-BE49-F238E27FC236}">
                <a16:creationId xmlns:a16="http://schemas.microsoft.com/office/drawing/2014/main" id="{CAC316DD-1CAE-4C34-98F4-0A0DBC381134}"/>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73732" name="Rectangle 3">
            <a:extLst>
              <a:ext uri="{FF2B5EF4-FFF2-40B4-BE49-F238E27FC236}">
                <a16:creationId xmlns:a16="http://schemas.microsoft.com/office/drawing/2014/main" id="{E56DF39E-4401-470D-8722-705DC5B54222}"/>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43C137C-28B0-47A6-9B2E-05F266EB68BA}"/>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567F876C-D278-490D-86A9-B9CE62441E69}" type="slidenum">
              <a:rPr lang="en-US" altLang="zh-CN" smtClean="0">
                <a:latin typeface="Arial" panose="020B0604020202020204" pitchFamily="34" charset="0"/>
                <a:ea typeface="宋体" panose="02010600030101010101" pitchFamily="2" charset="-122"/>
              </a:rPr>
              <a:pPr/>
              <a:t>49</a:t>
            </a:fld>
            <a:endParaRPr lang="en-US" altLang="zh-CN">
              <a:latin typeface="Arial" panose="020B0604020202020204" pitchFamily="34" charset="0"/>
              <a:ea typeface="宋体" panose="02010600030101010101" pitchFamily="2" charset="-122"/>
            </a:endParaRPr>
          </a:p>
        </p:txBody>
      </p:sp>
      <p:sp>
        <p:nvSpPr>
          <p:cNvPr id="75779" name="Rectangle 2">
            <a:extLst>
              <a:ext uri="{FF2B5EF4-FFF2-40B4-BE49-F238E27FC236}">
                <a16:creationId xmlns:a16="http://schemas.microsoft.com/office/drawing/2014/main" id="{51974FEF-0638-4F25-8D2D-FA7CD97CB447}"/>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75780" name="Rectangle 3">
            <a:extLst>
              <a:ext uri="{FF2B5EF4-FFF2-40B4-BE49-F238E27FC236}">
                <a16:creationId xmlns:a16="http://schemas.microsoft.com/office/drawing/2014/main" id="{368F06C4-ACCD-4580-9C8A-57C0A6802EBF}"/>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901006F2-BC66-4DF5-AD9D-3AEDEDB5D48A}"/>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7C989546-0BD0-474F-BBAD-D007899AB0DC}" type="slidenum">
              <a:rPr lang="en-US" altLang="zh-CN" smtClean="0">
                <a:latin typeface="Arial" panose="020B0604020202020204" pitchFamily="34" charset="0"/>
                <a:ea typeface="宋体" panose="02010600030101010101" pitchFamily="2" charset="-122"/>
              </a:rPr>
              <a:pPr/>
              <a:t>51</a:t>
            </a:fld>
            <a:endParaRPr lang="en-US" altLang="zh-CN">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7DF39DE5-B523-440C-9FF5-FBBEE95C5B6C}"/>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78852" name="Rectangle 3">
            <a:extLst>
              <a:ext uri="{FF2B5EF4-FFF2-40B4-BE49-F238E27FC236}">
                <a16:creationId xmlns:a16="http://schemas.microsoft.com/office/drawing/2014/main" id="{04B47AD9-F41A-400F-BCAD-189F72A8FA49}"/>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DA28F05-488D-44FA-A2D3-528FAF9EE1C2}"/>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E3FF5208-0066-4BF5-9AED-348FD97C92BB}"/>
              </a:ext>
            </a:extLst>
          </p:cNvPr>
          <p:cNvSpPr>
            <a:spLocks noGrp="1" noChangeArrowheads="1"/>
          </p:cNvSpPr>
          <p:nvPr>
            <p:ph type="body" idx="1"/>
          </p:nvPr>
        </p:nvSpPr>
        <p:spPr>
          <a:noFill/>
        </p:spPr>
        <p:txBody>
          <a:bodyPr/>
          <a:lstStyle/>
          <a:p>
            <a:pPr eaLnBrk="1" hangingPunct="1"/>
            <a:endParaRPr lang="zh-CN" altLang="en-US"/>
          </a:p>
        </p:txBody>
      </p:sp>
      <p:sp>
        <p:nvSpPr>
          <p:cNvPr id="21508" name="灯片编号占位符 3">
            <a:extLst>
              <a:ext uri="{FF2B5EF4-FFF2-40B4-BE49-F238E27FC236}">
                <a16:creationId xmlns:a16="http://schemas.microsoft.com/office/drawing/2014/main" id="{B5228026-BCA6-452C-AD4E-4D55C4ABDAB9}"/>
              </a:ext>
            </a:extLst>
          </p:cNvPr>
          <p:cNvSpPr>
            <a:spLocks noGrp="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A01024FD-C185-4D22-BB89-6764A17A43EB}" type="slidenum">
              <a:rPr lang="en-US" altLang="zh-CN" smtClean="0">
                <a:latin typeface="Arial" panose="020B0604020202020204" pitchFamily="34" charset="0"/>
                <a:ea typeface="宋体" panose="02010600030101010101" pitchFamily="2" charset="-122"/>
              </a:rPr>
              <a:pPr/>
              <a:t>12</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AC76C25-DE58-442F-AD45-061BA57B8233}"/>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70D24355-5D3F-4AEC-A377-9C8C20EABB14}" type="slidenum">
              <a:rPr lang="en-US" altLang="zh-CN" smtClean="0">
                <a:latin typeface="Arial" panose="020B0604020202020204" pitchFamily="34" charset="0"/>
                <a:ea typeface="宋体" panose="02010600030101010101" pitchFamily="2" charset="-122"/>
              </a:rPr>
              <a:pPr/>
              <a:t>52</a:t>
            </a:fld>
            <a:endParaRPr lang="en-US" altLang="zh-CN">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0B081B0A-BCF7-4AE7-834A-DE333AAAAAF3}"/>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80900" name="Rectangle 3">
            <a:extLst>
              <a:ext uri="{FF2B5EF4-FFF2-40B4-BE49-F238E27FC236}">
                <a16:creationId xmlns:a16="http://schemas.microsoft.com/office/drawing/2014/main" id="{2B4EC02C-D1B8-48C1-9B0F-4B9573F7343A}"/>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895F6AF-E915-4A20-BF5D-BD645853AB2F}"/>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9253DF5A-AF48-4DA0-9DC7-35A7CC719447}" type="slidenum">
              <a:rPr lang="en-US" altLang="zh-CN" smtClean="0">
                <a:latin typeface="Arial" panose="020B0604020202020204" pitchFamily="34" charset="0"/>
                <a:ea typeface="宋体" panose="02010600030101010101" pitchFamily="2" charset="-122"/>
              </a:rPr>
              <a:pPr/>
              <a:t>53</a:t>
            </a:fld>
            <a:endParaRPr lang="en-US" altLang="zh-CN">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00E4E9C5-C544-4055-BC22-1BDD917B1F1A}"/>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87044" name="Rectangle 3">
            <a:extLst>
              <a:ext uri="{FF2B5EF4-FFF2-40B4-BE49-F238E27FC236}">
                <a16:creationId xmlns:a16="http://schemas.microsoft.com/office/drawing/2014/main" id="{51E7628C-3CFA-4A53-B75B-58A0D868BAF1}"/>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73B9CE8-3BEE-4CF0-BB66-8590B9EE2256}"/>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B29776FA-CE3C-4597-B267-CFE41AE5922E}" type="slidenum">
              <a:rPr lang="en-US" altLang="zh-CN" smtClean="0">
                <a:latin typeface="Arial" panose="020B0604020202020204" pitchFamily="34" charset="0"/>
                <a:ea typeface="宋体" panose="02010600030101010101" pitchFamily="2" charset="-122"/>
              </a:rPr>
              <a:pPr/>
              <a:t>54</a:t>
            </a:fld>
            <a:endParaRPr lang="en-US" altLang="zh-CN">
              <a:latin typeface="Arial" panose="020B0604020202020204" pitchFamily="34" charset="0"/>
              <a:ea typeface="宋体" panose="02010600030101010101" pitchFamily="2" charset="-122"/>
            </a:endParaRPr>
          </a:p>
        </p:txBody>
      </p:sp>
      <p:sp>
        <p:nvSpPr>
          <p:cNvPr id="89091" name="Rectangle 2">
            <a:extLst>
              <a:ext uri="{FF2B5EF4-FFF2-40B4-BE49-F238E27FC236}">
                <a16:creationId xmlns:a16="http://schemas.microsoft.com/office/drawing/2014/main" id="{D20646BF-57D2-4CD6-8D42-73BDD7267876}"/>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89092" name="Rectangle 3">
            <a:extLst>
              <a:ext uri="{FF2B5EF4-FFF2-40B4-BE49-F238E27FC236}">
                <a16:creationId xmlns:a16="http://schemas.microsoft.com/office/drawing/2014/main" id="{0D92FF7E-8056-478A-87B0-1F8DECF06A23}"/>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09281A9-65D7-4663-9916-D6D7A622595D}"/>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58E52EC3-F284-452E-83C2-55F7A044D342}" type="slidenum">
              <a:rPr lang="en-US" altLang="zh-CN" smtClean="0">
                <a:latin typeface="Arial" panose="020B0604020202020204" pitchFamily="34" charset="0"/>
                <a:ea typeface="宋体" panose="02010600030101010101" pitchFamily="2" charset="-122"/>
              </a:rPr>
              <a:pPr/>
              <a:t>55</a:t>
            </a:fld>
            <a:endParaRPr lang="en-US" altLang="zh-CN">
              <a:latin typeface="Arial" panose="020B0604020202020204" pitchFamily="34" charset="0"/>
              <a:ea typeface="宋体" panose="02010600030101010101" pitchFamily="2" charset="-122"/>
            </a:endParaRPr>
          </a:p>
        </p:txBody>
      </p:sp>
      <p:sp>
        <p:nvSpPr>
          <p:cNvPr id="91139" name="Rectangle 2">
            <a:extLst>
              <a:ext uri="{FF2B5EF4-FFF2-40B4-BE49-F238E27FC236}">
                <a16:creationId xmlns:a16="http://schemas.microsoft.com/office/drawing/2014/main" id="{0F617280-90A0-47B2-B33A-6499D38EC54E}"/>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a:t>Rejection region does NOT include critical value.</a:t>
            </a:r>
          </a:p>
        </p:txBody>
      </p:sp>
      <p:sp>
        <p:nvSpPr>
          <p:cNvPr id="91140" name="Rectangle 3">
            <a:extLst>
              <a:ext uri="{FF2B5EF4-FFF2-40B4-BE49-F238E27FC236}">
                <a16:creationId xmlns:a16="http://schemas.microsoft.com/office/drawing/2014/main" id="{31EDDA6F-2A39-4DEB-9726-BC79D04199A2}"/>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DCD1F3F-CE1A-403C-B91D-DAA1DDB774DC}"/>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03BC14D2-6F82-4D5E-B8EF-A3E11FD35620}" type="slidenum">
              <a:rPr lang="en-US" altLang="zh-CN" smtClean="0">
                <a:latin typeface="Arial" panose="020B0604020202020204" pitchFamily="34" charset="0"/>
                <a:ea typeface="宋体" panose="02010600030101010101" pitchFamily="2" charset="-122"/>
              </a:rPr>
              <a:pPr/>
              <a:t>56</a:t>
            </a:fld>
            <a:endParaRPr lang="en-US" altLang="zh-CN">
              <a:latin typeface="Arial" panose="020B0604020202020204" pitchFamily="34" charset="0"/>
              <a:ea typeface="宋体" panose="02010600030101010101" pitchFamily="2" charset="-122"/>
            </a:endParaRPr>
          </a:p>
        </p:txBody>
      </p:sp>
      <p:sp>
        <p:nvSpPr>
          <p:cNvPr id="93187" name="Rectangle 2">
            <a:extLst>
              <a:ext uri="{FF2B5EF4-FFF2-40B4-BE49-F238E27FC236}">
                <a16:creationId xmlns:a16="http://schemas.microsoft.com/office/drawing/2014/main" id="{E814C989-EDCE-4C5E-B51B-40886FF33686}"/>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a:t>Rejection region does NOT include critical value.</a:t>
            </a:r>
          </a:p>
        </p:txBody>
      </p:sp>
      <p:sp>
        <p:nvSpPr>
          <p:cNvPr id="93188" name="Rectangle 3">
            <a:extLst>
              <a:ext uri="{FF2B5EF4-FFF2-40B4-BE49-F238E27FC236}">
                <a16:creationId xmlns:a16="http://schemas.microsoft.com/office/drawing/2014/main" id="{D0F986F0-ED91-449C-8954-64548E91D319}"/>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192395A9-2518-443A-83EA-367E3CFE8DED}"/>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874E8379-47C0-4479-A48A-78B0A6F1BB0E}" type="slidenum">
              <a:rPr lang="en-US" altLang="zh-CN" smtClean="0">
                <a:latin typeface="Arial" panose="020B0604020202020204" pitchFamily="34" charset="0"/>
                <a:ea typeface="宋体" panose="02010600030101010101" pitchFamily="2" charset="-122"/>
              </a:rPr>
              <a:pPr/>
              <a:t>57</a:t>
            </a:fld>
            <a:endParaRPr lang="en-US" altLang="zh-CN">
              <a:latin typeface="Arial" panose="020B0604020202020204" pitchFamily="34" charset="0"/>
              <a:ea typeface="宋体" panose="02010600030101010101" pitchFamily="2" charset="-122"/>
            </a:endParaRPr>
          </a:p>
        </p:txBody>
      </p:sp>
      <p:sp>
        <p:nvSpPr>
          <p:cNvPr id="95235" name="Rectangle 2">
            <a:extLst>
              <a:ext uri="{FF2B5EF4-FFF2-40B4-BE49-F238E27FC236}">
                <a16:creationId xmlns:a16="http://schemas.microsoft.com/office/drawing/2014/main" id="{03399EF3-1956-4617-9EA0-24B623957D9A}"/>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95236" name="Rectangle 3">
            <a:extLst>
              <a:ext uri="{FF2B5EF4-FFF2-40B4-BE49-F238E27FC236}">
                <a16:creationId xmlns:a16="http://schemas.microsoft.com/office/drawing/2014/main" id="{6E79F9B2-2221-463D-B0B9-9A63502CF46E}"/>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E052976-A08E-4346-9C92-B2FA744C7FA4}"/>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925E33BF-3571-4021-8266-056E30433E9B}" type="slidenum">
              <a:rPr lang="en-US" altLang="zh-CN" smtClean="0">
                <a:latin typeface="Arial" panose="020B0604020202020204" pitchFamily="34" charset="0"/>
                <a:ea typeface="宋体" panose="02010600030101010101" pitchFamily="2" charset="-122"/>
              </a:rPr>
              <a:pPr/>
              <a:t>58</a:t>
            </a:fld>
            <a:endParaRPr lang="en-US" altLang="zh-CN">
              <a:latin typeface="Arial" panose="020B0604020202020204" pitchFamily="34" charset="0"/>
              <a:ea typeface="宋体" panose="02010600030101010101" pitchFamily="2" charset="-122"/>
            </a:endParaRPr>
          </a:p>
        </p:txBody>
      </p:sp>
      <p:sp>
        <p:nvSpPr>
          <p:cNvPr id="97283" name="Rectangle 2">
            <a:extLst>
              <a:ext uri="{FF2B5EF4-FFF2-40B4-BE49-F238E27FC236}">
                <a16:creationId xmlns:a16="http://schemas.microsoft.com/office/drawing/2014/main" id="{116E322E-17BF-4501-BD39-7E7C7D58F401}"/>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97284" name="Rectangle 3">
            <a:extLst>
              <a:ext uri="{FF2B5EF4-FFF2-40B4-BE49-F238E27FC236}">
                <a16:creationId xmlns:a16="http://schemas.microsoft.com/office/drawing/2014/main" id="{4C1B6161-4FB3-46F0-A518-136D559664E4}"/>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r"/>
            <a:r>
              <a:rPr kumimoji="1" lang="en-US" altLang="zh-CN" sz="1000" i="1">
                <a:latin typeface="Times New Roman" panose="02020603050405020304" pitchFamily="18" charset="0"/>
              </a:rPr>
              <a:t>9</a:t>
            </a:r>
          </a:p>
        </p:txBody>
      </p:sp>
      <p:sp>
        <p:nvSpPr>
          <p:cNvPr id="97285" name="Rectangle 4">
            <a:extLst>
              <a:ext uri="{FF2B5EF4-FFF2-40B4-BE49-F238E27FC236}">
                <a16:creationId xmlns:a16="http://schemas.microsoft.com/office/drawing/2014/main" id="{679850FD-8F79-4643-B9D1-44F983E10273}"/>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97286" name="Rectangle 5">
            <a:extLst>
              <a:ext uri="{FF2B5EF4-FFF2-40B4-BE49-F238E27FC236}">
                <a16:creationId xmlns:a16="http://schemas.microsoft.com/office/drawing/2014/main" id="{DB9A2484-6682-4658-8244-9A46B4CEA35B}"/>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97287" name="Rectangle 6">
            <a:extLst>
              <a:ext uri="{FF2B5EF4-FFF2-40B4-BE49-F238E27FC236}">
                <a16:creationId xmlns:a16="http://schemas.microsoft.com/office/drawing/2014/main" id="{643700E5-01F0-4433-A69C-2EACC0FBC538}"/>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97288" name="Rectangle 7">
            <a:extLst>
              <a:ext uri="{FF2B5EF4-FFF2-40B4-BE49-F238E27FC236}">
                <a16:creationId xmlns:a16="http://schemas.microsoft.com/office/drawing/2014/main" id="{4F700C9C-80EB-4DAC-B50D-D8C5EB2976E7}"/>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7F9557A-4D06-4F43-9617-E3BD3B465597}"/>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20BD0DDE-A7B9-488A-834D-3B002E008282}" type="slidenum">
              <a:rPr lang="en-US" altLang="zh-CN" smtClean="0">
                <a:latin typeface="Arial" panose="020B0604020202020204" pitchFamily="34" charset="0"/>
                <a:ea typeface="宋体" panose="02010600030101010101" pitchFamily="2" charset="-122"/>
              </a:rPr>
              <a:pPr/>
              <a:t>59</a:t>
            </a:fld>
            <a:endParaRPr lang="en-US" altLang="zh-CN">
              <a:latin typeface="Arial" panose="020B0604020202020204" pitchFamily="34" charset="0"/>
              <a:ea typeface="宋体" panose="02010600030101010101" pitchFamily="2" charset="-122"/>
            </a:endParaRPr>
          </a:p>
        </p:txBody>
      </p:sp>
      <p:sp>
        <p:nvSpPr>
          <p:cNvPr id="101379" name="Rectangle 2">
            <a:extLst>
              <a:ext uri="{FF2B5EF4-FFF2-40B4-BE49-F238E27FC236}">
                <a16:creationId xmlns:a16="http://schemas.microsoft.com/office/drawing/2014/main" id="{1101B260-8D94-47AB-85DE-0449EBFC927A}"/>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a:t>Rejection region does NOT include critical value.</a:t>
            </a:r>
          </a:p>
        </p:txBody>
      </p:sp>
      <p:sp>
        <p:nvSpPr>
          <p:cNvPr id="101380" name="Rectangle 3">
            <a:extLst>
              <a:ext uri="{FF2B5EF4-FFF2-40B4-BE49-F238E27FC236}">
                <a16:creationId xmlns:a16="http://schemas.microsoft.com/office/drawing/2014/main" id="{34339C6E-5F7E-4259-87C0-A436AD5736A7}"/>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FF66911-BD9A-42AC-9D8E-C0654DC6D3C3}" type="slidenum">
              <a:rPr lang="en-US" altLang="zh-CN" smtClean="0"/>
              <a:pPr>
                <a:defRPr/>
              </a:pPr>
              <a:t>63</a:t>
            </a:fld>
            <a:endParaRPr lang="en-US" altLang="zh-CN"/>
          </a:p>
        </p:txBody>
      </p:sp>
    </p:spTree>
    <p:extLst>
      <p:ext uri="{BB962C8B-B14F-4D97-AF65-F5344CB8AC3E}">
        <p14:creationId xmlns:p14="http://schemas.microsoft.com/office/powerpoint/2010/main" val="402056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70415D15-8553-4CB8-A1E0-9C9A43C9260E}"/>
              </a:ext>
            </a:extLst>
          </p:cNvPr>
          <p:cNvSpPr>
            <a:spLocks noGrp="1" noRot="1" noChangeAspect="1" noChangeArrowheads="1" noTextEdit="1"/>
          </p:cNvSpPr>
          <p:nvPr>
            <p:ph type="sldImg"/>
          </p:nvPr>
        </p:nvSpPr>
        <p:spPr>
          <a:ln/>
        </p:spPr>
      </p:sp>
      <p:sp>
        <p:nvSpPr>
          <p:cNvPr id="24579" name="备注占位符 2">
            <a:extLst>
              <a:ext uri="{FF2B5EF4-FFF2-40B4-BE49-F238E27FC236}">
                <a16:creationId xmlns:a16="http://schemas.microsoft.com/office/drawing/2014/main" id="{5DBE05F0-0778-4C25-B9EA-4F0BC3B4D3D9}"/>
              </a:ext>
            </a:extLst>
          </p:cNvPr>
          <p:cNvSpPr>
            <a:spLocks noGrp="1" noChangeArrowheads="1"/>
          </p:cNvSpPr>
          <p:nvPr>
            <p:ph type="body" idx="1"/>
          </p:nvPr>
        </p:nvSpPr>
        <p:spPr>
          <a:noFill/>
        </p:spPr>
        <p:txBody>
          <a:bodyPr/>
          <a:lstStyle/>
          <a:p>
            <a:pPr eaLnBrk="1" hangingPunct="1"/>
            <a:endParaRPr lang="zh-CN" altLang="en-US"/>
          </a:p>
        </p:txBody>
      </p:sp>
      <p:sp>
        <p:nvSpPr>
          <p:cNvPr id="24580" name="灯片编号占位符 3">
            <a:extLst>
              <a:ext uri="{FF2B5EF4-FFF2-40B4-BE49-F238E27FC236}">
                <a16:creationId xmlns:a16="http://schemas.microsoft.com/office/drawing/2014/main" id="{6A1EF821-D57C-4241-9113-08365DDC6993}"/>
              </a:ext>
            </a:extLst>
          </p:cNvPr>
          <p:cNvSpPr>
            <a:spLocks noGrp="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30FE61EE-1A95-4320-83F2-5214F7BEE934}" type="slidenum">
              <a:rPr lang="en-US" altLang="zh-CN" smtClean="0">
                <a:latin typeface="Arial" panose="020B0604020202020204" pitchFamily="34" charset="0"/>
                <a:ea typeface="宋体" panose="02010600030101010101" pitchFamily="2" charset="-122"/>
              </a:rPr>
              <a:pPr/>
              <a:t>14</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FF66911-BD9A-42AC-9D8E-C0654DC6D3C3}" type="slidenum">
              <a:rPr lang="en-US" altLang="zh-CN" smtClean="0"/>
              <a:pPr>
                <a:defRPr/>
              </a:pPr>
              <a:t>24</a:t>
            </a:fld>
            <a:endParaRPr lang="en-US" altLang="zh-CN"/>
          </a:p>
        </p:txBody>
      </p:sp>
    </p:spTree>
    <p:extLst>
      <p:ext uri="{BB962C8B-B14F-4D97-AF65-F5344CB8AC3E}">
        <p14:creationId xmlns:p14="http://schemas.microsoft.com/office/powerpoint/2010/main" val="82792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FF66911-BD9A-42AC-9D8E-C0654DC6D3C3}" type="slidenum">
              <a:rPr lang="en-US" altLang="zh-CN" smtClean="0"/>
              <a:pPr>
                <a:defRPr/>
              </a:pPr>
              <a:t>27</a:t>
            </a:fld>
            <a:endParaRPr lang="en-US" altLang="zh-CN"/>
          </a:p>
        </p:txBody>
      </p:sp>
    </p:spTree>
    <p:extLst>
      <p:ext uri="{BB962C8B-B14F-4D97-AF65-F5344CB8AC3E}">
        <p14:creationId xmlns:p14="http://schemas.microsoft.com/office/powerpoint/2010/main" val="220857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0868062B-8BFF-4E7C-824F-A6E02E1C81F2}"/>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DA3CB4F1-50CE-4AC1-972F-17509FAEF3B3}" type="slidenum">
              <a:rPr lang="en-US" altLang="zh-CN" smtClean="0">
                <a:latin typeface="Arial" panose="020B0604020202020204" pitchFamily="34" charset="0"/>
                <a:ea typeface="宋体" panose="02010600030101010101" pitchFamily="2" charset="-122"/>
              </a:rPr>
              <a:pPr/>
              <a:t>33</a:t>
            </a:fld>
            <a:endParaRPr lang="en-US" altLang="zh-CN">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80384266-21D8-4D02-8EE9-2DCE61E5E650}"/>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
        <p:nvSpPr>
          <p:cNvPr id="46084" name="Rectangle 3">
            <a:extLst>
              <a:ext uri="{FF2B5EF4-FFF2-40B4-BE49-F238E27FC236}">
                <a16:creationId xmlns:a16="http://schemas.microsoft.com/office/drawing/2014/main" id="{23047589-BC4D-450A-AD3E-03C90A3EABE5}"/>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CF93D4D-7079-43FA-A447-B1797766AC19}"/>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00644B5C-BDD0-4051-B821-6460C620D0AD}" type="slidenum">
              <a:rPr lang="en-US" altLang="zh-CN" smtClean="0">
                <a:latin typeface="Arial" panose="020B0604020202020204" pitchFamily="34" charset="0"/>
                <a:ea typeface="宋体" panose="02010600030101010101" pitchFamily="2" charset="-122"/>
              </a:rPr>
              <a:pPr/>
              <a:t>34</a:t>
            </a:fld>
            <a:endParaRPr lang="en-US" altLang="zh-CN">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517211D8-9240-4E1C-90D3-71F87C4552AF}"/>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8132" name="Rectangle 3">
            <a:extLst>
              <a:ext uri="{FF2B5EF4-FFF2-40B4-BE49-F238E27FC236}">
                <a16:creationId xmlns:a16="http://schemas.microsoft.com/office/drawing/2014/main" id="{3814E95F-D91A-42F9-B1AE-E03CA92B8DA4}"/>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r"/>
            <a:r>
              <a:rPr kumimoji="1" lang="en-US" altLang="zh-CN" sz="1000" i="1">
                <a:latin typeface="Times New Roman" panose="02020603050405020304" pitchFamily="18" charset="0"/>
              </a:rPr>
              <a:t>9</a:t>
            </a:r>
          </a:p>
        </p:txBody>
      </p:sp>
      <p:sp>
        <p:nvSpPr>
          <p:cNvPr id="48133" name="Rectangle 4">
            <a:extLst>
              <a:ext uri="{FF2B5EF4-FFF2-40B4-BE49-F238E27FC236}">
                <a16:creationId xmlns:a16="http://schemas.microsoft.com/office/drawing/2014/main" id="{C8241695-E988-4D7D-991E-B9D25D7175BA}"/>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8134" name="Rectangle 5">
            <a:extLst>
              <a:ext uri="{FF2B5EF4-FFF2-40B4-BE49-F238E27FC236}">
                <a16:creationId xmlns:a16="http://schemas.microsoft.com/office/drawing/2014/main" id="{8931D1B5-6642-4E25-B73A-57270012F2CB}"/>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8135" name="Rectangle 6">
            <a:extLst>
              <a:ext uri="{FF2B5EF4-FFF2-40B4-BE49-F238E27FC236}">
                <a16:creationId xmlns:a16="http://schemas.microsoft.com/office/drawing/2014/main" id="{A6199316-1142-4273-B120-EB7FCC4D5827}"/>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
        <p:nvSpPr>
          <p:cNvPr id="48136" name="Rectangle 7">
            <a:extLst>
              <a:ext uri="{FF2B5EF4-FFF2-40B4-BE49-F238E27FC236}">
                <a16:creationId xmlns:a16="http://schemas.microsoft.com/office/drawing/2014/main" id="{43F01FE5-EE36-42BF-ADA0-E332B00E2303}"/>
              </a:ext>
            </a:extLst>
          </p:cNvPr>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82A0A2ED-B654-4B6B-B1C2-490C5347930A}"/>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556704C1-7362-4BD0-9F5E-CCF15A7FFA1C}"/>
              </a:ext>
            </a:extLst>
          </p:cNvPr>
          <p:cNvSpPr>
            <a:spLocks noGrp="1" noChangeArrowheads="1"/>
          </p:cNvSpPr>
          <p:nvPr>
            <p:ph type="body" idx="1"/>
          </p:nvPr>
        </p:nvSpPr>
        <p:spPr>
          <a:noFill/>
        </p:spPr>
        <p:txBody>
          <a:bodyPr/>
          <a:lstStyle/>
          <a:p>
            <a:pPr eaLnBrk="1" hangingPunct="1"/>
            <a:endParaRPr lang="zh-CN" altLang="en-US"/>
          </a:p>
        </p:txBody>
      </p:sp>
      <p:sp>
        <p:nvSpPr>
          <p:cNvPr id="51204" name="灯片编号占位符 3">
            <a:extLst>
              <a:ext uri="{FF2B5EF4-FFF2-40B4-BE49-F238E27FC236}">
                <a16:creationId xmlns:a16="http://schemas.microsoft.com/office/drawing/2014/main" id="{D36EE1B4-3267-464B-8989-ADD8159BC4EE}"/>
              </a:ext>
            </a:extLst>
          </p:cNvPr>
          <p:cNvSpPr>
            <a:spLocks noGrp="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066BC435-9DB2-4CA8-80E8-0F5DB9441F3F}" type="slidenum">
              <a:rPr lang="en-US" altLang="zh-CN" smtClean="0">
                <a:latin typeface="Arial" panose="020B0604020202020204" pitchFamily="34" charset="0"/>
                <a:ea typeface="宋体" panose="02010600030101010101" pitchFamily="2" charset="-122"/>
              </a:rPr>
              <a:pPr/>
              <a:t>36</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07F9E5-5079-44F0-A043-E2FFA2F73E91}"/>
              </a:ext>
            </a:extLst>
          </p:cNvPr>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fld id="{E8FDCB53-2EAF-4207-B2B5-E77A897AC893}" type="slidenum">
              <a:rPr lang="en-US" altLang="zh-CN" smtClean="0">
                <a:latin typeface="Arial" panose="020B0604020202020204" pitchFamily="34" charset="0"/>
                <a:ea typeface="宋体" panose="02010600030101010101" pitchFamily="2" charset="-122"/>
              </a:rPr>
              <a:pPr/>
              <a:t>39</a:t>
            </a:fld>
            <a:endParaRPr lang="en-US" altLang="zh-CN">
              <a:latin typeface="Arial" panose="020B0604020202020204" pitchFamily="34" charset="0"/>
              <a:ea typeface="宋体" panose="02010600030101010101" pitchFamily="2" charset="-122"/>
            </a:endParaRPr>
          </a:p>
        </p:txBody>
      </p:sp>
      <p:sp>
        <p:nvSpPr>
          <p:cNvPr id="55299" name="Rectangle 2">
            <a:extLst>
              <a:ext uri="{FF2B5EF4-FFF2-40B4-BE49-F238E27FC236}">
                <a16:creationId xmlns:a16="http://schemas.microsoft.com/office/drawing/2014/main" id="{52E4AF62-8687-49B0-850A-CB7AE84C21FA}"/>
              </a:ext>
            </a:extLst>
          </p:cNvPr>
          <p:cNvSpPr>
            <a:spLocks noGrp="1" noChangeArrowheads="1"/>
          </p:cNvSpPr>
          <p:nvPr>
            <p:ph type="body" idx="1"/>
          </p:nvPr>
        </p:nvSpPr>
        <p:spPr>
          <a:xfrm>
            <a:off x="914400" y="3124200"/>
            <a:ext cx="5029200" cy="5943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4300" lvl="1" eaLnBrk="1" hangingPunct="1">
              <a:spcBef>
                <a:spcPct val="20000"/>
              </a:spcBef>
            </a:pPr>
            <a:endParaRPr lang="zh-CN" altLang="zh-CN"/>
          </a:p>
        </p:txBody>
      </p:sp>
      <p:sp>
        <p:nvSpPr>
          <p:cNvPr id="55300" name="Rectangle 3">
            <a:extLst>
              <a:ext uri="{FF2B5EF4-FFF2-40B4-BE49-F238E27FC236}">
                <a16:creationId xmlns:a16="http://schemas.microsoft.com/office/drawing/2014/main" id="{865903B7-3F0B-47AE-9686-94BB65CBA919}"/>
              </a:ext>
            </a:extLst>
          </p:cNvPr>
          <p:cNvSpPr>
            <a:spLocks noGrp="1" noRot="1" noChangeAspect="1" noChangeArrowheads="1" noTextEdit="1"/>
          </p:cNvSpPr>
          <p:nvPr>
            <p:ph type="sldImg"/>
          </p:nvPr>
        </p:nvSpPr>
        <p:spPr>
          <a:xfrm>
            <a:off x="1912938" y="692150"/>
            <a:ext cx="3032125" cy="22733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A603E-D10D-4371-9E2C-D37D7B5AFBD4}"/>
              </a:ext>
            </a:extLst>
          </p:cNvPr>
          <p:cNvSpPr>
            <a:spLocks noGrp="1"/>
          </p:cNvSpPr>
          <p:nvPr>
            <p:ph type="title"/>
          </p:nvPr>
        </p:nvSpPr>
        <p:spPr/>
        <p:txBody>
          <a:bodyPr/>
          <a:lstStyle>
            <a:lvl1pPr>
              <a:defRPr>
                <a:latin typeface="Arial Black" panose="020B0A040201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09C19A9B-419A-4D12-A563-32CE4B476D89}"/>
              </a:ext>
            </a:extLst>
          </p:cNvPr>
          <p:cNvSpPr>
            <a:spLocks noGrp="1"/>
          </p:cNvSpPr>
          <p:nvPr>
            <p:ph idx="1"/>
          </p:nvPr>
        </p:nvSpPr>
        <p:spPr/>
        <p:txBody>
          <a:bodyPr/>
          <a:lstStyle>
            <a:lvl1pPr>
              <a:defRPr>
                <a:solidFill>
                  <a:srgbClr val="6600FF"/>
                </a:solidFill>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063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21E25-91EB-49ED-92EC-CEE56BF95A78}"/>
              </a:ext>
            </a:extLst>
          </p:cNvPr>
          <p:cNvSpPr>
            <a:spLocks noGrp="1"/>
          </p:cNvSpPr>
          <p:nvPr>
            <p:ph type="title"/>
          </p:nvPr>
        </p:nvSpPr>
        <p:spPr/>
        <p:txBody>
          <a:bodyPr/>
          <a:lstStyle>
            <a:lvl1pPr>
              <a:defRPr>
                <a:latin typeface="Arial Black" panose="020B0A040201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94BE7C2-4052-4FA2-AFF2-4CBD765CC7EE}"/>
              </a:ext>
            </a:extLst>
          </p:cNvPr>
          <p:cNvSpPr>
            <a:spLocks noGrp="1"/>
          </p:cNvSpPr>
          <p:nvPr>
            <p:ph sz="half" idx="1"/>
          </p:nvPr>
        </p:nvSpPr>
        <p:spPr>
          <a:xfrm>
            <a:off x="107950" y="836613"/>
            <a:ext cx="8928100" cy="5688012"/>
          </a:xfrm>
        </p:spPr>
        <p:txBody>
          <a:bodyPr/>
          <a:lstStyle>
            <a:lvl1pPr>
              <a:defRPr>
                <a:solidFill>
                  <a:srgbClr val="6600FF"/>
                </a:solidFill>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48776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A2E16-9AF1-412A-9AB9-7CD0FD6833C0}"/>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5804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7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286FC-3DCB-4FF5-90AA-453FA7AB8DCB}"/>
              </a:ext>
            </a:extLst>
          </p:cNvPr>
          <p:cNvSpPr>
            <a:spLocks noGrp="1"/>
          </p:cNvSpPr>
          <p:nvPr>
            <p:ph type="title" sz="quarter"/>
          </p:nvPr>
        </p:nvSpPr>
        <p:spPr>
          <a:xfrm>
            <a:off x="107950" y="304800"/>
            <a:ext cx="8928100" cy="38735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8F21D9-DDEB-47D4-AAA6-934330AC0AE9}"/>
              </a:ext>
            </a:extLst>
          </p:cNvPr>
          <p:cNvSpPr>
            <a:spLocks noGrp="1"/>
          </p:cNvSpPr>
          <p:nvPr>
            <p:ph sz="quarter" idx="1"/>
          </p:nvPr>
        </p:nvSpPr>
        <p:spPr>
          <a:xfrm>
            <a:off x="107950" y="836613"/>
            <a:ext cx="4171950" cy="27670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48FF582-C6DC-48E5-8FC3-3B91115ED4DE}"/>
              </a:ext>
            </a:extLst>
          </p:cNvPr>
          <p:cNvSpPr>
            <a:spLocks noGrp="1"/>
          </p:cNvSpPr>
          <p:nvPr>
            <p:ph sz="quarter" idx="2"/>
          </p:nvPr>
        </p:nvSpPr>
        <p:spPr>
          <a:xfrm>
            <a:off x="4432300" y="836613"/>
            <a:ext cx="4171950" cy="27670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20E80C66-9FB0-426B-8232-85917C1DF1A4}"/>
              </a:ext>
            </a:extLst>
          </p:cNvPr>
          <p:cNvSpPr>
            <a:spLocks noGrp="1"/>
          </p:cNvSpPr>
          <p:nvPr>
            <p:ph sz="quarter" idx="3"/>
          </p:nvPr>
        </p:nvSpPr>
        <p:spPr>
          <a:xfrm>
            <a:off x="107950" y="3756025"/>
            <a:ext cx="4171950" cy="2768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66317F3A-2C79-4C74-9F9F-FB40CF1988C3}"/>
              </a:ext>
            </a:extLst>
          </p:cNvPr>
          <p:cNvSpPr>
            <a:spLocks noGrp="1"/>
          </p:cNvSpPr>
          <p:nvPr>
            <p:ph sz="quarter" idx="4"/>
          </p:nvPr>
        </p:nvSpPr>
        <p:spPr>
          <a:xfrm>
            <a:off x="4432300" y="3756025"/>
            <a:ext cx="4171950" cy="2768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40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58758-9CF1-4062-A08F-7ECAFBEA1986}"/>
              </a:ext>
            </a:extLst>
          </p:cNvPr>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DA3D24-3F36-4122-BB84-DBC44615748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848B4E-19CC-4A81-9E88-81B75DA1CB74}"/>
              </a:ext>
            </a:extLst>
          </p:cNvPr>
          <p:cNvSpPr>
            <a:spLocks noGrp="1"/>
          </p:cNvSpPr>
          <p:nvPr>
            <p:ph type="dt" sz="half" idx="10"/>
          </p:nvPr>
        </p:nvSpPr>
        <p:spPr>
          <a:xfrm>
            <a:off x="0" y="0"/>
            <a:ext cx="0" cy="0"/>
          </a:xfr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7E20D3F3-E9EC-4594-ADEB-9EF5E417B576}"/>
              </a:ext>
            </a:extLst>
          </p:cNvPr>
          <p:cNvSpPr>
            <a:spLocks noGrp="1"/>
          </p:cNvSpPr>
          <p:nvPr>
            <p:ph type="ftr" sz="quarter" idx="11"/>
          </p:nvPr>
        </p:nvSpPr>
        <p:spPr>
          <a:xfrm>
            <a:off x="0" y="0"/>
            <a:ext cx="0" cy="0"/>
          </a:xfr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6687BE37-1428-419E-8B88-F726F6868B9E}"/>
              </a:ext>
            </a:extLst>
          </p:cNvPr>
          <p:cNvSpPr>
            <a:spLocks noGrp="1"/>
          </p:cNvSpPr>
          <p:nvPr>
            <p:ph type="sldNum" sz="quarter" idx="12"/>
          </p:nvPr>
        </p:nvSpPr>
        <p:spPr>
          <a:xfrm>
            <a:off x="0" y="0"/>
            <a:ext cx="0" cy="0"/>
          </a:xfrm>
        </p:spPr>
        <p:txBody>
          <a:bodyPr/>
          <a:lstStyle>
            <a:lvl1pPr eaLnBrk="1" hangingPunct="1">
              <a:defRPr/>
            </a:lvl1pPr>
          </a:lstStyle>
          <a:p>
            <a:pPr>
              <a:defRPr/>
            </a:pPr>
            <a:fld id="{E7CBB97A-759E-40F0-906C-04EFD755ED0A}" type="slidenum">
              <a:rPr lang="en-US" altLang="zh-CN"/>
              <a:pPr>
                <a:defRPr/>
              </a:pPr>
              <a:t>‹#›</a:t>
            </a:fld>
            <a:endParaRPr lang="en-US" altLang="zh-CN"/>
          </a:p>
        </p:txBody>
      </p:sp>
    </p:spTree>
    <p:extLst>
      <p:ext uri="{BB962C8B-B14F-4D97-AF65-F5344CB8AC3E}">
        <p14:creationId xmlns:p14="http://schemas.microsoft.com/office/powerpoint/2010/main" val="255738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DC1D5-FF6A-403D-A895-77D5E8DD0FA1}"/>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C72AAA-EAD2-441A-849C-1E9BCED268E5}"/>
              </a:ext>
            </a:extLst>
          </p:cNvPr>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a:extLst>
              <a:ext uri="{FF2B5EF4-FFF2-40B4-BE49-F238E27FC236}">
                <a16:creationId xmlns:a16="http://schemas.microsoft.com/office/drawing/2014/main" id="{C320F46E-C52B-4883-A645-8E1659C31C33}"/>
              </a:ext>
            </a:extLst>
          </p:cNvPr>
          <p:cNvSpPr>
            <a:spLocks noGrp="1"/>
          </p:cNvSpPr>
          <p:nvPr>
            <p:ph type="clipArt" sz="half" idx="2"/>
          </p:nvPr>
        </p:nvSpPr>
        <p:spPr>
          <a:xfrm>
            <a:off x="4648200" y="1600200"/>
            <a:ext cx="4038600" cy="4525963"/>
          </a:xfrm>
        </p:spPr>
        <p:txBody>
          <a:bodyPr/>
          <a:lstStyle/>
          <a:p>
            <a:pPr lvl="0"/>
            <a:endParaRPr lang="zh-CN" altLang="en-US" noProof="0"/>
          </a:p>
        </p:txBody>
      </p:sp>
      <p:sp>
        <p:nvSpPr>
          <p:cNvPr id="5" name="日期占位符 4">
            <a:extLst>
              <a:ext uri="{FF2B5EF4-FFF2-40B4-BE49-F238E27FC236}">
                <a16:creationId xmlns:a16="http://schemas.microsoft.com/office/drawing/2014/main" id="{18BB3807-C579-48EB-B2CB-F8A84C301D16}"/>
              </a:ext>
            </a:extLst>
          </p:cNvPr>
          <p:cNvSpPr>
            <a:spLocks noGrp="1"/>
          </p:cNvSpPr>
          <p:nvPr>
            <p:ph type="dt" sz="half" idx="10"/>
          </p:nvPr>
        </p:nvSpPr>
        <p:spPr>
          <a:xfrm>
            <a:off x="457200" y="6245225"/>
            <a:ext cx="2133600" cy="476250"/>
          </a:xfr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85C8256A-29F4-44D7-8576-CFA791A55CD1}"/>
              </a:ext>
            </a:extLst>
          </p:cNvPr>
          <p:cNvSpPr>
            <a:spLocks noGrp="1"/>
          </p:cNvSpPr>
          <p:nvPr>
            <p:ph type="ftr" sz="quarter" idx="11"/>
          </p:nvPr>
        </p:nvSpPr>
        <p:spPr>
          <a:xfrm>
            <a:off x="3124200" y="6245225"/>
            <a:ext cx="2895600" cy="476250"/>
          </a:xfr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48E6F0C8-E91D-4D7C-8C91-F4ADF90DE3B3}"/>
              </a:ext>
            </a:extLst>
          </p:cNvPr>
          <p:cNvSpPr>
            <a:spLocks noGrp="1"/>
          </p:cNvSpPr>
          <p:nvPr>
            <p:ph type="sldNum" sz="quarter" idx="12"/>
          </p:nvPr>
        </p:nvSpPr>
        <p:spPr>
          <a:xfrm>
            <a:off x="6553200" y="6245225"/>
            <a:ext cx="2133600" cy="476250"/>
          </a:xfrm>
        </p:spPr>
        <p:txBody>
          <a:bodyPr/>
          <a:lstStyle>
            <a:lvl1pPr eaLnBrk="1" hangingPunct="1">
              <a:defRPr/>
            </a:lvl1pPr>
          </a:lstStyle>
          <a:p>
            <a:pPr>
              <a:defRPr/>
            </a:pPr>
            <a:fld id="{6D2C5DFC-F820-4CB4-86F4-28383DDFFE96}" type="slidenum">
              <a:rPr lang="en-US" altLang="zh-CN"/>
              <a:pPr>
                <a:defRPr/>
              </a:pPr>
              <a:t>‹#›</a:t>
            </a:fld>
            <a:endParaRPr lang="en-US" altLang="zh-CN"/>
          </a:p>
        </p:txBody>
      </p:sp>
    </p:spTree>
    <p:extLst>
      <p:ext uri="{BB962C8B-B14F-4D97-AF65-F5344CB8AC3E}">
        <p14:creationId xmlns:p14="http://schemas.microsoft.com/office/powerpoint/2010/main" val="20155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76FCF-BD68-4742-B991-8A98C4B9CDA7}"/>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4DC0C01E-A448-4D7A-B84C-E970420E954C}"/>
              </a:ext>
            </a:extLst>
          </p:cNvPr>
          <p:cNvSpPr>
            <a:spLocks noGrp="1"/>
          </p:cNvSpPr>
          <p:nvPr>
            <p:ph type="tbl" idx="1"/>
          </p:nvPr>
        </p:nvSpPr>
        <p:spPr>
          <a:xfrm>
            <a:off x="457200" y="1600200"/>
            <a:ext cx="8229600" cy="4525963"/>
          </a:xfrm>
        </p:spPr>
        <p:txBody>
          <a:bodyPr/>
          <a:lstStyle/>
          <a:p>
            <a:pPr lvl="0"/>
            <a:endParaRPr lang="zh-CN" altLang="en-US" noProof="0"/>
          </a:p>
        </p:txBody>
      </p:sp>
      <p:sp>
        <p:nvSpPr>
          <p:cNvPr id="4" name="日期占位符 3">
            <a:extLst>
              <a:ext uri="{FF2B5EF4-FFF2-40B4-BE49-F238E27FC236}">
                <a16:creationId xmlns:a16="http://schemas.microsoft.com/office/drawing/2014/main" id="{66964FE9-7361-42BD-8C2A-2967C62F3FF3}"/>
              </a:ext>
            </a:extLst>
          </p:cNvPr>
          <p:cNvSpPr>
            <a:spLocks noGrp="1"/>
          </p:cNvSpPr>
          <p:nvPr>
            <p:ph type="dt" sz="half" idx="10"/>
          </p:nvPr>
        </p:nvSpPr>
        <p:spPr>
          <a:xfrm>
            <a:off x="457200" y="6245225"/>
            <a:ext cx="2133600" cy="476250"/>
          </a:xfr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D6FA8BD0-C46B-43CB-B5B6-0281ACEA4758}"/>
              </a:ext>
            </a:extLst>
          </p:cNvPr>
          <p:cNvSpPr>
            <a:spLocks noGrp="1"/>
          </p:cNvSpPr>
          <p:nvPr>
            <p:ph type="ftr" sz="quarter" idx="11"/>
          </p:nvPr>
        </p:nvSpPr>
        <p:spPr>
          <a:xfrm>
            <a:off x="3124200" y="6245225"/>
            <a:ext cx="2895600" cy="476250"/>
          </a:xfr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473DC308-B213-4EFB-A6DD-49016BE10ACC}"/>
              </a:ext>
            </a:extLst>
          </p:cNvPr>
          <p:cNvSpPr>
            <a:spLocks noGrp="1"/>
          </p:cNvSpPr>
          <p:nvPr>
            <p:ph type="sldNum" sz="quarter" idx="12"/>
          </p:nvPr>
        </p:nvSpPr>
        <p:spPr>
          <a:xfrm>
            <a:off x="6553200" y="6245225"/>
            <a:ext cx="2133600" cy="476250"/>
          </a:xfrm>
        </p:spPr>
        <p:txBody>
          <a:bodyPr/>
          <a:lstStyle>
            <a:lvl1pPr eaLnBrk="1" hangingPunct="1">
              <a:defRPr/>
            </a:lvl1pPr>
          </a:lstStyle>
          <a:p>
            <a:pPr>
              <a:defRPr/>
            </a:pPr>
            <a:fld id="{76685662-C9A5-4FAE-A91A-0A652E91E3FE}" type="slidenum">
              <a:rPr lang="en-US" altLang="zh-CN"/>
              <a:pPr>
                <a:defRPr/>
              </a:pPr>
              <a:t>‹#›</a:t>
            </a:fld>
            <a:endParaRPr lang="en-US" altLang="zh-CN"/>
          </a:p>
        </p:txBody>
      </p:sp>
    </p:spTree>
    <p:extLst>
      <p:ext uri="{BB962C8B-B14F-4D97-AF65-F5344CB8AC3E}">
        <p14:creationId xmlns:p14="http://schemas.microsoft.com/office/powerpoint/2010/main" val="233770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F0EC0D-4F28-4860-B738-B3739E3B137A}"/>
              </a:ext>
            </a:extLst>
          </p:cNvPr>
          <p:cNvSpPr>
            <a:spLocks noGrp="1" noChangeArrowheads="1"/>
          </p:cNvSpPr>
          <p:nvPr>
            <p:ph type="title"/>
          </p:nvPr>
        </p:nvSpPr>
        <p:spPr bwMode="auto">
          <a:xfrm>
            <a:off x="107950" y="139700"/>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6ABD857-3E0E-428D-BE39-8F4B12ED6676}"/>
              </a:ext>
            </a:extLst>
          </p:cNvPr>
          <p:cNvSpPr>
            <a:spLocks noGrp="1" noChangeArrowheads="1"/>
          </p:cNvSpPr>
          <p:nvPr>
            <p:ph type="body" idx="1"/>
          </p:nvPr>
        </p:nvSpPr>
        <p:spPr bwMode="auto">
          <a:xfrm>
            <a:off x="107950" y="836613"/>
            <a:ext cx="8496300" cy="568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92AFC1BF-88AB-44C7-BD03-E3D7D2A3447E}"/>
              </a:ext>
            </a:extLst>
          </p:cNvPr>
          <p:cNvSpPr>
            <a:spLocks noChangeArrowheads="1"/>
          </p:cNvSpPr>
          <p:nvPr/>
        </p:nvSpPr>
        <p:spPr bwMode="auto">
          <a:xfrm>
            <a:off x="107950" y="677863"/>
            <a:ext cx="8856663" cy="73025"/>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9BADC07A-B427-4C25-999A-67F38C31C49F}"/>
              </a:ext>
            </a:extLst>
          </p:cNvPr>
          <p:cNvSpPr>
            <a:spLocks noChangeShapeType="1"/>
          </p:cNvSpPr>
          <p:nvPr/>
        </p:nvSpPr>
        <p:spPr bwMode="auto">
          <a:xfrm flipV="1">
            <a:off x="107950" y="6597650"/>
            <a:ext cx="89281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Lst>
  <p:txStyles>
    <p:titleStyle>
      <a:lvl1pPr algn="l" rtl="0" eaLnBrk="0" fontAlgn="base" hangingPunct="0">
        <a:spcBef>
          <a:spcPct val="0"/>
        </a:spcBef>
        <a:spcAft>
          <a:spcPct val="0"/>
        </a:spcAft>
        <a:defRPr sz="2400" b="1" kern="1200">
          <a:solidFill>
            <a:srgbClr val="0000CC"/>
          </a:solidFill>
          <a:latin typeface="+mn-ea"/>
          <a:ea typeface="+mn-ea"/>
          <a:cs typeface="+mj-cs"/>
        </a:defRPr>
      </a:lvl1pPr>
      <a:lvl2pPr algn="l" rtl="0" eaLnBrk="0" fontAlgn="base" hangingPunct="0">
        <a:spcBef>
          <a:spcPct val="0"/>
        </a:spcBef>
        <a:spcAft>
          <a:spcPct val="0"/>
        </a:spcAft>
        <a:defRPr sz="2400" b="1">
          <a:solidFill>
            <a:srgbClr val="0000CC"/>
          </a:solidFill>
          <a:latin typeface="宋体" panose="02010600030101010101" pitchFamily="2" charset="-122"/>
          <a:ea typeface="宋体" panose="02010600030101010101" pitchFamily="2" charset="-122"/>
        </a:defRPr>
      </a:lvl2pPr>
      <a:lvl3pPr algn="l" rtl="0" eaLnBrk="0" fontAlgn="base" hangingPunct="0">
        <a:spcBef>
          <a:spcPct val="0"/>
        </a:spcBef>
        <a:spcAft>
          <a:spcPct val="0"/>
        </a:spcAft>
        <a:defRPr sz="2400" b="1">
          <a:solidFill>
            <a:srgbClr val="0000CC"/>
          </a:solidFill>
          <a:latin typeface="宋体" panose="02010600030101010101" pitchFamily="2" charset="-122"/>
          <a:ea typeface="宋体" panose="02010600030101010101" pitchFamily="2" charset="-122"/>
        </a:defRPr>
      </a:lvl3pPr>
      <a:lvl4pPr algn="l" rtl="0" eaLnBrk="0" fontAlgn="base" hangingPunct="0">
        <a:spcBef>
          <a:spcPct val="0"/>
        </a:spcBef>
        <a:spcAft>
          <a:spcPct val="0"/>
        </a:spcAft>
        <a:defRPr sz="2400" b="1">
          <a:solidFill>
            <a:srgbClr val="0000CC"/>
          </a:solidFill>
          <a:latin typeface="宋体" panose="02010600030101010101" pitchFamily="2" charset="-122"/>
          <a:ea typeface="宋体" panose="02010600030101010101" pitchFamily="2" charset="-122"/>
        </a:defRPr>
      </a:lvl4pPr>
      <a:lvl5pPr algn="l" rtl="0" eaLnBrk="0" fontAlgn="base" hangingPunct="0">
        <a:spcBef>
          <a:spcPct val="0"/>
        </a:spcBef>
        <a:spcAft>
          <a:spcPct val="0"/>
        </a:spcAft>
        <a:defRPr sz="2400" b="1">
          <a:solidFill>
            <a:srgbClr val="0000CC"/>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2800">
          <a:solidFill>
            <a:srgbClr val="0000CC"/>
          </a:solidFill>
          <a:latin typeface="Verdana" panose="020B0604030504040204" pitchFamily="34" charset="0"/>
          <a:ea typeface="华文新魏" panose="02010800040101010101" pitchFamily="2" charset="-122"/>
        </a:defRPr>
      </a:lvl6pPr>
      <a:lvl7pPr marL="914400" algn="l" rtl="0" fontAlgn="base">
        <a:spcBef>
          <a:spcPct val="0"/>
        </a:spcBef>
        <a:spcAft>
          <a:spcPct val="0"/>
        </a:spcAft>
        <a:defRPr sz="2800">
          <a:solidFill>
            <a:srgbClr val="0000CC"/>
          </a:solidFill>
          <a:latin typeface="Verdana" panose="020B0604030504040204" pitchFamily="34" charset="0"/>
          <a:ea typeface="华文新魏" panose="02010800040101010101" pitchFamily="2" charset="-122"/>
        </a:defRPr>
      </a:lvl7pPr>
      <a:lvl8pPr marL="1371600" algn="l" rtl="0" fontAlgn="base">
        <a:spcBef>
          <a:spcPct val="0"/>
        </a:spcBef>
        <a:spcAft>
          <a:spcPct val="0"/>
        </a:spcAft>
        <a:defRPr sz="2800">
          <a:solidFill>
            <a:srgbClr val="0000CC"/>
          </a:solidFill>
          <a:latin typeface="Verdana" panose="020B0604030504040204" pitchFamily="34" charset="0"/>
          <a:ea typeface="华文新魏" panose="02010800040101010101" pitchFamily="2" charset="-122"/>
        </a:defRPr>
      </a:lvl8pPr>
      <a:lvl9pPr marL="1828800" algn="l" rtl="0" fontAlgn="base">
        <a:spcBef>
          <a:spcPct val="0"/>
        </a:spcBef>
        <a:spcAft>
          <a:spcPct val="0"/>
        </a:spcAft>
        <a:defRPr sz="2800">
          <a:solidFill>
            <a:srgbClr val="0000CC"/>
          </a:solidFill>
          <a:latin typeface="Verdana" panose="020B0604030504040204" pitchFamily="34" charset="0"/>
          <a:ea typeface="华文新魏" panose="02010800040101010101" pitchFamily="2" charset="-122"/>
        </a:defRPr>
      </a:lvl9pPr>
    </p:titleStyle>
    <p:bodyStyle>
      <a:lvl1pPr marL="457200" indent="-457200" algn="just" rtl="0" eaLnBrk="0" fontAlgn="base" hangingPunct="0">
        <a:lnSpc>
          <a:spcPct val="130000"/>
        </a:lnSpc>
        <a:spcBef>
          <a:spcPct val="20000"/>
        </a:spcBef>
        <a:spcAft>
          <a:spcPct val="0"/>
        </a:spcAft>
        <a:buClr>
          <a:schemeClr val="accent2"/>
        </a:buClr>
        <a:buFont typeface="Wingdings" panose="05000000000000000000" pitchFamily="2" charset="2"/>
        <a:buChar char="l"/>
        <a:defRPr sz="2800" b="1" kern="1200">
          <a:solidFill>
            <a:srgbClr val="6600FF"/>
          </a:solidFill>
          <a:latin typeface="+mn-lt"/>
          <a:ea typeface="+mn-ea"/>
          <a:cs typeface="+mn-cs"/>
        </a:defRPr>
      </a:lvl1pPr>
      <a:lvl2pPr marL="522288" indent="-342900" algn="just" rtl="0" eaLnBrk="0" fontAlgn="base" hangingPunct="0">
        <a:lnSpc>
          <a:spcPct val="130000"/>
        </a:lnSpc>
        <a:spcBef>
          <a:spcPct val="20000"/>
        </a:spcBef>
        <a:spcAft>
          <a:spcPct val="0"/>
        </a:spcAft>
        <a:buClr>
          <a:schemeClr val="accent2"/>
        </a:buClr>
        <a:buFont typeface="Times New Roman" panose="02020603050405020304" pitchFamily="18" charset="0"/>
        <a:buChar char="−"/>
        <a:defRPr sz="2400" b="1" kern="1200">
          <a:solidFill>
            <a:schemeClr val="tx1"/>
          </a:solidFill>
          <a:latin typeface="+mn-lt"/>
          <a:ea typeface="+mn-ea"/>
          <a:cs typeface="+mn-cs"/>
        </a:defRPr>
      </a:lvl2pPr>
      <a:lvl3pPr marL="708025" indent="-342900" algn="just" rtl="0" eaLnBrk="0" fontAlgn="base" hangingPunct="0">
        <a:lnSpc>
          <a:spcPct val="125000"/>
        </a:lnSpc>
        <a:spcBef>
          <a:spcPct val="20000"/>
        </a:spcBef>
        <a:spcAft>
          <a:spcPct val="5000"/>
        </a:spcAft>
        <a:buClr>
          <a:schemeClr val="accent2"/>
        </a:buClr>
        <a:buFont typeface="Wingdings" panose="05000000000000000000" pitchFamily="2" charset="2"/>
        <a:buChar char="ü"/>
        <a:defRPr sz="2400" b="1" kern="1200">
          <a:solidFill>
            <a:srgbClr val="000099"/>
          </a:solidFill>
          <a:latin typeface="+mn-lt"/>
          <a:ea typeface="+mn-ea"/>
          <a:cs typeface="+mn-cs"/>
        </a:defRPr>
      </a:lvl3pPr>
      <a:lvl4pPr marL="887413" indent="-342900" algn="just" rtl="0" eaLnBrk="0" fontAlgn="base" hangingPunct="0">
        <a:lnSpc>
          <a:spcPct val="120000"/>
        </a:lnSpc>
        <a:spcBef>
          <a:spcPct val="0"/>
        </a:spcBef>
        <a:spcAft>
          <a:spcPct val="20000"/>
        </a:spcAft>
        <a:buClr>
          <a:schemeClr val="accent2"/>
        </a:buClr>
        <a:buFont typeface="Arial" panose="020B0604020202020204" pitchFamily="34" charset="0"/>
        <a:buChar char="•"/>
        <a:defRPr sz="2000" b="1" kern="1200">
          <a:solidFill>
            <a:schemeClr val="tx1"/>
          </a:solidFill>
          <a:latin typeface="+mn-lt"/>
          <a:ea typeface="+mn-ea"/>
          <a:cs typeface="+mn-cs"/>
        </a:defRPr>
      </a:lvl4pPr>
      <a:lvl5pPr marL="1066800" indent="-342900" algn="just" rtl="0" eaLnBrk="0" fontAlgn="base" hangingPunct="0">
        <a:lnSpc>
          <a:spcPct val="120000"/>
        </a:lnSpc>
        <a:spcBef>
          <a:spcPct val="0"/>
        </a:spcBef>
        <a:spcAft>
          <a:spcPct val="0"/>
        </a:spcAft>
        <a:buClr>
          <a:schemeClr val="accent2"/>
        </a:buClr>
        <a:buFont typeface="Arial" panose="020B0604020202020204" pitchFamily="34" charset="0"/>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erozhua@126.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emf"/><Relationship Id="rId18" Type="http://schemas.openxmlformats.org/officeDocument/2006/relationships/oleObject" Target="../embeddings/oleObject16.bin"/><Relationship Id="rId3" Type="http://schemas.openxmlformats.org/officeDocument/2006/relationships/notesSlide" Target="../notesSlides/notesSlide3.xml"/><Relationship Id="rId21" Type="http://schemas.openxmlformats.org/officeDocument/2006/relationships/image" Target="../media/image17.emf"/><Relationship Id="rId7" Type="http://schemas.openxmlformats.org/officeDocument/2006/relationships/image" Target="../media/image10.emf"/><Relationship Id="rId12" Type="http://schemas.openxmlformats.org/officeDocument/2006/relationships/oleObject" Target="../embeddings/oleObject13.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wmf"/><Relationship Id="rId10" Type="http://schemas.openxmlformats.org/officeDocument/2006/relationships/oleObject" Target="../embeddings/oleObject12.bin"/><Relationship Id="rId19" Type="http://schemas.openxmlformats.org/officeDocument/2006/relationships/image" Target="../media/image16.wmf"/><Relationship Id="rId4" Type="http://schemas.openxmlformats.org/officeDocument/2006/relationships/oleObject" Target="../embeddings/oleObject9.bin"/><Relationship Id="rId9" Type="http://schemas.openxmlformats.org/officeDocument/2006/relationships/image" Target="../media/image11.emf"/><Relationship Id="rId1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2.wmf"/><Relationship Id="rId3" Type="http://schemas.openxmlformats.org/officeDocument/2006/relationships/image" Target="../media/image29.png"/><Relationship Id="rId7" Type="http://schemas.openxmlformats.org/officeDocument/2006/relationships/image" Target="../media/image19.e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21.wmf"/><Relationship Id="rId5" Type="http://schemas.openxmlformats.org/officeDocument/2006/relationships/image" Target="../media/image18.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emf"/><Relationship Id="rId5" Type="http://schemas.openxmlformats.org/officeDocument/2006/relationships/oleObject" Target="../embeddings/oleObject24.bin"/><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6.emf"/><Relationship Id="rId5" Type="http://schemas.openxmlformats.org/officeDocument/2006/relationships/oleObject" Target="../embeddings/oleObject26.bin"/><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9.emf"/><Relationship Id="rId5" Type="http://schemas.openxmlformats.org/officeDocument/2006/relationships/oleObject" Target="../embeddings/oleObject29.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7.bin"/><Relationship Id="rId18" Type="http://schemas.openxmlformats.org/officeDocument/2006/relationships/image" Target="../media/image39.wmf"/><Relationship Id="rId3" Type="http://schemas.openxmlformats.org/officeDocument/2006/relationships/oleObject" Target="../embeddings/oleObject32.bin"/><Relationship Id="rId21" Type="http://schemas.openxmlformats.org/officeDocument/2006/relationships/oleObject" Target="../embeddings/oleObject41.bin"/><Relationship Id="rId7" Type="http://schemas.openxmlformats.org/officeDocument/2006/relationships/oleObject" Target="../embeddings/oleObject34.bin"/><Relationship Id="rId12" Type="http://schemas.openxmlformats.org/officeDocument/2006/relationships/image" Target="../media/image36.wmf"/><Relationship Id="rId17" Type="http://schemas.openxmlformats.org/officeDocument/2006/relationships/oleObject" Target="../embeddings/oleObject39.bin"/><Relationship Id="rId2" Type="http://schemas.openxmlformats.org/officeDocument/2006/relationships/slideLayout" Target="../slideLayouts/slideLayout4.xml"/><Relationship Id="rId16" Type="http://schemas.openxmlformats.org/officeDocument/2006/relationships/image" Target="../media/image38.wmf"/><Relationship Id="rId20" Type="http://schemas.openxmlformats.org/officeDocument/2006/relationships/image" Target="../media/image40.wmf"/><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oleObject" Target="../embeddings/oleObject36.bin"/><Relationship Id="rId24" Type="http://schemas.openxmlformats.org/officeDocument/2006/relationships/image" Target="../media/image42.wmf"/><Relationship Id="rId5" Type="http://schemas.openxmlformats.org/officeDocument/2006/relationships/oleObject" Target="../embeddings/oleObject33.bin"/><Relationship Id="rId15" Type="http://schemas.openxmlformats.org/officeDocument/2006/relationships/oleObject" Target="../embeddings/oleObject38.bin"/><Relationship Id="rId23" Type="http://schemas.openxmlformats.org/officeDocument/2006/relationships/oleObject" Target="../embeddings/oleObject42.bin"/><Relationship Id="rId10" Type="http://schemas.openxmlformats.org/officeDocument/2006/relationships/image" Target="../media/image35.wmf"/><Relationship Id="rId19" Type="http://schemas.openxmlformats.org/officeDocument/2006/relationships/oleObject" Target="../embeddings/oleObject40.bin"/><Relationship Id="rId4" Type="http://schemas.openxmlformats.org/officeDocument/2006/relationships/image" Target="../media/image32.wmf"/><Relationship Id="rId9" Type="http://schemas.openxmlformats.org/officeDocument/2006/relationships/oleObject" Target="../embeddings/oleObject35.bin"/><Relationship Id="rId14" Type="http://schemas.openxmlformats.org/officeDocument/2006/relationships/image" Target="../media/image37.wmf"/><Relationship Id="rId22" Type="http://schemas.openxmlformats.org/officeDocument/2006/relationships/image" Target="../media/image41.wmf"/></Relationships>
</file>

<file path=ppt/slides/_rels/slide2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44.wmf"/><Relationship Id="rId5" Type="http://schemas.openxmlformats.org/officeDocument/2006/relationships/oleObject" Target="../embeddings/oleObject44.bin"/><Relationship Id="rId4" Type="http://schemas.openxmlformats.org/officeDocument/2006/relationships/image" Target="../media/image43.wmf"/></Relationships>
</file>

<file path=ppt/slides/_rels/slide2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4.xml"/><Relationship Id="rId7" Type="http://schemas.openxmlformats.org/officeDocument/2006/relationships/image" Target="../media/image49.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49.bin"/><Relationship Id="rId11" Type="http://schemas.openxmlformats.org/officeDocument/2006/relationships/image" Target="../media/image51.emf"/><Relationship Id="rId5" Type="http://schemas.openxmlformats.org/officeDocument/2006/relationships/image" Target="../media/image48.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0.wmf"/></Relationships>
</file>

<file path=ppt/slides/_rels/slide25.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7.gi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6.w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53.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5.bin"/></Relationships>
</file>

<file path=ppt/slides/_rels/slide26.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2.wmf"/><Relationship Id="rId2" Type="http://schemas.openxmlformats.org/officeDocument/2006/relationships/slideLayout" Target="../slideLayouts/slideLayout4.xml"/><Relationship Id="rId16" Type="http://schemas.openxmlformats.org/officeDocument/2006/relationships/image" Target="../media/image64.emf"/><Relationship Id="rId1" Type="http://schemas.openxmlformats.org/officeDocument/2006/relationships/vmlDrawing" Target="../drawings/vmlDrawing14.vml"/><Relationship Id="rId6" Type="http://schemas.openxmlformats.org/officeDocument/2006/relationships/image" Target="../media/image59.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0.bin"/><Relationship Id="rId14" Type="http://schemas.openxmlformats.org/officeDocument/2006/relationships/image" Target="../media/image63.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9.emf"/><Relationship Id="rId18" Type="http://schemas.openxmlformats.org/officeDocument/2006/relationships/oleObject" Target="../embeddings/oleObject71.bin"/><Relationship Id="rId3" Type="http://schemas.openxmlformats.org/officeDocument/2006/relationships/notesSlide" Target="../notesSlides/notesSlide5.xml"/><Relationship Id="rId7" Type="http://schemas.openxmlformats.org/officeDocument/2006/relationships/image" Target="../media/image66.emf"/><Relationship Id="rId12" Type="http://schemas.openxmlformats.org/officeDocument/2006/relationships/oleObject" Target="../embeddings/oleObject68.bin"/><Relationship Id="rId17" Type="http://schemas.openxmlformats.org/officeDocument/2006/relationships/image" Target="../media/image71.emf"/><Relationship Id="rId2" Type="http://schemas.openxmlformats.org/officeDocument/2006/relationships/slideLayout" Target="../slideLayouts/slideLayout4.xml"/><Relationship Id="rId16" Type="http://schemas.openxmlformats.org/officeDocument/2006/relationships/oleObject" Target="../embeddings/oleObject70.bin"/><Relationship Id="rId1" Type="http://schemas.openxmlformats.org/officeDocument/2006/relationships/vmlDrawing" Target="../drawings/vmlDrawing15.vml"/><Relationship Id="rId6" Type="http://schemas.openxmlformats.org/officeDocument/2006/relationships/oleObject" Target="../embeddings/oleObject65.bin"/><Relationship Id="rId11" Type="http://schemas.openxmlformats.org/officeDocument/2006/relationships/image" Target="../media/image68.emf"/><Relationship Id="rId5" Type="http://schemas.openxmlformats.org/officeDocument/2006/relationships/image" Target="../media/image65.emf"/><Relationship Id="rId15" Type="http://schemas.openxmlformats.org/officeDocument/2006/relationships/image" Target="../media/image70.emf"/><Relationship Id="rId10" Type="http://schemas.openxmlformats.org/officeDocument/2006/relationships/oleObject" Target="../embeddings/oleObject67.bin"/><Relationship Id="rId19" Type="http://schemas.openxmlformats.org/officeDocument/2006/relationships/image" Target="../media/image72.emf"/><Relationship Id="rId4" Type="http://schemas.openxmlformats.org/officeDocument/2006/relationships/oleObject" Target="../embeddings/oleObject64.bin"/><Relationship Id="rId9" Type="http://schemas.openxmlformats.org/officeDocument/2006/relationships/image" Target="../media/image67.emf"/><Relationship Id="rId14" Type="http://schemas.openxmlformats.org/officeDocument/2006/relationships/oleObject" Target="../embeddings/oleObject69.bin"/></Relationships>
</file>

<file path=ppt/slides/_rels/slide28.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7.bin"/><Relationship Id="rId18" Type="http://schemas.openxmlformats.org/officeDocument/2006/relationships/image" Target="../media/image80.wmf"/><Relationship Id="rId26" Type="http://schemas.openxmlformats.org/officeDocument/2006/relationships/image" Target="../media/image84.wmf"/><Relationship Id="rId3" Type="http://schemas.openxmlformats.org/officeDocument/2006/relationships/oleObject" Target="../embeddings/oleObject72.bin"/><Relationship Id="rId21" Type="http://schemas.openxmlformats.org/officeDocument/2006/relationships/oleObject" Target="../embeddings/oleObject81.bin"/><Relationship Id="rId7" Type="http://schemas.openxmlformats.org/officeDocument/2006/relationships/oleObject" Target="../embeddings/oleObject74.bin"/><Relationship Id="rId12" Type="http://schemas.openxmlformats.org/officeDocument/2006/relationships/image" Target="../media/image77.wmf"/><Relationship Id="rId17" Type="http://schemas.openxmlformats.org/officeDocument/2006/relationships/oleObject" Target="../embeddings/oleObject79.bin"/><Relationship Id="rId25" Type="http://schemas.openxmlformats.org/officeDocument/2006/relationships/oleObject" Target="../embeddings/oleObject83.bin"/><Relationship Id="rId2" Type="http://schemas.openxmlformats.org/officeDocument/2006/relationships/slideLayout" Target="../slideLayouts/slideLayout1.xml"/><Relationship Id="rId16" Type="http://schemas.openxmlformats.org/officeDocument/2006/relationships/image" Target="../media/image79.wmf"/><Relationship Id="rId20" Type="http://schemas.openxmlformats.org/officeDocument/2006/relationships/image" Target="../media/image81.wmf"/><Relationship Id="rId1" Type="http://schemas.openxmlformats.org/officeDocument/2006/relationships/vmlDrawing" Target="../drawings/vmlDrawing16.vml"/><Relationship Id="rId6" Type="http://schemas.openxmlformats.org/officeDocument/2006/relationships/image" Target="../media/image74.wmf"/><Relationship Id="rId11" Type="http://schemas.openxmlformats.org/officeDocument/2006/relationships/oleObject" Target="../embeddings/oleObject76.bin"/><Relationship Id="rId24" Type="http://schemas.openxmlformats.org/officeDocument/2006/relationships/image" Target="../media/image83.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28" Type="http://schemas.openxmlformats.org/officeDocument/2006/relationships/image" Target="../media/image85.wmf"/><Relationship Id="rId10" Type="http://schemas.openxmlformats.org/officeDocument/2006/relationships/image" Target="../media/image76.wmf"/><Relationship Id="rId19" Type="http://schemas.openxmlformats.org/officeDocument/2006/relationships/oleObject" Target="../embeddings/oleObject80.bin"/><Relationship Id="rId4" Type="http://schemas.openxmlformats.org/officeDocument/2006/relationships/image" Target="../media/image73.wmf"/><Relationship Id="rId9" Type="http://schemas.openxmlformats.org/officeDocument/2006/relationships/oleObject" Target="../embeddings/oleObject75.bin"/><Relationship Id="rId14" Type="http://schemas.openxmlformats.org/officeDocument/2006/relationships/image" Target="../media/image78.wmf"/><Relationship Id="rId22" Type="http://schemas.openxmlformats.org/officeDocument/2006/relationships/image" Target="../media/image82.wmf"/><Relationship Id="rId27" Type="http://schemas.openxmlformats.org/officeDocument/2006/relationships/oleObject" Target="../embeddings/oleObject84.bin"/></Relationships>
</file>

<file path=ppt/slides/_rels/slide29.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87.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94.w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91.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93.bin"/></Relationships>
</file>

<file path=ppt/slides/_rels/slide32.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96.wmf"/><Relationship Id="rId5" Type="http://schemas.openxmlformats.org/officeDocument/2006/relationships/oleObject" Target="../embeddings/oleObject96.bin"/><Relationship Id="rId4" Type="http://schemas.openxmlformats.org/officeDocument/2006/relationships/image" Target="../media/image95.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4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65288;03&#65289;&#34917;&#20805;&#25991;&#29486;/(7)&#20160;&#20040;&#26159;&#23567;&#27010;&#29575;.pp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3.png"/></Relationships>
</file>

<file path=ppt/slides/_rels/slide5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03.png"/></Relationships>
</file>

<file path=ppt/slides/_rels/slide5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05.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07.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00.bin"/><Relationship Id="rId5" Type="http://schemas.openxmlformats.org/officeDocument/2006/relationships/image" Target="../media/image106.emf"/><Relationship Id="rId4" Type="http://schemas.openxmlformats.org/officeDocument/2006/relationships/oleObject" Target="../embeddings/oleObject99.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08.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7D95A0F2-2BCF-42F1-BACF-331E8C2C5F00}"/>
              </a:ext>
            </a:extLst>
          </p:cNvPr>
          <p:cNvSpPr txBox="1">
            <a:spLocks noChangeArrowheads="1"/>
          </p:cNvSpPr>
          <p:nvPr/>
        </p:nvSpPr>
        <p:spPr bwMode="auto">
          <a:xfrm>
            <a:off x="762000" y="1341438"/>
            <a:ext cx="7696200" cy="1143000"/>
          </a:xfrm>
          <a:prstGeom prst="rect">
            <a:avLst/>
          </a:prstGeom>
          <a:noFill/>
          <a:ln w="9525">
            <a:noFill/>
            <a:miter lim="800000"/>
            <a:headEnd/>
            <a:tailEnd/>
          </a:ln>
        </p:spPr>
        <p:txBody>
          <a:bodyPr anchor="ctr"/>
          <a:lstStyle/>
          <a:p>
            <a:pPr algn="ctr" eaLnBrk="1" hangingPunct="1">
              <a:defRPr/>
            </a:pPr>
            <a:r>
              <a:rPr lang="zh-CN" altLang="en-US" sz="4400" kern="0" dirty="0">
                <a:latin typeface="Arial" panose="020B0604020202020204" pitchFamily="34" charset="0"/>
                <a:ea typeface="+mn-ea"/>
                <a:cs typeface="Arial" panose="020B0604020202020204" pitchFamily="34" charset="0"/>
              </a:rPr>
              <a:t>第</a:t>
            </a:r>
            <a:r>
              <a:rPr lang="en-US" altLang="zh-CN" sz="4400" kern="0" dirty="0">
                <a:latin typeface="Arial" panose="020B0604020202020204" pitchFamily="34" charset="0"/>
                <a:ea typeface="+mn-ea"/>
                <a:cs typeface="Arial" panose="020B0604020202020204" pitchFamily="34" charset="0"/>
              </a:rPr>
              <a:t>4</a:t>
            </a:r>
            <a:r>
              <a:rPr lang="zh-CN" altLang="en-US" sz="4400" kern="0" dirty="0">
                <a:latin typeface="Arial" panose="020B0604020202020204" pitchFamily="34" charset="0"/>
                <a:ea typeface="+mn-ea"/>
                <a:cs typeface="Arial" panose="020B0604020202020204" pitchFamily="34" charset="0"/>
              </a:rPr>
              <a:t>章 数理统计</a:t>
            </a:r>
          </a:p>
        </p:txBody>
      </p:sp>
      <p:sp>
        <p:nvSpPr>
          <p:cNvPr id="7171" name="Text Box 5">
            <a:extLst>
              <a:ext uri="{FF2B5EF4-FFF2-40B4-BE49-F238E27FC236}">
                <a16:creationId xmlns:a16="http://schemas.microsoft.com/office/drawing/2014/main" id="{47C45DE6-EB22-407F-9B92-796B8FD07C3B}"/>
              </a:ext>
            </a:extLst>
          </p:cNvPr>
          <p:cNvSpPr txBox="1">
            <a:spLocks noChangeArrowheads="1"/>
          </p:cNvSpPr>
          <p:nvPr/>
        </p:nvSpPr>
        <p:spPr bwMode="auto">
          <a:xfrm>
            <a:off x="2286000" y="3733800"/>
            <a:ext cx="4648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9725">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1pPr>
            <a:lvl2pPr marL="742950" indent="-285750">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2pPr>
            <a:lvl3pPr marL="1143000" indent="-228600">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3pPr>
            <a:lvl4pPr marL="1600200" indent="-228600">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4pPr>
            <a:lvl5pPr marL="2057400" indent="-228600">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chemeClr val="tx1"/>
                </a:solidFill>
                <a:latin typeface="Verdana" panose="020B0604030504040204" pitchFamily="34" charset="0"/>
                <a:ea typeface="黑体" panose="02010609060101010101" pitchFamily="49" charset="-122"/>
              </a:defRPr>
            </a:lvl9pPr>
          </a:lstStyle>
          <a:p>
            <a:pPr algn="r" eaLnBrk="1" hangingPunct="1">
              <a:spcBef>
                <a:spcPct val="20000"/>
              </a:spcBef>
            </a:pPr>
            <a:r>
              <a:rPr lang="zh-CN" altLang="en-GB" sz="2000" b="1">
                <a:solidFill>
                  <a:srgbClr val="C00000"/>
                </a:solidFill>
                <a:latin typeface="Arial" panose="020B0604020202020204" pitchFamily="34" charset="0"/>
                <a:ea typeface="微软雅黑" panose="020B0503020204020204" pitchFamily="34" charset="-122"/>
              </a:rPr>
              <a:t>主讲人</a:t>
            </a:r>
            <a:r>
              <a:rPr lang="zh-CN" altLang="en-GB" sz="2000" b="1">
                <a:solidFill>
                  <a:srgbClr val="C00000"/>
                </a:solidFill>
                <a:latin typeface="Arial" panose="020B0604020202020204" pitchFamily="34" charset="0"/>
                <a:ea typeface="宋体" panose="02010600030101010101" pitchFamily="2" charset="-122"/>
              </a:rPr>
              <a:t>：</a:t>
            </a:r>
            <a:r>
              <a:rPr lang="zh-CN" altLang="en-GB" sz="2000" b="1">
                <a:solidFill>
                  <a:srgbClr val="C00000"/>
                </a:solidFill>
                <a:latin typeface="Arial" panose="020B0604020202020204" pitchFamily="34" charset="0"/>
                <a:ea typeface="微软雅黑" panose="020B0503020204020204" pitchFamily="34" charset="-122"/>
              </a:rPr>
              <a:t>张 华</a:t>
            </a:r>
            <a:endParaRPr lang="en-US" altLang="zh-CN" sz="2000" b="1">
              <a:solidFill>
                <a:srgbClr val="C00000"/>
              </a:solidFill>
              <a:latin typeface="Arial" panose="020B0604020202020204" pitchFamily="34" charset="0"/>
              <a:ea typeface="微软雅黑" panose="020B0503020204020204" pitchFamily="34" charset="-122"/>
            </a:endParaRPr>
          </a:p>
          <a:p>
            <a:pPr algn="r" eaLnBrk="1" hangingPunct="1">
              <a:spcBef>
                <a:spcPct val="20000"/>
              </a:spcBef>
            </a:pPr>
            <a:r>
              <a:rPr lang="zh-CN" altLang="en-US" sz="2000" b="1">
                <a:solidFill>
                  <a:srgbClr val="C00000"/>
                </a:solidFill>
                <a:latin typeface="Arial" panose="020B0604020202020204" pitchFamily="34" charset="0"/>
                <a:ea typeface="微软雅黑" panose="020B0503020204020204" pitchFamily="34" charset="-122"/>
              </a:rPr>
              <a:t>浙江工商大学计算机与信息工程学院</a:t>
            </a:r>
            <a:r>
              <a:rPr lang="zh-CN" altLang="en-GB" sz="2000" b="1">
                <a:solidFill>
                  <a:srgbClr val="C00000"/>
                </a:solidFill>
                <a:latin typeface="Arial" panose="020B0604020202020204" pitchFamily="34" charset="0"/>
                <a:ea typeface="微软雅黑" panose="020B0503020204020204" pitchFamily="34" charset="-122"/>
              </a:rPr>
              <a:t> </a:t>
            </a:r>
            <a:r>
              <a:rPr lang="zh-CN" altLang="en-GB" sz="2000" b="1">
                <a:solidFill>
                  <a:srgbClr val="CCCCCC"/>
                </a:solidFill>
                <a:latin typeface="Arial" panose="020B0604020202020204" pitchFamily="34" charset="0"/>
                <a:ea typeface="微软雅黑" panose="020B0503020204020204" pitchFamily="34" charset="-122"/>
              </a:rPr>
              <a:t> </a:t>
            </a:r>
          </a:p>
          <a:p>
            <a:pPr algn="r" eaLnBrk="1" hangingPunct="1">
              <a:spcBef>
                <a:spcPct val="20000"/>
              </a:spcBef>
            </a:pPr>
            <a:r>
              <a:rPr lang="en-GB" altLang="zh-CN" sz="2000" b="1">
                <a:solidFill>
                  <a:srgbClr val="CCCCCC"/>
                </a:solidFill>
                <a:latin typeface="Arial" panose="020B0604020202020204" pitchFamily="34" charset="0"/>
                <a:ea typeface="微软雅黑" panose="020B0503020204020204" pitchFamily="34" charset="-122"/>
              </a:rPr>
              <a:t>               </a:t>
            </a:r>
            <a:r>
              <a:rPr lang="en-GB" altLang="zh-CN" sz="2000" b="1">
                <a:solidFill>
                  <a:srgbClr val="0000FF"/>
                </a:solidFill>
                <a:latin typeface="Arial" panose="020B0604020202020204" pitchFamily="34" charset="0"/>
                <a:ea typeface="微软雅黑" panose="020B0503020204020204" pitchFamily="34" charset="-122"/>
              </a:rPr>
              <a:t>Email</a:t>
            </a:r>
            <a:r>
              <a:rPr lang="zh-CN" altLang="en-GB" sz="2000" b="1">
                <a:solidFill>
                  <a:srgbClr val="0000FF"/>
                </a:solidFill>
                <a:latin typeface="Arial" panose="020B0604020202020204" pitchFamily="34" charset="0"/>
                <a:ea typeface="微软雅黑" panose="020B0503020204020204" pitchFamily="34" charset="-122"/>
              </a:rPr>
              <a:t>：</a:t>
            </a:r>
            <a:r>
              <a:rPr lang="zh-CN" altLang="en-GB" sz="2000" b="1">
                <a:solidFill>
                  <a:srgbClr val="CCCCCC"/>
                </a:solidFill>
                <a:latin typeface="Arial" panose="020B0604020202020204" pitchFamily="34" charset="0"/>
                <a:ea typeface="微软雅黑" panose="020B0503020204020204" pitchFamily="34" charset="-122"/>
              </a:rPr>
              <a:t> </a:t>
            </a:r>
            <a:r>
              <a:rPr lang="en-GB" altLang="zh-CN" sz="2000" b="1">
                <a:solidFill>
                  <a:srgbClr val="CCCCCC"/>
                </a:solidFill>
                <a:latin typeface="Arial" panose="020B0604020202020204" pitchFamily="34" charset="0"/>
                <a:ea typeface="微软雅黑" panose="020B0503020204020204" pitchFamily="34" charset="-122"/>
                <a:hlinkClick r:id="rId3"/>
              </a:rPr>
              <a:t>zerozhua@126.com</a:t>
            </a:r>
            <a:r>
              <a:rPr lang="en-GB" altLang="zh-CN" sz="2000" b="1">
                <a:solidFill>
                  <a:srgbClr val="CCCCCC"/>
                </a:solidFill>
                <a:latin typeface="Arial" panose="020B0604020202020204" pitchFamily="34" charset="0"/>
                <a:ea typeface="微软雅黑" panose="020B0503020204020204" pitchFamily="34" charset="-122"/>
              </a:rPr>
              <a:t> </a:t>
            </a:r>
            <a:br>
              <a:rPr lang="en-GB" altLang="zh-CN" sz="2000" b="1">
                <a:solidFill>
                  <a:srgbClr val="CCCCCC"/>
                </a:solidFill>
                <a:latin typeface="Arial" panose="020B0604020202020204" pitchFamily="34" charset="0"/>
                <a:ea typeface="微软雅黑" panose="020B0503020204020204" pitchFamily="34" charset="-122"/>
              </a:rPr>
            </a:br>
            <a:r>
              <a:rPr lang="en-GB" altLang="zh-CN" sz="2000" b="1">
                <a:solidFill>
                  <a:srgbClr val="0000FF"/>
                </a:solidFill>
                <a:latin typeface="Arial" panose="020B0604020202020204" pitchFamily="34" charset="0"/>
                <a:ea typeface="微软雅黑" panose="020B0503020204020204" pitchFamily="34" charset="-122"/>
              </a:rPr>
              <a:t>            </a:t>
            </a:r>
            <a:r>
              <a:rPr lang="zh-CN" altLang="en-GB" sz="2000" b="1">
                <a:solidFill>
                  <a:srgbClr val="0000FF"/>
                </a:solidFill>
                <a:latin typeface="Arial" panose="020B0604020202020204" pitchFamily="34" charset="0"/>
                <a:ea typeface="微软雅黑" panose="020B0503020204020204" pitchFamily="34" charset="-122"/>
              </a:rPr>
              <a:t>短号：    </a:t>
            </a:r>
            <a:r>
              <a:rPr lang="en-GB" altLang="zh-CN" sz="2000" b="1">
                <a:solidFill>
                  <a:srgbClr val="0000FF"/>
                </a:solidFill>
                <a:latin typeface="Arial" panose="020B0604020202020204" pitchFamily="34" charset="0"/>
                <a:ea typeface="微软雅黑" panose="020B0503020204020204" pitchFamily="34" charset="-122"/>
              </a:rPr>
              <a:t>688911</a:t>
            </a:r>
            <a:endParaRPr lang="en-US" altLang="zh-CN" sz="2000" b="1">
              <a:solidFill>
                <a:srgbClr val="0000FF"/>
              </a:solidFill>
              <a:latin typeface="Arial" panose="020B0604020202020204" pitchFamily="34" charset="0"/>
              <a:ea typeface="宋体" panose="02010600030101010101" pitchFamily="2" charset="-122"/>
            </a:endParaRPr>
          </a:p>
        </p:txBody>
      </p:sp>
      <p:sp>
        <p:nvSpPr>
          <p:cNvPr id="7172" name="文本框 1">
            <a:extLst>
              <a:ext uri="{FF2B5EF4-FFF2-40B4-BE49-F238E27FC236}">
                <a16:creationId xmlns:a16="http://schemas.microsoft.com/office/drawing/2014/main" id="{D58E93F8-506E-49AB-865C-6D85708A4497}"/>
              </a:ext>
            </a:extLst>
          </p:cNvPr>
          <p:cNvSpPr txBox="1">
            <a:spLocks noChangeArrowheads="1"/>
          </p:cNvSpPr>
          <p:nvPr/>
        </p:nvSpPr>
        <p:spPr bwMode="auto">
          <a:xfrm>
            <a:off x="107950" y="174625"/>
            <a:ext cx="5834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lang="zh-CN" altLang="en-US" b="1">
                <a:solidFill>
                  <a:srgbClr val="0000FF"/>
                </a:solidFill>
              </a:rPr>
              <a:t>浙江工商大学</a:t>
            </a:r>
            <a:r>
              <a:rPr lang="en-US" altLang="zh-CN" b="1">
                <a:solidFill>
                  <a:srgbClr val="0000FF"/>
                </a:solidFill>
              </a:rPr>
              <a:t>《</a:t>
            </a:r>
            <a:r>
              <a:rPr lang="zh-CN" altLang="en-US" b="1">
                <a:solidFill>
                  <a:srgbClr val="0000FF"/>
                </a:solidFill>
              </a:rPr>
              <a:t>数据科学基础</a:t>
            </a:r>
            <a:r>
              <a:rPr lang="en-US" altLang="zh-CN" b="1">
                <a:solidFill>
                  <a:srgbClr val="0000FF"/>
                </a:solidFill>
              </a:rPr>
              <a:t>》</a:t>
            </a:r>
            <a:endParaRPr lang="zh-CN" altLang="en-US" b="1">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24CBD2B-68C6-4C4D-B7BA-D8E7C660E1E1}"/>
              </a:ext>
            </a:extLst>
          </p:cNvPr>
          <p:cNvSpPr>
            <a:spLocks noGrp="1" noChangeArrowheads="1"/>
          </p:cNvSpPr>
          <p:nvPr>
            <p:ph type="title"/>
          </p:nvPr>
        </p:nvSpPr>
        <p:spPr>
          <a:xfrm>
            <a:off x="179388" y="115888"/>
            <a:ext cx="8713787" cy="461962"/>
          </a:xfrm>
          <a:noFill/>
        </p:spPr>
        <p:txBody>
          <a:bodyPr>
            <a:spAutoFit/>
          </a:bodyPr>
          <a:lstStyle/>
          <a:p>
            <a:pPr eaLnBrk="1" hangingPunct="1"/>
            <a:r>
              <a:rPr lang="en-US" altLang="zh-CN">
                <a:latin typeface="Arial" panose="020B0604020202020204" pitchFamily="34" charset="0"/>
                <a:cs typeface="Arial" panose="020B0604020202020204" pitchFamily="34" charset="0"/>
              </a:rPr>
              <a:t>4.1 </a:t>
            </a:r>
            <a:r>
              <a:rPr lang="zh-CN" altLang="en-US">
                <a:latin typeface="Arial" panose="020B0604020202020204" pitchFamily="34" charset="0"/>
                <a:cs typeface="Arial" panose="020B0604020202020204" pitchFamily="34" charset="0"/>
              </a:rPr>
              <a:t>总体与样本</a:t>
            </a:r>
            <a:endParaRPr lang="zh-CN" altLang="en-US">
              <a:solidFill>
                <a:schemeClr val="tx1"/>
              </a:solidFill>
              <a:latin typeface="Arial" panose="020B0604020202020204" pitchFamily="34" charset="0"/>
              <a:cs typeface="Arial" panose="020B0604020202020204" pitchFamily="34" charset="0"/>
            </a:endParaRPr>
          </a:p>
        </p:txBody>
      </p:sp>
      <p:sp>
        <p:nvSpPr>
          <p:cNvPr id="1037315" name="Text Box 3">
            <a:extLst>
              <a:ext uri="{FF2B5EF4-FFF2-40B4-BE49-F238E27FC236}">
                <a16:creationId xmlns:a16="http://schemas.microsoft.com/office/drawing/2014/main" id="{E64B6D82-6184-4C11-93A3-43417CE10EA9}"/>
              </a:ext>
            </a:extLst>
          </p:cNvPr>
          <p:cNvSpPr txBox="1">
            <a:spLocks noChangeArrowheads="1"/>
          </p:cNvSpPr>
          <p:nvPr/>
        </p:nvSpPr>
        <p:spPr bwMode="auto">
          <a:xfrm>
            <a:off x="838200" y="1443038"/>
            <a:ext cx="4114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3200" b="1">
                <a:solidFill>
                  <a:srgbClr val="FF0000"/>
                </a:solidFill>
                <a:latin typeface="Times New Roman" panose="02020603050405020304" pitchFamily="18" charset="0"/>
              </a:rPr>
              <a:t>统计量</a:t>
            </a:r>
            <a:endParaRPr kumimoji="1" lang="zh-CN" altLang="en-US" sz="3200" b="1">
              <a:solidFill>
                <a:srgbClr val="FF0000"/>
              </a:solidFill>
              <a:latin typeface="Times New Roman" panose="02020603050405020304" pitchFamily="18" charset="0"/>
              <a:ea typeface="宋体" panose="02010600030101010101" pitchFamily="2" charset="-122"/>
            </a:endParaRPr>
          </a:p>
        </p:txBody>
      </p:sp>
      <p:graphicFrame>
        <p:nvGraphicFramePr>
          <p:cNvPr id="1037316" name="Object 4">
            <a:extLst>
              <a:ext uri="{FF2B5EF4-FFF2-40B4-BE49-F238E27FC236}">
                <a16:creationId xmlns:a16="http://schemas.microsoft.com/office/drawing/2014/main" id="{3CF87D42-37A7-4B38-85FE-3B78D6BDF64E}"/>
              </a:ext>
            </a:extLst>
          </p:cNvPr>
          <p:cNvGraphicFramePr>
            <a:graphicFrameLocks noChangeAspect="1"/>
          </p:cNvGraphicFramePr>
          <p:nvPr/>
        </p:nvGraphicFramePr>
        <p:xfrm>
          <a:off x="971550" y="2270125"/>
          <a:ext cx="7467600" cy="2057400"/>
        </p:xfrm>
        <a:graphic>
          <a:graphicData uri="http://schemas.openxmlformats.org/presentationml/2006/ole">
            <mc:AlternateContent xmlns:mc="http://schemas.openxmlformats.org/markup-compatibility/2006">
              <mc:Choice xmlns:v="urn:schemas-microsoft-com:vml" Requires="v">
                <p:oleObj spid="_x0000_s18553" name="Equation" r:id="rId3" imgW="7467600" imgH="2057400" progId="Equation.3">
                  <p:embed/>
                </p:oleObj>
              </mc:Choice>
              <mc:Fallback>
                <p:oleObj name="Equation" r:id="rId3" imgW="7467600" imgH="2057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270125"/>
                        <a:ext cx="74676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317" name="Object 5">
            <a:extLst>
              <a:ext uri="{FF2B5EF4-FFF2-40B4-BE49-F238E27FC236}">
                <a16:creationId xmlns:a16="http://schemas.microsoft.com/office/drawing/2014/main" id="{736FAA71-3EF5-40DA-8858-EF3A7A9E8692}"/>
              </a:ext>
            </a:extLst>
          </p:cNvPr>
          <p:cNvGraphicFramePr>
            <a:graphicFrameLocks noChangeAspect="1"/>
          </p:cNvGraphicFramePr>
          <p:nvPr/>
        </p:nvGraphicFramePr>
        <p:xfrm>
          <a:off x="850900" y="4724400"/>
          <a:ext cx="7480300" cy="1549400"/>
        </p:xfrm>
        <a:graphic>
          <a:graphicData uri="http://schemas.openxmlformats.org/presentationml/2006/ole">
            <mc:AlternateContent xmlns:mc="http://schemas.openxmlformats.org/markup-compatibility/2006">
              <mc:Choice xmlns:v="urn:schemas-microsoft-com:vml" Requires="v">
                <p:oleObj spid="_x0000_s18554" name="Equation" r:id="rId5" imgW="7480300" imgH="1549400" progId="Equation.3">
                  <p:embed/>
                </p:oleObj>
              </mc:Choice>
              <mc:Fallback>
                <p:oleObj name="Equation" r:id="rId5" imgW="7480300" imgH="1549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00" y="4724400"/>
                        <a:ext cx="74803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矩形 1">
            <a:extLst>
              <a:ext uri="{FF2B5EF4-FFF2-40B4-BE49-F238E27FC236}">
                <a16:creationId xmlns:a16="http://schemas.microsoft.com/office/drawing/2014/main" id="{D5427D59-0E02-41BF-A81A-DE4F2679DA8A}"/>
              </a:ext>
            </a:extLst>
          </p:cNvPr>
          <p:cNvSpPr>
            <a:spLocks noChangeArrowheads="1"/>
          </p:cNvSpPr>
          <p:nvPr/>
        </p:nvSpPr>
        <p:spPr bwMode="auto">
          <a:xfrm>
            <a:off x="250825" y="882650"/>
            <a:ext cx="2089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buFont typeface="Wingdings" panose="05000000000000000000" pitchFamily="2" charset="2"/>
              <a:buChar char="l"/>
            </a:pPr>
            <a:r>
              <a:rPr lang="zh-CN" altLang="en-US" sz="2800" b="1">
                <a:solidFill>
                  <a:srgbClr val="000099"/>
                </a:solidFill>
              </a:rPr>
              <a:t>基本概念</a:t>
            </a:r>
            <a:endParaRPr lang="en-US" altLang="zh-CN" sz="2800" b="1">
              <a:solidFill>
                <a:srgbClr val="00009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7315"/>
                                        </p:tgtEl>
                                        <p:attrNameLst>
                                          <p:attrName>style.visibility</p:attrName>
                                        </p:attrNameLst>
                                      </p:cBhvr>
                                      <p:to>
                                        <p:strVal val="visible"/>
                                      </p:to>
                                    </p:set>
                                    <p:animEffect transition="in" filter="wipe(left)">
                                      <p:cBhvr>
                                        <p:cTn id="7" dur="500"/>
                                        <p:tgtEl>
                                          <p:spTgt spid="1037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7316"/>
                                        </p:tgtEl>
                                        <p:attrNameLst>
                                          <p:attrName>style.visibility</p:attrName>
                                        </p:attrNameLst>
                                      </p:cBhvr>
                                      <p:to>
                                        <p:strVal val="visible"/>
                                      </p:to>
                                    </p:set>
                                    <p:animEffect transition="in" filter="wipe(left)">
                                      <p:cBhvr>
                                        <p:cTn id="12" dur="500"/>
                                        <p:tgtEl>
                                          <p:spTgt spid="1037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37317"/>
                                        </p:tgtEl>
                                        <p:attrNameLst>
                                          <p:attrName>style.visibility</p:attrName>
                                        </p:attrNameLst>
                                      </p:cBhvr>
                                      <p:to>
                                        <p:strVal val="visible"/>
                                      </p:to>
                                    </p:set>
                                    <p:animEffect transition="in" filter="wipe(left)">
                                      <p:cBhvr>
                                        <p:cTn id="17" dur="500"/>
                                        <p:tgtEl>
                                          <p:spTgt spid="103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A3499B7-B470-4C6F-985D-C9D967815EF6}"/>
              </a:ext>
            </a:extLst>
          </p:cNvPr>
          <p:cNvSpPr>
            <a:spLocks noGrp="1" noChangeArrowheads="1"/>
          </p:cNvSpPr>
          <p:nvPr>
            <p:ph type="body" idx="1"/>
          </p:nvPr>
        </p:nvSpPr>
        <p:spPr/>
        <p:txBody>
          <a:bodyPr/>
          <a:lstStyle/>
          <a:p>
            <a:pPr eaLnBrk="1" hangingPunct="1"/>
            <a:r>
              <a:rPr lang="en-US" altLang="zh-CN">
                <a:solidFill>
                  <a:srgbClr val="C00000"/>
                </a:solidFill>
                <a:latin typeface="Arial" panose="020B0604020202020204" pitchFamily="34" charset="0"/>
                <a:cs typeface="Arial" panose="020B0604020202020204" pitchFamily="34" charset="0"/>
              </a:rPr>
              <a:t>1. </a:t>
            </a:r>
            <a:r>
              <a:rPr lang="zh-CN" altLang="en-US">
                <a:solidFill>
                  <a:srgbClr val="C00000"/>
                </a:solidFill>
                <a:latin typeface="Arial" panose="020B0604020202020204" pitchFamily="34" charset="0"/>
                <a:cs typeface="Arial" panose="020B0604020202020204" pitchFamily="34" charset="0"/>
              </a:rPr>
              <a:t>表示位置的统计量</a:t>
            </a:r>
            <a:endParaRPr lang="en-US" altLang="zh-CN">
              <a:solidFill>
                <a:srgbClr val="C00000"/>
              </a:solidFill>
              <a:latin typeface="Arial" panose="020B0604020202020204" pitchFamily="34" charset="0"/>
              <a:cs typeface="Arial" panose="020B0604020202020204" pitchFamily="34" charset="0"/>
            </a:endParaRPr>
          </a:p>
          <a:p>
            <a:pPr lvl="1" eaLnBrk="1" hangingPunct="1"/>
            <a:r>
              <a:rPr lang="zh-CN" altLang="en-US" sz="2800"/>
              <a:t>设</a:t>
            </a:r>
            <a:r>
              <a:rPr lang="en-US" altLang="zh-CN" sz="2800" i="1"/>
              <a:t>X</a:t>
            </a:r>
            <a:r>
              <a:rPr lang="en-US" altLang="zh-CN" sz="2800" baseline="-25000"/>
              <a:t>1</a:t>
            </a:r>
            <a:r>
              <a:rPr lang="zh-CN" altLang="en-US" sz="2800"/>
              <a:t>，</a:t>
            </a:r>
            <a:r>
              <a:rPr lang="en-US" altLang="zh-CN" sz="2800" i="1"/>
              <a:t>X</a:t>
            </a:r>
            <a:r>
              <a:rPr lang="en-US" altLang="zh-CN" sz="2800" baseline="-25000"/>
              <a:t>2</a:t>
            </a:r>
            <a:r>
              <a:rPr lang="zh-CN" altLang="en-US" sz="2800"/>
              <a:t>，</a:t>
            </a:r>
            <a:r>
              <a:rPr lang="en-US" altLang="zh-CN" sz="2800"/>
              <a:t>…</a:t>
            </a:r>
            <a:r>
              <a:rPr lang="zh-CN" altLang="en-US" sz="2800"/>
              <a:t>，</a:t>
            </a:r>
            <a:r>
              <a:rPr lang="en-US" altLang="zh-CN" sz="2800" i="1"/>
              <a:t>X</a:t>
            </a:r>
            <a:r>
              <a:rPr lang="en-US" altLang="zh-CN" sz="2800" i="1" baseline="-25000"/>
              <a:t>n</a:t>
            </a:r>
            <a:r>
              <a:rPr lang="zh-CN" altLang="en-US" sz="2800"/>
              <a:t>为总体</a:t>
            </a:r>
            <a:r>
              <a:rPr lang="en-US" altLang="zh-CN" sz="2800" i="1"/>
              <a:t>X</a:t>
            </a:r>
            <a:r>
              <a:rPr lang="zh-CN" altLang="en-US" sz="2800"/>
              <a:t>的样本，</a:t>
            </a:r>
            <a:r>
              <a:rPr lang="en-US" altLang="zh-CN" sz="2800" i="1"/>
              <a:t>x</a:t>
            </a:r>
            <a:r>
              <a:rPr lang="en-US" altLang="zh-CN" sz="2800" baseline="-25000"/>
              <a:t>1</a:t>
            </a:r>
            <a:r>
              <a:rPr lang="zh-CN" altLang="en-US" sz="2800"/>
              <a:t>，</a:t>
            </a:r>
            <a:r>
              <a:rPr lang="en-US" altLang="zh-CN" sz="2800" i="1"/>
              <a:t>x</a:t>
            </a:r>
            <a:r>
              <a:rPr lang="en-US" altLang="zh-CN" sz="2800" baseline="-25000"/>
              <a:t>2</a:t>
            </a:r>
            <a:r>
              <a:rPr lang="zh-CN" altLang="en-US" sz="2800"/>
              <a:t>，</a:t>
            </a:r>
            <a:r>
              <a:rPr lang="en-US" altLang="zh-CN" sz="2800"/>
              <a:t>...</a:t>
            </a:r>
            <a:r>
              <a:rPr lang="zh-CN" altLang="en-US" sz="2800"/>
              <a:t>，</a:t>
            </a:r>
            <a:r>
              <a:rPr lang="en-US" altLang="zh-CN" sz="2800" i="1"/>
              <a:t>x</a:t>
            </a:r>
            <a:r>
              <a:rPr lang="en-US" altLang="zh-CN" sz="2800" i="1" baseline="-25000"/>
              <a:t>n</a:t>
            </a:r>
            <a:r>
              <a:rPr lang="zh-CN" altLang="en-US" sz="2800"/>
              <a:t>为样本观测值，</a:t>
            </a:r>
            <a:endParaRPr lang="en-US" altLang="zh-CN" sz="2800"/>
          </a:p>
          <a:p>
            <a:pPr lvl="2" eaLnBrk="1" hangingPunct="1"/>
            <a:r>
              <a:rPr lang="en-US" altLang="zh-CN" sz="2800"/>
              <a:t>(1) </a:t>
            </a:r>
            <a:r>
              <a:rPr lang="zh-CN" altLang="en-US" sz="2800">
                <a:latin typeface="Arial Narrow" panose="020B0606020202030204" pitchFamily="34" charset="0"/>
              </a:rPr>
              <a:t>样本均值</a:t>
            </a:r>
            <a:endParaRPr lang="en-US" altLang="zh-CN" sz="2800">
              <a:latin typeface="Arial Narrow" panose="020B0606020202030204" pitchFamily="34" charset="0"/>
            </a:endParaRPr>
          </a:p>
          <a:p>
            <a:pPr lvl="3" eaLnBrk="1" hangingPunct="1"/>
            <a:endParaRPr lang="en-US" altLang="zh-CN" sz="2400"/>
          </a:p>
          <a:p>
            <a:pPr lvl="3" eaLnBrk="1" hangingPunct="1"/>
            <a:r>
              <a:rPr lang="zh-CN" altLang="en-US" sz="2400"/>
              <a:t>常用来作为</a:t>
            </a:r>
            <a:r>
              <a:rPr lang="zh-CN" altLang="en-US" sz="2400">
                <a:solidFill>
                  <a:srgbClr val="FF3300"/>
                </a:solidFill>
              </a:rPr>
              <a:t>总体期望</a:t>
            </a:r>
            <a:r>
              <a:rPr lang="zh-CN" altLang="en-US" sz="2400"/>
              <a:t>（均值）的估计量，其观测值为</a:t>
            </a:r>
            <a:endParaRPr lang="en-US" altLang="zh-CN" sz="2400"/>
          </a:p>
          <a:p>
            <a:pPr lvl="3" eaLnBrk="1" hangingPunct="1"/>
            <a:endParaRPr lang="en-US" altLang="zh-CN" sz="2400"/>
          </a:p>
          <a:p>
            <a:pPr lvl="2" eaLnBrk="1" hangingPunct="1"/>
            <a:endParaRPr lang="en-US" altLang="zh-CN" sz="2800">
              <a:latin typeface="宋体" panose="02010600030101010101" pitchFamily="2" charset="-122"/>
            </a:endParaRPr>
          </a:p>
          <a:p>
            <a:pPr lvl="2" eaLnBrk="1" hangingPunct="1"/>
            <a:r>
              <a:rPr lang="en-US" altLang="zh-CN" sz="2800">
                <a:latin typeface="宋体" panose="02010600030101010101" pitchFamily="2" charset="-122"/>
              </a:rPr>
              <a:t>(2)</a:t>
            </a:r>
            <a:r>
              <a:rPr lang="zh-CN" altLang="en-US" sz="2800">
                <a:latin typeface="宋体" panose="02010600030101010101" pitchFamily="2" charset="-122"/>
              </a:rPr>
              <a:t>中位数</a:t>
            </a:r>
          </a:p>
          <a:p>
            <a:pPr lvl="3" eaLnBrk="1" hangingPunct="1"/>
            <a:r>
              <a:rPr lang="zh-CN" altLang="en-US" sz="2400"/>
              <a:t>把一组数据按大小顺序排序后处于中间位置的数。</a:t>
            </a:r>
          </a:p>
          <a:p>
            <a:pPr lvl="2" eaLnBrk="1" hangingPunct="1"/>
            <a:endParaRPr lang="zh-CN" altLang="en-US" sz="3200"/>
          </a:p>
        </p:txBody>
      </p:sp>
      <p:sp>
        <p:nvSpPr>
          <p:cNvPr id="19459" name="Rectangle 4">
            <a:extLst>
              <a:ext uri="{FF2B5EF4-FFF2-40B4-BE49-F238E27FC236}">
                <a16:creationId xmlns:a16="http://schemas.microsoft.com/office/drawing/2014/main" id="{B09625BF-1BF4-41DF-AE15-6E764BE771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038341" name="Object 5">
            <a:extLst>
              <a:ext uri="{FF2B5EF4-FFF2-40B4-BE49-F238E27FC236}">
                <a16:creationId xmlns:a16="http://schemas.microsoft.com/office/drawing/2014/main" id="{0C641108-043E-4FC9-8C78-CE47B23733F4}"/>
              </a:ext>
            </a:extLst>
          </p:cNvPr>
          <p:cNvGraphicFramePr>
            <a:graphicFrameLocks noChangeAspect="1"/>
          </p:cNvGraphicFramePr>
          <p:nvPr/>
        </p:nvGraphicFramePr>
        <p:xfrm>
          <a:off x="3744913" y="2663825"/>
          <a:ext cx="1654175" cy="868363"/>
        </p:xfrm>
        <a:graphic>
          <a:graphicData uri="http://schemas.openxmlformats.org/presentationml/2006/ole">
            <mc:AlternateContent xmlns:mc="http://schemas.openxmlformats.org/markup-compatibility/2006">
              <mc:Choice xmlns:v="urn:schemas-microsoft-com:vml" Requires="v">
                <p:oleObj spid="_x0000_s19578" name="公式" r:id="rId3" imgW="837836" imgH="431613" progId="Equation.3">
                  <p:embed/>
                </p:oleObj>
              </mc:Choice>
              <mc:Fallback>
                <p:oleObj name="公式" r:id="rId3" imgW="837836"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913" y="2663825"/>
                        <a:ext cx="1654175" cy="86836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Rectangle 6">
            <a:extLst>
              <a:ext uri="{FF2B5EF4-FFF2-40B4-BE49-F238E27FC236}">
                <a16:creationId xmlns:a16="http://schemas.microsoft.com/office/drawing/2014/main" id="{D37E3D96-F4A3-4B1C-A305-1A9E53CC5CEE}"/>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038343" name="Object 7">
            <a:extLst>
              <a:ext uri="{FF2B5EF4-FFF2-40B4-BE49-F238E27FC236}">
                <a16:creationId xmlns:a16="http://schemas.microsoft.com/office/drawing/2014/main" id="{84126E1F-448F-48C0-9886-BD9BCFA13FBB}"/>
              </a:ext>
            </a:extLst>
          </p:cNvPr>
          <p:cNvGraphicFramePr>
            <a:graphicFrameLocks noChangeAspect="1"/>
          </p:cNvGraphicFramePr>
          <p:nvPr/>
        </p:nvGraphicFramePr>
        <p:xfrm>
          <a:off x="1835150" y="4292600"/>
          <a:ext cx="1655763" cy="954088"/>
        </p:xfrm>
        <a:graphic>
          <a:graphicData uri="http://schemas.openxmlformats.org/presentationml/2006/ole">
            <mc:AlternateContent xmlns:mc="http://schemas.openxmlformats.org/markup-compatibility/2006">
              <mc:Choice xmlns:v="urn:schemas-microsoft-com:vml" Requires="v">
                <p:oleObj spid="_x0000_s19579" name="公式" r:id="rId5" imgW="748975" imgH="431613" progId="Equation.3">
                  <p:embed/>
                </p:oleObj>
              </mc:Choice>
              <mc:Fallback>
                <p:oleObj name="公式" r:id="rId5" imgW="748975" imgH="43161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292600"/>
                        <a:ext cx="16557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2">
            <a:extLst>
              <a:ext uri="{FF2B5EF4-FFF2-40B4-BE49-F238E27FC236}">
                <a16:creationId xmlns:a16="http://schemas.microsoft.com/office/drawing/2014/main" id="{2D8A27A7-9B75-420F-A8A1-F9E547CB8751}"/>
              </a:ext>
            </a:extLst>
          </p:cNvPr>
          <p:cNvSpPr>
            <a:spLocks noGrp="1" noChangeArrowheads="1"/>
          </p:cNvSpPr>
          <p:nvPr>
            <p:ph type="title"/>
          </p:nvPr>
        </p:nvSpPr>
        <p:spPr>
          <a:xfrm>
            <a:off x="179388" y="115888"/>
            <a:ext cx="8713787" cy="461962"/>
          </a:xfrm>
          <a:noFill/>
        </p:spPr>
        <p:txBody>
          <a:bodyPr>
            <a:spAutoFit/>
          </a:bodyPr>
          <a:lstStyle/>
          <a:p>
            <a:pPr eaLnBrk="1" hangingPunct="1"/>
            <a:r>
              <a:rPr lang="en-US" altLang="zh-CN">
                <a:latin typeface="Arial" panose="020B0604020202020204" pitchFamily="34" charset="0"/>
                <a:cs typeface="Arial" panose="020B0604020202020204" pitchFamily="34" charset="0"/>
              </a:rPr>
              <a:t>4.1 </a:t>
            </a:r>
            <a:r>
              <a:rPr lang="zh-CN" altLang="en-US">
                <a:latin typeface="Arial" panose="020B0604020202020204" pitchFamily="34" charset="0"/>
                <a:cs typeface="Arial" panose="020B0604020202020204" pitchFamily="34" charset="0"/>
              </a:rPr>
              <a:t>总体与样本</a:t>
            </a:r>
            <a:endParaRPr lang="zh-CN" altLang="en-US">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8341"/>
                                        </p:tgtEl>
                                        <p:attrNameLst>
                                          <p:attrName>style.visibility</p:attrName>
                                        </p:attrNameLst>
                                      </p:cBhvr>
                                      <p:to>
                                        <p:strVal val="visible"/>
                                      </p:to>
                                    </p:set>
                                    <p:animEffect transition="in" filter="wipe(left)">
                                      <p:cBhvr>
                                        <p:cTn id="7" dur="500"/>
                                        <p:tgtEl>
                                          <p:spTgt spid="1038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8343"/>
                                        </p:tgtEl>
                                        <p:attrNameLst>
                                          <p:attrName>style.visibility</p:attrName>
                                        </p:attrNameLst>
                                      </p:cBhvr>
                                      <p:to>
                                        <p:strVal val="visible"/>
                                      </p:to>
                                    </p:set>
                                    <p:animEffect transition="in" filter="wipe(left)">
                                      <p:cBhvr>
                                        <p:cTn id="12" dur="500"/>
                                        <p:tgtEl>
                                          <p:spTgt spid="1038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a:extLst>
              <a:ext uri="{FF2B5EF4-FFF2-40B4-BE49-F238E27FC236}">
                <a16:creationId xmlns:a16="http://schemas.microsoft.com/office/drawing/2014/main" id="{4FDA10A9-7403-47C1-A4E7-AAFF1C9BE45E}"/>
              </a:ext>
            </a:extLst>
          </p:cNvPr>
          <p:cNvSpPr>
            <a:spLocks noChangeArrowheads="1"/>
          </p:cNvSpPr>
          <p:nvPr/>
        </p:nvSpPr>
        <p:spPr bwMode="auto">
          <a:xfrm>
            <a:off x="827088" y="1308427"/>
            <a:ext cx="487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2800" b="1" dirty="0">
                <a:latin typeface="Arial" panose="020B0604020202020204" pitchFamily="34" charset="0"/>
                <a:ea typeface="宋体" panose="02010600030101010101" pitchFamily="2" charset="-122"/>
              </a:rPr>
              <a:t>样本方差、标准差与变异系数</a:t>
            </a:r>
          </a:p>
        </p:txBody>
      </p:sp>
      <p:sp>
        <p:nvSpPr>
          <p:cNvPr id="20483" name="Rectangle 3">
            <a:extLst>
              <a:ext uri="{FF2B5EF4-FFF2-40B4-BE49-F238E27FC236}">
                <a16:creationId xmlns:a16="http://schemas.microsoft.com/office/drawing/2014/main" id="{5B6624E3-5733-422B-ABFE-23B6F50F5D5C}"/>
              </a:ext>
            </a:extLst>
          </p:cNvPr>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101828" name="Object 4">
                <a:extLst>
                  <a:ext uri="{FF2B5EF4-FFF2-40B4-BE49-F238E27FC236}">
                    <a16:creationId xmlns:a16="http://schemas.microsoft.com/office/drawing/2014/main" id="{F4D0E976-B5FD-4616-B9B2-F86EDC6CAB72}"/>
                  </a:ext>
                </a:extLst>
              </p:cNvPr>
              <p:cNvSpPr txBox="1"/>
              <p:nvPr/>
            </p:nvSpPr>
            <p:spPr bwMode="auto">
              <a:xfrm>
                <a:off x="1112785" y="1843622"/>
                <a:ext cx="2758380" cy="1231900"/>
              </a:xfrm>
              <a:prstGeom prst="rect">
                <a:avLst/>
              </a:prstGeom>
              <a:noFill/>
              <a:ln>
                <a:noFill/>
              </a:ln>
              <a:extLst/>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𝑠</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r>
                                    <a:rPr lang="zh-CN" altLang="en-US" sz="2400" i="1">
                                      <a:solidFill>
                                        <a:srgbClr val="000000"/>
                                      </a:solidFill>
                                      <a:latin typeface="Cambria Math" panose="02040503050406030204" pitchFamily="18" charset="0"/>
                                    </a:rPr>
                                    <m:t>2</m:t>
                                  </m:r>
                                </m:sup>
                              </m:sSup>
                            </m:e>
                          </m:nary>
                        </m:num>
                        <m:den>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den>
                      </m:f>
                    </m:oMath>
                  </m:oMathPara>
                </a14:m>
                <a:endParaRPr lang="zh-CN" altLang="en-US" sz="2400" dirty="0"/>
              </a:p>
            </p:txBody>
          </p:sp>
        </mc:Choice>
        <mc:Fallback xmlns="">
          <p:sp>
            <p:nvSpPr>
              <p:cNvPr id="1101828" name="Object 4">
                <a:extLst>
                  <a:ext uri="{FF2B5EF4-FFF2-40B4-BE49-F238E27FC236}">
                    <a16:creationId xmlns:a16="http://schemas.microsoft.com/office/drawing/2014/main" id="{F4D0E976-B5FD-4616-B9B2-F86EDC6CAB72}"/>
                  </a:ext>
                </a:extLst>
              </p:cNvPr>
              <p:cNvSpPr txBox="1">
                <a:spLocks noRot="1" noChangeAspect="1" noMove="1" noResize="1" noEditPoints="1" noAdjustHandles="1" noChangeArrowheads="1" noChangeShapeType="1" noTextEdit="1"/>
              </p:cNvSpPr>
              <p:nvPr/>
            </p:nvSpPr>
            <p:spPr bwMode="auto">
              <a:xfrm>
                <a:off x="1112785" y="1843622"/>
                <a:ext cx="2758380" cy="1231900"/>
              </a:xfrm>
              <a:prstGeom prst="rect">
                <a:avLst/>
              </a:prstGeom>
              <a:blipFill>
                <a:blip r:embed="rId3"/>
                <a:stretch>
                  <a:fillRect/>
                </a:stretch>
              </a:blipFill>
              <a:ln>
                <a:noFill/>
              </a:ln>
              <a:extLst/>
            </p:spPr>
            <p:txBody>
              <a:bodyPr/>
              <a:lstStyle/>
              <a:p>
                <a:r>
                  <a:rPr lang="zh-CN" altLang="en-US">
                    <a:noFill/>
                  </a:rPr>
                  <a:t> </a:t>
                </a:r>
              </a:p>
            </p:txBody>
          </p:sp>
        </mc:Fallback>
      </mc:AlternateContent>
      <p:sp>
        <p:nvSpPr>
          <p:cNvPr id="20485" name="Rectangle 5">
            <a:extLst>
              <a:ext uri="{FF2B5EF4-FFF2-40B4-BE49-F238E27FC236}">
                <a16:creationId xmlns:a16="http://schemas.microsoft.com/office/drawing/2014/main" id="{DC8ED27F-11E4-499E-8DB0-C7E3ED20DA1B}"/>
              </a:ext>
            </a:extLst>
          </p:cNvPr>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101830" name="Object 6">
                <a:extLst>
                  <a:ext uri="{FF2B5EF4-FFF2-40B4-BE49-F238E27FC236}">
                    <a16:creationId xmlns:a16="http://schemas.microsoft.com/office/drawing/2014/main" id="{BA8F5046-70D7-4300-A223-5CB6DA891FD4}"/>
                  </a:ext>
                </a:extLst>
              </p:cNvPr>
              <p:cNvSpPr txBox="1"/>
              <p:nvPr/>
            </p:nvSpPr>
            <p:spPr bwMode="auto">
              <a:xfrm>
                <a:off x="1134621" y="2659063"/>
                <a:ext cx="3528690" cy="1108075"/>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m:t>
                      </m:r>
                      <m:rad>
                        <m:radPr>
                          <m:degHide m:val="on"/>
                          <m:ctrlPr>
                            <a:rPr lang="zh-CN" altLang="en-US" sz="2400" i="1">
                              <a:solidFill>
                                <a:srgbClr val="000000"/>
                              </a:solidFill>
                              <a:latin typeface="Cambria Math" panose="02040503050406030204" pitchFamily="18" charset="0"/>
                            </a:rPr>
                          </m:ctrlPr>
                        </m:radPr>
                        <m:deg/>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r>
                                    <a:rPr lang="zh-CN" altLang="en-US" sz="2400" i="1">
                                      <a:solidFill>
                                        <a:srgbClr val="000000"/>
                                      </a:solidFill>
                                      <a:latin typeface="Cambria Math" panose="02040503050406030204" pitchFamily="18" charset="0"/>
                                    </a:rPr>
                                    <m:t>2</m:t>
                                  </m:r>
                                </m:sup>
                              </m:sSup>
                            </m:e>
                          </m:nary>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e>
                      </m:rad>
                    </m:oMath>
                  </m:oMathPara>
                </a14:m>
                <a:endParaRPr lang="zh-CN" altLang="en-US" sz="2400" dirty="0"/>
              </a:p>
            </p:txBody>
          </p:sp>
        </mc:Choice>
        <mc:Fallback xmlns="">
          <p:sp>
            <p:nvSpPr>
              <p:cNvPr id="1101830" name="Object 6">
                <a:extLst>
                  <a:ext uri="{FF2B5EF4-FFF2-40B4-BE49-F238E27FC236}">
                    <a16:creationId xmlns:a16="http://schemas.microsoft.com/office/drawing/2014/main" id="{BA8F5046-70D7-4300-A223-5CB6DA891FD4}"/>
                  </a:ext>
                </a:extLst>
              </p:cNvPr>
              <p:cNvSpPr txBox="1">
                <a:spLocks noRot="1" noChangeAspect="1" noMove="1" noResize="1" noEditPoints="1" noAdjustHandles="1" noChangeArrowheads="1" noChangeShapeType="1" noTextEdit="1"/>
              </p:cNvSpPr>
              <p:nvPr/>
            </p:nvSpPr>
            <p:spPr bwMode="auto">
              <a:xfrm>
                <a:off x="1134621" y="2659063"/>
                <a:ext cx="3528690" cy="1108075"/>
              </a:xfrm>
              <a:prstGeom prst="rect">
                <a:avLst/>
              </a:prstGeom>
              <a:blipFill>
                <a:blip r:embed="rId4"/>
                <a:stretch>
                  <a:fillRect b="-32967"/>
                </a:stretch>
              </a:blipFill>
              <a:ln>
                <a:noFill/>
              </a:ln>
              <a:extLst/>
            </p:spPr>
            <p:txBody>
              <a:bodyPr/>
              <a:lstStyle/>
              <a:p>
                <a:r>
                  <a:rPr lang="zh-CN" altLang="en-US">
                    <a:noFill/>
                  </a:rPr>
                  <a:t> </a:t>
                </a:r>
              </a:p>
            </p:txBody>
          </p:sp>
        </mc:Fallback>
      </mc:AlternateContent>
      <p:sp>
        <p:nvSpPr>
          <p:cNvPr id="20487" name="Rectangle 7">
            <a:extLst>
              <a:ext uri="{FF2B5EF4-FFF2-40B4-BE49-F238E27FC236}">
                <a16:creationId xmlns:a16="http://schemas.microsoft.com/office/drawing/2014/main" id="{78C7013D-9622-4F87-ACD0-935E87C7A82F}"/>
              </a:ext>
            </a:extLst>
          </p:cNvPr>
          <p:cNvSpPr>
            <a:spLocks noChangeArrowheads="1"/>
          </p:cNvSpPr>
          <p:nvPr/>
        </p:nvSpPr>
        <p:spPr bwMode="auto">
          <a:xfrm>
            <a:off x="0" y="2852738"/>
            <a:ext cx="118745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101832" name="Object 8">
                <a:extLst>
                  <a:ext uri="{FF2B5EF4-FFF2-40B4-BE49-F238E27FC236}">
                    <a16:creationId xmlns:a16="http://schemas.microsoft.com/office/drawing/2014/main" id="{4C39C7AA-2A28-4D08-AD61-EC1249C2DCD1}"/>
                  </a:ext>
                </a:extLst>
              </p:cNvPr>
              <p:cNvSpPr txBox="1"/>
              <p:nvPr/>
            </p:nvSpPr>
            <p:spPr bwMode="auto">
              <a:xfrm>
                <a:off x="1150938" y="4108450"/>
                <a:ext cx="3816350" cy="450850"/>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𝐶𝑉</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r>
                        <a:rPr lang="zh-CN" altLang="en-US" sz="2400" i="1">
                          <a:solidFill>
                            <a:srgbClr val="000000"/>
                          </a:solidFill>
                          <a:latin typeface="Cambria Math" panose="02040503050406030204" pitchFamily="18" charset="0"/>
                        </a:rPr>
                        <m:t>×100%=</m:t>
                      </m:r>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oMath>
                  </m:oMathPara>
                </a14:m>
                <a:endParaRPr lang="zh-CN" altLang="en-US" sz="2400" dirty="0"/>
              </a:p>
            </p:txBody>
          </p:sp>
        </mc:Choice>
        <mc:Fallback xmlns="">
          <p:sp>
            <p:nvSpPr>
              <p:cNvPr id="1101832" name="Object 8">
                <a:extLst>
                  <a:ext uri="{FF2B5EF4-FFF2-40B4-BE49-F238E27FC236}">
                    <a16:creationId xmlns:a16="http://schemas.microsoft.com/office/drawing/2014/main" id="{4C39C7AA-2A28-4D08-AD61-EC1249C2DCD1}"/>
                  </a:ext>
                </a:extLst>
              </p:cNvPr>
              <p:cNvSpPr txBox="1">
                <a:spLocks noRot="1" noChangeAspect="1" noMove="1" noResize="1" noEditPoints="1" noAdjustHandles="1" noChangeArrowheads="1" noChangeShapeType="1" noTextEdit="1"/>
              </p:cNvSpPr>
              <p:nvPr/>
            </p:nvSpPr>
            <p:spPr bwMode="auto">
              <a:xfrm>
                <a:off x="1150938" y="4108450"/>
                <a:ext cx="3816350" cy="450850"/>
              </a:xfrm>
              <a:prstGeom prst="rect">
                <a:avLst/>
              </a:prstGeom>
              <a:blipFill>
                <a:blip r:embed="rId5"/>
                <a:stretch>
                  <a:fillRect l="-479" b="-22973"/>
                </a:stretch>
              </a:blipFill>
              <a:ln>
                <a:noFill/>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1833" name="Object 9">
                <a:extLst>
                  <a:ext uri="{FF2B5EF4-FFF2-40B4-BE49-F238E27FC236}">
                    <a16:creationId xmlns:a16="http://schemas.microsoft.com/office/drawing/2014/main" id="{435BD712-BBEE-4F37-A2B7-407E3AD8D760}"/>
                  </a:ext>
                </a:extLst>
              </p:cNvPr>
              <p:cNvSpPr txBox="1"/>
              <p:nvPr/>
            </p:nvSpPr>
            <p:spPr bwMode="auto">
              <a:xfrm>
                <a:off x="1194988" y="4741862"/>
                <a:ext cx="1296987" cy="369887"/>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&gt;&gt;1</m:t>
                      </m:r>
                    </m:oMath>
                  </m:oMathPara>
                </a14:m>
                <a:endParaRPr lang="zh-CN" altLang="en-US" sz="2400" dirty="0"/>
              </a:p>
            </p:txBody>
          </p:sp>
        </mc:Choice>
        <mc:Fallback xmlns="">
          <p:sp>
            <p:nvSpPr>
              <p:cNvPr id="1101833" name="Object 9">
                <a:extLst>
                  <a:ext uri="{FF2B5EF4-FFF2-40B4-BE49-F238E27FC236}">
                    <a16:creationId xmlns:a16="http://schemas.microsoft.com/office/drawing/2014/main" id="{435BD712-BBEE-4F37-A2B7-407E3AD8D760}"/>
                  </a:ext>
                </a:extLst>
              </p:cNvPr>
              <p:cNvSpPr txBox="1">
                <a:spLocks noRot="1" noChangeAspect="1" noMove="1" noResize="1" noEditPoints="1" noAdjustHandles="1" noChangeArrowheads="1" noChangeShapeType="1" noTextEdit="1"/>
              </p:cNvSpPr>
              <p:nvPr/>
            </p:nvSpPr>
            <p:spPr bwMode="auto">
              <a:xfrm>
                <a:off x="1194988" y="4741862"/>
                <a:ext cx="1296987" cy="369887"/>
              </a:xfrm>
              <a:prstGeom prst="rect">
                <a:avLst/>
              </a:prstGeom>
              <a:blipFill>
                <a:blip r:embed="rId6"/>
                <a:stretch>
                  <a:fillRect b="-21311"/>
                </a:stretch>
              </a:blipFill>
              <a:ln>
                <a:noFill/>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1834" name="Object 10">
                <a:extLst>
                  <a:ext uri="{FF2B5EF4-FFF2-40B4-BE49-F238E27FC236}">
                    <a16:creationId xmlns:a16="http://schemas.microsoft.com/office/drawing/2014/main" id="{AC2D3262-AA83-4350-A109-B29BC18A4E48}"/>
                  </a:ext>
                </a:extLst>
              </p:cNvPr>
              <p:cNvSpPr txBox="1"/>
              <p:nvPr/>
            </p:nvSpPr>
            <p:spPr bwMode="auto">
              <a:xfrm>
                <a:off x="1116013" y="5157788"/>
                <a:ext cx="4248150" cy="763587"/>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𝜎</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𝑠</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𝜎</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𝛾</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𝜎</m:t>
                          </m:r>
                        </m:num>
                        <m:den>
                          <m:r>
                            <a:rPr lang="zh-CN" altLang="en-US" sz="2400" i="1">
                              <a:solidFill>
                                <a:srgbClr val="000000"/>
                              </a:solidFill>
                              <a:latin typeface="Cambria Math" panose="02040503050406030204" pitchFamily="18" charset="0"/>
                            </a:rPr>
                            <m:t>𝜇</m:t>
                          </m:r>
                        </m:den>
                      </m:f>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𝐶𝑉</m:t>
                      </m:r>
                    </m:oMath>
                  </m:oMathPara>
                </a14:m>
                <a:endParaRPr lang="zh-CN" altLang="en-US" sz="2400" dirty="0"/>
              </a:p>
            </p:txBody>
          </p:sp>
        </mc:Choice>
        <mc:Fallback xmlns="">
          <p:sp>
            <p:nvSpPr>
              <p:cNvPr id="1101834" name="Object 10">
                <a:extLst>
                  <a:ext uri="{FF2B5EF4-FFF2-40B4-BE49-F238E27FC236}">
                    <a16:creationId xmlns:a16="http://schemas.microsoft.com/office/drawing/2014/main" id="{AC2D3262-AA83-4350-A109-B29BC18A4E48}"/>
                  </a:ext>
                </a:extLst>
              </p:cNvPr>
              <p:cNvSpPr txBox="1">
                <a:spLocks noRot="1" noChangeAspect="1" noMove="1" noResize="1" noEditPoints="1" noAdjustHandles="1" noChangeArrowheads="1" noChangeShapeType="1" noTextEdit="1"/>
              </p:cNvSpPr>
              <p:nvPr/>
            </p:nvSpPr>
            <p:spPr bwMode="auto">
              <a:xfrm>
                <a:off x="1116013" y="5157788"/>
                <a:ext cx="4248150" cy="763587"/>
              </a:xfrm>
              <a:prstGeom prst="rect">
                <a:avLst/>
              </a:prstGeom>
              <a:blipFill>
                <a:blip r:embed="rId7"/>
                <a:stretch>
                  <a:fillRect/>
                </a:stretch>
              </a:blipFill>
              <a:ln>
                <a:noFill/>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1835" name="AutoShape 11">
                <a:extLst>
                  <a:ext uri="{FF2B5EF4-FFF2-40B4-BE49-F238E27FC236}">
                    <a16:creationId xmlns:a16="http://schemas.microsoft.com/office/drawing/2014/main" id="{BA155EC0-41AA-48CC-A7A1-B0E203613D2C}"/>
                  </a:ext>
                </a:extLst>
              </p:cNvPr>
              <p:cNvSpPr>
                <a:spLocks noChangeArrowheads="1"/>
              </p:cNvSpPr>
              <p:nvPr/>
            </p:nvSpPr>
            <p:spPr bwMode="auto">
              <a:xfrm>
                <a:off x="5435600" y="4797425"/>
                <a:ext cx="2879725" cy="1441450"/>
              </a:xfrm>
              <a:prstGeom prst="wedgeRoundRectCallout">
                <a:avLst>
                  <a:gd name="adj1" fmla="val -81972"/>
                  <a:gd name="adj2" fmla="val 8921"/>
                  <a:gd name="adj3" fmla="val 16667"/>
                </a:avLst>
              </a:prstGeom>
              <a:solidFill>
                <a:srgbClr val="FFC000"/>
              </a:solidFill>
              <a:ln w="9525">
                <a:solidFill>
                  <a:schemeClr val="tx1"/>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2000" b="1" dirty="0">
                    <a:solidFill>
                      <a:srgbClr val="000000"/>
                    </a:solidFill>
                    <a:latin typeface="Arial" panose="020B0604020202020204" pitchFamily="34" charset="0"/>
                    <a:ea typeface="宋体" panose="02010600030101010101" pitchFamily="2" charset="-122"/>
                  </a:rPr>
                  <a:t>样本方差、标准差</a:t>
                </a:r>
                <a:r>
                  <a:rPr kumimoji="1" lang="en-US" altLang="zh-CN" sz="2000" b="1" dirty="0">
                    <a:solidFill>
                      <a:srgbClr val="000000"/>
                    </a:solidFill>
                    <a:latin typeface="Arial" panose="020B0604020202020204" pitchFamily="34" charset="0"/>
                    <a:ea typeface="宋体" panose="02010600030101010101" pitchFamily="2" charset="-122"/>
                  </a:rPr>
                  <a:t>s</a:t>
                </a:r>
                <a:r>
                  <a:rPr kumimoji="1" lang="zh-CN" altLang="en-US" sz="2000" b="1" dirty="0">
                    <a:solidFill>
                      <a:srgbClr val="000000"/>
                    </a:solidFill>
                    <a:latin typeface="Arial" panose="020B0604020202020204" pitchFamily="34" charset="0"/>
                    <a:ea typeface="宋体" panose="02010600030101010101" pitchFamily="2" charset="-122"/>
                  </a:rPr>
                  <a:t>与变异系数</a:t>
                </a:r>
                <a:r>
                  <a:rPr kumimoji="1" lang="en-US" altLang="zh-CN" sz="2000" b="1" dirty="0">
                    <a:solidFill>
                      <a:srgbClr val="000000"/>
                    </a:solidFill>
                    <a:latin typeface="Arial" panose="020B0604020202020204" pitchFamily="34" charset="0"/>
                    <a:ea typeface="宋体" panose="02010600030101010101" pitchFamily="2" charset="-122"/>
                  </a:rPr>
                  <a:t>CV</a:t>
                </a:r>
                <a:r>
                  <a:rPr kumimoji="1" lang="zh-CN" altLang="en-US" sz="2000" b="1" dirty="0">
                    <a:solidFill>
                      <a:srgbClr val="000000"/>
                    </a:solidFill>
                    <a:latin typeface="Arial" panose="020B0604020202020204" pitchFamily="34" charset="0"/>
                    <a:ea typeface="宋体" panose="02010600030101010101" pitchFamily="2" charset="-122"/>
                  </a:rPr>
                  <a:t>为理论上的总体方差、标准差</a:t>
                </a:r>
                <a14:m>
                  <m:oMath xmlns:m="http://schemas.openxmlformats.org/officeDocument/2006/math">
                    <m:r>
                      <a:rPr lang="zh-CN" altLang="en-US" sz="2000" i="1">
                        <a:solidFill>
                          <a:srgbClr val="000000"/>
                        </a:solidFill>
                        <a:latin typeface="Cambria Math" panose="02040503050406030204" pitchFamily="18" charset="0"/>
                      </a:rPr>
                      <m:t>𝜎</m:t>
                    </m:r>
                  </m:oMath>
                </a14:m>
                <a:r>
                  <a:rPr kumimoji="1" lang="zh-CN" altLang="en-US" sz="2000" b="1" dirty="0">
                    <a:solidFill>
                      <a:srgbClr val="000000"/>
                    </a:solidFill>
                    <a:latin typeface="Arial" panose="020B0604020202020204" pitchFamily="34" charset="0"/>
                    <a:ea typeface="宋体" panose="02010600030101010101" pitchFamily="2" charset="-122"/>
                  </a:rPr>
                  <a:t>、变异系数</a:t>
                </a:r>
                <a14:m>
                  <m:oMath xmlns:m="http://schemas.openxmlformats.org/officeDocument/2006/math">
                    <m:r>
                      <a:rPr lang="zh-CN" altLang="en-US" sz="2000" i="1">
                        <a:solidFill>
                          <a:srgbClr val="000000"/>
                        </a:solidFill>
                        <a:latin typeface="Cambria Math" panose="02040503050406030204" pitchFamily="18" charset="0"/>
                      </a:rPr>
                      <m:t>𝛾</m:t>
                    </m:r>
                  </m:oMath>
                </a14:m>
                <a:r>
                  <a:rPr kumimoji="1" lang="zh-CN" altLang="en-US" sz="2000" b="1" dirty="0">
                    <a:solidFill>
                      <a:srgbClr val="000000"/>
                    </a:solidFill>
                    <a:latin typeface="Arial" panose="020B0604020202020204" pitchFamily="34" charset="0"/>
                    <a:ea typeface="宋体" panose="02010600030101010101" pitchFamily="2" charset="-122"/>
                  </a:rPr>
                  <a:t>的相合估计</a:t>
                </a:r>
                <a:endParaRPr lang="zh-CN" altLang="en-US" sz="2000" dirty="0">
                  <a:solidFill>
                    <a:srgbClr val="000000"/>
                  </a:solidFill>
                  <a:latin typeface="Arial" panose="020B0604020202020204" pitchFamily="34" charset="0"/>
                  <a:ea typeface="宋体" panose="02010600030101010101" pitchFamily="2" charset="-122"/>
                </a:endParaRPr>
              </a:p>
            </p:txBody>
          </p:sp>
        </mc:Choice>
        <mc:Fallback xmlns="">
          <p:sp>
            <p:nvSpPr>
              <p:cNvPr id="1101835" name="AutoShape 11">
                <a:extLst>
                  <a:ext uri="{FF2B5EF4-FFF2-40B4-BE49-F238E27FC236}">
                    <a16:creationId xmlns:a16="http://schemas.microsoft.com/office/drawing/2014/main" id="{BA155EC0-41AA-48CC-A7A1-B0E203613D2C}"/>
                  </a:ext>
                </a:extLst>
              </p:cNvPr>
              <p:cNvSpPr>
                <a:spLocks noRot="1" noChangeAspect="1" noMove="1" noResize="1" noEditPoints="1" noAdjustHandles="1" noChangeArrowheads="1" noChangeShapeType="1" noTextEdit="1"/>
              </p:cNvSpPr>
              <p:nvPr/>
            </p:nvSpPr>
            <p:spPr bwMode="auto">
              <a:xfrm>
                <a:off x="5435600" y="4797425"/>
                <a:ext cx="2879725" cy="1441450"/>
              </a:xfrm>
              <a:prstGeom prst="wedgeRoundRectCallout">
                <a:avLst>
                  <a:gd name="adj1" fmla="val -81972"/>
                  <a:gd name="adj2" fmla="val 8921"/>
                  <a:gd name="adj3" fmla="val 16667"/>
                </a:avLst>
              </a:prstGeom>
              <a:blipFill>
                <a:blip r:embed="rId8"/>
                <a:stretch>
                  <a:fillRect r="-6190" b="-2521"/>
                </a:stretch>
              </a:blipFill>
              <a:ln w="9525">
                <a:solidFill>
                  <a:schemeClr val="tx1"/>
                </a:solidFill>
                <a:miter lim="800000"/>
                <a:headEnd/>
                <a:tailEnd/>
              </a:ln>
            </p:spPr>
            <p:txBody>
              <a:bodyPr/>
              <a:lstStyle/>
              <a:p>
                <a:r>
                  <a:rPr lang="zh-CN" altLang="en-US">
                    <a:noFill/>
                  </a:rPr>
                  <a:t> </a:t>
                </a:r>
              </a:p>
            </p:txBody>
          </p:sp>
        </mc:Fallback>
      </mc:AlternateContent>
      <p:sp>
        <p:nvSpPr>
          <p:cNvPr id="1101836" name="Rectangle 12">
            <a:extLst>
              <a:ext uri="{FF2B5EF4-FFF2-40B4-BE49-F238E27FC236}">
                <a16:creationId xmlns:a16="http://schemas.microsoft.com/office/drawing/2014/main" id="{BFD1A905-304A-4489-8EAC-F3BD23A4B3A7}"/>
              </a:ext>
            </a:extLst>
          </p:cNvPr>
          <p:cNvSpPr>
            <a:spLocks noChangeArrowheads="1"/>
          </p:cNvSpPr>
          <p:nvPr/>
        </p:nvSpPr>
        <p:spPr bwMode="auto">
          <a:xfrm>
            <a:off x="4088706" y="2044700"/>
            <a:ext cx="1965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en-US" altLang="zh-CN" sz="2800" dirty="0">
                <a:solidFill>
                  <a:srgbClr val="000000"/>
                </a:solidFill>
                <a:latin typeface="Arial" panose="020B0604020202020204" pitchFamily="34" charset="0"/>
                <a:ea typeface="宋体" panose="02010600030101010101" pitchFamily="2" charset="-122"/>
              </a:rPr>
              <a:t>———</a:t>
            </a:r>
            <a:r>
              <a:rPr kumimoji="1" lang="zh-CN" altLang="en-US" sz="2800" b="1" dirty="0">
                <a:solidFill>
                  <a:srgbClr val="000000"/>
                </a:solidFill>
                <a:latin typeface="Arial" panose="020B0604020202020204" pitchFamily="34" charset="0"/>
                <a:ea typeface="宋体" panose="02010600030101010101" pitchFamily="2" charset="-122"/>
              </a:rPr>
              <a:t>方差</a:t>
            </a:r>
            <a:endParaRPr kumimoji="1" lang="zh-CN" altLang="en-US" sz="2800" dirty="0">
              <a:solidFill>
                <a:srgbClr val="000000"/>
              </a:solidFill>
              <a:latin typeface="Arial" panose="020B0604020202020204" pitchFamily="34" charset="0"/>
              <a:ea typeface="宋体" panose="02010600030101010101" pitchFamily="2" charset="-122"/>
            </a:endParaRPr>
          </a:p>
        </p:txBody>
      </p:sp>
      <p:sp>
        <p:nvSpPr>
          <p:cNvPr id="1101837" name="Rectangle 13">
            <a:extLst>
              <a:ext uri="{FF2B5EF4-FFF2-40B4-BE49-F238E27FC236}">
                <a16:creationId xmlns:a16="http://schemas.microsoft.com/office/drawing/2014/main" id="{D1FB7BC8-862A-4B54-8A5A-5A47DE8E1D9B}"/>
              </a:ext>
            </a:extLst>
          </p:cNvPr>
          <p:cNvSpPr>
            <a:spLocks noChangeArrowheads="1"/>
          </p:cNvSpPr>
          <p:nvPr/>
        </p:nvSpPr>
        <p:spPr bwMode="auto">
          <a:xfrm>
            <a:off x="4572000" y="3054350"/>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en-US" altLang="zh-CN" sz="2800">
                <a:solidFill>
                  <a:srgbClr val="000000"/>
                </a:solidFill>
                <a:latin typeface="Arial" panose="020B0604020202020204" pitchFamily="34" charset="0"/>
                <a:ea typeface="宋体" panose="02010600030101010101" pitchFamily="2" charset="-122"/>
              </a:rPr>
              <a:t>———</a:t>
            </a:r>
            <a:r>
              <a:rPr kumimoji="1" lang="zh-CN" altLang="en-US" sz="2800">
                <a:solidFill>
                  <a:srgbClr val="000000"/>
                </a:solidFill>
                <a:latin typeface="Arial" panose="020B0604020202020204" pitchFamily="34" charset="0"/>
                <a:ea typeface="宋体" panose="02010600030101010101" pitchFamily="2" charset="-122"/>
              </a:rPr>
              <a:t>标准</a:t>
            </a:r>
            <a:r>
              <a:rPr kumimoji="1" lang="zh-CN" altLang="en-US" sz="2800" b="1">
                <a:solidFill>
                  <a:srgbClr val="000000"/>
                </a:solidFill>
                <a:latin typeface="Arial" panose="020B0604020202020204" pitchFamily="34" charset="0"/>
                <a:ea typeface="宋体" panose="02010600030101010101" pitchFamily="2" charset="-122"/>
              </a:rPr>
              <a:t>差</a:t>
            </a:r>
            <a:endParaRPr kumimoji="1" lang="zh-CN" altLang="en-US" sz="2800">
              <a:solidFill>
                <a:srgbClr val="000000"/>
              </a:solidFill>
              <a:latin typeface="Arial" panose="020B0604020202020204" pitchFamily="34" charset="0"/>
              <a:ea typeface="宋体" panose="02010600030101010101" pitchFamily="2" charset="-122"/>
            </a:endParaRPr>
          </a:p>
        </p:txBody>
      </p:sp>
      <p:sp>
        <p:nvSpPr>
          <p:cNvPr id="1101838" name="Rectangle 14">
            <a:extLst>
              <a:ext uri="{FF2B5EF4-FFF2-40B4-BE49-F238E27FC236}">
                <a16:creationId xmlns:a16="http://schemas.microsoft.com/office/drawing/2014/main" id="{32C60AAB-0AB9-4778-818F-19853B4E807E}"/>
              </a:ext>
            </a:extLst>
          </p:cNvPr>
          <p:cNvSpPr>
            <a:spLocks noChangeArrowheads="1"/>
          </p:cNvSpPr>
          <p:nvPr/>
        </p:nvSpPr>
        <p:spPr bwMode="auto">
          <a:xfrm>
            <a:off x="4828682" y="4096803"/>
            <a:ext cx="232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en-US" altLang="zh-CN" sz="2800" dirty="0">
                <a:solidFill>
                  <a:srgbClr val="000000"/>
                </a:solidFill>
                <a:latin typeface="Arial" panose="020B0604020202020204" pitchFamily="34" charset="0"/>
                <a:ea typeface="宋体" panose="02010600030101010101" pitchFamily="2" charset="-122"/>
              </a:rPr>
              <a:t>——</a:t>
            </a:r>
            <a:r>
              <a:rPr kumimoji="1" lang="zh-CN" altLang="en-US" sz="2800" b="1" dirty="0">
                <a:solidFill>
                  <a:srgbClr val="000000"/>
                </a:solidFill>
                <a:latin typeface="Arial" panose="020B0604020202020204" pitchFamily="34" charset="0"/>
                <a:ea typeface="宋体" panose="02010600030101010101" pitchFamily="2" charset="-122"/>
              </a:rPr>
              <a:t>变异系数</a:t>
            </a:r>
            <a:endParaRPr kumimoji="1" lang="zh-CN" altLang="en-US" sz="2800" dirty="0">
              <a:solidFill>
                <a:srgbClr val="000000"/>
              </a:solidFill>
              <a:latin typeface="Arial" panose="020B0604020202020204" pitchFamily="34" charset="0"/>
              <a:ea typeface="宋体" panose="02010600030101010101" pitchFamily="2" charset="-122"/>
            </a:endParaRPr>
          </a:p>
        </p:txBody>
      </p:sp>
      <p:sp>
        <p:nvSpPr>
          <p:cNvPr id="1101839" name="Rectangle 15">
            <a:extLst>
              <a:ext uri="{FF2B5EF4-FFF2-40B4-BE49-F238E27FC236}">
                <a16:creationId xmlns:a16="http://schemas.microsoft.com/office/drawing/2014/main" id="{EA008CCD-F513-43AC-BEBA-E7CECE305B65}"/>
              </a:ext>
            </a:extLst>
          </p:cNvPr>
          <p:cNvSpPr>
            <a:spLocks noChangeArrowheads="1"/>
          </p:cNvSpPr>
          <p:nvPr/>
        </p:nvSpPr>
        <p:spPr bwMode="auto">
          <a:xfrm>
            <a:off x="2452345" y="4741862"/>
            <a:ext cx="1550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en-US" altLang="zh-CN" sz="2800" b="1" dirty="0">
                <a:solidFill>
                  <a:srgbClr val="000000"/>
                </a:solidFill>
                <a:latin typeface="Arial" panose="020B0604020202020204" pitchFamily="34" charset="0"/>
                <a:ea typeface="宋体" panose="02010600030101010101" pitchFamily="2" charset="-122"/>
              </a:rPr>
              <a:t>  </a:t>
            </a:r>
            <a:r>
              <a:rPr kumimoji="1" lang="zh-CN" altLang="en-US" sz="2800" b="1" dirty="0">
                <a:solidFill>
                  <a:srgbClr val="000000"/>
                </a:solidFill>
                <a:latin typeface="Arial" panose="020B0604020202020204" pitchFamily="34" charset="0"/>
                <a:ea typeface="宋体" panose="02010600030101010101" pitchFamily="2" charset="-122"/>
              </a:rPr>
              <a:t>时，有</a:t>
            </a:r>
            <a:r>
              <a:rPr kumimoji="1" lang="zh-CN" altLang="en-US" sz="2800" dirty="0">
                <a:solidFill>
                  <a:srgbClr val="000000"/>
                </a:solidFill>
                <a:latin typeface="Arial" panose="020B0604020202020204" pitchFamily="34" charset="0"/>
                <a:ea typeface="宋体" panose="02010600030101010101" pitchFamily="2" charset="-122"/>
              </a:rPr>
              <a:t> </a:t>
            </a:r>
          </a:p>
        </p:txBody>
      </p:sp>
      <p:sp>
        <p:nvSpPr>
          <p:cNvPr id="20496" name="Rectangle 16">
            <a:extLst>
              <a:ext uri="{FF2B5EF4-FFF2-40B4-BE49-F238E27FC236}">
                <a16:creationId xmlns:a16="http://schemas.microsoft.com/office/drawing/2014/main" id="{C6CE0AD8-026F-4F1E-BF1E-ACC53AF7FE6D}"/>
              </a:ext>
            </a:extLst>
          </p:cNvPr>
          <p:cNvSpPr>
            <a:spLocks noGrp="1" noChangeArrowheads="1"/>
          </p:cNvSpPr>
          <p:nvPr>
            <p:ph type="title" idx="4294967295"/>
          </p:nvPr>
        </p:nvSpPr>
        <p:spPr>
          <a:xfrm>
            <a:off x="465138" y="773113"/>
            <a:ext cx="6194425" cy="508000"/>
          </a:xfrm>
        </p:spPr>
        <p:txBody>
          <a:bodyPr/>
          <a:lstStyle/>
          <a:p>
            <a:pPr marL="342900" indent="-342900" eaLnBrk="1" hangingPunct="1">
              <a:buFont typeface="Wingdings" panose="05000000000000000000" pitchFamily="2" charset="2"/>
              <a:buChar char="l"/>
            </a:pPr>
            <a:r>
              <a:rPr kumimoji="1" lang="en-US" altLang="zh-CN" sz="2800">
                <a:solidFill>
                  <a:srgbClr val="C00000"/>
                </a:solidFill>
                <a:latin typeface="Arial" panose="020B0604020202020204" pitchFamily="34" charset="0"/>
                <a:cs typeface="Arial" panose="020B0604020202020204" pitchFamily="34" charset="0"/>
              </a:rPr>
              <a:t>2. </a:t>
            </a:r>
            <a:r>
              <a:rPr kumimoji="1" lang="zh-CN" altLang="en-US" sz="2800">
                <a:solidFill>
                  <a:srgbClr val="C00000"/>
                </a:solidFill>
              </a:rPr>
              <a:t>表示分散性的数字特征</a:t>
            </a:r>
          </a:p>
        </p:txBody>
      </p:sp>
      <p:sp>
        <p:nvSpPr>
          <p:cNvPr id="1101841" name="AutoShape 17">
            <a:extLst>
              <a:ext uri="{FF2B5EF4-FFF2-40B4-BE49-F238E27FC236}">
                <a16:creationId xmlns:a16="http://schemas.microsoft.com/office/drawing/2014/main" id="{6C0FF43D-AB4A-4658-BBC4-FBBEB004174A}"/>
              </a:ext>
            </a:extLst>
          </p:cNvPr>
          <p:cNvSpPr>
            <a:spLocks noChangeArrowheads="1"/>
          </p:cNvSpPr>
          <p:nvPr/>
        </p:nvSpPr>
        <p:spPr bwMode="auto">
          <a:xfrm>
            <a:off x="6659563" y="836613"/>
            <a:ext cx="1944687" cy="1368425"/>
          </a:xfrm>
          <a:prstGeom prst="wedgeRoundRectCallout">
            <a:avLst>
              <a:gd name="adj1" fmla="val -51880"/>
              <a:gd name="adj2" fmla="val 102667"/>
              <a:gd name="adj3" fmla="val 16667"/>
            </a:avLst>
          </a:prstGeom>
          <a:solidFill>
            <a:srgbClr val="FFC000"/>
          </a:solidFill>
          <a:ln w="9525" algn="ctr">
            <a:solidFill>
              <a:schemeClr val="tx1"/>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lang="zh-CN" altLang="en-US" b="1">
                <a:solidFill>
                  <a:srgbClr val="000000"/>
                </a:solidFill>
                <a:latin typeface="Arial" panose="020B0604020202020204" pitchFamily="34" charset="0"/>
                <a:ea typeface="宋体" panose="02010600030101010101" pitchFamily="2" charset="-122"/>
              </a:rPr>
              <a:t>标准差</a:t>
            </a:r>
            <a:r>
              <a:rPr lang="en-US" altLang="zh-CN" b="1">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方差</a:t>
            </a:r>
            <a:r>
              <a:rPr lang="en-US" altLang="zh-CN" b="1">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越大</a:t>
            </a:r>
            <a:r>
              <a:rPr lang="en-US" altLang="zh-CN" b="1">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表示观察值分布越分散；反之分布越集中</a:t>
            </a:r>
            <a:r>
              <a:rPr lang="en-US" altLang="zh-CN" b="1">
                <a:solidFill>
                  <a:srgbClr val="000000"/>
                </a:solidFill>
                <a:latin typeface="Arial" panose="020B0604020202020204" pitchFamily="34" charset="0"/>
                <a:ea typeface="宋体" panose="02010600030101010101" pitchFamily="2" charset="-122"/>
              </a:rPr>
              <a:t>. </a:t>
            </a:r>
          </a:p>
        </p:txBody>
      </p:sp>
      <p:sp>
        <p:nvSpPr>
          <p:cNvPr id="1101842" name="AutoShape 18">
            <a:extLst>
              <a:ext uri="{FF2B5EF4-FFF2-40B4-BE49-F238E27FC236}">
                <a16:creationId xmlns:a16="http://schemas.microsoft.com/office/drawing/2014/main" id="{C74571D7-EEF2-4348-8163-C58FD903DCE2}"/>
              </a:ext>
            </a:extLst>
          </p:cNvPr>
          <p:cNvSpPr>
            <a:spLocks noChangeArrowheads="1"/>
          </p:cNvSpPr>
          <p:nvPr/>
        </p:nvSpPr>
        <p:spPr bwMode="auto">
          <a:xfrm>
            <a:off x="107504" y="2793343"/>
            <a:ext cx="1064206" cy="1634331"/>
          </a:xfrm>
          <a:prstGeom prst="wedgeEllipseCallout">
            <a:avLst>
              <a:gd name="adj1" fmla="val 81829"/>
              <a:gd name="adj2" fmla="val 32361"/>
            </a:avLst>
          </a:prstGeom>
          <a:solidFill>
            <a:srgbClr val="FFCC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lang="zh-CN" altLang="en-US" b="1" dirty="0">
                <a:solidFill>
                  <a:srgbClr val="000000"/>
                </a:solidFill>
                <a:latin typeface="Arial" panose="020B0604020202020204" pitchFamily="34" charset="0"/>
                <a:ea typeface="华文仿宋" panose="02010600040101010101" pitchFamily="2" charset="-122"/>
              </a:rPr>
              <a:t>刻画数据</a:t>
            </a:r>
            <a:r>
              <a:rPr lang="zh-CN" altLang="en-US" b="1" dirty="0">
                <a:solidFill>
                  <a:srgbClr val="FF0000"/>
                </a:solidFill>
                <a:latin typeface="Arial" panose="020B0604020202020204" pitchFamily="34" charset="0"/>
                <a:ea typeface="宋体" panose="02010600030101010101" pitchFamily="2" charset="-122"/>
              </a:rPr>
              <a:t>相对分散</a:t>
            </a:r>
            <a:r>
              <a:rPr lang="zh-CN" altLang="en-US" b="1" dirty="0">
                <a:solidFill>
                  <a:srgbClr val="000000"/>
                </a:solidFill>
                <a:latin typeface="Arial" panose="020B0604020202020204" pitchFamily="34" charset="0"/>
                <a:ea typeface="宋体" panose="02010600030101010101" pitchFamily="2" charset="-122"/>
              </a:rPr>
              <a:t>指标 </a:t>
            </a:r>
          </a:p>
        </p:txBody>
      </p:sp>
      <p:sp>
        <p:nvSpPr>
          <p:cNvPr id="20499" name="Rectangle 2">
            <a:extLst>
              <a:ext uri="{FF2B5EF4-FFF2-40B4-BE49-F238E27FC236}">
                <a16:creationId xmlns:a16="http://schemas.microsoft.com/office/drawing/2014/main" id="{F978241F-2A29-4C4F-A464-D0E450A63AD9}"/>
              </a:ext>
            </a:extLst>
          </p:cNvPr>
          <p:cNvSpPr txBox="1">
            <a:spLocks noChangeArrowheads="1"/>
          </p:cNvSpPr>
          <p:nvPr/>
        </p:nvSpPr>
        <p:spPr bwMode="auto">
          <a:xfrm>
            <a:off x="179388" y="115888"/>
            <a:ext cx="8713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panose="020B0604020202020204" pitchFamily="34" charset="0"/>
                <a:cs typeface="Arial" panose="020B0604020202020204" pitchFamily="34" charset="0"/>
              </a:rPr>
              <a:t>4.1 </a:t>
            </a:r>
            <a:r>
              <a:rPr lang="zh-CN" altLang="en-US" sz="2400">
                <a:solidFill>
                  <a:srgbClr val="0000CC"/>
                </a:solidFill>
                <a:latin typeface="Arial" panose="020B0604020202020204" pitchFamily="34" charset="0"/>
                <a:cs typeface="Arial" panose="020B0604020202020204" pitchFamily="34" charset="0"/>
              </a:rPr>
              <a:t>总体与样本</a:t>
            </a:r>
            <a:endParaRPr lang="zh-CN" altLang="en-US" sz="240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1826"/>
                                        </p:tgtEl>
                                        <p:attrNameLst>
                                          <p:attrName>style.visibility</p:attrName>
                                        </p:attrNameLst>
                                      </p:cBhvr>
                                      <p:to>
                                        <p:strVal val="visible"/>
                                      </p:to>
                                    </p:set>
                                    <p:animEffect transition="in" filter="fade">
                                      <p:cBhvr>
                                        <p:cTn id="7" dur="2000"/>
                                        <p:tgtEl>
                                          <p:spTgt spid="1101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1836"/>
                                        </p:tgtEl>
                                        <p:attrNameLst>
                                          <p:attrName>style.visibility</p:attrName>
                                        </p:attrNameLst>
                                      </p:cBhvr>
                                      <p:to>
                                        <p:strVal val="visible"/>
                                      </p:to>
                                    </p:set>
                                    <p:animEffect transition="in" filter="fade">
                                      <p:cBhvr>
                                        <p:cTn id="12" dur="2000"/>
                                        <p:tgtEl>
                                          <p:spTgt spid="1101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01837"/>
                                        </p:tgtEl>
                                        <p:attrNameLst>
                                          <p:attrName>style.visibility</p:attrName>
                                        </p:attrNameLst>
                                      </p:cBhvr>
                                      <p:to>
                                        <p:strVal val="visible"/>
                                      </p:to>
                                    </p:set>
                                    <p:animEffect transition="in" filter="fade">
                                      <p:cBhvr>
                                        <p:cTn id="17" dur="2000"/>
                                        <p:tgtEl>
                                          <p:spTgt spid="11018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01841"/>
                                        </p:tgtEl>
                                        <p:attrNameLst>
                                          <p:attrName>style.visibility</p:attrName>
                                        </p:attrNameLst>
                                      </p:cBhvr>
                                      <p:to>
                                        <p:strVal val="visible"/>
                                      </p:to>
                                    </p:set>
                                    <p:animEffect transition="in" filter="wipe(up)">
                                      <p:cBhvr>
                                        <p:cTn id="22" dur="1000"/>
                                        <p:tgtEl>
                                          <p:spTgt spid="11018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101838"/>
                                        </p:tgtEl>
                                        <p:attrNameLst>
                                          <p:attrName>style.visibility</p:attrName>
                                        </p:attrNameLst>
                                      </p:cBhvr>
                                      <p:to>
                                        <p:strVal val="visible"/>
                                      </p:to>
                                    </p:set>
                                    <p:animEffect transition="in" filter="barn(inHorizontal)">
                                      <p:cBhvr>
                                        <p:cTn id="27" dur="500"/>
                                        <p:tgtEl>
                                          <p:spTgt spid="1101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01842"/>
                                        </p:tgtEl>
                                        <p:attrNameLst>
                                          <p:attrName>style.visibility</p:attrName>
                                        </p:attrNameLst>
                                      </p:cBhvr>
                                      <p:to>
                                        <p:strVal val="visible"/>
                                      </p:to>
                                    </p:set>
                                    <p:animEffect transition="in" filter="dissolve">
                                      <p:cBhvr>
                                        <p:cTn id="32" dur="500"/>
                                        <p:tgtEl>
                                          <p:spTgt spid="11018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101842"/>
                                        </p:tgtEl>
                                      </p:cBhvr>
                                    </p:animEffect>
                                    <p:set>
                                      <p:cBhvr>
                                        <p:cTn id="37" dur="1" fill="hold">
                                          <p:stCondLst>
                                            <p:cond delay="499"/>
                                          </p:stCondLst>
                                        </p:cTn>
                                        <p:tgtEl>
                                          <p:spTgt spid="110184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1839"/>
                                        </p:tgtEl>
                                        <p:attrNameLst>
                                          <p:attrName>style.visibility</p:attrName>
                                        </p:attrNameLst>
                                      </p:cBhvr>
                                      <p:to>
                                        <p:strVal val="visible"/>
                                      </p:to>
                                    </p:set>
                                    <p:animEffect transition="in" filter="fade">
                                      <p:cBhvr>
                                        <p:cTn id="42" dur="2000"/>
                                        <p:tgtEl>
                                          <p:spTgt spid="11018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101835"/>
                                        </p:tgtEl>
                                        <p:attrNameLst>
                                          <p:attrName>style.visibility</p:attrName>
                                        </p:attrNameLst>
                                      </p:cBhvr>
                                      <p:to>
                                        <p:strVal val="visible"/>
                                      </p:to>
                                    </p:set>
                                    <p:anim to="" calcmode="lin" valueType="num">
                                      <p:cBhvr>
                                        <p:cTn id="47" dur="1" fill="hold"/>
                                        <p:tgtEl>
                                          <p:spTgt spid="110183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26" grpId="0"/>
      <p:bldP spid="1101835" grpId="0" animBg="1"/>
      <p:bldP spid="1101836" grpId="0"/>
      <p:bldP spid="1101837" grpId="0"/>
      <p:bldP spid="1101838" grpId="0"/>
      <p:bldP spid="1101839" grpId="0"/>
      <p:bldP spid="1101841" grpId="0" animBg="1"/>
      <p:bldP spid="1101842" grpId="0" animBg="1"/>
      <p:bldP spid="110184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A948362-DCA5-4D6E-9320-2D88CB624663}"/>
              </a:ext>
            </a:extLst>
          </p:cNvPr>
          <p:cNvSpPr>
            <a:spLocks noGrp="1" noChangeArrowheads="1"/>
          </p:cNvSpPr>
          <p:nvPr>
            <p:ph type="title"/>
          </p:nvPr>
        </p:nvSpPr>
        <p:spPr/>
        <p:txBody>
          <a:bodyPr/>
          <a:lstStyle/>
          <a:p>
            <a:pPr eaLnBrk="1" hangingPunct="1"/>
            <a:r>
              <a:rPr lang="en-US" altLang="zh-CN">
                <a:latin typeface="Arial" panose="020B0604020202020204" pitchFamily="34" charset="0"/>
                <a:cs typeface="Arial" panose="020B0604020202020204" pitchFamily="34" charset="0"/>
              </a:rPr>
              <a:t>4.1 </a:t>
            </a:r>
            <a:r>
              <a:rPr lang="zh-CN" altLang="en-US">
                <a:latin typeface="Arial" panose="020B0604020202020204" pitchFamily="34" charset="0"/>
                <a:cs typeface="Arial" panose="020B0604020202020204" pitchFamily="34" charset="0"/>
              </a:rPr>
              <a:t>总体与样本</a:t>
            </a:r>
            <a:endParaRPr lang="zh-CN" altLang="en-US"/>
          </a:p>
        </p:txBody>
      </p:sp>
      <p:sp>
        <p:nvSpPr>
          <p:cNvPr id="22531" name="内容占位符 2">
            <a:extLst>
              <a:ext uri="{FF2B5EF4-FFF2-40B4-BE49-F238E27FC236}">
                <a16:creationId xmlns:a16="http://schemas.microsoft.com/office/drawing/2014/main" id="{F6FC366A-492B-4454-BC38-911CF17D3B3D}"/>
              </a:ext>
            </a:extLst>
          </p:cNvPr>
          <p:cNvSpPr>
            <a:spLocks noGrp="1" noChangeArrowheads="1"/>
          </p:cNvSpPr>
          <p:nvPr>
            <p:ph sz="half" idx="1"/>
          </p:nvPr>
        </p:nvSpPr>
        <p:spPr/>
        <p:txBody>
          <a:bodyPr/>
          <a:lstStyle/>
          <a:p>
            <a:pPr eaLnBrk="1" hangingPunct="1"/>
            <a:r>
              <a:rPr kumimoji="1" lang="en-US" altLang="zh-CN" dirty="0">
                <a:solidFill>
                  <a:srgbClr val="C00000"/>
                </a:solidFill>
                <a:latin typeface="Arial" panose="020B0604020202020204" pitchFamily="34" charset="0"/>
                <a:cs typeface="Arial" panose="020B0604020202020204" pitchFamily="34" charset="0"/>
              </a:rPr>
              <a:t>3 </a:t>
            </a:r>
            <a:r>
              <a:rPr kumimoji="1" lang="zh-CN" altLang="en-US" dirty="0">
                <a:solidFill>
                  <a:srgbClr val="C00000"/>
                </a:solidFill>
                <a:latin typeface="Arial" panose="020B0604020202020204" pitchFamily="34" charset="0"/>
                <a:cs typeface="Arial" panose="020B0604020202020204" pitchFamily="34" charset="0"/>
              </a:rPr>
              <a:t>表示分布形态的数字特征</a:t>
            </a:r>
          </a:p>
          <a:p>
            <a:pPr lvl="1" eaLnBrk="1" hangingPunct="1"/>
            <a:r>
              <a:rPr lang="en-US" altLang="zh-CN" dirty="0"/>
              <a:t>(1) </a:t>
            </a:r>
            <a:r>
              <a:rPr lang="zh-CN" altLang="en-US" dirty="0">
                <a:latin typeface="Arial Narrow" panose="020B0606020202030204" pitchFamily="34" charset="0"/>
              </a:rPr>
              <a:t>样本</a:t>
            </a:r>
            <a:r>
              <a:rPr lang="en-US" altLang="zh-CN" i="1" dirty="0"/>
              <a:t>k</a:t>
            </a:r>
            <a:r>
              <a:rPr lang="zh-CN" altLang="en-US" dirty="0">
                <a:latin typeface="Arial Narrow" panose="020B0606020202030204" pitchFamily="34" charset="0"/>
              </a:rPr>
              <a:t>阶原点矩（简称样本</a:t>
            </a:r>
            <a:r>
              <a:rPr lang="en-US" altLang="zh-CN" dirty="0">
                <a:latin typeface="Arial Narrow" panose="020B0606020202030204" pitchFamily="34" charset="0"/>
              </a:rPr>
              <a:t>k</a:t>
            </a:r>
            <a:r>
              <a:rPr lang="zh-CN" altLang="en-US" dirty="0">
                <a:latin typeface="Arial Narrow" panose="020B0606020202030204" pitchFamily="34" charset="0"/>
              </a:rPr>
              <a:t>阶矩）</a:t>
            </a:r>
          </a:p>
          <a:p>
            <a:pPr lvl="1" eaLnBrk="1" hangingPunct="1"/>
            <a:endParaRPr lang="en-US" altLang="zh-CN" dirty="0"/>
          </a:p>
          <a:p>
            <a:pPr lvl="1" eaLnBrk="1" hangingPunct="1"/>
            <a:r>
              <a:rPr lang="en-US" altLang="zh-CN" dirty="0"/>
              <a:t> (2) </a:t>
            </a:r>
            <a:r>
              <a:rPr lang="zh-CN" altLang="en-US" dirty="0">
                <a:latin typeface="Arial Narrow" panose="020B0606020202030204" pitchFamily="34" charset="0"/>
              </a:rPr>
              <a:t>样本</a:t>
            </a:r>
            <a:r>
              <a:rPr lang="en-US" altLang="zh-CN" i="1" dirty="0"/>
              <a:t>k</a:t>
            </a:r>
            <a:r>
              <a:rPr lang="zh-CN" altLang="en-US" dirty="0">
                <a:latin typeface="Arial Narrow" panose="020B0606020202030204" pitchFamily="34" charset="0"/>
              </a:rPr>
              <a:t>阶中心矩</a:t>
            </a:r>
            <a:endParaRPr lang="en-US" altLang="zh-CN" dirty="0">
              <a:latin typeface="Arial Narrow" panose="020B0606020202030204" pitchFamily="34" charset="0"/>
            </a:endParaRPr>
          </a:p>
          <a:p>
            <a:pPr lvl="1" eaLnBrk="1" hangingPunct="1"/>
            <a:endParaRPr lang="en-US" altLang="zh-CN" dirty="0">
              <a:latin typeface="Arial Narrow" panose="020B0606020202030204" pitchFamily="34" charset="0"/>
            </a:endParaRPr>
          </a:p>
          <a:p>
            <a:pPr marL="179388" lvl="1" indent="0" eaLnBrk="1" hangingPunct="1">
              <a:buNone/>
            </a:pPr>
            <a:r>
              <a:rPr lang="zh-CN" altLang="en-US" dirty="0"/>
              <a:t>      显然有</a:t>
            </a:r>
            <a:endParaRPr lang="zh-CN" altLang="en-US" dirty="0">
              <a:latin typeface="Arial Narrow" panose="020B0606020202030204" pitchFamily="34" charset="0"/>
            </a:endParaRPr>
          </a:p>
          <a:p>
            <a:pPr lvl="1" eaLnBrk="1" hangingPunct="1"/>
            <a:endParaRPr lang="zh-CN" altLang="en-US" dirty="0"/>
          </a:p>
        </p:txBody>
      </p:sp>
      <p:graphicFrame>
        <p:nvGraphicFramePr>
          <p:cNvPr id="4" name="Object 5">
            <a:extLst>
              <a:ext uri="{FF2B5EF4-FFF2-40B4-BE49-F238E27FC236}">
                <a16:creationId xmlns:a16="http://schemas.microsoft.com/office/drawing/2014/main" id="{3C91F154-7644-4B99-88C4-3948E62FC7DC}"/>
              </a:ext>
            </a:extLst>
          </p:cNvPr>
          <p:cNvGraphicFramePr>
            <a:graphicFrameLocks noChangeAspect="1"/>
          </p:cNvGraphicFramePr>
          <p:nvPr/>
        </p:nvGraphicFramePr>
        <p:xfrm>
          <a:off x="3330575" y="2011363"/>
          <a:ext cx="1581150" cy="762000"/>
        </p:xfrm>
        <a:graphic>
          <a:graphicData uri="http://schemas.openxmlformats.org/presentationml/2006/ole">
            <mc:AlternateContent xmlns:mc="http://schemas.openxmlformats.org/markup-compatibility/2006">
              <mc:Choice xmlns:v="urn:schemas-microsoft-com:vml" Requires="v">
                <p:oleObj spid="_x0000_s22768" name="公式" r:id="rId3" imgW="901309" imgH="431613" progId="Equation.3">
                  <p:embed/>
                </p:oleObj>
              </mc:Choice>
              <mc:Fallback>
                <p:oleObj name="公式" r:id="rId3" imgW="901309"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575" y="2011363"/>
                        <a:ext cx="1581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a:extLst>
              <a:ext uri="{FF2B5EF4-FFF2-40B4-BE49-F238E27FC236}">
                <a16:creationId xmlns:a16="http://schemas.microsoft.com/office/drawing/2014/main" id="{823F4D8D-DC12-45E4-82F3-C881BFA1BF71}"/>
              </a:ext>
            </a:extLst>
          </p:cNvPr>
          <p:cNvGraphicFramePr>
            <a:graphicFrameLocks noChangeAspect="1"/>
          </p:cNvGraphicFramePr>
          <p:nvPr/>
        </p:nvGraphicFramePr>
        <p:xfrm>
          <a:off x="3330575" y="3103563"/>
          <a:ext cx="2303463" cy="762000"/>
        </p:xfrm>
        <a:graphic>
          <a:graphicData uri="http://schemas.openxmlformats.org/presentationml/2006/ole">
            <mc:AlternateContent xmlns:mc="http://schemas.openxmlformats.org/markup-compatibility/2006">
              <mc:Choice xmlns:v="urn:schemas-microsoft-com:vml" Requires="v">
                <p:oleObj spid="_x0000_s22769" name="公式" r:id="rId5" imgW="1320227" imgH="431613" progId="Equation.3">
                  <p:embed/>
                </p:oleObj>
              </mc:Choice>
              <mc:Fallback>
                <p:oleObj name="公式" r:id="rId5" imgW="1320227" imgH="43161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75" y="3103563"/>
                        <a:ext cx="23034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Rectangle 8">
            <a:extLst>
              <a:ext uri="{FF2B5EF4-FFF2-40B4-BE49-F238E27FC236}">
                <a16:creationId xmlns:a16="http://schemas.microsoft.com/office/drawing/2014/main" id="{65ED290F-45DA-4600-ABC4-E002DD4F5E20}"/>
              </a:ext>
            </a:extLst>
          </p:cNvPr>
          <p:cNvSpPr>
            <a:spLocks noChangeArrowheads="1"/>
          </p:cNvSpPr>
          <p:nvPr/>
        </p:nvSpPr>
        <p:spPr bwMode="auto">
          <a:xfrm>
            <a:off x="0" y="3324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7" name="Object 9">
            <a:extLst>
              <a:ext uri="{FF2B5EF4-FFF2-40B4-BE49-F238E27FC236}">
                <a16:creationId xmlns:a16="http://schemas.microsoft.com/office/drawing/2014/main" id="{637F3C91-092E-4945-AD85-DABC46B68EC7}"/>
              </a:ext>
            </a:extLst>
          </p:cNvPr>
          <p:cNvGraphicFramePr>
            <a:graphicFrameLocks noChangeAspect="1"/>
          </p:cNvGraphicFramePr>
          <p:nvPr>
            <p:extLst>
              <p:ext uri="{D42A27DB-BD31-4B8C-83A1-F6EECF244321}">
                <p14:modId xmlns:p14="http://schemas.microsoft.com/office/powerpoint/2010/main" val="2075815441"/>
              </p:ext>
            </p:extLst>
          </p:nvPr>
        </p:nvGraphicFramePr>
        <p:xfrm>
          <a:off x="1907704" y="4422775"/>
          <a:ext cx="1031875" cy="457200"/>
        </p:xfrm>
        <a:graphic>
          <a:graphicData uri="http://schemas.openxmlformats.org/presentationml/2006/ole">
            <mc:AlternateContent xmlns:mc="http://schemas.openxmlformats.org/markup-compatibility/2006">
              <mc:Choice xmlns:v="urn:schemas-microsoft-com:vml" Requires="v">
                <p:oleObj spid="_x0000_s22770" name="公式" r:id="rId7" imgW="533169" imgH="228501" progId="Equation.3">
                  <p:embed/>
                </p:oleObj>
              </mc:Choice>
              <mc:Fallback>
                <p:oleObj name="公式" r:id="rId7" imgW="533169"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4422775"/>
                        <a:ext cx="103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Rectangle 10">
            <a:extLst>
              <a:ext uri="{FF2B5EF4-FFF2-40B4-BE49-F238E27FC236}">
                <a16:creationId xmlns:a16="http://schemas.microsoft.com/office/drawing/2014/main" id="{0391671D-63A8-4634-B439-1CCAC532BC95}"/>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9" name="Object 11">
            <a:extLst>
              <a:ext uri="{FF2B5EF4-FFF2-40B4-BE49-F238E27FC236}">
                <a16:creationId xmlns:a16="http://schemas.microsoft.com/office/drawing/2014/main" id="{9C0F55B4-FBE2-4AB8-A970-4A3FC5211B08}"/>
              </a:ext>
            </a:extLst>
          </p:cNvPr>
          <p:cNvGraphicFramePr>
            <a:graphicFrameLocks noChangeAspect="1"/>
          </p:cNvGraphicFramePr>
          <p:nvPr/>
        </p:nvGraphicFramePr>
        <p:xfrm>
          <a:off x="3746500" y="4221163"/>
          <a:ext cx="2554288" cy="860425"/>
        </p:xfrm>
        <a:graphic>
          <a:graphicData uri="http://schemas.openxmlformats.org/presentationml/2006/ole">
            <mc:AlternateContent xmlns:mc="http://schemas.openxmlformats.org/markup-compatibility/2006">
              <mc:Choice xmlns:v="urn:schemas-microsoft-com:vml" Requires="v">
                <p:oleObj spid="_x0000_s22771" name="公式" r:id="rId9" imgW="1295400" imgH="431800" progId="Equation.3">
                  <p:embed/>
                </p:oleObj>
              </mc:Choice>
              <mc:Fallback>
                <p:oleObj name="公式" r:id="rId9" imgW="1295400" imgH="431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6500" y="4221163"/>
                        <a:ext cx="255428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Rectangle 12">
            <a:extLst>
              <a:ext uri="{FF2B5EF4-FFF2-40B4-BE49-F238E27FC236}">
                <a16:creationId xmlns:a16="http://schemas.microsoft.com/office/drawing/2014/main" id="{27CE02B9-4AC5-48D5-B239-32BB78062641}"/>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2539" name="Rectangle 14">
            <a:extLst>
              <a:ext uri="{FF2B5EF4-FFF2-40B4-BE49-F238E27FC236}">
                <a16:creationId xmlns:a16="http://schemas.microsoft.com/office/drawing/2014/main" id="{22E7D4A0-2F65-4EA0-A370-2A422AB12DBF}"/>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2232919-EBE8-4EEC-8DC6-8A63980DBFBA}"/>
              </a:ext>
            </a:extLst>
          </p:cNvPr>
          <p:cNvSpPr>
            <a:spLocks noGrp="1" noChangeArrowheads="1"/>
          </p:cNvSpPr>
          <p:nvPr>
            <p:ph type="title"/>
          </p:nvPr>
        </p:nvSpPr>
        <p:spPr/>
        <p:txBody>
          <a:bodyPr/>
          <a:lstStyle/>
          <a:p>
            <a:pPr eaLnBrk="1" hangingPunct="1"/>
            <a:r>
              <a:rPr lang="en-US" altLang="zh-CN">
                <a:latin typeface="Arial" panose="020B0604020202020204" pitchFamily="34" charset="0"/>
                <a:cs typeface="Arial" panose="020B0604020202020204" pitchFamily="34" charset="0"/>
              </a:rPr>
              <a:t>4.1 </a:t>
            </a:r>
            <a:r>
              <a:rPr lang="zh-CN" altLang="en-US">
                <a:latin typeface="Arial" panose="020B0604020202020204" pitchFamily="34" charset="0"/>
                <a:cs typeface="Arial" panose="020B0604020202020204" pitchFamily="34" charset="0"/>
              </a:rPr>
              <a:t>总体与样本</a:t>
            </a:r>
            <a:endParaRPr lang="zh-CN" altLang="en-US"/>
          </a:p>
        </p:txBody>
      </p:sp>
      <p:sp>
        <p:nvSpPr>
          <p:cNvPr id="23555" name="内容占位符 2">
            <a:extLst>
              <a:ext uri="{FF2B5EF4-FFF2-40B4-BE49-F238E27FC236}">
                <a16:creationId xmlns:a16="http://schemas.microsoft.com/office/drawing/2014/main" id="{DD33CBE7-5358-4828-B0B4-C2A7A088FA7E}"/>
              </a:ext>
            </a:extLst>
          </p:cNvPr>
          <p:cNvSpPr>
            <a:spLocks noGrp="1" noChangeArrowheads="1"/>
          </p:cNvSpPr>
          <p:nvPr>
            <p:ph sz="half" idx="1"/>
          </p:nvPr>
        </p:nvSpPr>
        <p:spPr>
          <a:xfrm>
            <a:off x="100013" y="911225"/>
            <a:ext cx="8928100" cy="5688013"/>
          </a:xfrm>
        </p:spPr>
        <p:txBody>
          <a:bodyPr/>
          <a:lstStyle/>
          <a:p>
            <a:pPr lvl="1" eaLnBrk="1" hangingPunct="1"/>
            <a:r>
              <a:rPr lang="en-US" altLang="zh-CN">
                <a:latin typeface="Arial" panose="020B0604020202020204" pitchFamily="34" charset="0"/>
                <a:cs typeface="Arial" panose="020B0604020202020204" pitchFamily="34" charset="0"/>
              </a:rPr>
              <a:t>(3) </a:t>
            </a:r>
            <a:r>
              <a:rPr lang="zh-CN" altLang="en-US">
                <a:latin typeface="Arial" panose="020B0604020202020204" pitchFamily="34" charset="0"/>
                <a:cs typeface="Arial" panose="020B0604020202020204" pitchFamily="34" charset="0"/>
              </a:rPr>
              <a:t>偏度 </a:t>
            </a:r>
            <a:r>
              <a:rPr lang="en-US" altLang="zh-CN">
                <a:latin typeface="Arial" panose="020B0604020202020204" pitchFamily="34" charset="0"/>
                <a:cs typeface="Arial" panose="020B0604020202020204" pitchFamily="34" charset="0"/>
              </a:rPr>
              <a:t>(skewness)	</a:t>
            </a:r>
            <a:endParaRPr lang="zh-CN" altLang="en-US">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FDEC233D-9759-4376-BE2D-D54D9384DBA4}"/>
              </a:ext>
            </a:extLst>
          </p:cNvPr>
          <p:cNvGraphicFramePr>
            <a:graphicFrameLocks noChangeAspect="1"/>
          </p:cNvGraphicFramePr>
          <p:nvPr>
            <p:extLst>
              <p:ext uri="{D42A27DB-BD31-4B8C-83A1-F6EECF244321}">
                <p14:modId xmlns:p14="http://schemas.microsoft.com/office/powerpoint/2010/main" val="1313469039"/>
              </p:ext>
            </p:extLst>
          </p:nvPr>
        </p:nvGraphicFramePr>
        <p:xfrm>
          <a:off x="552449" y="1253187"/>
          <a:ext cx="5964111" cy="1590927"/>
        </p:xfrm>
        <a:graphic>
          <a:graphicData uri="http://schemas.openxmlformats.org/presentationml/2006/ole">
            <mc:AlternateContent xmlns:mc="http://schemas.openxmlformats.org/markup-compatibility/2006">
              <mc:Choice xmlns:v="urn:schemas-microsoft-com:vml" Requires="v">
                <p:oleObj spid="_x0000_s24131" name="Document" r:id="rId4" imgW="2807965" imgH="790994" progId="Word.Document.8">
                  <p:embed/>
                </p:oleObj>
              </mc:Choice>
              <mc:Fallback>
                <p:oleObj name="Document" r:id="rId4" imgW="2807965" imgH="790994" progId="Word.Document.8">
                  <p:embed/>
                  <p:pic>
                    <p:nvPicPr>
                      <p:cNvPr id="0" name="Object 3"/>
                      <p:cNvPicPr>
                        <a:picLocks noChangeAspect="1" noChangeArrowheads="1"/>
                      </p:cNvPicPr>
                      <p:nvPr/>
                    </p:nvPicPr>
                    <p:blipFill>
                      <a:blip r:embed="rId5"/>
                      <a:srcRect/>
                      <a:stretch>
                        <a:fillRect/>
                      </a:stretch>
                    </p:blipFill>
                    <p:spPr bwMode="auto">
                      <a:xfrm>
                        <a:off x="552449" y="1253187"/>
                        <a:ext cx="5964111" cy="1590927"/>
                      </a:xfrm>
                      <a:prstGeom prst="rect">
                        <a:avLst/>
                      </a:prstGeom>
                      <a:noFill/>
                      <a:ln>
                        <a:noFill/>
                      </a:ln>
                      <a:extLst/>
                    </p:spPr>
                  </p:pic>
                </p:oleObj>
              </mc:Fallback>
            </mc:AlternateContent>
          </a:graphicData>
        </a:graphic>
      </p:graphicFrame>
      <p:graphicFrame>
        <p:nvGraphicFramePr>
          <p:cNvPr id="5" name="Object 5">
            <a:extLst>
              <a:ext uri="{FF2B5EF4-FFF2-40B4-BE49-F238E27FC236}">
                <a16:creationId xmlns:a16="http://schemas.microsoft.com/office/drawing/2014/main" id="{26D676AE-017C-4620-90D0-F35D69DD5E7B}"/>
              </a:ext>
            </a:extLst>
          </p:cNvPr>
          <p:cNvGraphicFramePr>
            <a:graphicFrameLocks noChangeAspect="1"/>
          </p:cNvGraphicFramePr>
          <p:nvPr>
            <p:extLst>
              <p:ext uri="{D42A27DB-BD31-4B8C-83A1-F6EECF244321}">
                <p14:modId xmlns:p14="http://schemas.microsoft.com/office/powerpoint/2010/main" val="961538236"/>
              </p:ext>
            </p:extLst>
          </p:nvPr>
        </p:nvGraphicFramePr>
        <p:xfrm>
          <a:off x="4369088" y="2269436"/>
          <a:ext cx="4551362" cy="847047"/>
        </p:xfrm>
        <a:graphic>
          <a:graphicData uri="http://schemas.openxmlformats.org/presentationml/2006/ole">
            <mc:AlternateContent xmlns:mc="http://schemas.openxmlformats.org/markup-compatibility/2006">
              <mc:Choice xmlns:v="urn:schemas-microsoft-com:vml" Requires="v">
                <p:oleObj spid="_x0000_s24132" name="文档" r:id="rId6" imgW="2517479" imgH="429825" progId="Word.Document.8">
                  <p:embed/>
                </p:oleObj>
              </mc:Choice>
              <mc:Fallback>
                <p:oleObj name="文档" r:id="rId6" imgW="2517479" imgH="429825"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9088" y="2269436"/>
                        <a:ext cx="4551362" cy="847047"/>
                      </a:xfrm>
                      <a:prstGeom prst="rect">
                        <a:avLst/>
                      </a:prstGeom>
                      <a:noFill/>
                      <a:ln>
                        <a:noFill/>
                      </a:ln>
                      <a:extLst/>
                    </p:spPr>
                  </p:pic>
                </p:oleObj>
              </mc:Fallback>
            </mc:AlternateContent>
          </a:graphicData>
        </a:graphic>
      </p:graphicFrame>
      <p:sp>
        <p:nvSpPr>
          <p:cNvPr id="6" name="AutoShape 6">
            <a:extLst>
              <a:ext uri="{FF2B5EF4-FFF2-40B4-BE49-F238E27FC236}">
                <a16:creationId xmlns:a16="http://schemas.microsoft.com/office/drawing/2014/main" id="{821016C9-A365-4228-BF21-551CD7079E2B}"/>
              </a:ext>
            </a:extLst>
          </p:cNvPr>
          <p:cNvSpPr>
            <a:spLocks noChangeArrowheads="1"/>
          </p:cNvSpPr>
          <p:nvPr/>
        </p:nvSpPr>
        <p:spPr bwMode="auto">
          <a:xfrm>
            <a:off x="6544699" y="766071"/>
            <a:ext cx="1066800" cy="1219200"/>
          </a:xfrm>
          <a:prstGeom prst="wedgeRoundRectCallout">
            <a:avLst>
              <a:gd name="adj1" fmla="val -79009"/>
              <a:gd name="adj2" fmla="val 4348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lang="zh-CN" altLang="en-US" sz="2400" b="1" dirty="0">
                <a:solidFill>
                  <a:srgbClr val="FF0000"/>
                </a:solidFill>
                <a:latin typeface="宋体" panose="02010600030101010101" pitchFamily="2" charset="-122"/>
                <a:ea typeface="宋体" panose="02010600030101010101" pitchFamily="2" charset="-122"/>
              </a:rPr>
              <a:t>奇数阶中心距</a:t>
            </a:r>
          </a:p>
        </p:txBody>
      </p:sp>
      <p:graphicFrame>
        <p:nvGraphicFramePr>
          <p:cNvPr id="7" name="Object 5">
            <a:extLst>
              <a:ext uri="{FF2B5EF4-FFF2-40B4-BE49-F238E27FC236}">
                <a16:creationId xmlns:a16="http://schemas.microsoft.com/office/drawing/2014/main" id="{ABAE144A-56C5-43F3-B7FB-DCF2DC0292CD}"/>
              </a:ext>
            </a:extLst>
          </p:cNvPr>
          <p:cNvGraphicFramePr>
            <a:graphicFrameLocks noChangeAspect="1"/>
          </p:cNvGraphicFramePr>
          <p:nvPr>
            <p:extLst>
              <p:ext uri="{D42A27DB-BD31-4B8C-83A1-F6EECF244321}">
                <p14:modId xmlns:p14="http://schemas.microsoft.com/office/powerpoint/2010/main" val="2480894970"/>
              </p:ext>
            </p:extLst>
          </p:nvPr>
        </p:nvGraphicFramePr>
        <p:xfrm>
          <a:off x="6625565" y="3301333"/>
          <a:ext cx="1399388" cy="885026"/>
        </p:xfrm>
        <a:graphic>
          <a:graphicData uri="http://schemas.openxmlformats.org/presentationml/2006/ole">
            <mc:AlternateContent xmlns:mc="http://schemas.openxmlformats.org/markup-compatibility/2006">
              <mc:Choice xmlns:v="urn:schemas-microsoft-com:vml" Requires="v">
                <p:oleObj spid="_x0000_s24133" name="文档" r:id="rId8" imgW="419220" imgH="264951" progId="Word.Document.8">
                  <p:embed/>
                </p:oleObj>
              </mc:Choice>
              <mc:Fallback>
                <p:oleObj name="文档" r:id="rId8" imgW="419220" imgH="264951" progId="Word.Document.8">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5565" y="3301333"/>
                        <a:ext cx="1399388" cy="885026"/>
                      </a:xfrm>
                      <a:prstGeom prst="rect">
                        <a:avLst/>
                      </a:prstGeom>
                      <a:noFill/>
                      <a:ln>
                        <a:noFill/>
                      </a:ln>
                      <a:extLst/>
                    </p:spPr>
                  </p:pic>
                </p:oleObj>
              </mc:Fallback>
            </mc:AlternateContent>
          </a:graphicData>
        </a:graphic>
      </p:graphicFrame>
      <p:graphicFrame>
        <p:nvGraphicFramePr>
          <p:cNvPr id="8" name="Object 6">
            <a:extLst>
              <a:ext uri="{FF2B5EF4-FFF2-40B4-BE49-F238E27FC236}">
                <a16:creationId xmlns:a16="http://schemas.microsoft.com/office/drawing/2014/main" id="{1E484962-15B4-4032-A3A6-7EECB4568022}"/>
              </a:ext>
            </a:extLst>
          </p:cNvPr>
          <p:cNvGraphicFramePr>
            <a:graphicFrameLocks noChangeAspect="1"/>
          </p:cNvGraphicFramePr>
          <p:nvPr>
            <p:extLst>
              <p:ext uri="{D42A27DB-BD31-4B8C-83A1-F6EECF244321}">
                <p14:modId xmlns:p14="http://schemas.microsoft.com/office/powerpoint/2010/main" val="3141904499"/>
              </p:ext>
            </p:extLst>
          </p:nvPr>
        </p:nvGraphicFramePr>
        <p:xfrm>
          <a:off x="3713163" y="3257770"/>
          <a:ext cx="1555924" cy="928589"/>
        </p:xfrm>
        <a:graphic>
          <a:graphicData uri="http://schemas.openxmlformats.org/presentationml/2006/ole">
            <mc:AlternateContent xmlns:mc="http://schemas.openxmlformats.org/markup-compatibility/2006">
              <mc:Choice xmlns:v="urn:schemas-microsoft-com:vml" Requires="v">
                <p:oleObj spid="_x0000_s24134" name="文档" r:id="rId10" imgW="419220" imgH="286550" progId="Word.Document.8">
                  <p:embed/>
                </p:oleObj>
              </mc:Choice>
              <mc:Fallback>
                <p:oleObj name="文档" r:id="rId10" imgW="419220" imgH="286550" progId="Word.Document.8">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3163" y="3257770"/>
                        <a:ext cx="1555924" cy="928589"/>
                      </a:xfrm>
                      <a:prstGeom prst="rect">
                        <a:avLst/>
                      </a:prstGeom>
                      <a:noFill/>
                      <a:ln>
                        <a:noFill/>
                      </a:ln>
                      <a:extLst/>
                    </p:spPr>
                  </p:pic>
                </p:oleObj>
              </mc:Fallback>
            </mc:AlternateContent>
          </a:graphicData>
        </a:graphic>
      </p:graphicFrame>
      <p:graphicFrame>
        <p:nvGraphicFramePr>
          <p:cNvPr id="9" name="Object 7">
            <a:extLst>
              <a:ext uri="{FF2B5EF4-FFF2-40B4-BE49-F238E27FC236}">
                <a16:creationId xmlns:a16="http://schemas.microsoft.com/office/drawing/2014/main" id="{E2E71D4F-E12F-4372-B06A-44999C4B3F64}"/>
              </a:ext>
            </a:extLst>
          </p:cNvPr>
          <p:cNvGraphicFramePr>
            <a:graphicFrameLocks noChangeAspect="1"/>
          </p:cNvGraphicFramePr>
          <p:nvPr>
            <p:extLst>
              <p:ext uri="{D42A27DB-BD31-4B8C-83A1-F6EECF244321}">
                <p14:modId xmlns:p14="http://schemas.microsoft.com/office/powerpoint/2010/main" val="1444679867"/>
              </p:ext>
            </p:extLst>
          </p:nvPr>
        </p:nvGraphicFramePr>
        <p:xfrm>
          <a:off x="736928" y="3232089"/>
          <a:ext cx="1555924" cy="1027056"/>
        </p:xfrm>
        <a:graphic>
          <a:graphicData uri="http://schemas.openxmlformats.org/presentationml/2006/ole">
            <mc:AlternateContent xmlns:mc="http://schemas.openxmlformats.org/markup-compatibility/2006">
              <mc:Choice xmlns:v="urn:schemas-microsoft-com:vml" Requires="v">
                <p:oleObj spid="_x0000_s24135" name="文档" r:id="rId12" imgW="419220" imgH="306349" progId="Word.Document.8">
                  <p:embed/>
                </p:oleObj>
              </mc:Choice>
              <mc:Fallback>
                <p:oleObj name="文档" r:id="rId12" imgW="419220" imgH="306349" progId="Word.Document.8">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6928" y="3232089"/>
                        <a:ext cx="1555924" cy="1027056"/>
                      </a:xfrm>
                      <a:prstGeom prst="rect">
                        <a:avLst/>
                      </a:prstGeom>
                      <a:noFill/>
                      <a:ln>
                        <a:noFill/>
                      </a:ln>
                      <a:extLst/>
                    </p:spPr>
                  </p:pic>
                </p:oleObj>
              </mc:Fallback>
            </mc:AlternateContent>
          </a:graphicData>
        </a:graphic>
      </p:graphicFrame>
      <p:grpSp>
        <p:nvGrpSpPr>
          <p:cNvPr id="10" name="Group 20">
            <a:extLst>
              <a:ext uri="{FF2B5EF4-FFF2-40B4-BE49-F238E27FC236}">
                <a16:creationId xmlns:a16="http://schemas.microsoft.com/office/drawing/2014/main" id="{114AEC51-5DAA-4F66-8ADF-6A8506959261}"/>
              </a:ext>
            </a:extLst>
          </p:cNvPr>
          <p:cNvGrpSpPr>
            <a:grpSpLocks/>
          </p:cNvGrpSpPr>
          <p:nvPr/>
        </p:nvGrpSpPr>
        <p:grpSpPr bwMode="auto">
          <a:xfrm>
            <a:off x="5932228" y="4092682"/>
            <a:ext cx="2786062" cy="1514475"/>
            <a:chOff x="284" y="2609"/>
            <a:chExt cx="1695" cy="961"/>
          </a:xfrm>
        </p:grpSpPr>
        <p:sp>
          <p:nvSpPr>
            <p:cNvPr id="23595" name="Rectangle 21">
              <a:extLst>
                <a:ext uri="{FF2B5EF4-FFF2-40B4-BE49-F238E27FC236}">
                  <a16:creationId xmlns:a16="http://schemas.microsoft.com/office/drawing/2014/main" id="{79B6A194-8BB8-4E4F-8318-46ED0587270F}"/>
                </a:ext>
              </a:extLst>
            </p:cNvPr>
            <p:cNvSpPr>
              <a:spLocks noChangeArrowheads="1"/>
            </p:cNvSpPr>
            <p:nvPr/>
          </p:nvSpPr>
          <p:spPr bwMode="auto">
            <a:xfrm>
              <a:off x="572" y="2609"/>
              <a:ext cx="1407" cy="9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6" name="Rectangle 22">
              <a:extLst>
                <a:ext uri="{FF2B5EF4-FFF2-40B4-BE49-F238E27FC236}">
                  <a16:creationId xmlns:a16="http://schemas.microsoft.com/office/drawing/2014/main" id="{41911017-A80A-444F-B72A-F5ACA75978FF}"/>
                </a:ext>
              </a:extLst>
            </p:cNvPr>
            <p:cNvSpPr>
              <a:spLocks noChangeArrowheads="1"/>
            </p:cNvSpPr>
            <p:nvPr/>
          </p:nvSpPr>
          <p:spPr bwMode="auto">
            <a:xfrm>
              <a:off x="572" y="2609"/>
              <a:ext cx="1407" cy="923"/>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7" name="Rectangle 23">
              <a:extLst>
                <a:ext uri="{FF2B5EF4-FFF2-40B4-BE49-F238E27FC236}">
                  <a16:creationId xmlns:a16="http://schemas.microsoft.com/office/drawing/2014/main" id="{B5C25250-C9D2-467C-8A0C-D9DCEB1A2C5D}"/>
                </a:ext>
              </a:extLst>
            </p:cNvPr>
            <p:cNvSpPr>
              <a:spLocks noChangeArrowheads="1"/>
            </p:cNvSpPr>
            <p:nvPr/>
          </p:nvSpPr>
          <p:spPr bwMode="auto">
            <a:xfrm>
              <a:off x="572" y="2984"/>
              <a:ext cx="77" cy="548"/>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8" name="Rectangle 24">
              <a:extLst>
                <a:ext uri="{FF2B5EF4-FFF2-40B4-BE49-F238E27FC236}">
                  <a16:creationId xmlns:a16="http://schemas.microsoft.com/office/drawing/2014/main" id="{440AAACD-F759-4F6B-90E5-CF3B20E1F568}"/>
                </a:ext>
              </a:extLst>
            </p:cNvPr>
            <p:cNvSpPr>
              <a:spLocks noChangeArrowheads="1"/>
            </p:cNvSpPr>
            <p:nvPr/>
          </p:nvSpPr>
          <p:spPr bwMode="auto">
            <a:xfrm>
              <a:off x="727" y="2805"/>
              <a:ext cx="78" cy="727"/>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9" name="Rectangle 25">
              <a:extLst>
                <a:ext uri="{FF2B5EF4-FFF2-40B4-BE49-F238E27FC236}">
                  <a16:creationId xmlns:a16="http://schemas.microsoft.com/office/drawing/2014/main" id="{63C3A3DA-852F-41CA-A60D-F0DEE457A6A8}"/>
                </a:ext>
              </a:extLst>
            </p:cNvPr>
            <p:cNvSpPr>
              <a:spLocks noChangeArrowheads="1"/>
            </p:cNvSpPr>
            <p:nvPr/>
          </p:nvSpPr>
          <p:spPr bwMode="auto">
            <a:xfrm>
              <a:off x="883" y="2773"/>
              <a:ext cx="77" cy="759"/>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0" name="Rectangle 26">
              <a:extLst>
                <a:ext uri="{FF2B5EF4-FFF2-40B4-BE49-F238E27FC236}">
                  <a16:creationId xmlns:a16="http://schemas.microsoft.com/office/drawing/2014/main" id="{14C4C49A-5A2E-41ED-B461-0303F514133F}"/>
                </a:ext>
              </a:extLst>
            </p:cNvPr>
            <p:cNvSpPr>
              <a:spLocks noChangeArrowheads="1"/>
            </p:cNvSpPr>
            <p:nvPr/>
          </p:nvSpPr>
          <p:spPr bwMode="auto">
            <a:xfrm>
              <a:off x="1038" y="3000"/>
              <a:ext cx="78" cy="532"/>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1" name="Rectangle 27">
              <a:extLst>
                <a:ext uri="{FF2B5EF4-FFF2-40B4-BE49-F238E27FC236}">
                  <a16:creationId xmlns:a16="http://schemas.microsoft.com/office/drawing/2014/main" id="{40B3D0FE-5C4E-4FD5-81A8-1EBAD0F7A3DD}"/>
                </a:ext>
              </a:extLst>
            </p:cNvPr>
            <p:cNvSpPr>
              <a:spLocks noChangeArrowheads="1"/>
            </p:cNvSpPr>
            <p:nvPr/>
          </p:nvSpPr>
          <p:spPr bwMode="auto">
            <a:xfrm>
              <a:off x="1194" y="3180"/>
              <a:ext cx="85" cy="352"/>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2" name="Rectangle 28">
              <a:extLst>
                <a:ext uri="{FF2B5EF4-FFF2-40B4-BE49-F238E27FC236}">
                  <a16:creationId xmlns:a16="http://schemas.microsoft.com/office/drawing/2014/main" id="{321F6BA5-F087-4E80-9726-BD1B8465F184}"/>
                </a:ext>
              </a:extLst>
            </p:cNvPr>
            <p:cNvSpPr>
              <a:spLocks noChangeArrowheads="1"/>
            </p:cNvSpPr>
            <p:nvPr/>
          </p:nvSpPr>
          <p:spPr bwMode="auto">
            <a:xfrm>
              <a:off x="1357" y="3329"/>
              <a:ext cx="78" cy="203"/>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3" name="Rectangle 29">
              <a:extLst>
                <a:ext uri="{FF2B5EF4-FFF2-40B4-BE49-F238E27FC236}">
                  <a16:creationId xmlns:a16="http://schemas.microsoft.com/office/drawing/2014/main" id="{CAF8B10C-DDD5-460D-A437-BC933EDE710F}"/>
                </a:ext>
              </a:extLst>
            </p:cNvPr>
            <p:cNvSpPr>
              <a:spLocks noChangeArrowheads="1"/>
            </p:cNvSpPr>
            <p:nvPr/>
          </p:nvSpPr>
          <p:spPr bwMode="auto">
            <a:xfrm>
              <a:off x="1513" y="3399"/>
              <a:ext cx="77" cy="133"/>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4" name="Rectangle 30">
              <a:extLst>
                <a:ext uri="{FF2B5EF4-FFF2-40B4-BE49-F238E27FC236}">
                  <a16:creationId xmlns:a16="http://schemas.microsoft.com/office/drawing/2014/main" id="{99A16E2D-F7B9-49E3-8902-48C648113E1C}"/>
                </a:ext>
              </a:extLst>
            </p:cNvPr>
            <p:cNvSpPr>
              <a:spLocks noChangeArrowheads="1"/>
            </p:cNvSpPr>
            <p:nvPr/>
          </p:nvSpPr>
          <p:spPr bwMode="auto">
            <a:xfrm>
              <a:off x="1668" y="3461"/>
              <a:ext cx="78" cy="71"/>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5" name="Rectangle 31">
              <a:extLst>
                <a:ext uri="{FF2B5EF4-FFF2-40B4-BE49-F238E27FC236}">
                  <a16:creationId xmlns:a16="http://schemas.microsoft.com/office/drawing/2014/main" id="{1861F6D6-F921-433F-978F-E6F0C38C379E}"/>
                </a:ext>
              </a:extLst>
            </p:cNvPr>
            <p:cNvSpPr>
              <a:spLocks noChangeArrowheads="1"/>
            </p:cNvSpPr>
            <p:nvPr/>
          </p:nvSpPr>
          <p:spPr bwMode="auto">
            <a:xfrm>
              <a:off x="1824" y="3501"/>
              <a:ext cx="77" cy="31"/>
            </a:xfrm>
            <a:prstGeom prst="rect">
              <a:avLst/>
            </a:prstGeom>
            <a:solidFill>
              <a:srgbClr val="CCEC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6" name="Rectangle 32">
              <a:extLst>
                <a:ext uri="{FF2B5EF4-FFF2-40B4-BE49-F238E27FC236}">
                  <a16:creationId xmlns:a16="http://schemas.microsoft.com/office/drawing/2014/main" id="{42535E24-A3B1-414C-BF1A-DE940FAF52F8}"/>
                </a:ext>
              </a:extLst>
            </p:cNvPr>
            <p:cNvSpPr>
              <a:spLocks noChangeArrowheads="1"/>
            </p:cNvSpPr>
            <p:nvPr/>
          </p:nvSpPr>
          <p:spPr bwMode="auto">
            <a:xfrm>
              <a:off x="649" y="2891"/>
              <a:ext cx="78" cy="641"/>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7" name="Rectangle 33">
              <a:extLst>
                <a:ext uri="{FF2B5EF4-FFF2-40B4-BE49-F238E27FC236}">
                  <a16:creationId xmlns:a16="http://schemas.microsoft.com/office/drawing/2014/main" id="{6E902798-27DD-4FDE-A4EE-356245BA206B}"/>
                </a:ext>
              </a:extLst>
            </p:cNvPr>
            <p:cNvSpPr>
              <a:spLocks noChangeArrowheads="1"/>
            </p:cNvSpPr>
            <p:nvPr/>
          </p:nvSpPr>
          <p:spPr bwMode="auto">
            <a:xfrm>
              <a:off x="805" y="2695"/>
              <a:ext cx="78" cy="837"/>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8" name="Rectangle 34">
              <a:extLst>
                <a:ext uri="{FF2B5EF4-FFF2-40B4-BE49-F238E27FC236}">
                  <a16:creationId xmlns:a16="http://schemas.microsoft.com/office/drawing/2014/main" id="{D6A4AF00-110F-4908-970E-B3F8A537F72C}"/>
                </a:ext>
              </a:extLst>
            </p:cNvPr>
            <p:cNvSpPr>
              <a:spLocks noChangeArrowheads="1"/>
            </p:cNvSpPr>
            <p:nvPr/>
          </p:nvSpPr>
          <p:spPr bwMode="auto">
            <a:xfrm>
              <a:off x="960" y="2891"/>
              <a:ext cx="78" cy="641"/>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09" name="Rectangle 35">
              <a:extLst>
                <a:ext uri="{FF2B5EF4-FFF2-40B4-BE49-F238E27FC236}">
                  <a16:creationId xmlns:a16="http://schemas.microsoft.com/office/drawing/2014/main" id="{23821A39-06A7-4FD2-8EA7-996AD6960B93}"/>
                </a:ext>
              </a:extLst>
            </p:cNvPr>
            <p:cNvSpPr>
              <a:spLocks noChangeArrowheads="1"/>
            </p:cNvSpPr>
            <p:nvPr/>
          </p:nvSpPr>
          <p:spPr bwMode="auto">
            <a:xfrm>
              <a:off x="1116" y="3102"/>
              <a:ext cx="78" cy="430"/>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10" name="Rectangle 36">
              <a:extLst>
                <a:ext uri="{FF2B5EF4-FFF2-40B4-BE49-F238E27FC236}">
                  <a16:creationId xmlns:a16="http://schemas.microsoft.com/office/drawing/2014/main" id="{5B2B0AAA-7C85-4294-BC84-4D9241400A49}"/>
                </a:ext>
              </a:extLst>
            </p:cNvPr>
            <p:cNvSpPr>
              <a:spLocks noChangeArrowheads="1"/>
            </p:cNvSpPr>
            <p:nvPr/>
          </p:nvSpPr>
          <p:spPr bwMode="auto">
            <a:xfrm>
              <a:off x="1279" y="3266"/>
              <a:ext cx="78" cy="266"/>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11" name="Rectangle 37">
              <a:extLst>
                <a:ext uri="{FF2B5EF4-FFF2-40B4-BE49-F238E27FC236}">
                  <a16:creationId xmlns:a16="http://schemas.microsoft.com/office/drawing/2014/main" id="{BE1222B3-1258-477E-88F0-FC13AD47C1D0}"/>
                </a:ext>
              </a:extLst>
            </p:cNvPr>
            <p:cNvSpPr>
              <a:spLocks noChangeArrowheads="1"/>
            </p:cNvSpPr>
            <p:nvPr/>
          </p:nvSpPr>
          <p:spPr bwMode="auto">
            <a:xfrm>
              <a:off x="1435" y="3352"/>
              <a:ext cx="78" cy="180"/>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12" name="Rectangle 38">
              <a:extLst>
                <a:ext uri="{FF2B5EF4-FFF2-40B4-BE49-F238E27FC236}">
                  <a16:creationId xmlns:a16="http://schemas.microsoft.com/office/drawing/2014/main" id="{BEF705DB-A9FD-4E70-B34F-2F447D423697}"/>
                </a:ext>
              </a:extLst>
            </p:cNvPr>
            <p:cNvSpPr>
              <a:spLocks noChangeArrowheads="1"/>
            </p:cNvSpPr>
            <p:nvPr/>
          </p:nvSpPr>
          <p:spPr bwMode="auto">
            <a:xfrm>
              <a:off x="1590" y="3438"/>
              <a:ext cx="78" cy="94"/>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13" name="Rectangle 39">
              <a:extLst>
                <a:ext uri="{FF2B5EF4-FFF2-40B4-BE49-F238E27FC236}">
                  <a16:creationId xmlns:a16="http://schemas.microsoft.com/office/drawing/2014/main" id="{185CCA4D-C5E9-4B11-A63D-4B1B8690D0AE}"/>
                </a:ext>
              </a:extLst>
            </p:cNvPr>
            <p:cNvSpPr>
              <a:spLocks noChangeArrowheads="1"/>
            </p:cNvSpPr>
            <p:nvPr/>
          </p:nvSpPr>
          <p:spPr bwMode="auto">
            <a:xfrm>
              <a:off x="1746" y="3485"/>
              <a:ext cx="78" cy="47"/>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14" name="Rectangle 40">
              <a:extLst>
                <a:ext uri="{FF2B5EF4-FFF2-40B4-BE49-F238E27FC236}">
                  <a16:creationId xmlns:a16="http://schemas.microsoft.com/office/drawing/2014/main" id="{1656A745-EFB5-4315-ADB3-C8237AB69754}"/>
                </a:ext>
              </a:extLst>
            </p:cNvPr>
            <p:cNvSpPr>
              <a:spLocks noChangeArrowheads="1"/>
            </p:cNvSpPr>
            <p:nvPr/>
          </p:nvSpPr>
          <p:spPr bwMode="auto">
            <a:xfrm>
              <a:off x="1901" y="3493"/>
              <a:ext cx="78" cy="39"/>
            </a:xfrm>
            <a:prstGeom prst="rect">
              <a:avLst/>
            </a:prstGeom>
            <a:solidFill>
              <a:srgbClr val="00FFFF"/>
            </a:solidFill>
            <a:ln w="9525">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15" name="AutoShape 41">
              <a:extLst>
                <a:ext uri="{FF2B5EF4-FFF2-40B4-BE49-F238E27FC236}">
                  <a16:creationId xmlns:a16="http://schemas.microsoft.com/office/drawing/2014/main" id="{CCF574FD-3FF9-4655-8F53-7BE955211E62}"/>
                </a:ext>
              </a:extLst>
            </p:cNvPr>
            <p:cNvSpPr>
              <a:spLocks noChangeArrowheads="1"/>
            </p:cNvSpPr>
            <p:nvPr/>
          </p:nvSpPr>
          <p:spPr bwMode="auto">
            <a:xfrm>
              <a:off x="964" y="3511"/>
              <a:ext cx="59" cy="59"/>
            </a:xfrm>
            <a:prstGeom prst="flowChartConnector">
              <a:avLst/>
            </a:prstGeom>
            <a:solidFill>
              <a:srgbClr val="00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16" name="AutoShape 42">
              <a:extLst>
                <a:ext uri="{FF2B5EF4-FFF2-40B4-BE49-F238E27FC236}">
                  <a16:creationId xmlns:a16="http://schemas.microsoft.com/office/drawing/2014/main" id="{D01C6B82-CFEE-4DFC-B5B4-569ECF7347FF}"/>
                </a:ext>
              </a:extLst>
            </p:cNvPr>
            <p:cNvSpPr>
              <a:spLocks noChangeArrowheads="1"/>
            </p:cNvSpPr>
            <p:nvPr/>
          </p:nvSpPr>
          <p:spPr bwMode="auto">
            <a:xfrm>
              <a:off x="1141" y="3511"/>
              <a:ext cx="58" cy="59"/>
            </a:xfrm>
            <a:prstGeom prst="flowChartConnector">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617" name="Text Box 43">
              <a:extLst>
                <a:ext uri="{FF2B5EF4-FFF2-40B4-BE49-F238E27FC236}">
                  <a16:creationId xmlns:a16="http://schemas.microsoft.com/office/drawing/2014/main" id="{691C0A2E-5320-4E9A-80E3-97416CA5833D}"/>
                </a:ext>
              </a:extLst>
            </p:cNvPr>
            <p:cNvSpPr txBox="1">
              <a:spLocks noChangeArrowheads="1"/>
            </p:cNvSpPr>
            <p:nvPr/>
          </p:nvSpPr>
          <p:spPr bwMode="auto">
            <a:xfrm>
              <a:off x="284" y="2750"/>
              <a:ext cx="250"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lang="zh-CN" altLang="en-US" sz="1400" b="1">
                  <a:solidFill>
                    <a:srgbClr val="000000"/>
                  </a:solidFill>
                  <a:latin typeface="Arial" panose="020B0604020202020204" pitchFamily="34" charset="0"/>
                  <a:ea typeface="宋体" panose="02010600030101010101" pitchFamily="2" charset="-122"/>
                </a:rPr>
                <a:t>频数</a:t>
              </a:r>
            </a:p>
          </p:txBody>
        </p:sp>
      </p:grpSp>
      <p:grpSp>
        <p:nvGrpSpPr>
          <p:cNvPr id="34" name="Group 44">
            <a:extLst>
              <a:ext uri="{FF2B5EF4-FFF2-40B4-BE49-F238E27FC236}">
                <a16:creationId xmlns:a16="http://schemas.microsoft.com/office/drawing/2014/main" id="{B5252BE1-3157-4587-BE76-FB56E3265797}"/>
              </a:ext>
            </a:extLst>
          </p:cNvPr>
          <p:cNvGrpSpPr>
            <a:grpSpLocks/>
          </p:cNvGrpSpPr>
          <p:nvPr/>
        </p:nvGrpSpPr>
        <p:grpSpPr bwMode="auto">
          <a:xfrm>
            <a:off x="373063" y="4076700"/>
            <a:ext cx="2797175" cy="1487488"/>
            <a:chOff x="3515" y="2614"/>
            <a:chExt cx="1702" cy="943"/>
          </a:xfrm>
        </p:grpSpPr>
        <p:grpSp>
          <p:nvGrpSpPr>
            <p:cNvPr id="23571" name="Group 45">
              <a:extLst>
                <a:ext uri="{FF2B5EF4-FFF2-40B4-BE49-F238E27FC236}">
                  <a16:creationId xmlns:a16="http://schemas.microsoft.com/office/drawing/2014/main" id="{DD38879E-E446-4076-BF9E-56BD582DB4A5}"/>
                </a:ext>
              </a:extLst>
            </p:cNvPr>
            <p:cNvGrpSpPr>
              <a:grpSpLocks/>
            </p:cNvGrpSpPr>
            <p:nvPr/>
          </p:nvGrpSpPr>
          <p:grpSpPr bwMode="auto">
            <a:xfrm>
              <a:off x="3515" y="2614"/>
              <a:ext cx="1405" cy="943"/>
              <a:chOff x="3387" y="2623"/>
              <a:chExt cx="1405" cy="943"/>
            </a:xfrm>
          </p:grpSpPr>
          <p:sp>
            <p:nvSpPr>
              <p:cNvPr id="23573" name="Rectangle 46">
                <a:extLst>
                  <a:ext uri="{FF2B5EF4-FFF2-40B4-BE49-F238E27FC236}">
                    <a16:creationId xmlns:a16="http://schemas.microsoft.com/office/drawing/2014/main" id="{DEB18C31-85AD-45B0-A8A3-C52771DC028F}"/>
                  </a:ext>
                </a:extLst>
              </p:cNvPr>
              <p:cNvSpPr>
                <a:spLocks noChangeArrowheads="1"/>
              </p:cNvSpPr>
              <p:nvPr/>
            </p:nvSpPr>
            <p:spPr bwMode="auto">
              <a:xfrm>
                <a:off x="3387" y="2623"/>
                <a:ext cx="1405" cy="9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74" name="Rectangle 47">
                <a:extLst>
                  <a:ext uri="{FF2B5EF4-FFF2-40B4-BE49-F238E27FC236}">
                    <a16:creationId xmlns:a16="http://schemas.microsoft.com/office/drawing/2014/main" id="{2DA356D7-962D-4166-8149-10B1625BDE30}"/>
                  </a:ext>
                </a:extLst>
              </p:cNvPr>
              <p:cNvSpPr>
                <a:spLocks noChangeArrowheads="1"/>
              </p:cNvSpPr>
              <p:nvPr/>
            </p:nvSpPr>
            <p:spPr bwMode="auto">
              <a:xfrm>
                <a:off x="3387" y="2623"/>
                <a:ext cx="1405" cy="932"/>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75" name="Rectangle 48">
                <a:extLst>
                  <a:ext uri="{FF2B5EF4-FFF2-40B4-BE49-F238E27FC236}">
                    <a16:creationId xmlns:a16="http://schemas.microsoft.com/office/drawing/2014/main" id="{C89F54E0-7A1E-4EDE-A421-ECB601F8D1C1}"/>
                  </a:ext>
                </a:extLst>
              </p:cNvPr>
              <p:cNvSpPr>
                <a:spLocks noChangeArrowheads="1"/>
              </p:cNvSpPr>
              <p:nvPr/>
            </p:nvSpPr>
            <p:spPr bwMode="auto">
              <a:xfrm>
                <a:off x="3387" y="3527"/>
                <a:ext cx="82" cy="28"/>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76" name="Rectangle 49">
                <a:extLst>
                  <a:ext uri="{FF2B5EF4-FFF2-40B4-BE49-F238E27FC236}">
                    <a16:creationId xmlns:a16="http://schemas.microsoft.com/office/drawing/2014/main" id="{CA707E38-06CF-41B3-B6C4-55F2EE1E9952}"/>
                  </a:ext>
                </a:extLst>
              </p:cNvPr>
              <p:cNvSpPr>
                <a:spLocks noChangeArrowheads="1"/>
              </p:cNvSpPr>
              <p:nvPr/>
            </p:nvSpPr>
            <p:spPr bwMode="auto">
              <a:xfrm>
                <a:off x="3543" y="3509"/>
                <a:ext cx="82" cy="46"/>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77" name="Rectangle 50">
                <a:extLst>
                  <a:ext uri="{FF2B5EF4-FFF2-40B4-BE49-F238E27FC236}">
                    <a16:creationId xmlns:a16="http://schemas.microsoft.com/office/drawing/2014/main" id="{15C72376-3967-45C1-85CF-F857D1A4A7A5}"/>
                  </a:ext>
                </a:extLst>
              </p:cNvPr>
              <p:cNvSpPr>
                <a:spLocks noChangeArrowheads="1"/>
              </p:cNvSpPr>
              <p:nvPr/>
            </p:nvSpPr>
            <p:spPr bwMode="auto">
              <a:xfrm>
                <a:off x="3699" y="3473"/>
                <a:ext cx="82" cy="82"/>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78" name="Rectangle 51">
                <a:extLst>
                  <a:ext uri="{FF2B5EF4-FFF2-40B4-BE49-F238E27FC236}">
                    <a16:creationId xmlns:a16="http://schemas.microsoft.com/office/drawing/2014/main" id="{5E6252D8-CF81-42DA-8A84-8919979AC6C3}"/>
                  </a:ext>
                </a:extLst>
              </p:cNvPr>
              <p:cNvSpPr>
                <a:spLocks noChangeArrowheads="1"/>
              </p:cNvSpPr>
              <p:nvPr/>
            </p:nvSpPr>
            <p:spPr bwMode="auto">
              <a:xfrm>
                <a:off x="3855" y="3409"/>
                <a:ext cx="82" cy="146"/>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79" name="Rectangle 52">
                <a:extLst>
                  <a:ext uri="{FF2B5EF4-FFF2-40B4-BE49-F238E27FC236}">
                    <a16:creationId xmlns:a16="http://schemas.microsoft.com/office/drawing/2014/main" id="{FD20DD18-8E8E-4269-AF49-181A07552FCD}"/>
                  </a:ext>
                </a:extLst>
              </p:cNvPr>
              <p:cNvSpPr>
                <a:spLocks noChangeArrowheads="1"/>
              </p:cNvSpPr>
              <p:nvPr/>
            </p:nvSpPr>
            <p:spPr bwMode="auto">
              <a:xfrm>
                <a:off x="4011" y="3336"/>
                <a:ext cx="83" cy="219"/>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0" name="Rectangle 53">
                <a:extLst>
                  <a:ext uri="{FF2B5EF4-FFF2-40B4-BE49-F238E27FC236}">
                    <a16:creationId xmlns:a16="http://schemas.microsoft.com/office/drawing/2014/main" id="{CA4E97BE-0E91-4908-A8F7-1266F5EC8D36}"/>
                  </a:ext>
                </a:extLst>
              </p:cNvPr>
              <p:cNvSpPr>
                <a:spLocks noChangeArrowheads="1"/>
              </p:cNvSpPr>
              <p:nvPr/>
            </p:nvSpPr>
            <p:spPr bwMode="auto">
              <a:xfrm>
                <a:off x="4167" y="3199"/>
                <a:ext cx="83" cy="356"/>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1" name="Rectangle 54">
                <a:extLst>
                  <a:ext uri="{FF2B5EF4-FFF2-40B4-BE49-F238E27FC236}">
                    <a16:creationId xmlns:a16="http://schemas.microsoft.com/office/drawing/2014/main" id="{571C20F6-3F28-4AE7-9627-85EE2B7A0DAE}"/>
                  </a:ext>
                </a:extLst>
              </p:cNvPr>
              <p:cNvSpPr>
                <a:spLocks noChangeArrowheads="1"/>
              </p:cNvSpPr>
              <p:nvPr/>
            </p:nvSpPr>
            <p:spPr bwMode="auto">
              <a:xfrm>
                <a:off x="4324" y="3016"/>
                <a:ext cx="82" cy="539"/>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2" name="Rectangle 55">
                <a:extLst>
                  <a:ext uri="{FF2B5EF4-FFF2-40B4-BE49-F238E27FC236}">
                    <a16:creationId xmlns:a16="http://schemas.microsoft.com/office/drawing/2014/main" id="{6221AF2A-56EC-4E98-B905-4DCA1CF07879}"/>
                  </a:ext>
                </a:extLst>
              </p:cNvPr>
              <p:cNvSpPr>
                <a:spLocks noChangeArrowheads="1"/>
              </p:cNvSpPr>
              <p:nvPr/>
            </p:nvSpPr>
            <p:spPr bwMode="auto">
              <a:xfrm>
                <a:off x="4480" y="2852"/>
                <a:ext cx="82" cy="703"/>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3" name="Rectangle 56">
                <a:extLst>
                  <a:ext uri="{FF2B5EF4-FFF2-40B4-BE49-F238E27FC236}">
                    <a16:creationId xmlns:a16="http://schemas.microsoft.com/office/drawing/2014/main" id="{8AC21FFB-63CE-4906-8DFD-570BC6FAA9D9}"/>
                  </a:ext>
                </a:extLst>
              </p:cNvPr>
              <p:cNvSpPr>
                <a:spLocks noChangeArrowheads="1"/>
              </p:cNvSpPr>
              <p:nvPr/>
            </p:nvSpPr>
            <p:spPr bwMode="auto">
              <a:xfrm>
                <a:off x="4636" y="3016"/>
                <a:ext cx="82" cy="539"/>
              </a:xfrm>
              <a:prstGeom prst="rect">
                <a:avLst/>
              </a:prstGeom>
              <a:solidFill>
                <a:srgbClr val="00FF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4" name="Rectangle 57">
                <a:extLst>
                  <a:ext uri="{FF2B5EF4-FFF2-40B4-BE49-F238E27FC236}">
                    <a16:creationId xmlns:a16="http://schemas.microsoft.com/office/drawing/2014/main" id="{7C9EFAC1-1223-4CA2-8D35-3F5AE9AC4235}"/>
                  </a:ext>
                </a:extLst>
              </p:cNvPr>
              <p:cNvSpPr>
                <a:spLocks noChangeArrowheads="1"/>
              </p:cNvSpPr>
              <p:nvPr/>
            </p:nvSpPr>
            <p:spPr bwMode="auto">
              <a:xfrm>
                <a:off x="3469" y="3527"/>
                <a:ext cx="74" cy="28"/>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5" name="Rectangle 58">
                <a:extLst>
                  <a:ext uri="{FF2B5EF4-FFF2-40B4-BE49-F238E27FC236}">
                    <a16:creationId xmlns:a16="http://schemas.microsoft.com/office/drawing/2014/main" id="{B7D47FCB-A4DB-48C4-BDC5-99CE663438F2}"/>
                  </a:ext>
                </a:extLst>
              </p:cNvPr>
              <p:cNvSpPr>
                <a:spLocks noChangeArrowheads="1"/>
              </p:cNvSpPr>
              <p:nvPr/>
            </p:nvSpPr>
            <p:spPr bwMode="auto">
              <a:xfrm>
                <a:off x="3625" y="3500"/>
                <a:ext cx="74" cy="55"/>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6" name="Rectangle 59">
                <a:extLst>
                  <a:ext uri="{FF2B5EF4-FFF2-40B4-BE49-F238E27FC236}">
                    <a16:creationId xmlns:a16="http://schemas.microsoft.com/office/drawing/2014/main" id="{E28355CA-A098-46CC-8D89-9FF0F7764681}"/>
                  </a:ext>
                </a:extLst>
              </p:cNvPr>
              <p:cNvSpPr>
                <a:spLocks noChangeArrowheads="1"/>
              </p:cNvSpPr>
              <p:nvPr/>
            </p:nvSpPr>
            <p:spPr bwMode="auto">
              <a:xfrm>
                <a:off x="3781" y="3445"/>
                <a:ext cx="74" cy="110"/>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7" name="Rectangle 60">
                <a:extLst>
                  <a:ext uri="{FF2B5EF4-FFF2-40B4-BE49-F238E27FC236}">
                    <a16:creationId xmlns:a16="http://schemas.microsoft.com/office/drawing/2014/main" id="{4EA609E8-EFAF-4E29-AF6B-157001CB4140}"/>
                  </a:ext>
                </a:extLst>
              </p:cNvPr>
              <p:cNvSpPr>
                <a:spLocks noChangeArrowheads="1"/>
              </p:cNvSpPr>
              <p:nvPr/>
            </p:nvSpPr>
            <p:spPr bwMode="auto">
              <a:xfrm>
                <a:off x="3937" y="3381"/>
                <a:ext cx="74" cy="174"/>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8" name="Rectangle 61">
                <a:extLst>
                  <a:ext uri="{FF2B5EF4-FFF2-40B4-BE49-F238E27FC236}">
                    <a16:creationId xmlns:a16="http://schemas.microsoft.com/office/drawing/2014/main" id="{CCB253EA-CAE2-4398-BED4-474ACC139DF9}"/>
                  </a:ext>
                </a:extLst>
              </p:cNvPr>
              <p:cNvSpPr>
                <a:spLocks noChangeArrowheads="1"/>
              </p:cNvSpPr>
              <p:nvPr/>
            </p:nvSpPr>
            <p:spPr bwMode="auto">
              <a:xfrm>
                <a:off x="4094" y="3263"/>
                <a:ext cx="73" cy="292"/>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89" name="Rectangle 62">
                <a:extLst>
                  <a:ext uri="{FF2B5EF4-FFF2-40B4-BE49-F238E27FC236}">
                    <a16:creationId xmlns:a16="http://schemas.microsoft.com/office/drawing/2014/main" id="{05DA5FEE-0BF3-4D97-A328-25E267C1187C}"/>
                  </a:ext>
                </a:extLst>
              </p:cNvPr>
              <p:cNvSpPr>
                <a:spLocks noChangeArrowheads="1"/>
              </p:cNvSpPr>
              <p:nvPr/>
            </p:nvSpPr>
            <p:spPr bwMode="auto">
              <a:xfrm>
                <a:off x="4250" y="3107"/>
                <a:ext cx="74" cy="448"/>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0" name="Rectangle 63">
                <a:extLst>
                  <a:ext uri="{FF2B5EF4-FFF2-40B4-BE49-F238E27FC236}">
                    <a16:creationId xmlns:a16="http://schemas.microsoft.com/office/drawing/2014/main" id="{6602EF80-F1EE-4EB6-81DD-8A1D382A775C}"/>
                  </a:ext>
                </a:extLst>
              </p:cNvPr>
              <p:cNvSpPr>
                <a:spLocks noChangeArrowheads="1"/>
              </p:cNvSpPr>
              <p:nvPr/>
            </p:nvSpPr>
            <p:spPr bwMode="auto">
              <a:xfrm>
                <a:off x="4406" y="2916"/>
                <a:ext cx="74" cy="639"/>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1" name="Rectangle 64">
                <a:extLst>
                  <a:ext uri="{FF2B5EF4-FFF2-40B4-BE49-F238E27FC236}">
                    <a16:creationId xmlns:a16="http://schemas.microsoft.com/office/drawing/2014/main" id="{ACCB205A-2822-424E-9341-B1A2B387B41D}"/>
                  </a:ext>
                </a:extLst>
              </p:cNvPr>
              <p:cNvSpPr>
                <a:spLocks noChangeArrowheads="1"/>
              </p:cNvSpPr>
              <p:nvPr/>
            </p:nvSpPr>
            <p:spPr bwMode="auto">
              <a:xfrm>
                <a:off x="4562" y="2943"/>
                <a:ext cx="74" cy="612"/>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2" name="Rectangle 65">
                <a:extLst>
                  <a:ext uri="{FF2B5EF4-FFF2-40B4-BE49-F238E27FC236}">
                    <a16:creationId xmlns:a16="http://schemas.microsoft.com/office/drawing/2014/main" id="{9A96CCDE-1DD7-44AB-9B1B-29094E4FFF4F}"/>
                  </a:ext>
                </a:extLst>
              </p:cNvPr>
              <p:cNvSpPr>
                <a:spLocks noChangeArrowheads="1"/>
              </p:cNvSpPr>
              <p:nvPr/>
            </p:nvSpPr>
            <p:spPr bwMode="auto">
              <a:xfrm>
                <a:off x="4718" y="3098"/>
                <a:ext cx="74" cy="457"/>
              </a:xfrm>
              <a:prstGeom prst="rect">
                <a:avLst/>
              </a:prstGeom>
              <a:solidFill>
                <a:srgbClr val="CCECFF"/>
              </a:solidFill>
              <a:ln w="12700">
                <a:solidFill>
                  <a:srgbClr val="0033CC"/>
                </a:solidFill>
                <a:miter lim="800000"/>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3" name="AutoShape 66">
                <a:extLst>
                  <a:ext uri="{FF2B5EF4-FFF2-40B4-BE49-F238E27FC236}">
                    <a16:creationId xmlns:a16="http://schemas.microsoft.com/office/drawing/2014/main" id="{0238E37C-18C4-4F15-B943-A2DA5C2C75EF}"/>
                  </a:ext>
                </a:extLst>
              </p:cNvPr>
              <p:cNvSpPr>
                <a:spLocks noChangeArrowheads="1"/>
              </p:cNvSpPr>
              <p:nvPr/>
            </p:nvSpPr>
            <p:spPr bwMode="auto">
              <a:xfrm>
                <a:off x="4059" y="3521"/>
                <a:ext cx="46" cy="45"/>
              </a:xfrm>
              <a:prstGeom prst="flowChartConnector">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3594" name="AutoShape 67">
                <a:extLst>
                  <a:ext uri="{FF2B5EF4-FFF2-40B4-BE49-F238E27FC236}">
                    <a16:creationId xmlns:a16="http://schemas.microsoft.com/office/drawing/2014/main" id="{163C4424-71A4-4780-8044-9FE5BD9D6C5C}"/>
                  </a:ext>
                </a:extLst>
              </p:cNvPr>
              <p:cNvSpPr>
                <a:spLocks noChangeArrowheads="1"/>
              </p:cNvSpPr>
              <p:nvPr/>
            </p:nvSpPr>
            <p:spPr bwMode="auto">
              <a:xfrm>
                <a:off x="4241" y="3521"/>
                <a:ext cx="45" cy="45"/>
              </a:xfrm>
              <a:prstGeom prst="flowChartConnector">
                <a:avLst/>
              </a:prstGeom>
              <a:solidFill>
                <a:srgbClr val="00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23572" name="Text Box 68">
              <a:extLst>
                <a:ext uri="{FF2B5EF4-FFF2-40B4-BE49-F238E27FC236}">
                  <a16:creationId xmlns:a16="http://schemas.microsoft.com/office/drawing/2014/main" id="{31707467-9911-44CB-9EF9-D57E51EF056C}"/>
                </a:ext>
              </a:extLst>
            </p:cNvPr>
            <p:cNvSpPr txBox="1">
              <a:spLocks noChangeArrowheads="1"/>
            </p:cNvSpPr>
            <p:nvPr/>
          </p:nvSpPr>
          <p:spPr bwMode="auto">
            <a:xfrm>
              <a:off x="4967" y="2886"/>
              <a:ext cx="250"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lang="zh-CN" altLang="en-US" sz="1400" b="1">
                  <a:solidFill>
                    <a:srgbClr val="000000"/>
                  </a:solidFill>
                  <a:latin typeface="Arial" panose="020B0604020202020204" pitchFamily="34" charset="0"/>
                  <a:ea typeface="宋体" panose="02010600030101010101" pitchFamily="2" charset="-122"/>
                </a:rPr>
                <a:t>频数</a:t>
              </a:r>
            </a:p>
          </p:txBody>
        </p:sp>
      </p:grpSp>
      <p:grpSp>
        <p:nvGrpSpPr>
          <p:cNvPr id="59" name="Group 69">
            <a:extLst>
              <a:ext uri="{FF2B5EF4-FFF2-40B4-BE49-F238E27FC236}">
                <a16:creationId xmlns:a16="http://schemas.microsoft.com/office/drawing/2014/main" id="{6D205288-6BE1-415D-8ECA-E5B8A508878B}"/>
              </a:ext>
            </a:extLst>
          </p:cNvPr>
          <p:cNvGrpSpPr>
            <a:grpSpLocks/>
          </p:cNvGrpSpPr>
          <p:nvPr/>
        </p:nvGrpSpPr>
        <p:grpSpPr bwMode="auto">
          <a:xfrm>
            <a:off x="560388" y="5705475"/>
            <a:ext cx="7231062" cy="901700"/>
            <a:chOff x="698" y="1903"/>
            <a:chExt cx="4400" cy="572"/>
          </a:xfrm>
        </p:grpSpPr>
        <p:sp>
          <p:nvSpPr>
            <p:cNvPr id="23566" name="Rectangle 70">
              <a:extLst>
                <a:ext uri="{FF2B5EF4-FFF2-40B4-BE49-F238E27FC236}">
                  <a16:creationId xmlns:a16="http://schemas.microsoft.com/office/drawing/2014/main" id="{014B6F16-F5EE-46A3-852E-1E4AF748F3E1}"/>
                </a:ext>
              </a:extLst>
            </p:cNvPr>
            <p:cNvSpPr>
              <a:spLocks noChangeArrowheads="1"/>
            </p:cNvSpPr>
            <p:nvPr/>
          </p:nvSpPr>
          <p:spPr bwMode="auto">
            <a:xfrm>
              <a:off x="698" y="1903"/>
              <a:ext cx="4400"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lnSpc>
                  <a:spcPct val="140000"/>
                </a:lnSpc>
              </a:pPr>
              <a:r>
                <a:rPr kumimoji="1" lang="zh-CN" altLang="en-US" sz="2000" b="1">
                  <a:solidFill>
                    <a:srgbClr val="000000"/>
                  </a:solidFill>
                  <a:latin typeface="Arial" panose="020B0604020202020204" pitchFamily="34" charset="0"/>
                  <a:ea typeface="宋体" panose="02010600030101010101" pitchFamily="2" charset="-122"/>
                </a:rPr>
                <a:t>其中</a:t>
              </a:r>
              <a:r>
                <a:rPr kumimoji="1" lang="en-US" altLang="zh-CN" sz="2000" b="1">
                  <a:solidFill>
                    <a:srgbClr val="000000"/>
                  </a:solidFill>
                  <a:latin typeface="Arial" panose="020B0604020202020204" pitchFamily="34" charset="0"/>
                  <a:ea typeface="宋体" panose="02010600030101010101" pitchFamily="2" charset="-122"/>
                </a:rPr>
                <a:t>s</a:t>
              </a:r>
              <a:r>
                <a:rPr kumimoji="1" lang="zh-CN" altLang="en-US" sz="2000" b="1">
                  <a:solidFill>
                    <a:srgbClr val="000000"/>
                  </a:solidFill>
                  <a:latin typeface="Arial" panose="020B0604020202020204" pitchFamily="34" charset="0"/>
                  <a:ea typeface="宋体" panose="02010600030101010101" pitchFamily="2" charset="-122"/>
                </a:rPr>
                <a:t>样本标准差</a:t>
              </a:r>
              <a:r>
                <a:rPr kumimoji="1" lang="en-US" altLang="zh-CN" sz="2000" b="1">
                  <a:solidFill>
                    <a:srgbClr val="000000"/>
                  </a:solidFill>
                  <a:latin typeface="Arial" panose="020B0604020202020204" pitchFamily="34" charset="0"/>
                  <a:ea typeface="宋体" panose="02010600030101010101" pitchFamily="2" charset="-122"/>
                </a:rPr>
                <a:t>.              </a:t>
              </a:r>
              <a:r>
                <a:rPr kumimoji="1" lang="zh-CN" altLang="en-US" sz="2000" b="1">
                  <a:solidFill>
                    <a:srgbClr val="000000"/>
                  </a:solidFill>
                  <a:latin typeface="Arial" panose="020B0604020202020204" pitchFamily="34" charset="0"/>
                  <a:ea typeface="宋体" panose="02010600030101010101" pitchFamily="2" charset="-122"/>
                </a:rPr>
                <a:t>分布对称；          称正偏度</a:t>
              </a:r>
              <a:r>
                <a:rPr kumimoji="1" lang="en-US" altLang="zh-CN" sz="2000" b="1">
                  <a:solidFill>
                    <a:srgbClr val="000000"/>
                  </a:solidFill>
                  <a:latin typeface="Arial" panose="020B0604020202020204" pitchFamily="34" charset="0"/>
                  <a:ea typeface="宋体" panose="02010600030101010101" pitchFamily="2" charset="-122"/>
                </a:rPr>
                <a:t>(</a:t>
              </a:r>
              <a:r>
                <a:rPr kumimoji="1" lang="zh-CN" altLang="en-US" sz="2000" b="1">
                  <a:solidFill>
                    <a:srgbClr val="000000"/>
                  </a:solidFill>
                  <a:latin typeface="Arial" panose="020B0604020202020204" pitchFamily="34" charset="0"/>
                  <a:ea typeface="宋体" panose="02010600030101010101" pitchFamily="2" charset="-122"/>
                </a:rPr>
                <a:t>右偏态</a:t>
              </a:r>
              <a:r>
                <a:rPr kumimoji="1" lang="en-US" altLang="zh-CN" sz="2000" b="1">
                  <a:solidFill>
                    <a:srgbClr val="000000"/>
                  </a:solidFill>
                  <a:latin typeface="Arial" panose="020B0604020202020204" pitchFamily="34" charset="0"/>
                  <a:ea typeface="宋体" panose="02010600030101010101" pitchFamily="2" charset="-122"/>
                </a:rPr>
                <a:t>) </a:t>
              </a:r>
              <a:r>
                <a:rPr kumimoji="1" lang="zh-CN" altLang="en-US" sz="2000" b="1">
                  <a:solidFill>
                    <a:srgbClr val="000000"/>
                  </a:solidFill>
                  <a:latin typeface="Arial" panose="020B0604020202020204" pitchFamily="34" charset="0"/>
                  <a:ea typeface="宋体" panose="02010600030101010101" pitchFamily="2" charset="-122"/>
                </a:rPr>
                <a:t>均值右边数据更分散；          负偏度，均值左边的数据更分散</a:t>
              </a:r>
              <a:r>
                <a:rPr kumimoji="1" lang="en-US" altLang="zh-CN" sz="2000" b="1">
                  <a:solidFill>
                    <a:srgbClr val="000000"/>
                  </a:solidFill>
                  <a:latin typeface="Arial" panose="020B0604020202020204" pitchFamily="34" charset="0"/>
                  <a:ea typeface="宋体" panose="02010600030101010101" pitchFamily="2" charset="-122"/>
                </a:rPr>
                <a:t>.</a:t>
              </a:r>
            </a:p>
          </p:txBody>
        </p:sp>
        <p:grpSp>
          <p:nvGrpSpPr>
            <p:cNvPr id="23567" name="Group 71">
              <a:extLst>
                <a:ext uri="{FF2B5EF4-FFF2-40B4-BE49-F238E27FC236}">
                  <a16:creationId xmlns:a16="http://schemas.microsoft.com/office/drawing/2014/main" id="{95AB2809-00EC-4CE3-925D-092E0F77518A}"/>
                </a:ext>
              </a:extLst>
            </p:cNvPr>
            <p:cNvGrpSpPr>
              <a:grpSpLocks/>
            </p:cNvGrpSpPr>
            <p:nvPr/>
          </p:nvGrpSpPr>
          <p:grpSpPr bwMode="auto">
            <a:xfrm>
              <a:off x="2109" y="1933"/>
              <a:ext cx="1701" cy="523"/>
              <a:chOff x="2109" y="1933"/>
              <a:chExt cx="1701" cy="523"/>
            </a:xfrm>
          </p:grpSpPr>
          <p:graphicFrame>
            <p:nvGraphicFramePr>
              <p:cNvPr id="23568" name="Object 72">
                <a:extLst>
                  <a:ext uri="{FF2B5EF4-FFF2-40B4-BE49-F238E27FC236}">
                    <a16:creationId xmlns:a16="http://schemas.microsoft.com/office/drawing/2014/main" id="{F9AC8909-C624-46E7-BBBF-96024DD33F18}"/>
                  </a:ext>
                </a:extLst>
              </p:cNvPr>
              <p:cNvGraphicFramePr>
                <a:graphicFrameLocks noChangeAspect="1"/>
              </p:cNvGraphicFramePr>
              <p:nvPr/>
            </p:nvGraphicFramePr>
            <p:xfrm>
              <a:off x="3334" y="1933"/>
              <a:ext cx="476" cy="251"/>
            </p:xfrm>
            <a:graphic>
              <a:graphicData uri="http://schemas.openxmlformats.org/presentationml/2006/ole">
                <mc:AlternateContent xmlns:mc="http://schemas.openxmlformats.org/markup-compatibility/2006">
                  <mc:Choice xmlns:v="urn:schemas-microsoft-com:vml" Requires="v">
                    <p:oleObj spid="_x0000_s24136" name="公式" r:id="rId14" imgW="406048" imgH="215713" progId="Equation.3">
                      <p:embed/>
                    </p:oleObj>
                  </mc:Choice>
                  <mc:Fallback>
                    <p:oleObj name="公式" r:id="rId14" imgW="406048" imgH="215713" progId="Equation.3">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34" y="1933"/>
                            <a:ext cx="4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9" name="Object 73">
                <a:extLst>
                  <a:ext uri="{FF2B5EF4-FFF2-40B4-BE49-F238E27FC236}">
                    <a16:creationId xmlns:a16="http://schemas.microsoft.com/office/drawing/2014/main" id="{A1B55202-7B8A-452A-A8A5-D7932D90FF91}"/>
                  </a:ext>
                </a:extLst>
              </p:cNvPr>
              <p:cNvGraphicFramePr>
                <a:graphicFrameLocks noChangeAspect="1"/>
              </p:cNvGraphicFramePr>
              <p:nvPr/>
            </p:nvGraphicFramePr>
            <p:xfrm>
              <a:off x="2290" y="2205"/>
              <a:ext cx="476" cy="251"/>
            </p:xfrm>
            <a:graphic>
              <a:graphicData uri="http://schemas.openxmlformats.org/presentationml/2006/ole">
                <mc:AlternateContent xmlns:mc="http://schemas.openxmlformats.org/markup-compatibility/2006">
                  <mc:Choice xmlns:v="urn:schemas-microsoft-com:vml" Requires="v">
                    <p:oleObj spid="_x0000_s24137" name="公式" r:id="rId16" imgW="406048" imgH="215713" progId="Equation.3">
                      <p:embed/>
                    </p:oleObj>
                  </mc:Choice>
                  <mc:Fallback>
                    <p:oleObj name="公式" r:id="rId16" imgW="406048" imgH="215713" progId="Equation.3">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0" y="2205"/>
                            <a:ext cx="4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0" name="Object 74">
                <a:extLst>
                  <a:ext uri="{FF2B5EF4-FFF2-40B4-BE49-F238E27FC236}">
                    <a16:creationId xmlns:a16="http://schemas.microsoft.com/office/drawing/2014/main" id="{BFB42B62-1A47-4DF0-8F74-F8632EE27861}"/>
                  </a:ext>
                </a:extLst>
              </p:cNvPr>
              <p:cNvGraphicFramePr>
                <a:graphicFrameLocks noChangeAspect="1"/>
              </p:cNvGraphicFramePr>
              <p:nvPr/>
            </p:nvGraphicFramePr>
            <p:xfrm>
              <a:off x="2109" y="1933"/>
              <a:ext cx="476" cy="251"/>
            </p:xfrm>
            <a:graphic>
              <a:graphicData uri="http://schemas.openxmlformats.org/presentationml/2006/ole">
                <mc:AlternateContent xmlns:mc="http://schemas.openxmlformats.org/markup-compatibility/2006">
                  <mc:Choice xmlns:v="urn:schemas-microsoft-com:vml" Requires="v">
                    <p:oleObj spid="_x0000_s24138" name="公式" r:id="rId18" imgW="406048" imgH="215713" progId="Equation.3">
                      <p:embed/>
                    </p:oleObj>
                  </mc:Choice>
                  <mc:Fallback>
                    <p:oleObj name="公式" r:id="rId18" imgW="406048" imgH="215713" progId="Equation.3">
                      <p:embed/>
                      <p:pic>
                        <p:nvPicPr>
                          <p:cNvPr id="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09" y="1933"/>
                            <a:ext cx="4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65" name="Object 75">
            <a:extLst>
              <a:ext uri="{FF2B5EF4-FFF2-40B4-BE49-F238E27FC236}">
                <a16:creationId xmlns:a16="http://schemas.microsoft.com/office/drawing/2014/main" id="{B881A755-0423-4A59-B3EA-92C02278B40A}"/>
              </a:ext>
            </a:extLst>
          </p:cNvPr>
          <p:cNvGraphicFramePr>
            <a:graphicFrameLocks noChangeAspect="1"/>
          </p:cNvGraphicFramePr>
          <p:nvPr/>
        </p:nvGraphicFramePr>
        <p:xfrm>
          <a:off x="3259138" y="3933825"/>
          <a:ext cx="2608262" cy="1801813"/>
        </p:xfrm>
        <a:graphic>
          <a:graphicData uri="http://schemas.openxmlformats.org/presentationml/2006/ole">
            <mc:AlternateContent xmlns:mc="http://schemas.openxmlformats.org/markup-compatibility/2006">
              <mc:Choice xmlns:v="urn:schemas-microsoft-com:vml" Requires="v">
                <p:oleObj spid="_x0000_s24139" name="图表" r:id="rId20" imgW="2000301" imgH="1381218" progId="MSGraph.Chart.8">
                  <p:embed followColorScheme="full"/>
                </p:oleObj>
              </mc:Choice>
              <mc:Fallback>
                <p:oleObj name="图表" r:id="rId20" imgW="2000301" imgH="1381218" progId="MSGraph.Chart.8">
                  <p:embed followColorScheme="full"/>
                  <p:pic>
                    <p:nvPicPr>
                      <p:cNvPr id="0" name="Object 7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59138" y="3933825"/>
                        <a:ext cx="260826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amond(in)">
                                      <p:cBhvr>
                                        <p:cTn id="23" dur="20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amond(in)">
                                      <p:cBhvr>
                                        <p:cTn id="33" dur="20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amond(in)">
                                      <p:cBhvr>
                                        <p:cTn id="43" dur="2000"/>
                                        <p:tgtEl>
                                          <p:spTgt spid="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barn(inHorizontal)">
                                      <p:cBhvr>
                                        <p:cTn id="48" dur="500"/>
                                        <p:tgtEl>
                                          <p:spTgt spid="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down)">
                                      <p:cBhvr>
                                        <p:cTn id="5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OleChart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723EE36F-A782-4F59-8FEB-B5992E130A10}"/>
              </a:ext>
            </a:extLst>
          </p:cNvPr>
          <p:cNvSpPr>
            <a:spLocks noGrp="1" noChangeArrowheads="1"/>
          </p:cNvSpPr>
          <p:nvPr>
            <p:ph type="title"/>
          </p:nvPr>
        </p:nvSpPr>
        <p:spPr/>
        <p:txBody>
          <a:bodyPr/>
          <a:lstStyle/>
          <a:p>
            <a:pPr eaLnBrk="1" hangingPunct="1"/>
            <a:r>
              <a:rPr lang="en-US" altLang="zh-CN">
                <a:latin typeface="Arial" panose="020B0604020202020204" pitchFamily="34" charset="0"/>
                <a:cs typeface="Arial" panose="020B0604020202020204" pitchFamily="34" charset="0"/>
              </a:rPr>
              <a:t>4.1 </a:t>
            </a:r>
            <a:r>
              <a:rPr lang="zh-CN" altLang="en-US">
                <a:latin typeface="Arial" panose="020B0604020202020204" pitchFamily="34" charset="0"/>
                <a:cs typeface="Arial" panose="020B0604020202020204" pitchFamily="34" charset="0"/>
              </a:rPr>
              <a:t>总体与样本</a:t>
            </a:r>
            <a:endParaRPr lang="zh-CN" altLang="en-US"/>
          </a:p>
        </p:txBody>
      </p:sp>
      <p:sp>
        <p:nvSpPr>
          <p:cNvPr id="25603" name="内容占位符 2">
            <a:extLst>
              <a:ext uri="{FF2B5EF4-FFF2-40B4-BE49-F238E27FC236}">
                <a16:creationId xmlns:a16="http://schemas.microsoft.com/office/drawing/2014/main" id="{0C46EB7A-7295-4E94-ACCF-2AF50AB114F9}"/>
              </a:ext>
            </a:extLst>
          </p:cNvPr>
          <p:cNvSpPr>
            <a:spLocks noGrp="1" noChangeArrowheads="1"/>
          </p:cNvSpPr>
          <p:nvPr>
            <p:ph sz="half" idx="1"/>
          </p:nvPr>
        </p:nvSpPr>
        <p:spPr/>
        <p:txBody>
          <a:bodyPr/>
          <a:lstStyle/>
          <a:p>
            <a:pPr lvl="1" eaLnBrk="1" hangingPunct="1"/>
            <a:r>
              <a:rPr lang="en-US" altLang="zh-CN" dirty="0"/>
              <a:t>(4)</a:t>
            </a:r>
            <a:r>
              <a:rPr lang="zh-CN" altLang="en-US" dirty="0"/>
              <a:t>峰度</a:t>
            </a:r>
          </a:p>
        </p:txBody>
      </p:sp>
      <p:grpSp>
        <p:nvGrpSpPr>
          <p:cNvPr id="4" name="Group 4">
            <a:extLst>
              <a:ext uri="{FF2B5EF4-FFF2-40B4-BE49-F238E27FC236}">
                <a16:creationId xmlns:a16="http://schemas.microsoft.com/office/drawing/2014/main" id="{E7FC7EF7-CC09-41E3-AB85-FCF10966E450}"/>
              </a:ext>
            </a:extLst>
          </p:cNvPr>
          <p:cNvGrpSpPr>
            <a:grpSpLocks/>
          </p:cNvGrpSpPr>
          <p:nvPr/>
        </p:nvGrpSpPr>
        <p:grpSpPr bwMode="auto">
          <a:xfrm>
            <a:off x="864785" y="1300218"/>
            <a:ext cx="7920183" cy="1320744"/>
            <a:chOff x="498" y="1248"/>
            <a:chExt cx="4728" cy="666"/>
          </a:xfrm>
        </p:grpSpPr>
        <mc:AlternateContent xmlns:mc="http://schemas.openxmlformats.org/markup-compatibility/2006" xmlns:a14="http://schemas.microsoft.com/office/drawing/2010/main">
          <mc:Choice Requires="a14">
            <p:sp>
              <p:nvSpPr>
                <p:cNvPr id="25615" name="Object 5">
                  <a:extLst>
                    <a:ext uri="{FF2B5EF4-FFF2-40B4-BE49-F238E27FC236}">
                      <a16:creationId xmlns:a16="http://schemas.microsoft.com/office/drawing/2014/main" id="{760167FB-D9D1-4B00-B162-5C4BAF7B30E4}"/>
                    </a:ext>
                  </a:extLst>
                </p:cNvPr>
                <p:cNvSpPr txBox="1"/>
                <p:nvPr/>
              </p:nvSpPr>
              <p:spPr bwMode="auto">
                <a:xfrm>
                  <a:off x="498" y="1248"/>
                  <a:ext cx="4728" cy="436"/>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𝑔</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−3)</m:t>
                            </m:r>
                          </m:den>
                        </m:f>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num>
                              <m:den>
                                <m:r>
                                  <a:rPr lang="zh-CN" altLang="en-US" sz="2400" i="1">
                                    <a:solidFill>
                                      <a:srgbClr val="000000"/>
                                    </a:solidFill>
                                    <a:latin typeface="Cambria Math" panose="02040503050406030204" pitchFamily="18" charset="0"/>
                                  </a:rPr>
                                  <m:t>𝑠</m:t>
                                </m:r>
                              </m:den>
                            </m:f>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r>
                                  <a:rPr lang="zh-CN" altLang="en-US" sz="2400" i="1">
                                    <a:solidFill>
                                      <a:srgbClr val="000000"/>
                                    </a:solidFill>
                                    <a:latin typeface="Cambria Math" panose="02040503050406030204" pitchFamily="18" charset="0"/>
                                  </a:rPr>
                                  <m:t>4</m:t>
                                </m:r>
                              </m:sup>
                            </m:sSup>
                          </m:e>
                        </m:nary>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r>
                                  <a:rPr lang="zh-CN" altLang="en-US" sz="2400" i="1">
                                    <a:solidFill>
                                      <a:srgbClr val="000000"/>
                                    </a:solidFill>
                                    <a:latin typeface="Cambria Math" panose="02040503050406030204" pitchFamily="18" charset="0"/>
                                  </a:rPr>
                                  <m:t>2</m:t>
                                </m:r>
                              </m:sup>
                            </m:sSup>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−3)</m:t>
                            </m:r>
                          </m:den>
                        </m:f>
                      </m:oMath>
                    </m:oMathPara>
                  </a14:m>
                  <a:endParaRPr lang="zh-CN" altLang="en-US" sz="2400" dirty="0"/>
                </a:p>
              </p:txBody>
            </p:sp>
          </mc:Choice>
          <mc:Fallback xmlns="">
            <p:sp>
              <p:nvSpPr>
                <p:cNvPr id="25615" name="Object 5">
                  <a:extLst>
                    <a:ext uri="{FF2B5EF4-FFF2-40B4-BE49-F238E27FC236}">
                      <a16:creationId xmlns:a16="http://schemas.microsoft.com/office/drawing/2014/main" id="{760167FB-D9D1-4B00-B162-5C4BAF7B30E4}"/>
                    </a:ext>
                  </a:extLst>
                </p:cNvPr>
                <p:cNvSpPr txBox="1">
                  <a:spLocks noRot="1" noChangeAspect="1" noMove="1" noResize="1" noEditPoints="1" noAdjustHandles="1" noChangeArrowheads="1" noChangeShapeType="1" noTextEdit="1"/>
                </p:cNvSpPr>
                <p:nvPr/>
              </p:nvSpPr>
              <p:spPr bwMode="auto">
                <a:xfrm>
                  <a:off x="498" y="1248"/>
                  <a:ext cx="4728" cy="436"/>
                </a:xfrm>
                <a:prstGeom prst="rect">
                  <a:avLst/>
                </a:prstGeom>
                <a:blipFill>
                  <a:blip r:embed="rId3"/>
                  <a:stretch>
                    <a:fillRect b="-21127"/>
                  </a:stretch>
                </a:blipFill>
                <a:ln>
                  <a:noFill/>
                </a:ln>
                <a:extLst/>
              </p:spPr>
              <p:txBody>
                <a:bodyPr/>
                <a:lstStyle/>
                <a:p>
                  <a:r>
                    <a:rPr lang="zh-CN" altLang="en-US">
                      <a:noFill/>
                    </a:rPr>
                    <a:t> </a:t>
                  </a:r>
                </a:p>
              </p:txBody>
            </p:sp>
          </mc:Fallback>
        </mc:AlternateContent>
        <p:sp>
          <p:nvSpPr>
            <p:cNvPr id="25616" name="Rectangle 6">
              <a:extLst>
                <a:ext uri="{FF2B5EF4-FFF2-40B4-BE49-F238E27FC236}">
                  <a16:creationId xmlns:a16="http://schemas.microsoft.com/office/drawing/2014/main" id="{14F2DFB0-92F0-451F-A46B-B8D2D62BA0FC}"/>
                </a:ext>
              </a:extLst>
            </p:cNvPr>
            <p:cNvSpPr>
              <a:spLocks noChangeArrowheads="1"/>
            </p:cNvSpPr>
            <p:nvPr/>
          </p:nvSpPr>
          <p:spPr bwMode="auto">
            <a:xfrm>
              <a:off x="3923" y="1791"/>
              <a:ext cx="817"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en-US" altLang="zh-CN" sz="100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grpSp>
      <p:graphicFrame>
        <p:nvGraphicFramePr>
          <p:cNvPr id="7" name="Object 8">
            <a:extLst>
              <a:ext uri="{FF2B5EF4-FFF2-40B4-BE49-F238E27FC236}">
                <a16:creationId xmlns:a16="http://schemas.microsoft.com/office/drawing/2014/main" id="{A80FCCBD-A2F4-4D06-898D-6BAD185A0D84}"/>
              </a:ext>
            </a:extLst>
          </p:cNvPr>
          <p:cNvGraphicFramePr>
            <a:graphicFrameLocks noChangeAspect="1"/>
          </p:cNvGraphicFramePr>
          <p:nvPr/>
        </p:nvGraphicFramePr>
        <p:xfrm>
          <a:off x="1044575" y="2349500"/>
          <a:ext cx="2663825" cy="1835150"/>
        </p:xfrm>
        <a:graphic>
          <a:graphicData uri="http://schemas.openxmlformats.org/presentationml/2006/ole">
            <mc:AlternateContent xmlns:mc="http://schemas.openxmlformats.org/markup-compatibility/2006">
              <mc:Choice xmlns:v="urn:schemas-microsoft-com:vml" Requires="v">
                <p:oleObj spid="_x0000_s25921" name="图表" r:id="rId4" imgW="2000301" imgH="1381218" progId="MSGraph.Chart.8">
                  <p:embed followColorScheme="full"/>
                </p:oleObj>
              </mc:Choice>
              <mc:Fallback>
                <p:oleObj name="图表" r:id="rId4" imgW="2000301" imgH="1381218" progId="MSGraph.Chart.8">
                  <p:embed followColorScheme="full"/>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575" y="2349500"/>
                        <a:ext cx="2663825" cy="183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a:extLst>
              <a:ext uri="{FF2B5EF4-FFF2-40B4-BE49-F238E27FC236}">
                <a16:creationId xmlns:a16="http://schemas.microsoft.com/office/drawing/2014/main" id="{4832FA18-4DA8-4261-ADC2-03E93711246F}"/>
              </a:ext>
            </a:extLst>
          </p:cNvPr>
          <p:cNvGraphicFramePr>
            <a:graphicFrameLocks noChangeAspect="1"/>
          </p:cNvGraphicFramePr>
          <p:nvPr/>
        </p:nvGraphicFramePr>
        <p:xfrm>
          <a:off x="4140200" y="2349500"/>
          <a:ext cx="2663825" cy="1835150"/>
        </p:xfrm>
        <a:graphic>
          <a:graphicData uri="http://schemas.openxmlformats.org/presentationml/2006/ole">
            <mc:AlternateContent xmlns:mc="http://schemas.openxmlformats.org/markup-compatibility/2006">
              <mc:Choice xmlns:v="urn:schemas-microsoft-com:vml" Requires="v">
                <p:oleObj spid="_x0000_s25922" name="图表" r:id="rId6" imgW="2000301" imgH="1381218" progId="MSGraph.Chart.8">
                  <p:embed followColorScheme="full"/>
                </p:oleObj>
              </mc:Choice>
              <mc:Fallback>
                <p:oleObj name="图表" r:id="rId6" imgW="2000301" imgH="1381218" progId="MSGraph.Chart.8">
                  <p:embed followColorScheme="full"/>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2349500"/>
                        <a:ext cx="2663825" cy="183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0">
            <a:extLst>
              <a:ext uri="{FF2B5EF4-FFF2-40B4-BE49-F238E27FC236}">
                <a16:creationId xmlns:a16="http://schemas.microsoft.com/office/drawing/2014/main" id="{42272F25-0E61-448E-9773-CF4F736ACEC2}"/>
              </a:ext>
            </a:extLst>
          </p:cNvPr>
          <p:cNvGrpSpPr>
            <a:grpSpLocks/>
          </p:cNvGrpSpPr>
          <p:nvPr/>
        </p:nvGrpSpPr>
        <p:grpSpPr bwMode="auto">
          <a:xfrm>
            <a:off x="1331913" y="4076700"/>
            <a:ext cx="2178050" cy="398463"/>
            <a:chOff x="415" y="3702"/>
            <a:chExt cx="1372" cy="251"/>
          </a:xfrm>
        </p:grpSpPr>
        <p:sp>
          <p:nvSpPr>
            <p:cNvPr id="25613" name="Rectangle 11">
              <a:extLst>
                <a:ext uri="{FF2B5EF4-FFF2-40B4-BE49-F238E27FC236}">
                  <a16:creationId xmlns:a16="http://schemas.microsoft.com/office/drawing/2014/main" id="{408EBAF7-E0F5-48ED-AF56-F23477A69F3A}"/>
                </a:ext>
              </a:extLst>
            </p:cNvPr>
            <p:cNvSpPr>
              <a:spLocks noChangeArrowheads="1"/>
            </p:cNvSpPr>
            <p:nvPr/>
          </p:nvSpPr>
          <p:spPr bwMode="auto">
            <a:xfrm>
              <a:off x="415" y="3711"/>
              <a:ext cx="137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en-US" altLang="zh-CN">
                  <a:solidFill>
                    <a:srgbClr val="000000"/>
                  </a:solidFill>
                  <a:latin typeface="Arial" panose="020B0604020202020204" pitchFamily="34" charset="0"/>
                  <a:ea typeface="宋体" panose="02010600030101010101" pitchFamily="2" charset="-122"/>
                </a:rPr>
                <a:t>                 </a:t>
              </a:r>
              <a:r>
                <a:rPr kumimoji="1" lang="zh-CN" altLang="en-US">
                  <a:solidFill>
                    <a:srgbClr val="000000"/>
                  </a:solidFill>
                  <a:latin typeface="Arial" panose="020B0604020202020204" pitchFamily="34" charset="0"/>
                  <a:ea typeface="宋体" panose="02010600030101010101" pitchFamily="2" charset="-122"/>
                </a:rPr>
                <a:t>尖峰粗尾</a:t>
              </a:r>
            </a:p>
          </p:txBody>
        </p:sp>
        <p:graphicFrame>
          <p:nvGraphicFramePr>
            <p:cNvPr id="25614" name="Object 12">
              <a:extLst>
                <a:ext uri="{FF2B5EF4-FFF2-40B4-BE49-F238E27FC236}">
                  <a16:creationId xmlns:a16="http://schemas.microsoft.com/office/drawing/2014/main" id="{6DEB9F80-B024-46D3-AACE-E089A29D9B80}"/>
                </a:ext>
              </a:extLst>
            </p:cNvPr>
            <p:cNvGraphicFramePr>
              <a:graphicFrameLocks noChangeAspect="1"/>
            </p:cNvGraphicFramePr>
            <p:nvPr/>
          </p:nvGraphicFramePr>
          <p:xfrm>
            <a:off x="676" y="3702"/>
            <a:ext cx="506" cy="251"/>
          </p:xfrm>
          <a:graphic>
            <a:graphicData uri="http://schemas.openxmlformats.org/presentationml/2006/ole">
              <mc:AlternateContent xmlns:mc="http://schemas.openxmlformats.org/markup-compatibility/2006">
                <mc:Choice xmlns:v="urn:schemas-microsoft-com:vml" Requires="v">
                  <p:oleObj spid="_x0000_s25923" name="公式" r:id="rId8" imgW="431613" imgH="215806" progId="Equation.3">
                    <p:embed/>
                  </p:oleObj>
                </mc:Choice>
                <mc:Fallback>
                  <p:oleObj name="公式" r:id="rId8" imgW="431613" imgH="215806"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 y="3702"/>
                          <a:ext cx="5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 name="Group 13">
            <a:extLst>
              <a:ext uri="{FF2B5EF4-FFF2-40B4-BE49-F238E27FC236}">
                <a16:creationId xmlns:a16="http://schemas.microsoft.com/office/drawing/2014/main" id="{0BBDA385-1EFA-4355-967D-79C668D4A5DC}"/>
              </a:ext>
            </a:extLst>
          </p:cNvPr>
          <p:cNvGrpSpPr>
            <a:grpSpLocks/>
          </p:cNvGrpSpPr>
          <p:nvPr/>
        </p:nvGrpSpPr>
        <p:grpSpPr bwMode="auto">
          <a:xfrm>
            <a:off x="4356100" y="4084638"/>
            <a:ext cx="2178050" cy="411162"/>
            <a:chOff x="3010" y="3661"/>
            <a:chExt cx="1372" cy="259"/>
          </a:xfrm>
        </p:grpSpPr>
        <p:sp>
          <p:nvSpPr>
            <p:cNvPr id="25611" name="Rectangle 14">
              <a:extLst>
                <a:ext uri="{FF2B5EF4-FFF2-40B4-BE49-F238E27FC236}">
                  <a16:creationId xmlns:a16="http://schemas.microsoft.com/office/drawing/2014/main" id="{977CA72D-968E-4A29-9BE0-0F30FE8097E0}"/>
                </a:ext>
              </a:extLst>
            </p:cNvPr>
            <p:cNvSpPr>
              <a:spLocks noChangeArrowheads="1"/>
            </p:cNvSpPr>
            <p:nvPr/>
          </p:nvSpPr>
          <p:spPr bwMode="auto">
            <a:xfrm>
              <a:off x="3010" y="3661"/>
              <a:ext cx="137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en-US" altLang="zh-CN">
                  <a:solidFill>
                    <a:srgbClr val="000000"/>
                  </a:solidFill>
                  <a:latin typeface="Arial" panose="020B0604020202020204" pitchFamily="34" charset="0"/>
                  <a:ea typeface="宋体" panose="02010600030101010101" pitchFamily="2" charset="-122"/>
                </a:rPr>
                <a:t>                 </a:t>
              </a:r>
              <a:r>
                <a:rPr kumimoji="1" lang="zh-CN" altLang="en-US">
                  <a:solidFill>
                    <a:srgbClr val="000000"/>
                  </a:solidFill>
                  <a:latin typeface="Arial" panose="020B0604020202020204" pitchFamily="34" charset="0"/>
                  <a:ea typeface="宋体" panose="02010600030101010101" pitchFamily="2" charset="-122"/>
                </a:rPr>
                <a:t>平峰细尾</a:t>
              </a:r>
            </a:p>
          </p:txBody>
        </p:sp>
        <p:graphicFrame>
          <p:nvGraphicFramePr>
            <p:cNvPr id="25612" name="Object 15">
              <a:extLst>
                <a:ext uri="{FF2B5EF4-FFF2-40B4-BE49-F238E27FC236}">
                  <a16:creationId xmlns:a16="http://schemas.microsoft.com/office/drawing/2014/main" id="{B6128516-F1D4-47FC-8D93-F98526FADCCD}"/>
                </a:ext>
              </a:extLst>
            </p:cNvPr>
            <p:cNvGraphicFramePr>
              <a:graphicFrameLocks noChangeAspect="1"/>
            </p:cNvGraphicFramePr>
            <p:nvPr/>
          </p:nvGraphicFramePr>
          <p:xfrm>
            <a:off x="3205" y="3669"/>
            <a:ext cx="491" cy="251"/>
          </p:xfrm>
          <a:graphic>
            <a:graphicData uri="http://schemas.openxmlformats.org/presentationml/2006/ole">
              <mc:AlternateContent xmlns:mc="http://schemas.openxmlformats.org/markup-compatibility/2006">
                <mc:Choice xmlns:v="urn:schemas-microsoft-com:vml" Requires="v">
                  <p:oleObj spid="_x0000_s25924" name="公式" r:id="rId10" imgW="418918" imgH="215806" progId="Equation.3">
                    <p:embed/>
                  </p:oleObj>
                </mc:Choice>
                <mc:Fallback>
                  <p:oleObj name="公式" r:id="rId10" imgW="418918" imgH="215806"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5" y="3669"/>
                          <a:ext cx="49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 name="Object 19">
            <a:extLst>
              <a:ext uri="{FF2B5EF4-FFF2-40B4-BE49-F238E27FC236}">
                <a16:creationId xmlns:a16="http://schemas.microsoft.com/office/drawing/2014/main" id="{121F9E87-7AC0-46BF-8835-3008EE209CCF}"/>
              </a:ext>
            </a:extLst>
          </p:cNvPr>
          <p:cNvGraphicFramePr>
            <a:graphicFrameLocks noChangeAspect="1"/>
          </p:cNvGraphicFramePr>
          <p:nvPr/>
        </p:nvGraphicFramePr>
        <p:xfrm>
          <a:off x="1331913" y="4806950"/>
          <a:ext cx="5616575" cy="1666875"/>
        </p:xfrm>
        <a:graphic>
          <a:graphicData uri="http://schemas.openxmlformats.org/presentationml/2006/ole">
            <mc:AlternateContent xmlns:mc="http://schemas.openxmlformats.org/markup-compatibility/2006">
              <mc:Choice xmlns:v="urn:schemas-microsoft-com:vml" Requires="v">
                <p:oleObj spid="_x0000_s25925" name="公式" r:id="rId12" imgW="2336800" imgH="698500" progId="Equation.3">
                  <p:embed/>
                </p:oleObj>
              </mc:Choice>
              <mc:Fallback>
                <p:oleObj name="公式" r:id="rId12" imgW="2336800" imgH="698500"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4806950"/>
                        <a:ext cx="56165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AutoShape 16">
            <a:extLst>
              <a:ext uri="{FF2B5EF4-FFF2-40B4-BE49-F238E27FC236}">
                <a16:creationId xmlns:a16="http://schemas.microsoft.com/office/drawing/2014/main" id="{9D02F329-DA81-4491-A67F-F38A2CCDF0C2}"/>
              </a:ext>
            </a:extLst>
          </p:cNvPr>
          <p:cNvSpPr>
            <a:spLocks noChangeArrowheads="1"/>
          </p:cNvSpPr>
          <p:nvPr/>
        </p:nvSpPr>
        <p:spPr bwMode="auto">
          <a:xfrm>
            <a:off x="5033963" y="44450"/>
            <a:ext cx="3783012" cy="1079500"/>
          </a:xfrm>
          <a:prstGeom prst="cloudCallout">
            <a:avLst>
              <a:gd name="adj1" fmla="val -40032"/>
              <a:gd name="adj2" fmla="val 53898"/>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b="1">
                <a:solidFill>
                  <a:srgbClr val="FF0000"/>
                </a:solidFill>
                <a:latin typeface="仿宋_GB2312" pitchFamily="49" charset="-122"/>
                <a:ea typeface="仿宋_GB2312" pitchFamily="49" charset="-122"/>
              </a:rPr>
              <a:t>反映与正态分布相比某一分布的尖锐或平坦度</a:t>
            </a:r>
            <a:r>
              <a:rPr kumimoji="1" lang="en-US" altLang="zh-CN" b="1">
                <a:solidFill>
                  <a:srgbClr val="FF0000"/>
                </a:solidFill>
                <a:latin typeface="仿宋_GB2312" pitchFamily="49" charset="-122"/>
                <a:ea typeface="仿宋_GB2312" pitchFamily="49" charset="-122"/>
              </a:rPr>
              <a:t>.</a:t>
            </a:r>
            <a:endParaRPr lang="en-US" altLang="zh-CN" b="1">
              <a:solidFill>
                <a:srgbClr val="FF0000"/>
              </a:solidFill>
              <a:latin typeface="方正舒体" panose="02010601030101010101" pitchFamily="2" charset="-122"/>
              <a:ea typeface="方正舒体"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Horizontal)">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7" grpId="0"/>
      <p:bldOleChart spid="8" grpId="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972111B-8DF4-4CB9-A93E-45BC8FF11C96}"/>
              </a:ext>
            </a:extLst>
          </p:cNvPr>
          <p:cNvSpPr>
            <a:spLocks noGrp="1" noChangeArrowheads="1"/>
          </p:cNvSpPr>
          <p:nvPr>
            <p:ph type="title"/>
          </p:nvPr>
        </p:nvSpPr>
        <p:spPr/>
        <p:txBody>
          <a:bodyPr/>
          <a:lstStyle/>
          <a:p>
            <a:pPr eaLnBrk="1" hangingPunct="1"/>
            <a:r>
              <a:rPr lang="en-US" altLang="zh-CN"/>
              <a:t>4.2 </a:t>
            </a:r>
            <a:r>
              <a:rPr lang="zh-CN" altLang="en-US"/>
              <a:t>参数估计</a:t>
            </a:r>
          </a:p>
        </p:txBody>
      </p:sp>
      <p:sp>
        <p:nvSpPr>
          <p:cNvPr id="26627" name="内容占位符 2">
            <a:extLst>
              <a:ext uri="{FF2B5EF4-FFF2-40B4-BE49-F238E27FC236}">
                <a16:creationId xmlns:a16="http://schemas.microsoft.com/office/drawing/2014/main" id="{7AB84B26-1983-4434-B33C-DDD151FB6600}"/>
              </a:ext>
            </a:extLst>
          </p:cNvPr>
          <p:cNvSpPr>
            <a:spLocks noGrp="1" noChangeArrowheads="1"/>
          </p:cNvSpPr>
          <p:nvPr>
            <p:ph sz="half" idx="1"/>
          </p:nvPr>
        </p:nvSpPr>
        <p:spPr/>
        <p:txBody>
          <a:bodyPr/>
          <a:lstStyle/>
          <a:p>
            <a:pPr eaLnBrk="1" hangingPunct="1"/>
            <a:r>
              <a:rPr kumimoji="1" lang="zh-CN" altLang="en-US" dirty="0">
                <a:solidFill>
                  <a:srgbClr val="0000FF"/>
                </a:solidFill>
              </a:rPr>
              <a:t>点估计</a:t>
            </a:r>
            <a:endParaRPr kumimoji="1" lang="en-US" altLang="zh-CN" dirty="0">
              <a:solidFill>
                <a:srgbClr val="0000FF"/>
              </a:solidFill>
            </a:endParaRPr>
          </a:p>
          <a:p>
            <a:pPr lvl="1" eaLnBrk="1" hangingPunct="1"/>
            <a:r>
              <a:rPr kumimoji="1" lang="zh-CN" altLang="en-US" dirty="0">
                <a:solidFill>
                  <a:srgbClr val="0000FF"/>
                </a:solidFill>
              </a:rPr>
              <a:t>矩估计法</a:t>
            </a:r>
            <a:endParaRPr kumimoji="1" lang="en-US" altLang="zh-CN" dirty="0">
              <a:solidFill>
                <a:srgbClr val="0000FF"/>
              </a:solidFill>
            </a:endParaRPr>
          </a:p>
          <a:p>
            <a:pPr lvl="1" eaLnBrk="1" hangingPunct="1"/>
            <a:r>
              <a:rPr kumimoji="1" lang="zh-CN" altLang="en-US" dirty="0">
                <a:solidFill>
                  <a:srgbClr val="0000FF"/>
                </a:solidFill>
              </a:rPr>
              <a:t>最大似然估计</a:t>
            </a:r>
            <a:endParaRPr kumimoji="1" lang="en-US" altLang="zh-CN" dirty="0">
              <a:solidFill>
                <a:srgbClr val="0000FF"/>
              </a:solidFill>
            </a:endParaRPr>
          </a:p>
          <a:p>
            <a:pPr eaLnBrk="1" hangingPunct="1"/>
            <a:r>
              <a:rPr lang="zh-CN" altLang="en-US" dirty="0"/>
              <a:t>估计量的评选标准</a:t>
            </a:r>
            <a:endParaRPr lang="en-US" altLang="zh-CN" dirty="0"/>
          </a:p>
          <a:p>
            <a:pPr eaLnBrk="1" hangingPunct="1"/>
            <a:r>
              <a:rPr lang="zh-CN" altLang="en-US" dirty="0"/>
              <a:t>区间估计</a:t>
            </a:r>
            <a:endParaRPr lang="en-US" altLang="zh-CN" dirty="0"/>
          </a:p>
          <a:p>
            <a:pPr eaLnBrk="1" hangingPunct="1"/>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C01505E6-BDBD-4AA1-AB10-2B328D4CA39F}"/>
              </a:ext>
            </a:extLst>
          </p:cNvPr>
          <p:cNvSpPr>
            <a:spLocks noGrp="1" noChangeArrowheads="1"/>
          </p:cNvSpPr>
          <p:nvPr>
            <p:ph type="title"/>
          </p:nvPr>
        </p:nvSpPr>
        <p:spPr/>
        <p:txBody>
          <a:bodyPr/>
          <a:lstStyle/>
          <a:p>
            <a:pPr eaLnBrk="1" hangingPunct="1"/>
            <a:r>
              <a:rPr lang="en-US" altLang="zh-CN"/>
              <a:t>4.2-1</a:t>
            </a:r>
            <a:r>
              <a:rPr kumimoji="1" lang="zh-CN" altLang="en-US">
                <a:solidFill>
                  <a:srgbClr val="0000FF"/>
                </a:solidFill>
                <a:latin typeface="Times New Roman" panose="02020603050405020304" pitchFamily="18" charset="0"/>
              </a:rPr>
              <a:t>矩估计法</a:t>
            </a:r>
            <a:endParaRPr lang="zh-CN" altLang="en-US"/>
          </a:p>
        </p:txBody>
      </p:sp>
      <p:sp>
        <p:nvSpPr>
          <p:cNvPr id="27651" name="内容占位符 2">
            <a:extLst>
              <a:ext uri="{FF2B5EF4-FFF2-40B4-BE49-F238E27FC236}">
                <a16:creationId xmlns:a16="http://schemas.microsoft.com/office/drawing/2014/main" id="{8287AB15-EEDA-453A-91B5-F0F395A213F9}"/>
              </a:ext>
            </a:extLst>
          </p:cNvPr>
          <p:cNvSpPr>
            <a:spLocks noGrp="1" noChangeArrowheads="1"/>
          </p:cNvSpPr>
          <p:nvPr>
            <p:ph sz="half" idx="1"/>
          </p:nvPr>
        </p:nvSpPr>
        <p:spPr/>
        <p:txBody>
          <a:bodyPr/>
          <a:lstStyle/>
          <a:p>
            <a:pPr eaLnBrk="1" hangingPunct="1"/>
            <a:r>
              <a:rPr kumimoji="1" lang="zh-CN" altLang="en-US" dirty="0">
                <a:solidFill>
                  <a:srgbClr val="0000FF"/>
                </a:solidFill>
              </a:rPr>
              <a:t>理论依据</a:t>
            </a:r>
            <a:endParaRPr kumimoji="1" lang="en-US" altLang="zh-CN" dirty="0">
              <a:solidFill>
                <a:srgbClr val="0000FF"/>
              </a:solidFill>
            </a:endParaRPr>
          </a:p>
          <a:p>
            <a:pPr lvl="1" eaLnBrk="1" hangingPunct="1"/>
            <a:endParaRPr lang="zh-CN" altLang="en-US" dirty="0"/>
          </a:p>
        </p:txBody>
      </p:sp>
      <p:sp>
        <p:nvSpPr>
          <p:cNvPr id="4" name="Rectangle 2">
            <a:extLst>
              <a:ext uri="{FF2B5EF4-FFF2-40B4-BE49-F238E27FC236}">
                <a16:creationId xmlns:a16="http://schemas.microsoft.com/office/drawing/2014/main" id="{8FDDFA81-5E75-4E1F-A9C9-0FF8820ED5F2}"/>
              </a:ext>
            </a:extLst>
          </p:cNvPr>
          <p:cNvSpPr>
            <a:spLocks noChangeArrowheads="1"/>
          </p:cNvSpPr>
          <p:nvPr/>
        </p:nvSpPr>
        <p:spPr bwMode="auto">
          <a:xfrm>
            <a:off x="223838" y="3778250"/>
            <a:ext cx="6629400" cy="51911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a:defRPr/>
            </a:pPr>
            <a:r>
              <a:rPr lang="en-US" altLang="zh-CN" sz="2800" b="1" dirty="0">
                <a:effectLst>
                  <a:outerShdw blurRad="38100" dist="38100" dir="2700000" algn="tl">
                    <a:srgbClr val="C0C0C0"/>
                  </a:outerShdw>
                </a:effectLst>
                <a:latin typeface="宋体" panose="02010600030101010101" pitchFamily="2" charset="-122"/>
                <a:ea typeface="ˎ̥"/>
                <a:cs typeface="ˎ̥"/>
              </a:rPr>
              <a:t>    </a:t>
            </a:r>
            <a:r>
              <a:rPr lang="zh-CN" altLang="en-US" sz="2800" b="1" dirty="0">
                <a:effectLst>
                  <a:outerShdw blurRad="38100" dist="38100" dir="2700000" algn="tl">
                    <a:srgbClr val="C0C0C0"/>
                  </a:outerShdw>
                </a:effectLst>
                <a:latin typeface="宋体" panose="02010600030101010101" pitchFamily="2" charset="-122"/>
                <a:ea typeface="ˎ̥"/>
                <a:cs typeface="ˎ̥"/>
              </a:rPr>
              <a:t>设已知总体</a:t>
            </a:r>
            <a:r>
              <a:rPr lang="en-US" altLang="zh-CN" sz="2800" b="1" dirty="0">
                <a:effectLst>
                  <a:outerShdw blurRad="38100" dist="38100" dir="2700000" algn="tl">
                    <a:srgbClr val="C0C0C0"/>
                  </a:outerShdw>
                </a:effectLst>
                <a:latin typeface="宋体" panose="02010600030101010101" pitchFamily="2" charset="-122"/>
                <a:ea typeface="ˎ̥"/>
                <a:cs typeface="ˎ̥"/>
              </a:rPr>
              <a:t>X</a:t>
            </a:r>
            <a:r>
              <a:rPr lang="zh-CN" altLang="en-US" sz="2800" b="1" dirty="0">
                <a:effectLst>
                  <a:outerShdw blurRad="38100" dist="38100" dir="2700000" algn="tl">
                    <a:srgbClr val="C0C0C0"/>
                  </a:outerShdw>
                </a:effectLst>
                <a:latin typeface="宋体" panose="02010600030101010101" pitchFamily="2" charset="-122"/>
                <a:ea typeface="ˎ̥"/>
                <a:cs typeface="ˎ̥"/>
              </a:rPr>
              <a:t>的可能分布函数族为</a:t>
            </a:r>
            <a:r>
              <a:rPr lang="en-US" altLang="zh-CN" sz="2800" b="1" dirty="0">
                <a:effectLst>
                  <a:outerShdw blurRad="38100" dist="38100" dir="2700000" algn="tl">
                    <a:srgbClr val="C0C0C0"/>
                  </a:outerShdw>
                </a:effectLst>
                <a:latin typeface="宋体" panose="02010600030101010101" pitchFamily="2" charset="-122"/>
                <a:ea typeface="ˎ̥"/>
                <a:cs typeface="ˎ̥"/>
              </a:rPr>
              <a:t>:</a:t>
            </a:r>
            <a:endParaRPr lang="en-US" altLang="zh-CN" dirty="0">
              <a:latin typeface="Arial" panose="020B0604020202020204" pitchFamily="34" charset="0"/>
              <a:ea typeface="宋体" panose="02010600030101010101" pitchFamily="2" charset="-122"/>
            </a:endParaRPr>
          </a:p>
        </p:txBody>
      </p:sp>
      <p:sp>
        <p:nvSpPr>
          <p:cNvPr id="5" name="Rectangle 3">
            <a:extLst>
              <a:ext uri="{FF2B5EF4-FFF2-40B4-BE49-F238E27FC236}">
                <a16:creationId xmlns:a16="http://schemas.microsoft.com/office/drawing/2014/main" id="{82892C9A-876C-4017-BDDF-E154C70EB513}"/>
              </a:ext>
            </a:extLst>
          </p:cNvPr>
          <p:cNvSpPr>
            <a:spLocks noChangeArrowheads="1"/>
          </p:cNvSpPr>
          <p:nvPr/>
        </p:nvSpPr>
        <p:spPr bwMode="auto">
          <a:xfrm>
            <a:off x="899592" y="1713513"/>
            <a:ext cx="7935416" cy="954107"/>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square">
            <a:spAutoFit/>
          </a:bodyPr>
          <a:lstStyle/>
          <a:p>
            <a:pPr>
              <a:defRPr/>
            </a:pPr>
            <a:r>
              <a:rPr lang="zh-CN" altLang="en-US" sz="2800" b="1" dirty="0">
                <a:latin typeface="宋体" panose="02010600030101010101" pitchFamily="2" charset="-122"/>
                <a:ea typeface="ˎ̥"/>
                <a:cs typeface="ˎ̥"/>
              </a:rPr>
              <a:t>样本矩</a:t>
            </a:r>
            <a:r>
              <a:rPr lang="en-US" altLang="zh-CN" sz="2800" b="1" dirty="0">
                <a:latin typeface="宋体" panose="02010600030101010101" pitchFamily="2" charset="-122"/>
                <a:ea typeface="ˎ̥"/>
                <a:cs typeface="ˎ̥"/>
              </a:rPr>
              <a:t>(</a:t>
            </a:r>
            <a:r>
              <a:rPr lang="zh-CN" altLang="en-US" sz="2800" b="1" dirty="0">
                <a:latin typeface="宋体" panose="02010600030101010101" pitchFamily="2" charset="-122"/>
                <a:ea typeface="ˎ̥"/>
                <a:cs typeface="ˎ̥"/>
              </a:rPr>
              <a:t>的连续函数</a:t>
            </a:r>
            <a:r>
              <a:rPr lang="en-US" altLang="zh-CN" sz="2800" b="1" dirty="0">
                <a:latin typeface="宋体" panose="02010600030101010101" pitchFamily="2" charset="-122"/>
                <a:ea typeface="ˎ̥"/>
                <a:cs typeface="ˎ̥"/>
              </a:rPr>
              <a:t>)</a:t>
            </a:r>
            <a:r>
              <a:rPr lang="zh-CN" altLang="en-US" sz="2800" b="1" dirty="0">
                <a:latin typeface="宋体" panose="02010600030101010101" pitchFamily="2" charset="-122"/>
                <a:ea typeface="ˎ̥"/>
                <a:cs typeface="ˎ̥"/>
              </a:rPr>
              <a:t>依概率收敛于总体矩</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的连续函数</a:t>
            </a:r>
            <a:r>
              <a:rPr lang="en-US" altLang="zh-CN" sz="2800" b="1" dirty="0">
                <a:latin typeface="宋体" panose="02010600030101010101" pitchFamily="2" charset="-122"/>
                <a:ea typeface="宋体" panose="02010600030101010101" pitchFamily="2" charset="-122"/>
              </a:rPr>
              <a:t>).</a:t>
            </a:r>
          </a:p>
        </p:txBody>
      </p:sp>
      <p:sp>
        <p:nvSpPr>
          <p:cNvPr id="7" name="Rectangle 5">
            <a:extLst>
              <a:ext uri="{FF2B5EF4-FFF2-40B4-BE49-F238E27FC236}">
                <a16:creationId xmlns:a16="http://schemas.microsoft.com/office/drawing/2014/main" id="{C8F41D6E-6056-493E-9599-4FBE18953A7F}"/>
              </a:ext>
            </a:extLst>
          </p:cNvPr>
          <p:cNvSpPr>
            <a:spLocks noChangeArrowheads="1"/>
          </p:cNvSpPr>
          <p:nvPr/>
        </p:nvSpPr>
        <p:spPr bwMode="auto">
          <a:xfrm>
            <a:off x="381000" y="5627688"/>
            <a:ext cx="8763000" cy="51911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a:defRPr/>
            </a:pP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其中           为待估参数</a:t>
            </a:r>
            <a:r>
              <a:rPr lang="en-US" altLang="zh-CN" sz="2800" b="1" dirty="0">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10" name="Rectangle 8">
            <a:extLst>
              <a:ext uri="{FF2B5EF4-FFF2-40B4-BE49-F238E27FC236}">
                <a16:creationId xmlns:a16="http://schemas.microsoft.com/office/drawing/2014/main" id="{C430D673-AC22-4EEB-988B-9963B32037BC}"/>
              </a:ext>
            </a:extLst>
          </p:cNvPr>
          <p:cNvSpPr>
            <a:spLocks noChangeArrowheads="1"/>
          </p:cNvSpPr>
          <p:nvPr/>
        </p:nvSpPr>
        <p:spPr bwMode="auto">
          <a:xfrm>
            <a:off x="0" y="3113088"/>
            <a:ext cx="8763000" cy="5191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a:defRPr/>
            </a:pPr>
            <a:r>
              <a:rPr lang="en-US" altLang="zh-CN" sz="2800" b="1" dirty="0">
                <a:effectLst>
                  <a:outerShdw blurRad="38100" dist="38100" dir="2700000" algn="tl">
                    <a:srgbClr val="C0C0C0"/>
                  </a:outerShdw>
                </a:effectLst>
                <a:latin typeface="宋体" panose="02010600030101010101" pitchFamily="2" charset="-122"/>
                <a:ea typeface="ˎ̥"/>
                <a:cs typeface="ˎ̥"/>
              </a:rPr>
              <a:t>     </a:t>
            </a:r>
            <a:r>
              <a:rPr lang="zh-CN" altLang="en-US" sz="2800" b="1" dirty="0">
                <a:solidFill>
                  <a:srgbClr val="FF0000"/>
                </a:solidFill>
                <a:latin typeface="宋体" panose="02010600030101010101" pitchFamily="2" charset="-122"/>
                <a:ea typeface="宋体" panose="02010600030101010101" pitchFamily="2" charset="-122"/>
              </a:rPr>
              <a:t>矩估计法</a:t>
            </a:r>
            <a:r>
              <a:rPr lang="en-US" altLang="zh-CN" sz="2800" b="1" dirty="0">
                <a:latin typeface="宋体" panose="02010600030101010101" pitchFamily="2" charset="-122"/>
                <a:ea typeface="ˎ̥"/>
                <a:cs typeface="ˎ̥"/>
              </a:rPr>
              <a:t>:</a:t>
            </a:r>
            <a:r>
              <a:rPr lang="zh-CN" altLang="en-US" sz="2800" b="1" dirty="0">
                <a:latin typeface="宋体" panose="02010600030101010101" pitchFamily="2" charset="-122"/>
                <a:ea typeface="ˎ̥"/>
                <a:cs typeface="ˎ̥"/>
              </a:rPr>
              <a:t>用样本矩</a:t>
            </a:r>
            <a:r>
              <a:rPr lang="en-US" altLang="zh-CN" sz="2800" b="1" dirty="0">
                <a:latin typeface="宋体" panose="02010600030101010101" pitchFamily="2" charset="-122"/>
                <a:ea typeface="ˎ̥"/>
                <a:cs typeface="ˎ̥"/>
              </a:rPr>
              <a:t>(</a:t>
            </a:r>
            <a:r>
              <a:rPr lang="zh-CN" altLang="en-US" sz="2800" b="1" dirty="0">
                <a:latin typeface="宋体" panose="02010600030101010101" pitchFamily="2" charset="-122"/>
                <a:ea typeface="ˎ̥"/>
                <a:cs typeface="ˎ̥"/>
              </a:rPr>
              <a:t>函数</a:t>
            </a:r>
            <a:r>
              <a:rPr lang="en-US" altLang="zh-CN" sz="2800" b="1" dirty="0">
                <a:latin typeface="宋体" panose="02010600030101010101" pitchFamily="2" charset="-122"/>
                <a:ea typeface="ˎ̥"/>
                <a:cs typeface="ˎ̥"/>
              </a:rPr>
              <a:t>)</a:t>
            </a:r>
            <a:r>
              <a:rPr lang="zh-CN" altLang="en-US" sz="2800" b="1" dirty="0">
                <a:latin typeface="宋体" panose="02010600030101010101" pitchFamily="2" charset="-122"/>
                <a:ea typeface="ˎ̥"/>
                <a:cs typeface="ˎ̥"/>
              </a:rPr>
              <a:t>来估计总体矩</a:t>
            </a:r>
            <a:r>
              <a:rPr lang="en-US" altLang="zh-CN" sz="2800" b="1" dirty="0">
                <a:latin typeface="宋体" panose="02010600030101010101" pitchFamily="2" charset="-122"/>
                <a:ea typeface="ˎ̥"/>
                <a:cs typeface="ˎ̥"/>
              </a:rPr>
              <a:t>(</a:t>
            </a:r>
            <a:r>
              <a:rPr lang="zh-CN" altLang="en-US" sz="2800" b="1" dirty="0">
                <a:latin typeface="宋体" panose="02010600030101010101" pitchFamily="2" charset="-122"/>
                <a:ea typeface="ˎ̥"/>
                <a:cs typeface="ˎ̥"/>
              </a:rPr>
              <a:t>函数</a:t>
            </a:r>
            <a:r>
              <a:rPr lang="en-US" altLang="zh-CN" sz="2800" b="1" dirty="0">
                <a:latin typeface="宋体" panose="02010600030101010101" pitchFamily="2" charset="-122"/>
                <a:ea typeface="ˎ̥"/>
                <a:cs typeface="ˎ̥"/>
              </a:rPr>
              <a:t>).</a:t>
            </a:r>
            <a:endParaRPr lang="en-US" altLang="zh-CN" dirty="0">
              <a:latin typeface="宋体" panose="02010600030101010101" pitchFamily="2" charset="-122"/>
              <a:ea typeface="宋体" panose="02010600030101010101" pitchFamily="2" charset="-122"/>
            </a:endParaRPr>
          </a:p>
        </p:txBody>
      </p:sp>
      <p:graphicFrame>
        <p:nvGraphicFramePr>
          <p:cNvPr id="11" name="Object 7">
            <a:extLst>
              <a:ext uri="{FF2B5EF4-FFF2-40B4-BE49-F238E27FC236}">
                <a16:creationId xmlns:a16="http://schemas.microsoft.com/office/drawing/2014/main" id="{779176C8-1161-4A20-A630-A8958097E717}"/>
              </a:ext>
            </a:extLst>
          </p:cNvPr>
          <p:cNvGraphicFramePr>
            <a:graphicFrameLocks noChangeAspect="1"/>
          </p:cNvGraphicFramePr>
          <p:nvPr>
            <p:extLst>
              <p:ext uri="{D42A27DB-BD31-4B8C-83A1-F6EECF244321}">
                <p14:modId xmlns:p14="http://schemas.microsoft.com/office/powerpoint/2010/main" val="437583693"/>
              </p:ext>
            </p:extLst>
          </p:nvPr>
        </p:nvGraphicFramePr>
        <p:xfrm>
          <a:off x="2915816" y="4520407"/>
          <a:ext cx="3048000" cy="635000"/>
        </p:xfrm>
        <a:graphic>
          <a:graphicData uri="http://schemas.openxmlformats.org/presentationml/2006/ole">
            <mc:AlternateContent xmlns:mc="http://schemas.openxmlformats.org/markup-compatibility/2006">
              <mc:Choice xmlns:v="urn:schemas-microsoft-com:vml" Requires="v">
                <p:oleObj spid="_x0000_s27773" name="Equation" r:id="rId3" imgW="1155700" imgH="228600" progId="Equation.3">
                  <p:embed/>
                </p:oleObj>
              </mc:Choice>
              <mc:Fallback>
                <p:oleObj name="Equation" r:id="rId3" imgW="1155700" imgH="228600" progId="Equation.3">
                  <p:embed/>
                  <p:pic>
                    <p:nvPicPr>
                      <p:cNvPr id="1049607" name="Object 7">
                        <a:extLst>
                          <a:ext uri="{FF2B5EF4-FFF2-40B4-BE49-F238E27FC236}">
                            <a16:creationId xmlns:a16="http://schemas.microsoft.com/office/drawing/2014/main" id="{A11F3046-A966-460A-98DC-48456B031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520407"/>
                        <a:ext cx="30480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
            <a:extLst>
              <a:ext uri="{FF2B5EF4-FFF2-40B4-BE49-F238E27FC236}">
                <a16:creationId xmlns:a16="http://schemas.microsoft.com/office/drawing/2014/main" id="{802B6471-6768-48D8-9EEB-D1ABE49CB4B0}"/>
              </a:ext>
            </a:extLst>
          </p:cNvPr>
          <p:cNvGraphicFramePr>
            <a:graphicFrameLocks noChangeAspect="1"/>
          </p:cNvGraphicFramePr>
          <p:nvPr>
            <p:extLst>
              <p:ext uri="{D42A27DB-BD31-4B8C-83A1-F6EECF244321}">
                <p14:modId xmlns:p14="http://schemas.microsoft.com/office/powerpoint/2010/main" val="1322066381"/>
              </p:ext>
            </p:extLst>
          </p:nvPr>
        </p:nvGraphicFramePr>
        <p:xfrm>
          <a:off x="1331640" y="5564517"/>
          <a:ext cx="1905000" cy="609600"/>
        </p:xfrm>
        <a:graphic>
          <a:graphicData uri="http://schemas.openxmlformats.org/presentationml/2006/ole">
            <mc:AlternateContent xmlns:mc="http://schemas.openxmlformats.org/markup-compatibility/2006">
              <mc:Choice xmlns:v="urn:schemas-microsoft-com:vml" Requires="v">
                <p:oleObj spid="_x0000_s27774" name="Equation" r:id="rId5" imgW="711200" imgH="228600" progId="Equation.DSMT4">
                  <p:embed/>
                </p:oleObj>
              </mc:Choice>
              <mc:Fallback>
                <p:oleObj name="Equation" r:id="rId5" imgW="711200" imgH="228600" progId="Equation.DSMT4">
                  <p:embed/>
                  <p:pic>
                    <p:nvPicPr>
                      <p:cNvPr id="1049606" name="Object 6">
                        <a:extLst>
                          <a:ext uri="{FF2B5EF4-FFF2-40B4-BE49-F238E27FC236}">
                            <a16:creationId xmlns:a16="http://schemas.microsoft.com/office/drawing/2014/main" id="{3F1DDE23-7396-49C7-8B4F-017A5EE8E2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564517"/>
                        <a:ext cx="1905000" cy="609600"/>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a:extLst>
              <a:ext uri="{FF2B5EF4-FFF2-40B4-BE49-F238E27FC236}">
                <a16:creationId xmlns:a16="http://schemas.microsoft.com/office/drawing/2014/main" id="{7AFB59CE-E055-4E7D-A1E1-6F80620579FD}"/>
              </a:ext>
            </a:extLst>
          </p:cNvPr>
          <p:cNvSpPr>
            <a:spLocks noChangeArrowheads="1"/>
          </p:cNvSpPr>
          <p:nvPr/>
        </p:nvSpPr>
        <p:spPr bwMode="auto">
          <a:xfrm>
            <a:off x="0" y="990600"/>
            <a:ext cx="4267200" cy="51911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a:defRPr/>
            </a:pPr>
            <a:r>
              <a:rPr lang="en-US" altLang="zh-CN" sz="2800" b="1" dirty="0">
                <a:effectLst>
                  <a:outerShdw blurRad="38100" dist="38100" dir="2700000" algn="tl">
                    <a:srgbClr val="C0C0C0"/>
                  </a:outerShdw>
                </a:effectLst>
                <a:latin typeface="宋体" panose="02010600030101010101" pitchFamily="2" charset="-122"/>
                <a:ea typeface="ˎ̥"/>
                <a:cs typeface="ˎ̥"/>
              </a:rPr>
              <a:t>     </a:t>
            </a:r>
            <a:r>
              <a:rPr lang="zh-CN" altLang="en-US" sz="2800" b="1" dirty="0">
                <a:latin typeface="宋体" panose="02010600030101010101" pitchFamily="2" charset="-122"/>
                <a:ea typeface="ˎ̥"/>
                <a:cs typeface="ˎ̥"/>
              </a:rPr>
              <a:t>设总体</a:t>
            </a:r>
            <a:r>
              <a:rPr lang="en-US" altLang="zh-CN" sz="2800" b="1" dirty="0">
                <a:latin typeface="+mn-lt"/>
                <a:ea typeface="ˎ̥"/>
                <a:cs typeface="ˎ̥"/>
              </a:rPr>
              <a:t>X</a:t>
            </a:r>
            <a:r>
              <a:rPr lang="zh-CN" altLang="en-US" sz="2800" b="1" dirty="0">
                <a:latin typeface="+mn-lt"/>
                <a:ea typeface="ˎ̥"/>
                <a:cs typeface="ˎ̥"/>
              </a:rPr>
              <a:t>的前</a:t>
            </a:r>
            <a:r>
              <a:rPr lang="en-US" altLang="zh-CN" sz="2800" b="1" i="1" dirty="0">
                <a:latin typeface="+mn-lt"/>
                <a:ea typeface="ˎ̥"/>
                <a:cs typeface="ˎ̥"/>
              </a:rPr>
              <a:t>k</a:t>
            </a:r>
            <a:r>
              <a:rPr lang="zh-CN" altLang="en-US" sz="2800" b="1" dirty="0">
                <a:latin typeface="+mn-lt"/>
                <a:ea typeface="ˎ̥"/>
                <a:cs typeface="ˎ̥"/>
              </a:rPr>
              <a:t>阶矩</a:t>
            </a:r>
            <a:r>
              <a:rPr lang="zh-CN" altLang="en-US" sz="2800" b="1" dirty="0">
                <a:effectLst>
                  <a:outerShdw blurRad="38100" dist="38100" dir="2700000" algn="tl">
                    <a:srgbClr val="C0C0C0"/>
                  </a:outerShdw>
                </a:effectLst>
                <a:latin typeface="+mn-lt"/>
                <a:ea typeface="ˎ̥"/>
                <a:cs typeface="ˎ̥"/>
              </a:rPr>
              <a:t>      </a:t>
            </a:r>
            <a:endParaRPr lang="zh-CN" altLang="en-US" sz="2800" dirty="0">
              <a:latin typeface="+mn-lt"/>
              <a:ea typeface="宋体" panose="02010600030101010101" pitchFamily="2" charset="-122"/>
            </a:endParaRPr>
          </a:p>
        </p:txBody>
      </p:sp>
      <p:sp>
        <p:nvSpPr>
          <p:cNvPr id="1050628" name="Rectangle 4">
            <a:extLst>
              <a:ext uri="{FF2B5EF4-FFF2-40B4-BE49-F238E27FC236}">
                <a16:creationId xmlns:a16="http://schemas.microsoft.com/office/drawing/2014/main" id="{3B6B8F91-731B-4335-9AE0-27C0A5B365EC}"/>
              </a:ext>
            </a:extLst>
          </p:cNvPr>
          <p:cNvSpPr>
            <a:spLocks noChangeArrowheads="1"/>
          </p:cNvSpPr>
          <p:nvPr/>
        </p:nvSpPr>
        <p:spPr bwMode="auto">
          <a:xfrm>
            <a:off x="684213" y="3773488"/>
            <a:ext cx="3505200" cy="5191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a:defRPr/>
            </a:pP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均存在</a:t>
            </a:r>
            <a:r>
              <a:rPr lang="en-US" altLang="zh-CN" sz="2800" b="1" dirty="0">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而样本矩</a:t>
            </a:r>
            <a:endParaRPr lang="zh-CN" altLang="en-US" dirty="0">
              <a:latin typeface="Arial" panose="020B0604020202020204" pitchFamily="34" charset="0"/>
              <a:ea typeface="宋体" panose="02010600030101010101" pitchFamily="2" charset="-122"/>
            </a:endParaRPr>
          </a:p>
        </p:txBody>
      </p:sp>
      <p:sp>
        <p:nvSpPr>
          <p:cNvPr id="1050632" name="Rectangle 8">
            <a:extLst>
              <a:ext uri="{FF2B5EF4-FFF2-40B4-BE49-F238E27FC236}">
                <a16:creationId xmlns:a16="http://schemas.microsoft.com/office/drawing/2014/main" id="{F15D26AB-6BB6-4990-8606-693B52E5E691}"/>
              </a:ext>
            </a:extLst>
          </p:cNvPr>
          <p:cNvSpPr>
            <a:spLocks noChangeArrowheads="1"/>
          </p:cNvSpPr>
          <p:nvPr/>
        </p:nvSpPr>
        <p:spPr bwMode="auto">
          <a:xfrm>
            <a:off x="6019800" y="3810000"/>
            <a:ext cx="3429000" cy="51911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a:defRPr/>
            </a:pPr>
            <a:r>
              <a:rPr lang="zh-CN" altLang="en-US" sz="2800" b="1">
                <a:effectLst>
                  <a:outerShdw blurRad="38100" dist="38100" dir="2700000" algn="tl">
                    <a:srgbClr val="C0C0C0"/>
                  </a:outerShdw>
                </a:effectLst>
                <a:latin typeface="宋体" panose="02010600030101010101" pitchFamily="2" charset="-122"/>
                <a:ea typeface="宋体" panose="02010600030101010101" pitchFamily="2" charset="-122"/>
              </a:rPr>
              <a:t>其中</a:t>
            </a:r>
            <a:endParaRPr lang="zh-CN" altLang="en-US">
              <a:latin typeface="Arial" panose="020B0604020202020204" pitchFamily="34" charset="0"/>
              <a:ea typeface="宋体" panose="02010600030101010101" pitchFamily="2" charset="-122"/>
            </a:endParaRPr>
          </a:p>
        </p:txBody>
      </p:sp>
      <p:sp>
        <p:nvSpPr>
          <p:cNvPr id="1050633" name="Rectangle 9">
            <a:extLst>
              <a:ext uri="{FF2B5EF4-FFF2-40B4-BE49-F238E27FC236}">
                <a16:creationId xmlns:a16="http://schemas.microsoft.com/office/drawing/2014/main" id="{9C2F2FE8-E1EF-45E6-A779-3ADD2B5C7F5A}"/>
              </a:ext>
            </a:extLst>
          </p:cNvPr>
          <p:cNvSpPr>
            <a:spLocks noChangeArrowheads="1"/>
          </p:cNvSpPr>
          <p:nvPr/>
        </p:nvSpPr>
        <p:spPr bwMode="auto">
          <a:xfrm>
            <a:off x="304800" y="4953000"/>
            <a:ext cx="8610600" cy="1373188"/>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a:defRPr/>
            </a:pPr>
            <a:r>
              <a:rPr lang="en-US" altLang="zh-CN" sz="2800" b="1" dirty="0">
                <a:effectLst>
                  <a:outerShdw blurRad="38100" dist="38100" dir="2700000" algn="tl">
                    <a:srgbClr val="C0C0C0"/>
                  </a:outerShdw>
                </a:effectLst>
                <a:latin typeface="宋体" panose="02010600030101010101" pitchFamily="2" charset="-122"/>
                <a:ea typeface="ˎ̥"/>
                <a:cs typeface="ˎ̥"/>
              </a:rPr>
              <a:t>    </a:t>
            </a:r>
            <a:r>
              <a:rPr lang="zh-CN" altLang="en-US" sz="2800" b="1" dirty="0">
                <a:solidFill>
                  <a:srgbClr val="C00000"/>
                </a:solidFill>
                <a:latin typeface="宋体" panose="02010600030101010101" pitchFamily="2" charset="-122"/>
                <a:ea typeface="ˎ̥"/>
                <a:cs typeface="ˎ̥"/>
              </a:rPr>
              <a:t>矩估计法</a:t>
            </a:r>
            <a:r>
              <a:rPr lang="zh-CN" altLang="en-US" sz="2800" b="1" dirty="0">
                <a:latin typeface="宋体" panose="02010600030101010101" pitchFamily="2" charset="-122"/>
                <a:ea typeface="ˎ̥"/>
                <a:cs typeface="ˎ̥"/>
              </a:rPr>
              <a:t>就是</a:t>
            </a:r>
            <a:r>
              <a:rPr lang="en-US" altLang="zh-CN" sz="2800" b="1" dirty="0">
                <a:latin typeface="宋体" panose="02010600030101010101" pitchFamily="2" charset="-122"/>
                <a:ea typeface="ˎ̥"/>
                <a:cs typeface="ˎ̥"/>
              </a:rPr>
              <a:t>: </a:t>
            </a:r>
            <a:r>
              <a:rPr lang="zh-CN" altLang="en-US" sz="2800" b="1" dirty="0">
                <a:latin typeface="宋体" panose="02010600030101010101" pitchFamily="2" charset="-122"/>
                <a:ea typeface="ˎ̥"/>
                <a:cs typeface="ˎ̥"/>
              </a:rPr>
              <a:t>令</a:t>
            </a:r>
            <a:r>
              <a:rPr kumimoji="1" lang="zh-CN" altLang="en-US" sz="2800" b="1" dirty="0">
                <a:solidFill>
                  <a:srgbClr val="0000FF"/>
                </a:solidFill>
                <a:latin typeface="Arial Black" panose="020B0A04020102020204" pitchFamily="34" charset="0"/>
                <a:ea typeface="+mn-ea"/>
                <a:cs typeface="+mj-cs"/>
              </a:rPr>
              <a:t>总体的前</a:t>
            </a:r>
            <a:r>
              <a:rPr kumimoji="1" lang="en-US" altLang="zh-CN" sz="2800" b="1" dirty="0">
                <a:solidFill>
                  <a:srgbClr val="0000FF"/>
                </a:solidFill>
                <a:latin typeface="Arial Black" panose="020B0A04020102020204" pitchFamily="34" charset="0"/>
                <a:ea typeface="+mn-ea"/>
                <a:cs typeface="+mj-cs"/>
              </a:rPr>
              <a:t>k</a:t>
            </a:r>
            <a:r>
              <a:rPr kumimoji="1" lang="zh-CN" altLang="en-US" sz="2800" b="1" dirty="0">
                <a:solidFill>
                  <a:srgbClr val="0000FF"/>
                </a:solidFill>
                <a:latin typeface="Arial Black" panose="020B0A04020102020204" pitchFamily="34" charset="0"/>
                <a:ea typeface="+mn-ea"/>
                <a:cs typeface="+mj-cs"/>
              </a:rPr>
              <a:t>阶矩分别与样本的 </a:t>
            </a:r>
          </a:p>
          <a:p>
            <a:pPr>
              <a:defRPr/>
            </a:pPr>
            <a:endParaRPr kumimoji="1" lang="zh-CN" altLang="en-US" sz="2800" b="1" dirty="0">
              <a:solidFill>
                <a:srgbClr val="0000FF"/>
              </a:solidFill>
              <a:latin typeface="Arial Black" panose="020B0A04020102020204" pitchFamily="34" charset="0"/>
              <a:ea typeface="+mn-ea"/>
              <a:cs typeface="+mj-cs"/>
            </a:endParaRPr>
          </a:p>
          <a:p>
            <a:pPr>
              <a:defRPr/>
            </a:pPr>
            <a:r>
              <a:rPr kumimoji="1" lang="zh-CN" altLang="en-US" sz="2800" b="1" dirty="0">
                <a:solidFill>
                  <a:srgbClr val="0000FF"/>
                </a:solidFill>
                <a:latin typeface="Arial Black" panose="020B0A04020102020204" pitchFamily="34" charset="0"/>
                <a:ea typeface="+mn-ea"/>
                <a:cs typeface="+mj-cs"/>
              </a:rPr>
              <a:t>对应阶矩相等</a:t>
            </a:r>
            <a:r>
              <a:rPr kumimoji="1" lang="en-US" altLang="zh-CN" sz="2800" b="1" dirty="0">
                <a:solidFill>
                  <a:srgbClr val="0000FF"/>
                </a:solidFill>
                <a:latin typeface="Arial Black" panose="020B0A04020102020204" pitchFamily="34" charset="0"/>
                <a:ea typeface="+mn-ea"/>
                <a:cs typeface="+mj-cs"/>
              </a:rPr>
              <a:t>, </a:t>
            </a:r>
            <a:r>
              <a:rPr lang="zh-CN" altLang="en-US" sz="2800" b="1" dirty="0">
                <a:latin typeface="宋体" panose="02010600030101010101" pitchFamily="2" charset="-122"/>
                <a:ea typeface="ˎ̥"/>
                <a:cs typeface="ˎ̥"/>
              </a:rPr>
              <a:t>即 </a:t>
            </a:r>
            <a:endParaRPr lang="zh-CN" altLang="en-US" sz="2800" b="1" dirty="0">
              <a:latin typeface="宋体" panose="02010600030101010101" pitchFamily="2" charset="-122"/>
              <a:ea typeface="宋体" panose="02010600030101010101" pitchFamily="2" charset="-122"/>
            </a:endParaRPr>
          </a:p>
        </p:txBody>
      </p:sp>
      <p:sp>
        <p:nvSpPr>
          <p:cNvPr id="28679" name="标题 1">
            <a:extLst>
              <a:ext uri="{FF2B5EF4-FFF2-40B4-BE49-F238E27FC236}">
                <a16:creationId xmlns:a16="http://schemas.microsoft.com/office/drawing/2014/main" id="{605CB21B-2DCB-4363-918A-1BD40B9A9092}"/>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4.2-1 </a:t>
            </a:r>
            <a:r>
              <a:rPr kumimoji="1" lang="zh-CN" altLang="en-US" sz="2400">
                <a:solidFill>
                  <a:srgbClr val="0000FF"/>
                </a:solidFill>
                <a:latin typeface="Arial Black" panose="020B0A04020102020204" pitchFamily="34" charset="0"/>
              </a:rPr>
              <a:t>矩估计法</a:t>
            </a:r>
            <a:endParaRPr lang="zh-CN" altLang="en-US" sz="2400">
              <a:solidFill>
                <a:srgbClr val="0000CC"/>
              </a:solidFill>
              <a:latin typeface="Arial Black" panose="020B0A04020102020204" pitchFamily="34" charset="0"/>
            </a:endParaRPr>
          </a:p>
        </p:txBody>
      </p:sp>
      <p:graphicFrame>
        <p:nvGraphicFramePr>
          <p:cNvPr id="12" name="Object 3">
            <a:extLst>
              <a:ext uri="{FF2B5EF4-FFF2-40B4-BE49-F238E27FC236}">
                <a16:creationId xmlns:a16="http://schemas.microsoft.com/office/drawing/2014/main" id="{1C045C08-2826-460C-9ED3-5ABF035F71D3}"/>
              </a:ext>
            </a:extLst>
          </p:cNvPr>
          <p:cNvGraphicFramePr>
            <a:graphicFrameLocks noChangeAspect="1"/>
          </p:cNvGraphicFramePr>
          <p:nvPr/>
        </p:nvGraphicFramePr>
        <p:xfrm>
          <a:off x="431800" y="1447800"/>
          <a:ext cx="8186738" cy="2185988"/>
        </p:xfrm>
        <a:graphic>
          <a:graphicData uri="http://schemas.openxmlformats.org/presentationml/2006/ole">
            <mc:AlternateContent xmlns:mc="http://schemas.openxmlformats.org/markup-compatibility/2006">
              <mc:Choice xmlns:v="urn:schemas-microsoft-com:vml" Requires="v">
                <p:oleObj spid="_x0000_s28854" name="Equation" r:id="rId3" imgW="3124080" imgH="863280" progId="Equation.DSMT4">
                  <p:embed/>
                </p:oleObj>
              </mc:Choice>
              <mc:Fallback>
                <p:oleObj name="Equation" r:id="rId3" imgW="3124080" imgH="863280" progId="Equation.DSMT4">
                  <p:embed/>
                  <p:pic>
                    <p:nvPicPr>
                      <p:cNvPr id="1050627" name="Object 3">
                        <a:extLst>
                          <a:ext uri="{FF2B5EF4-FFF2-40B4-BE49-F238E27FC236}">
                            <a16:creationId xmlns:a16="http://schemas.microsoft.com/office/drawing/2014/main" id="{2EDB7E04-AB9A-471C-932B-63FD6716B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447800"/>
                        <a:ext cx="8186738" cy="218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a:extLst>
              <a:ext uri="{FF2B5EF4-FFF2-40B4-BE49-F238E27FC236}">
                <a16:creationId xmlns:a16="http://schemas.microsoft.com/office/drawing/2014/main" id="{34267783-52A7-4302-838E-28BC607423F8}"/>
              </a:ext>
            </a:extLst>
          </p:cNvPr>
          <p:cNvGraphicFramePr>
            <a:graphicFrameLocks noChangeAspect="1"/>
          </p:cNvGraphicFramePr>
          <p:nvPr/>
        </p:nvGraphicFramePr>
        <p:xfrm>
          <a:off x="3560763" y="3429000"/>
          <a:ext cx="2432050" cy="1265238"/>
        </p:xfrm>
        <a:graphic>
          <a:graphicData uri="http://schemas.openxmlformats.org/presentationml/2006/ole">
            <mc:AlternateContent xmlns:mc="http://schemas.openxmlformats.org/markup-compatibility/2006">
              <mc:Choice xmlns:v="urn:schemas-microsoft-com:vml" Requires="v">
                <p:oleObj spid="_x0000_s28855" name="Equation" r:id="rId5" imgW="825480" imgH="431640" progId="Equation.DSMT4">
                  <p:embed/>
                </p:oleObj>
              </mc:Choice>
              <mc:Fallback>
                <p:oleObj name="Equation" r:id="rId5" imgW="825480" imgH="431640" progId="Equation.DSMT4">
                  <p:embed/>
                  <p:pic>
                    <p:nvPicPr>
                      <p:cNvPr id="1050629" name="Object 5">
                        <a:extLst>
                          <a:ext uri="{FF2B5EF4-FFF2-40B4-BE49-F238E27FC236}">
                            <a16:creationId xmlns:a16="http://schemas.microsoft.com/office/drawing/2014/main" id="{93034674-1132-4043-8FFD-150F81B60D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763" y="3429000"/>
                        <a:ext cx="2432050" cy="1265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a:extLst>
              <a:ext uri="{FF2B5EF4-FFF2-40B4-BE49-F238E27FC236}">
                <a16:creationId xmlns:a16="http://schemas.microsoft.com/office/drawing/2014/main" id="{C47CC6E0-EB2F-41C4-81B4-D399F40F37D9}"/>
              </a:ext>
            </a:extLst>
          </p:cNvPr>
          <p:cNvGraphicFramePr>
            <a:graphicFrameLocks noChangeAspect="1"/>
          </p:cNvGraphicFramePr>
          <p:nvPr>
            <p:extLst>
              <p:ext uri="{D42A27DB-BD31-4B8C-83A1-F6EECF244321}">
                <p14:modId xmlns:p14="http://schemas.microsoft.com/office/powerpoint/2010/main" val="3633655024"/>
              </p:ext>
            </p:extLst>
          </p:nvPr>
        </p:nvGraphicFramePr>
        <p:xfrm>
          <a:off x="6804025" y="3810000"/>
          <a:ext cx="1955800" cy="573088"/>
        </p:xfrm>
        <a:graphic>
          <a:graphicData uri="http://schemas.openxmlformats.org/presentationml/2006/ole">
            <mc:AlternateContent xmlns:mc="http://schemas.openxmlformats.org/markup-compatibility/2006">
              <mc:Choice xmlns:v="urn:schemas-microsoft-com:vml" Requires="v">
                <p:oleObj spid="_x0000_s28856" name="Equation" r:id="rId7" imgW="660113" imgH="203112" progId="Equation.3">
                  <p:embed/>
                </p:oleObj>
              </mc:Choice>
              <mc:Fallback>
                <p:oleObj name="Equation" r:id="rId7" imgW="660113" imgH="203112" progId="Equation.3">
                  <p:embed/>
                  <p:pic>
                    <p:nvPicPr>
                      <p:cNvPr id="1050631" name="Object 7">
                        <a:extLst>
                          <a:ext uri="{FF2B5EF4-FFF2-40B4-BE49-F238E27FC236}">
                            <a16:creationId xmlns:a16="http://schemas.microsoft.com/office/drawing/2014/main" id="{84840FDF-70A1-4B95-9295-C2468D0EDA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3810000"/>
                        <a:ext cx="1955800" cy="573088"/>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0626"/>
                                        </p:tgtEl>
                                        <p:attrNameLst>
                                          <p:attrName>style.visibility</p:attrName>
                                        </p:attrNameLst>
                                      </p:cBhvr>
                                      <p:to>
                                        <p:strVal val="visible"/>
                                      </p:to>
                                    </p:set>
                                    <p:animEffect transition="in" filter="wipe(left)">
                                      <p:cBhvr>
                                        <p:cTn id="7" dur="500"/>
                                        <p:tgtEl>
                                          <p:spTgt spid="1050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0628"/>
                                        </p:tgtEl>
                                        <p:attrNameLst>
                                          <p:attrName>style.visibility</p:attrName>
                                        </p:attrNameLst>
                                      </p:cBhvr>
                                      <p:to>
                                        <p:strVal val="visible"/>
                                      </p:to>
                                    </p:set>
                                    <p:animEffect transition="in" filter="wipe(left)">
                                      <p:cBhvr>
                                        <p:cTn id="12" dur="500"/>
                                        <p:tgtEl>
                                          <p:spTgt spid="1050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50633"/>
                                        </p:tgtEl>
                                        <p:attrNameLst>
                                          <p:attrName>style.visibility</p:attrName>
                                        </p:attrNameLst>
                                      </p:cBhvr>
                                      <p:to>
                                        <p:strVal val="visible"/>
                                      </p:to>
                                    </p:set>
                                    <p:animEffect transition="in" filter="wipe(up)">
                                      <p:cBhvr>
                                        <p:cTn id="17" dur="500"/>
                                        <p:tgtEl>
                                          <p:spTgt spid="10506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6" grpId="0" autoUpdateAnimBg="0"/>
      <p:bldP spid="1050628" grpId="0" autoUpdateAnimBg="0"/>
      <p:bldP spid="105063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2" name="Rectangle 4">
            <a:extLst>
              <a:ext uri="{FF2B5EF4-FFF2-40B4-BE49-F238E27FC236}">
                <a16:creationId xmlns:a16="http://schemas.microsoft.com/office/drawing/2014/main" id="{F23A08C8-047E-4C0D-B845-F2DD17E78FC4}"/>
              </a:ext>
            </a:extLst>
          </p:cNvPr>
          <p:cNvSpPr>
            <a:spLocks noChangeArrowheads="1"/>
          </p:cNvSpPr>
          <p:nvPr/>
        </p:nvSpPr>
        <p:spPr bwMode="auto">
          <a:xfrm>
            <a:off x="457200" y="5258225"/>
            <a:ext cx="8363272" cy="130420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square">
            <a:spAutoFit/>
          </a:bodyPr>
          <a:lstStyle/>
          <a:p>
            <a:pPr>
              <a:lnSpc>
                <a:spcPct val="150000"/>
              </a:lnSpc>
              <a:defRPr/>
            </a:pP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可作为待估参数            的估计量</a:t>
            </a:r>
            <a:r>
              <a:rPr lang="en-US" altLang="zh-CN" sz="2800" b="1" dirty="0">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称为</a:t>
            </a:r>
            <a:r>
              <a:rPr lang="zh-CN" altLang="en-US" sz="2800" b="1" dirty="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矩估计 </a:t>
            </a:r>
            <a:endParaRPr kumimoji="1" lang="zh-CN" altLang="en-US" sz="2400" dirty="0">
              <a:latin typeface="Times New Roman" panose="02020603050405020304" pitchFamily="18" charset="0"/>
              <a:ea typeface="ˎ̥"/>
              <a:cs typeface="ˎ̥"/>
            </a:endParaRPr>
          </a:p>
          <a:p>
            <a:pPr>
              <a:lnSpc>
                <a:spcPct val="150000"/>
              </a:lnSpc>
              <a:defRPr/>
            </a:pPr>
            <a:r>
              <a:rPr lang="zh-CN" altLang="en-US" sz="2800" b="1" dirty="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量</a:t>
            </a:r>
            <a:r>
              <a:rPr lang="en-US" altLang="zh-CN" sz="2800" b="1" dirty="0">
                <a:effectLst>
                  <a:outerShdw blurRad="38100" dist="38100" dir="2700000" algn="tl">
                    <a:srgbClr val="C0C0C0"/>
                  </a:outerShdw>
                </a:effectLst>
                <a:latin typeface="宋体" panose="02010600030101010101" pitchFamily="2" charset="-122"/>
                <a:ea typeface="ˎ̥"/>
                <a:cs typeface="ˎ̥"/>
              </a:rPr>
              <a:t>),</a:t>
            </a:r>
            <a:r>
              <a:rPr lang="zh-CN" altLang="en-US" sz="2800" b="1" dirty="0">
                <a:effectLst>
                  <a:outerShdw blurRad="38100" dist="38100" dir="2700000" algn="tl">
                    <a:srgbClr val="C0C0C0"/>
                  </a:outerShdw>
                </a:effectLst>
                <a:latin typeface="宋体" panose="02010600030101010101" pitchFamily="2" charset="-122"/>
                <a:ea typeface="ˎ̥"/>
                <a:cs typeface="ˎ̥"/>
              </a:rPr>
              <a:t>其观察值为待估参数的估计值</a:t>
            </a:r>
            <a:r>
              <a:rPr lang="en-US" altLang="zh-CN" sz="2800" b="1" dirty="0">
                <a:effectLst>
                  <a:outerShdw blurRad="38100" dist="38100" dir="2700000" algn="tl">
                    <a:srgbClr val="C0C0C0"/>
                  </a:outerShdw>
                </a:effectLst>
                <a:latin typeface="宋体" panose="02010600030101010101" pitchFamily="2" charset="-122"/>
                <a:ea typeface="ˎ̥"/>
                <a:cs typeface="ˎ̥"/>
              </a:rPr>
              <a:t>(</a:t>
            </a:r>
            <a:r>
              <a:rPr lang="zh-CN" altLang="en-US" sz="2800" b="1" dirty="0">
                <a:effectLst>
                  <a:outerShdw blurRad="38100" dist="38100" dir="2700000" algn="tl">
                    <a:srgbClr val="C0C0C0"/>
                  </a:outerShdw>
                </a:effectLst>
                <a:latin typeface="宋体" panose="02010600030101010101" pitchFamily="2" charset="-122"/>
                <a:ea typeface="ˎ̥"/>
                <a:cs typeface="ˎ̥"/>
              </a:rPr>
              <a:t>称为</a:t>
            </a:r>
            <a:r>
              <a:rPr lang="zh-CN" altLang="en-US" sz="2800" b="1" dirty="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矩估计值</a:t>
            </a:r>
            <a:r>
              <a:rPr lang="en-US" altLang="zh-CN" sz="2800" b="1" dirty="0">
                <a:effectLst>
                  <a:outerShdw blurRad="38100" dist="38100" dir="2700000" algn="tl">
                    <a:srgbClr val="C0C0C0"/>
                  </a:outerShdw>
                </a:effectLst>
                <a:latin typeface="宋体" panose="02010600030101010101" pitchFamily="2" charset="-122"/>
                <a:ea typeface="ˎ̥"/>
                <a:cs typeface="ˎ̥"/>
              </a:rPr>
              <a:t>).</a:t>
            </a:r>
            <a:endParaRPr lang="en-US" altLang="zh-CN" dirty="0">
              <a:latin typeface="Arial" panose="020B0604020202020204" pitchFamily="34" charset="0"/>
              <a:ea typeface="宋体" panose="02010600030101010101" pitchFamily="2" charset="-122"/>
            </a:endParaRPr>
          </a:p>
        </p:txBody>
      </p:sp>
      <p:sp>
        <p:nvSpPr>
          <p:cNvPr id="1051656" name="Rectangle 8">
            <a:extLst>
              <a:ext uri="{FF2B5EF4-FFF2-40B4-BE49-F238E27FC236}">
                <a16:creationId xmlns:a16="http://schemas.microsoft.com/office/drawing/2014/main" id="{3BA095E5-9F52-4CBE-8F39-839F31C2FFFE}"/>
              </a:ext>
            </a:extLst>
          </p:cNvPr>
          <p:cNvSpPr>
            <a:spLocks noChangeArrowheads="1"/>
          </p:cNvSpPr>
          <p:nvPr/>
        </p:nvSpPr>
        <p:spPr bwMode="auto">
          <a:xfrm>
            <a:off x="228600" y="3810001"/>
            <a:ext cx="8686800" cy="51911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a:defRPr/>
            </a:pP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这是含</a:t>
            </a:r>
            <a:r>
              <a:rPr lang="en-US" altLang="zh-CN" sz="2800" b="1" dirty="0">
                <a:effectLst>
                  <a:outerShdw blurRad="38100" dist="38100" dir="2700000" algn="tl">
                    <a:srgbClr val="C0C0C0"/>
                  </a:outerShdw>
                </a:effectLst>
                <a:latin typeface="宋体" panose="02010600030101010101" pitchFamily="2" charset="-122"/>
                <a:ea typeface="宋体" panose="02010600030101010101" pitchFamily="2" charset="-122"/>
              </a:rPr>
              <a:t>k</a:t>
            </a: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个待估参数            的</a:t>
            </a:r>
            <a:r>
              <a:rPr lang="zh-CN" altLang="en-US" sz="2800" b="1" dirty="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联立方程组</a:t>
            </a: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，其解</a:t>
            </a:r>
            <a:endParaRPr lang="zh-CN" altLang="en-US" dirty="0">
              <a:latin typeface="Arial" panose="020B0604020202020204" pitchFamily="34" charset="0"/>
              <a:ea typeface="宋体" panose="02010600030101010101" pitchFamily="2" charset="-122"/>
            </a:endParaRPr>
          </a:p>
        </p:txBody>
      </p:sp>
      <p:sp>
        <p:nvSpPr>
          <p:cNvPr id="29702" name="标题 1">
            <a:extLst>
              <a:ext uri="{FF2B5EF4-FFF2-40B4-BE49-F238E27FC236}">
                <a16:creationId xmlns:a16="http://schemas.microsoft.com/office/drawing/2014/main" id="{7DB32C01-3EDE-4113-8BE5-58E77D0F7C31}"/>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4.2-1 </a:t>
            </a:r>
            <a:r>
              <a:rPr kumimoji="1" lang="zh-CN" altLang="en-US" sz="2400">
                <a:solidFill>
                  <a:srgbClr val="0000FF"/>
                </a:solidFill>
                <a:latin typeface="Arial Black" panose="020B0A04020102020204" pitchFamily="34" charset="0"/>
              </a:rPr>
              <a:t>矩估计法</a:t>
            </a:r>
            <a:endParaRPr lang="zh-CN" altLang="en-US" sz="2400">
              <a:solidFill>
                <a:srgbClr val="0000CC"/>
              </a:solidFill>
              <a:latin typeface="Arial Black" panose="020B0A04020102020204" pitchFamily="34" charset="0"/>
            </a:endParaRPr>
          </a:p>
        </p:txBody>
      </p:sp>
      <p:graphicFrame>
        <p:nvGraphicFramePr>
          <p:cNvPr id="11" name="Object 2">
            <a:extLst>
              <a:ext uri="{FF2B5EF4-FFF2-40B4-BE49-F238E27FC236}">
                <a16:creationId xmlns:a16="http://schemas.microsoft.com/office/drawing/2014/main" id="{8D40D617-D697-4E7B-A9D7-3A96E3832676}"/>
              </a:ext>
            </a:extLst>
          </p:cNvPr>
          <p:cNvGraphicFramePr>
            <a:graphicFrameLocks noChangeAspect="1"/>
          </p:cNvGraphicFramePr>
          <p:nvPr>
            <p:extLst>
              <p:ext uri="{D42A27DB-BD31-4B8C-83A1-F6EECF244321}">
                <p14:modId xmlns:p14="http://schemas.microsoft.com/office/powerpoint/2010/main" val="1385621640"/>
              </p:ext>
            </p:extLst>
          </p:nvPr>
        </p:nvGraphicFramePr>
        <p:xfrm>
          <a:off x="3352800" y="1066800"/>
          <a:ext cx="2227312" cy="2687638"/>
        </p:xfrm>
        <a:graphic>
          <a:graphicData uri="http://schemas.openxmlformats.org/presentationml/2006/ole">
            <mc:AlternateContent xmlns:mc="http://schemas.openxmlformats.org/markup-compatibility/2006">
              <mc:Choice xmlns:v="urn:schemas-microsoft-com:vml" Requires="v">
                <p:oleObj spid="_x0000_s29935" name="Equation" r:id="rId3" imgW="634725" imgH="939392" progId="Equation.3">
                  <p:embed/>
                </p:oleObj>
              </mc:Choice>
              <mc:Fallback>
                <p:oleObj name="Equation" r:id="rId3" imgW="634725" imgH="939392" progId="Equation.3">
                  <p:embed/>
                  <p:pic>
                    <p:nvPicPr>
                      <p:cNvPr id="1051650" name="Object 2">
                        <a:extLst>
                          <a:ext uri="{FF2B5EF4-FFF2-40B4-BE49-F238E27FC236}">
                            <a16:creationId xmlns:a16="http://schemas.microsoft.com/office/drawing/2014/main" id="{6A43E141-1717-4D59-AD9F-E84A85F47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066800"/>
                        <a:ext cx="2227312" cy="2687638"/>
                      </a:xfrm>
                      <a:prstGeom prst="rect">
                        <a:avLst/>
                      </a:prstGeom>
                      <a:noFill/>
                      <a:ln w="57150" cmpd="thinThick">
                        <a:solidFill>
                          <a:srgbClr val="CC3300"/>
                        </a:solidFill>
                        <a:miter lim="800000"/>
                        <a:headEnd/>
                        <a:tailEnd/>
                      </a:ln>
                    </p:spPr>
                  </p:pic>
                </p:oleObj>
              </mc:Fallback>
            </mc:AlternateContent>
          </a:graphicData>
        </a:graphic>
      </p:graphicFrame>
      <p:graphicFrame>
        <p:nvGraphicFramePr>
          <p:cNvPr id="13" name="Object 9">
            <a:extLst>
              <a:ext uri="{FF2B5EF4-FFF2-40B4-BE49-F238E27FC236}">
                <a16:creationId xmlns:a16="http://schemas.microsoft.com/office/drawing/2014/main" id="{437683D2-9CF0-4D87-8B65-61DD40A544AB}"/>
              </a:ext>
            </a:extLst>
          </p:cNvPr>
          <p:cNvGraphicFramePr>
            <a:graphicFrameLocks noChangeAspect="1"/>
          </p:cNvGraphicFramePr>
          <p:nvPr/>
        </p:nvGraphicFramePr>
        <p:xfrm>
          <a:off x="3429000" y="3836988"/>
          <a:ext cx="1905000" cy="609600"/>
        </p:xfrm>
        <a:graphic>
          <a:graphicData uri="http://schemas.openxmlformats.org/presentationml/2006/ole">
            <mc:AlternateContent xmlns:mc="http://schemas.openxmlformats.org/markup-compatibility/2006">
              <mc:Choice xmlns:v="urn:schemas-microsoft-com:vml" Requires="v">
                <p:oleObj spid="_x0000_s29936" name="Equation" r:id="rId5" imgW="711200" imgH="228600" progId="Equation.DSMT4">
                  <p:embed/>
                </p:oleObj>
              </mc:Choice>
              <mc:Fallback>
                <p:oleObj name="Equation" r:id="rId5" imgW="711200" imgH="228600" progId="Equation.DSMT4">
                  <p:embed/>
                  <p:pic>
                    <p:nvPicPr>
                      <p:cNvPr id="1051657" name="Object 9">
                        <a:extLst>
                          <a:ext uri="{FF2B5EF4-FFF2-40B4-BE49-F238E27FC236}">
                            <a16:creationId xmlns:a16="http://schemas.microsoft.com/office/drawing/2014/main" id="{18EA4151-3262-4A65-B7DB-1286196AF2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836988"/>
                        <a:ext cx="1905000" cy="609600"/>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graphicFrame>
        <p:nvGraphicFramePr>
          <p:cNvPr id="14" name="Object 6">
            <a:extLst>
              <a:ext uri="{FF2B5EF4-FFF2-40B4-BE49-F238E27FC236}">
                <a16:creationId xmlns:a16="http://schemas.microsoft.com/office/drawing/2014/main" id="{DBB9CECE-2ECC-46FD-A51C-74733097BDBB}"/>
              </a:ext>
            </a:extLst>
          </p:cNvPr>
          <p:cNvGraphicFramePr>
            <a:graphicFrameLocks noChangeAspect="1"/>
          </p:cNvGraphicFramePr>
          <p:nvPr/>
        </p:nvGraphicFramePr>
        <p:xfrm>
          <a:off x="3429000" y="4419600"/>
          <a:ext cx="2057400" cy="704850"/>
        </p:xfrm>
        <a:graphic>
          <a:graphicData uri="http://schemas.openxmlformats.org/presentationml/2006/ole">
            <mc:AlternateContent xmlns:mc="http://schemas.openxmlformats.org/markup-compatibility/2006">
              <mc:Choice xmlns:v="urn:schemas-microsoft-com:vml" Requires="v">
                <p:oleObj spid="_x0000_s29937" name="Equation" r:id="rId7" imgW="736280" imgH="253890" progId="Equation.3">
                  <p:embed/>
                </p:oleObj>
              </mc:Choice>
              <mc:Fallback>
                <p:oleObj name="Equation" r:id="rId7" imgW="736280" imgH="253890" progId="Equation.3">
                  <p:embed/>
                  <p:pic>
                    <p:nvPicPr>
                      <p:cNvPr id="1051654" name="Object 6">
                        <a:extLst>
                          <a:ext uri="{FF2B5EF4-FFF2-40B4-BE49-F238E27FC236}">
                            <a16:creationId xmlns:a16="http://schemas.microsoft.com/office/drawing/2014/main" id="{512D5D70-00EE-4520-8E46-ED465D19CA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419600"/>
                        <a:ext cx="20574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a:extLst>
              <a:ext uri="{FF2B5EF4-FFF2-40B4-BE49-F238E27FC236}">
                <a16:creationId xmlns:a16="http://schemas.microsoft.com/office/drawing/2014/main" id="{DE0F7F1E-1960-464F-BBEF-0DEABFB002AB}"/>
              </a:ext>
            </a:extLst>
          </p:cNvPr>
          <p:cNvGraphicFramePr>
            <a:graphicFrameLocks noChangeAspect="1"/>
          </p:cNvGraphicFramePr>
          <p:nvPr>
            <p:extLst>
              <p:ext uri="{D42A27DB-BD31-4B8C-83A1-F6EECF244321}">
                <p14:modId xmlns:p14="http://schemas.microsoft.com/office/powerpoint/2010/main" val="60632255"/>
              </p:ext>
            </p:extLst>
          </p:nvPr>
        </p:nvGraphicFramePr>
        <p:xfrm>
          <a:off x="3203848" y="5315867"/>
          <a:ext cx="1981200" cy="633413"/>
        </p:xfrm>
        <a:graphic>
          <a:graphicData uri="http://schemas.openxmlformats.org/presentationml/2006/ole">
            <mc:AlternateContent xmlns:mc="http://schemas.openxmlformats.org/markup-compatibility/2006">
              <mc:Choice xmlns:v="urn:schemas-microsoft-com:vml" Requires="v">
                <p:oleObj spid="_x0000_s29938" name="Equation" r:id="rId9" imgW="711200" imgH="228600" progId="Equation.DSMT4">
                  <p:embed/>
                </p:oleObj>
              </mc:Choice>
              <mc:Fallback>
                <p:oleObj name="Equation" r:id="rId9" imgW="711200" imgH="228600" progId="Equation.DSMT4">
                  <p:embed/>
                  <p:pic>
                    <p:nvPicPr>
                      <p:cNvPr id="1051653" name="Object 5">
                        <a:extLst>
                          <a:ext uri="{FF2B5EF4-FFF2-40B4-BE49-F238E27FC236}">
                            <a16:creationId xmlns:a16="http://schemas.microsoft.com/office/drawing/2014/main" id="{8CD87E6B-5E9F-4389-B03E-3E59B2EBEC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848" y="5315867"/>
                        <a:ext cx="1981200" cy="63341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a:extLst>
              <a:ext uri="{FF2B5EF4-FFF2-40B4-BE49-F238E27FC236}">
                <a16:creationId xmlns:a16="http://schemas.microsoft.com/office/drawing/2014/main" id="{A24F79EB-D9C5-4817-B415-F2544546AF0D}"/>
              </a:ext>
            </a:extLst>
          </p:cNvPr>
          <p:cNvSpPr>
            <a:spLocks noChangeArrowheads="1"/>
          </p:cNvSpPr>
          <p:nvPr/>
        </p:nvSpPr>
        <p:spPr bwMode="auto">
          <a:xfrm>
            <a:off x="2112963" y="1600200"/>
            <a:ext cx="6780212" cy="2043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en-US" altLang="zh-CN" sz="3200">
                <a:latin typeface="楷体_GB2312" pitchFamily="49" charset="-122"/>
                <a:ea typeface="楷体_GB2312" pitchFamily="49" charset="-122"/>
              </a:rPr>
              <a:t>          </a:t>
            </a:r>
            <a:r>
              <a:rPr kumimoji="1" lang="en-US" altLang="zh-CN" sz="3200">
                <a:latin typeface="Times New Roman" panose="02020603050405020304" pitchFamily="18" charset="0"/>
                <a:ea typeface="楷体_GB2312" pitchFamily="49" charset="-122"/>
              </a:rPr>
              <a:t>——</a:t>
            </a:r>
            <a:endParaRPr kumimoji="1" lang="en-US" altLang="zh-CN" sz="3200">
              <a:latin typeface="楷体_GB2312" pitchFamily="49" charset="-122"/>
              <a:ea typeface="楷体_GB2312" pitchFamily="49" charset="-122"/>
            </a:endParaRPr>
          </a:p>
          <a:p>
            <a:pPr eaLnBrk="1" hangingPunct="1">
              <a:spcBef>
                <a:spcPct val="50000"/>
              </a:spcBef>
            </a:pPr>
            <a:r>
              <a:rPr kumimoji="1" lang="en-US" altLang="zh-CN" sz="3200">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对随机现象进行观测、试验，</a:t>
            </a:r>
          </a:p>
          <a:p>
            <a:pPr eaLnBrk="1" hangingPunct="1">
              <a:spcBef>
                <a:spcPct val="50000"/>
              </a:spcBef>
            </a:pPr>
            <a:r>
              <a:rPr kumimoji="1" lang="zh-CN" altLang="en-US" sz="3200" b="1">
                <a:latin typeface="楷体_GB2312" pitchFamily="49" charset="-122"/>
                <a:ea typeface="楷体_GB2312" pitchFamily="49" charset="-122"/>
              </a:rPr>
              <a:t>    以取得有代表性的观测值</a:t>
            </a:r>
          </a:p>
        </p:txBody>
      </p:sp>
      <p:sp>
        <p:nvSpPr>
          <p:cNvPr id="1025027" name="Rectangle 3">
            <a:extLst>
              <a:ext uri="{FF2B5EF4-FFF2-40B4-BE49-F238E27FC236}">
                <a16:creationId xmlns:a16="http://schemas.microsoft.com/office/drawing/2014/main" id="{F9DCF215-742A-4EE2-A38B-4353D65417FB}"/>
              </a:ext>
            </a:extLst>
          </p:cNvPr>
          <p:cNvSpPr>
            <a:spLocks noChangeArrowheads="1"/>
          </p:cNvSpPr>
          <p:nvPr/>
        </p:nvSpPr>
        <p:spPr bwMode="auto">
          <a:xfrm>
            <a:off x="2120900" y="3797300"/>
            <a:ext cx="6627813" cy="27749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en-US" altLang="zh-CN" sz="3200">
                <a:latin typeface="楷体_GB2312" pitchFamily="49" charset="-122"/>
                <a:ea typeface="楷体_GB2312" pitchFamily="49" charset="-122"/>
              </a:rPr>
              <a:t>          </a:t>
            </a:r>
            <a:r>
              <a:rPr kumimoji="1" lang="en-US" altLang="zh-CN" sz="3200">
                <a:latin typeface="Times New Roman" panose="02020603050405020304" pitchFamily="18" charset="0"/>
                <a:ea typeface="楷体_GB2312" pitchFamily="49" charset="-122"/>
              </a:rPr>
              <a:t>——</a:t>
            </a:r>
            <a:endParaRPr kumimoji="1" lang="en-US" altLang="zh-CN" sz="3200">
              <a:latin typeface="楷体_GB2312" pitchFamily="49" charset="-122"/>
              <a:ea typeface="楷体_GB2312" pitchFamily="49" charset="-122"/>
            </a:endParaRPr>
          </a:p>
          <a:p>
            <a:pPr eaLnBrk="1" hangingPunct="1">
              <a:spcBef>
                <a:spcPct val="50000"/>
              </a:spcBef>
            </a:pPr>
            <a:r>
              <a:rPr kumimoji="1" lang="en-US" altLang="zh-CN" sz="3200">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对已取得的观测值进行整理、</a:t>
            </a:r>
          </a:p>
          <a:p>
            <a:pPr eaLnBrk="1" hangingPunct="1">
              <a:spcBef>
                <a:spcPct val="50000"/>
              </a:spcBef>
            </a:pPr>
            <a:r>
              <a:rPr kumimoji="1" lang="zh-CN" altLang="en-US" sz="3200" b="1">
                <a:latin typeface="楷体_GB2312" pitchFamily="49" charset="-122"/>
                <a:ea typeface="楷体_GB2312" pitchFamily="49" charset="-122"/>
              </a:rPr>
              <a:t>    分析</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作出推断、决策</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从而</a:t>
            </a:r>
          </a:p>
          <a:p>
            <a:pPr eaLnBrk="1" hangingPunct="1">
              <a:spcBef>
                <a:spcPct val="50000"/>
              </a:spcBef>
            </a:pPr>
            <a:r>
              <a:rPr kumimoji="1" lang="zh-CN" altLang="en-US" sz="3200" b="1">
                <a:latin typeface="楷体_GB2312" pitchFamily="49" charset="-122"/>
                <a:ea typeface="楷体_GB2312" pitchFamily="49" charset="-122"/>
              </a:rPr>
              <a:t>    找出所研究的对象的规律性</a:t>
            </a:r>
          </a:p>
        </p:txBody>
      </p:sp>
      <p:grpSp>
        <p:nvGrpSpPr>
          <p:cNvPr id="1025028" name="Group 4">
            <a:extLst>
              <a:ext uri="{FF2B5EF4-FFF2-40B4-BE49-F238E27FC236}">
                <a16:creationId xmlns:a16="http://schemas.microsoft.com/office/drawing/2014/main" id="{38103F23-A331-4AFF-AD76-DDDD13D46643}"/>
              </a:ext>
            </a:extLst>
          </p:cNvPr>
          <p:cNvGrpSpPr>
            <a:grpSpLocks/>
          </p:cNvGrpSpPr>
          <p:nvPr/>
        </p:nvGrpSpPr>
        <p:grpSpPr bwMode="auto">
          <a:xfrm>
            <a:off x="533400" y="1577975"/>
            <a:ext cx="3849688" cy="4899025"/>
            <a:chOff x="336" y="994"/>
            <a:chExt cx="2425" cy="3086"/>
          </a:xfrm>
        </p:grpSpPr>
        <p:sp>
          <p:nvSpPr>
            <p:cNvPr id="9224" name="Text Box 5">
              <a:extLst>
                <a:ext uri="{FF2B5EF4-FFF2-40B4-BE49-F238E27FC236}">
                  <a16:creationId xmlns:a16="http://schemas.microsoft.com/office/drawing/2014/main" id="{7701B76D-C14B-4812-8FF4-4497200C75E7}"/>
                </a:ext>
              </a:extLst>
            </p:cNvPr>
            <p:cNvSpPr txBox="1">
              <a:spLocks noChangeArrowheads="1"/>
            </p:cNvSpPr>
            <p:nvPr/>
          </p:nvSpPr>
          <p:spPr bwMode="auto">
            <a:xfrm>
              <a:off x="336" y="1238"/>
              <a:ext cx="437" cy="274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4000" b="1">
                  <a:latin typeface="楷体_GB2312" pitchFamily="49" charset="-122"/>
                  <a:ea typeface="楷体_GB2312" pitchFamily="49" charset="-122"/>
                </a:rPr>
                <a:t>数</a:t>
              </a:r>
            </a:p>
            <a:p>
              <a:pPr eaLnBrk="1" hangingPunct="1"/>
              <a:r>
                <a:rPr kumimoji="1" lang="zh-CN" altLang="en-US" sz="4000" b="1">
                  <a:latin typeface="楷体_GB2312" pitchFamily="49" charset="-122"/>
                  <a:ea typeface="楷体_GB2312" pitchFamily="49" charset="-122"/>
                </a:rPr>
                <a:t>理</a:t>
              </a:r>
            </a:p>
            <a:p>
              <a:pPr eaLnBrk="1" hangingPunct="1"/>
              <a:r>
                <a:rPr kumimoji="1" lang="zh-CN" altLang="en-US" sz="4000" b="1">
                  <a:latin typeface="楷体_GB2312" pitchFamily="49" charset="-122"/>
                  <a:ea typeface="楷体_GB2312" pitchFamily="49" charset="-122"/>
                </a:rPr>
                <a:t>统</a:t>
              </a:r>
            </a:p>
            <a:p>
              <a:pPr eaLnBrk="1" hangingPunct="1"/>
              <a:r>
                <a:rPr kumimoji="1" lang="zh-CN" altLang="en-US" sz="4000" b="1">
                  <a:latin typeface="楷体_GB2312" pitchFamily="49" charset="-122"/>
                  <a:ea typeface="楷体_GB2312" pitchFamily="49" charset="-122"/>
                </a:rPr>
                <a:t>计</a:t>
              </a:r>
            </a:p>
            <a:p>
              <a:pPr eaLnBrk="1" hangingPunct="1"/>
              <a:r>
                <a:rPr kumimoji="1" lang="zh-CN" altLang="en-US" sz="4000" b="1">
                  <a:latin typeface="楷体_GB2312" pitchFamily="49" charset="-122"/>
                  <a:ea typeface="楷体_GB2312" pitchFamily="49" charset="-122"/>
                </a:rPr>
                <a:t>的</a:t>
              </a:r>
            </a:p>
            <a:p>
              <a:pPr eaLnBrk="1" hangingPunct="1"/>
              <a:r>
                <a:rPr kumimoji="1" lang="zh-CN" altLang="en-US" sz="4000" b="1">
                  <a:latin typeface="楷体_GB2312" pitchFamily="49" charset="-122"/>
                  <a:ea typeface="楷体_GB2312" pitchFamily="49" charset="-122"/>
                </a:rPr>
                <a:t>分</a:t>
              </a:r>
            </a:p>
            <a:p>
              <a:pPr eaLnBrk="1" hangingPunct="1"/>
              <a:r>
                <a:rPr kumimoji="1" lang="zh-CN" altLang="en-US" sz="4000" b="1">
                  <a:latin typeface="楷体_GB2312" pitchFamily="49" charset="-122"/>
                  <a:ea typeface="楷体_GB2312" pitchFamily="49" charset="-122"/>
                </a:rPr>
                <a:t>类</a:t>
              </a:r>
            </a:p>
          </p:txBody>
        </p:sp>
        <p:sp>
          <p:nvSpPr>
            <p:cNvPr id="9225" name="AutoShape 6">
              <a:extLst>
                <a:ext uri="{FF2B5EF4-FFF2-40B4-BE49-F238E27FC236}">
                  <a16:creationId xmlns:a16="http://schemas.microsoft.com/office/drawing/2014/main" id="{0FC71FCB-959A-4102-8CEC-2FBA24C870E4}"/>
                </a:ext>
              </a:extLst>
            </p:cNvPr>
            <p:cNvSpPr>
              <a:spLocks/>
            </p:cNvSpPr>
            <p:nvPr/>
          </p:nvSpPr>
          <p:spPr bwMode="auto">
            <a:xfrm>
              <a:off x="912" y="1104"/>
              <a:ext cx="288" cy="2976"/>
            </a:xfrm>
            <a:prstGeom prst="leftBrace">
              <a:avLst>
                <a:gd name="adj1" fmla="val 86111"/>
                <a:gd name="adj2" fmla="val 50000"/>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9226" name="Text Box 7">
              <a:extLst>
                <a:ext uri="{FF2B5EF4-FFF2-40B4-BE49-F238E27FC236}">
                  <a16:creationId xmlns:a16="http://schemas.microsoft.com/office/drawing/2014/main" id="{D583BD67-BE08-45D4-AA39-ADEEC835FEE2}"/>
                </a:ext>
              </a:extLst>
            </p:cNvPr>
            <p:cNvSpPr txBox="1">
              <a:spLocks noChangeArrowheads="1"/>
            </p:cNvSpPr>
            <p:nvPr/>
          </p:nvSpPr>
          <p:spPr bwMode="auto">
            <a:xfrm>
              <a:off x="1196" y="994"/>
              <a:ext cx="1561" cy="40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3600" b="1">
                  <a:solidFill>
                    <a:srgbClr val="FF0066"/>
                  </a:solidFill>
                  <a:latin typeface="楷体_GB2312" pitchFamily="49" charset="-122"/>
                  <a:ea typeface="楷体_GB2312" pitchFamily="49" charset="-122"/>
                </a:rPr>
                <a:t>描述统计学</a:t>
              </a:r>
            </a:p>
          </p:txBody>
        </p:sp>
        <p:sp>
          <p:nvSpPr>
            <p:cNvPr id="9227" name="Text Box 8">
              <a:extLst>
                <a:ext uri="{FF2B5EF4-FFF2-40B4-BE49-F238E27FC236}">
                  <a16:creationId xmlns:a16="http://schemas.microsoft.com/office/drawing/2014/main" id="{7F50F3CD-2056-4B64-A661-1FC008BB89EC}"/>
                </a:ext>
              </a:extLst>
            </p:cNvPr>
            <p:cNvSpPr txBox="1">
              <a:spLocks noChangeArrowheads="1"/>
            </p:cNvSpPr>
            <p:nvPr/>
          </p:nvSpPr>
          <p:spPr bwMode="auto">
            <a:xfrm>
              <a:off x="1200" y="2386"/>
              <a:ext cx="1561" cy="40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3600" b="1">
                  <a:solidFill>
                    <a:srgbClr val="FF0066"/>
                  </a:solidFill>
                  <a:latin typeface="楷体_GB2312" pitchFamily="49" charset="-122"/>
                  <a:ea typeface="楷体_GB2312" pitchFamily="49" charset="-122"/>
                </a:rPr>
                <a:t>推断统计学</a:t>
              </a:r>
            </a:p>
          </p:txBody>
        </p:sp>
      </p:grpSp>
      <p:sp>
        <p:nvSpPr>
          <p:cNvPr id="9221" name="AutoShape 9">
            <a:hlinkClick r:id="" action="ppaction://hlinkshowjump?jump=previousslide" highlightClick="1"/>
            <a:extLst>
              <a:ext uri="{FF2B5EF4-FFF2-40B4-BE49-F238E27FC236}">
                <a16:creationId xmlns:a16="http://schemas.microsoft.com/office/drawing/2014/main" id="{57242940-D60A-4DE6-BB72-85CC99CEC300}"/>
              </a:ext>
            </a:extLst>
          </p:cNvPr>
          <p:cNvSpPr>
            <a:spLocks noChangeArrowheads="1"/>
          </p:cNvSpPr>
          <p:nvPr/>
        </p:nvSpPr>
        <p:spPr bwMode="auto">
          <a:xfrm>
            <a:off x="8305800" y="6400800"/>
            <a:ext cx="304800" cy="381000"/>
          </a:xfrm>
          <a:prstGeom prst="actionButtonBackPreviou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9222" name="AutoShape 10">
            <a:hlinkClick r:id="" action="ppaction://hlinkshowjump?jump=nextslide" highlightClick="1"/>
            <a:extLst>
              <a:ext uri="{FF2B5EF4-FFF2-40B4-BE49-F238E27FC236}">
                <a16:creationId xmlns:a16="http://schemas.microsoft.com/office/drawing/2014/main" id="{6F44F5C1-3830-49D2-8551-9958BC994E40}"/>
              </a:ext>
            </a:extLst>
          </p:cNvPr>
          <p:cNvSpPr>
            <a:spLocks noChangeArrowheads="1"/>
          </p:cNvSpPr>
          <p:nvPr/>
        </p:nvSpPr>
        <p:spPr bwMode="auto">
          <a:xfrm>
            <a:off x="8610600" y="6400800"/>
            <a:ext cx="304800" cy="381000"/>
          </a:xfrm>
          <a:prstGeom prst="actionButtonForwardNex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endParaRPr kumimoji="1" lang="zh-CN" altLang="zh-CN" sz="3200">
              <a:solidFill>
                <a:srgbClr val="FFFF00"/>
              </a:solidFill>
              <a:latin typeface="Times New Roman" panose="02020603050405020304" pitchFamily="18" charset="0"/>
              <a:ea typeface="楷体_GB2312" pitchFamily="49" charset="-122"/>
            </a:endParaRPr>
          </a:p>
        </p:txBody>
      </p:sp>
      <p:sp>
        <p:nvSpPr>
          <p:cNvPr id="9223" name="Text Box 11">
            <a:extLst>
              <a:ext uri="{FF2B5EF4-FFF2-40B4-BE49-F238E27FC236}">
                <a16:creationId xmlns:a16="http://schemas.microsoft.com/office/drawing/2014/main" id="{E1657C2C-479C-4654-8745-491150F2E370}"/>
              </a:ext>
            </a:extLst>
          </p:cNvPr>
          <p:cNvSpPr txBox="1">
            <a:spLocks noChangeArrowheads="1"/>
          </p:cNvSpPr>
          <p:nvPr/>
        </p:nvSpPr>
        <p:spPr bwMode="auto">
          <a:xfrm>
            <a:off x="107950" y="285750"/>
            <a:ext cx="5256213" cy="769938"/>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4400" b="1">
                <a:solidFill>
                  <a:srgbClr val="000066"/>
                </a:solidFill>
                <a:latin typeface="楷体_GB2312" pitchFamily="49" charset="-122"/>
                <a:ea typeface="楷体_GB2312" pitchFamily="49" charset="-122"/>
              </a:rPr>
              <a:t>数理统计方法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5028"/>
                                        </p:tgtEl>
                                        <p:attrNameLst>
                                          <p:attrName>style.visibility</p:attrName>
                                        </p:attrNameLst>
                                      </p:cBhvr>
                                      <p:to>
                                        <p:strVal val="visible"/>
                                      </p:to>
                                    </p:set>
                                    <p:animEffect transition="in" filter="wipe(left)">
                                      <p:cBhvr>
                                        <p:cTn id="7" dur="500"/>
                                        <p:tgtEl>
                                          <p:spTgt spid="1025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5026"/>
                                        </p:tgtEl>
                                        <p:attrNameLst>
                                          <p:attrName>style.visibility</p:attrName>
                                        </p:attrNameLst>
                                      </p:cBhvr>
                                      <p:to>
                                        <p:strVal val="visible"/>
                                      </p:to>
                                    </p:set>
                                    <p:animEffect transition="in" filter="wipe(up)">
                                      <p:cBhvr>
                                        <p:cTn id="12" dur="500"/>
                                        <p:tgtEl>
                                          <p:spTgt spid="10250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25027"/>
                                        </p:tgtEl>
                                        <p:attrNameLst>
                                          <p:attrName>style.visibility</p:attrName>
                                        </p:attrNameLst>
                                      </p:cBhvr>
                                      <p:to>
                                        <p:strVal val="visible"/>
                                      </p:to>
                                    </p:set>
                                    <p:animEffect transition="in" filter="wipe(up)">
                                      <p:cBhvr>
                                        <p:cTn id="17" dur="500"/>
                                        <p:tgtEl>
                                          <p:spTgt spid="1025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6" grpId="0" animBg="1" autoUpdateAnimBg="0"/>
      <p:bldP spid="1025027"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extLst>
              <a:ext uri="{FF2B5EF4-FFF2-40B4-BE49-F238E27FC236}">
                <a16:creationId xmlns:a16="http://schemas.microsoft.com/office/drawing/2014/main" id="{3F9A3EC5-82F8-4A0B-863B-3979257085AC}"/>
              </a:ext>
            </a:extLst>
          </p:cNvPr>
          <p:cNvGraphicFramePr>
            <a:graphicFrameLocks noChangeAspect="1"/>
          </p:cNvGraphicFramePr>
          <p:nvPr/>
        </p:nvGraphicFramePr>
        <p:xfrm>
          <a:off x="931863" y="939800"/>
          <a:ext cx="7785100" cy="1651000"/>
        </p:xfrm>
        <a:graphic>
          <a:graphicData uri="http://schemas.openxmlformats.org/presentationml/2006/ole">
            <mc:AlternateContent xmlns:mc="http://schemas.openxmlformats.org/markup-compatibility/2006">
              <mc:Choice xmlns:v="urn:schemas-microsoft-com:vml" Requires="v">
                <p:oleObj spid="_x0000_s31364" name="Equation" r:id="rId3" imgW="7785100" imgH="1651000" progId="Equation.3">
                  <p:embed/>
                </p:oleObj>
              </mc:Choice>
              <mc:Fallback>
                <p:oleObj name="Equation" r:id="rId3" imgW="7785100" imgH="1651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3" y="939800"/>
                        <a:ext cx="7785100"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2675" name="Text Box 3">
            <a:extLst>
              <a:ext uri="{FF2B5EF4-FFF2-40B4-BE49-F238E27FC236}">
                <a16:creationId xmlns:a16="http://schemas.microsoft.com/office/drawing/2014/main" id="{83758105-DFC0-4E6A-BA88-9825FB04B7EF}"/>
              </a:ext>
            </a:extLst>
          </p:cNvPr>
          <p:cNvSpPr txBox="1">
            <a:spLocks noChangeArrowheads="1"/>
          </p:cNvSpPr>
          <p:nvPr/>
        </p:nvSpPr>
        <p:spPr bwMode="auto">
          <a:xfrm>
            <a:off x="873125" y="2447925"/>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solidFill>
                  <a:srgbClr val="C00000"/>
                </a:solidFill>
                <a:latin typeface="Times New Roman" panose="02020603050405020304" pitchFamily="18" charset="0"/>
              </a:rPr>
              <a:t>解</a:t>
            </a:r>
          </a:p>
        </p:txBody>
      </p:sp>
      <p:graphicFrame>
        <p:nvGraphicFramePr>
          <p:cNvPr id="1052676" name="Object 4">
            <a:extLst>
              <a:ext uri="{FF2B5EF4-FFF2-40B4-BE49-F238E27FC236}">
                <a16:creationId xmlns:a16="http://schemas.microsoft.com/office/drawing/2014/main" id="{8C6E830D-73B2-448D-AACB-679957CE8742}"/>
              </a:ext>
            </a:extLst>
          </p:cNvPr>
          <p:cNvGraphicFramePr>
            <a:graphicFrameLocks noChangeAspect="1"/>
          </p:cNvGraphicFramePr>
          <p:nvPr/>
        </p:nvGraphicFramePr>
        <p:xfrm>
          <a:off x="1997075" y="2524125"/>
          <a:ext cx="1600200" cy="419100"/>
        </p:xfrm>
        <a:graphic>
          <a:graphicData uri="http://schemas.openxmlformats.org/presentationml/2006/ole">
            <mc:AlternateContent xmlns:mc="http://schemas.openxmlformats.org/markup-compatibility/2006">
              <mc:Choice xmlns:v="urn:schemas-microsoft-com:vml" Requires="v">
                <p:oleObj spid="_x0000_s31365" name="Equation" r:id="rId5" imgW="1600200" imgH="419100" progId="Equation.3">
                  <p:embed/>
                </p:oleObj>
              </mc:Choice>
              <mc:Fallback>
                <p:oleObj name="Equation" r:id="rId5" imgW="1600200" imgH="419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7075" y="2524125"/>
                        <a:ext cx="160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2677" name="Object 5">
            <a:extLst>
              <a:ext uri="{FF2B5EF4-FFF2-40B4-BE49-F238E27FC236}">
                <a16:creationId xmlns:a16="http://schemas.microsoft.com/office/drawing/2014/main" id="{C83A73E3-609A-423C-AFE8-C37A757408CA}"/>
              </a:ext>
            </a:extLst>
          </p:cNvPr>
          <p:cNvGraphicFramePr>
            <a:graphicFrameLocks noChangeAspect="1"/>
          </p:cNvGraphicFramePr>
          <p:nvPr/>
        </p:nvGraphicFramePr>
        <p:xfrm>
          <a:off x="3652838" y="2624138"/>
          <a:ext cx="660400" cy="304800"/>
        </p:xfrm>
        <a:graphic>
          <a:graphicData uri="http://schemas.openxmlformats.org/presentationml/2006/ole">
            <mc:AlternateContent xmlns:mc="http://schemas.openxmlformats.org/markup-compatibility/2006">
              <mc:Choice xmlns:v="urn:schemas-microsoft-com:vml" Requires="v">
                <p:oleObj spid="_x0000_s31366" name="Equation" r:id="rId7" imgW="660113" imgH="304668" progId="Equation.3">
                  <p:embed/>
                </p:oleObj>
              </mc:Choice>
              <mc:Fallback>
                <p:oleObj name="Equation" r:id="rId7" imgW="660113" imgH="304668"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2838" y="2624138"/>
                        <a:ext cx="660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2678" name="Object 6">
            <a:extLst>
              <a:ext uri="{FF2B5EF4-FFF2-40B4-BE49-F238E27FC236}">
                <a16:creationId xmlns:a16="http://schemas.microsoft.com/office/drawing/2014/main" id="{3B5AE5ED-199D-4FE2-AD63-28500B7ADAC5}"/>
              </a:ext>
            </a:extLst>
          </p:cNvPr>
          <p:cNvGraphicFramePr>
            <a:graphicFrameLocks noChangeAspect="1"/>
          </p:cNvGraphicFramePr>
          <p:nvPr/>
        </p:nvGraphicFramePr>
        <p:xfrm>
          <a:off x="2005013" y="2986088"/>
          <a:ext cx="1778000" cy="469900"/>
        </p:xfrm>
        <a:graphic>
          <a:graphicData uri="http://schemas.openxmlformats.org/presentationml/2006/ole">
            <mc:AlternateContent xmlns:mc="http://schemas.openxmlformats.org/markup-compatibility/2006">
              <mc:Choice xmlns:v="urn:schemas-microsoft-com:vml" Requires="v">
                <p:oleObj spid="_x0000_s31367" name="Equation" r:id="rId9" imgW="1778000" imgH="469900" progId="Equation.3">
                  <p:embed/>
                </p:oleObj>
              </mc:Choice>
              <mc:Fallback>
                <p:oleObj name="Equation" r:id="rId9" imgW="1778000" imgH="4699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013" y="2986088"/>
                        <a:ext cx="1778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2679" name="Object 7">
            <a:extLst>
              <a:ext uri="{FF2B5EF4-FFF2-40B4-BE49-F238E27FC236}">
                <a16:creationId xmlns:a16="http://schemas.microsoft.com/office/drawing/2014/main" id="{AB4C9433-F29E-4360-8985-2DB1616C3A64}"/>
              </a:ext>
            </a:extLst>
          </p:cNvPr>
          <p:cNvGraphicFramePr>
            <a:graphicFrameLocks noChangeAspect="1"/>
          </p:cNvGraphicFramePr>
          <p:nvPr/>
        </p:nvGraphicFramePr>
        <p:xfrm>
          <a:off x="6453188" y="2979738"/>
          <a:ext cx="1549400" cy="469900"/>
        </p:xfrm>
        <a:graphic>
          <a:graphicData uri="http://schemas.openxmlformats.org/presentationml/2006/ole">
            <mc:AlternateContent xmlns:mc="http://schemas.openxmlformats.org/markup-compatibility/2006">
              <mc:Choice xmlns:v="urn:schemas-microsoft-com:vml" Requires="v">
                <p:oleObj spid="_x0000_s31368" name="Equation" r:id="rId11" imgW="1549400" imgH="469900" progId="Equation.3">
                  <p:embed/>
                </p:oleObj>
              </mc:Choice>
              <mc:Fallback>
                <p:oleObj name="Equation" r:id="rId11" imgW="1549400" imgH="4699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3188" y="2979738"/>
                        <a:ext cx="1549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2680" name="Object 8">
            <a:extLst>
              <a:ext uri="{FF2B5EF4-FFF2-40B4-BE49-F238E27FC236}">
                <a16:creationId xmlns:a16="http://schemas.microsoft.com/office/drawing/2014/main" id="{895F9781-A173-412B-B861-D2A23C3DA893}"/>
              </a:ext>
            </a:extLst>
          </p:cNvPr>
          <p:cNvGraphicFramePr>
            <a:graphicFrameLocks noChangeAspect="1"/>
          </p:cNvGraphicFramePr>
          <p:nvPr/>
        </p:nvGraphicFramePr>
        <p:xfrm>
          <a:off x="3810000" y="2997200"/>
          <a:ext cx="2667000" cy="469900"/>
        </p:xfrm>
        <a:graphic>
          <a:graphicData uri="http://schemas.openxmlformats.org/presentationml/2006/ole">
            <mc:AlternateContent xmlns:mc="http://schemas.openxmlformats.org/markup-compatibility/2006">
              <mc:Choice xmlns:v="urn:schemas-microsoft-com:vml" Requires="v">
                <p:oleObj spid="_x0000_s31369" name="Equation" r:id="rId13" imgW="2667000" imgH="469900" progId="Equation.3">
                  <p:embed/>
                </p:oleObj>
              </mc:Choice>
              <mc:Fallback>
                <p:oleObj name="Equation" r:id="rId13" imgW="2667000" imgH="4699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0" y="2997200"/>
                        <a:ext cx="2667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2681" name="Object 9">
            <a:extLst>
              <a:ext uri="{FF2B5EF4-FFF2-40B4-BE49-F238E27FC236}">
                <a16:creationId xmlns:a16="http://schemas.microsoft.com/office/drawing/2014/main" id="{A148A2FA-F027-409A-BC27-08F1097BE177}"/>
              </a:ext>
            </a:extLst>
          </p:cNvPr>
          <p:cNvGraphicFramePr>
            <a:graphicFrameLocks noChangeAspect="1"/>
          </p:cNvGraphicFramePr>
          <p:nvPr/>
        </p:nvGraphicFramePr>
        <p:xfrm>
          <a:off x="1873250" y="3524250"/>
          <a:ext cx="2641600" cy="1054100"/>
        </p:xfrm>
        <a:graphic>
          <a:graphicData uri="http://schemas.openxmlformats.org/presentationml/2006/ole">
            <mc:AlternateContent xmlns:mc="http://schemas.openxmlformats.org/markup-compatibility/2006">
              <mc:Choice xmlns:v="urn:schemas-microsoft-com:vml" Requires="v">
                <p:oleObj spid="_x0000_s31370" name="Equation" r:id="rId15" imgW="2641600" imgH="1054100" progId="Equation.3">
                  <p:embed/>
                </p:oleObj>
              </mc:Choice>
              <mc:Fallback>
                <p:oleObj name="Equation" r:id="rId15" imgW="2641600" imgH="10541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3250" y="3524250"/>
                        <a:ext cx="2641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2682" name="Text Box 10">
            <a:extLst>
              <a:ext uri="{FF2B5EF4-FFF2-40B4-BE49-F238E27FC236}">
                <a16:creationId xmlns:a16="http://schemas.microsoft.com/office/drawing/2014/main" id="{F2EDAB1E-4983-4B36-B306-986A4BF1208E}"/>
              </a:ext>
            </a:extLst>
          </p:cNvPr>
          <p:cNvSpPr txBox="1">
            <a:spLocks noChangeArrowheads="1"/>
          </p:cNvSpPr>
          <p:nvPr/>
        </p:nvSpPr>
        <p:spPr bwMode="auto">
          <a:xfrm>
            <a:off x="914400" y="4548188"/>
            <a:ext cx="510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latin typeface="Times New Roman" panose="02020603050405020304" pitchFamily="18" charset="0"/>
                <a:ea typeface="宋体" panose="02010600030101010101" pitchFamily="2" charset="-122"/>
              </a:rPr>
              <a:t>解方程组得到</a:t>
            </a:r>
            <a:r>
              <a:rPr kumimoji="1" lang="zh-CN" altLang="en-US" sz="2800" b="1">
                <a:solidFill>
                  <a:srgbClr val="C00000"/>
                </a:solidFill>
                <a:latin typeface="Times New Roman" panose="02020603050405020304" pitchFamily="18" charset="0"/>
                <a:ea typeface="宋体" panose="02010600030101010101" pitchFamily="2" charset="-122"/>
              </a:rPr>
              <a:t>矩估计量</a:t>
            </a:r>
            <a:r>
              <a:rPr kumimoji="1" lang="zh-CN" altLang="en-US" sz="2800" b="1">
                <a:latin typeface="Times New Roman" panose="02020603050405020304" pitchFamily="18" charset="0"/>
                <a:ea typeface="宋体" panose="02010600030101010101" pitchFamily="2" charset="-122"/>
              </a:rPr>
              <a:t>分别为</a:t>
            </a:r>
          </a:p>
        </p:txBody>
      </p:sp>
      <p:graphicFrame>
        <p:nvGraphicFramePr>
          <p:cNvPr id="1052683" name="Object 11">
            <a:extLst>
              <a:ext uri="{FF2B5EF4-FFF2-40B4-BE49-F238E27FC236}">
                <a16:creationId xmlns:a16="http://schemas.microsoft.com/office/drawing/2014/main" id="{60616387-A4C6-4C1B-9CAA-1D598A996C78}"/>
              </a:ext>
            </a:extLst>
          </p:cNvPr>
          <p:cNvGraphicFramePr>
            <a:graphicFrameLocks noChangeAspect="1"/>
          </p:cNvGraphicFramePr>
          <p:nvPr/>
        </p:nvGraphicFramePr>
        <p:xfrm>
          <a:off x="5918200" y="4624388"/>
          <a:ext cx="1778000" cy="419100"/>
        </p:xfrm>
        <a:graphic>
          <a:graphicData uri="http://schemas.openxmlformats.org/presentationml/2006/ole">
            <mc:AlternateContent xmlns:mc="http://schemas.openxmlformats.org/markup-compatibility/2006">
              <mc:Choice xmlns:v="urn:schemas-microsoft-com:vml" Requires="v">
                <p:oleObj spid="_x0000_s31371" name="Equation" r:id="rId17" imgW="1778000" imgH="419100" progId="Equation.3">
                  <p:embed/>
                </p:oleObj>
              </mc:Choice>
              <mc:Fallback>
                <p:oleObj name="Equation" r:id="rId17" imgW="1778000" imgH="4191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18200" y="4624388"/>
                        <a:ext cx="1778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2684" name="Object 12">
            <a:extLst>
              <a:ext uri="{FF2B5EF4-FFF2-40B4-BE49-F238E27FC236}">
                <a16:creationId xmlns:a16="http://schemas.microsoft.com/office/drawing/2014/main" id="{0717C160-50C0-4866-8BA2-A90B802FDD48}"/>
              </a:ext>
            </a:extLst>
          </p:cNvPr>
          <p:cNvGraphicFramePr>
            <a:graphicFrameLocks noChangeAspect="1"/>
          </p:cNvGraphicFramePr>
          <p:nvPr/>
        </p:nvGraphicFramePr>
        <p:xfrm>
          <a:off x="1092200" y="5349875"/>
          <a:ext cx="1968500" cy="508000"/>
        </p:xfrm>
        <a:graphic>
          <a:graphicData uri="http://schemas.openxmlformats.org/presentationml/2006/ole">
            <mc:AlternateContent xmlns:mc="http://schemas.openxmlformats.org/markup-compatibility/2006">
              <mc:Choice xmlns:v="urn:schemas-microsoft-com:vml" Requires="v">
                <p:oleObj spid="_x0000_s31372" name="Equation" r:id="rId19" imgW="1968500" imgH="508000" progId="Equation.3">
                  <p:embed/>
                </p:oleObj>
              </mc:Choice>
              <mc:Fallback>
                <p:oleObj name="Equation" r:id="rId19" imgW="1968500" imgH="5080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2200" y="5349875"/>
                        <a:ext cx="1968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2685" name="Object 13">
            <a:extLst>
              <a:ext uri="{FF2B5EF4-FFF2-40B4-BE49-F238E27FC236}">
                <a16:creationId xmlns:a16="http://schemas.microsoft.com/office/drawing/2014/main" id="{58924ED3-FEAB-4371-81D9-3049AD7805F3}"/>
              </a:ext>
            </a:extLst>
          </p:cNvPr>
          <p:cNvGraphicFramePr>
            <a:graphicFrameLocks noChangeAspect="1"/>
          </p:cNvGraphicFramePr>
          <p:nvPr/>
        </p:nvGraphicFramePr>
        <p:xfrm>
          <a:off x="3070225" y="5207000"/>
          <a:ext cx="2324100" cy="939800"/>
        </p:xfrm>
        <a:graphic>
          <a:graphicData uri="http://schemas.openxmlformats.org/presentationml/2006/ole">
            <mc:AlternateContent xmlns:mc="http://schemas.openxmlformats.org/markup-compatibility/2006">
              <mc:Choice xmlns:v="urn:schemas-microsoft-com:vml" Requires="v">
                <p:oleObj spid="_x0000_s31373" name="Equation" r:id="rId21" imgW="2324100" imgH="939800" progId="Equation.3">
                  <p:embed/>
                </p:oleObj>
              </mc:Choice>
              <mc:Fallback>
                <p:oleObj name="Equation" r:id="rId21" imgW="2324100" imgH="939800"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70225" y="5207000"/>
                        <a:ext cx="23241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2686" name="Object 14">
            <a:extLst>
              <a:ext uri="{FF2B5EF4-FFF2-40B4-BE49-F238E27FC236}">
                <a16:creationId xmlns:a16="http://schemas.microsoft.com/office/drawing/2014/main" id="{9E5A4745-E5FA-4A83-A97C-1B861030681C}"/>
              </a:ext>
            </a:extLst>
          </p:cNvPr>
          <p:cNvGraphicFramePr>
            <a:graphicFrameLocks noChangeAspect="1"/>
          </p:cNvGraphicFramePr>
          <p:nvPr/>
        </p:nvGraphicFramePr>
        <p:xfrm>
          <a:off x="5392738" y="5180013"/>
          <a:ext cx="2527300" cy="939800"/>
        </p:xfrm>
        <a:graphic>
          <a:graphicData uri="http://schemas.openxmlformats.org/presentationml/2006/ole">
            <mc:AlternateContent xmlns:mc="http://schemas.openxmlformats.org/markup-compatibility/2006">
              <mc:Choice xmlns:v="urn:schemas-microsoft-com:vml" Requires="v">
                <p:oleObj spid="_x0000_s31374" name="Equation" r:id="rId23" imgW="2527300" imgH="939800" progId="Equation.3">
                  <p:embed/>
                </p:oleObj>
              </mc:Choice>
              <mc:Fallback>
                <p:oleObj name="Equation" r:id="rId23" imgW="2527300" imgH="93980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92738" y="5180013"/>
                        <a:ext cx="25273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5" name="Text Box 15">
            <a:extLst>
              <a:ext uri="{FF2B5EF4-FFF2-40B4-BE49-F238E27FC236}">
                <a16:creationId xmlns:a16="http://schemas.microsoft.com/office/drawing/2014/main" id="{734CC446-5520-43EB-BF6D-B3B4C730FDCB}"/>
              </a:ext>
            </a:extLst>
          </p:cNvPr>
          <p:cNvSpPr txBox="1">
            <a:spLocks noChangeArrowheads="1"/>
          </p:cNvSpPr>
          <p:nvPr/>
        </p:nvSpPr>
        <p:spPr bwMode="auto">
          <a:xfrm>
            <a:off x="863600" y="9144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solidFill>
                  <a:srgbClr val="C00000"/>
                </a:solidFill>
                <a:latin typeface="黑体" panose="02010609060101010101" pitchFamily="49" charset="-122"/>
              </a:rPr>
              <a:t>例</a:t>
            </a:r>
            <a:endParaRPr kumimoji="1" lang="zh-CN" altLang="en-US" sz="2800" b="1">
              <a:solidFill>
                <a:srgbClr val="C00000"/>
              </a:solidFill>
              <a:latin typeface="Times New Roman" panose="02020603050405020304" pitchFamily="18" charset="0"/>
            </a:endParaRPr>
          </a:p>
        </p:txBody>
      </p:sp>
      <p:sp>
        <p:nvSpPr>
          <p:cNvPr id="30736" name="标题 1">
            <a:extLst>
              <a:ext uri="{FF2B5EF4-FFF2-40B4-BE49-F238E27FC236}">
                <a16:creationId xmlns:a16="http://schemas.microsoft.com/office/drawing/2014/main" id="{7B98429E-80B9-4B95-A426-8CA503E97202}"/>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4.2-1 </a:t>
            </a:r>
            <a:r>
              <a:rPr kumimoji="1" lang="zh-CN" altLang="en-US" sz="2400">
                <a:solidFill>
                  <a:srgbClr val="0000FF"/>
                </a:solidFill>
                <a:latin typeface="Arial Black" panose="020B0A04020102020204" pitchFamily="34" charset="0"/>
              </a:rPr>
              <a:t>矩估计法</a:t>
            </a:r>
            <a:endParaRPr lang="zh-CN" altLang="en-US" sz="2400">
              <a:solidFill>
                <a:srgbClr val="0000CC"/>
              </a:solidFill>
              <a:latin typeface="Arial Black" panose="020B0A040201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2675"/>
                                        </p:tgtEl>
                                        <p:attrNameLst>
                                          <p:attrName>style.visibility</p:attrName>
                                        </p:attrNameLst>
                                      </p:cBhvr>
                                      <p:to>
                                        <p:strVal val="visible"/>
                                      </p:to>
                                    </p:set>
                                    <p:animEffect transition="in" filter="wipe(left)">
                                      <p:cBhvr>
                                        <p:cTn id="7" dur="500"/>
                                        <p:tgtEl>
                                          <p:spTgt spid="1052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2676"/>
                                        </p:tgtEl>
                                        <p:attrNameLst>
                                          <p:attrName>style.visibility</p:attrName>
                                        </p:attrNameLst>
                                      </p:cBhvr>
                                      <p:to>
                                        <p:strVal val="visible"/>
                                      </p:to>
                                    </p:set>
                                    <p:animEffect transition="in" filter="wipe(left)">
                                      <p:cBhvr>
                                        <p:cTn id="12" dur="500"/>
                                        <p:tgtEl>
                                          <p:spTgt spid="1052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52677"/>
                                        </p:tgtEl>
                                        <p:attrNameLst>
                                          <p:attrName>style.visibility</p:attrName>
                                        </p:attrNameLst>
                                      </p:cBhvr>
                                      <p:to>
                                        <p:strVal val="visible"/>
                                      </p:to>
                                    </p:set>
                                    <p:animEffect transition="in" filter="wipe(left)">
                                      <p:cBhvr>
                                        <p:cTn id="17" dur="500"/>
                                        <p:tgtEl>
                                          <p:spTgt spid="10526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52678"/>
                                        </p:tgtEl>
                                        <p:attrNameLst>
                                          <p:attrName>style.visibility</p:attrName>
                                        </p:attrNameLst>
                                      </p:cBhvr>
                                      <p:to>
                                        <p:strVal val="visible"/>
                                      </p:to>
                                    </p:set>
                                    <p:animEffect transition="in" filter="wipe(left)">
                                      <p:cBhvr>
                                        <p:cTn id="22" dur="500"/>
                                        <p:tgtEl>
                                          <p:spTgt spid="1052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52680"/>
                                        </p:tgtEl>
                                        <p:attrNameLst>
                                          <p:attrName>style.visibility</p:attrName>
                                        </p:attrNameLst>
                                      </p:cBhvr>
                                      <p:to>
                                        <p:strVal val="visible"/>
                                      </p:to>
                                    </p:set>
                                    <p:animEffect transition="in" filter="wipe(left)">
                                      <p:cBhvr>
                                        <p:cTn id="27" dur="500"/>
                                        <p:tgtEl>
                                          <p:spTgt spid="10526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52679"/>
                                        </p:tgtEl>
                                        <p:attrNameLst>
                                          <p:attrName>style.visibility</p:attrName>
                                        </p:attrNameLst>
                                      </p:cBhvr>
                                      <p:to>
                                        <p:strVal val="visible"/>
                                      </p:to>
                                    </p:set>
                                    <p:animEffect transition="in" filter="wipe(left)">
                                      <p:cBhvr>
                                        <p:cTn id="32" dur="500"/>
                                        <p:tgtEl>
                                          <p:spTgt spid="10526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52681"/>
                                        </p:tgtEl>
                                        <p:attrNameLst>
                                          <p:attrName>style.visibility</p:attrName>
                                        </p:attrNameLst>
                                      </p:cBhvr>
                                      <p:to>
                                        <p:strVal val="visible"/>
                                      </p:to>
                                    </p:set>
                                    <p:animEffect transition="in" filter="wipe(left)">
                                      <p:cBhvr>
                                        <p:cTn id="37" dur="500"/>
                                        <p:tgtEl>
                                          <p:spTgt spid="10526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52682"/>
                                        </p:tgtEl>
                                        <p:attrNameLst>
                                          <p:attrName>style.visibility</p:attrName>
                                        </p:attrNameLst>
                                      </p:cBhvr>
                                      <p:to>
                                        <p:strVal val="visible"/>
                                      </p:to>
                                    </p:set>
                                    <p:animEffect transition="in" filter="wipe(left)">
                                      <p:cBhvr>
                                        <p:cTn id="42" dur="500"/>
                                        <p:tgtEl>
                                          <p:spTgt spid="10526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52683"/>
                                        </p:tgtEl>
                                        <p:attrNameLst>
                                          <p:attrName>style.visibility</p:attrName>
                                        </p:attrNameLst>
                                      </p:cBhvr>
                                      <p:to>
                                        <p:strVal val="visible"/>
                                      </p:to>
                                    </p:set>
                                    <p:animEffect transition="in" filter="wipe(left)">
                                      <p:cBhvr>
                                        <p:cTn id="47" dur="500"/>
                                        <p:tgtEl>
                                          <p:spTgt spid="10526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52684"/>
                                        </p:tgtEl>
                                        <p:attrNameLst>
                                          <p:attrName>style.visibility</p:attrName>
                                        </p:attrNameLst>
                                      </p:cBhvr>
                                      <p:to>
                                        <p:strVal val="visible"/>
                                      </p:to>
                                    </p:set>
                                    <p:animEffect transition="in" filter="wipe(left)">
                                      <p:cBhvr>
                                        <p:cTn id="52" dur="500"/>
                                        <p:tgtEl>
                                          <p:spTgt spid="10526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52685"/>
                                        </p:tgtEl>
                                        <p:attrNameLst>
                                          <p:attrName>style.visibility</p:attrName>
                                        </p:attrNameLst>
                                      </p:cBhvr>
                                      <p:to>
                                        <p:strVal val="visible"/>
                                      </p:to>
                                    </p:set>
                                    <p:animEffect transition="in" filter="wipe(left)">
                                      <p:cBhvr>
                                        <p:cTn id="57" dur="500"/>
                                        <p:tgtEl>
                                          <p:spTgt spid="105268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52686"/>
                                        </p:tgtEl>
                                        <p:attrNameLst>
                                          <p:attrName>style.visibility</p:attrName>
                                        </p:attrNameLst>
                                      </p:cBhvr>
                                      <p:to>
                                        <p:strVal val="visible"/>
                                      </p:to>
                                    </p:set>
                                    <p:animEffect transition="in" filter="wipe(left)">
                                      <p:cBhvr>
                                        <p:cTn id="62" dur="500"/>
                                        <p:tgtEl>
                                          <p:spTgt spid="1052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5" grpId="0" autoUpdateAnimBg="0"/>
      <p:bldP spid="105268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22" name="Rectangle 2">
            <a:extLst>
              <a:ext uri="{FF2B5EF4-FFF2-40B4-BE49-F238E27FC236}">
                <a16:creationId xmlns:a16="http://schemas.microsoft.com/office/drawing/2014/main" id="{291FA766-CFCB-457F-B49E-76293A5AAB05}"/>
              </a:ext>
            </a:extLst>
          </p:cNvPr>
          <p:cNvSpPr>
            <a:spLocks noChangeArrowheads="1"/>
          </p:cNvSpPr>
          <p:nvPr/>
        </p:nvSpPr>
        <p:spPr bwMode="auto">
          <a:xfrm>
            <a:off x="463550" y="1484313"/>
            <a:ext cx="8216900"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defRPr/>
            </a:pPr>
            <a:r>
              <a:rPr kumimoji="1" lang="en-US" altLang="zh-CN" sz="2800" b="1" dirty="0">
                <a:latin typeface="+mn-ea"/>
                <a:ea typeface="+mn-ea"/>
                <a:cs typeface="Arial" panose="020B0604020202020204" pitchFamily="34" charset="0"/>
              </a:rPr>
              <a:t>   </a:t>
            </a:r>
            <a:r>
              <a:rPr kumimoji="1" lang="zh-CN" altLang="en-US" sz="2800" b="1" dirty="0">
                <a:latin typeface="Arial" panose="020B0604020202020204" pitchFamily="34" charset="0"/>
                <a:ea typeface="+mn-ea"/>
                <a:cs typeface="Arial" panose="020B0604020202020204" pitchFamily="34" charset="0"/>
              </a:rPr>
              <a:t>一般说，事件</a:t>
            </a:r>
            <a:r>
              <a:rPr kumimoji="1" lang="en-US" altLang="zh-CN" sz="2800" b="1" dirty="0">
                <a:latin typeface="Arial" panose="020B0604020202020204" pitchFamily="34" charset="0"/>
                <a:ea typeface="+mn-ea"/>
                <a:cs typeface="Arial" panose="020B0604020202020204" pitchFamily="34" charset="0"/>
              </a:rPr>
              <a:t>A</a:t>
            </a:r>
            <a:r>
              <a:rPr kumimoji="1" lang="zh-CN" altLang="en-US" sz="2800" b="1" dirty="0">
                <a:latin typeface="Arial" panose="020B0604020202020204" pitchFamily="34" charset="0"/>
                <a:ea typeface="+mn-ea"/>
                <a:cs typeface="Arial" panose="020B0604020202020204" pitchFamily="34" charset="0"/>
              </a:rPr>
              <a:t>发生的概率与参数</a:t>
            </a:r>
            <a:r>
              <a:rPr kumimoji="1" lang="zh-CN" altLang="en-US" sz="2800" b="1" dirty="0">
                <a:latin typeface="Arial" panose="020B0604020202020204" pitchFamily="34" charset="0"/>
                <a:ea typeface="+mn-ea"/>
                <a:cs typeface="Arial" panose="020B0604020202020204" pitchFamily="34" charset="0"/>
                <a:sym typeface="Symbol" panose="05050102010706020507" pitchFamily="18" charset="2"/>
              </a:rPr>
              <a:t>有关，</a:t>
            </a:r>
          </a:p>
          <a:p>
            <a:pPr>
              <a:lnSpc>
                <a:spcPct val="120000"/>
              </a:lnSpc>
              <a:spcBef>
                <a:spcPct val="50000"/>
              </a:spcBef>
              <a:defRPr/>
            </a:pPr>
            <a:r>
              <a:rPr kumimoji="1" lang="zh-CN" altLang="en-US" sz="2800" b="1" dirty="0">
                <a:latin typeface="Arial" panose="020B0604020202020204" pitchFamily="34" charset="0"/>
                <a:ea typeface="+mn-ea"/>
                <a:cs typeface="Arial" panose="020B0604020202020204" pitchFamily="34" charset="0"/>
                <a:sym typeface="Symbol" panose="05050102010706020507" pitchFamily="18" charset="2"/>
              </a:rPr>
              <a:t>取值不同，则</a:t>
            </a:r>
            <a:r>
              <a:rPr kumimoji="1" lang="en-US" altLang="zh-CN" sz="2800" b="1" dirty="0">
                <a:latin typeface="Arial" panose="020B0604020202020204" pitchFamily="34" charset="0"/>
                <a:ea typeface="+mn-ea"/>
                <a:cs typeface="Arial" panose="020B0604020202020204" pitchFamily="34" charset="0"/>
                <a:sym typeface="Symbol" panose="05050102010706020507" pitchFamily="18" charset="2"/>
              </a:rPr>
              <a:t>P(A)</a:t>
            </a:r>
            <a:r>
              <a:rPr kumimoji="1" lang="zh-CN" altLang="en-US" sz="2800" b="1" dirty="0">
                <a:latin typeface="Arial" panose="020B0604020202020204" pitchFamily="34" charset="0"/>
                <a:ea typeface="+mn-ea"/>
                <a:cs typeface="Arial" panose="020B0604020202020204" pitchFamily="34" charset="0"/>
                <a:sym typeface="Symbol" panose="05050102010706020507" pitchFamily="18" charset="2"/>
              </a:rPr>
              <a:t>也不同。因而应记</a:t>
            </a:r>
            <a:r>
              <a:rPr kumimoji="1" lang="zh-CN" altLang="en-US" sz="2800" b="1" dirty="0">
                <a:latin typeface="Arial" panose="020B0604020202020204" pitchFamily="34" charset="0"/>
                <a:ea typeface="+mn-ea"/>
                <a:cs typeface="Arial" panose="020B0604020202020204" pitchFamily="34" charset="0"/>
              </a:rPr>
              <a:t>事件</a:t>
            </a:r>
            <a:r>
              <a:rPr kumimoji="1" lang="en-US" altLang="zh-CN" sz="2800" b="1" dirty="0">
                <a:latin typeface="Arial" panose="020B0604020202020204" pitchFamily="34" charset="0"/>
                <a:ea typeface="+mn-ea"/>
                <a:cs typeface="Arial" panose="020B0604020202020204" pitchFamily="34" charset="0"/>
              </a:rPr>
              <a:t>A</a:t>
            </a:r>
            <a:r>
              <a:rPr kumimoji="1" lang="zh-CN" altLang="en-US" sz="2800" b="1" dirty="0">
                <a:latin typeface="Arial" panose="020B0604020202020204" pitchFamily="34" charset="0"/>
                <a:ea typeface="+mn-ea"/>
                <a:cs typeface="Arial" panose="020B0604020202020204" pitchFamily="34" charset="0"/>
              </a:rPr>
              <a:t>发生的</a:t>
            </a:r>
          </a:p>
          <a:p>
            <a:pPr>
              <a:lnSpc>
                <a:spcPct val="120000"/>
              </a:lnSpc>
              <a:spcBef>
                <a:spcPct val="50000"/>
              </a:spcBef>
              <a:defRPr/>
            </a:pPr>
            <a:r>
              <a:rPr kumimoji="1" lang="zh-CN" altLang="en-US" sz="2800" b="1" dirty="0">
                <a:latin typeface="Arial" panose="020B0604020202020204" pitchFamily="34" charset="0"/>
                <a:ea typeface="+mn-ea"/>
                <a:cs typeface="Arial" panose="020B0604020202020204" pitchFamily="34" charset="0"/>
              </a:rPr>
              <a:t>概率为</a:t>
            </a:r>
            <a:r>
              <a:rPr kumimoji="1" lang="en-US" altLang="zh-CN" sz="2800" b="1" dirty="0">
                <a:latin typeface="Arial" panose="020B0604020202020204" pitchFamily="34" charset="0"/>
                <a:ea typeface="+mn-ea"/>
                <a:cs typeface="Arial" panose="020B0604020202020204" pitchFamily="34" charset="0"/>
              </a:rPr>
              <a:t>P(A|</a:t>
            </a:r>
            <a:r>
              <a:rPr kumimoji="1" lang="en-US" altLang="zh-CN" sz="2800" b="1" dirty="0">
                <a:latin typeface="Arial" panose="020B0604020202020204" pitchFamily="34" charset="0"/>
                <a:ea typeface="+mn-ea"/>
                <a:cs typeface="Arial" panose="020B0604020202020204" pitchFamily="34" charset="0"/>
                <a:sym typeface="Symbol" panose="05050102010706020507" pitchFamily="18" charset="2"/>
              </a:rPr>
              <a:t>).</a:t>
            </a:r>
          </a:p>
          <a:p>
            <a:pPr>
              <a:lnSpc>
                <a:spcPct val="120000"/>
              </a:lnSpc>
              <a:spcBef>
                <a:spcPct val="50000"/>
              </a:spcBef>
              <a:defRPr/>
            </a:pPr>
            <a:r>
              <a:rPr kumimoji="1" lang="en-US" altLang="zh-CN" sz="2800" b="1" dirty="0">
                <a:latin typeface="Arial" panose="020B0604020202020204" pitchFamily="34" charset="0"/>
                <a:ea typeface="+mn-ea"/>
                <a:cs typeface="Arial" panose="020B0604020202020204" pitchFamily="34" charset="0"/>
                <a:sym typeface="Symbol" panose="05050102010706020507" pitchFamily="18" charset="2"/>
              </a:rPr>
              <a:t>     </a:t>
            </a:r>
            <a:r>
              <a:rPr kumimoji="1" lang="zh-CN" altLang="en-US" sz="2800" b="1" dirty="0">
                <a:solidFill>
                  <a:srgbClr val="C00000"/>
                </a:solidFill>
                <a:latin typeface="Arial" panose="020B0604020202020204" pitchFamily="34" charset="0"/>
                <a:ea typeface="+mn-ea"/>
                <a:cs typeface="Arial" panose="020B0604020202020204" pitchFamily="34" charset="0"/>
                <a:sym typeface="Symbol" panose="05050102010706020507" pitchFamily="18" charset="2"/>
              </a:rPr>
              <a:t>若</a:t>
            </a:r>
            <a:r>
              <a:rPr kumimoji="1" lang="en-US" altLang="zh-CN" sz="2800" b="1" dirty="0">
                <a:solidFill>
                  <a:srgbClr val="C00000"/>
                </a:solidFill>
                <a:latin typeface="Arial" panose="020B0604020202020204" pitchFamily="34" charset="0"/>
                <a:ea typeface="+mn-ea"/>
                <a:cs typeface="Arial" panose="020B0604020202020204" pitchFamily="34" charset="0"/>
                <a:sym typeface="Symbol" panose="05050102010706020507" pitchFamily="18" charset="2"/>
              </a:rPr>
              <a:t>A</a:t>
            </a:r>
            <a:r>
              <a:rPr kumimoji="1" lang="zh-CN" altLang="en-US" sz="2800" b="1" dirty="0">
                <a:solidFill>
                  <a:srgbClr val="C00000"/>
                </a:solidFill>
                <a:latin typeface="Arial" panose="020B0604020202020204" pitchFamily="34" charset="0"/>
                <a:ea typeface="+mn-ea"/>
                <a:cs typeface="Arial" panose="020B0604020202020204" pitchFamily="34" charset="0"/>
                <a:sym typeface="Symbol" panose="05050102010706020507" pitchFamily="18" charset="2"/>
              </a:rPr>
              <a:t>发生了</a:t>
            </a:r>
            <a:r>
              <a:rPr kumimoji="1" lang="zh-CN" altLang="en-US" sz="2800" b="1" dirty="0">
                <a:latin typeface="Arial" panose="020B0604020202020204" pitchFamily="34" charset="0"/>
                <a:ea typeface="+mn-ea"/>
                <a:cs typeface="Arial" panose="020B0604020202020204" pitchFamily="34" charset="0"/>
                <a:sym typeface="Symbol" panose="05050102010706020507" pitchFamily="18" charset="2"/>
              </a:rPr>
              <a:t>，则认为此时的值应是在中使</a:t>
            </a:r>
            <a:r>
              <a:rPr kumimoji="1" lang="en-US" altLang="zh-CN" sz="2800" b="1" dirty="0">
                <a:latin typeface="Arial" panose="020B0604020202020204" pitchFamily="34" charset="0"/>
                <a:ea typeface="+mn-ea"/>
                <a:cs typeface="Arial" panose="020B0604020202020204" pitchFamily="34" charset="0"/>
              </a:rPr>
              <a:t>P(A|</a:t>
            </a:r>
            <a:r>
              <a:rPr kumimoji="1" lang="en-US" altLang="zh-CN" sz="2800" b="1" dirty="0">
                <a:latin typeface="Arial" panose="020B0604020202020204" pitchFamily="34" charset="0"/>
                <a:ea typeface="+mn-ea"/>
                <a:cs typeface="Arial" panose="020B0604020202020204" pitchFamily="34" charset="0"/>
                <a:sym typeface="Symbol" panose="05050102010706020507" pitchFamily="18" charset="2"/>
              </a:rPr>
              <a:t>) </a:t>
            </a:r>
            <a:r>
              <a:rPr kumimoji="1" lang="zh-CN" altLang="en-US" sz="2800" b="1" dirty="0">
                <a:latin typeface="Arial" panose="020B0604020202020204" pitchFamily="34" charset="0"/>
                <a:ea typeface="+mn-ea"/>
                <a:cs typeface="Arial" panose="020B0604020202020204" pitchFamily="34" charset="0"/>
                <a:sym typeface="Symbol" panose="05050102010706020507" pitchFamily="18" charset="2"/>
              </a:rPr>
              <a:t>达到最大的那一个</a:t>
            </a:r>
            <a:r>
              <a:rPr kumimoji="1" lang="zh-CN" altLang="en-US" sz="2800" b="1" dirty="0">
                <a:latin typeface="Arial" panose="020B0604020202020204" pitchFamily="34" charset="0"/>
                <a:ea typeface="+mn-ea"/>
                <a:cs typeface="Arial" panose="020B0604020202020204" pitchFamily="34" charset="0"/>
              </a:rPr>
              <a:t>。这就是</a:t>
            </a:r>
            <a:r>
              <a:rPr kumimoji="1" lang="zh-CN" altLang="en-US" sz="2800" b="1" dirty="0">
                <a:solidFill>
                  <a:srgbClr val="C00000"/>
                </a:solidFill>
                <a:latin typeface="Arial" panose="020B0604020202020204" pitchFamily="34" charset="0"/>
                <a:ea typeface="+mn-ea"/>
                <a:cs typeface="Arial" panose="020B0604020202020204" pitchFamily="34" charset="0"/>
              </a:rPr>
              <a:t>极大似然</a:t>
            </a:r>
            <a:r>
              <a:rPr kumimoji="1" lang="zh-CN" altLang="en-US" sz="2800" b="1" dirty="0">
                <a:latin typeface="Arial" panose="020B0604020202020204" pitchFamily="34" charset="0"/>
                <a:ea typeface="+mn-ea"/>
                <a:cs typeface="Arial" panose="020B0604020202020204" pitchFamily="34" charset="0"/>
              </a:rPr>
              <a:t>的思想</a:t>
            </a:r>
            <a:r>
              <a:rPr kumimoji="1" lang="en-US" altLang="zh-CN" sz="2800" b="1" dirty="0">
                <a:latin typeface="Arial" panose="020B0604020202020204" pitchFamily="34" charset="0"/>
                <a:ea typeface="+mn-ea"/>
                <a:cs typeface="Arial" panose="020B0604020202020204" pitchFamily="34" charset="0"/>
              </a:rPr>
              <a:t>.</a:t>
            </a:r>
          </a:p>
        </p:txBody>
      </p:sp>
      <p:sp>
        <p:nvSpPr>
          <p:cNvPr id="31747" name="标题 1">
            <a:extLst>
              <a:ext uri="{FF2B5EF4-FFF2-40B4-BE49-F238E27FC236}">
                <a16:creationId xmlns:a16="http://schemas.microsoft.com/office/drawing/2014/main" id="{ACD1BDEF-03DF-4475-9C30-D456DA336787}"/>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4.2-2 </a:t>
            </a:r>
            <a:r>
              <a:rPr lang="zh-CN" altLang="en-US" sz="2400">
                <a:solidFill>
                  <a:srgbClr val="0000CC"/>
                </a:solidFill>
                <a:latin typeface="Arial Black" panose="020B0A04020102020204" pitchFamily="34" charset="0"/>
              </a:rPr>
              <a:t>最大似然估计</a:t>
            </a:r>
          </a:p>
        </p:txBody>
      </p:sp>
    </p:spTree>
  </p:cSld>
  <p:clrMapOvr>
    <a:masterClrMapping/>
  </p:clrMapOvr>
  <p:transition advTm="10000">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22">
                                            <p:txEl>
                                              <p:pRg st="0" end="0"/>
                                            </p:txEl>
                                          </p:spTgt>
                                        </p:tgtEl>
                                        <p:attrNameLst>
                                          <p:attrName>style.visibility</p:attrName>
                                        </p:attrNameLst>
                                      </p:cBhvr>
                                      <p:to>
                                        <p:strVal val="visible"/>
                                      </p:to>
                                    </p:set>
                                    <p:animEffect transition="in" filter="wipe(left)">
                                      <p:cBhvr>
                                        <p:cTn id="7" dur="500"/>
                                        <p:tgtEl>
                                          <p:spTgt spid="1054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722">
                                            <p:txEl>
                                              <p:pRg st="1" end="1"/>
                                            </p:txEl>
                                          </p:spTgt>
                                        </p:tgtEl>
                                        <p:attrNameLst>
                                          <p:attrName>style.visibility</p:attrName>
                                        </p:attrNameLst>
                                      </p:cBhvr>
                                      <p:to>
                                        <p:strVal val="visible"/>
                                      </p:to>
                                    </p:set>
                                    <p:animEffect transition="in" filter="wipe(left)">
                                      <p:cBhvr>
                                        <p:cTn id="12" dur="500"/>
                                        <p:tgtEl>
                                          <p:spTgt spid="10547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4722">
                                            <p:txEl>
                                              <p:pRg st="2" end="2"/>
                                            </p:txEl>
                                          </p:spTgt>
                                        </p:tgtEl>
                                        <p:attrNameLst>
                                          <p:attrName>style.visibility</p:attrName>
                                        </p:attrNameLst>
                                      </p:cBhvr>
                                      <p:to>
                                        <p:strVal val="visible"/>
                                      </p:to>
                                    </p:set>
                                    <p:animEffect transition="in" filter="wipe(left)">
                                      <p:cBhvr>
                                        <p:cTn id="17" dur="500"/>
                                        <p:tgtEl>
                                          <p:spTgt spid="10547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4722">
                                            <p:txEl>
                                              <p:pRg st="3" end="3"/>
                                            </p:txEl>
                                          </p:spTgt>
                                        </p:tgtEl>
                                        <p:attrNameLst>
                                          <p:attrName>style.visibility</p:attrName>
                                        </p:attrNameLst>
                                      </p:cBhvr>
                                      <p:to>
                                        <p:strVal val="visible"/>
                                      </p:to>
                                    </p:set>
                                    <p:animEffect transition="in" filter="wipe(left)">
                                      <p:cBhvr>
                                        <p:cTn id="22" dur="500"/>
                                        <p:tgtEl>
                                          <p:spTgt spid="1054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Text Box 2">
            <a:extLst>
              <a:ext uri="{FF2B5EF4-FFF2-40B4-BE49-F238E27FC236}">
                <a16:creationId xmlns:a16="http://schemas.microsoft.com/office/drawing/2014/main" id="{90E5ABCE-9F39-46A0-9E87-4C754DE9685F}"/>
              </a:ext>
            </a:extLst>
          </p:cNvPr>
          <p:cNvSpPr txBox="1">
            <a:spLocks noChangeArrowheads="1"/>
          </p:cNvSpPr>
          <p:nvPr/>
        </p:nvSpPr>
        <p:spPr bwMode="auto">
          <a:xfrm>
            <a:off x="838200" y="1497013"/>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solidFill>
                  <a:srgbClr val="FF0000"/>
                </a:solidFill>
                <a:latin typeface="黑体" panose="02010609060101010101" pitchFamily="49" charset="-122"/>
              </a:rPr>
              <a:t>求最大似然估计量的步骤</a:t>
            </a:r>
            <a:r>
              <a:rPr kumimoji="1" lang="en-US" altLang="zh-CN" sz="2800" b="1">
                <a:solidFill>
                  <a:srgbClr val="FF0000"/>
                </a:solidFill>
                <a:latin typeface="Times New Roman" panose="02020603050405020304" pitchFamily="18" charset="0"/>
              </a:rPr>
              <a:t>:</a:t>
            </a:r>
          </a:p>
        </p:txBody>
      </p:sp>
      <p:graphicFrame>
        <p:nvGraphicFramePr>
          <p:cNvPr id="1055747" name="Object 3">
            <a:extLst>
              <a:ext uri="{FF2B5EF4-FFF2-40B4-BE49-F238E27FC236}">
                <a16:creationId xmlns:a16="http://schemas.microsoft.com/office/drawing/2014/main" id="{3F2B6E3D-4B5D-4D99-AC49-6970D7A1F2F7}"/>
              </a:ext>
            </a:extLst>
          </p:cNvPr>
          <p:cNvGraphicFramePr>
            <a:graphicFrameLocks noChangeAspect="1"/>
          </p:cNvGraphicFramePr>
          <p:nvPr/>
        </p:nvGraphicFramePr>
        <p:xfrm>
          <a:off x="876300" y="2222500"/>
          <a:ext cx="6794500" cy="2578100"/>
        </p:xfrm>
        <a:graphic>
          <a:graphicData uri="http://schemas.openxmlformats.org/presentationml/2006/ole">
            <mc:AlternateContent xmlns:mc="http://schemas.openxmlformats.org/markup-compatibility/2006">
              <mc:Choice xmlns:v="urn:schemas-microsoft-com:vml" Requires="v">
                <p:oleObj spid="_x0000_s32889" name="Equation" r:id="rId3" imgW="6794500" imgH="2578100" progId="Equation.3">
                  <p:embed/>
                </p:oleObj>
              </mc:Choice>
              <mc:Fallback>
                <p:oleObj name="Equation" r:id="rId3" imgW="6794500" imgH="2578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2222500"/>
                        <a:ext cx="67945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48" name="Object 4">
            <a:extLst>
              <a:ext uri="{FF2B5EF4-FFF2-40B4-BE49-F238E27FC236}">
                <a16:creationId xmlns:a16="http://schemas.microsoft.com/office/drawing/2014/main" id="{91C0789C-7D47-457F-96AB-5CDF3CC406AD}"/>
              </a:ext>
            </a:extLst>
          </p:cNvPr>
          <p:cNvGraphicFramePr>
            <a:graphicFrameLocks noChangeAspect="1"/>
          </p:cNvGraphicFramePr>
          <p:nvPr/>
        </p:nvGraphicFramePr>
        <p:xfrm>
          <a:off x="842963" y="4724400"/>
          <a:ext cx="8089900" cy="1498600"/>
        </p:xfrm>
        <a:graphic>
          <a:graphicData uri="http://schemas.openxmlformats.org/presentationml/2006/ole">
            <mc:AlternateContent xmlns:mc="http://schemas.openxmlformats.org/markup-compatibility/2006">
              <mc:Choice xmlns:v="urn:schemas-microsoft-com:vml" Requires="v">
                <p:oleObj spid="_x0000_s32890" name="Equation" r:id="rId5" imgW="8089900" imgH="1498600" progId="Equation.3">
                  <p:embed/>
                </p:oleObj>
              </mc:Choice>
              <mc:Fallback>
                <p:oleObj name="Equation" r:id="rId5" imgW="8089900" imgH="149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963" y="4724400"/>
                        <a:ext cx="80899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Rectangle 5">
            <a:extLst>
              <a:ext uri="{FF2B5EF4-FFF2-40B4-BE49-F238E27FC236}">
                <a16:creationId xmlns:a16="http://schemas.microsoft.com/office/drawing/2014/main" id="{AC62D572-D7FD-45D0-899E-7FDB242AA3D4}"/>
              </a:ext>
            </a:extLst>
          </p:cNvPr>
          <p:cNvSpPr>
            <a:spLocks noChangeArrowheads="1"/>
          </p:cNvSpPr>
          <p:nvPr/>
        </p:nvSpPr>
        <p:spPr bwMode="auto">
          <a:xfrm>
            <a:off x="828675" y="925513"/>
            <a:ext cx="5630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2800" b="1" dirty="0">
                <a:solidFill>
                  <a:srgbClr val="000000"/>
                </a:solidFill>
                <a:latin typeface="Times New Roman" panose="02020603050405020304" pitchFamily="18" charset="0"/>
              </a:rPr>
              <a:t>最大似然估计法是由</a:t>
            </a:r>
            <a:r>
              <a:rPr kumimoji="1" lang="zh-CN" altLang="en-US" sz="2800" b="1" dirty="0">
                <a:solidFill>
                  <a:srgbClr val="FF0000"/>
                </a:solidFill>
                <a:latin typeface="Times New Roman" panose="02020603050405020304" pitchFamily="18" charset="0"/>
              </a:rPr>
              <a:t>费舍尔</a:t>
            </a:r>
            <a:r>
              <a:rPr kumimoji="1" lang="zh-CN" altLang="en-US" sz="2800" b="1" dirty="0">
                <a:solidFill>
                  <a:srgbClr val="000000"/>
                </a:solidFill>
                <a:latin typeface="Times New Roman" panose="02020603050405020304" pitchFamily="18" charset="0"/>
              </a:rPr>
              <a:t>引进的</a:t>
            </a:r>
            <a:r>
              <a:rPr kumimoji="1" lang="en-US" altLang="zh-CN" sz="2800" b="1" dirty="0">
                <a:solidFill>
                  <a:srgbClr val="000000"/>
                </a:solidFill>
                <a:latin typeface="Times New Roman" panose="02020603050405020304" pitchFamily="18" charset="0"/>
              </a:rPr>
              <a:t>.</a:t>
            </a:r>
          </a:p>
        </p:txBody>
      </p:sp>
      <p:sp>
        <p:nvSpPr>
          <p:cNvPr id="32774" name="标题 1">
            <a:extLst>
              <a:ext uri="{FF2B5EF4-FFF2-40B4-BE49-F238E27FC236}">
                <a16:creationId xmlns:a16="http://schemas.microsoft.com/office/drawing/2014/main" id="{B4465F93-2BA4-459C-9F8E-C8426E661CC7}"/>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4.2-2 </a:t>
            </a:r>
            <a:r>
              <a:rPr lang="zh-CN" altLang="en-US" sz="2400">
                <a:solidFill>
                  <a:srgbClr val="0000CC"/>
                </a:solidFill>
                <a:latin typeface="Arial Black" panose="020B0A04020102020204" pitchFamily="34" charset="0"/>
              </a:rPr>
              <a:t>最大似然估计</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5746"/>
                                        </p:tgtEl>
                                        <p:attrNameLst>
                                          <p:attrName>style.visibility</p:attrName>
                                        </p:attrNameLst>
                                      </p:cBhvr>
                                      <p:to>
                                        <p:strVal val="visible"/>
                                      </p:to>
                                    </p:set>
                                    <p:animEffect transition="in" filter="wipe(left)">
                                      <p:cBhvr>
                                        <p:cTn id="7" dur="500"/>
                                        <p:tgtEl>
                                          <p:spTgt spid="1055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5747"/>
                                        </p:tgtEl>
                                        <p:attrNameLst>
                                          <p:attrName>style.visibility</p:attrName>
                                        </p:attrNameLst>
                                      </p:cBhvr>
                                      <p:to>
                                        <p:strVal val="visible"/>
                                      </p:to>
                                    </p:set>
                                    <p:animEffect transition="in" filter="wipe(left)">
                                      <p:cBhvr>
                                        <p:cTn id="12" dur="500"/>
                                        <p:tgtEl>
                                          <p:spTgt spid="1055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55748"/>
                                        </p:tgtEl>
                                        <p:attrNameLst>
                                          <p:attrName>style.visibility</p:attrName>
                                        </p:attrNameLst>
                                      </p:cBhvr>
                                      <p:to>
                                        <p:strVal val="visible"/>
                                      </p:to>
                                    </p:set>
                                    <p:animEffect transition="in" filter="wipe(left)">
                                      <p:cBhvr>
                                        <p:cTn id="17" dur="500"/>
                                        <p:tgtEl>
                                          <p:spTgt spid="105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a:extLst>
              <a:ext uri="{FF2B5EF4-FFF2-40B4-BE49-F238E27FC236}">
                <a16:creationId xmlns:a16="http://schemas.microsoft.com/office/drawing/2014/main" id="{313FBC0D-44F0-43E0-B815-3B698CED9B00}"/>
              </a:ext>
            </a:extLst>
          </p:cNvPr>
          <p:cNvSpPr>
            <a:spLocks noChangeArrowheads="1"/>
          </p:cNvSpPr>
          <p:nvPr/>
        </p:nvSpPr>
        <p:spPr bwMode="auto">
          <a:xfrm>
            <a:off x="5638800" y="990600"/>
            <a:ext cx="1905000" cy="941388"/>
          </a:xfrm>
          <a:prstGeom prst="rect">
            <a:avLst/>
          </a:prstGeom>
          <a:solidFill>
            <a:srgbClr val="00FFCC"/>
          </a:soli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endParaRPr lang="zh-CN" altLang="zh-CN">
              <a:latin typeface="Arial" panose="020B0604020202020204" pitchFamily="34" charset="0"/>
              <a:ea typeface="宋体" panose="02010600030101010101" pitchFamily="2" charset="-122"/>
            </a:endParaRPr>
          </a:p>
        </p:txBody>
      </p:sp>
      <p:sp>
        <p:nvSpPr>
          <p:cNvPr id="1056771" name="Rectangle 3">
            <a:extLst>
              <a:ext uri="{FF2B5EF4-FFF2-40B4-BE49-F238E27FC236}">
                <a16:creationId xmlns:a16="http://schemas.microsoft.com/office/drawing/2014/main" id="{1CD968B1-5342-4B9B-A60C-1A5491433A34}"/>
              </a:ext>
            </a:extLst>
          </p:cNvPr>
          <p:cNvSpPr>
            <a:spLocks noChangeArrowheads="1"/>
          </p:cNvSpPr>
          <p:nvPr/>
        </p:nvSpPr>
        <p:spPr bwMode="auto">
          <a:xfrm>
            <a:off x="914400" y="3484563"/>
            <a:ext cx="4419600" cy="914400"/>
          </a:xfrm>
          <a:prstGeom prst="rect">
            <a:avLst/>
          </a:prstGeom>
          <a:solidFill>
            <a:srgbClr val="FFCC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33796" name="Object 4">
            <a:extLst>
              <a:ext uri="{FF2B5EF4-FFF2-40B4-BE49-F238E27FC236}">
                <a16:creationId xmlns:a16="http://schemas.microsoft.com/office/drawing/2014/main" id="{65266C8E-E4E4-4B4D-87D0-100F72CA5204}"/>
              </a:ext>
            </a:extLst>
          </p:cNvPr>
          <p:cNvGraphicFramePr>
            <a:graphicFrameLocks noChangeAspect="1"/>
          </p:cNvGraphicFramePr>
          <p:nvPr/>
        </p:nvGraphicFramePr>
        <p:xfrm>
          <a:off x="838200" y="990600"/>
          <a:ext cx="7099300" cy="1422400"/>
        </p:xfrm>
        <a:graphic>
          <a:graphicData uri="http://schemas.openxmlformats.org/presentationml/2006/ole">
            <mc:AlternateContent xmlns:mc="http://schemas.openxmlformats.org/markup-compatibility/2006">
              <mc:Choice xmlns:v="urn:schemas-microsoft-com:vml" Requires="v">
                <p:oleObj spid="_x0000_s33974" name="Equation" r:id="rId3" imgW="7099300" imgH="1422400" progId="Equation.3">
                  <p:embed/>
                </p:oleObj>
              </mc:Choice>
              <mc:Fallback>
                <p:oleObj name="Equation" r:id="rId3" imgW="7099300" imgH="142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90600"/>
                        <a:ext cx="709930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6773" name="Text Box 5">
            <a:extLst>
              <a:ext uri="{FF2B5EF4-FFF2-40B4-BE49-F238E27FC236}">
                <a16:creationId xmlns:a16="http://schemas.microsoft.com/office/drawing/2014/main" id="{66DBD073-2C71-407B-900F-732FF9A0B570}"/>
              </a:ext>
            </a:extLst>
          </p:cNvPr>
          <p:cNvSpPr txBox="1">
            <a:spLocks noChangeArrowheads="1"/>
          </p:cNvSpPr>
          <p:nvPr/>
        </p:nvSpPr>
        <p:spPr bwMode="auto">
          <a:xfrm>
            <a:off x="893763" y="2362200"/>
            <a:ext cx="74882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lnSpc>
                <a:spcPct val="120000"/>
              </a:lnSpc>
              <a:spcBef>
                <a:spcPct val="50000"/>
              </a:spcBef>
            </a:pPr>
            <a:r>
              <a:rPr kumimoji="1" lang="en-US" altLang="zh-CN" sz="2800" b="1">
                <a:solidFill>
                  <a:srgbClr val="0000FF"/>
                </a:solidFill>
                <a:latin typeface="Times New Roman" panose="02020603050405020304" pitchFamily="18" charset="0"/>
                <a:ea typeface="宋体" panose="02010600030101010101" pitchFamily="2" charset="-122"/>
              </a:rPr>
              <a:t>        </a:t>
            </a:r>
            <a:r>
              <a:rPr kumimoji="1" lang="zh-CN" altLang="en-US" sz="2800" b="1">
                <a:solidFill>
                  <a:srgbClr val="0000FF"/>
                </a:solidFill>
                <a:latin typeface="Times New Roman" panose="02020603050405020304" pitchFamily="18" charset="0"/>
                <a:ea typeface="宋体" panose="02010600030101010101" pitchFamily="2" charset="-122"/>
              </a:rPr>
              <a:t>最大似然估计法也适用于分布中含有多个未知参数的情况</a:t>
            </a:r>
            <a:r>
              <a:rPr kumimoji="1" lang="en-US" altLang="zh-CN" sz="2800" b="1">
                <a:solidFill>
                  <a:srgbClr val="0000FF"/>
                </a:solidFill>
                <a:latin typeface="Times New Roman" panose="02020603050405020304" pitchFamily="18" charset="0"/>
                <a:ea typeface="宋体" panose="02010600030101010101" pitchFamily="2" charset="-122"/>
              </a:rPr>
              <a:t>. </a:t>
            </a:r>
            <a:r>
              <a:rPr kumimoji="1" lang="zh-CN" altLang="en-US" sz="2800" b="1">
                <a:solidFill>
                  <a:srgbClr val="0000FF"/>
                </a:solidFill>
                <a:latin typeface="Times New Roman" panose="02020603050405020304" pitchFamily="18" charset="0"/>
                <a:ea typeface="宋体" panose="02010600030101010101" pitchFamily="2" charset="-122"/>
              </a:rPr>
              <a:t>此时只需令</a:t>
            </a:r>
          </a:p>
        </p:txBody>
      </p:sp>
      <p:graphicFrame>
        <p:nvGraphicFramePr>
          <p:cNvPr id="1056774" name="Object 6">
            <a:extLst>
              <a:ext uri="{FF2B5EF4-FFF2-40B4-BE49-F238E27FC236}">
                <a16:creationId xmlns:a16="http://schemas.microsoft.com/office/drawing/2014/main" id="{6EAAE4D3-9066-4542-A594-317D079DC45D}"/>
              </a:ext>
            </a:extLst>
          </p:cNvPr>
          <p:cNvGraphicFramePr>
            <a:graphicFrameLocks noChangeAspect="1"/>
          </p:cNvGraphicFramePr>
          <p:nvPr/>
        </p:nvGraphicFramePr>
        <p:xfrm>
          <a:off x="1066800" y="3505200"/>
          <a:ext cx="4241800" cy="927100"/>
        </p:xfrm>
        <a:graphic>
          <a:graphicData uri="http://schemas.openxmlformats.org/presentationml/2006/ole">
            <mc:AlternateContent xmlns:mc="http://schemas.openxmlformats.org/markup-compatibility/2006">
              <mc:Choice xmlns:v="urn:schemas-microsoft-com:vml" Requires="v">
                <p:oleObj spid="_x0000_s33975" name="Equation" r:id="rId5" imgW="4241800" imgH="927100" progId="Equation.3">
                  <p:embed/>
                </p:oleObj>
              </mc:Choice>
              <mc:Fallback>
                <p:oleObj name="Equation" r:id="rId5" imgW="4241800" imgH="927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505200"/>
                        <a:ext cx="4241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6775" name="Object 7">
            <a:extLst>
              <a:ext uri="{FF2B5EF4-FFF2-40B4-BE49-F238E27FC236}">
                <a16:creationId xmlns:a16="http://schemas.microsoft.com/office/drawing/2014/main" id="{BA051FEE-0947-4C64-8206-FF5171430D50}"/>
              </a:ext>
            </a:extLst>
          </p:cNvPr>
          <p:cNvGraphicFramePr>
            <a:graphicFrameLocks noChangeAspect="1"/>
          </p:cNvGraphicFramePr>
          <p:nvPr/>
        </p:nvGraphicFramePr>
        <p:xfrm>
          <a:off x="990600" y="4610100"/>
          <a:ext cx="7708900" cy="1028700"/>
        </p:xfrm>
        <a:graphic>
          <a:graphicData uri="http://schemas.openxmlformats.org/presentationml/2006/ole">
            <mc:AlternateContent xmlns:mc="http://schemas.openxmlformats.org/markup-compatibility/2006">
              <mc:Choice xmlns:v="urn:schemas-microsoft-com:vml" Requires="v">
                <p:oleObj spid="_x0000_s33976" name="Equation" r:id="rId7" imgW="7708900" imgH="1028700" progId="Equation.3">
                  <p:embed/>
                </p:oleObj>
              </mc:Choice>
              <mc:Fallback>
                <p:oleObj name="Equation" r:id="rId7" imgW="7708900" imgH="10287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4610100"/>
                        <a:ext cx="77089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6776" name="Text Box 8">
            <a:extLst>
              <a:ext uri="{FF2B5EF4-FFF2-40B4-BE49-F238E27FC236}">
                <a16:creationId xmlns:a16="http://schemas.microsoft.com/office/drawing/2014/main" id="{37576D06-A789-4C17-B399-32A833EBA8C4}"/>
              </a:ext>
            </a:extLst>
          </p:cNvPr>
          <p:cNvSpPr txBox="1">
            <a:spLocks noChangeArrowheads="1"/>
          </p:cNvSpPr>
          <p:nvPr/>
        </p:nvSpPr>
        <p:spPr bwMode="auto">
          <a:xfrm>
            <a:off x="5334000" y="3657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solidFill>
                  <a:srgbClr val="FF0000"/>
                </a:solidFill>
                <a:latin typeface="Times New Roman" panose="02020603050405020304" pitchFamily="18" charset="0"/>
              </a:rPr>
              <a:t>对数似然方程组</a:t>
            </a:r>
          </a:p>
        </p:txBody>
      </p:sp>
      <p:sp>
        <p:nvSpPr>
          <p:cNvPr id="1056777" name="Rectangle 9">
            <a:extLst>
              <a:ext uri="{FF2B5EF4-FFF2-40B4-BE49-F238E27FC236}">
                <a16:creationId xmlns:a16="http://schemas.microsoft.com/office/drawing/2014/main" id="{77E82E44-9557-4979-A9A4-EAADF4EA4469}"/>
              </a:ext>
            </a:extLst>
          </p:cNvPr>
          <p:cNvSpPr>
            <a:spLocks noChangeArrowheads="1"/>
          </p:cNvSpPr>
          <p:nvPr/>
        </p:nvSpPr>
        <p:spPr bwMode="auto">
          <a:xfrm>
            <a:off x="7772400" y="1066800"/>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2400" b="1">
                <a:solidFill>
                  <a:srgbClr val="FF0000"/>
                </a:solidFill>
                <a:latin typeface="Times New Roman" panose="02020603050405020304" pitchFamily="18" charset="0"/>
              </a:rPr>
              <a:t>对数似然方程</a:t>
            </a:r>
          </a:p>
        </p:txBody>
      </p:sp>
      <p:sp>
        <p:nvSpPr>
          <p:cNvPr id="33802" name="标题 1">
            <a:extLst>
              <a:ext uri="{FF2B5EF4-FFF2-40B4-BE49-F238E27FC236}">
                <a16:creationId xmlns:a16="http://schemas.microsoft.com/office/drawing/2014/main" id="{7F5FDB16-1969-4A32-AF4E-9D6D2FE300DD}"/>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4.2-2 </a:t>
            </a:r>
            <a:r>
              <a:rPr lang="zh-CN" altLang="en-US" sz="2400">
                <a:solidFill>
                  <a:srgbClr val="0000CC"/>
                </a:solidFill>
                <a:latin typeface="Arial Black" panose="020B0A04020102020204" pitchFamily="34" charset="0"/>
              </a:rPr>
              <a:t>最大似然估计</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6770"/>
                                        </p:tgtEl>
                                        <p:attrNameLst>
                                          <p:attrName>style.visibility</p:attrName>
                                        </p:attrNameLst>
                                      </p:cBhvr>
                                      <p:to>
                                        <p:strVal val="visible"/>
                                      </p:to>
                                    </p:set>
                                    <p:animEffect transition="in" filter="wipe(left)">
                                      <p:cBhvr>
                                        <p:cTn id="7" dur="500"/>
                                        <p:tgtEl>
                                          <p:spTgt spid="105677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6777"/>
                                        </p:tgtEl>
                                        <p:attrNameLst>
                                          <p:attrName>style.visibility</p:attrName>
                                        </p:attrNameLst>
                                      </p:cBhvr>
                                      <p:to>
                                        <p:strVal val="visible"/>
                                      </p:to>
                                    </p:set>
                                    <p:animEffect transition="in" filter="wipe(left)">
                                      <p:cBhvr>
                                        <p:cTn id="11" dur="500"/>
                                        <p:tgtEl>
                                          <p:spTgt spid="10567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56773"/>
                                        </p:tgtEl>
                                        <p:attrNameLst>
                                          <p:attrName>style.visibility</p:attrName>
                                        </p:attrNameLst>
                                      </p:cBhvr>
                                      <p:to>
                                        <p:strVal val="visible"/>
                                      </p:to>
                                    </p:set>
                                    <p:animEffect transition="in" filter="wipe(left)">
                                      <p:cBhvr>
                                        <p:cTn id="16" dur="500"/>
                                        <p:tgtEl>
                                          <p:spTgt spid="10567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56774"/>
                                        </p:tgtEl>
                                        <p:attrNameLst>
                                          <p:attrName>style.visibility</p:attrName>
                                        </p:attrNameLst>
                                      </p:cBhvr>
                                      <p:to>
                                        <p:strVal val="visible"/>
                                      </p:to>
                                    </p:set>
                                    <p:animEffect transition="in" filter="wipe(left)">
                                      <p:cBhvr>
                                        <p:cTn id="21" dur="500"/>
                                        <p:tgtEl>
                                          <p:spTgt spid="10567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56775"/>
                                        </p:tgtEl>
                                        <p:attrNameLst>
                                          <p:attrName>style.visibility</p:attrName>
                                        </p:attrNameLst>
                                      </p:cBhvr>
                                      <p:to>
                                        <p:strVal val="visible"/>
                                      </p:to>
                                    </p:set>
                                    <p:animEffect transition="in" filter="wipe(left)">
                                      <p:cBhvr>
                                        <p:cTn id="26" dur="500"/>
                                        <p:tgtEl>
                                          <p:spTgt spid="10567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56771"/>
                                        </p:tgtEl>
                                        <p:attrNameLst>
                                          <p:attrName>style.visibility</p:attrName>
                                        </p:attrNameLst>
                                      </p:cBhvr>
                                      <p:to>
                                        <p:strVal val="visible"/>
                                      </p:to>
                                    </p:set>
                                    <p:animEffect transition="in" filter="wipe(left)">
                                      <p:cBhvr>
                                        <p:cTn id="31" dur="500"/>
                                        <p:tgtEl>
                                          <p:spTgt spid="1056771"/>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056776"/>
                                        </p:tgtEl>
                                        <p:attrNameLst>
                                          <p:attrName>style.visibility</p:attrName>
                                        </p:attrNameLst>
                                      </p:cBhvr>
                                      <p:to>
                                        <p:strVal val="visible"/>
                                      </p:to>
                                    </p:set>
                                    <p:animEffect transition="in" filter="wipe(left)">
                                      <p:cBhvr>
                                        <p:cTn id="35" dur="500"/>
                                        <p:tgtEl>
                                          <p:spTgt spid="1056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0" grpId="0" animBg="1"/>
      <p:bldP spid="1056773" grpId="0" autoUpdateAnimBg="0"/>
      <p:bldP spid="1056776" grpId="0" autoUpdateAnimBg="0"/>
      <p:bldP spid="105677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a:extLst>
              <a:ext uri="{FF2B5EF4-FFF2-40B4-BE49-F238E27FC236}">
                <a16:creationId xmlns:a16="http://schemas.microsoft.com/office/drawing/2014/main" id="{BEDD10FE-4731-4C63-A46A-09A734F82105}"/>
              </a:ext>
            </a:extLst>
          </p:cNvPr>
          <p:cNvGraphicFramePr>
            <a:graphicFrameLocks noChangeAspect="1"/>
          </p:cNvGraphicFramePr>
          <p:nvPr/>
        </p:nvGraphicFramePr>
        <p:xfrm>
          <a:off x="838200" y="1219200"/>
          <a:ext cx="7416800" cy="1574800"/>
        </p:xfrm>
        <a:graphic>
          <a:graphicData uri="http://schemas.openxmlformats.org/presentationml/2006/ole">
            <mc:AlternateContent xmlns:mc="http://schemas.openxmlformats.org/markup-compatibility/2006">
              <mc:Choice xmlns:v="urn:schemas-microsoft-com:vml" Requires="v">
                <p:oleObj spid="_x0000_s35054" name="Equation" r:id="rId4" imgW="7416800" imgH="1574800" progId="Equation.3">
                  <p:embed/>
                </p:oleObj>
              </mc:Choice>
              <mc:Fallback>
                <p:oleObj name="Equation" r:id="rId4" imgW="7416800" imgH="1574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219200"/>
                        <a:ext cx="7416800" cy="157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7795" name="Text Box 3">
            <a:extLst>
              <a:ext uri="{FF2B5EF4-FFF2-40B4-BE49-F238E27FC236}">
                <a16:creationId xmlns:a16="http://schemas.microsoft.com/office/drawing/2014/main" id="{61678060-7281-4DF4-8BBF-BE260372B326}"/>
              </a:ext>
            </a:extLst>
          </p:cNvPr>
          <p:cNvSpPr txBox="1">
            <a:spLocks noChangeArrowheads="1"/>
          </p:cNvSpPr>
          <p:nvPr/>
        </p:nvSpPr>
        <p:spPr bwMode="auto">
          <a:xfrm>
            <a:off x="800100" y="30099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solidFill>
                  <a:srgbClr val="C00000"/>
                </a:solidFill>
                <a:latin typeface="Times New Roman" panose="02020603050405020304" pitchFamily="18" charset="0"/>
              </a:rPr>
              <a:t>解</a:t>
            </a:r>
          </a:p>
        </p:txBody>
      </p:sp>
      <p:graphicFrame>
        <p:nvGraphicFramePr>
          <p:cNvPr id="1057796" name="Object 4">
            <a:extLst>
              <a:ext uri="{FF2B5EF4-FFF2-40B4-BE49-F238E27FC236}">
                <a16:creationId xmlns:a16="http://schemas.microsoft.com/office/drawing/2014/main" id="{0B040798-EB8E-4832-B2CF-A1806EEF1C1E}"/>
              </a:ext>
            </a:extLst>
          </p:cNvPr>
          <p:cNvGraphicFramePr>
            <a:graphicFrameLocks noChangeAspect="1"/>
          </p:cNvGraphicFramePr>
          <p:nvPr/>
        </p:nvGraphicFramePr>
        <p:xfrm>
          <a:off x="1828800" y="3048000"/>
          <a:ext cx="2806700" cy="444500"/>
        </p:xfrm>
        <a:graphic>
          <a:graphicData uri="http://schemas.openxmlformats.org/presentationml/2006/ole">
            <mc:AlternateContent xmlns:mc="http://schemas.openxmlformats.org/markup-compatibility/2006">
              <mc:Choice xmlns:v="urn:schemas-microsoft-com:vml" Requires="v">
                <p:oleObj spid="_x0000_s35055" name="Equation" r:id="rId6" imgW="2806700" imgH="444500" progId="Equation.3">
                  <p:embed/>
                </p:oleObj>
              </mc:Choice>
              <mc:Fallback>
                <p:oleObj name="Equation" r:id="rId6" imgW="2806700" imgH="4445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048000"/>
                        <a:ext cx="2806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797" name="Object 5">
            <a:extLst>
              <a:ext uri="{FF2B5EF4-FFF2-40B4-BE49-F238E27FC236}">
                <a16:creationId xmlns:a16="http://schemas.microsoft.com/office/drawing/2014/main" id="{9A23B3FC-EF0D-4CEA-8236-D374E7643443}"/>
              </a:ext>
            </a:extLst>
          </p:cNvPr>
          <p:cNvGraphicFramePr>
            <a:graphicFrameLocks noChangeAspect="1"/>
          </p:cNvGraphicFramePr>
          <p:nvPr/>
        </p:nvGraphicFramePr>
        <p:xfrm>
          <a:off x="1828800" y="3429000"/>
          <a:ext cx="4203700" cy="1003300"/>
        </p:xfrm>
        <a:graphic>
          <a:graphicData uri="http://schemas.openxmlformats.org/presentationml/2006/ole">
            <mc:AlternateContent xmlns:mc="http://schemas.openxmlformats.org/markup-compatibility/2006">
              <mc:Choice xmlns:v="urn:schemas-microsoft-com:vml" Requires="v">
                <p:oleObj spid="_x0000_s35056" name="Equation" r:id="rId8" imgW="4203700" imgH="1003300" progId="Equation.3">
                  <p:embed/>
                </p:oleObj>
              </mc:Choice>
              <mc:Fallback>
                <p:oleObj name="Equation" r:id="rId8" imgW="4203700" imgH="10033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429000"/>
                        <a:ext cx="42037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7798" name="Text Box 6">
            <a:extLst>
              <a:ext uri="{FF2B5EF4-FFF2-40B4-BE49-F238E27FC236}">
                <a16:creationId xmlns:a16="http://schemas.microsoft.com/office/drawing/2014/main" id="{1D93E098-65C1-4091-B38F-49CF1BDC9407}"/>
              </a:ext>
            </a:extLst>
          </p:cNvPr>
          <p:cNvSpPr txBox="1">
            <a:spLocks noChangeArrowheads="1"/>
          </p:cNvSpPr>
          <p:nvPr/>
        </p:nvSpPr>
        <p:spPr bwMode="auto">
          <a:xfrm>
            <a:off x="1752600" y="44196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en-US" altLang="zh-CN" sz="2800" b="1" i="1">
                <a:latin typeface="Times New Roman" panose="02020603050405020304" pitchFamily="18" charset="0"/>
                <a:ea typeface="宋体" panose="02010600030101010101" pitchFamily="2" charset="-122"/>
              </a:rPr>
              <a:t>X </a:t>
            </a:r>
            <a:r>
              <a:rPr kumimoji="1" lang="zh-CN" altLang="en-US" sz="2800" b="1">
                <a:latin typeface="Times New Roman" panose="02020603050405020304" pitchFamily="18" charset="0"/>
                <a:ea typeface="宋体" panose="02010600030101010101" pitchFamily="2" charset="-122"/>
                <a:sym typeface="Math1" pitchFamily="2" charset="2"/>
              </a:rPr>
              <a:t>的</a:t>
            </a:r>
            <a:r>
              <a:rPr kumimoji="1" lang="zh-CN" altLang="en-US" sz="2800" b="1">
                <a:latin typeface="Times New Roman" panose="02020603050405020304" pitchFamily="18" charset="0"/>
                <a:ea typeface="宋体" panose="02010600030101010101" pitchFamily="2" charset="-122"/>
              </a:rPr>
              <a:t>似然函数为</a:t>
            </a:r>
          </a:p>
        </p:txBody>
      </p:sp>
      <p:sp>
        <p:nvSpPr>
          <p:cNvPr id="34824" name="Text Box 8">
            <a:extLst>
              <a:ext uri="{FF2B5EF4-FFF2-40B4-BE49-F238E27FC236}">
                <a16:creationId xmlns:a16="http://schemas.microsoft.com/office/drawing/2014/main" id="{1030BD16-2152-45F9-AAAC-DF721FE58C94}"/>
              </a:ext>
            </a:extLst>
          </p:cNvPr>
          <p:cNvSpPr txBox="1">
            <a:spLocks noChangeArrowheads="1"/>
          </p:cNvSpPr>
          <p:nvPr/>
        </p:nvSpPr>
        <p:spPr bwMode="auto">
          <a:xfrm>
            <a:off x="838200" y="1143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solidFill>
                  <a:srgbClr val="C00000"/>
                </a:solidFill>
                <a:latin typeface="黑体" panose="02010609060101010101" pitchFamily="49" charset="-122"/>
              </a:rPr>
              <a:t>例</a:t>
            </a:r>
            <a:endParaRPr kumimoji="1" lang="zh-CN" altLang="en-US" sz="2800" b="1">
              <a:solidFill>
                <a:srgbClr val="C00000"/>
              </a:solidFill>
              <a:latin typeface="Times New Roman" panose="02020603050405020304" pitchFamily="18" charset="0"/>
            </a:endParaRPr>
          </a:p>
        </p:txBody>
      </p:sp>
      <p:sp>
        <p:nvSpPr>
          <p:cNvPr id="34825" name="标题 1">
            <a:extLst>
              <a:ext uri="{FF2B5EF4-FFF2-40B4-BE49-F238E27FC236}">
                <a16:creationId xmlns:a16="http://schemas.microsoft.com/office/drawing/2014/main" id="{AED8EF0C-FB2A-4AF1-9141-1D1CF86688A4}"/>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4.2-2 </a:t>
            </a:r>
            <a:r>
              <a:rPr lang="zh-CN" altLang="en-US" sz="2400">
                <a:solidFill>
                  <a:srgbClr val="0000CC"/>
                </a:solidFill>
                <a:latin typeface="Arial Black" panose="020B0A04020102020204" pitchFamily="34" charset="0"/>
              </a:rPr>
              <a:t>最大似然估计</a:t>
            </a:r>
          </a:p>
        </p:txBody>
      </p:sp>
      <p:graphicFrame>
        <p:nvGraphicFramePr>
          <p:cNvPr id="10" name="Object 7">
            <a:extLst>
              <a:ext uri="{FF2B5EF4-FFF2-40B4-BE49-F238E27FC236}">
                <a16:creationId xmlns:a16="http://schemas.microsoft.com/office/drawing/2014/main" id="{8DD63DAB-F89B-4D3E-A105-C7B041FBA83B}"/>
              </a:ext>
            </a:extLst>
          </p:cNvPr>
          <p:cNvGraphicFramePr>
            <a:graphicFrameLocks noChangeAspect="1"/>
          </p:cNvGraphicFramePr>
          <p:nvPr/>
        </p:nvGraphicFramePr>
        <p:xfrm>
          <a:off x="1752600" y="5029200"/>
          <a:ext cx="4343400" cy="1066800"/>
        </p:xfrm>
        <a:graphic>
          <a:graphicData uri="http://schemas.openxmlformats.org/presentationml/2006/ole">
            <mc:AlternateContent xmlns:mc="http://schemas.openxmlformats.org/markup-compatibility/2006">
              <mc:Choice xmlns:v="urn:schemas-microsoft-com:vml" Requires="v">
                <p:oleObj spid="_x0000_s35057" name="Equation" r:id="rId10" imgW="4343400" imgH="1066680" progId="Equation.3">
                  <p:embed/>
                </p:oleObj>
              </mc:Choice>
              <mc:Fallback>
                <p:oleObj name="Equation" r:id="rId10" imgW="4343400" imgH="1066680" progId="Equation.3">
                  <p:embed/>
                  <p:pic>
                    <p:nvPicPr>
                      <p:cNvPr id="1057799" name="Object 7">
                        <a:extLst>
                          <a:ext uri="{FF2B5EF4-FFF2-40B4-BE49-F238E27FC236}">
                            <a16:creationId xmlns:a16="http://schemas.microsoft.com/office/drawing/2014/main" id="{1B5533D0-47D7-43B6-A83C-E785CE323D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5029200"/>
                        <a:ext cx="43434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7795"/>
                                        </p:tgtEl>
                                        <p:attrNameLst>
                                          <p:attrName>style.visibility</p:attrName>
                                        </p:attrNameLst>
                                      </p:cBhvr>
                                      <p:to>
                                        <p:strVal val="visible"/>
                                      </p:to>
                                    </p:set>
                                    <p:animEffect transition="in" filter="wipe(left)">
                                      <p:cBhvr>
                                        <p:cTn id="7" dur="500"/>
                                        <p:tgtEl>
                                          <p:spTgt spid="1057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7796"/>
                                        </p:tgtEl>
                                        <p:attrNameLst>
                                          <p:attrName>style.visibility</p:attrName>
                                        </p:attrNameLst>
                                      </p:cBhvr>
                                      <p:to>
                                        <p:strVal val="visible"/>
                                      </p:to>
                                    </p:set>
                                    <p:animEffect transition="in" filter="wipe(left)">
                                      <p:cBhvr>
                                        <p:cTn id="12" dur="500"/>
                                        <p:tgtEl>
                                          <p:spTgt spid="1057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57797"/>
                                        </p:tgtEl>
                                        <p:attrNameLst>
                                          <p:attrName>style.visibility</p:attrName>
                                        </p:attrNameLst>
                                      </p:cBhvr>
                                      <p:to>
                                        <p:strVal val="visible"/>
                                      </p:to>
                                    </p:set>
                                    <p:animEffect transition="in" filter="wipe(left)">
                                      <p:cBhvr>
                                        <p:cTn id="17" dur="500"/>
                                        <p:tgtEl>
                                          <p:spTgt spid="1057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7798"/>
                                        </p:tgtEl>
                                        <p:attrNameLst>
                                          <p:attrName>style.visibility</p:attrName>
                                        </p:attrNameLst>
                                      </p:cBhvr>
                                      <p:to>
                                        <p:strVal val="visible"/>
                                      </p:to>
                                    </p:set>
                                    <p:animEffect transition="in" filter="wipe(left)">
                                      <p:cBhvr>
                                        <p:cTn id="22" dur="500"/>
                                        <p:tgtEl>
                                          <p:spTgt spid="10577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autoUpdateAnimBg="0"/>
      <p:bldP spid="105779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a:extLst>
              <a:ext uri="{FF2B5EF4-FFF2-40B4-BE49-F238E27FC236}">
                <a16:creationId xmlns:a16="http://schemas.microsoft.com/office/drawing/2014/main" id="{95825226-92EA-49FB-86FD-B2BB49CE4A8A}"/>
              </a:ext>
            </a:extLst>
          </p:cNvPr>
          <p:cNvGraphicFramePr>
            <a:graphicFrameLocks noChangeAspect="1"/>
          </p:cNvGraphicFramePr>
          <p:nvPr/>
        </p:nvGraphicFramePr>
        <p:xfrm>
          <a:off x="889000" y="812800"/>
          <a:ext cx="7721600" cy="939800"/>
        </p:xfrm>
        <a:graphic>
          <a:graphicData uri="http://schemas.openxmlformats.org/presentationml/2006/ole">
            <mc:AlternateContent xmlns:mc="http://schemas.openxmlformats.org/markup-compatibility/2006">
              <mc:Choice xmlns:v="urn:schemas-microsoft-com:vml" Requires="v">
                <p:oleObj spid="_x0000_s36134" name="Equation" r:id="rId3" imgW="7721600" imgH="939800" progId="Equation.3">
                  <p:embed/>
                </p:oleObj>
              </mc:Choice>
              <mc:Fallback>
                <p:oleObj name="Equation" r:id="rId3" imgW="7721600" imgH="93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12800"/>
                        <a:ext cx="7721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8819" name="Object 3">
            <a:extLst>
              <a:ext uri="{FF2B5EF4-FFF2-40B4-BE49-F238E27FC236}">
                <a16:creationId xmlns:a16="http://schemas.microsoft.com/office/drawing/2014/main" id="{A4F86C2D-948B-4E49-891E-8144CD901D81}"/>
              </a:ext>
            </a:extLst>
          </p:cNvPr>
          <p:cNvGraphicFramePr>
            <a:graphicFrameLocks noChangeAspect="1"/>
          </p:cNvGraphicFramePr>
          <p:nvPr/>
        </p:nvGraphicFramePr>
        <p:xfrm>
          <a:off x="1250950" y="1828800"/>
          <a:ext cx="3594100" cy="1879600"/>
        </p:xfrm>
        <a:graphic>
          <a:graphicData uri="http://schemas.openxmlformats.org/presentationml/2006/ole">
            <mc:AlternateContent xmlns:mc="http://schemas.openxmlformats.org/markup-compatibility/2006">
              <mc:Choice xmlns:v="urn:schemas-microsoft-com:vml" Requires="v">
                <p:oleObj spid="_x0000_s36135" name="Equation" r:id="rId5" imgW="3594100" imgH="1879600" progId="Equation.3">
                  <p:embed/>
                </p:oleObj>
              </mc:Choice>
              <mc:Fallback>
                <p:oleObj name="Equation" r:id="rId5" imgW="3594100" imgH="1879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950" y="1828800"/>
                        <a:ext cx="35941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8820" name="Object 4">
            <a:extLst>
              <a:ext uri="{FF2B5EF4-FFF2-40B4-BE49-F238E27FC236}">
                <a16:creationId xmlns:a16="http://schemas.microsoft.com/office/drawing/2014/main" id="{437E4443-CA4A-4B6B-8CF6-1685369FFC7B}"/>
              </a:ext>
            </a:extLst>
          </p:cNvPr>
          <p:cNvGraphicFramePr>
            <a:graphicFrameLocks noChangeAspect="1"/>
          </p:cNvGraphicFramePr>
          <p:nvPr/>
        </p:nvGraphicFramePr>
        <p:xfrm>
          <a:off x="1876425" y="3886200"/>
          <a:ext cx="3022600" cy="965200"/>
        </p:xfrm>
        <a:graphic>
          <a:graphicData uri="http://schemas.openxmlformats.org/presentationml/2006/ole">
            <mc:AlternateContent xmlns:mc="http://schemas.openxmlformats.org/markup-compatibility/2006">
              <mc:Choice xmlns:v="urn:schemas-microsoft-com:vml" Requires="v">
                <p:oleObj spid="_x0000_s36136" name="Equation" r:id="rId7" imgW="3022600" imgH="965200" progId="Equation.3">
                  <p:embed/>
                </p:oleObj>
              </mc:Choice>
              <mc:Fallback>
                <p:oleObj name="Equation" r:id="rId7" imgW="3022600" imgH="965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6425" y="3886200"/>
                        <a:ext cx="3022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8821" name="Object 5">
            <a:extLst>
              <a:ext uri="{FF2B5EF4-FFF2-40B4-BE49-F238E27FC236}">
                <a16:creationId xmlns:a16="http://schemas.microsoft.com/office/drawing/2014/main" id="{A023AC31-7038-4588-AE0A-73FA18C1D60F}"/>
              </a:ext>
            </a:extLst>
          </p:cNvPr>
          <p:cNvGraphicFramePr>
            <a:graphicFrameLocks noChangeAspect="1"/>
          </p:cNvGraphicFramePr>
          <p:nvPr/>
        </p:nvGraphicFramePr>
        <p:xfrm>
          <a:off x="1838325" y="4984750"/>
          <a:ext cx="4762500" cy="939800"/>
        </p:xfrm>
        <a:graphic>
          <a:graphicData uri="http://schemas.openxmlformats.org/presentationml/2006/ole">
            <mc:AlternateContent xmlns:mc="http://schemas.openxmlformats.org/markup-compatibility/2006">
              <mc:Choice xmlns:v="urn:schemas-microsoft-com:vml" Requires="v">
                <p:oleObj spid="_x0000_s36137" name="Equation" r:id="rId9" imgW="4762500" imgH="939800" progId="Equation.3">
                  <p:embed/>
                </p:oleObj>
              </mc:Choice>
              <mc:Fallback>
                <p:oleObj name="Equation" r:id="rId9" imgW="4762500" imgH="939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8325" y="4984750"/>
                        <a:ext cx="4762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8822" name="Object 6">
            <a:extLst>
              <a:ext uri="{FF2B5EF4-FFF2-40B4-BE49-F238E27FC236}">
                <a16:creationId xmlns:a16="http://schemas.microsoft.com/office/drawing/2014/main" id="{054EFC89-C37C-4A5D-97EC-EA1591854F9B}"/>
              </a:ext>
            </a:extLst>
          </p:cNvPr>
          <p:cNvGraphicFramePr>
            <a:graphicFrameLocks noChangeAspect="1"/>
          </p:cNvGraphicFramePr>
          <p:nvPr/>
        </p:nvGraphicFramePr>
        <p:xfrm>
          <a:off x="1676400" y="4197350"/>
          <a:ext cx="381000" cy="1524000"/>
        </p:xfrm>
        <a:graphic>
          <a:graphicData uri="http://schemas.openxmlformats.org/presentationml/2006/ole">
            <mc:AlternateContent xmlns:mc="http://schemas.openxmlformats.org/markup-compatibility/2006">
              <mc:Choice xmlns:v="urn:schemas-microsoft-com:vml" Requires="v">
                <p:oleObj spid="_x0000_s36138" name="Equation" r:id="rId11" imgW="381000" imgH="1524000" progId="Equation.3">
                  <p:embed/>
                </p:oleObj>
              </mc:Choice>
              <mc:Fallback>
                <p:oleObj name="Equation" r:id="rId11" imgW="381000" imgH="15240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4197350"/>
                        <a:ext cx="381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47" name="Picture 7" descr="卡通人21">
            <a:extLst>
              <a:ext uri="{FF2B5EF4-FFF2-40B4-BE49-F238E27FC236}">
                <a16:creationId xmlns:a16="http://schemas.microsoft.com/office/drawing/2014/main" id="{A3F415EF-108B-4861-BE9E-9CDF1AF8A744}"/>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2057400"/>
            <a:ext cx="2051050" cy="25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标题 1">
            <a:extLst>
              <a:ext uri="{FF2B5EF4-FFF2-40B4-BE49-F238E27FC236}">
                <a16:creationId xmlns:a16="http://schemas.microsoft.com/office/drawing/2014/main" id="{C11A09CC-BD8F-4D8D-BC64-C6533A4E1763}"/>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4.2-2 </a:t>
            </a:r>
            <a:r>
              <a:rPr lang="zh-CN" altLang="en-US" sz="2400">
                <a:solidFill>
                  <a:srgbClr val="0000CC"/>
                </a:solidFill>
                <a:latin typeface="Arial Black" panose="020B0A04020102020204" pitchFamily="34" charset="0"/>
              </a:rPr>
              <a:t>最大似然估计</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58819"/>
                                        </p:tgtEl>
                                        <p:attrNameLst>
                                          <p:attrName>style.visibility</p:attrName>
                                        </p:attrNameLst>
                                      </p:cBhvr>
                                      <p:to>
                                        <p:strVal val="visible"/>
                                      </p:to>
                                    </p:set>
                                    <p:animEffect transition="in" filter="wipe(left)">
                                      <p:cBhvr>
                                        <p:cTn id="7" dur="500"/>
                                        <p:tgtEl>
                                          <p:spTgt spid="1058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8820"/>
                                        </p:tgtEl>
                                        <p:attrNameLst>
                                          <p:attrName>style.visibility</p:attrName>
                                        </p:attrNameLst>
                                      </p:cBhvr>
                                      <p:to>
                                        <p:strVal val="visible"/>
                                      </p:to>
                                    </p:set>
                                    <p:animEffect transition="in" filter="wipe(left)">
                                      <p:cBhvr>
                                        <p:cTn id="12" dur="500"/>
                                        <p:tgtEl>
                                          <p:spTgt spid="1058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58821"/>
                                        </p:tgtEl>
                                        <p:attrNameLst>
                                          <p:attrName>style.visibility</p:attrName>
                                        </p:attrNameLst>
                                      </p:cBhvr>
                                      <p:to>
                                        <p:strVal val="visible"/>
                                      </p:to>
                                    </p:set>
                                    <p:animEffect transition="in" filter="wipe(left)">
                                      <p:cBhvr>
                                        <p:cTn id="17" dur="500"/>
                                        <p:tgtEl>
                                          <p:spTgt spid="1058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58822"/>
                                        </p:tgtEl>
                                        <p:attrNameLst>
                                          <p:attrName>style.visibility</p:attrName>
                                        </p:attrNameLst>
                                      </p:cBhvr>
                                      <p:to>
                                        <p:strVal val="visible"/>
                                      </p:to>
                                    </p:set>
                                    <p:animEffect transition="in" filter="wipe(left)">
                                      <p:cBhvr>
                                        <p:cTn id="22" dur="500"/>
                                        <p:tgtEl>
                                          <p:spTgt spid="105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a:extLst>
              <a:ext uri="{FF2B5EF4-FFF2-40B4-BE49-F238E27FC236}">
                <a16:creationId xmlns:a16="http://schemas.microsoft.com/office/drawing/2014/main" id="{F3D8B11D-720C-4651-8C42-8B1ED65C7848}"/>
              </a:ext>
            </a:extLst>
          </p:cNvPr>
          <p:cNvGraphicFramePr>
            <a:graphicFrameLocks noChangeAspect="1"/>
          </p:cNvGraphicFramePr>
          <p:nvPr/>
        </p:nvGraphicFramePr>
        <p:xfrm>
          <a:off x="990600" y="1066800"/>
          <a:ext cx="4330700" cy="965200"/>
        </p:xfrm>
        <a:graphic>
          <a:graphicData uri="http://schemas.openxmlformats.org/presentationml/2006/ole">
            <mc:AlternateContent xmlns:mc="http://schemas.openxmlformats.org/markup-compatibility/2006">
              <mc:Choice xmlns:v="urn:schemas-microsoft-com:vml" Requires="v">
                <p:oleObj spid="_x0000_s37274" name="Equation" r:id="rId3" imgW="4330700" imgH="965200" progId="Equation.3">
                  <p:embed/>
                </p:oleObj>
              </mc:Choice>
              <mc:Fallback>
                <p:oleObj name="Equation" r:id="rId3" imgW="4330700" imgH="965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066800"/>
                        <a:ext cx="43307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9844" name="Object 4">
            <a:extLst>
              <a:ext uri="{FF2B5EF4-FFF2-40B4-BE49-F238E27FC236}">
                <a16:creationId xmlns:a16="http://schemas.microsoft.com/office/drawing/2014/main" id="{EF41F2A0-108E-431B-8FB9-8AE193751B56}"/>
              </a:ext>
            </a:extLst>
          </p:cNvPr>
          <p:cNvGraphicFramePr>
            <a:graphicFrameLocks noChangeAspect="1"/>
          </p:cNvGraphicFramePr>
          <p:nvPr/>
        </p:nvGraphicFramePr>
        <p:xfrm>
          <a:off x="1093788" y="2103438"/>
          <a:ext cx="6096000" cy="939800"/>
        </p:xfrm>
        <a:graphic>
          <a:graphicData uri="http://schemas.openxmlformats.org/presentationml/2006/ole">
            <mc:AlternateContent xmlns:mc="http://schemas.openxmlformats.org/markup-compatibility/2006">
              <mc:Choice xmlns:v="urn:schemas-microsoft-com:vml" Requires="v">
                <p:oleObj spid="_x0000_s37275" name="Equation" r:id="rId5" imgW="6096000" imgH="939800" progId="Equation.3">
                  <p:embed/>
                </p:oleObj>
              </mc:Choice>
              <mc:Fallback>
                <p:oleObj name="Equation" r:id="rId5" imgW="6096000" imgH="939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788" y="2103438"/>
                        <a:ext cx="6096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9846" name="Object 6">
            <a:extLst>
              <a:ext uri="{FF2B5EF4-FFF2-40B4-BE49-F238E27FC236}">
                <a16:creationId xmlns:a16="http://schemas.microsoft.com/office/drawing/2014/main" id="{310D912C-3393-498F-A9B3-E6D993058A91}"/>
              </a:ext>
            </a:extLst>
          </p:cNvPr>
          <p:cNvGraphicFramePr>
            <a:graphicFrameLocks noChangeAspect="1"/>
          </p:cNvGraphicFramePr>
          <p:nvPr/>
        </p:nvGraphicFramePr>
        <p:xfrm>
          <a:off x="1011238" y="4114800"/>
          <a:ext cx="5829300" cy="469900"/>
        </p:xfrm>
        <a:graphic>
          <a:graphicData uri="http://schemas.openxmlformats.org/presentationml/2006/ole">
            <mc:AlternateContent xmlns:mc="http://schemas.openxmlformats.org/markup-compatibility/2006">
              <mc:Choice xmlns:v="urn:schemas-microsoft-com:vml" Requires="v">
                <p:oleObj spid="_x0000_s37276" name="Equation" r:id="rId7" imgW="5829300" imgH="469900" progId="Equation.3">
                  <p:embed/>
                </p:oleObj>
              </mc:Choice>
              <mc:Fallback>
                <p:oleObj name="Equation" r:id="rId7" imgW="5829300" imgH="469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238" y="4114800"/>
                        <a:ext cx="5829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9847" name="Object 7">
            <a:extLst>
              <a:ext uri="{FF2B5EF4-FFF2-40B4-BE49-F238E27FC236}">
                <a16:creationId xmlns:a16="http://schemas.microsoft.com/office/drawing/2014/main" id="{E622B82F-F15B-42D3-B920-3C964C3CD880}"/>
              </a:ext>
            </a:extLst>
          </p:cNvPr>
          <p:cNvGraphicFramePr>
            <a:graphicFrameLocks noChangeAspect="1"/>
          </p:cNvGraphicFramePr>
          <p:nvPr/>
        </p:nvGraphicFramePr>
        <p:xfrm>
          <a:off x="1422400" y="4921250"/>
          <a:ext cx="1054100" cy="419100"/>
        </p:xfrm>
        <a:graphic>
          <a:graphicData uri="http://schemas.openxmlformats.org/presentationml/2006/ole">
            <mc:AlternateContent xmlns:mc="http://schemas.openxmlformats.org/markup-compatibility/2006">
              <mc:Choice xmlns:v="urn:schemas-microsoft-com:vml" Requires="v">
                <p:oleObj spid="_x0000_s37277" name="Equation" r:id="rId9" imgW="1054100" imgH="419100" progId="Equation.3">
                  <p:embed/>
                </p:oleObj>
              </mc:Choice>
              <mc:Fallback>
                <p:oleObj name="Equation" r:id="rId9" imgW="1054100" imgH="4191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2400" y="4921250"/>
                        <a:ext cx="1054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9848" name="Object 8">
            <a:extLst>
              <a:ext uri="{FF2B5EF4-FFF2-40B4-BE49-F238E27FC236}">
                <a16:creationId xmlns:a16="http://schemas.microsoft.com/office/drawing/2014/main" id="{9FBEB615-06FE-494B-B9A5-54B10C7506F4}"/>
              </a:ext>
            </a:extLst>
          </p:cNvPr>
          <p:cNvGraphicFramePr>
            <a:graphicFrameLocks noChangeAspect="1"/>
          </p:cNvGraphicFramePr>
          <p:nvPr/>
        </p:nvGraphicFramePr>
        <p:xfrm>
          <a:off x="2644775" y="4703763"/>
          <a:ext cx="2832100" cy="838200"/>
        </p:xfrm>
        <a:graphic>
          <a:graphicData uri="http://schemas.openxmlformats.org/presentationml/2006/ole">
            <mc:AlternateContent xmlns:mc="http://schemas.openxmlformats.org/markup-compatibility/2006">
              <mc:Choice xmlns:v="urn:schemas-microsoft-com:vml" Requires="v">
                <p:oleObj spid="_x0000_s37278" name="Equation" r:id="rId11" imgW="2832100" imgH="838200" progId="Equation.3">
                  <p:embed/>
                </p:oleObj>
              </mc:Choice>
              <mc:Fallback>
                <p:oleObj name="Equation" r:id="rId11" imgW="2832100" imgH="838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4775" y="4703763"/>
                        <a:ext cx="2832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9849" name="Text Box 9">
            <a:extLst>
              <a:ext uri="{FF2B5EF4-FFF2-40B4-BE49-F238E27FC236}">
                <a16:creationId xmlns:a16="http://schemas.microsoft.com/office/drawing/2014/main" id="{9DA4698A-9B73-4CB4-A15F-7ECCC59AF7A9}"/>
              </a:ext>
            </a:extLst>
          </p:cNvPr>
          <p:cNvSpPr txBox="1">
            <a:spLocks noChangeArrowheads="1"/>
          </p:cNvSpPr>
          <p:nvPr/>
        </p:nvSpPr>
        <p:spPr bwMode="auto">
          <a:xfrm>
            <a:off x="900113" y="5715000"/>
            <a:ext cx="568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solidFill>
                  <a:srgbClr val="C00000"/>
                </a:solidFill>
                <a:latin typeface="Times New Roman" panose="02020603050405020304" pitchFamily="18" charset="0"/>
                <a:ea typeface="宋体" panose="02010600030101010101" pitchFamily="2" charset="-122"/>
              </a:rPr>
              <a:t>它们与相应的矩估计量相同</a:t>
            </a:r>
            <a:r>
              <a:rPr kumimoji="1" lang="en-US" altLang="zh-CN" sz="2800" b="1">
                <a:solidFill>
                  <a:srgbClr val="C00000"/>
                </a:solidFill>
                <a:latin typeface="Times New Roman" panose="02020603050405020304" pitchFamily="18" charset="0"/>
                <a:ea typeface="宋体" panose="02010600030101010101" pitchFamily="2" charset="-122"/>
              </a:rPr>
              <a:t>.</a:t>
            </a:r>
          </a:p>
        </p:txBody>
      </p:sp>
      <p:sp>
        <p:nvSpPr>
          <p:cNvPr id="36874" name="标题 1">
            <a:extLst>
              <a:ext uri="{FF2B5EF4-FFF2-40B4-BE49-F238E27FC236}">
                <a16:creationId xmlns:a16="http://schemas.microsoft.com/office/drawing/2014/main" id="{42FE86B9-069B-49A1-802C-00158434D4BC}"/>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4.2-2 </a:t>
            </a:r>
            <a:r>
              <a:rPr lang="zh-CN" altLang="en-US" sz="2400">
                <a:solidFill>
                  <a:srgbClr val="0000CC"/>
                </a:solidFill>
                <a:latin typeface="Arial Black" panose="020B0A04020102020204" pitchFamily="34" charset="0"/>
              </a:rPr>
              <a:t>最大似然估计</a:t>
            </a:r>
          </a:p>
        </p:txBody>
      </p:sp>
      <p:graphicFrame>
        <p:nvGraphicFramePr>
          <p:cNvPr id="11" name="Object 3">
            <a:extLst>
              <a:ext uri="{FF2B5EF4-FFF2-40B4-BE49-F238E27FC236}">
                <a16:creationId xmlns:a16="http://schemas.microsoft.com/office/drawing/2014/main" id="{F2296A5C-81FF-4476-8A24-EE4E5B4DCCC0}"/>
              </a:ext>
            </a:extLst>
          </p:cNvPr>
          <p:cNvGraphicFramePr>
            <a:graphicFrameLocks noChangeAspect="1"/>
          </p:cNvGraphicFramePr>
          <p:nvPr/>
        </p:nvGraphicFramePr>
        <p:xfrm>
          <a:off x="5257800" y="1143000"/>
          <a:ext cx="2235200" cy="838200"/>
        </p:xfrm>
        <a:graphic>
          <a:graphicData uri="http://schemas.openxmlformats.org/presentationml/2006/ole">
            <mc:AlternateContent xmlns:mc="http://schemas.openxmlformats.org/markup-compatibility/2006">
              <mc:Choice xmlns:v="urn:schemas-microsoft-com:vml" Requires="v">
                <p:oleObj spid="_x0000_s37279" name="Equation" r:id="rId13" imgW="2234880" imgH="838080" progId="Equation.3">
                  <p:embed/>
                </p:oleObj>
              </mc:Choice>
              <mc:Fallback>
                <p:oleObj name="Equation" r:id="rId13" imgW="2234880" imgH="838080" progId="Equation.3">
                  <p:embed/>
                  <p:pic>
                    <p:nvPicPr>
                      <p:cNvPr id="1059843" name="Object 3">
                        <a:extLst>
                          <a:ext uri="{FF2B5EF4-FFF2-40B4-BE49-F238E27FC236}">
                            <a16:creationId xmlns:a16="http://schemas.microsoft.com/office/drawing/2014/main" id="{18254F05-9E21-481A-BDF3-B36FCC2152E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7800" y="1143000"/>
                        <a:ext cx="223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5">
            <a:extLst>
              <a:ext uri="{FF2B5EF4-FFF2-40B4-BE49-F238E27FC236}">
                <a16:creationId xmlns:a16="http://schemas.microsoft.com/office/drawing/2014/main" id="{8C42FAA0-EFAA-4844-BD14-7D93407B1D80}"/>
              </a:ext>
            </a:extLst>
          </p:cNvPr>
          <p:cNvGraphicFramePr>
            <a:graphicFrameLocks noChangeAspect="1"/>
          </p:cNvGraphicFramePr>
          <p:nvPr/>
        </p:nvGraphicFramePr>
        <p:xfrm>
          <a:off x="1733550" y="3200400"/>
          <a:ext cx="2667000" cy="838200"/>
        </p:xfrm>
        <a:graphic>
          <a:graphicData uri="http://schemas.openxmlformats.org/presentationml/2006/ole">
            <mc:AlternateContent xmlns:mc="http://schemas.openxmlformats.org/markup-compatibility/2006">
              <mc:Choice xmlns:v="urn:schemas-microsoft-com:vml" Requires="v">
                <p:oleObj spid="_x0000_s37280" name="Equation" r:id="rId15" imgW="2666880" imgH="838080" progId="Equation.3">
                  <p:embed/>
                </p:oleObj>
              </mc:Choice>
              <mc:Fallback>
                <p:oleObj name="Equation" r:id="rId15" imgW="2666880" imgH="838080" progId="Equation.3">
                  <p:embed/>
                  <p:pic>
                    <p:nvPicPr>
                      <p:cNvPr id="1059845" name="Object 5">
                        <a:extLst>
                          <a:ext uri="{FF2B5EF4-FFF2-40B4-BE49-F238E27FC236}">
                            <a16:creationId xmlns:a16="http://schemas.microsoft.com/office/drawing/2014/main" id="{8FC692EB-BAFF-4837-B110-25FAB73C5C9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33550" y="3200400"/>
                        <a:ext cx="2667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59844"/>
                                        </p:tgtEl>
                                        <p:attrNameLst>
                                          <p:attrName>style.visibility</p:attrName>
                                        </p:attrNameLst>
                                      </p:cBhvr>
                                      <p:to>
                                        <p:strVal val="visible"/>
                                      </p:to>
                                    </p:set>
                                    <p:animEffect transition="in" filter="wipe(left)">
                                      <p:cBhvr>
                                        <p:cTn id="12" dur="500"/>
                                        <p:tgtEl>
                                          <p:spTgt spid="1059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59846"/>
                                        </p:tgtEl>
                                        <p:attrNameLst>
                                          <p:attrName>style.visibility</p:attrName>
                                        </p:attrNameLst>
                                      </p:cBhvr>
                                      <p:to>
                                        <p:strVal val="visible"/>
                                      </p:to>
                                    </p:set>
                                    <p:animEffect transition="in" filter="wipe(left)">
                                      <p:cBhvr>
                                        <p:cTn id="22" dur="500"/>
                                        <p:tgtEl>
                                          <p:spTgt spid="10598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59847"/>
                                        </p:tgtEl>
                                        <p:attrNameLst>
                                          <p:attrName>style.visibility</p:attrName>
                                        </p:attrNameLst>
                                      </p:cBhvr>
                                      <p:to>
                                        <p:strVal val="visible"/>
                                      </p:to>
                                    </p:set>
                                    <p:animEffect transition="in" filter="wipe(left)">
                                      <p:cBhvr>
                                        <p:cTn id="27" dur="500"/>
                                        <p:tgtEl>
                                          <p:spTgt spid="10598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59848"/>
                                        </p:tgtEl>
                                        <p:attrNameLst>
                                          <p:attrName>style.visibility</p:attrName>
                                        </p:attrNameLst>
                                      </p:cBhvr>
                                      <p:to>
                                        <p:strVal val="visible"/>
                                      </p:to>
                                    </p:set>
                                    <p:animEffect transition="in" filter="wipe(left)">
                                      <p:cBhvr>
                                        <p:cTn id="32" dur="500"/>
                                        <p:tgtEl>
                                          <p:spTgt spid="10598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9849"/>
                                        </p:tgtEl>
                                        <p:attrNameLst>
                                          <p:attrName>style.visibility</p:attrName>
                                        </p:attrNameLst>
                                      </p:cBhvr>
                                      <p:to>
                                        <p:strVal val="visible"/>
                                      </p:to>
                                    </p:set>
                                    <p:animEffect transition="in" filter="wipe(left)">
                                      <p:cBhvr>
                                        <p:cTn id="37" dur="500"/>
                                        <p:tgtEl>
                                          <p:spTgt spid="1059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Text Box 2">
            <a:extLst>
              <a:ext uri="{FF2B5EF4-FFF2-40B4-BE49-F238E27FC236}">
                <a16:creationId xmlns:a16="http://schemas.microsoft.com/office/drawing/2014/main" id="{38044269-97ED-4564-A1D2-AFEFE6837B3F}"/>
              </a:ext>
            </a:extLst>
          </p:cNvPr>
          <p:cNvSpPr txBox="1">
            <a:spLocks noChangeArrowheads="1"/>
          </p:cNvSpPr>
          <p:nvPr/>
        </p:nvSpPr>
        <p:spPr bwMode="auto">
          <a:xfrm>
            <a:off x="336550" y="836613"/>
            <a:ext cx="8534400" cy="1568450"/>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en-US" altLang="zh-CN" sz="2400" b="1" dirty="0">
                <a:latin typeface="宋体" panose="02010600030101010101" pitchFamily="2" charset="-122"/>
                <a:ea typeface="ˎ̥"/>
                <a:cs typeface="ˎ̥"/>
              </a:rPr>
              <a:t>    </a:t>
            </a:r>
            <a:r>
              <a:rPr kumimoji="1" lang="zh-CN" altLang="en-US" sz="2400" b="1" dirty="0">
                <a:latin typeface="宋体" panose="02010600030101010101" pitchFamily="2" charset="-122"/>
                <a:ea typeface="ˎ̥"/>
                <a:cs typeface="ˎ̥"/>
              </a:rPr>
              <a:t>对于同一个参数</a:t>
            </a:r>
            <a:r>
              <a:rPr kumimoji="1" lang="en-US" altLang="zh-CN" sz="2400" b="1" dirty="0">
                <a:latin typeface="宋体" panose="02010600030101010101" pitchFamily="2" charset="-122"/>
                <a:ea typeface="ˎ̥"/>
                <a:cs typeface="ˎ̥"/>
              </a:rPr>
              <a:t>,</a:t>
            </a:r>
            <a:r>
              <a:rPr kumimoji="1" lang="zh-CN" altLang="en-US" sz="2400" b="1" dirty="0">
                <a:latin typeface="宋体" panose="02010600030101010101" pitchFamily="2" charset="-122"/>
                <a:ea typeface="ˎ̥"/>
                <a:cs typeface="ˎ̥"/>
              </a:rPr>
              <a:t>用不同方法求出的估计量可能 </a:t>
            </a:r>
            <a:endParaRPr kumimoji="1" lang="zh-CN" altLang="en-US" sz="2400" dirty="0">
              <a:latin typeface="Times New Roman" panose="02020603050405020304" pitchFamily="18" charset="0"/>
              <a:ea typeface="ˎ̥"/>
              <a:cs typeface="ˎ̥"/>
            </a:endParaRPr>
          </a:p>
          <a:p>
            <a:pPr eaLnBrk="1" hangingPunct="1">
              <a:spcBef>
                <a:spcPct val="50000"/>
              </a:spcBef>
            </a:pPr>
            <a:r>
              <a:rPr kumimoji="1" lang="zh-CN" altLang="en-US" sz="2400" b="1" dirty="0">
                <a:latin typeface="宋体" panose="02010600030101010101" pitchFamily="2" charset="-122"/>
                <a:ea typeface="宋体" panose="02010600030101010101" pitchFamily="2" charset="-122"/>
              </a:rPr>
              <a:t>不同</a:t>
            </a:r>
            <a:r>
              <a:rPr kumimoji="1" lang="en-US" altLang="zh-CN" sz="2400" b="1" dirty="0">
                <a:latin typeface="宋体" panose="02010600030101010101" pitchFamily="2" charset="-122"/>
                <a:ea typeface="宋体" panose="02010600030101010101" pitchFamily="2" charset="-122"/>
              </a:rPr>
              <a:t>.</a:t>
            </a:r>
            <a:r>
              <a:rPr kumimoji="1" lang="zh-CN" altLang="en-US" sz="2400" b="1" dirty="0">
                <a:latin typeface="宋体" panose="02010600030101010101" pitchFamily="2" charset="-122"/>
                <a:ea typeface="宋体" panose="02010600030101010101" pitchFamily="2" charset="-122"/>
              </a:rPr>
              <a:t>那么</a:t>
            </a:r>
            <a:r>
              <a:rPr kumimoji="1" lang="en-US" altLang="zh-CN" sz="2400" b="1" dirty="0">
                <a:latin typeface="宋体" panose="02010600030101010101" pitchFamily="2" charset="-122"/>
                <a:ea typeface="宋体" panose="02010600030101010101" pitchFamily="2" charset="-122"/>
              </a:rPr>
              <a:t>,</a:t>
            </a:r>
            <a:r>
              <a:rPr kumimoji="1" lang="zh-CN" altLang="en-US" sz="2400" b="1" dirty="0">
                <a:latin typeface="宋体" panose="02010600030101010101" pitchFamily="2" charset="-122"/>
                <a:ea typeface="宋体" panose="02010600030101010101" pitchFamily="2" charset="-122"/>
              </a:rPr>
              <a:t>采用哪一个估计量为好呢</a:t>
            </a:r>
            <a:r>
              <a:rPr kumimoji="1" lang="en-US" altLang="zh-CN" sz="2400" b="1" dirty="0">
                <a:latin typeface="宋体" panose="02010600030101010101" pitchFamily="2" charset="-122"/>
                <a:ea typeface="宋体" panose="02010600030101010101" pitchFamily="2" charset="-122"/>
              </a:rPr>
              <a:t>?</a:t>
            </a:r>
            <a:r>
              <a:rPr kumimoji="1" lang="zh-CN" altLang="en-US" sz="2400" b="1" dirty="0">
                <a:latin typeface="宋体" panose="02010600030101010101" pitchFamily="2" charset="-122"/>
                <a:ea typeface="宋体" panose="02010600030101010101" pitchFamily="2" charset="-122"/>
              </a:rPr>
              <a:t>用何种标准来 </a:t>
            </a:r>
            <a:endParaRPr kumimoji="1" lang="zh-CN" altLang="en-US" sz="2400" dirty="0">
              <a:latin typeface="Times New Roman" panose="02020603050405020304" pitchFamily="18" charset="0"/>
              <a:ea typeface="ˎ̥"/>
              <a:cs typeface="ˎ̥"/>
            </a:endParaRPr>
          </a:p>
          <a:p>
            <a:pPr eaLnBrk="1" hangingPunct="1">
              <a:spcBef>
                <a:spcPct val="50000"/>
              </a:spcBef>
            </a:pPr>
            <a:r>
              <a:rPr kumimoji="1" lang="zh-CN" altLang="en-US" sz="2400" b="1" dirty="0">
                <a:latin typeface="宋体" panose="02010600030101010101" pitchFamily="2" charset="-122"/>
                <a:ea typeface="宋体" panose="02010600030101010101" pitchFamily="2" charset="-122"/>
              </a:rPr>
              <a:t>评判估计量的优劣</a:t>
            </a:r>
            <a:r>
              <a:rPr kumimoji="1" lang="en-US" altLang="zh-CN" sz="2400" b="1" dirty="0">
                <a:latin typeface="宋体" panose="02010600030101010101" pitchFamily="2" charset="-122"/>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p:txBody>
      </p:sp>
      <p:sp>
        <p:nvSpPr>
          <p:cNvPr id="1060867" name="Text Box 3">
            <a:extLst>
              <a:ext uri="{FF2B5EF4-FFF2-40B4-BE49-F238E27FC236}">
                <a16:creationId xmlns:a16="http://schemas.microsoft.com/office/drawing/2014/main" id="{D582D523-CB7E-4109-A0BC-AE9389CCB35E}"/>
              </a:ext>
            </a:extLst>
          </p:cNvPr>
          <p:cNvSpPr txBox="1">
            <a:spLocks noChangeArrowheads="1"/>
          </p:cNvSpPr>
          <p:nvPr/>
        </p:nvSpPr>
        <p:spPr bwMode="auto">
          <a:xfrm>
            <a:off x="115888" y="2427288"/>
            <a:ext cx="5257800" cy="46037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en-US" altLang="zh-CN" sz="2400" b="1">
                <a:latin typeface="宋体" panose="02010600030101010101" pitchFamily="2" charset="-122"/>
                <a:ea typeface="ˎ̥"/>
                <a:cs typeface="ˎ̥"/>
              </a:rPr>
              <a:t>    </a:t>
            </a:r>
            <a:r>
              <a:rPr kumimoji="1" lang="zh-CN" altLang="en-US" sz="2400" b="1">
                <a:latin typeface="宋体" panose="02010600030101010101" pitchFamily="2" charset="-122"/>
                <a:ea typeface="ˎ̥"/>
                <a:cs typeface="ˎ̥"/>
              </a:rPr>
              <a:t>下面</a:t>
            </a:r>
            <a:r>
              <a:rPr kumimoji="1" lang="en-US" altLang="zh-CN" sz="2400" b="1">
                <a:latin typeface="宋体" panose="02010600030101010101" pitchFamily="2" charset="-122"/>
                <a:ea typeface="ˎ̥"/>
                <a:cs typeface="ˎ̥"/>
              </a:rPr>
              <a:t>,</a:t>
            </a:r>
            <a:r>
              <a:rPr kumimoji="1" lang="zh-CN" altLang="en-US" sz="2400" b="1">
                <a:latin typeface="宋体" panose="02010600030101010101" pitchFamily="2" charset="-122"/>
                <a:ea typeface="ˎ̥"/>
                <a:cs typeface="ˎ̥"/>
              </a:rPr>
              <a:t>介绍几个常用标准</a:t>
            </a:r>
            <a:r>
              <a:rPr kumimoji="1" lang="en-US" altLang="zh-CN" sz="2400" b="1">
                <a:latin typeface="宋体" panose="02010600030101010101" pitchFamily="2" charset="-122"/>
                <a:ea typeface="ˎ̥"/>
                <a:cs typeface="ˎ̥"/>
              </a:rPr>
              <a:t>.</a:t>
            </a:r>
            <a:endParaRPr lang="en-US" altLang="zh-CN" sz="2400">
              <a:latin typeface="Arial" panose="020B0604020202020204" pitchFamily="34" charset="0"/>
              <a:ea typeface="宋体" panose="02010600030101010101" pitchFamily="2" charset="-122"/>
            </a:endParaRPr>
          </a:p>
        </p:txBody>
      </p:sp>
      <p:sp>
        <p:nvSpPr>
          <p:cNvPr id="1060868" name="Text Box 4">
            <a:extLst>
              <a:ext uri="{FF2B5EF4-FFF2-40B4-BE49-F238E27FC236}">
                <a16:creationId xmlns:a16="http://schemas.microsoft.com/office/drawing/2014/main" id="{3AF1119E-C140-451D-A45C-057F7C84FE4A}"/>
              </a:ext>
            </a:extLst>
          </p:cNvPr>
          <p:cNvSpPr txBox="1">
            <a:spLocks noChangeArrowheads="1"/>
          </p:cNvSpPr>
          <p:nvPr/>
        </p:nvSpPr>
        <p:spPr bwMode="auto">
          <a:xfrm>
            <a:off x="206375" y="2925763"/>
            <a:ext cx="2895600" cy="46196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eaLnBrk="1" hangingPunct="1">
              <a:spcBef>
                <a:spcPct val="50000"/>
              </a:spcBef>
              <a:defRPr/>
            </a:pPr>
            <a:r>
              <a:rPr kumimoji="1" lang="en-US" altLang="zh-CN" sz="2400" b="1" dirty="0">
                <a:solidFill>
                  <a:schemeClr val="accent2"/>
                </a:solidFill>
                <a:latin typeface="宋体" panose="02010600030101010101" pitchFamily="2" charset="-122"/>
                <a:ea typeface="ˎ̥"/>
                <a:cs typeface="ˎ̥"/>
              </a:rPr>
              <a:t>    1</a:t>
            </a:r>
            <a:r>
              <a:rPr kumimoji="1" lang="zh-CN" altLang="en-US" sz="2400" b="1" dirty="0">
                <a:solidFill>
                  <a:schemeClr val="accent2"/>
                </a:solidFill>
                <a:latin typeface="宋体" panose="02010600030101010101" pitchFamily="2" charset="-122"/>
                <a:ea typeface="ˎ̥"/>
                <a:cs typeface="ˎ̥"/>
              </a:rPr>
              <a:t>、</a:t>
            </a:r>
            <a:r>
              <a:rPr lang="zh-CN" altLang="en-US" sz="2400" b="1" dirty="0">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无偏性</a:t>
            </a:r>
            <a:endParaRPr lang="zh-CN" altLang="en-US" sz="2400" dirty="0">
              <a:latin typeface="Arial" panose="020B0604020202020204" pitchFamily="34" charset="0"/>
              <a:ea typeface="宋体" panose="02010600030101010101" pitchFamily="2" charset="-122"/>
            </a:endParaRPr>
          </a:p>
        </p:txBody>
      </p:sp>
      <p:grpSp>
        <p:nvGrpSpPr>
          <p:cNvPr id="1060870" name="Group 6">
            <a:extLst>
              <a:ext uri="{FF2B5EF4-FFF2-40B4-BE49-F238E27FC236}">
                <a16:creationId xmlns:a16="http://schemas.microsoft.com/office/drawing/2014/main" id="{08FFE7ED-73B3-42BC-8E1A-C1B11188FA51}"/>
              </a:ext>
            </a:extLst>
          </p:cNvPr>
          <p:cNvGrpSpPr>
            <a:grpSpLocks/>
          </p:cNvGrpSpPr>
          <p:nvPr/>
        </p:nvGrpSpPr>
        <p:grpSpPr bwMode="auto">
          <a:xfrm>
            <a:off x="171450" y="3444875"/>
            <a:ext cx="8763000" cy="558800"/>
            <a:chOff x="94" y="2861"/>
            <a:chExt cx="5520" cy="352"/>
          </a:xfrm>
        </p:grpSpPr>
        <p:sp>
          <p:nvSpPr>
            <p:cNvPr id="1060871" name="Text Box 7">
              <a:extLst>
                <a:ext uri="{FF2B5EF4-FFF2-40B4-BE49-F238E27FC236}">
                  <a16:creationId xmlns:a16="http://schemas.microsoft.com/office/drawing/2014/main" id="{71FDEADA-7CFD-4243-AE4F-59B142C32C11}"/>
                </a:ext>
              </a:extLst>
            </p:cNvPr>
            <p:cNvSpPr txBox="1">
              <a:spLocks noChangeArrowheads="1"/>
            </p:cNvSpPr>
            <p:nvPr/>
          </p:nvSpPr>
          <p:spPr bwMode="auto">
            <a:xfrm>
              <a:off x="94" y="2922"/>
              <a:ext cx="5520" cy="291"/>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defRPr/>
              </a:pPr>
              <a:r>
                <a:rPr lang="en-US" altLang="zh-CN" sz="2400" b="1" dirty="0">
                  <a:effectLst>
                    <a:outerShdw blurRad="38100" dist="38100" dir="2700000" algn="tl">
                      <a:srgbClr val="C0C0C0"/>
                    </a:outerShdw>
                  </a:effectLst>
                  <a:latin typeface="宋体" panose="02010600030101010101" pitchFamily="2" charset="-122"/>
                  <a:ea typeface="ˎ̥"/>
                  <a:cs typeface="ˎ̥"/>
                </a:rPr>
                <a:t>    </a:t>
              </a:r>
              <a:r>
                <a:rPr lang="zh-CN" altLang="en-US" sz="2400" b="1" dirty="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定义</a:t>
              </a:r>
              <a:r>
                <a:rPr lang="zh-CN" altLang="en-US" sz="2400" b="1" dirty="0">
                  <a:effectLst>
                    <a:outerShdw blurRad="38100" dist="38100" dir="2700000" algn="tl">
                      <a:srgbClr val="C0C0C0"/>
                    </a:outerShdw>
                  </a:effectLst>
                  <a:latin typeface="宋体" panose="02010600030101010101" pitchFamily="2" charset="-122"/>
                  <a:ea typeface="ˎ̥"/>
                  <a:cs typeface="ˎ̥"/>
                </a:rPr>
                <a:t>  设估计量   存在期望</a:t>
              </a:r>
              <a:r>
                <a:rPr lang="en-US" altLang="zh-CN" sz="2400" b="1" dirty="0">
                  <a:effectLst>
                    <a:outerShdw blurRad="38100" dist="38100" dir="2700000" algn="tl">
                      <a:srgbClr val="C0C0C0"/>
                    </a:outerShdw>
                  </a:effectLst>
                  <a:latin typeface="宋体" panose="02010600030101010101" pitchFamily="2" charset="-122"/>
                  <a:ea typeface="ˎ̥"/>
                  <a:cs typeface="ˎ̥"/>
                </a:rPr>
                <a:t>,</a:t>
              </a:r>
              <a:r>
                <a:rPr lang="zh-CN" altLang="en-US" sz="2400" b="1" dirty="0">
                  <a:effectLst>
                    <a:outerShdw blurRad="38100" dist="38100" dir="2700000" algn="tl">
                      <a:srgbClr val="C0C0C0"/>
                    </a:outerShdw>
                  </a:effectLst>
                  <a:latin typeface="宋体" panose="02010600030101010101" pitchFamily="2" charset="-122"/>
                  <a:ea typeface="ˎ̥"/>
                  <a:cs typeface="ˎ̥"/>
                </a:rPr>
                <a:t>且对任意      有</a:t>
              </a:r>
              <a:endParaRPr lang="zh-CN" altLang="en-US" sz="2400" dirty="0">
                <a:latin typeface="Arial" panose="020B0604020202020204" pitchFamily="34" charset="0"/>
                <a:ea typeface="宋体" panose="02010600030101010101" pitchFamily="2" charset="-122"/>
              </a:endParaRPr>
            </a:p>
          </p:txBody>
        </p:sp>
        <p:graphicFrame>
          <p:nvGraphicFramePr>
            <p:cNvPr id="37906" name="Object 8">
              <a:extLst>
                <a:ext uri="{FF2B5EF4-FFF2-40B4-BE49-F238E27FC236}">
                  <a16:creationId xmlns:a16="http://schemas.microsoft.com/office/drawing/2014/main" id="{0E960362-4BE0-49B6-95B4-0CEE12197DEC}"/>
                </a:ext>
              </a:extLst>
            </p:cNvPr>
            <p:cNvGraphicFramePr>
              <a:graphicFrameLocks noChangeAspect="1"/>
            </p:cNvGraphicFramePr>
            <p:nvPr/>
          </p:nvGraphicFramePr>
          <p:xfrm>
            <a:off x="1974" y="2861"/>
            <a:ext cx="204" cy="348"/>
          </p:xfrm>
          <a:graphic>
            <a:graphicData uri="http://schemas.openxmlformats.org/presentationml/2006/ole">
              <mc:AlternateContent xmlns:mc="http://schemas.openxmlformats.org/markup-compatibility/2006">
                <mc:Choice xmlns:v="urn:schemas-microsoft-com:vml" Requires="v">
                  <p:oleObj spid="_x0000_s38438" name="Equation" r:id="rId4" imgW="86760" imgH="156600" progId="Equation.3">
                    <p:embed/>
                  </p:oleObj>
                </mc:Choice>
                <mc:Fallback>
                  <p:oleObj name="Equation" r:id="rId4" imgW="86760" imgH="156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 y="2861"/>
                          <a:ext cx="204" cy="348"/>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grpSp>
      <p:sp>
        <p:nvSpPr>
          <p:cNvPr id="1060876" name="Text Box 12">
            <a:extLst>
              <a:ext uri="{FF2B5EF4-FFF2-40B4-BE49-F238E27FC236}">
                <a16:creationId xmlns:a16="http://schemas.microsoft.com/office/drawing/2014/main" id="{6CA39645-CD17-49EE-A1B3-78E85F3B9DB2}"/>
              </a:ext>
            </a:extLst>
          </p:cNvPr>
          <p:cNvSpPr txBox="1">
            <a:spLocks noChangeArrowheads="1"/>
          </p:cNvSpPr>
          <p:nvPr/>
        </p:nvSpPr>
        <p:spPr bwMode="auto">
          <a:xfrm>
            <a:off x="684213" y="4681543"/>
            <a:ext cx="8534400" cy="46196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p>
            <a:pPr eaLnBrk="1" hangingPunct="1">
              <a:spcBef>
                <a:spcPct val="50000"/>
              </a:spcBef>
              <a:defRPr/>
            </a:pPr>
            <a:r>
              <a:rPr kumimoji="1" lang="en-US" altLang="zh-CN" sz="2400" b="1" dirty="0">
                <a:latin typeface="宋体" panose="02010600030101010101" pitchFamily="2" charset="-122"/>
                <a:ea typeface="ˎ̥"/>
                <a:cs typeface="ˎ̥"/>
              </a:rPr>
              <a:t> </a:t>
            </a:r>
            <a:r>
              <a:rPr kumimoji="1" lang="zh-CN" altLang="en-US" sz="2400" b="1" dirty="0">
                <a:latin typeface="宋体" panose="02010600030101010101" pitchFamily="2" charset="-122"/>
                <a:ea typeface="ˎ̥"/>
                <a:cs typeface="ˎ̥"/>
              </a:rPr>
              <a:t>则称   为   的</a:t>
            </a:r>
            <a:r>
              <a:rPr lang="zh-CN" altLang="en-US" sz="2400" b="1" dirty="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无偏估计量</a:t>
            </a:r>
            <a:r>
              <a:rPr kumimoji="1" lang="en-US" altLang="zh-CN" sz="2400" b="1" dirty="0">
                <a:latin typeface="宋体" panose="02010600030101010101" pitchFamily="2" charset="-122"/>
                <a:ea typeface="ˎ̥"/>
                <a:cs typeface="ˎ̥"/>
              </a:rPr>
              <a:t>.</a:t>
            </a:r>
            <a:endParaRPr lang="en-US" altLang="zh-CN" sz="2400" dirty="0">
              <a:latin typeface="Arial" panose="020B0604020202020204" pitchFamily="34" charset="0"/>
              <a:ea typeface="宋体" panose="02010600030101010101" pitchFamily="2" charset="-122"/>
            </a:endParaRPr>
          </a:p>
        </p:txBody>
      </p:sp>
      <p:sp>
        <p:nvSpPr>
          <p:cNvPr id="37896" name="标题 1">
            <a:extLst>
              <a:ext uri="{FF2B5EF4-FFF2-40B4-BE49-F238E27FC236}">
                <a16:creationId xmlns:a16="http://schemas.microsoft.com/office/drawing/2014/main" id="{C17A6A7A-666F-479B-BCD3-6E8FB5443E63}"/>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4.2-3 </a:t>
            </a:r>
            <a:r>
              <a:rPr lang="zh-CN" altLang="en-US" sz="2400">
                <a:solidFill>
                  <a:srgbClr val="0000CC"/>
                </a:solidFill>
                <a:latin typeface="Arial Black" panose="020B0A04020102020204" pitchFamily="34" charset="0"/>
              </a:rPr>
              <a:t>估计量的评选标准</a:t>
            </a:r>
          </a:p>
        </p:txBody>
      </p:sp>
      <p:grpSp>
        <p:nvGrpSpPr>
          <p:cNvPr id="16" name="Group 2">
            <a:extLst>
              <a:ext uri="{FF2B5EF4-FFF2-40B4-BE49-F238E27FC236}">
                <a16:creationId xmlns:a16="http://schemas.microsoft.com/office/drawing/2014/main" id="{07B78A49-1B1C-4486-AEF4-E9DB8AA8B3A1}"/>
              </a:ext>
            </a:extLst>
          </p:cNvPr>
          <p:cNvGrpSpPr>
            <a:grpSpLocks/>
          </p:cNvGrpSpPr>
          <p:nvPr/>
        </p:nvGrpSpPr>
        <p:grpSpPr bwMode="auto">
          <a:xfrm>
            <a:off x="179388" y="5364163"/>
            <a:ext cx="8534400" cy="1160463"/>
            <a:chOff x="192" y="240"/>
            <a:chExt cx="5376" cy="731"/>
          </a:xfrm>
        </p:grpSpPr>
        <p:sp>
          <p:nvSpPr>
            <p:cNvPr id="17" name="Text Box 3">
              <a:extLst>
                <a:ext uri="{FF2B5EF4-FFF2-40B4-BE49-F238E27FC236}">
                  <a16:creationId xmlns:a16="http://schemas.microsoft.com/office/drawing/2014/main" id="{DF4D176D-179D-4E95-AB95-4498B4596585}"/>
                </a:ext>
              </a:extLst>
            </p:cNvPr>
            <p:cNvSpPr txBox="1">
              <a:spLocks noChangeArrowheads="1"/>
            </p:cNvSpPr>
            <p:nvPr/>
          </p:nvSpPr>
          <p:spPr bwMode="auto">
            <a:xfrm>
              <a:off x="192" y="240"/>
              <a:ext cx="5376" cy="731"/>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eaLnBrk="1" hangingPunct="1">
                <a:spcBef>
                  <a:spcPct val="50000"/>
                </a:spcBef>
                <a:defRPr/>
              </a:pPr>
              <a:r>
                <a:rPr kumimoji="1" lang="en-US" altLang="zh-CN" sz="2800" b="1" dirty="0">
                  <a:latin typeface="宋体" panose="02010600030101010101" pitchFamily="2" charset="-122"/>
                  <a:ea typeface="ˎ̥"/>
                  <a:cs typeface="ˎ̥"/>
                </a:rPr>
                <a:t>            </a:t>
              </a:r>
              <a:r>
                <a:rPr kumimoji="1" lang="zh-CN" altLang="en-US" sz="2800" b="1" dirty="0">
                  <a:latin typeface="宋体" panose="02010600030101010101" pitchFamily="2" charset="-122"/>
                  <a:ea typeface="ˎ̥"/>
                  <a:cs typeface="ˎ̥"/>
                </a:rPr>
                <a:t>称为用   来估计   的</a:t>
              </a:r>
              <a:r>
                <a:rPr lang="zh-CN" altLang="en-US" sz="2800" b="1" dirty="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系统误差</a:t>
              </a:r>
              <a:r>
                <a:rPr kumimoji="1" lang="en-US" altLang="zh-CN" sz="2800" b="1" dirty="0">
                  <a:latin typeface="宋体" panose="02010600030101010101" pitchFamily="2" charset="-122"/>
                  <a:ea typeface="ˎ̥"/>
                  <a:cs typeface="ˎ̥"/>
                </a:rPr>
                <a:t>.</a:t>
              </a:r>
              <a:r>
                <a:rPr kumimoji="1" lang="zh-CN" altLang="en-US" sz="2800" b="1" dirty="0">
                  <a:latin typeface="宋体" panose="02010600030101010101" pitchFamily="2" charset="-122"/>
                  <a:ea typeface="ˎ̥"/>
                  <a:cs typeface="ˎ̥"/>
                </a:rPr>
                <a:t>因此</a:t>
              </a:r>
              <a:r>
                <a:rPr kumimoji="1" lang="en-US" altLang="zh-CN" sz="2800" b="1" dirty="0">
                  <a:latin typeface="宋体" panose="02010600030101010101" pitchFamily="2" charset="-122"/>
                  <a:ea typeface="ˎ̥"/>
                  <a:cs typeface="ˎ̥"/>
                </a:rPr>
                <a:t>, </a:t>
              </a:r>
              <a:endParaRPr kumimoji="1" lang="en-US" altLang="zh-CN" sz="2400" dirty="0">
                <a:latin typeface="Times New Roman" panose="02020603050405020304" pitchFamily="18" charset="0"/>
                <a:ea typeface="ˎ̥"/>
                <a:cs typeface="ˎ̥"/>
              </a:endParaRPr>
            </a:p>
            <a:p>
              <a:pPr eaLnBrk="1" hangingPunct="1">
                <a:spcBef>
                  <a:spcPct val="50000"/>
                </a:spcBef>
                <a:defRPr/>
              </a:pPr>
              <a:r>
                <a:rPr lang="zh-CN" altLang="en-US" sz="2800" b="1" dirty="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无偏估计就是说无系统误差</a:t>
              </a:r>
              <a:r>
                <a:rPr kumimoji="1" lang="en-US" altLang="zh-CN" sz="2800" b="1" dirty="0">
                  <a:solidFill>
                    <a:srgbClr val="FF3300"/>
                  </a:solidFill>
                  <a:latin typeface="宋体" panose="02010600030101010101" pitchFamily="2" charset="-122"/>
                  <a:ea typeface="ˎ̥"/>
                  <a:cs typeface="ˎ̥"/>
                </a:rPr>
                <a:t>.</a:t>
              </a:r>
              <a:endParaRPr lang="en-US" altLang="zh-CN" dirty="0">
                <a:latin typeface="Arial" panose="020B0604020202020204" pitchFamily="34" charset="0"/>
                <a:ea typeface="宋体" panose="02010600030101010101" pitchFamily="2" charset="-122"/>
              </a:endParaRPr>
            </a:p>
          </p:txBody>
        </p:sp>
        <p:graphicFrame>
          <p:nvGraphicFramePr>
            <p:cNvPr id="37900" name="Object 5">
              <a:extLst>
                <a:ext uri="{FF2B5EF4-FFF2-40B4-BE49-F238E27FC236}">
                  <a16:creationId xmlns:a16="http://schemas.microsoft.com/office/drawing/2014/main" id="{07CDB0CC-14CB-4DC7-8D7D-765C7824571D}"/>
                </a:ext>
              </a:extLst>
            </p:cNvPr>
            <p:cNvGraphicFramePr>
              <a:graphicFrameLocks noChangeAspect="1"/>
            </p:cNvGraphicFramePr>
            <p:nvPr/>
          </p:nvGraphicFramePr>
          <p:xfrm>
            <a:off x="2346" y="240"/>
            <a:ext cx="198" cy="337"/>
          </p:xfrm>
          <a:graphic>
            <a:graphicData uri="http://schemas.openxmlformats.org/presentationml/2006/ole">
              <mc:AlternateContent xmlns:mc="http://schemas.openxmlformats.org/markup-compatibility/2006">
                <mc:Choice xmlns:v="urn:schemas-microsoft-com:vml" Requires="v">
                  <p:oleObj spid="_x0000_s38439" name="Equation" r:id="rId6" imgW="86760" imgH="156600" progId="Equation.3">
                    <p:embed/>
                  </p:oleObj>
                </mc:Choice>
                <mc:Fallback>
                  <p:oleObj name="Equation" r:id="rId6" imgW="86760" imgH="156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6" y="240"/>
                          <a:ext cx="198"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pSp>
      <p:graphicFrame>
        <p:nvGraphicFramePr>
          <p:cNvPr id="20" name="Object 5">
            <a:extLst>
              <a:ext uri="{FF2B5EF4-FFF2-40B4-BE49-F238E27FC236}">
                <a16:creationId xmlns:a16="http://schemas.microsoft.com/office/drawing/2014/main" id="{7BE5400B-1C81-44C1-89A6-531E96FDA80D}"/>
              </a:ext>
            </a:extLst>
          </p:cNvPr>
          <p:cNvGraphicFramePr>
            <a:graphicFrameLocks noChangeAspect="1"/>
          </p:cNvGraphicFramePr>
          <p:nvPr>
            <p:extLst>
              <p:ext uri="{D42A27DB-BD31-4B8C-83A1-F6EECF244321}">
                <p14:modId xmlns:p14="http://schemas.microsoft.com/office/powerpoint/2010/main" val="1428715376"/>
              </p:ext>
            </p:extLst>
          </p:nvPr>
        </p:nvGraphicFramePr>
        <p:xfrm>
          <a:off x="3484668" y="3973513"/>
          <a:ext cx="1600200" cy="661987"/>
        </p:xfrm>
        <a:graphic>
          <a:graphicData uri="http://schemas.openxmlformats.org/presentationml/2006/ole">
            <mc:AlternateContent xmlns:mc="http://schemas.openxmlformats.org/markup-compatibility/2006">
              <mc:Choice xmlns:v="urn:schemas-microsoft-com:vml" Requires="v">
                <p:oleObj spid="_x0000_s38440" name="Equation" r:id="rId8" imgW="583947" imgH="241195" progId="Equation.3">
                  <p:embed/>
                </p:oleObj>
              </mc:Choice>
              <mc:Fallback>
                <p:oleObj name="Equation" r:id="rId8" imgW="583947" imgH="241195" progId="Equation.3">
                  <p:embed/>
                  <p:pic>
                    <p:nvPicPr>
                      <p:cNvPr id="1060869" name="Object 5">
                        <a:extLst>
                          <a:ext uri="{FF2B5EF4-FFF2-40B4-BE49-F238E27FC236}">
                            <a16:creationId xmlns:a16="http://schemas.microsoft.com/office/drawing/2014/main" id="{39A5EF74-41E8-4696-BDBC-482CC641D6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4668" y="3973513"/>
                        <a:ext cx="160020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3">
            <a:extLst>
              <a:ext uri="{FF2B5EF4-FFF2-40B4-BE49-F238E27FC236}">
                <a16:creationId xmlns:a16="http://schemas.microsoft.com/office/drawing/2014/main" id="{7F5973FE-171B-4F62-8FCE-E05C9A190848}"/>
              </a:ext>
            </a:extLst>
          </p:cNvPr>
          <p:cNvGraphicFramePr>
            <a:graphicFrameLocks noChangeAspect="1"/>
          </p:cNvGraphicFramePr>
          <p:nvPr>
            <p:extLst>
              <p:ext uri="{D42A27DB-BD31-4B8C-83A1-F6EECF244321}">
                <p14:modId xmlns:p14="http://schemas.microsoft.com/office/powerpoint/2010/main" val="3983778776"/>
              </p:ext>
            </p:extLst>
          </p:nvPr>
        </p:nvGraphicFramePr>
        <p:xfrm>
          <a:off x="1547664" y="4591847"/>
          <a:ext cx="323850" cy="552450"/>
        </p:xfrm>
        <a:graphic>
          <a:graphicData uri="http://schemas.openxmlformats.org/presentationml/2006/ole">
            <mc:AlternateContent xmlns:mc="http://schemas.openxmlformats.org/markup-compatibility/2006">
              <mc:Choice xmlns:v="urn:schemas-microsoft-com:vml" Requires="v">
                <p:oleObj spid="_x0000_s38441" name="Equation" r:id="rId10" imgW="126780" imgH="215526" progId="Equation.3">
                  <p:embed/>
                </p:oleObj>
              </mc:Choice>
              <mc:Fallback>
                <p:oleObj name="Equation" r:id="rId10" imgW="126780" imgH="215526" progId="Equation.3">
                  <p:embed/>
                  <p:pic>
                    <p:nvPicPr>
                      <p:cNvPr id="1060877" name="Object 13">
                        <a:extLst>
                          <a:ext uri="{FF2B5EF4-FFF2-40B4-BE49-F238E27FC236}">
                            <a16:creationId xmlns:a16="http://schemas.microsoft.com/office/drawing/2014/main" id="{524671C3-0B3E-4063-8DF3-E23FB92C87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664" y="4591847"/>
                        <a:ext cx="323850" cy="552450"/>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graphicFrame>
        <p:nvGraphicFramePr>
          <p:cNvPr id="22" name="Object 9">
            <a:extLst>
              <a:ext uri="{FF2B5EF4-FFF2-40B4-BE49-F238E27FC236}">
                <a16:creationId xmlns:a16="http://schemas.microsoft.com/office/drawing/2014/main" id="{583B3AC5-37BB-4542-AA47-C2772BBF993D}"/>
              </a:ext>
            </a:extLst>
          </p:cNvPr>
          <p:cNvGraphicFramePr>
            <a:graphicFrameLocks noChangeAspect="1"/>
          </p:cNvGraphicFramePr>
          <p:nvPr>
            <p:extLst>
              <p:ext uri="{D42A27DB-BD31-4B8C-83A1-F6EECF244321}">
                <p14:modId xmlns:p14="http://schemas.microsoft.com/office/powerpoint/2010/main" val="1027378298"/>
              </p:ext>
            </p:extLst>
          </p:nvPr>
        </p:nvGraphicFramePr>
        <p:xfrm>
          <a:off x="6084168" y="3540922"/>
          <a:ext cx="990600" cy="447675"/>
        </p:xfrm>
        <a:graphic>
          <a:graphicData uri="http://schemas.openxmlformats.org/presentationml/2006/ole">
            <mc:AlternateContent xmlns:mc="http://schemas.openxmlformats.org/markup-compatibility/2006">
              <mc:Choice xmlns:v="urn:schemas-microsoft-com:vml" Requires="v">
                <p:oleObj spid="_x0000_s38442" name="Equation" r:id="rId12" imgW="393359" imgH="177646" progId="Equation.3">
                  <p:embed/>
                </p:oleObj>
              </mc:Choice>
              <mc:Fallback>
                <p:oleObj name="Equation" r:id="rId12" imgW="393359" imgH="177646" progId="Equation.3">
                  <p:embed/>
                  <p:pic>
                    <p:nvPicPr>
                      <p:cNvPr id="1060873" name="Object 9">
                        <a:extLst>
                          <a:ext uri="{FF2B5EF4-FFF2-40B4-BE49-F238E27FC236}">
                            <a16:creationId xmlns:a16="http://schemas.microsoft.com/office/drawing/2014/main" id="{0F254E00-62A5-45E3-93FC-BB1997C6C3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4168" y="3540922"/>
                        <a:ext cx="990600" cy="44767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graphicFrame>
        <p:nvGraphicFramePr>
          <p:cNvPr id="23" name="Object 4">
            <a:extLst>
              <a:ext uri="{FF2B5EF4-FFF2-40B4-BE49-F238E27FC236}">
                <a16:creationId xmlns:a16="http://schemas.microsoft.com/office/drawing/2014/main" id="{5D05BD95-43A2-41A1-BCED-170D9BA99377}"/>
              </a:ext>
            </a:extLst>
          </p:cNvPr>
          <p:cNvGraphicFramePr>
            <a:graphicFrameLocks noChangeAspect="1"/>
          </p:cNvGraphicFramePr>
          <p:nvPr>
            <p:extLst>
              <p:ext uri="{D42A27DB-BD31-4B8C-83A1-F6EECF244321}">
                <p14:modId xmlns:p14="http://schemas.microsoft.com/office/powerpoint/2010/main" val="147418039"/>
              </p:ext>
            </p:extLst>
          </p:nvPr>
        </p:nvGraphicFramePr>
        <p:xfrm>
          <a:off x="898525" y="5233202"/>
          <a:ext cx="1511300" cy="755650"/>
        </p:xfrm>
        <a:graphic>
          <a:graphicData uri="http://schemas.openxmlformats.org/presentationml/2006/ole">
            <mc:AlternateContent xmlns:mc="http://schemas.openxmlformats.org/markup-compatibility/2006">
              <mc:Choice xmlns:v="urn:schemas-microsoft-com:vml" Requires="v">
                <p:oleObj spid="_x0000_s38443" name="Equation" r:id="rId14" imgW="609480" imgH="304560" progId="Equation.DSMT4">
                  <p:embed/>
                </p:oleObj>
              </mc:Choice>
              <mc:Fallback>
                <p:oleObj name="Equation" r:id="rId14" imgW="609480" imgH="304560" progId="Equation.DSMT4">
                  <p:embed/>
                  <p:pic>
                    <p:nvPicPr>
                      <p:cNvPr id="1061892" name="Object 4">
                        <a:extLst>
                          <a:ext uri="{FF2B5EF4-FFF2-40B4-BE49-F238E27FC236}">
                            <a16:creationId xmlns:a16="http://schemas.microsoft.com/office/drawing/2014/main" id="{3AB91AFB-ABFF-45AD-B7FD-4ED220C2817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8525" y="5233202"/>
                        <a:ext cx="1511300" cy="7556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24" name="Object 5">
            <a:extLst>
              <a:ext uri="{FF2B5EF4-FFF2-40B4-BE49-F238E27FC236}">
                <a16:creationId xmlns:a16="http://schemas.microsoft.com/office/drawing/2014/main" id="{1E45B58D-459E-4E91-B22F-B951AE59611B}"/>
              </a:ext>
            </a:extLst>
          </p:cNvPr>
          <p:cNvGraphicFramePr>
            <a:graphicFrameLocks noChangeAspect="1"/>
          </p:cNvGraphicFramePr>
          <p:nvPr>
            <p:extLst>
              <p:ext uri="{D42A27DB-BD31-4B8C-83A1-F6EECF244321}">
                <p14:modId xmlns:p14="http://schemas.microsoft.com/office/powerpoint/2010/main" val="2063685540"/>
              </p:ext>
            </p:extLst>
          </p:nvPr>
        </p:nvGraphicFramePr>
        <p:xfrm>
          <a:off x="3556000" y="5313367"/>
          <a:ext cx="314325" cy="534988"/>
        </p:xfrm>
        <a:graphic>
          <a:graphicData uri="http://schemas.openxmlformats.org/presentationml/2006/ole">
            <mc:AlternateContent xmlns:mc="http://schemas.openxmlformats.org/markup-compatibility/2006">
              <mc:Choice xmlns:v="urn:schemas-microsoft-com:vml" Requires="v">
                <p:oleObj spid="_x0000_s38444" name="Equation" r:id="rId16" imgW="126780" imgH="215526" progId="Equation.3">
                  <p:embed/>
                </p:oleObj>
              </mc:Choice>
              <mc:Fallback>
                <p:oleObj name="Equation" r:id="rId16" imgW="126780" imgH="215526" progId="Equation.3">
                  <p:embed/>
                  <p:pic>
                    <p:nvPicPr>
                      <p:cNvPr id="1061893" name="Object 5">
                        <a:extLst>
                          <a:ext uri="{FF2B5EF4-FFF2-40B4-BE49-F238E27FC236}">
                            <a16:creationId xmlns:a16="http://schemas.microsoft.com/office/drawing/2014/main" id="{CEBA6571-FECA-4F11-B883-411CE3BBA16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6000" y="5313367"/>
                        <a:ext cx="314325" cy="5349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25" name="Object 6">
            <a:extLst>
              <a:ext uri="{FF2B5EF4-FFF2-40B4-BE49-F238E27FC236}">
                <a16:creationId xmlns:a16="http://schemas.microsoft.com/office/drawing/2014/main" id="{BBAB724E-D571-4EF9-9E67-62F418A804FF}"/>
              </a:ext>
            </a:extLst>
          </p:cNvPr>
          <p:cNvGraphicFramePr>
            <a:graphicFrameLocks noChangeAspect="1"/>
          </p:cNvGraphicFramePr>
          <p:nvPr>
            <p:extLst>
              <p:ext uri="{D42A27DB-BD31-4B8C-83A1-F6EECF244321}">
                <p14:modId xmlns:p14="http://schemas.microsoft.com/office/powerpoint/2010/main" val="425336351"/>
              </p:ext>
            </p:extLst>
          </p:nvPr>
        </p:nvGraphicFramePr>
        <p:xfrm>
          <a:off x="5216525" y="5429250"/>
          <a:ext cx="314325" cy="439738"/>
        </p:xfrm>
        <a:graphic>
          <a:graphicData uri="http://schemas.openxmlformats.org/presentationml/2006/ole">
            <mc:AlternateContent xmlns:mc="http://schemas.openxmlformats.org/markup-compatibility/2006">
              <mc:Choice xmlns:v="urn:schemas-microsoft-com:vml" Requires="v">
                <p:oleObj spid="_x0000_s38445" name="Equation" r:id="rId18" imgW="126725" imgH="177415" progId="Equation.3">
                  <p:embed/>
                </p:oleObj>
              </mc:Choice>
              <mc:Fallback>
                <p:oleObj name="Equation" r:id="rId18" imgW="126725" imgH="177415" progId="Equation.3">
                  <p:embed/>
                  <p:pic>
                    <p:nvPicPr>
                      <p:cNvPr id="1061894" name="Object 6">
                        <a:extLst>
                          <a:ext uri="{FF2B5EF4-FFF2-40B4-BE49-F238E27FC236}">
                            <a16:creationId xmlns:a16="http://schemas.microsoft.com/office/drawing/2014/main" id="{0287F9EA-3B3C-4F7E-BACF-F833A03EC6D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16525" y="5429250"/>
                        <a:ext cx="314325" cy="4397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19" name="Object 13">
            <a:extLst>
              <a:ext uri="{FF2B5EF4-FFF2-40B4-BE49-F238E27FC236}">
                <a16:creationId xmlns:a16="http://schemas.microsoft.com/office/drawing/2014/main" id="{4361E2B4-5AD0-4577-9A54-61083FE35BAC}"/>
              </a:ext>
            </a:extLst>
          </p:cNvPr>
          <p:cNvGraphicFramePr>
            <a:graphicFrameLocks noChangeAspect="1"/>
          </p:cNvGraphicFramePr>
          <p:nvPr>
            <p:extLst>
              <p:ext uri="{D42A27DB-BD31-4B8C-83A1-F6EECF244321}">
                <p14:modId xmlns:p14="http://schemas.microsoft.com/office/powerpoint/2010/main" val="2817615417"/>
              </p:ext>
            </p:extLst>
          </p:nvPr>
        </p:nvGraphicFramePr>
        <p:xfrm>
          <a:off x="3101975" y="3490918"/>
          <a:ext cx="323850" cy="552450"/>
        </p:xfrm>
        <a:graphic>
          <a:graphicData uri="http://schemas.openxmlformats.org/presentationml/2006/ole">
            <mc:AlternateContent xmlns:mc="http://schemas.openxmlformats.org/markup-compatibility/2006">
              <mc:Choice xmlns:v="urn:schemas-microsoft-com:vml" Requires="v">
                <p:oleObj spid="_x0000_s38446" name="Equation" r:id="rId10" imgW="126780" imgH="215526" progId="Equation.3">
                  <p:embed/>
                </p:oleObj>
              </mc:Choice>
              <mc:Fallback>
                <p:oleObj name="Equation" r:id="rId10" imgW="126780" imgH="215526" progId="Equation.3">
                  <p:embed/>
                  <p:pic>
                    <p:nvPicPr>
                      <p:cNvPr id="21" name="Object 13">
                        <a:extLst>
                          <a:ext uri="{FF2B5EF4-FFF2-40B4-BE49-F238E27FC236}">
                            <a16:creationId xmlns:a16="http://schemas.microsoft.com/office/drawing/2014/main" id="{7F5973FE-171B-4F62-8FCE-E05C9A19084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01975" y="3490918"/>
                        <a:ext cx="323850" cy="552450"/>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graphicFrame>
        <p:nvGraphicFramePr>
          <p:cNvPr id="26" name="Object 6">
            <a:extLst>
              <a:ext uri="{FF2B5EF4-FFF2-40B4-BE49-F238E27FC236}">
                <a16:creationId xmlns:a16="http://schemas.microsoft.com/office/drawing/2014/main" id="{615BA916-CFF3-46D8-A1BA-23B2DBB89AE7}"/>
              </a:ext>
            </a:extLst>
          </p:cNvPr>
          <p:cNvGraphicFramePr>
            <a:graphicFrameLocks noChangeAspect="1"/>
          </p:cNvGraphicFramePr>
          <p:nvPr>
            <p:extLst>
              <p:ext uri="{D42A27DB-BD31-4B8C-83A1-F6EECF244321}">
                <p14:modId xmlns:p14="http://schemas.microsoft.com/office/powerpoint/2010/main" val="3479915561"/>
              </p:ext>
            </p:extLst>
          </p:nvPr>
        </p:nvGraphicFramePr>
        <p:xfrm>
          <a:off x="2363765" y="4717580"/>
          <a:ext cx="314325" cy="439738"/>
        </p:xfrm>
        <a:graphic>
          <a:graphicData uri="http://schemas.openxmlformats.org/presentationml/2006/ole">
            <mc:AlternateContent xmlns:mc="http://schemas.openxmlformats.org/markup-compatibility/2006">
              <mc:Choice xmlns:v="urn:schemas-microsoft-com:vml" Requires="v">
                <p:oleObj spid="_x0000_s38447" name="Equation" r:id="rId18" imgW="126725" imgH="177415" progId="Equation.3">
                  <p:embed/>
                </p:oleObj>
              </mc:Choice>
              <mc:Fallback>
                <p:oleObj name="Equation" r:id="rId18" imgW="126725" imgH="177415" progId="Equation.3">
                  <p:embed/>
                  <p:pic>
                    <p:nvPicPr>
                      <p:cNvPr id="25" name="Object 6">
                        <a:extLst>
                          <a:ext uri="{FF2B5EF4-FFF2-40B4-BE49-F238E27FC236}">
                            <a16:creationId xmlns:a16="http://schemas.microsoft.com/office/drawing/2014/main" id="{BBAB724E-D571-4EF9-9E67-62F418A804F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3765" y="4717580"/>
                        <a:ext cx="314325" cy="4397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60866"/>
                                        </p:tgtEl>
                                        <p:attrNameLst>
                                          <p:attrName>style.visibility</p:attrName>
                                        </p:attrNameLst>
                                      </p:cBhvr>
                                      <p:to>
                                        <p:strVal val="visible"/>
                                      </p:to>
                                    </p:set>
                                    <p:animEffect transition="in" filter="wipe(up)">
                                      <p:cBhvr>
                                        <p:cTn id="7" dur="500"/>
                                        <p:tgtEl>
                                          <p:spTgt spid="1060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0867"/>
                                        </p:tgtEl>
                                        <p:attrNameLst>
                                          <p:attrName>style.visibility</p:attrName>
                                        </p:attrNameLst>
                                      </p:cBhvr>
                                      <p:to>
                                        <p:strVal val="visible"/>
                                      </p:to>
                                    </p:set>
                                    <p:animEffect transition="in" filter="wipe(left)">
                                      <p:cBhvr>
                                        <p:cTn id="12" dur="500"/>
                                        <p:tgtEl>
                                          <p:spTgt spid="1060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60868"/>
                                        </p:tgtEl>
                                        <p:attrNameLst>
                                          <p:attrName>style.visibility</p:attrName>
                                        </p:attrNameLst>
                                      </p:cBhvr>
                                      <p:to>
                                        <p:strVal val="visible"/>
                                      </p:to>
                                    </p:set>
                                    <p:animEffect transition="in" filter="blinds(horizontal)">
                                      <p:cBhvr>
                                        <p:cTn id="17" dur="500"/>
                                        <p:tgtEl>
                                          <p:spTgt spid="10608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60870"/>
                                        </p:tgtEl>
                                        <p:attrNameLst>
                                          <p:attrName>style.visibility</p:attrName>
                                        </p:attrNameLst>
                                      </p:cBhvr>
                                      <p:to>
                                        <p:strVal val="visible"/>
                                      </p:to>
                                    </p:set>
                                    <p:animEffect transition="in" filter="wipe(left)">
                                      <p:cBhvr>
                                        <p:cTn id="22" dur="500"/>
                                        <p:tgtEl>
                                          <p:spTgt spid="10608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6" grpId="0" autoUpdateAnimBg="0"/>
      <p:bldP spid="1060867" grpId="0" autoUpdateAnimBg="0"/>
      <p:bldP spid="106086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a:extLst>
              <a:ext uri="{FF2B5EF4-FFF2-40B4-BE49-F238E27FC236}">
                <a16:creationId xmlns:a16="http://schemas.microsoft.com/office/drawing/2014/main" id="{0BE21258-22CA-47DD-AE54-89C5E60AF34B}"/>
              </a:ext>
            </a:extLst>
          </p:cNvPr>
          <p:cNvSpPr>
            <a:spLocks noGrp="1" noChangeArrowheads="1"/>
          </p:cNvSpPr>
          <p:nvPr>
            <p:ph type="body" idx="1"/>
          </p:nvPr>
        </p:nvSpPr>
        <p:spPr>
          <a:xfrm>
            <a:off x="215900" y="766763"/>
            <a:ext cx="8567738" cy="5688012"/>
          </a:xfrm>
        </p:spPr>
        <p:txBody>
          <a:bodyPr/>
          <a:lstStyle/>
          <a:p>
            <a:pPr marL="544513" lvl="3" indent="0" eaLnBrk="1" hangingPunct="1">
              <a:lnSpc>
                <a:spcPct val="110000"/>
              </a:lnSpc>
              <a:spcBef>
                <a:spcPts val="300"/>
              </a:spcBef>
              <a:buFont typeface="Arial" panose="020B0604020202020204" pitchFamily="34" charset="0"/>
              <a:buNone/>
              <a:defRPr/>
            </a:pPr>
            <a:r>
              <a:rPr lang="en-US" altLang="zh-CN" sz="2400" dirty="0">
                <a:solidFill>
                  <a:srgbClr val="C00000"/>
                </a:solidFill>
              </a:rPr>
              <a:t>2.  </a:t>
            </a:r>
            <a:r>
              <a:rPr lang="zh-CN" altLang="en-US" sz="2400" dirty="0">
                <a:solidFill>
                  <a:srgbClr val="C00000"/>
                </a:solidFill>
              </a:rPr>
              <a:t>有效性</a:t>
            </a:r>
            <a:endParaRPr lang="en-US" altLang="zh-CN" sz="2400" dirty="0">
              <a:solidFill>
                <a:srgbClr val="C00000"/>
              </a:solidFill>
            </a:endParaRPr>
          </a:p>
          <a:p>
            <a:pPr marL="544513" lvl="3" indent="0" eaLnBrk="1" hangingPunct="1">
              <a:lnSpc>
                <a:spcPct val="110000"/>
              </a:lnSpc>
              <a:spcBef>
                <a:spcPts val="300"/>
              </a:spcBef>
              <a:buFont typeface="Arial" panose="020B0604020202020204" pitchFamily="34" charset="0"/>
              <a:buNone/>
              <a:defRPr/>
            </a:pPr>
            <a:r>
              <a:rPr lang="zh-CN" altLang="en-US" sz="2400" dirty="0"/>
              <a:t>设                                　</a:t>
            </a:r>
          </a:p>
          <a:p>
            <a:pPr marL="544513" lvl="3" indent="0" eaLnBrk="1" hangingPunct="1">
              <a:lnSpc>
                <a:spcPct val="110000"/>
              </a:lnSpc>
              <a:spcBef>
                <a:spcPts val="300"/>
              </a:spcBef>
              <a:buFont typeface="Arial" panose="020B0604020202020204" pitchFamily="34" charset="0"/>
              <a:buNone/>
              <a:defRPr/>
            </a:pPr>
            <a:r>
              <a:rPr lang="zh-CN" altLang="en-US" sz="2400" dirty="0"/>
              <a:t>都是参数</a:t>
            </a:r>
            <a:r>
              <a:rPr lang="en-US" altLang="zh-CN" sz="2400" dirty="0"/>
              <a:t>θ</a:t>
            </a:r>
            <a:r>
              <a:rPr lang="zh-CN" altLang="en-US" sz="2400" dirty="0"/>
              <a:t>的无偏估计，若</a:t>
            </a:r>
          </a:p>
          <a:p>
            <a:pPr marL="544513" lvl="3" indent="0" eaLnBrk="1" hangingPunct="1">
              <a:lnSpc>
                <a:spcPct val="110000"/>
              </a:lnSpc>
              <a:buFont typeface="Arial" panose="020B0604020202020204" pitchFamily="34" charset="0"/>
              <a:buNone/>
              <a:defRPr/>
            </a:pPr>
            <a:r>
              <a:rPr lang="zh-CN" altLang="en-US" sz="2400" dirty="0"/>
              <a:t>则称    比    </a:t>
            </a:r>
            <a:r>
              <a:rPr lang="zh-CN" altLang="en-US" sz="2400" dirty="0">
                <a:solidFill>
                  <a:srgbClr val="C00000"/>
                </a:solidFill>
              </a:rPr>
              <a:t>有效</a:t>
            </a:r>
            <a:r>
              <a:rPr lang="zh-CN" altLang="en-US" sz="2400" dirty="0"/>
              <a:t>．</a:t>
            </a:r>
          </a:p>
          <a:p>
            <a:pPr marL="544513" lvl="3" indent="0" eaLnBrk="1" hangingPunct="1">
              <a:lnSpc>
                <a:spcPct val="110000"/>
              </a:lnSpc>
              <a:buFont typeface="Arial" panose="020B0604020202020204" pitchFamily="34" charset="0"/>
              <a:buNone/>
              <a:defRPr/>
            </a:pPr>
            <a:endParaRPr lang="en-US" altLang="zh-CN" sz="2400" dirty="0"/>
          </a:p>
          <a:p>
            <a:pPr marL="544513" lvl="3" indent="0" eaLnBrk="1" hangingPunct="1">
              <a:lnSpc>
                <a:spcPct val="110000"/>
              </a:lnSpc>
              <a:buFont typeface="Arial" panose="020B0604020202020204" pitchFamily="34" charset="0"/>
              <a:buNone/>
              <a:defRPr/>
            </a:pPr>
            <a:r>
              <a:rPr lang="zh-CN" altLang="en-US" sz="2400" dirty="0"/>
              <a:t>例如，设总体</a:t>
            </a:r>
            <a:r>
              <a:rPr lang="en-US" altLang="zh-CN" sz="2400" i="1" dirty="0"/>
              <a:t>X</a:t>
            </a:r>
            <a:r>
              <a:rPr lang="zh-CN" altLang="en-US" sz="2400" dirty="0"/>
              <a:t>的方差存在，</a:t>
            </a:r>
            <a:r>
              <a:rPr lang="en-US" altLang="zh-CN" sz="2400" i="1" dirty="0"/>
              <a:t>X</a:t>
            </a:r>
            <a:r>
              <a:rPr lang="en-US" altLang="zh-CN" sz="2400" baseline="-25000" dirty="0"/>
              <a:t>1</a:t>
            </a:r>
            <a:r>
              <a:rPr lang="en-US" altLang="zh-CN" sz="2400" dirty="0"/>
              <a:t>, </a:t>
            </a:r>
            <a:r>
              <a:rPr lang="en-US" altLang="zh-CN" sz="2400" i="1" dirty="0"/>
              <a:t>X</a:t>
            </a:r>
            <a:r>
              <a:rPr lang="en-US" altLang="zh-CN" sz="2400" baseline="-25000" dirty="0"/>
              <a:t>2</a:t>
            </a:r>
            <a:r>
              <a:rPr lang="en-US" altLang="zh-CN" sz="2400" dirty="0"/>
              <a:t>,…,</a:t>
            </a:r>
            <a:r>
              <a:rPr lang="en-US" altLang="zh-CN" sz="2400" i="1" dirty="0" err="1"/>
              <a:t>X</a:t>
            </a:r>
            <a:r>
              <a:rPr lang="en-US" altLang="zh-CN" sz="2400" i="1" baseline="-25000" dirty="0" err="1"/>
              <a:t>n</a:t>
            </a:r>
            <a:r>
              <a:rPr lang="en-US" altLang="zh-CN" sz="2400" dirty="0"/>
              <a:t>(</a:t>
            </a:r>
            <a:r>
              <a:rPr lang="en-US" altLang="zh-CN" sz="2400" i="1" dirty="0"/>
              <a:t>n</a:t>
            </a:r>
            <a:r>
              <a:rPr lang="en-US" altLang="zh-CN" sz="2400" dirty="0"/>
              <a:t>&gt;2)</a:t>
            </a:r>
            <a:r>
              <a:rPr lang="zh-CN" altLang="en-US" sz="2400" dirty="0"/>
              <a:t>为总体</a:t>
            </a:r>
            <a:r>
              <a:rPr lang="en-US" altLang="zh-CN" sz="2400" i="1" dirty="0"/>
              <a:t>X</a:t>
            </a:r>
            <a:r>
              <a:rPr lang="zh-CN" altLang="en-US" sz="2400" dirty="0"/>
              <a:t>的一个样本。</a:t>
            </a:r>
          </a:p>
          <a:p>
            <a:pPr marL="544513" lvl="3" indent="0" eaLnBrk="1" hangingPunct="1">
              <a:lnSpc>
                <a:spcPct val="110000"/>
              </a:lnSpc>
              <a:buFont typeface="Arial" panose="020B0604020202020204" pitchFamily="34" charset="0"/>
              <a:buNone/>
              <a:defRPr/>
            </a:pPr>
            <a:r>
              <a:rPr lang="zh-CN" altLang="en-US" sz="2400" dirty="0"/>
              <a:t>易知       </a:t>
            </a:r>
            <a:r>
              <a:rPr lang="en-US" altLang="zh-CN" sz="2400" dirty="0"/>
              <a:t>,                            </a:t>
            </a:r>
            <a:r>
              <a:rPr lang="zh-CN" altLang="en-US" sz="2400" dirty="0"/>
              <a:t>均为</a:t>
            </a:r>
            <a:r>
              <a:rPr lang="zh-CN" altLang="en-US" sz="2400" i="1" dirty="0">
                <a:sym typeface="Symbol" panose="05050102010706020507" pitchFamily="18" charset="2"/>
              </a:rPr>
              <a:t></a:t>
            </a:r>
            <a:r>
              <a:rPr lang="zh-CN" altLang="en-US" sz="2400" i="1" dirty="0"/>
              <a:t> </a:t>
            </a:r>
            <a:r>
              <a:rPr lang="zh-CN" altLang="en-US" sz="2400" dirty="0"/>
              <a:t>的</a:t>
            </a:r>
            <a:r>
              <a:rPr lang="zh-CN" altLang="en-US" sz="2400" dirty="0">
                <a:solidFill>
                  <a:srgbClr val="C00000"/>
                </a:solidFill>
              </a:rPr>
              <a:t>无偏估计</a:t>
            </a:r>
            <a:r>
              <a:rPr lang="en-US" altLang="zh-CN" sz="2400" dirty="0"/>
              <a:t>,</a:t>
            </a:r>
          </a:p>
          <a:p>
            <a:pPr marL="544513" lvl="3" indent="0" eaLnBrk="1" hangingPunct="1">
              <a:lnSpc>
                <a:spcPct val="110000"/>
              </a:lnSpc>
              <a:buFont typeface="Arial" panose="020B0604020202020204" pitchFamily="34" charset="0"/>
              <a:buNone/>
              <a:defRPr/>
            </a:pPr>
            <a:endParaRPr lang="en-US" altLang="zh-CN" sz="2400" dirty="0"/>
          </a:p>
          <a:p>
            <a:pPr marL="544513" lvl="3" indent="0" eaLnBrk="1" hangingPunct="1">
              <a:lnSpc>
                <a:spcPct val="110000"/>
              </a:lnSpc>
              <a:buFont typeface="Arial" panose="020B0604020202020204" pitchFamily="34" charset="0"/>
              <a:buNone/>
              <a:defRPr/>
            </a:pPr>
            <a:r>
              <a:rPr lang="zh-CN" altLang="en-US" sz="2400" dirty="0"/>
              <a:t>又有</a:t>
            </a:r>
          </a:p>
          <a:p>
            <a:pPr lvl="3" eaLnBrk="1" hangingPunct="1">
              <a:lnSpc>
                <a:spcPct val="110000"/>
              </a:lnSpc>
              <a:defRPr/>
            </a:pPr>
            <a:endParaRPr lang="zh-CN" altLang="en-US" sz="2400" dirty="0"/>
          </a:p>
          <a:p>
            <a:pPr marL="544513" lvl="3" indent="0" eaLnBrk="1" hangingPunct="1">
              <a:lnSpc>
                <a:spcPct val="110000"/>
              </a:lnSpc>
              <a:buFont typeface="Arial" panose="020B0604020202020204" pitchFamily="34" charset="0"/>
              <a:buNone/>
              <a:defRPr/>
            </a:pPr>
            <a:r>
              <a:rPr lang="zh-CN" altLang="en-US" sz="2400" dirty="0"/>
              <a:t>所以</a:t>
            </a:r>
            <a:r>
              <a:rPr lang="en-US" altLang="zh-CN" sz="2400" dirty="0"/>
              <a:t>,</a:t>
            </a:r>
            <a:r>
              <a:rPr lang="zh-CN" altLang="en-US" sz="2400" dirty="0"/>
              <a:t>当</a:t>
            </a:r>
            <a:r>
              <a:rPr lang="en-US" altLang="zh-CN" sz="2400" i="1" dirty="0"/>
              <a:t>n</a:t>
            </a:r>
            <a:r>
              <a:rPr lang="en-US" altLang="zh-CN" sz="2400" dirty="0"/>
              <a:t>&gt;2</a:t>
            </a:r>
            <a:r>
              <a:rPr lang="zh-CN" altLang="en-US" sz="2400" dirty="0"/>
              <a:t>时，　最有效，                  较</a:t>
            </a:r>
            <a:r>
              <a:rPr lang="en-US" altLang="zh-CN" sz="2400" i="1" dirty="0"/>
              <a:t>X</a:t>
            </a:r>
            <a:r>
              <a:rPr lang="en-US" altLang="zh-CN" sz="2400" baseline="-25000" dirty="0"/>
              <a:t>1</a:t>
            </a:r>
            <a:r>
              <a:rPr lang="zh-CN" altLang="en-US" sz="2400" dirty="0"/>
              <a:t>有效．</a:t>
            </a:r>
          </a:p>
        </p:txBody>
      </p:sp>
      <p:sp>
        <p:nvSpPr>
          <p:cNvPr id="38915" name="Rectangle 4">
            <a:extLst>
              <a:ext uri="{FF2B5EF4-FFF2-40B4-BE49-F238E27FC236}">
                <a16:creationId xmlns:a16="http://schemas.microsoft.com/office/drawing/2014/main" id="{9AB98BE8-1DB8-4C27-9462-59D64DF0DC9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16" name="Rectangle 5">
            <a:extLst>
              <a:ext uri="{FF2B5EF4-FFF2-40B4-BE49-F238E27FC236}">
                <a16:creationId xmlns:a16="http://schemas.microsoft.com/office/drawing/2014/main" id="{43581FF4-3C80-4726-980C-33072BBCF8ED}"/>
              </a:ext>
            </a:extLst>
          </p:cNvPr>
          <p:cNvSpPr>
            <a:spLocks noChangeArrowheads="1"/>
          </p:cNvSpPr>
          <p:nvPr/>
        </p:nvSpPr>
        <p:spPr bwMode="auto">
          <a:xfrm>
            <a:off x="0" y="300355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sz="2400"/>
          </a:p>
        </p:txBody>
      </p:sp>
      <p:sp>
        <p:nvSpPr>
          <p:cNvPr id="38917" name="Rectangle 6">
            <a:extLst>
              <a:ext uri="{FF2B5EF4-FFF2-40B4-BE49-F238E27FC236}">
                <a16:creationId xmlns:a16="http://schemas.microsoft.com/office/drawing/2014/main" id="{EE7507CB-D70C-4A15-A07D-BD84E1F492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18" name="Rectangle 7">
            <a:extLst>
              <a:ext uri="{FF2B5EF4-FFF2-40B4-BE49-F238E27FC236}">
                <a16:creationId xmlns:a16="http://schemas.microsoft.com/office/drawing/2014/main" id="{5DE06862-3DD5-4AFB-8DBD-B883A6C7A79F}"/>
              </a:ext>
            </a:extLst>
          </p:cNvPr>
          <p:cNvSpPr>
            <a:spLocks noChangeArrowheads="1"/>
          </p:cNvSpPr>
          <p:nvPr/>
        </p:nvSpPr>
        <p:spPr bwMode="auto">
          <a:xfrm>
            <a:off x="0" y="2998788"/>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sz="2400"/>
          </a:p>
        </p:txBody>
      </p:sp>
      <p:sp>
        <p:nvSpPr>
          <p:cNvPr id="38919" name="Rectangle 8">
            <a:extLst>
              <a:ext uri="{FF2B5EF4-FFF2-40B4-BE49-F238E27FC236}">
                <a16:creationId xmlns:a16="http://schemas.microsoft.com/office/drawing/2014/main" id="{9B826943-24EC-48CB-A252-E5901BDAB47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0" name="Rectangle 9">
            <a:extLst>
              <a:ext uri="{FF2B5EF4-FFF2-40B4-BE49-F238E27FC236}">
                <a16:creationId xmlns:a16="http://schemas.microsoft.com/office/drawing/2014/main" id="{3BAD6A9D-86CD-4F67-A508-444BE83E4F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1" name="Rectangle 10">
            <a:extLst>
              <a:ext uri="{FF2B5EF4-FFF2-40B4-BE49-F238E27FC236}">
                <a16:creationId xmlns:a16="http://schemas.microsoft.com/office/drawing/2014/main" id="{73E5088D-8522-4B85-94E7-BF2B8E40D5B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2" name="Rectangle 11">
            <a:extLst>
              <a:ext uri="{FF2B5EF4-FFF2-40B4-BE49-F238E27FC236}">
                <a16:creationId xmlns:a16="http://schemas.microsoft.com/office/drawing/2014/main" id="{31C69151-6296-4EB0-A7CC-5D5A3D82E46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3" name="Rectangle 12">
            <a:extLst>
              <a:ext uri="{FF2B5EF4-FFF2-40B4-BE49-F238E27FC236}">
                <a16:creationId xmlns:a16="http://schemas.microsoft.com/office/drawing/2014/main" id="{CB450488-61F9-474E-889B-C4B0538710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4" name="Rectangle 13">
            <a:extLst>
              <a:ext uri="{FF2B5EF4-FFF2-40B4-BE49-F238E27FC236}">
                <a16:creationId xmlns:a16="http://schemas.microsoft.com/office/drawing/2014/main" id="{29ABE288-3408-489D-8142-DA2F7244B9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5" name="Rectangle 14">
            <a:extLst>
              <a:ext uri="{FF2B5EF4-FFF2-40B4-BE49-F238E27FC236}">
                <a16:creationId xmlns:a16="http://schemas.microsoft.com/office/drawing/2014/main" id="{7F09CA32-BC5D-4DBA-B1D8-7D62B1CB9A1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6" name="Rectangle 15">
            <a:extLst>
              <a:ext uri="{FF2B5EF4-FFF2-40B4-BE49-F238E27FC236}">
                <a16:creationId xmlns:a16="http://schemas.microsoft.com/office/drawing/2014/main" id="{16130D5E-39D5-4F2B-BC23-6CCE014D48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7" name="Rectangle 16">
            <a:extLst>
              <a:ext uri="{FF2B5EF4-FFF2-40B4-BE49-F238E27FC236}">
                <a16:creationId xmlns:a16="http://schemas.microsoft.com/office/drawing/2014/main" id="{6F38403C-68CC-464F-8855-112FB03010D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8" name="Rectangle 17">
            <a:extLst>
              <a:ext uri="{FF2B5EF4-FFF2-40B4-BE49-F238E27FC236}">
                <a16:creationId xmlns:a16="http://schemas.microsoft.com/office/drawing/2014/main" id="{9A1C2E8D-D0CA-4F98-BA92-E649A55889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29" name="Rectangle 18">
            <a:extLst>
              <a:ext uri="{FF2B5EF4-FFF2-40B4-BE49-F238E27FC236}">
                <a16:creationId xmlns:a16="http://schemas.microsoft.com/office/drawing/2014/main" id="{235E6625-8CFC-4417-BEDB-9A5ECC45CDB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0" name="Rectangle 19">
            <a:extLst>
              <a:ext uri="{FF2B5EF4-FFF2-40B4-BE49-F238E27FC236}">
                <a16:creationId xmlns:a16="http://schemas.microsoft.com/office/drawing/2014/main" id="{282F2FE1-44F3-47F6-8CD9-487BA213CC88}"/>
              </a:ext>
            </a:extLst>
          </p:cNvPr>
          <p:cNvSpPr>
            <a:spLocks noChangeArrowheads="1"/>
          </p:cNvSpPr>
          <p:nvPr/>
        </p:nvSpPr>
        <p:spPr bwMode="auto">
          <a:xfrm>
            <a:off x="0" y="485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endParaRPr lang="zh-CN" altLang="zh-CN">
              <a:ea typeface="宋体" panose="02010600030101010101" pitchFamily="2" charset="-122"/>
            </a:endParaRPr>
          </a:p>
        </p:txBody>
      </p:sp>
      <p:sp>
        <p:nvSpPr>
          <p:cNvPr id="38931" name="Rectangle 20">
            <a:extLst>
              <a:ext uri="{FF2B5EF4-FFF2-40B4-BE49-F238E27FC236}">
                <a16:creationId xmlns:a16="http://schemas.microsoft.com/office/drawing/2014/main" id="{0AB63DDA-F3E3-4005-A42B-E2DDC9AD620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2" name="Rectangle 21">
            <a:extLst>
              <a:ext uri="{FF2B5EF4-FFF2-40B4-BE49-F238E27FC236}">
                <a16:creationId xmlns:a16="http://schemas.microsoft.com/office/drawing/2014/main" id="{88520B19-91F2-4556-B9C1-440F54D311F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3" name="Rectangle 22">
            <a:extLst>
              <a:ext uri="{FF2B5EF4-FFF2-40B4-BE49-F238E27FC236}">
                <a16:creationId xmlns:a16="http://schemas.microsoft.com/office/drawing/2014/main" id="{9B164DAB-4285-400B-B553-4D2C1EA47BE0}"/>
              </a:ext>
            </a:extLst>
          </p:cNvPr>
          <p:cNvSpPr>
            <a:spLocks noChangeArrowheads="1"/>
          </p:cNvSpPr>
          <p:nvPr/>
        </p:nvSpPr>
        <p:spPr bwMode="auto">
          <a:xfrm>
            <a:off x="0" y="1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4" name="Rectangle 23">
            <a:extLst>
              <a:ext uri="{FF2B5EF4-FFF2-40B4-BE49-F238E27FC236}">
                <a16:creationId xmlns:a16="http://schemas.microsoft.com/office/drawing/2014/main" id="{339C71E1-BC3F-40E4-97A9-0C028F7AF4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5" name="Rectangle 24">
            <a:extLst>
              <a:ext uri="{FF2B5EF4-FFF2-40B4-BE49-F238E27FC236}">
                <a16:creationId xmlns:a16="http://schemas.microsoft.com/office/drawing/2014/main" id="{FB249844-D39F-4C2B-81C2-72671531FD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6" name="Rectangle 25">
            <a:extLst>
              <a:ext uri="{FF2B5EF4-FFF2-40B4-BE49-F238E27FC236}">
                <a16:creationId xmlns:a16="http://schemas.microsoft.com/office/drawing/2014/main" id="{4E0E4D5B-A5A6-465C-A7E3-1037345E7C1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7" name="Rectangle 26">
            <a:extLst>
              <a:ext uri="{FF2B5EF4-FFF2-40B4-BE49-F238E27FC236}">
                <a16:creationId xmlns:a16="http://schemas.microsoft.com/office/drawing/2014/main" id="{17C9E239-25AE-4596-92A0-0A4EDC091C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8" name="Rectangle 27">
            <a:extLst>
              <a:ext uri="{FF2B5EF4-FFF2-40B4-BE49-F238E27FC236}">
                <a16:creationId xmlns:a16="http://schemas.microsoft.com/office/drawing/2014/main" id="{34C7EE68-9580-40F2-8DAD-EB46301FB1B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39" name="Rectangle 28">
            <a:extLst>
              <a:ext uri="{FF2B5EF4-FFF2-40B4-BE49-F238E27FC236}">
                <a16:creationId xmlns:a16="http://schemas.microsoft.com/office/drawing/2014/main" id="{694818FC-6DA8-4869-82AA-817AE4848C8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0" name="Rectangle 29">
            <a:extLst>
              <a:ext uri="{FF2B5EF4-FFF2-40B4-BE49-F238E27FC236}">
                <a16:creationId xmlns:a16="http://schemas.microsoft.com/office/drawing/2014/main" id="{3147C633-C7D9-40A8-989C-C36E7338ABF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1" name="Rectangle 30">
            <a:extLst>
              <a:ext uri="{FF2B5EF4-FFF2-40B4-BE49-F238E27FC236}">
                <a16:creationId xmlns:a16="http://schemas.microsoft.com/office/drawing/2014/main" id="{A8DEBD58-C97F-40CC-AFEB-B268812A27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2" name="Rectangle 31">
            <a:extLst>
              <a:ext uri="{FF2B5EF4-FFF2-40B4-BE49-F238E27FC236}">
                <a16:creationId xmlns:a16="http://schemas.microsoft.com/office/drawing/2014/main" id="{F02844D1-C0FD-4EE2-93BA-E429DBEB94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3" name="Rectangle 32">
            <a:extLst>
              <a:ext uri="{FF2B5EF4-FFF2-40B4-BE49-F238E27FC236}">
                <a16:creationId xmlns:a16="http://schemas.microsoft.com/office/drawing/2014/main" id="{4752F224-D8DC-4801-9A6E-D5B8E5ACB6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4" name="Rectangle 33">
            <a:extLst>
              <a:ext uri="{FF2B5EF4-FFF2-40B4-BE49-F238E27FC236}">
                <a16:creationId xmlns:a16="http://schemas.microsoft.com/office/drawing/2014/main" id="{B347DA56-58BA-4CF2-83B0-05D96297DF5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5" name="Rectangle 34">
            <a:extLst>
              <a:ext uri="{FF2B5EF4-FFF2-40B4-BE49-F238E27FC236}">
                <a16:creationId xmlns:a16="http://schemas.microsoft.com/office/drawing/2014/main" id="{31C3FD0E-388D-4A2E-AF07-AA5984515ABE}"/>
              </a:ext>
            </a:extLst>
          </p:cNvPr>
          <p:cNvSpPr>
            <a:spLocks noChangeArrowheads="1"/>
          </p:cNvSpPr>
          <p:nvPr/>
        </p:nvSpPr>
        <p:spPr bwMode="auto">
          <a:xfrm>
            <a:off x="4767263" y="1336675"/>
            <a:ext cx="184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endParaRPr lang="zh-CN" altLang="zh-CN" sz="2400">
              <a:ea typeface="宋体" panose="02010600030101010101" pitchFamily="2" charset="-122"/>
            </a:endParaRPr>
          </a:p>
        </p:txBody>
      </p:sp>
      <p:sp>
        <p:nvSpPr>
          <p:cNvPr id="38946" name="Rectangle 35">
            <a:extLst>
              <a:ext uri="{FF2B5EF4-FFF2-40B4-BE49-F238E27FC236}">
                <a16:creationId xmlns:a16="http://schemas.microsoft.com/office/drawing/2014/main" id="{706ED728-FE11-40A5-B920-A48E7852C0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7" name="Rectangle 36">
            <a:extLst>
              <a:ext uri="{FF2B5EF4-FFF2-40B4-BE49-F238E27FC236}">
                <a16:creationId xmlns:a16="http://schemas.microsoft.com/office/drawing/2014/main" id="{725FDC79-FA23-463A-BD82-F1F0302DCB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8" name="Rectangle 37">
            <a:extLst>
              <a:ext uri="{FF2B5EF4-FFF2-40B4-BE49-F238E27FC236}">
                <a16:creationId xmlns:a16="http://schemas.microsoft.com/office/drawing/2014/main" id="{9536D562-0440-4763-AE22-A2250167DD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49" name="Rectangle 38">
            <a:extLst>
              <a:ext uri="{FF2B5EF4-FFF2-40B4-BE49-F238E27FC236}">
                <a16:creationId xmlns:a16="http://schemas.microsoft.com/office/drawing/2014/main" id="{CCCF1F84-48A9-43FC-A729-1FD35FAE51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8950" name="Rectangle 39">
            <a:extLst>
              <a:ext uri="{FF2B5EF4-FFF2-40B4-BE49-F238E27FC236}">
                <a16:creationId xmlns:a16="http://schemas.microsoft.com/office/drawing/2014/main" id="{A38B48D4-7938-4496-86C4-53223056D5D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38951" name="Object 40">
            <a:extLst>
              <a:ext uri="{FF2B5EF4-FFF2-40B4-BE49-F238E27FC236}">
                <a16:creationId xmlns:a16="http://schemas.microsoft.com/office/drawing/2014/main" id="{6B54110F-7630-4C3F-AF24-02706505161E}"/>
              </a:ext>
            </a:extLst>
          </p:cNvPr>
          <p:cNvGraphicFramePr>
            <a:graphicFrameLocks noChangeAspect="1"/>
          </p:cNvGraphicFramePr>
          <p:nvPr/>
        </p:nvGraphicFramePr>
        <p:xfrm>
          <a:off x="1347788" y="1250950"/>
          <a:ext cx="2889250" cy="533400"/>
        </p:xfrm>
        <a:graphic>
          <a:graphicData uri="http://schemas.openxmlformats.org/presentationml/2006/ole">
            <mc:AlternateContent xmlns:mc="http://schemas.openxmlformats.org/markup-compatibility/2006">
              <mc:Choice xmlns:v="urn:schemas-microsoft-com:vml" Requires="v">
                <p:oleObj spid="_x0000_s39710" name="公式" r:id="rId3" imgW="1422400" imgH="266700" progId="Equation.3">
                  <p:embed/>
                </p:oleObj>
              </mc:Choice>
              <mc:Fallback>
                <p:oleObj name="公式" r:id="rId3" imgW="1422400" imgH="2667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88" y="1250950"/>
                        <a:ext cx="2889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52" name="Rectangle 41">
            <a:extLst>
              <a:ext uri="{FF2B5EF4-FFF2-40B4-BE49-F238E27FC236}">
                <a16:creationId xmlns:a16="http://schemas.microsoft.com/office/drawing/2014/main" id="{4F4180BA-A4DB-4456-84F4-FA7B07D5D00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38953" name="Object 42">
            <a:extLst>
              <a:ext uri="{FF2B5EF4-FFF2-40B4-BE49-F238E27FC236}">
                <a16:creationId xmlns:a16="http://schemas.microsoft.com/office/drawing/2014/main" id="{7F6D9381-F4CF-472B-958E-F19FCDC5A9C1}"/>
              </a:ext>
            </a:extLst>
          </p:cNvPr>
          <p:cNvGraphicFramePr>
            <a:graphicFrameLocks noChangeAspect="1"/>
          </p:cNvGraphicFramePr>
          <p:nvPr/>
        </p:nvGraphicFramePr>
        <p:xfrm>
          <a:off x="4375150" y="1266825"/>
          <a:ext cx="2825750" cy="533400"/>
        </p:xfrm>
        <a:graphic>
          <a:graphicData uri="http://schemas.openxmlformats.org/presentationml/2006/ole">
            <mc:AlternateContent xmlns:mc="http://schemas.openxmlformats.org/markup-compatibility/2006">
              <mc:Choice xmlns:v="urn:schemas-microsoft-com:vml" Requires="v">
                <p:oleObj spid="_x0000_s39711" name="公式" r:id="rId5" imgW="1396394" imgH="266584" progId="Equation.3">
                  <p:embed/>
                </p:oleObj>
              </mc:Choice>
              <mc:Fallback>
                <p:oleObj name="公式" r:id="rId5" imgW="1396394" imgH="266584"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5150" y="1266825"/>
                        <a:ext cx="2825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54" name="Object 43">
            <a:extLst>
              <a:ext uri="{FF2B5EF4-FFF2-40B4-BE49-F238E27FC236}">
                <a16:creationId xmlns:a16="http://schemas.microsoft.com/office/drawing/2014/main" id="{A5603588-8137-43A0-BB7D-C97FDD8117FF}"/>
              </a:ext>
            </a:extLst>
          </p:cNvPr>
          <p:cNvGraphicFramePr>
            <a:graphicFrameLocks noChangeAspect="1"/>
          </p:cNvGraphicFramePr>
          <p:nvPr/>
        </p:nvGraphicFramePr>
        <p:xfrm>
          <a:off x="4572000" y="1798638"/>
          <a:ext cx="1911350" cy="508000"/>
        </p:xfrm>
        <a:graphic>
          <a:graphicData uri="http://schemas.openxmlformats.org/presentationml/2006/ole">
            <mc:AlternateContent xmlns:mc="http://schemas.openxmlformats.org/markup-compatibility/2006">
              <mc:Choice xmlns:v="urn:schemas-microsoft-com:vml" Requires="v">
                <p:oleObj spid="_x0000_s39712" name="公式" r:id="rId7" imgW="939392" imgH="253890" progId="Equation.3">
                  <p:embed/>
                </p:oleObj>
              </mc:Choice>
              <mc:Fallback>
                <p:oleObj name="公式" r:id="rId7" imgW="939392" imgH="25389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798638"/>
                        <a:ext cx="19113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55" name="Rectangle 44">
            <a:extLst>
              <a:ext uri="{FF2B5EF4-FFF2-40B4-BE49-F238E27FC236}">
                <a16:creationId xmlns:a16="http://schemas.microsoft.com/office/drawing/2014/main" id="{03C6B89F-FF94-433C-A928-B8558443979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38956" name="Object 45">
            <a:extLst>
              <a:ext uri="{FF2B5EF4-FFF2-40B4-BE49-F238E27FC236}">
                <a16:creationId xmlns:a16="http://schemas.microsoft.com/office/drawing/2014/main" id="{F1F127BA-B817-45E2-82C0-9462F3BB32DB}"/>
              </a:ext>
            </a:extLst>
          </p:cNvPr>
          <p:cNvGraphicFramePr>
            <a:graphicFrameLocks noChangeAspect="1"/>
          </p:cNvGraphicFramePr>
          <p:nvPr/>
        </p:nvGraphicFramePr>
        <p:xfrm>
          <a:off x="1473200" y="2235200"/>
          <a:ext cx="320675" cy="511175"/>
        </p:xfrm>
        <a:graphic>
          <a:graphicData uri="http://schemas.openxmlformats.org/presentationml/2006/ole">
            <mc:AlternateContent xmlns:mc="http://schemas.openxmlformats.org/markup-compatibility/2006">
              <mc:Choice xmlns:v="urn:schemas-microsoft-com:vml" Requires="v">
                <p:oleObj spid="_x0000_s39713" name="公式" r:id="rId9" imgW="164957" imgH="253780" progId="Equation.3">
                  <p:embed/>
                </p:oleObj>
              </mc:Choice>
              <mc:Fallback>
                <p:oleObj name="公式" r:id="rId9" imgW="164957" imgH="253780"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3200" y="2235200"/>
                        <a:ext cx="3206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57" name="Object 46">
            <a:extLst>
              <a:ext uri="{FF2B5EF4-FFF2-40B4-BE49-F238E27FC236}">
                <a16:creationId xmlns:a16="http://schemas.microsoft.com/office/drawing/2014/main" id="{29F589A3-DC71-42A1-AAE0-3447F136EB0C}"/>
              </a:ext>
            </a:extLst>
          </p:cNvPr>
          <p:cNvGraphicFramePr>
            <a:graphicFrameLocks noChangeAspect="1"/>
          </p:cNvGraphicFramePr>
          <p:nvPr/>
        </p:nvGraphicFramePr>
        <p:xfrm>
          <a:off x="2108200" y="2271713"/>
          <a:ext cx="327025" cy="504825"/>
        </p:xfrm>
        <a:graphic>
          <a:graphicData uri="http://schemas.openxmlformats.org/presentationml/2006/ole">
            <mc:AlternateContent xmlns:mc="http://schemas.openxmlformats.org/markup-compatibility/2006">
              <mc:Choice xmlns:v="urn:schemas-microsoft-com:vml" Requires="v">
                <p:oleObj spid="_x0000_s39714" name="公式" r:id="rId11" imgW="164957" imgH="253780" progId="Equation.3">
                  <p:embed/>
                </p:oleObj>
              </mc:Choice>
              <mc:Fallback>
                <p:oleObj name="公式" r:id="rId11" imgW="164957" imgH="253780"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8200" y="2271713"/>
                        <a:ext cx="327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58" name="Rectangle 47">
            <a:extLst>
              <a:ext uri="{FF2B5EF4-FFF2-40B4-BE49-F238E27FC236}">
                <a16:creationId xmlns:a16="http://schemas.microsoft.com/office/drawing/2014/main" id="{A09201E6-7B90-4B24-B56F-B89AE90ED7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062960" name="Object 48">
            <a:extLst>
              <a:ext uri="{FF2B5EF4-FFF2-40B4-BE49-F238E27FC236}">
                <a16:creationId xmlns:a16="http://schemas.microsoft.com/office/drawing/2014/main" id="{C89931DA-1E01-46BE-A539-05E9955D708E}"/>
              </a:ext>
            </a:extLst>
          </p:cNvPr>
          <p:cNvGraphicFramePr>
            <a:graphicFrameLocks noChangeAspect="1"/>
          </p:cNvGraphicFramePr>
          <p:nvPr/>
        </p:nvGraphicFramePr>
        <p:xfrm>
          <a:off x="1563688" y="4137025"/>
          <a:ext cx="360362" cy="381000"/>
        </p:xfrm>
        <a:graphic>
          <a:graphicData uri="http://schemas.openxmlformats.org/presentationml/2006/ole">
            <mc:AlternateContent xmlns:mc="http://schemas.openxmlformats.org/markup-compatibility/2006">
              <mc:Choice xmlns:v="urn:schemas-microsoft-com:vml" Requires="v">
                <p:oleObj spid="_x0000_s39715" name="公式" r:id="rId13" imgW="177646" imgH="190335" progId="Equation.3">
                  <p:embed/>
                </p:oleObj>
              </mc:Choice>
              <mc:Fallback>
                <p:oleObj name="公式" r:id="rId13" imgW="177646" imgH="190335"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3688" y="4137025"/>
                        <a:ext cx="3603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60" name="Rectangle 49">
            <a:extLst>
              <a:ext uri="{FF2B5EF4-FFF2-40B4-BE49-F238E27FC236}">
                <a16:creationId xmlns:a16="http://schemas.microsoft.com/office/drawing/2014/main" id="{34E7172A-45C4-476C-B919-C8347B6D32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062962" name="Object 50">
            <a:extLst>
              <a:ext uri="{FF2B5EF4-FFF2-40B4-BE49-F238E27FC236}">
                <a16:creationId xmlns:a16="http://schemas.microsoft.com/office/drawing/2014/main" id="{F47CA6EE-BF1D-4D2D-9F29-783AFB49A03E}"/>
              </a:ext>
            </a:extLst>
          </p:cNvPr>
          <p:cNvGraphicFramePr>
            <a:graphicFrameLocks noChangeAspect="1"/>
          </p:cNvGraphicFramePr>
          <p:nvPr/>
        </p:nvGraphicFramePr>
        <p:xfrm>
          <a:off x="2195513" y="3944938"/>
          <a:ext cx="1655762" cy="809625"/>
        </p:xfrm>
        <a:graphic>
          <a:graphicData uri="http://schemas.openxmlformats.org/presentationml/2006/ole">
            <mc:AlternateContent xmlns:mc="http://schemas.openxmlformats.org/markup-compatibility/2006">
              <mc:Choice xmlns:v="urn:schemas-microsoft-com:vml" Requires="v">
                <p:oleObj spid="_x0000_s39716" name="公式" r:id="rId15" imgW="837836" imgH="406224" progId="Equation.3">
                  <p:embed/>
                </p:oleObj>
              </mc:Choice>
              <mc:Fallback>
                <p:oleObj name="公式" r:id="rId15" imgW="837836" imgH="406224"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95513" y="3944938"/>
                        <a:ext cx="16557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2963" name="Object 51">
            <a:extLst>
              <a:ext uri="{FF2B5EF4-FFF2-40B4-BE49-F238E27FC236}">
                <a16:creationId xmlns:a16="http://schemas.microsoft.com/office/drawing/2014/main" id="{5428347D-B387-46A8-9395-E1DA8301D1EC}"/>
              </a:ext>
            </a:extLst>
          </p:cNvPr>
          <p:cNvGraphicFramePr>
            <a:graphicFrameLocks noChangeAspect="1"/>
          </p:cNvGraphicFramePr>
          <p:nvPr/>
        </p:nvGraphicFramePr>
        <p:xfrm>
          <a:off x="3829050" y="4113213"/>
          <a:ext cx="415925" cy="428625"/>
        </p:xfrm>
        <a:graphic>
          <a:graphicData uri="http://schemas.openxmlformats.org/presentationml/2006/ole">
            <mc:AlternateContent xmlns:mc="http://schemas.openxmlformats.org/markup-compatibility/2006">
              <mc:Choice xmlns:v="urn:schemas-microsoft-com:vml" Requires="v">
                <p:oleObj spid="_x0000_s39717" name="公式" r:id="rId17" imgW="215619" imgH="215619" progId="Equation.3">
                  <p:embed/>
                </p:oleObj>
              </mc:Choice>
              <mc:Fallback>
                <p:oleObj name="公式" r:id="rId17" imgW="215619" imgH="215619" progId="Equation.3">
                  <p:embed/>
                  <p:pic>
                    <p:nvPicPr>
                      <p:cNvPr id="0" name="Object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29050" y="4113213"/>
                        <a:ext cx="4159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2964" name="Object 52">
            <a:extLst>
              <a:ext uri="{FF2B5EF4-FFF2-40B4-BE49-F238E27FC236}">
                <a16:creationId xmlns:a16="http://schemas.microsoft.com/office/drawing/2014/main" id="{686BB2D8-95D3-4801-81BA-F14769843BD2}"/>
              </a:ext>
            </a:extLst>
          </p:cNvPr>
          <p:cNvGraphicFramePr>
            <a:graphicFrameLocks noChangeAspect="1"/>
          </p:cNvGraphicFramePr>
          <p:nvPr/>
        </p:nvGraphicFramePr>
        <p:xfrm>
          <a:off x="1616075" y="4873625"/>
          <a:ext cx="1633538" cy="838200"/>
        </p:xfrm>
        <a:graphic>
          <a:graphicData uri="http://schemas.openxmlformats.org/presentationml/2006/ole">
            <mc:AlternateContent xmlns:mc="http://schemas.openxmlformats.org/markup-compatibility/2006">
              <mc:Choice xmlns:v="urn:schemas-microsoft-com:vml" Requires="v">
                <p:oleObj spid="_x0000_s39718" name="公式" r:id="rId19" imgW="825500" imgH="419100" progId="Equation.3">
                  <p:embed/>
                </p:oleObj>
              </mc:Choice>
              <mc:Fallback>
                <p:oleObj name="公式" r:id="rId19" imgW="825500" imgH="419100" progId="Equation.3">
                  <p:embed/>
                  <p:pic>
                    <p:nvPicPr>
                      <p:cNvPr id="0"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16075" y="4873625"/>
                        <a:ext cx="16335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2965" name="Object 53">
            <a:extLst>
              <a:ext uri="{FF2B5EF4-FFF2-40B4-BE49-F238E27FC236}">
                <a16:creationId xmlns:a16="http://schemas.microsoft.com/office/drawing/2014/main" id="{24CE2617-D055-48BD-8F4C-6276D23378E5}"/>
              </a:ext>
            </a:extLst>
          </p:cNvPr>
          <p:cNvGraphicFramePr>
            <a:graphicFrameLocks noChangeAspect="1"/>
          </p:cNvGraphicFramePr>
          <p:nvPr/>
        </p:nvGraphicFramePr>
        <p:xfrm>
          <a:off x="3357563" y="4822825"/>
          <a:ext cx="3003550" cy="889000"/>
        </p:xfrm>
        <a:graphic>
          <a:graphicData uri="http://schemas.openxmlformats.org/presentationml/2006/ole">
            <mc:AlternateContent xmlns:mc="http://schemas.openxmlformats.org/markup-compatibility/2006">
              <mc:Choice xmlns:v="urn:schemas-microsoft-com:vml" Requires="v">
                <p:oleObj spid="_x0000_s39719" name="公式" r:id="rId21" imgW="1473200" imgH="444500" progId="Equation.3">
                  <p:embed/>
                </p:oleObj>
              </mc:Choice>
              <mc:Fallback>
                <p:oleObj name="公式" r:id="rId21" imgW="1473200" imgH="444500" progId="Equation.3">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57563" y="4822825"/>
                        <a:ext cx="30035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2966" name="Object 54">
            <a:extLst>
              <a:ext uri="{FF2B5EF4-FFF2-40B4-BE49-F238E27FC236}">
                <a16:creationId xmlns:a16="http://schemas.microsoft.com/office/drawing/2014/main" id="{106F6954-A158-4637-8485-F88C5743F802}"/>
              </a:ext>
            </a:extLst>
          </p:cNvPr>
          <p:cNvGraphicFramePr>
            <a:graphicFrameLocks noChangeAspect="1"/>
          </p:cNvGraphicFramePr>
          <p:nvPr/>
        </p:nvGraphicFramePr>
        <p:xfrm>
          <a:off x="6565900" y="5038725"/>
          <a:ext cx="1514475" cy="455613"/>
        </p:xfrm>
        <a:graphic>
          <a:graphicData uri="http://schemas.openxmlformats.org/presentationml/2006/ole">
            <mc:AlternateContent xmlns:mc="http://schemas.openxmlformats.org/markup-compatibility/2006">
              <mc:Choice xmlns:v="urn:schemas-microsoft-com:vml" Requires="v">
                <p:oleObj spid="_x0000_s39720" name="公式" r:id="rId23" imgW="774364" imgH="228501" progId="Equation.3">
                  <p:embed/>
                </p:oleObj>
              </mc:Choice>
              <mc:Fallback>
                <p:oleObj name="公式" r:id="rId23" imgW="774364" imgH="228501" progId="Equation.3">
                  <p:embed/>
                  <p:pic>
                    <p:nvPicPr>
                      <p:cNvPr id="0" name="Object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65900" y="5038725"/>
                        <a:ext cx="15144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2967" name="Object 55">
            <a:extLst>
              <a:ext uri="{FF2B5EF4-FFF2-40B4-BE49-F238E27FC236}">
                <a16:creationId xmlns:a16="http://schemas.microsoft.com/office/drawing/2014/main" id="{BED6C337-A15A-4EF3-A12B-D4D713E2BB89}"/>
              </a:ext>
            </a:extLst>
          </p:cNvPr>
          <p:cNvGraphicFramePr>
            <a:graphicFrameLocks noChangeAspect="1"/>
          </p:cNvGraphicFramePr>
          <p:nvPr/>
        </p:nvGraphicFramePr>
        <p:xfrm>
          <a:off x="2854325" y="6057900"/>
          <a:ext cx="360363" cy="381000"/>
        </p:xfrm>
        <a:graphic>
          <a:graphicData uri="http://schemas.openxmlformats.org/presentationml/2006/ole">
            <mc:AlternateContent xmlns:mc="http://schemas.openxmlformats.org/markup-compatibility/2006">
              <mc:Choice xmlns:v="urn:schemas-microsoft-com:vml" Requires="v">
                <p:oleObj spid="_x0000_s39721" name="公式" r:id="rId25" imgW="177646" imgH="190335" progId="Equation.3">
                  <p:embed/>
                </p:oleObj>
              </mc:Choice>
              <mc:Fallback>
                <p:oleObj name="公式" r:id="rId25" imgW="177646" imgH="190335" progId="Equation.3">
                  <p:embed/>
                  <p:pic>
                    <p:nvPicPr>
                      <p:cNvPr id="0" name="Object 5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54325" y="6057900"/>
                        <a:ext cx="3603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2968" name="Object 56">
            <a:extLst>
              <a:ext uri="{FF2B5EF4-FFF2-40B4-BE49-F238E27FC236}">
                <a16:creationId xmlns:a16="http://schemas.microsoft.com/office/drawing/2014/main" id="{96EA9305-049E-4DC5-8E80-A00F1CE73E21}"/>
              </a:ext>
            </a:extLst>
          </p:cNvPr>
          <p:cNvGraphicFramePr>
            <a:graphicFrameLocks noChangeAspect="1"/>
          </p:cNvGraphicFramePr>
          <p:nvPr/>
        </p:nvGraphicFramePr>
        <p:xfrm>
          <a:off x="4348163" y="5824538"/>
          <a:ext cx="1581150" cy="809625"/>
        </p:xfrm>
        <a:graphic>
          <a:graphicData uri="http://schemas.openxmlformats.org/presentationml/2006/ole">
            <mc:AlternateContent xmlns:mc="http://schemas.openxmlformats.org/markup-compatibility/2006">
              <mc:Choice xmlns:v="urn:schemas-microsoft-com:vml" Requires="v">
                <p:oleObj spid="_x0000_s39722" name="公式" r:id="rId27" imgW="799753" imgH="406224" progId="Equation.3">
                  <p:embed/>
                </p:oleObj>
              </mc:Choice>
              <mc:Fallback>
                <p:oleObj name="公式" r:id="rId27" imgW="799753" imgH="406224" progId="Equation.3">
                  <p:embed/>
                  <p:pic>
                    <p:nvPicPr>
                      <p:cNvPr id="0" name="Object 5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48163" y="5824538"/>
                        <a:ext cx="15811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68" name="标题 1">
            <a:extLst>
              <a:ext uri="{FF2B5EF4-FFF2-40B4-BE49-F238E27FC236}">
                <a16:creationId xmlns:a16="http://schemas.microsoft.com/office/drawing/2014/main" id="{FC6FB8B1-AA24-44B2-B7D0-565E76A026F1}"/>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4.2-3 </a:t>
            </a:r>
            <a:r>
              <a:rPr lang="zh-CN" altLang="en-US" sz="2400">
                <a:solidFill>
                  <a:srgbClr val="0000CC"/>
                </a:solidFill>
                <a:latin typeface="Arial Black" panose="020B0A04020102020204" pitchFamily="34" charset="0"/>
              </a:rPr>
              <a:t>估计量的评选标准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62914">
                                            <p:txEl>
                                              <p:pRg st="5" end="5"/>
                                            </p:txEl>
                                          </p:spTgt>
                                        </p:tgtEl>
                                        <p:attrNameLst>
                                          <p:attrName>style.visibility</p:attrName>
                                        </p:attrNameLst>
                                      </p:cBhvr>
                                      <p:to>
                                        <p:strVal val="visible"/>
                                      </p:to>
                                    </p:set>
                                    <p:animEffect transition="in" filter="wipe(left)">
                                      <p:cBhvr>
                                        <p:cTn id="7" dur="500"/>
                                        <p:tgtEl>
                                          <p:spTgt spid="106291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62914">
                                            <p:txEl>
                                              <p:pRg st="6" end="6"/>
                                            </p:txEl>
                                          </p:spTgt>
                                        </p:tgtEl>
                                        <p:attrNameLst>
                                          <p:attrName>style.visibility</p:attrName>
                                        </p:attrNameLst>
                                      </p:cBhvr>
                                      <p:to>
                                        <p:strVal val="visible"/>
                                      </p:to>
                                    </p:set>
                                    <p:animEffect transition="in" filter="wipe(left)">
                                      <p:cBhvr>
                                        <p:cTn id="12" dur="500"/>
                                        <p:tgtEl>
                                          <p:spTgt spid="1062914">
                                            <p:txEl>
                                              <p:pRg st="6" end="6"/>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62960"/>
                                        </p:tgtEl>
                                        <p:attrNameLst>
                                          <p:attrName>style.visibility</p:attrName>
                                        </p:attrNameLst>
                                      </p:cBhvr>
                                      <p:to>
                                        <p:strVal val="visible"/>
                                      </p:to>
                                    </p:set>
                                    <p:animEffect transition="in" filter="wipe(left)">
                                      <p:cBhvr>
                                        <p:cTn id="15" dur="500"/>
                                        <p:tgtEl>
                                          <p:spTgt spid="1062960"/>
                                        </p:tgtEl>
                                      </p:cBhvr>
                                    </p:animEffect>
                                  </p:childTnLst>
                                </p:cTn>
                              </p:par>
                              <p:par>
                                <p:cTn id="16" presetID="22" presetClass="entr" presetSubtype="8" fill="hold" nodeType="withEffect">
                                  <p:stCondLst>
                                    <p:cond delay="0"/>
                                  </p:stCondLst>
                                  <p:childTnLst>
                                    <p:set>
                                      <p:cBhvr>
                                        <p:cTn id="17" dur="1" fill="hold">
                                          <p:stCondLst>
                                            <p:cond delay="0"/>
                                          </p:stCondLst>
                                        </p:cTn>
                                        <p:tgtEl>
                                          <p:spTgt spid="1062962"/>
                                        </p:tgtEl>
                                        <p:attrNameLst>
                                          <p:attrName>style.visibility</p:attrName>
                                        </p:attrNameLst>
                                      </p:cBhvr>
                                      <p:to>
                                        <p:strVal val="visible"/>
                                      </p:to>
                                    </p:set>
                                    <p:animEffect transition="in" filter="wipe(left)">
                                      <p:cBhvr>
                                        <p:cTn id="18" dur="500"/>
                                        <p:tgtEl>
                                          <p:spTgt spid="1062962"/>
                                        </p:tgtEl>
                                      </p:cBhvr>
                                    </p:animEffect>
                                  </p:childTnLst>
                                </p:cTn>
                              </p:par>
                              <p:par>
                                <p:cTn id="19" presetID="22" presetClass="entr" presetSubtype="8" fill="hold" nodeType="withEffect">
                                  <p:stCondLst>
                                    <p:cond delay="0"/>
                                  </p:stCondLst>
                                  <p:childTnLst>
                                    <p:set>
                                      <p:cBhvr>
                                        <p:cTn id="20" dur="1" fill="hold">
                                          <p:stCondLst>
                                            <p:cond delay="0"/>
                                          </p:stCondLst>
                                        </p:cTn>
                                        <p:tgtEl>
                                          <p:spTgt spid="1062963"/>
                                        </p:tgtEl>
                                        <p:attrNameLst>
                                          <p:attrName>style.visibility</p:attrName>
                                        </p:attrNameLst>
                                      </p:cBhvr>
                                      <p:to>
                                        <p:strVal val="visible"/>
                                      </p:to>
                                    </p:set>
                                    <p:animEffect transition="in" filter="wipe(left)">
                                      <p:cBhvr>
                                        <p:cTn id="21" dur="500"/>
                                        <p:tgtEl>
                                          <p:spTgt spid="10629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62914">
                                            <p:txEl>
                                              <p:pRg st="8" end="8"/>
                                            </p:txEl>
                                          </p:spTgt>
                                        </p:tgtEl>
                                        <p:attrNameLst>
                                          <p:attrName>style.visibility</p:attrName>
                                        </p:attrNameLst>
                                      </p:cBhvr>
                                      <p:to>
                                        <p:strVal val="visible"/>
                                      </p:to>
                                    </p:set>
                                    <p:animEffect transition="in" filter="wipe(left)">
                                      <p:cBhvr>
                                        <p:cTn id="26" dur="500"/>
                                        <p:tgtEl>
                                          <p:spTgt spid="1062914">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62964"/>
                                        </p:tgtEl>
                                        <p:attrNameLst>
                                          <p:attrName>style.visibility</p:attrName>
                                        </p:attrNameLst>
                                      </p:cBhvr>
                                      <p:to>
                                        <p:strVal val="visible"/>
                                      </p:to>
                                    </p:set>
                                    <p:animEffect transition="in" filter="wipe(left)">
                                      <p:cBhvr>
                                        <p:cTn id="31" dur="500"/>
                                        <p:tgtEl>
                                          <p:spTgt spid="10629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62965"/>
                                        </p:tgtEl>
                                        <p:attrNameLst>
                                          <p:attrName>style.visibility</p:attrName>
                                        </p:attrNameLst>
                                      </p:cBhvr>
                                      <p:to>
                                        <p:strVal val="visible"/>
                                      </p:to>
                                    </p:set>
                                    <p:animEffect transition="in" filter="wipe(left)">
                                      <p:cBhvr>
                                        <p:cTn id="36" dur="500"/>
                                        <p:tgtEl>
                                          <p:spTgt spid="106296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62966"/>
                                        </p:tgtEl>
                                        <p:attrNameLst>
                                          <p:attrName>style.visibility</p:attrName>
                                        </p:attrNameLst>
                                      </p:cBhvr>
                                      <p:to>
                                        <p:strVal val="visible"/>
                                      </p:to>
                                    </p:set>
                                    <p:animEffect transition="in" filter="wipe(left)">
                                      <p:cBhvr>
                                        <p:cTn id="41" dur="500"/>
                                        <p:tgtEl>
                                          <p:spTgt spid="10629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62914">
                                            <p:txEl>
                                              <p:pRg st="10" end="10"/>
                                            </p:txEl>
                                          </p:spTgt>
                                        </p:tgtEl>
                                        <p:attrNameLst>
                                          <p:attrName>style.visibility</p:attrName>
                                        </p:attrNameLst>
                                      </p:cBhvr>
                                      <p:to>
                                        <p:strVal val="visible"/>
                                      </p:to>
                                    </p:set>
                                    <p:animEffect transition="in" filter="wipe(left)">
                                      <p:cBhvr>
                                        <p:cTn id="46" dur="500"/>
                                        <p:tgtEl>
                                          <p:spTgt spid="1062914">
                                            <p:txEl>
                                              <p:pRg st="10" end="10"/>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1062967"/>
                                        </p:tgtEl>
                                        <p:attrNameLst>
                                          <p:attrName>style.visibility</p:attrName>
                                        </p:attrNameLst>
                                      </p:cBhvr>
                                      <p:to>
                                        <p:strVal val="visible"/>
                                      </p:to>
                                    </p:set>
                                    <p:animEffect transition="in" filter="wipe(left)">
                                      <p:cBhvr>
                                        <p:cTn id="49" dur="500"/>
                                        <p:tgtEl>
                                          <p:spTgt spid="1062967"/>
                                        </p:tgtEl>
                                      </p:cBhvr>
                                    </p:animEffect>
                                  </p:childTnLst>
                                </p:cTn>
                              </p:par>
                              <p:par>
                                <p:cTn id="50" presetID="22" presetClass="entr" presetSubtype="8" fill="hold" nodeType="withEffect">
                                  <p:stCondLst>
                                    <p:cond delay="0"/>
                                  </p:stCondLst>
                                  <p:childTnLst>
                                    <p:set>
                                      <p:cBhvr>
                                        <p:cTn id="51" dur="1" fill="hold">
                                          <p:stCondLst>
                                            <p:cond delay="0"/>
                                          </p:stCondLst>
                                        </p:cTn>
                                        <p:tgtEl>
                                          <p:spTgt spid="1062968"/>
                                        </p:tgtEl>
                                        <p:attrNameLst>
                                          <p:attrName>style.visibility</p:attrName>
                                        </p:attrNameLst>
                                      </p:cBhvr>
                                      <p:to>
                                        <p:strVal val="visible"/>
                                      </p:to>
                                    </p:set>
                                    <p:animEffect transition="in" filter="wipe(left)">
                                      <p:cBhvr>
                                        <p:cTn id="52" dur="500"/>
                                        <p:tgtEl>
                                          <p:spTgt spid="1062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a:extLst>
              <a:ext uri="{FF2B5EF4-FFF2-40B4-BE49-F238E27FC236}">
                <a16:creationId xmlns:a16="http://schemas.microsoft.com/office/drawing/2014/main" id="{A766C7DB-D8D9-4B79-9BB9-543B2E0AEF89}"/>
              </a:ext>
            </a:extLst>
          </p:cNvPr>
          <p:cNvSpPr>
            <a:spLocks noGrp="1" noChangeArrowheads="1"/>
          </p:cNvSpPr>
          <p:nvPr>
            <p:ph type="body" idx="1"/>
          </p:nvPr>
        </p:nvSpPr>
        <p:spPr>
          <a:xfrm>
            <a:off x="107950" y="692150"/>
            <a:ext cx="8567738" cy="5688013"/>
          </a:xfrm>
        </p:spPr>
        <p:txBody>
          <a:bodyPr/>
          <a:lstStyle/>
          <a:p>
            <a:pPr marL="179388" lvl="1" indent="0" eaLnBrk="1" hangingPunct="1">
              <a:lnSpc>
                <a:spcPct val="110000"/>
              </a:lnSpc>
              <a:buFont typeface="Times New Roman" panose="02020603050405020304" pitchFamily="18" charset="0"/>
              <a:buNone/>
              <a:defRPr/>
            </a:pPr>
            <a:r>
              <a:rPr lang="en-US" altLang="zh-CN" dirty="0">
                <a:solidFill>
                  <a:srgbClr val="000099"/>
                </a:solidFill>
                <a:ea typeface="华文新魏" panose="02010800040101010101" pitchFamily="2" charset="-122"/>
              </a:rPr>
              <a:t>   </a:t>
            </a:r>
            <a:r>
              <a:rPr lang="en-US" altLang="zh-CN" dirty="0">
                <a:solidFill>
                  <a:srgbClr val="C00000"/>
                </a:solidFill>
              </a:rPr>
              <a:t>3. </a:t>
            </a:r>
            <a:r>
              <a:rPr lang="zh-CN" altLang="en-US" dirty="0">
                <a:solidFill>
                  <a:srgbClr val="C00000"/>
                </a:solidFill>
              </a:rPr>
              <a:t>相合性</a:t>
            </a:r>
          </a:p>
          <a:p>
            <a:pPr marL="544513" lvl="3" indent="0" eaLnBrk="1" hangingPunct="1">
              <a:buFont typeface="Arial" panose="020B0604020202020204" pitchFamily="34" charset="0"/>
              <a:buNone/>
              <a:defRPr/>
            </a:pPr>
            <a:r>
              <a:rPr lang="zh-CN" altLang="en-US" sz="2600" dirty="0"/>
              <a:t>总体参数</a:t>
            </a:r>
            <a:r>
              <a:rPr lang="en-US" altLang="zh-CN" sz="2600" i="1" dirty="0">
                <a:solidFill>
                  <a:srgbClr val="FF0000"/>
                </a:solidFill>
              </a:rPr>
              <a:t>θ</a:t>
            </a:r>
            <a:r>
              <a:rPr lang="zh-CN" altLang="en-US" sz="2600" dirty="0">
                <a:solidFill>
                  <a:srgbClr val="FF0000"/>
                </a:solidFill>
              </a:rPr>
              <a:t>的估计量</a:t>
            </a:r>
            <a:r>
              <a:rPr lang="zh-CN" altLang="en-US" sz="2600" dirty="0"/>
              <a:t>　　　　　　　是样本的函数，随着样本容量的增加，其值应该越来越接近真值</a:t>
            </a:r>
            <a:r>
              <a:rPr lang="en-US" altLang="zh-CN" sz="2600" i="1" dirty="0"/>
              <a:t>θ</a:t>
            </a:r>
            <a:r>
              <a:rPr lang="en-US" altLang="zh-CN" sz="2600" dirty="0"/>
              <a:t>,</a:t>
            </a:r>
            <a:r>
              <a:rPr lang="zh-CN" altLang="en-US" sz="2600" dirty="0"/>
              <a:t>于是有：</a:t>
            </a:r>
          </a:p>
          <a:p>
            <a:pPr marL="544513" lvl="3" indent="0" eaLnBrk="1" hangingPunct="1">
              <a:buFont typeface="Arial" panose="020B0604020202020204" pitchFamily="34" charset="0"/>
              <a:buNone/>
              <a:defRPr/>
            </a:pPr>
            <a:r>
              <a:rPr lang="zh-CN" altLang="en-US" sz="2600" dirty="0">
                <a:solidFill>
                  <a:srgbClr val="C00000"/>
                </a:solidFill>
              </a:rPr>
              <a:t>定义</a:t>
            </a:r>
            <a:r>
              <a:rPr lang="en-US" altLang="zh-CN" sz="2600" dirty="0"/>
              <a:t>  </a:t>
            </a:r>
            <a:r>
              <a:rPr lang="zh-CN" altLang="en-US" sz="2600" dirty="0"/>
              <a:t>设　　　　　　　　　　是参数</a:t>
            </a:r>
            <a:r>
              <a:rPr lang="en-US" altLang="zh-CN" sz="2600" i="1" dirty="0"/>
              <a:t>θ</a:t>
            </a:r>
            <a:r>
              <a:rPr lang="zh-CN" altLang="en-US" sz="2600" dirty="0"/>
              <a:t>的一个估计量，若　依概率收敛于</a:t>
            </a:r>
            <a:r>
              <a:rPr lang="en-US" altLang="zh-CN" sz="2600" i="1" dirty="0"/>
              <a:t>θ</a:t>
            </a:r>
            <a:r>
              <a:rPr lang="zh-CN" altLang="en-US" sz="2600" dirty="0"/>
              <a:t>，即对任意的</a:t>
            </a:r>
            <a:r>
              <a:rPr lang="en-US" altLang="zh-CN" sz="2600" i="1" dirty="0"/>
              <a:t>ε</a:t>
            </a:r>
            <a:r>
              <a:rPr lang="en-US" altLang="zh-CN" sz="2600" dirty="0"/>
              <a:t> &gt; 0</a:t>
            </a:r>
            <a:r>
              <a:rPr lang="zh-CN" altLang="en-US" sz="2600" dirty="0"/>
              <a:t>，有</a:t>
            </a:r>
          </a:p>
          <a:p>
            <a:pPr lvl="3" eaLnBrk="1" hangingPunct="1">
              <a:defRPr/>
            </a:pPr>
            <a:endParaRPr lang="zh-CN" altLang="en-US" sz="2600" dirty="0"/>
          </a:p>
          <a:p>
            <a:pPr marL="544513" lvl="3" indent="0" eaLnBrk="1" hangingPunct="1">
              <a:buFont typeface="Arial" panose="020B0604020202020204" pitchFamily="34" charset="0"/>
              <a:buNone/>
              <a:defRPr/>
            </a:pPr>
            <a:r>
              <a:rPr lang="zh-CN" altLang="en-US" sz="2600" dirty="0"/>
              <a:t>则称　是参数</a:t>
            </a:r>
            <a:r>
              <a:rPr lang="en-US" altLang="zh-CN" sz="2600" i="1" dirty="0"/>
              <a:t>θ</a:t>
            </a:r>
            <a:r>
              <a:rPr lang="zh-CN" altLang="en-US" sz="2600" dirty="0"/>
              <a:t>的相合估计量，或者一致估计量．     </a:t>
            </a:r>
          </a:p>
        </p:txBody>
      </p:sp>
      <p:sp>
        <p:nvSpPr>
          <p:cNvPr id="39939" name="Rectangle 4">
            <a:extLst>
              <a:ext uri="{FF2B5EF4-FFF2-40B4-BE49-F238E27FC236}">
                <a16:creationId xmlns:a16="http://schemas.microsoft.com/office/drawing/2014/main" id="{9E063B01-F8CE-47BD-B7AC-8DE7B083869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0" name="Rectangle 5">
            <a:extLst>
              <a:ext uri="{FF2B5EF4-FFF2-40B4-BE49-F238E27FC236}">
                <a16:creationId xmlns:a16="http://schemas.microsoft.com/office/drawing/2014/main" id="{BD53FC71-A2E9-42B7-93FC-A78A9612AC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1" name="Rectangle 6">
            <a:extLst>
              <a:ext uri="{FF2B5EF4-FFF2-40B4-BE49-F238E27FC236}">
                <a16:creationId xmlns:a16="http://schemas.microsoft.com/office/drawing/2014/main" id="{DE2B2AC9-F2AD-444C-BC53-A9382E76700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2" name="Rectangle 7">
            <a:extLst>
              <a:ext uri="{FF2B5EF4-FFF2-40B4-BE49-F238E27FC236}">
                <a16:creationId xmlns:a16="http://schemas.microsoft.com/office/drawing/2014/main" id="{2A0D4064-38C7-4229-BF54-09D5DE6DAA8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3" name="Rectangle 8">
            <a:extLst>
              <a:ext uri="{FF2B5EF4-FFF2-40B4-BE49-F238E27FC236}">
                <a16:creationId xmlns:a16="http://schemas.microsoft.com/office/drawing/2014/main" id="{64E46645-8FE2-4EC2-B071-8A3E8BD7A0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4" name="Rectangle 9">
            <a:extLst>
              <a:ext uri="{FF2B5EF4-FFF2-40B4-BE49-F238E27FC236}">
                <a16:creationId xmlns:a16="http://schemas.microsoft.com/office/drawing/2014/main" id="{15620021-B0B3-4F3D-A5BA-443BBA6AE8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5" name="Rectangle 10">
            <a:extLst>
              <a:ext uri="{FF2B5EF4-FFF2-40B4-BE49-F238E27FC236}">
                <a16:creationId xmlns:a16="http://schemas.microsoft.com/office/drawing/2014/main" id="{0B21464D-6E0C-421D-8E3D-32FD2376B2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6" name="Rectangle 11">
            <a:extLst>
              <a:ext uri="{FF2B5EF4-FFF2-40B4-BE49-F238E27FC236}">
                <a16:creationId xmlns:a16="http://schemas.microsoft.com/office/drawing/2014/main" id="{39DAA4E8-EEFF-410B-A9B6-013E9DFCDA9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7" name="Rectangle 12">
            <a:extLst>
              <a:ext uri="{FF2B5EF4-FFF2-40B4-BE49-F238E27FC236}">
                <a16:creationId xmlns:a16="http://schemas.microsoft.com/office/drawing/2014/main" id="{E18BD57A-3777-4FF8-87C3-69179361204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8" name="Rectangle 13">
            <a:extLst>
              <a:ext uri="{FF2B5EF4-FFF2-40B4-BE49-F238E27FC236}">
                <a16:creationId xmlns:a16="http://schemas.microsoft.com/office/drawing/2014/main" id="{0D6D309E-2DBB-416B-B6CB-6FDCA3DCBCA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49" name="Rectangle 14">
            <a:extLst>
              <a:ext uri="{FF2B5EF4-FFF2-40B4-BE49-F238E27FC236}">
                <a16:creationId xmlns:a16="http://schemas.microsoft.com/office/drawing/2014/main" id="{010D7D28-8EEC-490B-9334-4441AE93B08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0" name="Rectangle 15">
            <a:extLst>
              <a:ext uri="{FF2B5EF4-FFF2-40B4-BE49-F238E27FC236}">
                <a16:creationId xmlns:a16="http://schemas.microsoft.com/office/drawing/2014/main" id="{456E9821-C597-49BF-864D-3B185A1E6AC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1" name="Rectangle 16">
            <a:extLst>
              <a:ext uri="{FF2B5EF4-FFF2-40B4-BE49-F238E27FC236}">
                <a16:creationId xmlns:a16="http://schemas.microsoft.com/office/drawing/2014/main" id="{225D5348-E53C-4386-9720-E737F51FB2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2" name="Rectangle 17">
            <a:extLst>
              <a:ext uri="{FF2B5EF4-FFF2-40B4-BE49-F238E27FC236}">
                <a16:creationId xmlns:a16="http://schemas.microsoft.com/office/drawing/2014/main" id="{2D99E6E7-54C2-4222-8C6E-4D52ECF3FE2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3" name="Rectangle 18">
            <a:extLst>
              <a:ext uri="{FF2B5EF4-FFF2-40B4-BE49-F238E27FC236}">
                <a16:creationId xmlns:a16="http://schemas.microsoft.com/office/drawing/2014/main" id="{EF6A8D65-C174-4C93-BD38-F33EF22E472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4" name="Rectangle 19">
            <a:extLst>
              <a:ext uri="{FF2B5EF4-FFF2-40B4-BE49-F238E27FC236}">
                <a16:creationId xmlns:a16="http://schemas.microsoft.com/office/drawing/2014/main" id="{991F2723-994D-43AD-AF62-077164F0F0D0}"/>
              </a:ext>
            </a:extLst>
          </p:cNvPr>
          <p:cNvSpPr>
            <a:spLocks noChangeArrowheads="1"/>
          </p:cNvSpPr>
          <p:nvPr/>
        </p:nvSpPr>
        <p:spPr bwMode="auto">
          <a:xfrm>
            <a:off x="0" y="1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5" name="Rectangle 20">
            <a:extLst>
              <a:ext uri="{FF2B5EF4-FFF2-40B4-BE49-F238E27FC236}">
                <a16:creationId xmlns:a16="http://schemas.microsoft.com/office/drawing/2014/main" id="{9C71CF0E-8D52-44B9-BCB3-4B43BB03F4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6" name="Rectangle 21">
            <a:extLst>
              <a:ext uri="{FF2B5EF4-FFF2-40B4-BE49-F238E27FC236}">
                <a16:creationId xmlns:a16="http://schemas.microsoft.com/office/drawing/2014/main" id="{04A6179E-4CD9-452A-A727-6DF8D785BB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7" name="Rectangle 22">
            <a:extLst>
              <a:ext uri="{FF2B5EF4-FFF2-40B4-BE49-F238E27FC236}">
                <a16:creationId xmlns:a16="http://schemas.microsoft.com/office/drawing/2014/main" id="{62638DDA-1E61-4948-8374-E67F334DBC8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8" name="Rectangle 23">
            <a:extLst>
              <a:ext uri="{FF2B5EF4-FFF2-40B4-BE49-F238E27FC236}">
                <a16:creationId xmlns:a16="http://schemas.microsoft.com/office/drawing/2014/main" id="{2EA904CA-3BE2-4615-80B8-58B707FB66D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59" name="Rectangle 24">
            <a:extLst>
              <a:ext uri="{FF2B5EF4-FFF2-40B4-BE49-F238E27FC236}">
                <a16:creationId xmlns:a16="http://schemas.microsoft.com/office/drawing/2014/main" id="{F658137A-8506-4483-AB2C-D608EFFB91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0" name="Rectangle 25">
            <a:extLst>
              <a:ext uri="{FF2B5EF4-FFF2-40B4-BE49-F238E27FC236}">
                <a16:creationId xmlns:a16="http://schemas.microsoft.com/office/drawing/2014/main" id="{32A94C78-1F7A-4A65-95F4-A8E7CCD0E11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1" name="Rectangle 26">
            <a:extLst>
              <a:ext uri="{FF2B5EF4-FFF2-40B4-BE49-F238E27FC236}">
                <a16:creationId xmlns:a16="http://schemas.microsoft.com/office/drawing/2014/main" id="{787897AE-F4DD-442C-B104-78D95AEB84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2" name="Rectangle 27">
            <a:extLst>
              <a:ext uri="{FF2B5EF4-FFF2-40B4-BE49-F238E27FC236}">
                <a16:creationId xmlns:a16="http://schemas.microsoft.com/office/drawing/2014/main" id="{6ADDB8B1-6712-494F-AEFB-EF8DF53D347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3" name="Rectangle 28">
            <a:extLst>
              <a:ext uri="{FF2B5EF4-FFF2-40B4-BE49-F238E27FC236}">
                <a16:creationId xmlns:a16="http://schemas.microsoft.com/office/drawing/2014/main" id="{2D7437F7-F974-4023-BA08-EA9AEA043F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4" name="Rectangle 29">
            <a:extLst>
              <a:ext uri="{FF2B5EF4-FFF2-40B4-BE49-F238E27FC236}">
                <a16:creationId xmlns:a16="http://schemas.microsoft.com/office/drawing/2014/main" id="{AE220995-4F80-4AC8-BECF-50B7C5F902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5" name="Rectangle 30">
            <a:extLst>
              <a:ext uri="{FF2B5EF4-FFF2-40B4-BE49-F238E27FC236}">
                <a16:creationId xmlns:a16="http://schemas.microsoft.com/office/drawing/2014/main" id="{28C62B59-DEEF-4EF9-8AC9-F61C7F963C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6" name="Rectangle 31">
            <a:extLst>
              <a:ext uri="{FF2B5EF4-FFF2-40B4-BE49-F238E27FC236}">
                <a16:creationId xmlns:a16="http://schemas.microsoft.com/office/drawing/2014/main" id="{53A2B96F-BAE3-4BAD-AA24-120D406E2432}"/>
              </a:ext>
            </a:extLst>
          </p:cNvPr>
          <p:cNvSpPr>
            <a:spLocks noChangeArrowheads="1"/>
          </p:cNvSpPr>
          <p:nvPr/>
        </p:nvSpPr>
        <p:spPr bwMode="auto">
          <a:xfrm>
            <a:off x="4767263" y="13843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endParaRPr lang="zh-CN" altLang="zh-CN">
              <a:ea typeface="宋体" panose="02010600030101010101" pitchFamily="2" charset="-122"/>
            </a:endParaRPr>
          </a:p>
        </p:txBody>
      </p:sp>
      <p:sp>
        <p:nvSpPr>
          <p:cNvPr id="39967" name="Rectangle 32">
            <a:extLst>
              <a:ext uri="{FF2B5EF4-FFF2-40B4-BE49-F238E27FC236}">
                <a16:creationId xmlns:a16="http://schemas.microsoft.com/office/drawing/2014/main" id="{7D2E7545-1F4F-42F8-B25E-031C1D699D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8" name="Rectangle 33">
            <a:extLst>
              <a:ext uri="{FF2B5EF4-FFF2-40B4-BE49-F238E27FC236}">
                <a16:creationId xmlns:a16="http://schemas.microsoft.com/office/drawing/2014/main" id="{03C3EF87-FE7C-45E0-9D1B-65BFCAFDA24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69" name="Rectangle 34">
            <a:extLst>
              <a:ext uri="{FF2B5EF4-FFF2-40B4-BE49-F238E27FC236}">
                <a16:creationId xmlns:a16="http://schemas.microsoft.com/office/drawing/2014/main" id="{76054FB7-DC1F-4ADD-9C64-E201D42CCBD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0" name="Rectangle 35">
            <a:extLst>
              <a:ext uri="{FF2B5EF4-FFF2-40B4-BE49-F238E27FC236}">
                <a16:creationId xmlns:a16="http://schemas.microsoft.com/office/drawing/2014/main" id="{13B0C5A8-2401-4244-B9E2-A39EE753A0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1" name="Rectangle 36">
            <a:extLst>
              <a:ext uri="{FF2B5EF4-FFF2-40B4-BE49-F238E27FC236}">
                <a16:creationId xmlns:a16="http://schemas.microsoft.com/office/drawing/2014/main" id="{5528992B-B793-4F14-82B9-3C39CD37E8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2" name="Rectangle 37">
            <a:extLst>
              <a:ext uri="{FF2B5EF4-FFF2-40B4-BE49-F238E27FC236}">
                <a16:creationId xmlns:a16="http://schemas.microsoft.com/office/drawing/2014/main" id="{CF2006FE-5C22-442B-BF11-42686BA873D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3" name="Rectangle 38">
            <a:extLst>
              <a:ext uri="{FF2B5EF4-FFF2-40B4-BE49-F238E27FC236}">
                <a16:creationId xmlns:a16="http://schemas.microsoft.com/office/drawing/2014/main" id="{3C626C5B-2C45-4765-BE30-5B21CB6053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4" name="Rectangle 39">
            <a:extLst>
              <a:ext uri="{FF2B5EF4-FFF2-40B4-BE49-F238E27FC236}">
                <a16:creationId xmlns:a16="http://schemas.microsoft.com/office/drawing/2014/main" id="{0AF305E5-BADA-46FA-8D96-EBB5D63FA5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5" name="Rectangle 40">
            <a:extLst>
              <a:ext uri="{FF2B5EF4-FFF2-40B4-BE49-F238E27FC236}">
                <a16:creationId xmlns:a16="http://schemas.microsoft.com/office/drawing/2014/main" id="{626983BF-11F3-4223-8331-688E1F44A6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6" name="Rectangle 41">
            <a:extLst>
              <a:ext uri="{FF2B5EF4-FFF2-40B4-BE49-F238E27FC236}">
                <a16:creationId xmlns:a16="http://schemas.microsoft.com/office/drawing/2014/main" id="{CCA552F8-B7B5-401F-82C4-789916CA6F3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7" name="Rectangle 42">
            <a:extLst>
              <a:ext uri="{FF2B5EF4-FFF2-40B4-BE49-F238E27FC236}">
                <a16:creationId xmlns:a16="http://schemas.microsoft.com/office/drawing/2014/main" id="{CBA2EAD9-6A01-4234-A024-C41800FDD0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8" name="Rectangle 43">
            <a:extLst>
              <a:ext uri="{FF2B5EF4-FFF2-40B4-BE49-F238E27FC236}">
                <a16:creationId xmlns:a16="http://schemas.microsoft.com/office/drawing/2014/main" id="{B07007F5-C5B3-490E-8BB0-7079FE9DAF1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79" name="Rectangle 44">
            <a:extLst>
              <a:ext uri="{FF2B5EF4-FFF2-40B4-BE49-F238E27FC236}">
                <a16:creationId xmlns:a16="http://schemas.microsoft.com/office/drawing/2014/main" id="{D9FD705B-8943-4A84-A429-343613C2376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0" name="Rectangle 45">
            <a:extLst>
              <a:ext uri="{FF2B5EF4-FFF2-40B4-BE49-F238E27FC236}">
                <a16:creationId xmlns:a16="http://schemas.microsoft.com/office/drawing/2014/main" id="{DAA23491-025E-4684-BAB4-FC3CDE71F0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1" name="Rectangle 46">
            <a:extLst>
              <a:ext uri="{FF2B5EF4-FFF2-40B4-BE49-F238E27FC236}">
                <a16:creationId xmlns:a16="http://schemas.microsoft.com/office/drawing/2014/main" id="{6104EFA9-ED56-48B5-8AF0-17765F5A878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2" name="Rectangle 47">
            <a:extLst>
              <a:ext uri="{FF2B5EF4-FFF2-40B4-BE49-F238E27FC236}">
                <a16:creationId xmlns:a16="http://schemas.microsoft.com/office/drawing/2014/main" id="{6FA464C4-C4CE-4E69-9E12-F9A9B5133B02}"/>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3" name="Rectangle 48">
            <a:extLst>
              <a:ext uri="{FF2B5EF4-FFF2-40B4-BE49-F238E27FC236}">
                <a16:creationId xmlns:a16="http://schemas.microsoft.com/office/drawing/2014/main" id="{B6F00F9C-4AB8-409B-8AE5-81B01A0A39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4" name="Rectangle 49">
            <a:extLst>
              <a:ext uri="{FF2B5EF4-FFF2-40B4-BE49-F238E27FC236}">
                <a16:creationId xmlns:a16="http://schemas.microsoft.com/office/drawing/2014/main" id="{5469B372-EE27-4040-AE5D-36588B3275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5" name="Rectangle 50">
            <a:extLst>
              <a:ext uri="{FF2B5EF4-FFF2-40B4-BE49-F238E27FC236}">
                <a16:creationId xmlns:a16="http://schemas.microsoft.com/office/drawing/2014/main" id="{9A71FDD3-7502-4C15-B9B7-6D4EFFF329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6" name="Rectangle 51">
            <a:extLst>
              <a:ext uri="{FF2B5EF4-FFF2-40B4-BE49-F238E27FC236}">
                <a16:creationId xmlns:a16="http://schemas.microsoft.com/office/drawing/2014/main" id="{0AB5FA8A-F896-4412-BF41-2EA5A20F16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7" name="Rectangle 52">
            <a:extLst>
              <a:ext uri="{FF2B5EF4-FFF2-40B4-BE49-F238E27FC236}">
                <a16:creationId xmlns:a16="http://schemas.microsoft.com/office/drawing/2014/main" id="{5E2B03CC-0BCD-474B-B10F-77DA8D40A07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8" name="Rectangle 53">
            <a:extLst>
              <a:ext uri="{FF2B5EF4-FFF2-40B4-BE49-F238E27FC236}">
                <a16:creationId xmlns:a16="http://schemas.microsoft.com/office/drawing/2014/main" id="{B358924E-5DB0-467F-AD12-EBA22824AC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89" name="Rectangle 54">
            <a:extLst>
              <a:ext uri="{FF2B5EF4-FFF2-40B4-BE49-F238E27FC236}">
                <a16:creationId xmlns:a16="http://schemas.microsoft.com/office/drawing/2014/main" id="{0B25CDD3-8F22-499D-B245-1F148CF2B8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39990" name="Rectangle 55">
            <a:extLst>
              <a:ext uri="{FF2B5EF4-FFF2-40B4-BE49-F238E27FC236}">
                <a16:creationId xmlns:a16="http://schemas.microsoft.com/office/drawing/2014/main" id="{EF248899-84D0-41BB-A425-41DD054B3223}"/>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063992" name="Object 56">
            <a:extLst>
              <a:ext uri="{FF2B5EF4-FFF2-40B4-BE49-F238E27FC236}">
                <a16:creationId xmlns:a16="http://schemas.microsoft.com/office/drawing/2014/main" id="{0BF798A7-816A-42F0-8F7D-E11C2D55866D}"/>
              </a:ext>
            </a:extLst>
          </p:cNvPr>
          <p:cNvGraphicFramePr>
            <a:graphicFrameLocks noChangeAspect="1"/>
          </p:cNvGraphicFramePr>
          <p:nvPr/>
        </p:nvGraphicFramePr>
        <p:xfrm>
          <a:off x="3067050" y="3624263"/>
          <a:ext cx="3008313" cy="701675"/>
        </p:xfrm>
        <a:graphic>
          <a:graphicData uri="http://schemas.openxmlformats.org/presentationml/2006/ole">
            <mc:AlternateContent xmlns:mc="http://schemas.openxmlformats.org/markup-compatibility/2006">
              <mc:Choice xmlns:v="urn:schemas-microsoft-com:vml" Requires="v">
                <p:oleObj spid="_x0000_s40284" name="公式" r:id="rId3" imgW="1358310" imgH="317362" progId="Equation.3">
                  <p:embed/>
                </p:oleObj>
              </mc:Choice>
              <mc:Fallback>
                <p:oleObj name="公式" r:id="rId3" imgW="1358310" imgH="317362"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050" y="3624263"/>
                        <a:ext cx="3008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92" name="Rectangle 57">
            <a:extLst>
              <a:ext uri="{FF2B5EF4-FFF2-40B4-BE49-F238E27FC236}">
                <a16:creationId xmlns:a16="http://schemas.microsoft.com/office/drawing/2014/main" id="{D14D99E8-4CCD-4E0C-B938-E4F134E09EE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063994" name="Object 58">
            <a:extLst>
              <a:ext uri="{FF2B5EF4-FFF2-40B4-BE49-F238E27FC236}">
                <a16:creationId xmlns:a16="http://schemas.microsoft.com/office/drawing/2014/main" id="{4CEF14FD-484A-4385-AF8A-C0A41A951E49}"/>
              </a:ext>
            </a:extLst>
          </p:cNvPr>
          <p:cNvGraphicFramePr>
            <a:graphicFrameLocks noChangeAspect="1"/>
          </p:cNvGraphicFramePr>
          <p:nvPr/>
        </p:nvGraphicFramePr>
        <p:xfrm>
          <a:off x="3563938" y="1060450"/>
          <a:ext cx="2528887" cy="590550"/>
        </p:xfrm>
        <a:graphic>
          <a:graphicData uri="http://schemas.openxmlformats.org/presentationml/2006/ole">
            <mc:AlternateContent xmlns:mc="http://schemas.openxmlformats.org/markup-compatibility/2006">
              <mc:Choice xmlns:v="urn:schemas-microsoft-com:vml" Requires="v">
                <p:oleObj spid="_x0000_s40285" name="公式" r:id="rId5" imgW="1129810" imgH="266584" progId="Equation.3">
                  <p:embed/>
                </p:oleObj>
              </mc:Choice>
              <mc:Fallback>
                <p:oleObj name="公式" r:id="rId5" imgW="1129810" imgH="266584" progId="Equation.3">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1060450"/>
                        <a:ext cx="25288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94" name="Rectangle 59">
            <a:extLst>
              <a:ext uri="{FF2B5EF4-FFF2-40B4-BE49-F238E27FC236}">
                <a16:creationId xmlns:a16="http://schemas.microsoft.com/office/drawing/2014/main" id="{EBF285E6-3B0B-465C-BFDE-95DAD99275DC}"/>
              </a:ext>
            </a:extLst>
          </p:cNvPr>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063996" name="Object 60">
            <a:extLst>
              <a:ext uri="{FF2B5EF4-FFF2-40B4-BE49-F238E27FC236}">
                <a16:creationId xmlns:a16="http://schemas.microsoft.com/office/drawing/2014/main" id="{42317593-820A-4117-9EFB-919CF25C5269}"/>
              </a:ext>
            </a:extLst>
          </p:cNvPr>
          <p:cNvGraphicFramePr>
            <a:graphicFrameLocks noChangeAspect="1"/>
          </p:cNvGraphicFramePr>
          <p:nvPr/>
        </p:nvGraphicFramePr>
        <p:xfrm>
          <a:off x="2195513" y="2584450"/>
          <a:ext cx="3155950" cy="590550"/>
        </p:xfrm>
        <a:graphic>
          <a:graphicData uri="http://schemas.openxmlformats.org/presentationml/2006/ole">
            <mc:AlternateContent xmlns:mc="http://schemas.openxmlformats.org/markup-compatibility/2006">
              <mc:Choice xmlns:v="urn:schemas-microsoft-com:vml" Requires="v">
                <p:oleObj spid="_x0000_s40286" name="公式" r:id="rId7" imgW="1422400" imgH="266700" progId="Equation.3">
                  <p:embed/>
                </p:oleObj>
              </mc:Choice>
              <mc:Fallback>
                <p:oleObj name="公式" r:id="rId7" imgW="1422400" imgH="266700"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584450"/>
                        <a:ext cx="31559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3997" name="Object 61">
            <a:extLst>
              <a:ext uri="{FF2B5EF4-FFF2-40B4-BE49-F238E27FC236}">
                <a16:creationId xmlns:a16="http://schemas.microsoft.com/office/drawing/2014/main" id="{06D7A22C-BF6E-4861-89D3-9821C5AE7128}"/>
              </a:ext>
            </a:extLst>
          </p:cNvPr>
          <p:cNvGraphicFramePr>
            <a:graphicFrameLocks noChangeAspect="1"/>
          </p:cNvGraphicFramePr>
          <p:nvPr/>
        </p:nvGraphicFramePr>
        <p:xfrm>
          <a:off x="1074738" y="3121025"/>
          <a:ext cx="309562" cy="506413"/>
        </p:xfrm>
        <a:graphic>
          <a:graphicData uri="http://schemas.openxmlformats.org/presentationml/2006/ole">
            <mc:AlternateContent xmlns:mc="http://schemas.openxmlformats.org/markup-compatibility/2006">
              <mc:Choice xmlns:v="urn:schemas-microsoft-com:vml" Requires="v">
                <p:oleObj spid="_x0000_s40287" name="公式" r:id="rId9" imgW="139700" imgH="228600" progId="Equation.3">
                  <p:embed/>
                </p:oleObj>
              </mc:Choice>
              <mc:Fallback>
                <p:oleObj name="公式" r:id="rId9" imgW="139700" imgH="228600" progId="Equation.3">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4738" y="3121025"/>
                        <a:ext cx="3095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3998" name="Object 62">
            <a:extLst>
              <a:ext uri="{FF2B5EF4-FFF2-40B4-BE49-F238E27FC236}">
                <a16:creationId xmlns:a16="http://schemas.microsoft.com/office/drawing/2014/main" id="{D4ED33DE-4275-4493-95AA-75460EE6FA9A}"/>
              </a:ext>
            </a:extLst>
          </p:cNvPr>
          <p:cNvGraphicFramePr>
            <a:graphicFrameLocks noChangeAspect="1"/>
          </p:cNvGraphicFramePr>
          <p:nvPr/>
        </p:nvGraphicFramePr>
        <p:xfrm>
          <a:off x="1384300" y="4221163"/>
          <a:ext cx="309563" cy="506412"/>
        </p:xfrm>
        <a:graphic>
          <a:graphicData uri="http://schemas.openxmlformats.org/presentationml/2006/ole">
            <mc:AlternateContent xmlns:mc="http://schemas.openxmlformats.org/markup-compatibility/2006">
              <mc:Choice xmlns:v="urn:schemas-microsoft-com:vml" Requires="v">
                <p:oleObj spid="_x0000_s40288" name="公式" r:id="rId11" imgW="139700" imgH="228600" progId="Equation.3">
                  <p:embed/>
                </p:oleObj>
              </mc:Choice>
              <mc:Fallback>
                <p:oleObj name="公式" r:id="rId11" imgW="139700" imgH="228600" progId="Equation.3">
                  <p:embed/>
                  <p:pic>
                    <p:nvPicPr>
                      <p:cNvPr id="0" name="Object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4300" y="4221163"/>
                        <a:ext cx="3095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98" name="标题 1">
            <a:extLst>
              <a:ext uri="{FF2B5EF4-FFF2-40B4-BE49-F238E27FC236}">
                <a16:creationId xmlns:a16="http://schemas.microsoft.com/office/drawing/2014/main" id="{FA813A14-FDA8-4CC2-9021-CBF1A1FD4AE4}"/>
              </a:ext>
            </a:extLst>
          </p:cNvPr>
          <p:cNvSpPr txBox="1">
            <a:spLocks noChangeArrowheads="1"/>
          </p:cNvSpPr>
          <p:nvPr/>
        </p:nvSpPr>
        <p:spPr bwMode="auto">
          <a:xfrm>
            <a:off x="215900" y="173038"/>
            <a:ext cx="8928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4.2-3 </a:t>
            </a:r>
            <a:r>
              <a:rPr lang="zh-CN" altLang="en-US" sz="2400">
                <a:solidFill>
                  <a:srgbClr val="0000CC"/>
                </a:solidFill>
                <a:latin typeface="Arial Black" panose="020B0A04020102020204" pitchFamily="34" charset="0"/>
              </a:rPr>
              <a:t>估计量的评选标准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63938">
                                            <p:txEl>
                                              <p:pRg st="1" end="1"/>
                                            </p:txEl>
                                          </p:spTgt>
                                        </p:tgtEl>
                                        <p:attrNameLst>
                                          <p:attrName>style.visibility</p:attrName>
                                        </p:attrNameLst>
                                      </p:cBhvr>
                                      <p:to>
                                        <p:strVal val="visible"/>
                                      </p:to>
                                    </p:set>
                                    <p:animEffect transition="in" filter="wipe(left)">
                                      <p:cBhvr>
                                        <p:cTn id="7" dur="500"/>
                                        <p:tgtEl>
                                          <p:spTgt spid="106393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63994"/>
                                        </p:tgtEl>
                                        <p:attrNameLst>
                                          <p:attrName>style.visibility</p:attrName>
                                        </p:attrNameLst>
                                      </p:cBhvr>
                                      <p:to>
                                        <p:strVal val="visible"/>
                                      </p:to>
                                    </p:set>
                                    <p:animEffect transition="in" filter="wipe(left)">
                                      <p:cBhvr>
                                        <p:cTn id="10" dur="500"/>
                                        <p:tgtEl>
                                          <p:spTgt spid="10639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063938">
                                            <p:txEl>
                                              <p:pRg st="2" end="2"/>
                                            </p:txEl>
                                          </p:spTgt>
                                        </p:tgtEl>
                                        <p:attrNameLst>
                                          <p:attrName>style.visibility</p:attrName>
                                        </p:attrNameLst>
                                      </p:cBhvr>
                                      <p:to>
                                        <p:strVal val="visible"/>
                                      </p:to>
                                    </p:set>
                                    <p:animEffect transition="in" filter="wipe(left)">
                                      <p:cBhvr>
                                        <p:cTn id="15" dur="500"/>
                                        <p:tgtEl>
                                          <p:spTgt spid="1063938">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63996"/>
                                        </p:tgtEl>
                                        <p:attrNameLst>
                                          <p:attrName>style.visibility</p:attrName>
                                        </p:attrNameLst>
                                      </p:cBhvr>
                                      <p:to>
                                        <p:strVal val="visible"/>
                                      </p:to>
                                    </p:set>
                                    <p:animEffect transition="in" filter="wipe(left)">
                                      <p:cBhvr>
                                        <p:cTn id="18" dur="500"/>
                                        <p:tgtEl>
                                          <p:spTgt spid="1063996"/>
                                        </p:tgtEl>
                                      </p:cBhvr>
                                    </p:animEffect>
                                  </p:childTnLst>
                                </p:cTn>
                              </p:par>
                              <p:par>
                                <p:cTn id="19" presetID="22" presetClass="entr" presetSubtype="8" fill="hold" nodeType="withEffect">
                                  <p:stCondLst>
                                    <p:cond delay="0"/>
                                  </p:stCondLst>
                                  <p:childTnLst>
                                    <p:set>
                                      <p:cBhvr>
                                        <p:cTn id="20" dur="1" fill="hold">
                                          <p:stCondLst>
                                            <p:cond delay="0"/>
                                          </p:stCondLst>
                                        </p:cTn>
                                        <p:tgtEl>
                                          <p:spTgt spid="1063997"/>
                                        </p:tgtEl>
                                        <p:attrNameLst>
                                          <p:attrName>style.visibility</p:attrName>
                                        </p:attrNameLst>
                                      </p:cBhvr>
                                      <p:to>
                                        <p:strVal val="visible"/>
                                      </p:to>
                                    </p:set>
                                    <p:animEffect transition="in" filter="wipe(left)">
                                      <p:cBhvr>
                                        <p:cTn id="21" dur="500"/>
                                        <p:tgtEl>
                                          <p:spTgt spid="1063997"/>
                                        </p:tgtEl>
                                      </p:cBhvr>
                                    </p:animEffect>
                                  </p:childTnLst>
                                </p:cTn>
                              </p:par>
                              <p:par>
                                <p:cTn id="22" presetID="22" presetClass="entr" presetSubtype="8" fill="hold" nodeType="withEffect">
                                  <p:stCondLst>
                                    <p:cond delay="0"/>
                                  </p:stCondLst>
                                  <p:childTnLst>
                                    <p:set>
                                      <p:cBhvr>
                                        <p:cTn id="23" dur="1" fill="hold">
                                          <p:stCondLst>
                                            <p:cond delay="0"/>
                                          </p:stCondLst>
                                        </p:cTn>
                                        <p:tgtEl>
                                          <p:spTgt spid="1063998"/>
                                        </p:tgtEl>
                                        <p:attrNameLst>
                                          <p:attrName>style.visibility</p:attrName>
                                        </p:attrNameLst>
                                      </p:cBhvr>
                                      <p:to>
                                        <p:strVal val="visible"/>
                                      </p:to>
                                    </p:set>
                                    <p:animEffect transition="in" filter="wipe(left)">
                                      <p:cBhvr>
                                        <p:cTn id="24" dur="500"/>
                                        <p:tgtEl>
                                          <p:spTgt spid="1063998"/>
                                        </p:tgtEl>
                                      </p:cBhvr>
                                    </p:animEffect>
                                  </p:childTnLst>
                                </p:cTn>
                              </p:par>
                              <p:par>
                                <p:cTn id="25" presetID="22" presetClass="entr" presetSubtype="8" fill="hold" nodeType="withEffect">
                                  <p:stCondLst>
                                    <p:cond delay="0"/>
                                  </p:stCondLst>
                                  <p:childTnLst>
                                    <p:set>
                                      <p:cBhvr>
                                        <p:cTn id="26" dur="1" fill="hold">
                                          <p:stCondLst>
                                            <p:cond delay="0"/>
                                          </p:stCondLst>
                                        </p:cTn>
                                        <p:tgtEl>
                                          <p:spTgt spid="1063992"/>
                                        </p:tgtEl>
                                        <p:attrNameLst>
                                          <p:attrName>style.visibility</p:attrName>
                                        </p:attrNameLst>
                                      </p:cBhvr>
                                      <p:to>
                                        <p:strVal val="visible"/>
                                      </p:to>
                                    </p:set>
                                    <p:animEffect transition="in" filter="wipe(left)">
                                      <p:cBhvr>
                                        <p:cTn id="27" dur="500"/>
                                        <p:tgtEl>
                                          <p:spTgt spid="1063992"/>
                                        </p:tgtEl>
                                      </p:cBhvr>
                                    </p:animEffect>
                                  </p:childTnLst>
                                </p:cTn>
                              </p:par>
                              <p:par>
                                <p:cTn id="28" presetID="22" presetClass="entr" presetSubtype="8" fill="hold" nodeType="withEffect">
                                  <p:stCondLst>
                                    <p:cond delay="0"/>
                                  </p:stCondLst>
                                  <p:childTnLst>
                                    <p:set>
                                      <p:cBhvr>
                                        <p:cTn id="29" dur="1" fill="hold">
                                          <p:stCondLst>
                                            <p:cond delay="0"/>
                                          </p:stCondLst>
                                        </p:cTn>
                                        <p:tgtEl>
                                          <p:spTgt spid="1063938">
                                            <p:txEl>
                                              <p:pRg st="4" end="4"/>
                                            </p:txEl>
                                          </p:spTgt>
                                        </p:tgtEl>
                                        <p:attrNameLst>
                                          <p:attrName>style.visibility</p:attrName>
                                        </p:attrNameLst>
                                      </p:cBhvr>
                                      <p:to>
                                        <p:strVal val="visible"/>
                                      </p:to>
                                    </p:set>
                                    <p:animEffect transition="in" filter="wipe(left)">
                                      <p:cBhvr>
                                        <p:cTn id="30" dur="500"/>
                                        <p:tgtEl>
                                          <p:spTgt spid="10639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Text Box 2">
            <a:extLst>
              <a:ext uri="{FF2B5EF4-FFF2-40B4-BE49-F238E27FC236}">
                <a16:creationId xmlns:a16="http://schemas.microsoft.com/office/drawing/2014/main" id="{46A965C1-0273-4403-AE64-6EDAFEDF00E5}"/>
              </a:ext>
            </a:extLst>
          </p:cNvPr>
          <p:cNvSpPr txBox="1">
            <a:spLocks noChangeArrowheads="1"/>
          </p:cNvSpPr>
          <p:nvPr/>
        </p:nvSpPr>
        <p:spPr bwMode="auto">
          <a:xfrm>
            <a:off x="3838575" y="835025"/>
            <a:ext cx="2435225" cy="771525"/>
          </a:xfrm>
          <a:prstGeom prst="rect">
            <a:avLst/>
          </a:prstGeom>
          <a:solidFill>
            <a:srgbClr val="99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4400" b="1">
                <a:solidFill>
                  <a:srgbClr val="660033"/>
                </a:solidFill>
                <a:latin typeface="Times New Roman" panose="02020603050405020304" pitchFamily="18" charset="0"/>
                <a:ea typeface="楷体_GB2312" pitchFamily="49" charset="-122"/>
              </a:rPr>
              <a:t>参数估计</a:t>
            </a:r>
          </a:p>
        </p:txBody>
      </p:sp>
      <p:sp>
        <p:nvSpPr>
          <p:cNvPr id="1026051" name="Text Box 3">
            <a:extLst>
              <a:ext uri="{FF2B5EF4-FFF2-40B4-BE49-F238E27FC236}">
                <a16:creationId xmlns:a16="http://schemas.microsoft.com/office/drawing/2014/main" id="{C832DF1F-E155-4857-8EC8-060576FFADF9}"/>
              </a:ext>
            </a:extLst>
          </p:cNvPr>
          <p:cNvSpPr txBox="1">
            <a:spLocks noChangeArrowheads="1"/>
          </p:cNvSpPr>
          <p:nvPr/>
        </p:nvSpPr>
        <p:spPr bwMode="auto">
          <a:xfrm>
            <a:off x="3854450" y="2130425"/>
            <a:ext cx="2435225" cy="771525"/>
          </a:xfrm>
          <a:prstGeom prst="rect">
            <a:avLst/>
          </a:prstGeom>
          <a:solidFill>
            <a:srgbClr val="99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4400" b="1">
                <a:solidFill>
                  <a:srgbClr val="660033"/>
                </a:solidFill>
                <a:latin typeface="Times New Roman" panose="02020603050405020304" pitchFamily="18" charset="0"/>
                <a:ea typeface="楷体_GB2312" pitchFamily="49" charset="-122"/>
              </a:rPr>
              <a:t>假设检验</a:t>
            </a:r>
          </a:p>
        </p:txBody>
      </p:sp>
      <p:sp>
        <p:nvSpPr>
          <p:cNvPr id="1026052" name="Text Box 4">
            <a:extLst>
              <a:ext uri="{FF2B5EF4-FFF2-40B4-BE49-F238E27FC236}">
                <a16:creationId xmlns:a16="http://schemas.microsoft.com/office/drawing/2014/main" id="{8CA933F0-5E13-4B4A-80A5-84E5B75DBCF9}"/>
              </a:ext>
            </a:extLst>
          </p:cNvPr>
          <p:cNvSpPr txBox="1">
            <a:spLocks noChangeArrowheads="1"/>
          </p:cNvSpPr>
          <p:nvPr/>
        </p:nvSpPr>
        <p:spPr bwMode="auto">
          <a:xfrm>
            <a:off x="3838575" y="4721225"/>
            <a:ext cx="2435225" cy="771525"/>
          </a:xfrm>
          <a:prstGeom prst="rect">
            <a:avLst/>
          </a:prstGeom>
          <a:solidFill>
            <a:srgbClr val="99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4400" b="1">
                <a:solidFill>
                  <a:srgbClr val="660033"/>
                </a:solidFill>
                <a:latin typeface="Times New Roman" panose="02020603050405020304" pitchFamily="18" charset="0"/>
                <a:ea typeface="楷体_GB2312" pitchFamily="49" charset="-122"/>
              </a:rPr>
              <a:t>回归分析</a:t>
            </a:r>
          </a:p>
        </p:txBody>
      </p:sp>
      <p:sp>
        <p:nvSpPr>
          <p:cNvPr id="1026053" name="Text Box 5">
            <a:extLst>
              <a:ext uri="{FF2B5EF4-FFF2-40B4-BE49-F238E27FC236}">
                <a16:creationId xmlns:a16="http://schemas.microsoft.com/office/drawing/2014/main" id="{A865FC80-B3D1-4BDC-AF41-898E8F6530E9}"/>
              </a:ext>
            </a:extLst>
          </p:cNvPr>
          <p:cNvSpPr txBox="1">
            <a:spLocks noChangeArrowheads="1"/>
          </p:cNvSpPr>
          <p:nvPr/>
        </p:nvSpPr>
        <p:spPr bwMode="auto">
          <a:xfrm>
            <a:off x="3838575" y="3425825"/>
            <a:ext cx="2435225" cy="771525"/>
          </a:xfrm>
          <a:prstGeom prst="rect">
            <a:avLst/>
          </a:prstGeom>
          <a:solidFill>
            <a:srgbClr val="99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4400" b="1">
                <a:solidFill>
                  <a:srgbClr val="660033"/>
                </a:solidFill>
                <a:latin typeface="Times New Roman" panose="02020603050405020304" pitchFamily="18" charset="0"/>
                <a:ea typeface="楷体_GB2312" pitchFamily="49" charset="-122"/>
              </a:rPr>
              <a:t>方差分析</a:t>
            </a:r>
          </a:p>
        </p:txBody>
      </p:sp>
      <p:grpSp>
        <p:nvGrpSpPr>
          <p:cNvPr id="1026054" name="Group 6">
            <a:extLst>
              <a:ext uri="{FF2B5EF4-FFF2-40B4-BE49-F238E27FC236}">
                <a16:creationId xmlns:a16="http://schemas.microsoft.com/office/drawing/2014/main" id="{0332B776-C2A2-4820-9B24-31683B0E54FA}"/>
              </a:ext>
            </a:extLst>
          </p:cNvPr>
          <p:cNvGrpSpPr>
            <a:grpSpLocks/>
          </p:cNvGrpSpPr>
          <p:nvPr/>
        </p:nvGrpSpPr>
        <p:grpSpPr bwMode="auto">
          <a:xfrm>
            <a:off x="2390775" y="1470025"/>
            <a:ext cx="1393825" cy="3536950"/>
            <a:chOff x="2208" y="768"/>
            <a:chExt cx="864" cy="2112"/>
          </a:xfrm>
        </p:grpSpPr>
        <p:grpSp>
          <p:nvGrpSpPr>
            <p:cNvPr id="10248" name="Group 7">
              <a:extLst>
                <a:ext uri="{FF2B5EF4-FFF2-40B4-BE49-F238E27FC236}">
                  <a16:creationId xmlns:a16="http://schemas.microsoft.com/office/drawing/2014/main" id="{9C239B7D-BED1-46E3-AB65-E99E2D413631}"/>
                </a:ext>
              </a:extLst>
            </p:cNvPr>
            <p:cNvGrpSpPr>
              <a:grpSpLocks/>
            </p:cNvGrpSpPr>
            <p:nvPr/>
          </p:nvGrpSpPr>
          <p:grpSpPr bwMode="auto">
            <a:xfrm>
              <a:off x="2592" y="768"/>
              <a:ext cx="480" cy="2112"/>
              <a:chOff x="2592" y="768"/>
              <a:chExt cx="480" cy="2112"/>
            </a:xfrm>
          </p:grpSpPr>
          <p:sp>
            <p:nvSpPr>
              <p:cNvPr id="10250" name="Line 8">
                <a:extLst>
                  <a:ext uri="{FF2B5EF4-FFF2-40B4-BE49-F238E27FC236}">
                    <a16:creationId xmlns:a16="http://schemas.microsoft.com/office/drawing/2014/main" id="{555FF6F5-0FCD-43A6-8576-B4959DD0EA00}"/>
                  </a:ext>
                </a:extLst>
              </p:cNvPr>
              <p:cNvSpPr>
                <a:spLocks noChangeShapeType="1"/>
              </p:cNvSpPr>
              <p:nvPr/>
            </p:nvSpPr>
            <p:spPr bwMode="auto">
              <a:xfrm>
                <a:off x="2592" y="768"/>
                <a:ext cx="0" cy="2112"/>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1" name="Line 9">
                <a:extLst>
                  <a:ext uri="{FF2B5EF4-FFF2-40B4-BE49-F238E27FC236}">
                    <a16:creationId xmlns:a16="http://schemas.microsoft.com/office/drawing/2014/main" id="{536C8408-660D-41A5-96DC-9F327B20224D}"/>
                  </a:ext>
                </a:extLst>
              </p:cNvPr>
              <p:cNvSpPr>
                <a:spLocks noChangeShapeType="1"/>
              </p:cNvSpPr>
              <p:nvPr/>
            </p:nvSpPr>
            <p:spPr bwMode="auto">
              <a:xfrm>
                <a:off x="2592" y="2880"/>
                <a:ext cx="480"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2" name="Line 10">
                <a:extLst>
                  <a:ext uri="{FF2B5EF4-FFF2-40B4-BE49-F238E27FC236}">
                    <a16:creationId xmlns:a16="http://schemas.microsoft.com/office/drawing/2014/main" id="{0796404A-332F-426C-B759-9E5663A3D817}"/>
                  </a:ext>
                </a:extLst>
              </p:cNvPr>
              <p:cNvSpPr>
                <a:spLocks noChangeShapeType="1"/>
              </p:cNvSpPr>
              <p:nvPr/>
            </p:nvSpPr>
            <p:spPr bwMode="auto">
              <a:xfrm>
                <a:off x="2592" y="2160"/>
                <a:ext cx="480"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3" name="Line 11">
                <a:extLst>
                  <a:ext uri="{FF2B5EF4-FFF2-40B4-BE49-F238E27FC236}">
                    <a16:creationId xmlns:a16="http://schemas.microsoft.com/office/drawing/2014/main" id="{D0D53DF8-37D7-4B31-8F9B-25610B674E64}"/>
                  </a:ext>
                </a:extLst>
              </p:cNvPr>
              <p:cNvSpPr>
                <a:spLocks noChangeShapeType="1"/>
              </p:cNvSpPr>
              <p:nvPr/>
            </p:nvSpPr>
            <p:spPr bwMode="auto">
              <a:xfrm>
                <a:off x="2592" y="1440"/>
                <a:ext cx="480"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4" name="Line 12">
                <a:extLst>
                  <a:ext uri="{FF2B5EF4-FFF2-40B4-BE49-F238E27FC236}">
                    <a16:creationId xmlns:a16="http://schemas.microsoft.com/office/drawing/2014/main" id="{97D4282A-89B7-4064-A4D4-76615D2268F2}"/>
                  </a:ext>
                </a:extLst>
              </p:cNvPr>
              <p:cNvSpPr>
                <a:spLocks noChangeShapeType="1"/>
              </p:cNvSpPr>
              <p:nvPr/>
            </p:nvSpPr>
            <p:spPr bwMode="auto">
              <a:xfrm>
                <a:off x="2592" y="768"/>
                <a:ext cx="480"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9" name="Line 13">
              <a:extLst>
                <a:ext uri="{FF2B5EF4-FFF2-40B4-BE49-F238E27FC236}">
                  <a16:creationId xmlns:a16="http://schemas.microsoft.com/office/drawing/2014/main" id="{A5755726-0DD1-40B3-9F36-0F1A002F6A04}"/>
                </a:ext>
              </a:extLst>
            </p:cNvPr>
            <p:cNvSpPr>
              <a:spLocks noChangeShapeType="1"/>
            </p:cNvSpPr>
            <p:nvPr/>
          </p:nvSpPr>
          <p:spPr bwMode="auto">
            <a:xfrm flipH="1">
              <a:off x="2208" y="1824"/>
              <a:ext cx="384"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6062" name="Text Box 14">
            <a:extLst>
              <a:ext uri="{FF2B5EF4-FFF2-40B4-BE49-F238E27FC236}">
                <a16:creationId xmlns:a16="http://schemas.microsoft.com/office/drawing/2014/main" id="{8065F20D-32E9-43C0-B397-04DC92078360}"/>
              </a:ext>
            </a:extLst>
          </p:cNvPr>
          <p:cNvSpPr txBox="1">
            <a:spLocks noChangeArrowheads="1"/>
          </p:cNvSpPr>
          <p:nvPr/>
        </p:nvSpPr>
        <p:spPr bwMode="auto">
          <a:xfrm>
            <a:off x="409575" y="2514600"/>
            <a:ext cx="2022475" cy="1565275"/>
          </a:xfrm>
          <a:prstGeom prst="rect">
            <a:avLst/>
          </a:prstGeom>
          <a:solidFill>
            <a:srgbClr val="FFFF00"/>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en-US" altLang="zh-CN" sz="4000">
                <a:solidFill>
                  <a:srgbClr val="800000"/>
                </a:solidFill>
                <a:latin typeface="楷体_GB2312" pitchFamily="49" charset="-122"/>
                <a:ea typeface="楷体_GB2312" pitchFamily="49" charset="-122"/>
              </a:rPr>
              <a:t> </a:t>
            </a:r>
            <a:r>
              <a:rPr kumimoji="1" lang="zh-CN" altLang="en-US" sz="4800">
                <a:solidFill>
                  <a:srgbClr val="800000"/>
                </a:solidFill>
                <a:latin typeface="华文新魏" panose="02010800040101010101" pitchFamily="2" charset="-122"/>
                <a:ea typeface="华文新魏" panose="02010800040101010101" pitchFamily="2" charset="-122"/>
              </a:rPr>
              <a:t>推断 </a:t>
            </a:r>
          </a:p>
          <a:p>
            <a:pPr eaLnBrk="1" hangingPunct="1"/>
            <a:r>
              <a:rPr kumimoji="1" lang="zh-CN" altLang="en-US" sz="4800">
                <a:solidFill>
                  <a:srgbClr val="800000"/>
                </a:solidFill>
                <a:latin typeface="华文新魏" panose="02010800040101010101" pitchFamily="2" charset="-122"/>
                <a:ea typeface="华文新魏" panose="02010800040101010101" pitchFamily="2" charset="-122"/>
              </a:rPr>
              <a:t>统计学</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6062"/>
                                        </p:tgtEl>
                                        <p:attrNameLst>
                                          <p:attrName>style.visibility</p:attrName>
                                        </p:attrNameLst>
                                      </p:cBhvr>
                                      <p:to>
                                        <p:strVal val="visible"/>
                                      </p:to>
                                    </p:set>
                                    <p:animEffect transition="in" filter="wipe(left)">
                                      <p:cBhvr>
                                        <p:cTn id="7" dur="500"/>
                                        <p:tgtEl>
                                          <p:spTgt spid="1026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6054"/>
                                        </p:tgtEl>
                                        <p:attrNameLst>
                                          <p:attrName>style.visibility</p:attrName>
                                        </p:attrNameLst>
                                      </p:cBhvr>
                                      <p:to>
                                        <p:strVal val="visible"/>
                                      </p:to>
                                    </p:set>
                                    <p:animEffect transition="in" filter="wipe(left)">
                                      <p:cBhvr>
                                        <p:cTn id="12" dur="500"/>
                                        <p:tgtEl>
                                          <p:spTgt spid="1026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6050"/>
                                        </p:tgtEl>
                                        <p:attrNameLst>
                                          <p:attrName>style.visibility</p:attrName>
                                        </p:attrNameLst>
                                      </p:cBhvr>
                                      <p:to>
                                        <p:strVal val="visible"/>
                                      </p:to>
                                    </p:set>
                                    <p:animEffect transition="in" filter="wipe(left)">
                                      <p:cBhvr>
                                        <p:cTn id="17" dur="500"/>
                                        <p:tgtEl>
                                          <p:spTgt spid="10260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6051"/>
                                        </p:tgtEl>
                                        <p:attrNameLst>
                                          <p:attrName>style.visibility</p:attrName>
                                        </p:attrNameLst>
                                      </p:cBhvr>
                                      <p:to>
                                        <p:strVal val="visible"/>
                                      </p:to>
                                    </p:set>
                                    <p:animEffect transition="in" filter="wipe(left)">
                                      <p:cBhvr>
                                        <p:cTn id="22" dur="500"/>
                                        <p:tgtEl>
                                          <p:spTgt spid="1026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6053"/>
                                        </p:tgtEl>
                                        <p:attrNameLst>
                                          <p:attrName>style.visibility</p:attrName>
                                        </p:attrNameLst>
                                      </p:cBhvr>
                                      <p:to>
                                        <p:strVal val="visible"/>
                                      </p:to>
                                    </p:set>
                                    <p:animEffect transition="in" filter="wipe(left)">
                                      <p:cBhvr>
                                        <p:cTn id="27" dur="500"/>
                                        <p:tgtEl>
                                          <p:spTgt spid="1026053"/>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026052"/>
                                        </p:tgtEl>
                                        <p:attrNameLst>
                                          <p:attrName>style.visibility</p:attrName>
                                        </p:attrNameLst>
                                      </p:cBhvr>
                                      <p:to>
                                        <p:strVal val="visible"/>
                                      </p:to>
                                    </p:set>
                                    <p:animEffect transition="in" filter="wipe(left)">
                                      <p:cBhvr>
                                        <p:cTn id="31" dur="500"/>
                                        <p:tgtEl>
                                          <p:spTgt spid="102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0" grpId="0" animBg="1" autoUpdateAnimBg="0"/>
      <p:bldP spid="1026051" grpId="0" animBg="1" autoUpdateAnimBg="0"/>
      <p:bldP spid="1026052" grpId="0" animBg="1" autoUpdateAnimBg="0"/>
      <p:bldP spid="1026053" grpId="0" animBg="1" autoUpdateAnimBg="0"/>
      <p:bldP spid="1026062"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3" name="Rectangle 3">
            <a:extLst>
              <a:ext uri="{FF2B5EF4-FFF2-40B4-BE49-F238E27FC236}">
                <a16:creationId xmlns:a16="http://schemas.microsoft.com/office/drawing/2014/main" id="{EF24B13F-2214-401E-8C28-42CAE5CDF8FE}"/>
              </a:ext>
            </a:extLst>
          </p:cNvPr>
          <p:cNvSpPr>
            <a:spLocks noChangeArrowheads="1"/>
          </p:cNvSpPr>
          <p:nvPr/>
        </p:nvSpPr>
        <p:spPr bwMode="auto">
          <a:xfrm>
            <a:off x="611188" y="1722438"/>
            <a:ext cx="7705725"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nSpc>
                <a:spcPct val="110000"/>
              </a:lnSpc>
            </a:pPr>
            <a:r>
              <a:rPr kumimoji="1" lang="zh-CN" altLang="en-US" sz="2800" b="1" dirty="0">
                <a:latin typeface="Times New Roman" panose="02020603050405020304" pitchFamily="18" charset="0"/>
                <a:ea typeface="宋体" panose="02010600030101010101" pitchFamily="2" charset="-122"/>
              </a:rPr>
              <a:t>前面，我们讨论了参数点估计</a:t>
            </a:r>
            <a:r>
              <a:rPr kumimoji="1" lang="en-US" altLang="zh-CN" sz="2800" b="1" dirty="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它是用样本算得的一个值去估计未知参数</a:t>
            </a:r>
            <a:r>
              <a:rPr kumimoji="1" lang="en-US" altLang="zh-CN" sz="2800" b="1" dirty="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但是，</a:t>
            </a:r>
            <a:r>
              <a:rPr kumimoji="1" lang="zh-CN" altLang="en-US" sz="2800" b="1" dirty="0">
                <a:solidFill>
                  <a:srgbClr val="FF3300"/>
                </a:solidFill>
                <a:latin typeface="Times New Roman" panose="02020603050405020304" pitchFamily="18" charset="0"/>
                <a:ea typeface="宋体" panose="02010600030101010101" pitchFamily="2" charset="-122"/>
              </a:rPr>
              <a:t>点估计</a:t>
            </a:r>
            <a:r>
              <a:rPr kumimoji="1" lang="zh-CN" altLang="en-US" sz="2800" b="1" dirty="0">
                <a:latin typeface="Times New Roman" panose="02020603050405020304" pitchFamily="18" charset="0"/>
                <a:ea typeface="宋体" panose="02010600030101010101" pitchFamily="2" charset="-122"/>
              </a:rPr>
              <a:t>值仅仅是未知参数的一个</a:t>
            </a:r>
            <a:r>
              <a:rPr kumimoji="1" lang="zh-CN" altLang="en-US" sz="2800" b="1" dirty="0">
                <a:solidFill>
                  <a:srgbClr val="FF3300"/>
                </a:solidFill>
                <a:latin typeface="Times New Roman" panose="02020603050405020304" pitchFamily="18" charset="0"/>
                <a:ea typeface="宋体" panose="02010600030101010101" pitchFamily="2" charset="-122"/>
              </a:rPr>
              <a:t>近似值。</a:t>
            </a:r>
            <a:endParaRPr kumimoji="1" lang="zh-CN" altLang="en-US" sz="2800" b="1" dirty="0">
              <a:latin typeface="Times New Roman" panose="02020603050405020304" pitchFamily="18" charset="0"/>
              <a:ea typeface="宋体" panose="02010600030101010101" pitchFamily="2" charset="-122"/>
            </a:endParaRPr>
          </a:p>
        </p:txBody>
      </p:sp>
      <p:sp>
        <p:nvSpPr>
          <p:cNvPr id="1064964" name="Rectangle 4">
            <a:extLst>
              <a:ext uri="{FF2B5EF4-FFF2-40B4-BE49-F238E27FC236}">
                <a16:creationId xmlns:a16="http://schemas.microsoft.com/office/drawing/2014/main" id="{45F443DB-E6EE-4E4A-973A-9E3BB6A094C1}"/>
              </a:ext>
            </a:extLst>
          </p:cNvPr>
          <p:cNvSpPr>
            <a:spLocks noChangeArrowheads="1"/>
          </p:cNvSpPr>
          <p:nvPr/>
        </p:nvSpPr>
        <p:spPr bwMode="auto">
          <a:xfrm>
            <a:off x="684212" y="4221163"/>
            <a:ext cx="7848599"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44513">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just" eaLnBrk="1" hangingPunct="1">
              <a:lnSpc>
                <a:spcPct val="120000"/>
              </a:lnSpc>
              <a:spcAft>
                <a:spcPct val="20000"/>
              </a:spcAft>
              <a:buClr>
                <a:schemeClr val="accent2"/>
              </a:buClr>
              <a:buFont typeface="Wingdings" panose="05000000000000000000" pitchFamily="2" charset="2"/>
              <a:buNone/>
            </a:pPr>
            <a:r>
              <a:rPr kumimoji="1" lang="zh-CN" altLang="en-US" sz="2800" b="1" dirty="0">
                <a:latin typeface="Times New Roman" panose="02020603050405020304" pitchFamily="18" charset="0"/>
                <a:ea typeface="宋体" panose="02010600030101010101" pitchFamily="2" charset="-122"/>
              </a:rPr>
              <a:t>它没有反映出这个近似值的</a:t>
            </a:r>
            <a:r>
              <a:rPr kumimoji="1" lang="zh-CN" altLang="en-US" sz="2800" b="1" dirty="0">
                <a:solidFill>
                  <a:srgbClr val="C00000"/>
                </a:solidFill>
                <a:latin typeface="Times New Roman" panose="02020603050405020304" pitchFamily="18" charset="0"/>
                <a:ea typeface="宋体" panose="02010600030101010101" pitchFamily="2" charset="-122"/>
              </a:rPr>
              <a:t>误差范围</a:t>
            </a:r>
            <a:r>
              <a:rPr kumimoji="1" lang="zh-CN" altLang="en-US" sz="2800" b="1" dirty="0">
                <a:latin typeface="Times New Roman" panose="02020603050405020304" pitchFamily="18" charset="0"/>
                <a:ea typeface="宋体" panose="02010600030101010101" pitchFamily="2" charset="-122"/>
              </a:rPr>
              <a:t>，</a:t>
            </a:r>
          </a:p>
          <a:p>
            <a:pPr algn="just" eaLnBrk="1" hangingPunct="1">
              <a:lnSpc>
                <a:spcPct val="120000"/>
              </a:lnSpc>
              <a:spcAft>
                <a:spcPct val="20000"/>
              </a:spcAft>
              <a:buClr>
                <a:schemeClr val="accent2"/>
              </a:buClr>
              <a:buFont typeface="Wingdings" panose="05000000000000000000" pitchFamily="2" charset="2"/>
              <a:buNone/>
            </a:pPr>
            <a:r>
              <a:rPr kumimoji="1" lang="zh-CN" altLang="en-US" sz="2800" b="1" dirty="0">
                <a:latin typeface="Times New Roman" panose="02020603050405020304" pitchFamily="18" charset="0"/>
                <a:ea typeface="宋体" panose="02010600030101010101" pitchFamily="2" charset="-122"/>
              </a:rPr>
              <a:t>还有</a:t>
            </a:r>
            <a:r>
              <a:rPr kumimoji="1" lang="zh-CN" altLang="en-US" sz="2800" b="1" dirty="0">
                <a:solidFill>
                  <a:srgbClr val="C00000"/>
                </a:solidFill>
                <a:latin typeface="Times New Roman" panose="02020603050405020304" pitchFamily="18" charset="0"/>
                <a:ea typeface="宋体" panose="02010600030101010101" pitchFamily="2" charset="-122"/>
              </a:rPr>
              <a:t>可信度</a:t>
            </a:r>
            <a:r>
              <a:rPr kumimoji="1" lang="en-US" altLang="zh-CN" sz="2800" b="1" dirty="0">
                <a:latin typeface="Times New Roman" panose="02020603050405020304" pitchFamily="18" charset="0"/>
                <a:ea typeface="宋体" panose="02010600030101010101" pitchFamily="2" charset="-122"/>
              </a:rPr>
              <a:t>.  </a:t>
            </a:r>
          </a:p>
          <a:p>
            <a:pPr algn="just" eaLnBrk="1" hangingPunct="1">
              <a:lnSpc>
                <a:spcPct val="120000"/>
              </a:lnSpc>
              <a:spcAft>
                <a:spcPct val="20000"/>
              </a:spcAft>
              <a:buClr>
                <a:schemeClr val="accent2"/>
              </a:buClr>
              <a:buFont typeface="Wingdings" panose="05000000000000000000" pitchFamily="2" charset="2"/>
              <a:buNone/>
            </a:pPr>
            <a:r>
              <a:rPr kumimoji="1" lang="zh-CN" altLang="en-US" sz="2800" b="1" dirty="0">
                <a:solidFill>
                  <a:srgbClr val="0033CC"/>
                </a:solidFill>
                <a:latin typeface="Times New Roman" panose="02020603050405020304" pitchFamily="18" charset="0"/>
                <a:ea typeface="宋体" panose="02010600030101010101" pitchFamily="2" charset="-122"/>
              </a:rPr>
              <a:t>区间估计</a:t>
            </a:r>
            <a:r>
              <a:rPr kumimoji="1" lang="zh-CN" altLang="en-US" sz="2800" b="1" dirty="0">
                <a:latin typeface="Times New Roman" panose="02020603050405020304" pitchFamily="18" charset="0"/>
                <a:ea typeface="宋体" panose="02010600030101010101" pitchFamily="2" charset="-122"/>
              </a:rPr>
              <a:t>正好弥补了点估计的这个缺陷 </a:t>
            </a:r>
            <a:r>
              <a:rPr kumimoji="1" lang="en-US" altLang="zh-CN" sz="2800" b="1" dirty="0">
                <a:latin typeface="Times New Roman" panose="02020603050405020304" pitchFamily="18" charset="0"/>
                <a:ea typeface="宋体" panose="02010600030101010101" pitchFamily="2" charset="-122"/>
              </a:rPr>
              <a:t>.</a:t>
            </a:r>
          </a:p>
        </p:txBody>
      </p:sp>
      <p:sp>
        <p:nvSpPr>
          <p:cNvPr id="1064965" name="Text Box 5">
            <a:extLst>
              <a:ext uri="{FF2B5EF4-FFF2-40B4-BE49-F238E27FC236}">
                <a16:creationId xmlns:a16="http://schemas.microsoft.com/office/drawing/2014/main" id="{D44A66A7-A1A6-4AD5-9E66-091CA65657D4}"/>
              </a:ext>
            </a:extLst>
          </p:cNvPr>
          <p:cNvSpPr txBox="1">
            <a:spLocks noChangeArrowheads="1"/>
          </p:cNvSpPr>
          <p:nvPr/>
        </p:nvSpPr>
        <p:spPr bwMode="auto">
          <a:xfrm>
            <a:off x="107950" y="3478213"/>
            <a:ext cx="367188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01713" indent="-457200">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just" eaLnBrk="1" hangingPunct="1">
              <a:lnSpc>
                <a:spcPct val="120000"/>
              </a:lnSpc>
              <a:spcBef>
                <a:spcPct val="50000"/>
              </a:spcBef>
              <a:spcAft>
                <a:spcPct val="20000"/>
              </a:spcAft>
              <a:buClr>
                <a:schemeClr val="accent2"/>
              </a:buClr>
              <a:buFont typeface="Wingdings" panose="05000000000000000000" pitchFamily="2" charset="2"/>
              <a:buChar char="l"/>
            </a:pPr>
            <a:r>
              <a:rPr lang="zh-CN" altLang="en-US" sz="3200" b="1" dirty="0">
                <a:latin typeface="Times New Roman" panose="02020603050405020304" pitchFamily="18" charset="0"/>
                <a:ea typeface="宋体" panose="02010600030101010101" pitchFamily="2" charset="-122"/>
              </a:rPr>
              <a:t>点估计缺点</a:t>
            </a:r>
          </a:p>
        </p:txBody>
      </p:sp>
      <p:sp>
        <p:nvSpPr>
          <p:cNvPr id="40965" name="标题 2">
            <a:extLst>
              <a:ext uri="{FF2B5EF4-FFF2-40B4-BE49-F238E27FC236}">
                <a16:creationId xmlns:a16="http://schemas.microsoft.com/office/drawing/2014/main" id="{5C71A443-AD8A-4655-BB1D-DC59008CB35D}"/>
              </a:ext>
            </a:extLst>
          </p:cNvPr>
          <p:cNvSpPr>
            <a:spLocks noGrp="1" noChangeArrowheads="1"/>
          </p:cNvSpPr>
          <p:nvPr>
            <p:ph type="title"/>
          </p:nvPr>
        </p:nvSpPr>
        <p:spPr/>
        <p:txBody>
          <a:bodyPr/>
          <a:lstStyle/>
          <a:p>
            <a:pPr eaLnBrk="1" hangingPunct="1"/>
            <a:r>
              <a:rPr lang="en-US" altLang="zh-CN"/>
              <a:t>4.2-4 </a:t>
            </a:r>
            <a:r>
              <a:rPr lang="zh-CN" altLang="en-US"/>
              <a:t>区间估计</a:t>
            </a:r>
          </a:p>
        </p:txBody>
      </p:sp>
      <p:sp>
        <p:nvSpPr>
          <p:cNvPr id="40966" name="文本框 3">
            <a:extLst>
              <a:ext uri="{FF2B5EF4-FFF2-40B4-BE49-F238E27FC236}">
                <a16:creationId xmlns:a16="http://schemas.microsoft.com/office/drawing/2014/main" id="{311E0AA7-AC16-4BBE-B226-11EBED58636C}"/>
              </a:ext>
            </a:extLst>
          </p:cNvPr>
          <p:cNvSpPr txBox="1">
            <a:spLocks noChangeArrowheads="1"/>
          </p:cNvSpPr>
          <p:nvPr/>
        </p:nvSpPr>
        <p:spPr bwMode="auto">
          <a:xfrm>
            <a:off x="647700" y="950913"/>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lang="zh-CN" altLang="en-US" sz="2800" u="sng" dirty="0"/>
              <a:t>矩估计与极大似然估计</a:t>
            </a:r>
            <a:r>
              <a:rPr lang="zh-CN" altLang="en-US" sz="2800" dirty="0"/>
              <a:t>均可归类为</a:t>
            </a:r>
            <a:r>
              <a:rPr lang="zh-CN" altLang="en-US" sz="2800" dirty="0">
                <a:solidFill>
                  <a:srgbClr val="C00000"/>
                </a:solidFill>
              </a:rPr>
              <a:t>参数点估计。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4963"/>
                                        </p:tgtEl>
                                        <p:attrNameLst>
                                          <p:attrName>style.visibility</p:attrName>
                                        </p:attrNameLst>
                                      </p:cBhvr>
                                      <p:to>
                                        <p:strVal val="visible"/>
                                      </p:to>
                                    </p:set>
                                    <p:animEffect transition="in" filter="wipe(left)">
                                      <p:cBhvr>
                                        <p:cTn id="7" dur="500"/>
                                        <p:tgtEl>
                                          <p:spTgt spid="1064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65"/>
                                        </p:tgtEl>
                                        <p:attrNameLst>
                                          <p:attrName>style.visibility</p:attrName>
                                        </p:attrNameLst>
                                      </p:cBhvr>
                                      <p:to>
                                        <p:strVal val="visible"/>
                                      </p:to>
                                    </p:set>
                                    <p:animEffect transition="in" filter="wipe(left)">
                                      <p:cBhvr>
                                        <p:cTn id="12" dur="500"/>
                                        <p:tgtEl>
                                          <p:spTgt spid="1064965"/>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64964">
                                            <p:txEl>
                                              <p:pRg st="0" end="0"/>
                                            </p:txEl>
                                          </p:spTgt>
                                        </p:tgtEl>
                                        <p:attrNameLst>
                                          <p:attrName>style.visibility</p:attrName>
                                        </p:attrNameLst>
                                      </p:cBhvr>
                                      <p:to>
                                        <p:strVal val="visible"/>
                                      </p:to>
                                    </p:set>
                                    <p:animEffect transition="in" filter="wipe(left)">
                                      <p:cBhvr>
                                        <p:cTn id="17" dur="500"/>
                                        <p:tgtEl>
                                          <p:spTgt spid="1064964">
                                            <p:txEl>
                                              <p:pRg st="0" end="0"/>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064964">
                                            <p:txEl>
                                              <p:pRg st="1" end="1"/>
                                            </p:txEl>
                                          </p:spTgt>
                                        </p:tgtEl>
                                        <p:attrNameLst>
                                          <p:attrName>style.visibility</p:attrName>
                                        </p:attrNameLst>
                                      </p:cBhvr>
                                      <p:to>
                                        <p:strVal val="visible"/>
                                      </p:to>
                                    </p:set>
                                    <p:animEffect transition="in" filter="wipe(left)">
                                      <p:cBhvr>
                                        <p:cTn id="20" dur="500"/>
                                        <p:tgtEl>
                                          <p:spTgt spid="106496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64964">
                                            <p:txEl>
                                              <p:pRg st="2" end="2"/>
                                            </p:txEl>
                                          </p:spTgt>
                                        </p:tgtEl>
                                        <p:attrNameLst>
                                          <p:attrName>style.visibility</p:attrName>
                                        </p:attrNameLst>
                                      </p:cBhvr>
                                      <p:to>
                                        <p:strVal val="visible"/>
                                      </p:to>
                                    </p:set>
                                    <p:animEffect transition="in" filter="wipe(left)">
                                      <p:cBhvr>
                                        <p:cTn id="25" dur="500"/>
                                        <p:tgtEl>
                                          <p:spTgt spid="10649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autoUpdateAnimBg="0"/>
      <p:bldP spid="106496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a:extLst>
              <a:ext uri="{FF2B5EF4-FFF2-40B4-BE49-F238E27FC236}">
                <a16:creationId xmlns:a16="http://schemas.microsoft.com/office/drawing/2014/main" id="{3E514BA6-3E1D-4996-990E-E18DB4C68CE4}"/>
              </a:ext>
            </a:extLst>
          </p:cNvPr>
          <p:cNvSpPr>
            <a:spLocks noGrp="1" noChangeArrowheads="1"/>
          </p:cNvSpPr>
          <p:nvPr>
            <p:ph type="body" idx="1"/>
          </p:nvPr>
        </p:nvSpPr>
        <p:spPr>
          <a:xfrm>
            <a:off x="107950" y="692150"/>
            <a:ext cx="8640763" cy="5688013"/>
          </a:xfrm>
        </p:spPr>
        <p:txBody>
          <a:bodyPr/>
          <a:lstStyle/>
          <a:p>
            <a:pPr marL="544513" lvl="3" indent="0" eaLnBrk="1" hangingPunct="1">
              <a:buFont typeface="Arial" panose="020B0604020202020204" pitchFamily="34" charset="0"/>
              <a:buNone/>
              <a:defRPr/>
            </a:pPr>
            <a:r>
              <a:rPr lang="zh-CN" altLang="en-US" sz="3200" dirty="0">
                <a:solidFill>
                  <a:srgbClr val="000099"/>
                </a:solidFill>
              </a:rPr>
              <a:t>定义</a:t>
            </a:r>
            <a:r>
              <a:rPr lang="zh-CN" altLang="en-US" sz="3200" dirty="0"/>
              <a:t>  设</a:t>
            </a:r>
            <a:r>
              <a:rPr lang="en-US" altLang="zh-CN" sz="3200" dirty="0"/>
              <a:t>X</a:t>
            </a:r>
            <a:r>
              <a:rPr lang="en-US" altLang="zh-CN" sz="3200" baseline="-25000" dirty="0"/>
              <a:t>1</a:t>
            </a:r>
            <a:r>
              <a:rPr lang="en-US" altLang="zh-CN" sz="3200" dirty="0"/>
              <a:t>,X</a:t>
            </a:r>
            <a:r>
              <a:rPr lang="en-US" altLang="zh-CN" sz="3200" baseline="-25000" dirty="0"/>
              <a:t>2</a:t>
            </a:r>
            <a:r>
              <a:rPr lang="en-US" altLang="zh-CN" sz="3200" dirty="0"/>
              <a:t>,…,</a:t>
            </a:r>
            <a:r>
              <a:rPr lang="en-US" altLang="zh-CN" sz="3200" dirty="0" err="1"/>
              <a:t>X</a:t>
            </a:r>
            <a:r>
              <a:rPr lang="en-US" altLang="zh-CN" sz="3200" baseline="-25000" dirty="0" err="1"/>
              <a:t>n</a:t>
            </a:r>
            <a:r>
              <a:rPr lang="zh-CN" altLang="en-US" sz="3200" dirty="0"/>
              <a:t>为总体</a:t>
            </a:r>
            <a:r>
              <a:rPr lang="en-US" altLang="zh-CN" sz="3200" dirty="0"/>
              <a:t>X</a:t>
            </a:r>
            <a:r>
              <a:rPr lang="zh-CN" altLang="en-US" sz="3200" dirty="0"/>
              <a:t>的一个样本</a:t>
            </a:r>
            <a:r>
              <a:rPr lang="en-US" altLang="zh-CN" sz="3200" dirty="0"/>
              <a:t>,θ</a:t>
            </a:r>
            <a:r>
              <a:rPr lang="zh-CN" altLang="en-US" sz="3200" dirty="0"/>
              <a:t>为总体</a:t>
            </a:r>
            <a:r>
              <a:rPr lang="en-US" altLang="zh-CN" sz="3200" dirty="0"/>
              <a:t>X</a:t>
            </a:r>
            <a:r>
              <a:rPr lang="zh-CN" altLang="en-US" sz="3200" dirty="0"/>
              <a:t>的未知参数</a:t>
            </a:r>
            <a:r>
              <a:rPr lang="en-US" altLang="zh-CN" sz="3200" dirty="0"/>
              <a:t>,</a:t>
            </a:r>
            <a:r>
              <a:rPr lang="zh-CN" altLang="en-US" sz="3200" dirty="0"/>
              <a:t>对给定的</a:t>
            </a:r>
            <a:r>
              <a:rPr lang="zh-CN" altLang="en-US" sz="3200" dirty="0">
                <a:sym typeface="Symbol" panose="05050102010706020507" pitchFamily="18" charset="2"/>
              </a:rPr>
              <a:t></a:t>
            </a:r>
            <a:r>
              <a:rPr lang="en-US" altLang="zh-CN" sz="3200" dirty="0"/>
              <a:t>(0,1),</a:t>
            </a:r>
            <a:r>
              <a:rPr lang="zh-CN" altLang="en-US" sz="3200" dirty="0"/>
              <a:t>如果有</a:t>
            </a:r>
            <a:r>
              <a:rPr lang="zh-CN" altLang="en-US" sz="3200" dirty="0">
                <a:solidFill>
                  <a:srgbClr val="FF0000"/>
                </a:solidFill>
              </a:rPr>
              <a:t>两个统计量</a:t>
            </a:r>
            <a:r>
              <a:rPr lang="zh-CN" altLang="en-US" sz="3200" dirty="0"/>
              <a:t>                                  和     </a:t>
            </a:r>
          </a:p>
          <a:p>
            <a:pPr lvl="3" eaLnBrk="1" hangingPunct="1">
              <a:defRPr/>
            </a:pPr>
            <a:endParaRPr lang="zh-CN" altLang="en-US" sz="3200" dirty="0"/>
          </a:p>
          <a:p>
            <a:pPr marL="544513" lvl="3" indent="0" eaLnBrk="1" hangingPunct="1">
              <a:buFont typeface="Arial" panose="020B0604020202020204" pitchFamily="34" charset="0"/>
              <a:buNone/>
              <a:defRPr/>
            </a:pPr>
            <a:r>
              <a:rPr lang="zh-CN" altLang="en-US" sz="3200" dirty="0"/>
              <a:t>满足                               </a:t>
            </a:r>
          </a:p>
          <a:p>
            <a:pPr marL="544513" lvl="3" indent="0" eaLnBrk="1" hangingPunct="1">
              <a:buFont typeface="Arial" panose="020B0604020202020204" pitchFamily="34" charset="0"/>
              <a:buNone/>
              <a:defRPr/>
            </a:pPr>
            <a:r>
              <a:rPr lang="zh-CN" altLang="en-US" sz="3200" dirty="0"/>
              <a:t>则称区间             是</a:t>
            </a:r>
            <a:r>
              <a:rPr lang="en-US" altLang="zh-CN" sz="3200" dirty="0"/>
              <a:t>θ</a:t>
            </a:r>
            <a:r>
              <a:rPr lang="zh-CN" altLang="en-US" sz="3200" dirty="0"/>
              <a:t>的一个区间估计或置信区间，       </a:t>
            </a:r>
            <a:r>
              <a:rPr lang="zh-CN" altLang="en-US" sz="3200" dirty="0">
                <a:latin typeface="Arial Narrow" panose="020B0606020202030204" pitchFamily="34" charset="0"/>
              </a:rPr>
              <a:t>分别称作置信</a:t>
            </a:r>
            <a:r>
              <a:rPr lang="zh-CN" altLang="en-US" sz="3200" dirty="0">
                <a:solidFill>
                  <a:srgbClr val="FF3300"/>
                </a:solidFill>
                <a:latin typeface="Arial Narrow" panose="020B0606020202030204" pitchFamily="34" charset="0"/>
              </a:rPr>
              <a:t>下限</a:t>
            </a:r>
            <a:r>
              <a:rPr lang="zh-CN" altLang="en-US" sz="3200" dirty="0">
                <a:latin typeface="Arial Narrow" panose="020B0606020202030204" pitchFamily="34" charset="0"/>
              </a:rPr>
              <a:t>、置信</a:t>
            </a:r>
            <a:r>
              <a:rPr lang="zh-CN" altLang="en-US" sz="3200" dirty="0">
                <a:solidFill>
                  <a:srgbClr val="FF3300"/>
                </a:solidFill>
                <a:latin typeface="Arial Narrow" panose="020B0606020202030204" pitchFamily="34" charset="0"/>
              </a:rPr>
              <a:t>上限</a:t>
            </a:r>
            <a:r>
              <a:rPr lang="zh-CN" altLang="en-US" sz="3200" dirty="0">
                <a:latin typeface="Arial Narrow" panose="020B0606020202030204" pitchFamily="34" charset="0"/>
              </a:rPr>
              <a:t>， </a:t>
            </a:r>
            <a:r>
              <a:rPr lang="en-US" altLang="zh-CN" sz="3200" dirty="0"/>
              <a:t>1 – </a:t>
            </a:r>
            <a:r>
              <a:rPr lang="en-US" altLang="zh-CN" sz="3200" dirty="0">
                <a:sym typeface="Symbol" panose="05050102010706020507" pitchFamily="18" charset="2"/>
              </a:rPr>
              <a:t></a:t>
            </a:r>
            <a:r>
              <a:rPr lang="zh-CN" altLang="en-US" sz="3200" dirty="0">
                <a:sym typeface="Symbol" panose="05050102010706020507" pitchFamily="18" charset="2"/>
              </a:rPr>
              <a:t>称为</a:t>
            </a:r>
            <a:r>
              <a:rPr lang="zh-CN" altLang="en-US" sz="3200" dirty="0">
                <a:solidFill>
                  <a:srgbClr val="FF3300"/>
                </a:solidFill>
                <a:sym typeface="Symbol" panose="05050102010706020507" pitchFamily="18" charset="2"/>
              </a:rPr>
              <a:t>置信水平</a:t>
            </a:r>
            <a:r>
              <a:rPr lang="zh-CN" altLang="en-US" sz="3200" dirty="0">
                <a:sym typeface="Symbol" panose="05050102010706020507" pitchFamily="18" charset="2"/>
              </a:rPr>
              <a:t>或</a:t>
            </a:r>
            <a:r>
              <a:rPr lang="zh-CN" altLang="en-US" sz="3200" dirty="0">
                <a:solidFill>
                  <a:srgbClr val="FF3300"/>
                </a:solidFill>
                <a:sym typeface="Symbol" panose="05050102010706020507" pitchFamily="18" charset="2"/>
              </a:rPr>
              <a:t>置信度</a:t>
            </a:r>
            <a:r>
              <a:rPr lang="en-US" altLang="zh-CN" sz="3200" dirty="0">
                <a:sym typeface="Symbol" panose="05050102010706020507" pitchFamily="18" charset="2"/>
              </a:rPr>
              <a:t>.</a:t>
            </a:r>
            <a:endParaRPr lang="en-US" altLang="zh-CN" sz="3200" dirty="0">
              <a:latin typeface="Arial Narrow" panose="020B0606020202030204" pitchFamily="34" charset="0"/>
            </a:endParaRPr>
          </a:p>
        </p:txBody>
      </p:sp>
      <p:graphicFrame>
        <p:nvGraphicFramePr>
          <p:cNvPr id="41987" name="Object 4">
            <a:extLst>
              <a:ext uri="{FF2B5EF4-FFF2-40B4-BE49-F238E27FC236}">
                <a16:creationId xmlns:a16="http://schemas.microsoft.com/office/drawing/2014/main" id="{EBD6F4B8-CA1F-43C8-AFE4-59C9994DA359}"/>
              </a:ext>
            </a:extLst>
          </p:cNvPr>
          <p:cNvGraphicFramePr>
            <a:graphicFrameLocks noChangeAspect="1"/>
          </p:cNvGraphicFramePr>
          <p:nvPr/>
        </p:nvGraphicFramePr>
        <p:xfrm>
          <a:off x="3068638" y="1922463"/>
          <a:ext cx="3006725" cy="608012"/>
        </p:xfrm>
        <a:graphic>
          <a:graphicData uri="http://schemas.openxmlformats.org/presentationml/2006/ole">
            <mc:AlternateContent xmlns:mc="http://schemas.openxmlformats.org/markup-compatibility/2006">
              <mc:Choice xmlns:v="urn:schemas-microsoft-com:vml" Requires="v">
                <p:oleObj spid="_x0000_s42278" name="公式" r:id="rId3" imgW="1447172" imgH="266584" progId="Equation.3">
                  <p:embed/>
                </p:oleObj>
              </mc:Choice>
              <mc:Fallback>
                <p:oleObj name="公式" r:id="rId3" imgW="1447172" imgH="26658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14174"/>
                      <a:stretch>
                        <a:fillRect/>
                      </a:stretch>
                    </p:blipFill>
                    <p:spPr bwMode="auto">
                      <a:xfrm>
                        <a:off x="3068638" y="1922463"/>
                        <a:ext cx="3006725"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8" name="Object 5">
            <a:extLst>
              <a:ext uri="{FF2B5EF4-FFF2-40B4-BE49-F238E27FC236}">
                <a16:creationId xmlns:a16="http://schemas.microsoft.com/office/drawing/2014/main" id="{84DF2504-7DAF-471B-86F5-3498A5DBA9B3}"/>
              </a:ext>
            </a:extLst>
          </p:cNvPr>
          <p:cNvGraphicFramePr>
            <a:graphicFrameLocks noChangeAspect="1"/>
          </p:cNvGraphicFramePr>
          <p:nvPr/>
        </p:nvGraphicFramePr>
        <p:xfrm>
          <a:off x="3068638" y="2632075"/>
          <a:ext cx="3021012" cy="608013"/>
        </p:xfrm>
        <a:graphic>
          <a:graphicData uri="http://schemas.openxmlformats.org/presentationml/2006/ole">
            <mc:AlternateContent xmlns:mc="http://schemas.openxmlformats.org/markup-compatibility/2006">
              <mc:Choice xmlns:v="urn:schemas-microsoft-com:vml" Requires="v">
                <p:oleObj spid="_x0000_s42279" name="公式" r:id="rId5" imgW="1459866" imgH="266584" progId="Equation.3">
                  <p:embed/>
                </p:oleObj>
              </mc:Choice>
              <mc:Fallback>
                <p:oleObj name="公式" r:id="rId5" imgW="1459866" imgH="26658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b="-14174"/>
                      <a:stretch>
                        <a:fillRect/>
                      </a:stretch>
                    </p:blipFill>
                    <p:spPr bwMode="auto">
                      <a:xfrm>
                        <a:off x="3068638" y="2632075"/>
                        <a:ext cx="30210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6">
            <a:extLst>
              <a:ext uri="{FF2B5EF4-FFF2-40B4-BE49-F238E27FC236}">
                <a16:creationId xmlns:a16="http://schemas.microsoft.com/office/drawing/2014/main" id="{FF92D8C4-69DA-43D9-9B6D-31054DC70D58}"/>
              </a:ext>
            </a:extLst>
          </p:cNvPr>
          <p:cNvGraphicFramePr>
            <a:graphicFrameLocks noChangeAspect="1"/>
          </p:cNvGraphicFramePr>
          <p:nvPr/>
        </p:nvGraphicFramePr>
        <p:xfrm>
          <a:off x="1933575" y="3281363"/>
          <a:ext cx="2824163" cy="508000"/>
        </p:xfrm>
        <a:graphic>
          <a:graphicData uri="http://schemas.openxmlformats.org/presentationml/2006/ole">
            <mc:AlternateContent xmlns:mc="http://schemas.openxmlformats.org/markup-compatibility/2006">
              <mc:Choice xmlns:v="urn:schemas-microsoft-com:vml" Requires="v">
                <p:oleObj spid="_x0000_s42280" name="公式" r:id="rId7" imgW="1447172" imgH="253890" progId="Equation.3">
                  <p:embed/>
                </p:oleObj>
              </mc:Choice>
              <mc:Fallback>
                <p:oleObj name="公式" r:id="rId7" imgW="1447172" imgH="25389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3575" y="3281363"/>
                        <a:ext cx="28241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7">
            <a:extLst>
              <a:ext uri="{FF2B5EF4-FFF2-40B4-BE49-F238E27FC236}">
                <a16:creationId xmlns:a16="http://schemas.microsoft.com/office/drawing/2014/main" id="{C50B34A9-3F43-4DA7-AF99-75E0A1C229A4}"/>
              </a:ext>
            </a:extLst>
          </p:cNvPr>
          <p:cNvGraphicFramePr>
            <a:graphicFrameLocks noChangeAspect="1"/>
          </p:cNvGraphicFramePr>
          <p:nvPr/>
        </p:nvGraphicFramePr>
        <p:xfrm>
          <a:off x="1908175" y="4581525"/>
          <a:ext cx="806450" cy="511175"/>
        </p:xfrm>
        <a:graphic>
          <a:graphicData uri="http://schemas.openxmlformats.org/presentationml/2006/ole">
            <mc:AlternateContent xmlns:mc="http://schemas.openxmlformats.org/markup-compatibility/2006">
              <mc:Choice xmlns:v="urn:schemas-microsoft-com:vml" Requires="v">
                <p:oleObj spid="_x0000_s42281" name="公式" r:id="rId9" imgW="355292" imgH="253780" progId="Equation.3">
                  <p:embed/>
                </p:oleObj>
              </mc:Choice>
              <mc:Fallback>
                <p:oleObj name="公式" r:id="rId9" imgW="355292" imgH="2537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581525"/>
                        <a:ext cx="8064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8">
            <a:extLst>
              <a:ext uri="{FF2B5EF4-FFF2-40B4-BE49-F238E27FC236}">
                <a16:creationId xmlns:a16="http://schemas.microsoft.com/office/drawing/2014/main" id="{F1F33750-1E01-4E2F-B340-BC68AFC5F7A0}"/>
              </a:ext>
            </a:extLst>
          </p:cNvPr>
          <p:cNvGraphicFramePr>
            <a:graphicFrameLocks noChangeAspect="1"/>
          </p:cNvGraphicFramePr>
          <p:nvPr/>
        </p:nvGraphicFramePr>
        <p:xfrm>
          <a:off x="2627313" y="4005263"/>
          <a:ext cx="1093787" cy="511175"/>
        </p:xfrm>
        <a:graphic>
          <a:graphicData uri="http://schemas.openxmlformats.org/presentationml/2006/ole">
            <mc:AlternateContent xmlns:mc="http://schemas.openxmlformats.org/markup-compatibility/2006">
              <mc:Choice xmlns:v="urn:schemas-microsoft-com:vml" Requires="v">
                <p:oleObj spid="_x0000_s42282" name="公式" r:id="rId11" imgW="482391" imgH="253890" progId="Equation.3">
                  <p:embed/>
                </p:oleObj>
              </mc:Choice>
              <mc:Fallback>
                <p:oleObj name="公式" r:id="rId11" imgW="482391" imgH="25389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4005263"/>
                        <a:ext cx="10937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标题 2">
            <a:extLst>
              <a:ext uri="{FF2B5EF4-FFF2-40B4-BE49-F238E27FC236}">
                <a16:creationId xmlns:a16="http://schemas.microsoft.com/office/drawing/2014/main" id="{992330B2-332D-41F2-9E85-97E6B2466CA3}"/>
              </a:ext>
            </a:extLst>
          </p:cNvPr>
          <p:cNvSpPr>
            <a:spLocks noGrp="1" noChangeArrowheads="1"/>
          </p:cNvSpPr>
          <p:nvPr>
            <p:ph type="title"/>
          </p:nvPr>
        </p:nvSpPr>
        <p:spPr/>
        <p:txBody>
          <a:bodyPr/>
          <a:lstStyle/>
          <a:p>
            <a:pPr eaLnBrk="1" hangingPunct="1"/>
            <a:r>
              <a:rPr lang="en-US" altLang="zh-CN"/>
              <a:t>4.2-4 </a:t>
            </a:r>
            <a:r>
              <a:rPr lang="zh-CN" altLang="en-US"/>
              <a:t>区间估计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a:extLst>
              <a:ext uri="{FF2B5EF4-FFF2-40B4-BE49-F238E27FC236}">
                <a16:creationId xmlns:a16="http://schemas.microsoft.com/office/drawing/2014/main" id="{530278DF-ED0D-42F9-A9E4-7414C9C77DB6}"/>
              </a:ext>
            </a:extLst>
          </p:cNvPr>
          <p:cNvSpPr>
            <a:spLocks noGrp="1" noChangeArrowheads="1"/>
          </p:cNvSpPr>
          <p:nvPr>
            <p:ph type="body" idx="1"/>
          </p:nvPr>
        </p:nvSpPr>
        <p:spPr>
          <a:xfrm>
            <a:off x="107950" y="1416050"/>
            <a:ext cx="8928100" cy="5688013"/>
          </a:xfrm>
        </p:spPr>
        <p:txBody>
          <a:bodyPr/>
          <a:lstStyle/>
          <a:p>
            <a:pPr marL="544513" lvl="3" indent="0" eaLnBrk="1" hangingPunct="1">
              <a:lnSpc>
                <a:spcPct val="110000"/>
              </a:lnSpc>
              <a:spcBef>
                <a:spcPts val="300"/>
              </a:spcBef>
              <a:buFont typeface="Arial" panose="020B0604020202020204" pitchFamily="34" charset="0"/>
              <a:buNone/>
            </a:pPr>
            <a:r>
              <a:rPr lang="en-US" altLang="zh-CN" sz="2400" dirty="0">
                <a:solidFill>
                  <a:srgbClr val="000099"/>
                </a:solidFill>
              </a:rPr>
              <a:t>【</a:t>
            </a:r>
            <a:r>
              <a:rPr lang="zh-CN" altLang="en-US" sz="2400" dirty="0">
                <a:solidFill>
                  <a:srgbClr val="000099"/>
                </a:solidFill>
              </a:rPr>
              <a:t>例</a:t>
            </a:r>
            <a:r>
              <a:rPr lang="en-US" altLang="zh-CN" sz="2400" dirty="0">
                <a:solidFill>
                  <a:srgbClr val="000099"/>
                </a:solidFill>
              </a:rPr>
              <a:t>】</a:t>
            </a:r>
            <a:r>
              <a:rPr lang="zh-CN" altLang="en-US" sz="2400" dirty="0"/>
              <a:t>已知某种灯泡的寿命服从正态分布，现从一批灯泡中抽取</a:t>
            </a:r>
            <a:r>
              <a:rPr lang="en-US" altLang="zh-CN" sz="2400" dirty="0"/>
              <a:t>16</a:t>
            </a:r>
            <a:r>
              <a:rPr lang="zh-CN" altLang="en-US" sz="2400" dirty="0"/>
              <a:t>只，测得其寿命（单位：小时）如下所示：</a:t>
            </a:r>
          </a:p>
          <a:p>
            <a:pPr marL="544513" lvl="3" indent="0" algn="ctr" eaLnBrk="1" hangingPunct="1">
              <a:lnSpc>
                <a:spcPct val="110000"/>
              </a:lnSpc>
              <a:buFont typeface="Arial" panose="020B0604020202020204" pitchFamily="34" charset="0"/>
              <a:buNone/>
            </a:pPr>
            <a:r>
              <a:rPr lang="en-US" altLang="zh-CN" sz="2400" dirty="0"/>
              <a:t>1510  1450  1480  1460  1520  1480  1490  1460</a:t>
            </a:r>
          </a:p>
          <a:p>
            <a:pPr marL="544513" lvl="3" indent="0" algn="ctr" eaLnBrk="1" hangingPunct="1">
              <a:lnSpc>
                <a:spcPct val="110000"/>
              </a:lnSpc>
              <a:buFont typeface="Arial" panose="020B0604020202020204" pitchFamily="34" charset="0"/>
              <a:buNone/>
            </a:pPr>
            <a:r>
              <a:rPr lang="en-US" altLang="zh-CN" sz="2400" dirty="0"/>
              <a:t>1480  1510  1530  1470  1500  1520  1510  1470</a:t>
            </a:r>
          </a:p>
          <a:p>
            <a:pPr marL="544513" lvl="3" indent="0" eaLnBrk="1" hangingPunct="1">
              <a:lnSpc>
                <a:spcPct val="110000"/>
              </a:lnSpc>
              <a:buFont typeface="Arial" panose="020B0604020202020204" pitchFamily="34" charset="0"/>
              <a:buNone/>
            </a:pPr>
            <a:r>
              <a:rPr lang="zh-CN" altLang="en-US" sz="2400" dirty="0"/>
              <a:t>求该灯泡平均使用寿命</a:t>
            </a:r>
            <a:r>
              <a:rPr lang="en-US" altLang="zh-CN" sz="2400" dirty="0"/>
              <a:t>90%</a:t>
            </a:r>
            <a:r>
              <a:rPr lang="zh-CN" altLang="en-US" sz="2400" dirty="0"/>
              <a:t>、</a:t>
            </a:r>
            <a:r>
              <a:rPr lang="en-US" altLang="zh-CN" sz="2400" dirty="0"/>
              <a:t>95%</a:t>
            </a:r>
            <a:r>
              <a:rPr lang="zh-CN" altLang="en-US" sz="2400" dirty="0"/>
              <a:t>及</a:t>
            </a:r>
            <a:r>
              <a:rPr lang="en-US" altLang="zh-CN" sz="2400" dirty="0"/>
              <a:t>99%</a:t>
            </a:r>
            <a:r>
              <a:rPr lang="zh-CN" altLang="en-US" sz="2400" dirty="0"/>
              <a:t>的置信区间</a:t>
            </a:r>
            <a:r>
              <a:rPr lang="en-US" altLang="zh-CN" sz="2400" dirty="0"/>
              <a:t>.</a:t>
            </a:r>
            <a:endParaRPr lang="en-US" altLang="zh-CN" sz="2400" dirty="0">
              <a:latin typeface="宋体" panose="02010600030101010101" pitchFamily="2" charset="-122"/>
            </a:endParaRPr>
          </a:p>
          <a:p>
            <a:pPr marL="544513" lvl="3" indent="0" eaLnBrk="1" hangingPunct="1">
              <a:lnSpc>
                <a:spcPct val="110000"/>
              </a:lnSpc>
              <a:buFont typeface="Arial" panose="020B0604020202020204" pitchFamily="34" charset="0"/>
              <a:buNone/>
            </a:pPr>
            <a:r>
              <a:rPr lang="zh-CN" altLang="en-US" sz="2400" dirty="0">
                <a:solidFill>
                  <a:srgbClr val="000099"/>
                </a:solidFill>
                <a:latin typeface="Arial Narrow" panose="020B0606020202030204" pitchFamily="34" charset="0"/>
              </a:rPr>
              <a:t>解：</a:t>
            </a:r>
            <a:r>
              <a:rPr lang="zh-CN" altLang="en-US" sz="2400" dirty="0"/>
              <a:t>用</a:t>
            </a:r>
            <a:r>
              <a:rPr lang="en-US" altLang="zh-CN" sz="2400" i="1" dirty="0"/>
              <a:t>X</a:t>
            </a:r>
            <a:r>
              <a:rPr lang="zh-CN" altLang="en-US" sz="2400" dirty="0"/>
              <a:t>表示灯泡的寿命，设</a:t>
            </a:r>
            <a:r>
              <a:rPr lang="en-US" altLang="zh-CN" sz="2400" i="1" dirty="0"/>
              <a:t>X</a:t>
            </a:r>
            <a:r>
              <a:rPr lang="zh-CN" altLang="en-US" sz="2400" dirty="0"/>
              <a:t>～</a:t>
            </a:r>
            <a:r>
              <a:rPr lang="en-US" altLang="zh-CN" sz="2400" i="1" dirty="0"/>
              <a:t>N</a:t>
            </a:r>
            <a:r>
              <a:rPr lang="en-US" altLang="zh-CN" sz="2400" dirty="0"/>
              <a:t>(</a:t>
            </a:r>
            <a:r>
              <a:rPr lang="en-US" altLang="zh-CN" sz="2400" i="1" dirty="0">
                <a:sym typeface="Symbol" panose="05050102010706020507" pitchFamily="18" charset="2"/>
              </a:rPr>
              <a:t></a:t>
            </a:r>
            <a:r>
              <a:rPr lang="zh-CN" altLang="en-US" sz="2400" dirty="0"/>
              <a:t>，</a:t>
            </a:r>
            <a:r>
              <a:rPr lang="zh-CN" altLang="en-US" sz="2400" i="1" dirty="0">
                <a:sym typeface="Symbol" panose="05050102010706020507" pitchFamily="18" charset="2"/>
              </a:rPr>
              <a:t></a:t>
            </a:r>
            <a:r>
              <a:rPr lang="en-US" altLang="zh-CN" sz="2400" baseline="30000" dirty="0"/>
              <a:t>2</a:t>
            </a:r>
            <a:r>
              <a:rPr lang="en-US" altLang="zh-CN" sz="2400" dirty="0"/>
              <a:t>)</a:t>
            </a:r>
            <a:r>
              <a:rPr lang="zh-CN" altLang="en-US" sz="2400" dirty="0"/>
              <a:t>，</a:t>
            </a:r>
          </a:p>
          <a:p>
            <a:pPr marL="544513" lvl="3" indent="0" eaLnBrk="1" hangingPunct="1">
              <a:lnSpc>
                <a:spcPct val="110000"/>
              </a:lnSpc>
              <a:buFont typeface="Arial" panose="020B0604020202020204" pitchFamily="34" charset="0"/>
              <a:buNone/>
            </a:pPr>
            <a:r>
              <a:rPr lang="zh-CN" altLang="en-US" sz="2400" dirty="0"/>
              <a:t>由于</a:t>
            </a:r>
            <a:r>
              <a:rPr lang="zh-CN" altLang="en-US" sz="2400" i="1" dirty="0">
                <a:sym typeface="Symbol" panose="05050102010706020507" pitchFamily="18" charset="2"/>
              </a:rPr>
              <a:t></a:t>
            </a:r>
            <a:r>
              <a:rPr lang="en-US" altLang="zh-CN" sz="2400" baseline="30000" dirty="0"/>
              <a:t>2</a:t>
            </a:r>
            <a:r>
              <a:rPr lang="zh-CN" altLang="en-US" sz="2400" dirty="0"/>
              <a:t>未知</a:t>
            </a:r>
            <a:r>
              <a:rPr lang="en-US" altLang="zh-CN" sz="2400" dirty="0"/>
              <a:t>,</a:t>
            </a:r>
            <a:r>
              <a:rPr lang="zh-CN" altLang="en-US" sz="2400" dirty="0"/>
              <a:t>用                              计算</a:t>
            </a:r>
            <a:r>
              <a:rPr lang="zh-CN" altLang="en-US" sz="2400" i="1" dirty="0">
                <a:sym typeface="Symbol" panose="05050102010706020507" pitchFamily="18" charset="2"/>
              </a:rPr>
              <a:t></a:t>
            </a:r>
            <a:r>
              <a:rPr lang="zh-CN" altLang="en-US" sz="2400" i="1" dirty="0"/>
              <a:t> </a:t>
            </a:r>
            <a:r>
              <a:rPr lang="zh-CN" altLang="en-US" sz="2400" dirty="0"/>
              <a:t>的置信区间．</a:t>
            </a:r>
          </a:p>
          <a:p>
            <a:pPr marL="544513" lvl="3" indent="0" eaLnBrk="1" hangingPunct="1">
              <a:lnSpc>
                <a:spcPct val="110000"/>
              </a:lnSpc>
              <a:buFont typeface="Arial" panose="020B0604020202020204" pitchFamily="34" charset="0"/>
              <a:buNone/>
            </a:pPr>
            <a:r>
              <a:rPr lang="zh-CN" altLang="en-US" sz="2400" dirty="0"/>
              <a:t>其中</a:t>
            </a:r>
          </a:p>
          <a:p>
            <a:pPr marL="544513" lvl="3" indent="0" eaLnBrk="1" hangingPunct="1">
              <a:lnSpc>
                <a:spcPct val="110000"/>
              </a:lnSpc>
              <a:buFont typeface="Arial" panose="020B0604020202020204" pitchFamily="34" charset="0"/>
              <a:buNone/>
            </a:pPr>
            <a:r>
              <a:rPr lang="en-US" altLang="zh-CN" sz="2400" i="1" dirty="0"/>
              <a:t>n</a:t>
            </a:r>
            <a:r>
              <a:rPr lang="en-US" altLang="zh-CN" sz="2400" dirty="0"/>
              <a:t>=16,</a:t>
            </a:r>
            <a:endParaRPr lang="en-US" altLang="zh-CN" sz="2400" i="1" dirty="0"/>
          </a:p>
        </p:txBody>
      </p:sp>
      <p:sp>
        <p:nvSpPr>
          <p:cNvPr id="43011" name="Rectangle 3">
            <a:extLst>
              <a:ext uri="{FF2B5EF4-FFF2-40B4-BE49-F238E27FC236}">
                <a16:creationId xmlns:a16="http://schemas.microsoft.com/office/drawing/2014/main" id="{2219DC9B-7B40-479F-A705-370852963D05}"/>
              </a:ext>
            </a:extLst>
          </p:cNvPr>
          <p:cNvSpPr>
            <a:spLocks noGrp="1" noChangeArrowheads="1"/>
          </p:cNvSpPr>
          <p:nvPr>
            <p:ph type="title"/>
          </p:nvPr>
        </p:nvSpPr>
        <p:spPr>
          <a:xfrm>
            <a:off x="423863" y="908050"/>
            <a:ext cx="8928100" cy="387350"/>
          </a:xfrm>
          <a:noFill/>
        </p:spPr>
        <p:txBody>
          <a:bodyPr/>
          <a:lstStyle/>
          <a:p>
            <a:pPr eaLnBrk="1" hangingPunct="1"/>
            <a:r>
              <a:rPr lang="zh-CN" altLang="en-US">
                <a:solidFill>
                  <a:srgbClr val="C00000"/>
                </a:solidFill>
              </a:rPr>
              <a:t>正态总体均值的区间估计</a:t>
            </a:r>
          </a:p>
        </p:txBody>
      </p:sp>
      <p:sp>
        <p:nvSpPr>
          <p:cNvPr id="43012" name="Rectangle 4">
            <a:extLst>
              <a:ext uri="{FF2B5EF4-FFF2-40B4-BE49-F238E27FC236}">
                <a16:creationId xmlns:a16="http://schemas.microsoft.com/office/drawing/2014/main" id="{89FB27EC-09CD-4706-965D-567B92C0F0B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13" name="Rectangle 5">
            <a:extLst>
              <a:ext uri="{FF2B5EF4-FFF2-40B4-BE49-F238E27FC236}">
                <a16:creationId xmlns:a16="http://schemas.microsoft.com/office/drawing/2014/main" id="{6CBEB59E-4896-4244-B2F2-62505FA145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14" name="Rectangle 6">
            <a:extLst>
              <a:ext uri="{FF2B5EF4-FFF2-40B4-BE49-F238E27FC236}">
                <a16:creationId xmlns:a16="http://schemas.microsoft.com/office/drawing/2014/main" id="{9D33FD9B-37E1-4333-9BD5-ADF71B3E1F4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15" name="Rectangle 7">
            <a:extLst>
              <a:ext uri="{FF2B5EF4-FFF2-40B4-BE49-F238E27FC236}">
                <a16:creationId xmlns:a16="http://schemas.microsoft.com/office/drawing/2014/main" id="{056BDA70-AC1D-4E31-BBA7-6689F82019D6}"/>
              </a:ext>
            </a:extLst>
          </p:cNvPr>
          <p:cNvSpPr>
            <a:spLocks noChangeArrowheads="1"/>
          </p:cNvSpPr>
          <p:nvPr/>
        </p:nvSpPr>
        <p:spPr bwMode="auto">
          <a:xfrm>
            <a:off x="0" y="3816350"/>
            <a:ext cx="184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sz="2400"/>
          </a:p>
        </p:txBody>
      </p:sp>
      <p:sp>
        <p:nvSpPr>
          <p:cNvPr id="43016" name="Rectangle 8">
            <a:extLst>
              <a:ext uri="{FF2B5EF4-FFF2-40B4-BE49-F238E27FC236}">
                <a16:creationId xmlns:a16="http://schemas.microsoft.com/office/drawing/2014/main" id="{51777827-F320-429B-B065-28170F8FEF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17" name="Rectangle 9">
            <a:extLst>
              <a:ext uri="{FF2B5EF4-FFF2-40B4-BE49-F238E27FC236}">
                <a16:creationId xmlns:a16="http://schemas.microsoft.com/office/drawing/2014/main" id="{583F8CB5-427C-4383-9431-5E68BC9952A4}"/>
              </a:ext>
            </a:extLst>
          </p:cNvPr>
          <p:cNvSpPr>
            <a:spLocks noChangeArrowheads="1"/>
          </p:cNvSpPr>
          <p:nvPr/>
        </p:nvSpPr>
        <p:spPr bwMode="auto">
          <a:xfrm>
            <a:off x="215900" y="3309938"/>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sz="2400"/>
          </a:p>
        </p:txBody>
      </p:sp>
      <p:sp>
        <p:nvSpPr>
          <p:cNvPr id="43018" name="Rectangle 10">
            <a:extLst>
              <a:ext uri="{FF2B5EF4-FFF2-40B4-BE49-F238E27FC236}">
                <a16:creationId xmlns:a16="http://schemas.microsoft.com/office/drawing/2014/main" id="{607375AA-8475-4C6E-A414-434B9DADEC5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19" name="Rectangle 11">
            <a:extLst>
              <a:ext uri="{FF2B5EF4-FFF2-40B4-BE49-F238E27FC236}">
                <a16:creationId xmlns:a16="http://schemas.microsoft.com/office/drawing/2014/main" id="{D531427A-2817-4310-AD73-2C551479C18C}"/>
              </a:ext>
            </a:extLst>
          </p:cNvPr>
          <p:cNvSpPr>
            <a:spLocks noChangeArrowheads="1"/>
          </p:cNvSpPr>
          <p:nvPr/>
        </p:nvSpPr>
        <p:spPr bwMode="auto">
          <a:xfrm>
            <a:off x="0" y="3806825"/>
            <a:ext cx="184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sz="2400"/>
          </a:p>
        </p:txBody>
      </p:sp>
      <p:sp>
        <p:nvSpPr>
          <p:cNvPr id="43020" name="Rectangle 12">
            <a:extLst>
              <a:ext uri="{FF2B5EF4-FFF2-40B4-BE49-F238E27FC236}">
                <a16:creationId xmlns:a16="http://schemas.microsoft.com/office/drawing/2014/main" id="{CF26F9A2-DA1B-45C8-BE1D-FB29C44130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21" name="Rectangle 13">
            <a:extLst>
              <a:ext uri="{FF2B5EF4-FFF2-40B4-BE49-F238E27FC236}">
                <a16:creationId xmlns:a16="http://schemas.microsoft.com/office/drawing/2014/main" id="{BC8D640E-5506-449E-B0A8-4A38AAA78E4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22" name="Rectangle 14">
            <a:extLst>
              <a:ext uri="{FF2B5EF4-FFF2-40B4-BE49-F238E27FC236}">
                <a16:creationId xmlns:a16="http://schemas.microsoft.com/office/drawing/2014/main" id="{B81099F3-76F7-42B6-B8BD-A1B9786D4FD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23" name="Rectangle 15">
            <a:extLst>
              <a:ext uri="{FF2B5EF4-FFF2-40B4-BE49-F238E27FC236}">
                <a16:creationId xmlns:a16="http://schemas.microsoft.com/office/drawing/2014/main" id="{93E2FA6C-90A0-4C41-A895-653E41148A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100816" name="Object 16">
            <a:extLst>
              <a:ext uri="{FF2B5EF4-FFF2-40B4-BE49-F238E27FC236}">
                <a16:creationId xmlns:a16="http://schemas.microsoft.com/office/drawing/2014/main" id="{F86D16B6-D209-4F3F-980B-2AA9541C7C2B}"/>
              </a:ext>
            </a:extLst>
          </p:cNvPr>
          <p:cNvGraphicFramePr>
            <a:graphicFrameLocks noChangeAspect="1"/>
          </p:cNvGraphicFramePr>
          <p:nvPr/>
        </p:nvGraphicFramePr>
        <p:xfrm>
          <a:off x="2655888" y="4076700"/>
          <a:ext cx="2232025" cy="782638"/>
        </p:xfrm>
        <a:graphic>
          <a:graphicData uri="http://schemas.openxmlformats.org/presentationml/2006/ole">
            <mc:AlternateContent xmlns:mc="http://schemas.openxmlformats.org/markup-compatibility/2006">
              <mc:Choice xmlns:v="urn:schemas-microsoft-com:vml" Requires="v">
                <p:oleObj spid="_x0000_s43202" name="公式" r:id="rId3" imgW="1295400" imgH="457200" progId="Equation.3">
                  <p:embed/>
                </p:oleObj>
              </mc:Choice>
              <mc:Fallback>
                <p:oleObj name="公式" r:id="rId3" imgW="1295400" imgH="4572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888" y="4076700"/>
                        <a:ext cx="223202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5" name="Rectangle 17">
            <a:extLst>
              <a:ext uri="{FF2B5EF4-FFF2-40B4-BE49-F238E27FC236}">
                <a16:creationId xmlns:a16="http://schemas.microsoft.com/office/drawing/2014/main" id="{AD6FC436-EEF5-4ADF-B4CB-3FA120BFF1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3026" name="Rectangle 18">
            <a:extLst>
              <a:ext uri="{FF2B5EF4-FFF2-40B4-BE49-F238E27FC236}">
                <a16:creationId xmlns:a16="http://schemas.microsoft.com/office/drawing/2014/main" id="{6441FA7F-6822-4E83-81CE-BFB617E62E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aphicFrame>
        <p:nvGraphicFramePr>
          <p:cNvPr id="1100819" name="Object 19">
            <a:extLst>
              <a:ext uri="{FF2B5EF4-FFF2-40B4-BE49-F238E27FC236}">
                <a16:creationId xmlns:a16="http://schemas.microsoft.com/office/drawing/2014/main" id="{6064AA23-54BA-49CC-9DA8-E6D1F6D6A57D}"/>
              </a:ext>
            </a:extLst>
          </p:cNvPr>
          <p:cNvGraphicFramePr>
            <a:graphicFrameLocks noChangeAspect="1"/>
          </p:cNvGraphicFramePr>
          <p:nvPr/>
        </p:nvGraphicFramePr>
        <p:xfrm>
          <a:off x="1763713" y="5014913"/>
          <a:ext cx="2589212" cy="860425"/>
        </p:xfrm>
        <a:graphic>
          <a:graphicData uri="http://schemas.openxmlformats.org/presentationml/2006/ole">
            <mc:AlternateContent xmlns:mc="http://schemas.openxmlformats.org/markup-compatibility/2006">
              <mc:Choice xmlns:v="urn:schemas-microsoft-com:vml" Requires="v">
                <p:oleObj spid="_x0000_s43203" name="公式" r:id="rId5" imgW="1307532" imgH="431613" progId="Equation.3">
                  <p:embed/>
                </p:oleObj>
              </mc:Choice>
              <mc:Fallback>
                <p:oleObj name="公式" r:id="rId5" imgW="1307532" imgH="431613"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014913"/>
                        <a:ext cx="25892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8" name="Rectangle 20">
            <a:extLst>
              <a:ext uri="{FF2B5EF4-FFF2-40B4-BE49-F238E27FC236}">
                <a16:creationId xmlns:a16="http://schemas.microsoft.com/office/drawing/2014/main" id="{1E2A9856-AEA8-4401-9541-3F86A5E2EAE5}"/>
              </a:ext>
            </a:extLst>
          </p:cNvPr>
          <p:cNvSpPr>
            <a:spLocks noChangeArrowheads="1"/>
          </p:cNvSpPr>
          <p:nvPr/>
        </p:nvSpPr>
        <p:spPr bwMode="auto">
          <a:xfrm>
            <a:off x="0" y="3725863"/>
            <a:ext cx="1841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sz="2400"/>
          </a:p>
        </p:txBody>
      </p:sp>
      <p:graphicFrame>
        <p:nvGraphicFramePr>
          <p:cNvPr id="1100821" name="Object 21">
            <a:extLst>
              <a:ext uri="{FF2B5EF4-FFF2-40B4-BE49-F238E27FC236}">
                <a16:creationId xmlns:a16="http://schemas.microsoft.com/office/drawing/2014/main" id="{5DF95DBD-1758-4D10-8B4B-B5771287DB73}"/>
              </a:ext>
            </a:extLst>
          </p:cNvPr>
          <p:cNvGraphicFramePr>
            <a:graphicFrameLocks noChangeAspect="1"/>
          </p:cNvGraphicFramePr>
          <p:nvPr/>
        </p:nvGraphicFramePr>
        <p:xfrm>
          <a:off x="4379913" y="5002213"/>
          <a:ext cx="4044950" cy="866775"/>
        </p:xfrm>
        <a:graphic>
          <a:graphicData uri="http://schemas.openxmlformats.org/presentationml/2006/ole">
            <mc:AlternateContent xmlns:mc="http://schemas.openxmlformats.org/markup-compatibility/2006">
              <mc:Choice xmlns:v="urn:schemas-microsoft-com:vml" Requires="v">
                <p:oleObj spid="_x0000_s43204" name="公式" r:id="rId7" imgW="2032000" imgH="431800" progId="Equation.3">
                  <p:embed/>
                </p:oleObj>
              </mc:Choice>
              <mc:Fallback>
                <p:oleObj name="公式" r:id="rId7" imgW="2032000" imgH="4318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9913" y="5002213"/>
                        <a:ext cx="40449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0" name="标题 2">
            <a:extLst>
              <a:ext uri="{FF2B5EF4-FFF2-40B4-BE49-F238E27FC236}">
                <a16:creationId xmlns:a16="http://schemas.microsoft.com/office/drawing/2014/main" id="{C48C9C7F-D02C-4770-A806-277AB0804E53}"/>
              </a:ext>
            </a:extLst>
          </p:cNvPr>
          <p:cNvSpPr txBox="1">
            <a:spLocks/>
          </p:cNvSpPr>
          <p:nvPr/>
        </p:nvSpPr>
        <p:spPr bwMode="auto">
          <a:xfrm>
            <a:off x="107950" y="139700"/>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sz="2400">
                <a:solidFill>
                  <a:srgbClr val="0000CC"/>
                </a:solidFill>
                <a:latin typeface="Arial Black" panose="020B0A04020102020204" pitchFamily="34" charset="0"/>
              </a:rPr>
              <a:t>4.2-4 </a:t>
            </a:r>
            <a:r>
              <a:rPr lang="zh-CN" altLang="en-US" sz="2400">
                <a:solidFill>
                  <a:srgbClr val="0000CC"/>
                </a:solidFill>
                <a:latin typeface="Arial Black" panose="020B0A04020102020204" pitchFamily="34" charset="0"/>
              </a:rPr>
              <a:t>区间估计</a:t>
            </a:r>
          </a:p>
        </p:txBody>
      </p:sp>
      <p:sp>
        <p:nvSpPr>
          <p:cNvPr id="2" name="文本框 1">
            <a:extLst>
              <a:ext uri="{FF2B5EF4-FFF2-40B4-BE49-F238E27FC236}">
                <a16:creationId xmlns:a16="http://schemas.microsoft.com/office/drawing/2014/main" id="{A614DF2B-7D57-40D1-85D1-5CB511407CD2}"/>
              </a:ext>
            </a:extLst>
          </p:cNvPr>
          <p:cNvSpPr txBox="1"/>
          <p:nvPr/>
        </p:nvSpPr>
        <p:spPr>
          <a:xfrm>
            <a:off x="683568" y="6093296"/>
            <a:ext cx="1972320" cy="461665"/>
          </a:xfrm>
          <a:prstGeom prst="rect">
            <a:avLst/>
          </a:prstGeom>
          <a:noFill/>
        </p:spPr>
        <p:txBody>
          <a:bodyPr wrap="square" rtlCol="0">
            <a:spAutoFit/>
          </a:bodyPr>
          <a:lstStyle/>
          <a:p>
            <a:r>
              <a:rPr lang="zh-CN" altLang="en-US" sz="2400" dirty="0">
                <a:solidFill>
                  <a:srgbClr val="FF0000"/>
                </a:solidFill>
              </a:rPr>
              <a:t>证明略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0802">
                                            <p:txEl>
                                              <p:pRg st="4" end="4"/>
                                            </p:txEl>
                                          </p:spTgt>
                                        </p:tgtEl>
                                        <p:attrNameLst>
                                          <p:attrName>style.visibility</p:attrName>
                                        </p:attrNameLst>
                                      </p:cBhvr>
                                      <p:to>
                                        <p:strVal val="visible"/>
                                      </p:to>
                                    </p:set>
                                    <p:animEffect transition="in" filter="wipe(left)">
                                      <p:cBhvr>
                                        <p:cTn id="7" dur="500"/>
                                        <p:tgtEl>
                                          <p:spTgt spid="1100802">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0802">
                                            <p:txEl>
                                              <p:pRg st="5" end="5"/>
                                            </p:txEl>
                                          </p:spTgt>
                                        </p:tgtEl>
                                        <p:attrNameLst>
                                          <p:attrName>style.visibility</p:attrName>
                                        </p:attrNameLst>
                                      </p:cBhvr>
                                      <p:to>
                                        <p:strVal val="visible"/>
                                      </p:to>
                                    </p:set>
                                    <p:animEffect transition="in" filter="wipe(left)">
                                      <p:cBhvr>
                                        <p:cTn id="12" dur="500"/>
                                        <p:tgtEl>
                                          <p:spTgt spid="1100802">
                                            <p:txEl>
                                              <p:pRg st="5" end="5"/>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100816"/>
                                        </p:tgtEl>
                                        <p:attrNameLst>
                                          <p:attrName>style.visibility</p:attrName>
                                        </p:attrNameLst>
                                      </p:cBhvr>
                                      <p:to>
                                        <p:strVal val="visible"/>
                                      </p:to>
                                    </p:set>
                                    <p:animEffect transition="in" filter="wipe(left)">
                                      <p:cBhvr>
                                        <p:cTn id="15" dur="500"/>
                                        <p:tgtEl>
                                          <p:spTgt spid="11008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00802">
                                            <p:txEl>
                                              <p:pRg st="6" end="6"/>
                                            </p:txEl>
                                          </p:spTgt>
                                        </p:tgtEl>
                                        <p:attrNameLst>
                                          <p:attrName>style.visibility</p:attrName>
                                        </p:attrNameLst>
                                      </p:cBhvr>
                                      <p:to>
                                        <p:strVal val="visible"/>
                                      </p:to>
                                    </p:set>
                                    <p:animEffect transition="in" filter="wipe(left)">
                                      <p:cBhvr>
                                        <p:cTn id="20" dur="500"/>
                                        <p:tgtEl>
                                          <p:spTgt spid="1100802">
                                            <p:txEl>
                                              <p:pRg st="6" end="6"/>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100802">
                                            <p:txEl>
                                              <p:pRg st="7" end="7"/>
                                            </p:txEl>
                                          </p:spTgt>
                                        </p:tgtEl>
                                        <p:attrNameLst>
                                          <p:attrName>style.visibility</p:attrName>
                                        </p:attrNameLst>
                                      </p:cBhvr>
                                      <p:to>
                                        <p:strVal val="visible"/>
                                      </p:to>
                                    </p:set>
                                    <p:animEffect transition="in" filter="wipe(left)">
                                      <p:cBhvr>
                                        <p:cTn id="24" dur="500"/>
                                        <p:tgtEl>
                                          <p:spTgt spid="1100802">
                                            <p:txEl>
                                              <p:pRg st="7" end="7"/>
                                            </p:txEl>
                                          </p:spTgt>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1100819"/>
                                        </p:tgtEl>
                                        <p:attrNameLst>
                                          <p:attrName>style.visibility</p:attrName>
                                        </p:attrNameLst>
                                      </p:cBhvr>
                                      <p:to>
                                        <p:strVal val="visible"/>
                                      </p:to>
                                    </p:set>
                                    <p:animEffect transition="in" filter="wipe(left)">
                                      <p:cBhvr>
                                        <p:cTn id="28" dur="500"/>
                                        <p:tgtEl>
                                          <p:spTgt spid="1100819"/>
                                        </p:tgtEl>
                                      </p:cBhvr>
                                    </p:animEffect>
                                  </p:childTnLst>
                                </p:cTn>
                              </p:par>
                            </p:childTnLst>
                          </p:cTn>
                        </p:par>
                        <p:par>
                          <p:cTn id="29" fill="hold" nodeType="afterGroup">
                            <p:stCondLst>
                              <p:cond delay="1500"/>
                            </p:stCondLst>
                            <p:childTnLst>
                              <p:par>
                                <p:cTn id="30" presetID="22" presetClass="entr" presetSubtype="8" fill="hold" nodeType="afterEffect">
                                  <p:stCondLst>
                                    <p:cond delay="0"/>
                                  </p:stCondLst>
                                  <p:childTnLst>
                                    <p:set>
                                      <p:cBhvr>
                                        <p:cTn id="31" dur="1" fill="hold">
                                          <p:stCondLst>
                                            <p:cond delay="0"/>
                                          </p:stCondLst>
                                        </p:cTn>
                                        <p:tgtEl>
                                          <p:spTgt spid="1100821"/>
                                        </p:tgtEl>
                                        <p:attrNameLst>
                                          <p:attrName>style.visibility</p:attrName>
                                        </p:attrNameLst>
                                      </p:cBhvr>
                                      <p:to>
                                        <p:strVal val="visible"/>
                                      </p:to>
                                    </p:set>
                                    <p:animEffect transition="in" filter="wipe(left)">
                                      <p:cBhvr>
                                        <p:cTn id="32" dur="500"/>
                                        <p:tgtEl>
                                          <p:spTgt spid="11008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A25AD68-3B3D-4312-942D-536895908F38}"/>
              </a:ext>
            </a:extLst>
          </p:cNvPr>
          <p:cNvSpPr>
            <a:spLocks noGrp="1" noChangeArrowheads="1"/>
          </p:cNvSpPr>
          <p:nvPr>
            <p:ph type="title"/>
          </p:nvPr>
        </p:nvSpPr>
        <p:spPr>
          <a:xfrm>
            <a:off x="468313" y="495300"/>
            <a:ext cx="6904037" cy="11239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dirty="0">
                <a:solidFill>
                  <a:schemeClr val="tx1"/>
                </a:solidFill>
              </a:rPr>
              <a:t>假设检验在统计方法中的地位</a:t>
            </a:r>
          </a:p>
        </p:txBody>
      </p:sp>
      <p:grpSp>
        <p:nvGrpSpPr>
          <p:cNvPr id="45059" name="Group 3">
            <a:extLst>
              <a:ext uri="{FF2B5EF4-FFF2-40B4-BE49-F238E27FC236}">
                <a16:creationId xmlns:a16="http://schemas.microsoft.com/office/drawing/2014/main" id="{A3711DF5-6571-4A67-8BED-7D5012360863}"/>
              </a:ext>
            </a:extLst>
          </p:cNvPr>
          <p:cNvGrpSpPr>
            <a:grpSpLocks/>
          </p:cNvGrpSpPr>
          <p:nvPr/>
        </p:nvGrpSpPr>
        <p:grpSpPr bwMode="auto">
          <a:xfrm>
            <a:off x="1476375" y="2000250"/>
            <a:ext cx="4876800" cy="3544888"/>
            <a:chOff x="930" y="1260"/>
            <a:chExt cx="3072" cy="2233"/>
          </a:xfrm>
        </p:grpSpPr>
        <p:sp>
          <p:nvSpPr>
            <p:cNvPr id="45064" name="AutoShape 4">
              <a:extLst>
                <a:ext uri="{FF2B5EF4-FFF2-40B4-BE49-F238E27FC236}">
                  <a16:creationId xmlns:a16="http://schemas.microsoft.com/office/drawing/2014/main" id="{D9B260D1-E60F-445E-9127-10C30F937BF7}"/>
                </a:ext>
              </a:extLst>
            </p:cNvPr>
            <p:cNvSpPr>
              <a:spLocks noChangeArrowheads="1"/>
            </p:cNvSpPr>
            <p:nvPr/>
          </p:nvSpPr>
          <p:spPr bwMode="auto">
            <a:xfrm>
              <a:off x="1666" y="1260"/>
              <a:ext cx="1761" cy="475"/>
            </a:xfrm>
            <a:prstGeom prst="roundRect">
              <a:avLst>
                <a:gd name="adj" fmla="val 16667"/>
              </a:avLst>
            </a:prstGeom>
            <a:solidFill>
              <a:srgbClr val="2FFFEB"/>
            </a:solidFill>
            <a:ln w="9525">
              <a:round/>
              <a:headEnd/>
              <a:tailEnd/>
            </a:ln>
            <a:effectLst/>
            <a:scene3d>
              <a:camera prst="legacyObliqueTopRight"/>
              <a:lightRig rig="legacyFlat2" dir="t"/>
            </a:scene3d>
            <a:sp3d extrusionH="430200" prstMaterial="legacyMatte">
              <a:bevelT w="13500" h="13500" prst="angle"/>
              <a:bevelB w="13500" h="13500" prst="angle"/>
              <a:extrusionClr>
                <a:srgbClr val="2FFFEB"/>
              </a:extrusionClr>
              <a:contourClr>
                <a:srgbClr val="2FFFEB"/>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flatTx/>
            </a:bodyPr>
            <a:lstStyle>
              <a:lvl1pPr marL="571500" indent="-571500">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spcBef>
                  <a:spcPct val="20000"/>
                </a:spcBef>
                <a:buFontTx/>
                <a:buChar char="•"/>
              </a:pPr>
              <a:r>
                <a:rPr lang="zh-CN" altLang="en-US" sz="3500" b="1" dirty="0">
                  <a:solidFill>
                    <a:srgbClr val="FF0000"/>
                  </a:solidFill>
                  <a:ea typeface="隶书" panose="02010509060101010101" pitchFamily="49" charset="-122"/>
                </a:rPr>
                <a:t>统计方法</a:t>
              </a:r>
            </a:p>
          </p:txBody>
        </p:sp>
        <p:sp>
          <p:nvSpPr>
            <p:cNvPr id="45065" name="Text Box 5">
              <a:extLst>
                <a:ext uri="{FF2B5EF4-FFF2-40B4-BE49-F238E27FC236}">
                  <a16:creationId xmlns:a16="http://schemas.microsoft.com/office/drawing/2014/main" id="{CFEEB63C-FFFD-4EFC-AD67-4D87893AE843}"/>
                </a:ext>
              </a:extLst>
            </p:cNvPr>
            <p:cNvSpPr txBox="1">
              <a:spLocks noChangeArrowheads="1"/>
            </p:cNvSpPr>
            <p:nvPr/>
          </p:nvSpPr>
          <p:spPr bwMode="auto">
            <a:xfrm>
              <a:off x="930" y="2293"/>
              <a:ext cx="1104" cy="336"/>
            </a:xfrm>
            <a:prstGeom prst="rect">
              <a:avLst/>
            </a:prstGeom>
            <a:solidFill>
              <a:srgbClr val="51FFF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1FFF7"/>
              </a:extrusionClr>
              <a:contourClr>
                <a:srgbClr val="51FFF7"/>
              </a:contour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flatTx/>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2600" b="1" dirty="0">
                  <a:solidFill>
                    <a:srgbClr val="C00000"/>
                  </a:solidFill>
                  <a:latin typeface="Times New Roman" panose="02020603050405020304" pitchFamily="18" charset="0"/>
                  <a:ea typeface="隶书" panose="02010509060101010101" pitchFamily="49" charset="-122"/>
                </a:rPr>
                <a:t>描述统计</a:t>
              </a:r>
              <a:endParaRPr kumimoji="1" lang="zh-CN" altLang="en-US" sz="2400" b="1" dirty="0">
                <a:solidFill>
                  <a:srgbClr val="C00000"/>
                </a:solidFill>
                <a:latin typeface="Times New Roman" panose="02020603050405020304" pitchFamily="18" charset="0"/>
                <a:ea typeface="隶书" panose="02010509060101010101" pitchFamily="49" charset="-122"/>
              </a:endParaRPr>
            </a:p>
          </p:txBody>
        </p:sp>
        <p:sp>
          <p:nvSpPr>
            <p:cNvPr id="45066" name="Text Box 6">
              <a:extLst>
                <a:ext uri="{FF2B5EF4-FFF2-40B4-BE49-F238E27FC236}">
                  <a16:creationId xmlns:a16="http://schemas.microsoft.com/office/drawing/2014/main" id="{7BF1415D-41CC-46D7-B8F8-B22A82CCB35E}"/>
                </a:ext>
              </a:extLst>
            </p:cNvPr>
            <p:cNvSpPr txBox="1">
              <a:spLocks noChangeArrowheads="1"/>
            </p:cNvSpPr>
            <p:nvPr/>
          </p:nvSpPr>
          <p:spPr bwMode="auto">
            <a:xfrm>
              <a:off x="2898" y="2293"/>
              <a:ext cx="1104" cy="336"/>
            </a:xfrm>
            <a:prstGeom prst="rect">
              <a:avLst/>
            </a:prstGeom>
            <a:solidFill>
              <a:srgbClr val="2FFFEB"/>
            </a:solidFill>
            <a:ln w="9525">
              <a:miter lim="800000"/>
              <a:headEnd/>
              <a:tailEnd/>
            </a:ln>
            <a:effectLst/>
            <a:scene3d>
              <a:camera prst="legacyObliqueTopRight"/>
              <a:lightRig rig="legacyFlat2" dir="t"/>
            </a:scene3d>
            <a:sp3d extrusionH="430200" prstMaterial="legacyMatte">
              <a:bevelT w="13500" h="13500" prst="angle"/>
              <a:bevelB w="13500" h="13500" prst="angle"/>
              <a:extrusionClr>
                <a:srgbClr val="2FFFEB"/>
              </a:extrusionClr>
              <a:contourClr>
                <a:srgbClr val="2FFFEB"/>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2600" b="1" dirty="0">
                  <a:solidFill>
                    <a:srgbClr val="0033CC"/>
                  </a:solidFill>
                  <a:latin typeface="Times New Roman" panose="02020603050405020304" pitchFamily="18" charset="0"/>
                  <a:ea typeface="隶书" panose="02010509060101010101" pitchFamily="49" charset="-122"/>
                </a:rPr>
                <a:t>推断统计</a:t>
              </a:r>
              <a:endParaRPr kumimoji="1" lang="zh-CN" altLang="en-US" sz="2400" b="1" dirty="0">
                <a:solidFill>
                  <a:srgbClr val="0033CC"/>
                </a:solidFill>
                <a:latin typeface="Times New Roman" panose="02020603050405020304" pitchFamily="18" charset="0"/>
                <a:ea typeface="隶书" panose="02010509060101010101" pitchFamily="49" charset="-122"/>
              </a:endParaRPr>
            </a:p>
          </p:txBody>
        </p:sp>
        <p:sp>
          <p:nvSpPr>
            <p:cNvPr id="45067" name="Text Box 7">
              <a:extLst>
                <a:ext uri="{FF2B5EF4-FFF2-40B4-BE49-F238E27FC236}">
                  <a16:creationId xmlns:a16="http://schemas.microsoft.com/office/drawing/2014/main" id="{0A3D8A63-14E6-4BE6-846A-192D222C5EDE}"/>
                </a:ext>
              </a:extLst>
            </p:cNvPr>
            <p:cNvSpPr txBox="1">
              <a:spLocks noChangeArrowheads="1"/>
            </p:cNvSpPr>
            <p:nvPr/>
          </p:nvSpPr>
          <p:spPr bwMode="auto">
            <a:xfrm>
              <a:off x="2226" y="3157"/>
              <a:ext cx="1104" cy="336"/>
            </a:xfrm>
            <a:prstGeom prst="rect">
              <a:avLst/>
            </a:prstGeom>
            <a:solidFill>
              <a:srgbClr val="2FFFEB"/>
            </a:solidFill>
            <a:ln w="9525">
              <a:miter lim="800000"/>
              <a:headEnd/>
              <a:tailEnd/>
            </a:ln>
            <a:effectLst/>
            <a:scene3d>
              <a:camera prst="legacyObliqueTopRight"/>
              <a:lightRig rig="legacyFlat2" dir="t"/>
            </a:scene3d>
            <a:sp3d extrusionH="430200" prstMaterial="legacyMatte">
              <a:bevelT w="13500" h="13500" prst="angle"/>
              <a:bevelB w="13500" h="13500" prst="angle"/>
              <a:extrusionClr>
                <a:srgbClr val="2FFFEB"/>
              </a:extrusionClr>
              <a:contourClr>
                <a:srgbClr val="2FFFEB"/>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2600" b="1" dirty="0">
                  <a:solidFill>
                    <a:srgbClr val="0033CC"/>
                  </a:solidFill>
                  <a:latin typeface="Times New Roman" panose="02020603050405020304" pitchFamily="18" charset="0"/>
                  <a:ea typeface="隶书" panose="02010509060101010101" pitchFamily="49" charset="-122"/>
                </a:rPr>
                <a:t>参数估计</a:t>
              </a:r>
              <a:endParaRPr kumimoji="1" lang="zh-CN" altLang="en-US" sz="2400" b="1" dirty="0">
                <a:solidFill>
                  <a:srgbClr val="0033CC"/>
                </a:solidFill>
                <a:latin typeface="Times New Roman" panose="02020603050405020304" pitchFamily="18" charset="0"/>
                <a:ea typeface="隶书" panose="02010509060101010101" pitchFamily="49" charset="-122"/>
              </a:endParaRPr>
            </a:p>
          </p:txBody>
        </p:sp>
        <p:sp>
          <p:nvSpPr>
            <p:cNvPr id="45068" name="Line 8">
              <a:extLst>
                <a:ext uri="{FF2B5EF4-FFF2-40B4-BE49-F238E27FC236}">
                  <a16:creationId xmlns:a16="http://schemas.microsoft.com/office/drawing/2014/main" id="{C80E1C38-CD6D-4443-B703-37F1F7EBA60C}"/>
                </a:ext>
              </a:extLst>
            </p:cNvPr>
            <p:cNvSpPr>
              <a:spLocks noChangeShapeType="1"/>
            </p:cNvSpPr>
            <p:nvPr/>
          </p:nvSpPr>
          <p:spPr bwMode="auto">
            <a:xfrm>
              <a:off x="2514" y="1813"/>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9">
              <a:extLst>
                <a:ext uri="{FF2B5EF4-FFF2-40B4-BE49-F238E27FC236}">
                  <a16:creationId xmlns:a16="http://schemas.microsoft.com/office/drawing/2014/main" id="{11CCA6DB-9A0D-42EC-97D7-1E5D03E2AC9E}"/>
                </a:ext>
              </a:extLst>
            </p:cNvPr>
            <p:cNvSpPr>
              <a:spLocks noChangeShapeType="1"/>
            </p:cNvSpPr>
            <p:nvPr/>
          </p:nvSpPr>
          <p:spPr bwMode="auto">
            <a:xfrm>
              <a:off x="1506" y="1957"/>
              <a:ext cx="19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0">
              <a:extLst>
                <a:ext uri="{FF2B5EF4-FFF2-40B4-BE49-F238E27FC236}">
                  <a16:creationId xmlns:a16="http://schemas.microsoft.com/office/drawing/2014/main" id="{9C96E9CA-C06F-4529-B91B-BB2335B5034F}"/>
                </a:ext>
              </a:extLst>
            </p:cNvPr>
            <p:cNvSpPr>
              <a:spLocks noChangeShapeType="1"/>
            </p:cNvSpPr>
            <p:nvPr/>
          </p:nvSpPr>
          <p:spPr bwMode="auto">
            <a:xfrm>
              <a:off x="1506" y="1957"/>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1" name="Line 11">
              <a:extLst>
                <a:ext uri="{FF2B5EF4-FFF2-40B4-BE49-F238E27FC236}">
                  <a16:creationId xmlns:a16="http://schemas.microsoft.com/office/drawing/2014/main" id="{3C2C2EE4-397D-4F07-86A2-D5C22AC2DFB6}"/>
                </a:ext>
              </a:extLst>
            </p:cNvPr>
            <p:cNvSpPr>
              <a:spLocks noChangeShapeType="1"/>
            </p:cNvSpPr>
            <p:nvPr/>
          </p:nvSpPr>
          <p:spPr bwMode="auto">
            <a:xfrm>
              <a:off x="2778" y="2821"/>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2" name="Line 12">
              <a:extLst>
                <a:ext uri="{FF2B5EF4-FFF2-40B4-BE49-F238E27FC236}">
                  <a16:creationId xmlns:a16="http://schemas.microsoft.com/office/drawing/2014/main" id="{D451DB96-DBAA-416B-8144-085FB888EAB2}"/>
                </a:ext>
              </a:extLst>
            </p:cNvPr>
            <p:cNvSpPr>
              <a:spLocks noChangeShapeType="1"/>
            </p:cNvSpPr>
            <p:nvPr/>
          </p:nvSpPr>
          <p:spPr bwMode="auto">
            <a:xfrm>
              <a:off x="3474" y="1957"/>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3" name="Line 13">
              <a:extLst>
                <a:ext uri="{FF2B5EF4-FFF2-40B4-BE49-F238E27FC236}">
                  <a16:creationId xmlns:a16="http://schemas.microsoft.com/office/drawing/2014/main" id="{A9D1AA26-EF68-463D-AF87-A16B4DD6CE60}"/>
                </a:ext>
              </a:extLst>
            </p:cNvPr>
            <p:cNvSpPr>
              <a:spLocks noChangeShapeType="1"/>
            </p:cNvSpPr>
            <p:nvPr/>
          </p:nvSpPr>
          <p:spPr bwMode="auto">
            <a:xfrm>
              <a:off x="3474" y="2629"/>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Line 14">
              <a:extLst>
                <a:ext uri="{FF2B5EF4-FFF2-40B4-BE49-F238E27FC236}">
                  <a16:creationId xmlns:a16="http://schemas.microsoft.com/office/drawing/2014/main" id="{CAB6AE87-7EDF-4345-ABD9-8267F8DE2455}"/>
                </a:ext>
              </a:extLst>
            </p:cNvPr>
            <p:cNvSpPr>
              <a:spLocks noChangeShapeType="1"/>
            </p:cNvSpPr>
            <p:nvPr/>
          </p:nvSpPr>
          <p:spPr bwMode="auto">
            <a:xfrm flipV="1">
              <a:off x="2770" y="2825"/>
              <a:ext cx="7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9" name="Group 15">
            <a:extLst>
              <a:ext uri="{FF2B5EF4-FFF2-40B4-BE49-F238E27FC236}">
                <a16:creationId xmlns:a16="http://schemas.microsoft.com/office/drawing/2014/main" id="{B57F462B-305B-498D-8252-91FC9C635BC0}"/>
              </a:ext>
            </a:extLst>
          </p:cNvPr>
          <p:cNvGrpSpPr>
            <a:grpSpLocks/>
          </p:cNvGrpSpPr>
          <p:nvPr/>
        </p:nvGrpSpPr>
        <p:grpSpPr bwMode="auto">
          <a:xfrm>
            <a:off x="5522913" y="4473575"/>
            <a:ext cx="1973262" cy="1071563"/>
            <a:chOff x="3269" y="2637"/>
            <a:chExt cx="1243" cy="675"/>
          </a:xfrm>
        </p:grpSpPr>
        <p:sp>
          <p:nvSpPr>
            <p:cNvPr id="45061" name="Text Box 16">
              <a:extLst>
                <a:ext uri="{FF2B5EF4-FFF2-40B4-BE49-F238E27FC236}">
                  <a16:creationId xmlns:a16="http://schemas.microsoft.com/office/drawing/2014/main" id="{D2F2217A-823B-47FC-AEC5-AF67F24C8511}"/>
                </a:ext>
              </a:extLst>
            </p:cNvPr>
            <p:cNvSpPr txBox="1">
              <a:spLocks noChangeArrowheads="1"/>
            </p:cNvSpPr>
            <p:nvPr/>
          </p:nvSpPr>
          <p:spPr bwMode="auto">
            <a:xfrm>
              <a:off x="3408" y="2976"/>
              <a:ext cx="1104" cy="336"/>
            </a:xfrm>
            <a:prstGeom prst="rect">
              <a:avLst/>
            </a:prstGeom>
            <a:solidFill>
              <a:srgbClr val="CCCCFF"/>
            </a:solidFill>
            <a:ln w="9525">
              <a:miter lim="800000"/>
              <a:headEnd/>
              <a:tailEnd/>
            </a:ln>
            <a:effectLst/>
            <a:scene3d>
              <a:camera prst="legacyObliqueTopRight"/>
              <a:lightRig rig="legacyFlat2" dir="t"/>
            </a:scene3d>
            <a:sp3d extrusionH="430200" prstMaterial="legacyMatte">
              <a:bevelT w="13500" h="13500" prst="angle"/>
              <a:bevelB w="13500" h="13500" prst="angle"/>
              <a:extrusionClr>
                <a:srgbClr val="CCCCFF"/>
              </a:extrusionClr>
              <a:contourClr>
                <a:srgbClr val="CCC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2600" b="1" dirty="0">
                  <a:solidFill>
                    <a:srgbClr val="0033CC"/>
                  </a:solidFill>
                  <a:latin typeface="Times New Roman" panose="02020603050405020304" pitchFamily="18" charset="0"/>
                  <a:ea typeface="隶书" panose="02010509060101010101" pitchFamily="49" charset="-122"/>
                </a:rPr>
                <a:t>假设检验</a:t>
              </a:r>
              <a:endParaRPr kumimoji="1" lang="zh-CN" altLang="en-US" sz="2400" b="1" dirty="0">
                <a:solidFill>
                  <a:srgbClr val="0033CC"/>
                </a:solidFill>
                <a:latin typeface="Times New Roman" panose="02020603050405020304" pitchFamily="18" charset="0"/>
                <a:ea typeface="隶书" panose="02010509060101010101" pitchFamily="49" charset="-122"/>
              </a:endParaRPr>
            </a:p>
          </p:txBody>
        </p:sp>
        <p:sp>
          <p:nvSpPr>
            <p:cNvPr id="45062" name="Line 17">
              <a:extLst>
                <a:ext uri="{FF2B5EF4-FFF2-40B4-BE49-F238E27FC236}">
                  <a16:creationId xmlns:a16="http://schemas.microsoft.com/office/drawing/2014/main" id="{44353B3F-D99C-4461-914F-3B974C50C377}"/>
                </a:ext>
              </a:extLst>
            </p:cNvPr>
            <p:cNvSpPr>
              <a:spLocks noChangeShapeType="1"/>
            </p:cNvSpPr>
            <p:nvPr/>
          </p:nvSpPr>
          <p:spPr bwMode="auto">
            <a:xfrm>
              <a:off x="3936" y="2640"/>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3" name="Line 18">
              <a:extLst>
                <a:ext uri="{FF2B5EF4-FFF2-40B4-BE49-F238E27FC236}">
                  <a16:creationId xmlns:a16="http://schemas.microsoft.com/office/drawing/2014/main" id="{F2DC25FD-441F-465A-92DC-3B2619C0EDE6}"/>
                </a:ext>
              </a:extLst>
            </p:cNvPr>
            <p:cNvSpPr>
              <a:spLocks noChangeShapeType="1"/>
            </p:cNvSpPr>
            <p:nvPr/>
          </p:nvSpPr>
          <p:spPr bwMode="auto">
            <a:xfrm flipV="1">
              <a:off x="3269" y="2637"/>
              <a:ext cx="66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标题 1">
            <a:extLst>
              <a:ext uri="{FF2B5EF4-FFF2-40B4-BE49-F238E27FC236}">
                <a16:creationId xmlns:a16="http://schemas.microsoft.com/office/drawing/2014/main" id="{4C27D4E6-4D2D-4175-A13F-D46EA58B224F}"/>
              </a:ext>
            </a:extLst>
          </p:cNvPr>
          <p:cNvSpPr txBox="1">
            <a:spLocks noChangeArrowheads="1"/>
          </p:cNvSpPr>
          <p:nvPr/>
        </p:nvSpPr>
        <p:spPr bwMode="auto">
          <a:xfrm>
            <a:off x="107950" y="139700"/>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400" b="1" kern="1200">
                <a:solidFill>
                  <a:srgbClr val="0000CC"/>
                </a:solidFill>
                <a:latin typeface="Arial Black" panose="020B0A04020102020204" pitchFamily="34" charset="0"/>
                <a:ea typeface="+mn-ea"/>
                <a:cs typeface="+mj-cs"/>
              </a:defRPr>
            </a:lvl1pPr>
            <a:lvl2pPr algn="l" rtl="0" eaLnBrk="0" fontAlgn="base" hangingPunct="0">
              <a:spcBef>
                <a:spcPct val="0"/>
              </a:spcBef>
              <a:spcAft>
                <a:spcPct val="0"/>
              </a:spcAft>
              <a:defRPr sz="2400" b="1">
                <a:solidFill>
                  <a:srgbClr val="0000CC"/>
                </a:solidFill>
                <a:latin typeface="宋体" panose="02010600030101010101" pitchFamily="2" charset="-122"/>
                <a:ea typeface="宋体" panose="02010600030101010101" pitchFamily="2" charset="-122"/>
              </a:defRPr>
            </a:lvl2pPr>
            <a:lvl3pPr algn="l" rtl="0" eaLnBrk="0" fontAlgn="base" hangingPunct="0">
              <a:spcBef>
                <a:spcPct val="0"/>
              </a:spcBef>
              <a:spcAft>
                <a:spcPct val="0"/>
              </a:spcAft>
              <a:defRPr sz="2400" b="1">
                <a:solidFill>
                  <a:srgbClr val="0000CC"/>
                </a:solidFill>
                <a:latin typeface="宋体" panose="02010600030101010101" pitchFamily="2" charset="-122"/>
                <a:ea typeface="宋体" panose="02010600030101010101" pitchFamily="2" charset="-122"/>
              </a:defRPr>
            </a:lvl3pPr>
            <a:lvl4pPr algn="l" rtl="0" eaLnBrk="0" fontAlgn="base" hangingPunct="0">
              <a:spcBef>
                <a:spcPct val="0"/>
              </a:spcBef>
              <a:spcAft>
                <a:spcPct val="0"/>
              </a:spcAft>
              <a:defRPr sz="2400" b="1">
                <a:solidFill>
                  <a:srgbClr val="0000CC"/>
                </a:solidFill>
                <a:latin typeface="宋体" panose="02010600030101010101" pitchFamily="2" charset="-122"/>
                <a:ea typeface="宋体" panose="02010600030101010101" pitchFamily="2" charset="-122"/>
              </a:defRPr>
            </a:lvl4pPr>
            <a:lvl5pPr algn="l" rtl="0" eaLnBrk="0" fontAlgn="base" hangingPunct="0">
              <a:spcBef>
                <a:spcPct val="0"/>
              </a:spcBef>
              <a:spcAft>
                <a:spcPct val="0"/>
              </a:spcAft>
              <a:defRPr sz="2400" b="1">
                <a:solidFill>
                  <a:srgbClr val="0000CC"/>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2800">
                <a:solidFill>
                  <a:srgbClr val="0000CC"/>
                </a:solidFill>
                <a:latin typeface="Verdana" panose="020B0604030504040204" pitchFamily="34" charset="0"/>
                <a:ea typeface="华文新魏" panose="02010800040101010101" pitchFamily="2" charset="-122"/>
              </a:defRPr>
            </a:lvl6pPr>
            <a:lvl7pPr marL="914400" algn="l" rtl="0" fontAlgn="base">
              <a:spcBef>
                <a:spcPct val="0"/>
              </a:spcBef>
              <a:spcAft>
                <a:spcPct val="0"/>
              </a:spcAft>
              <a:defRPr sz="2800">
                <a:solidFill>
                  <a:srgbClr val="0000CC"/>
                </a:solidFill>
                <a:latin typeface="Verdana" panose="020B0604030504040204" pitchFamily="34" charset="0"/>
                <a:ea typeface="华文新魏" panose="02010800040101010101" pitchFamily="2" charset="-122"/>
              </a:defRPr>
            </a:lvl7pPr>
            <a:lvl8pPr marL="1371600" algn="l" rtl="0" fontAlgn="base">
              <a:spcBef>
                <a:spcPct val="0"/>
              </a:spcBef>
              <a:spcAft>
                <a:spcPct val="0"/>
              </a:spcAft>
              <a:defRPr sz="2800">
                <a:solidFill>
                  <a:srgbClr val="0000CC"/>
                </a:solidFill>
                <a:latin typeface="Verdana" panose="020B0604030504040204" pitchFamily="34" charset="0"/>
                <a:ea typeface="华文新魏" panose="02010800040101010101" pitchFamily="2" charset="-122"/>
              </a:defRPr>
            </a:lvl8pPr>
            <a:lvl9pPr marL="1828800" algn="l" rtl="0" fontAlgn="base">
              <a:spcBef>
                <a:spcPct val="0"/>
              </a:spcBef>
              <a:spcAft>
                <a:spcPct val="0"/>
              </a:spcAft>
              <a:defRPr sz="2800">
                <a:solidFill>
                  <a:srgbClr val="0000CC"/>
                </a:solidFill>
                <a:latin typeface="Verdana" panose="020B0604030504040204" pitchFamily="34" charset="0"/>
                <a:ea typeface="华文新魏" panose="02010800040101010101" pitchFamily="2" charset="-122"/>
              </a:defRPr>
            </a:lvl9pPr>
          </a:lstStyle>
          <a:p>
            <a:pPr eaLnBrk="1" hangingPunct="1"/>
            <a:r>
              <a:rPr lang="en-US" altLang="zh-CN"/>
              <a:t>4.3 </a:t>
            </a:r>
            <a:r>
              <a:rPr lang="zh-CN" altLang="en-US"/>
              <a:t>假设检验</a:t>
            </a:r>
            <a:endParaRPr lang="zh-CN" alt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59"/>
                                        </p:tgtEl>
                                        <p:attrNameLst>
                                          <p:attrName>style.visibility</p:attrName>
                                        </p:attrNameLst>
                                      </p:cBhvr>
                                      <p:to>
                                        <p:strVal val="visible"/>
                                      </p:to>
                                    </p:set>
                                    <p:animEffect transition="in" filter="dissolve">
                                      <p:cBhvr>
                                        <p:cTn id="7" dur="500"/>
                                        <p:tgtEl>
                                          <p:spTgt spid="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742FFBB-2775-495D-BE55-5D9CECF8623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7107" name="Rectangle 4">
            <a:extLst>
              <a:ext uri="{FF2B5EF4-FFF2-40B4-BE49-F238E27FC236}">
                <a16:creationId xmlns:a16="http://schemas.microsoft.com/office/drawing/2014/main" id="{9E0A7C81-F2B7-4215-8959-AE8689A17A83}"/>
              </a:ext>
            </a:extLst>
          </p:cNvPr>
          <p:cNvSpPr>
            <a:spLocks noChangeArrowheads="1"/>
          </p:cNvSpPr>
          <p:nvPr/>
        </p:nvSpPr>
        <p:spPr bwMode="auto">
          <a:xfrm>
            <a:off x="555625" y="1354931"/>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defRPr>
                <a:solidFill>
                  <a:schemeClr val="tx1"/>
                </a:solidFill>
                <a:latin typeface="Verdana" panose="020B0604030504040204" pitchFamily="34" charset="0"/>
                <a:ea typeface="黑体" panose="02010609060101010101" pitchFamily="49" charset="-122"/>
              </a:defRPr>
            </a:lvl1pPr>
            <a:lvl2pPr indent="228600">
              <a:defRPr>
                <a:solidFill>
                  <a:schemeClr val="tx1"/>
                </a:solidFill>
                <a:latin typeface="Verdana" panose="020B0604030504040204" pitchFamily="34" charset="0"/>
                <a:ea typeface="黑体" panose="02010609060101010101" pitchFamily="49" charset="-122"/>
              </a:defRPr>
            </a:lvl2pPr>
            <a:lvl3pPr indent="171450">
              <a:defRPr>
                <a:solidFill>
                  <a:schemeClr val="tx1"/>
                </a:solidFill>
                <a:latin typeface="Verdana" panose="020B0604030504040204" pitchFamily="34" charset="0"/>
                <a:ea typeface="黑体" panose="02010609060101010101" pitchFamily="49" charset="-122"/>
              </a:defRPr>
            </a:lvl3pPr>
            <a:lvl4pPr indent="57150">
              <a:defRPr>
                <a:solidFill>
                  <a:schemeClr val="tx1"/>
                </a:solidFill>
                <a:latin typeface="Verdana" panose="020B0604030504040204" pitchFamily="34" charset="0"/>
                <a:ea typeface="黑体" panose="02010609060101010101" pitchFamily="49" charset="-122"/>
              </a:defRPr>
            </a:lvl4pPr>
            <a:lvl5pPr marL="2336800" indent="-508000">
              <a:defRPr>
                <a:solidFill>
                  <a:schemeClr val="tx1"/>
                </a:solidFill>
                <a:latin typeface="Verdana" panose="020B0604030504040204" pitchFamily="34" charset="0"/>
                <a:ea typeface="黑体" panose="02010609060101010101" pitchFamily="49" charset="-122"/>
              </a:defRPr>
            </a:lvl5pPr>
            <a:lvl6pPr marL="2794000" indent="-5080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3251200" indent="-5080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708400" indent="-5080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4165600" indent="-5080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24000"/>
              </a:spcBef>
              <a:buFontTx/>
              <a:buAutoNum type="ea1ChsPeriod"/>
            </a:pPr>
            <a:r>
              <a:rPr lang="zh-CN" altLang="en-US" sz="2800" b="1" dirty="0">
                <a:latin typeface="宋体" panose="02010600030101010101" pitchFamily="2" charset="-122"/>
                <a:ea typeface="宋体" panose="02010600030101010101" pitchFamily="2" charset="-122"/>
              </a:rPr>
              <a:t>假设问题的提出</a:t>
            </a:r>
          </a:p>
          <a:p>
            <a:pPr eaLnBrk="1" hangingPunct="1">
              <a:spcBef>
                <a:spcPct val="24000"/>
              </a:spcBef>
              <a:buFontTx/>
              <a:buAutoNum type="ea1ChsPeriod"/>
            </a:pPr>
            <a:r>
              <a:rPr lang="zh-CN" altLang="en-US" sz="2800" b="1" dirty="0">
                <a:latin typeface="宋体" panose="02010600030101010101" pitchFamily="2" charset="-122"/>
                <a:ea typeface="宋体" panose="02010600030101010101" pitchFamily="2" charset="-122"/>
              </a:rPr>
              <a:t>假设的表达式</a:t>
            </a:r>
          </a:p>
          <a:p>
            <a:pPr eaLnBrk="1" hangingPunct="1">
              <a:spcBef>
                <a:spcPct val="24000"/>
              </a:spcBef>
              <a:buFontTx/>
              <a:buAutoNum type="ea1ChsPeriod"/>
            </a:pPr>
            <a:r>
              <a:rPr lang="zh-CN" altLang="en-US" sz="2800" b="1" dirty="0">
                <a:latin typeface="宋体" panose="02010600030101010101" pitchFamily="2" charset="-122"/>
                <a:ea typeface="宋体" panose="02010600030101010101" pitchFamily="2" charset="-122"/>
              </a:rPr>
              <a:t>两类错误</a:t>
            </a:r>
          </a:p>
          <a:p>
            <a:pPr eaLnBrk="1" hangingPunct="1">
              <a:spcBef>
                <a:spcPct val="24000"/>
              </a:spcBef>
              <a:buFontTx/>
              <a:buAutoNum type="ea1ChsPeriod"/>
            </a:pPr>
            <a:r>
              <a:rPr lang="zh-CN" altLang="en-US" sz="2800" b="1" dirty="0">
                <a:latin typeface="宋体" panose="02010600030101010101" pitchFamily="2" charset="-122"/>
                <a:ea typeface="宋体" panose="02010600030101010101" pitchFamily="2" charset="-122"/>
              </a:rPr>
              <a:t>假设检验的</a:t>
            </a:r>
            <a:r>
              <a:rPr lang="en-US" altLang="zh-CN" sz="2800" b="1" i="1" dirty="0">
                <a:latin typeface="+mn-lt"/>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值</a:t>
            </a:r>
          </a:p>
          <a:p>
            <a:pPr eaLnBrk="1" hangingPunct="1">
              <a:spcBef>
                <a:spcPct val="24000"/>
              </a:spcBef>
              <a:buFontTx/>
              <a:buAutoNum type="ea1ChsPeriod"/>
            </a:pPr>
            <a:r>
              <a:rPr lang="zh-CN" altLang="en-US" sz="2800" b="1" dirty="0">
                <a:latin typeface="宋体" panose="02010600030101010101" pitchFamily="2" charset="-122"/>
                <a:ea typeface="宋体" panose="02010600030101010101" pitchFamily="2" charset="-122"/>
              </a:rPr>
              <a:t>单侧、双侧检验</a:t>
            </a:r>
          </a:p>
        </p:txBody>
      </p:sp>
      <p:sp>
        <p:nvSpPr>
          <p:cNvPr id="47108" name="标题 1">
            <a:extLst>
              <a:ext uri="{FF2B5EF4-FFF2-40B4-BE49-F238E27FC236}">
                <a16:creationId xmlns:a16="http://schemas.microsoft.com/office/drawing/2014/main" id="{AFA1024C-E112-433B-BB8C-57C8693AE629}"/>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CE9A6F87-33E8-4A3A-8515-666A22F4C612}"/>
              </a:ext>
            </a:extLst>
          </p:cNvPr>
          <p:cNvSpPr>
            <a:spLocks noChangeArrowheads="1"/>
          </p:cNvSpPr>
          <p:nvPr/>
        </p:nvSpPr>
        <p:spPr bwMode="auto">
          <a:xfrm>
            <a:off x="3844925" y="2420938"/>
            <a:ext cx="3957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3200" b="1">
                <a:latin typeface="Times New Roman" panose="02020603050405020304" pitchFamily="18" charset="0"/>
              </a:rPr>
              <a:t>让我们先看一个例子</a:t>
            </a:r>
            <a:r>
              <a:rPr kumimoji="1" lang="en-US" altLang="zh-CN" sz="3200" b="1">
                <a:latin typeface="Times New Roman" panose="02020603050405020304" pitchFamily="18" charset="0"/>
              </a:rPr>
              <a:t>.</a:t>
            </a:r>
          </a:p>
        </p:txBody>
      </p:sp>
      <p:grpSp>
        <p:nvGrpSpPr>
          <p:cNvPr id="210947" name="Group 3">
            <a:extLst>
              <a:ext uri="{FF2B5EF4-FFF2-40B4-BE49-F238E27FC236}">
                <a16:creationId xmlns:a16="http://schemas.microsoft.com/office/drawing/2014/main" id="{91885EEE-4C1F-4290-A2DD-AE1EF9171417}"/>
              </a:ext>
            </a:extLst>
          </p:cNvPr>
          <p:cNvGrpSpPr>
            <a:grpSpLocks/>
          </p:cNvGrpSpPr>
          <p:nvPr/>
        </p:nvGrpSpPr>
        <p:grpSpPr bwMode="auto">
          <a:xfrm>
            <a:off x="1116013" y="2349500"/>
            <a:ext cx="2438400" cy="2686050"/>
            <a:chOff x="2940" y="1329"/>
            <a:chExt cx="2004" cy="2076"/>
          </a:xfrm>
        </p:grpSpPr>
        <p:sp>
          <p:nvSpPr>
            <p:cNvPr id="49158" name="Freeform 4">
              <a:extLst>
                <a:ext uri="{FF2B5EF4-FFF2-40B4-BE49-F238E27FC236}">
                  <a16:creationId xmlns:a16="http://schemas.microsoft.com/office/drawing/2014/main" id="{CB572853-41B1-4246-AAEF-62D71AAD9A66}"/>
                </a:ext>
              </a:extLst>
            </p:cNvPr>
            <p:cNvSpPr>
              <a:spLocks/>
            </p:cNvSpPr>
            <p:nvPr/>
          </p:nvSpPr>
          <p:spPr bwMode="auto">
            <a:xfrm>
              <a:off x="2994" y="3123"/>
              <a:ext cx="1014" cy="282"/>
            </a:xfrm>
            <a:custGeom>
              <a:avLst/>
              <a:gdLst>
                <a:gd name="T0" fmla="*/ 294 w 1014"/>
                <a:gd name="T1" fmla="*/ 102 h 282"/>
                <a:gd name="T2" fmla="*/ 258 w 1014"/>
                <a:gd name="T3" fmla="*/ 114 h 282"/>
                <a:gd name="T4" fmla="*/ 246 w 1014"/>
                <a:gd name="T5" fmla="*/ 126 h 282"/>
                <a:gd name="T6" fmla="*/ 222 w 1014"/>
                <a:gd name="T7" fmla="*/ 138 h 282"/>
                <a:gd name="T8" fmla="*/ 186 w 1014"/>
                <a:gd name="T9" fmla="*/ 138 h 282"/>
                <a:gd name="T10" fmla="*/ 132 w 1014"/>
                <a:gd name="T11" fmla="*/ 144 h 282"/>
                <a:gd name="T12" fmla="*/ 78 w 1014"/>
                <a:gd name="T13" fmla="*/ 162 h 282"/>
                <a:gd name="T14" fmla="*/ 48 w 1014"/>
                <a:gd name="T15" fmla="*/ 174 h 282"/>
                <a:gd name="T16" fmla="*/ 24 w 1014"/>
                <a:gd name="T17" fmla="*/ 192 h 282"/>
                <a:gd name="T18" fmla="*/ 6 w 1014"/>
                <a:gd name="T19" fmla="*/ 222 h 282"/>
                <a:gd name="T20" fmla="*/ 0 w 1014"/>
                <a:gd name="T21" fmla="*/ 252 h 282"/>
                <a:gd name="T22" fmla="*/ 6 w 1014"/>
                <a:gd name="T23" fmla="*/ 270 h 282"/>
                <a:gd name="T24" fmla="*/ 24 w 1014"/>
                <a:gd name="T25" fmla="*/ 276 h 282"/>
                <a:gd name="T26" fmla="*/ 54 w 1014"/>
                <a:gd name="T27" fmla="*/ 282 h 282"/>
                <a:gd name="T28" fmla="*/ 114 w 1014"/>
                <a:gd name="T29" fmla="*/ 282 h 282"/>
                <a:gd name="T30" fmla="*/ 174 w 1014"/>
                <a:gd name="T31" fmla="*/ 270 h 282"/>
                <a:gd name="T32" fmla="*/ 216 w 1014"/>
                <a:gd name="T33" fmla="*/ 258 h 282"/>
                <a:gd name="T34" fmla="*/ 288 w 1014"/>
                <a:gd name="T35" fmla="*/ 258 h 282"/>
                <a:gd name="T36" fmla="*/ 330 w 1014"/>
                <a:gd name="T37" fmla="*/ 252 h 282"/>
                <a:gd name="T38" fmla="*/ 378 w 1014"/>
                <a:gd name="T39" fmla="*/ 234 h 282"/>
                <a:gd name="T40" fmla="*/ 420 w 1014"/>
                <a:gd name="T41" fmla="*/ 234 h 282"/>
                <a:gd name="T42" fmla="*/ 456 w 1014"/>
                <a:gd name="T43" fmla="*/ 228 h 282"/>
                <a:gd name="T44" fmla="*/ 486 w 1014"/>
                <a:gd name="T45" fmla="*/ 222 h 282"/>
                <a:gd name="T46" fmla="*/ 510 w 1014"/>
                <a:gd name="T47" fmla="*/ 210 h 282"/>
                <a:gd name="T48" fmla="*/ 534 w 1014"/>
                <a:gd name="T49" fmla="*/ 168 h 282"/>
                <a:gd name="T50" fmla="*/ 540 w 1014"/>
                <a:gd name="T51" fmla="*/ 186 h 282"/>
                <a:gd name="T52" fmla="*/ 552 w 1014"/>
                <a:gd name="T53" fmla="*/ 204 h 282"/>
                <a:gd name="T54" fmla="*/ 576 w 1014"/>
                <a:gd name="T55" fmla="*/ 222 h 282"/>
                <a:gd name="T56" fmla="*/ 612 w 1014"/>
                <a:gd name="T57" fmla="*/ 228 h 282"/>
                <a:gd name="T58" fmla="*/ 630 w 1014"/>
                <a:gd name="T59" fmla="*/ 246 h 282"/>
                <a:gd name="T60" fmla="*/ 696 w 1014"/>
                <a:gd name="T61" fmla="*/ 264 h 282"/>
                <a:gd name="T62" fmla="*/ 774 w 1014"/>
                <a:gd name="T63" fmla="*/ 270 h 282"/>
                <a:gd name="T64" fmla="*/ 846 w 1014"/>
                <a:gd name="T65" fmla="*/ 270 h 282"/>
                <a:gd name="T66" fmla="*/ 882 w 1014"/>
                <a:gd name="T67" fmla="*/ 270 h 282"/>
                <a:gd name="T68" fmla="*/ 936 w 1014"/>
                <a:gd name="T69" fmla="*/ 258 h 282"/>
                <a:gd name="T70" fmla="*/ 978 w 1014"/>
                <a:gd name="T71" fmla="*/ 246 h 282"/>
                <a:gd name="T72" fmla="*/ 1008 w 1014"/>
                <a:gd name="T73" fmla="*/ 216 h 282"/>
                <a:gd name="T74" fmla="*/ 1014 w 1014"/>
                <a:gd name="T75" fmla="*/ 192 h 282"/>
                <a:gd name="T76" fmla="*/ 1002 w 1014"/>
                <a:gd name="T77" fmla="*/ 174 h 282"/>
                <a:gd name="T78" fmla="*/ 978 w 1014"/>
                <a:gd name="T79" fmla="*/ 156 h 282"/>
                <a:gd name="T80" fmla="*/ 948 w 1014"/>
                <a:gd name="T81" fmla="*/ 138 h 282"/>
                <a:gd name="T82" fmla="*/ 906 w 1014"/>
                <a:gd name="T83" fmla="*/ 126 h 282"/>
                <a:gd name="T84" fmla="*/ 852 w 1014"/>
                <a:gd name="T85" fmla="*/ 120 h 282"/>
                <a:gd name="T86" fmla="*/ 798 w 1014"/>
                <a:gd name="T87" fmla="*/ 114 h 282"/>
                <a:gd name="T88" fmla="*/ 750 w 1014"/>
                <a:gd name="T89" fmla="*/ 114 h 282"/>
                <a:gd name="T90" fmla="*/ 696 w 1014"/>
                <a:gd name="T91" fmla="*/ 120 h 282"/>
                <a:gd name="T92" fmla="*/ 708 w 1014"/>
                <a:gd name="T93" fmla="*/ 96 h 282"/>
                <a:gd name="T94" fmla="*/ 708 w 1014"/>
                <a:gd name="T95" fmla="*/ 60 h 282"/>
                <a:gd name="T96" fmla="*/ 642 w 1014"/>
                <a:gd name="T97" fmla="*/ 24 h 282"/>
                <a:gd name="T98" fmla="*/ 564 w 1014"/>
                <a:gd name="T99" fmla="*/ 0 h 282"/>
                <a:gd name="T100" fmla="*/ 474 w 1014"/>
                <a:gd name="T101" fmla="*/ 6 h 282"/>
                <a:gd name="T102" fmla="*/ 294 w 1014"/>
                <a:gd name="T103" fmla="*/ 102 h 28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close/>
                </a:path>
              </a:pathLst>
            </a:custGeom>
            <a:solidFill>
              <a:srgbClr val="7023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59" name="Freeform 5">
              <a:extLst>
                <a:ext uri="{FF2B5EF4-FFF2-40B4-BE49-F238E27FC236}">
                  <a16:creationId xmlns:a16="http://schemas.microsoft.com/office/drawing/2014/main" id="{9F48CB90-4CDE-4B00-A461-5D92CFE6E6AF}"/>
                </a:ext>
              </a:extLst>
            </p:cNvPr>
            <p:cNvSpPr>
              <a:spLocks/>
            </p:cNvSpPr>
            <p:nvPr/>
          </p:nvSpPr>
          <p:spPr bwMode="auto">
            <a:xfrm>
              <a:off x="2994" y="3123"/>
              <a:ext cx="1014" cy="282"/>
            </a:xfrm>
            <a:custGeom>
              <a:avLst/>
              <a:gdLst>
                <a:gd name="T0" fmla="*/ 294 w 1014"/>
                <a:gd name="T1" fmla="*/ 102 h 282"/>
                <a:gd name="T2" fmla="*/ 258 w 1014"/>
                <a:gd name="T3" fmla="*/ 114 h 282"/>
                <a:gd name="T4" fmla="*/ 246 w 1014"/>
                <a:gd name="T5" fmla="*/ 126 h 282"/>
                <a:gd name="T6" fmla="*/ 222 w 1014"/>
                <a:gd name="T7" fmla="*/ 138 h 282"/>
                <a:gd name="T8" fmla="*/ 186 w 1014"/>
                <a:gd name="T9" fmla="*/ 138 h 282"/>
                <a:gd name="T10" fmla="*/ 132 w 1014"/>
                <a:gd name="T11" fmla="*/ 144 h 282"/>
                <a:gd name="T12" fmla="*/ 78 w 1014"/>
                <a:gd name="T13" fmla="*/ 162 h 282"/>
                <a:gd name="T14" fmla="*/ 48 w 1014"/>
                <a:gd name="T15" fmla="*/ 174 h 282"/>
                <a:gd name="T16" fmla="*/ 24 w 1014"/>
                <a:gd name="T17" fmla="*/ 192 h 282"/>
                <a:gd name="T18" fmla="*/ 6 w 1014"/>
                <a:gd name="T19" fmla="*/ 222 h 282"/>
                <a:gd name="T20" fmla="*/ 0 w 1014"/>
                <a:gd name="T21" fmla="*/ 252 h 282"/>
                <a:gd name="T22" fmla="*/ 6 w 1014"/>
                <a:gd name="T23" fmla="*/ 270 h 282"/>
                <a:gd name="T24" fmla="*/ 24 w 1014"/>
                <a:gd name="T25" fmla="*/ 276 h 282"/>
                <a:gd name="T26" fmla="*/ 54 w 1014"/>
                <a:gd name="T27" fmla="*/ 282 h 282"/>
                <a:gd name="T28" fmla="*/ 114 w 1014"/>
                <a:gd name="T29" fmla="*/ 282 h 282"/>
                <a:gd name="T30" fmla="*/ 174 w 1014"/>
                <a:gd name="T31" fmla="*/ 270 h 282"/>
                <a:gd name="T32" fmla="*/ 216 w 1014"/>
                <a:gd name="T33" fmla="*/ 258 h 282"/>
                <a:gd name="T34" fmla="*/ 288 w 1014"/>
                <a:gd name="T35" fmla="*/ 258 h 282"/>
                <a:gd name="T36" fmla="*/ 330 w 1014"/>
                <a:gd name="T37" fmla="*/ 252 h 282"/>
                <a:gd name="T38" fmla="*/ 378 w 1014"/>
                <a:gd name="T39" fmla="*/ 234 h 282"/>
                <a:gd name="T40" fmla="*/ 420 w 1014"/>
                <a:gd name="T41" fmla="*/ 234 h 282"/>
                <a:gd name="T42" fmla="*/ 456 w 1014"/>
                <a:gd name="T43" fmla="*/ 228 h 282"/>
                <a:gd name="T44" fmla="*/ 486 w 1014"/>
                <a:gd name="T45" fmla="*/ 222 h 282"/>
                <a:gd name="T46" fmla="*/ 510 w 1014"/>
                <a:gd name="T47" fmla="*/ 210 h 282"/>
                <a:gd name="T48" fmla="*/ 534 w 1014"/>
                <a:gd name="T49" fmla="*/ 168 h 282"/>
                <a:gd name="T50" fmla="*/ 540 w 1014"/>
                <a:gd name="T51" fmla="*/ 186 h 282"/>
                <a:gd name="T52" fmla="*/ 552 w 1014"/>
                <a:gd name="T53" fmla="*/ 204 h 282"/>
                <a:gd name="T54" fmla="*/ 576 w 1014"/>
                <a:gd name="T55" fmla="*/ 222 h 282"/>
                <a:gd name="T56" fmla="*/ 612 w 1014"/>
                <a:gd name="T57" fmla="*/ 228 h 282"/>
                <a:gd name="T58" fmla="*/ 630 w 1014"/>
                <a:gd name="T59" fmla="*/ 246 h 282"/>
                <a:gd name="T60" fmla="*/ 696 w 1014"/>
                <a:gd name="T61" fmla="*/ 264 h 282"/>
                <a:gd name="T62" fmla="*/ 774 w 1014"/>
                <a:gd name="T63" fmla="*/ 270 h 282"/>
                <a:gd name="T64" fmla="*/ 846 w 1014"/>
                <a:gd name="T65" fmla="*/ 270 h 282"/>
                <a:gd name="T66" fmla="*/ 882 w 1014"/>
                <a:gd name="T67" fmla="*/ 270 h 282"/>
                <a:gd name="T68" fmla="*/ 936 w 1014"/>
                <a:gd name="T69" fmla="*/ 258 h 282"/>
                <a:gd name="T70" fmla="*/ 978 w 1014"/>
                <a:gd name="T71" fmla="*/ 246 h 282"/>
                <a:gd name="T72" fmla="*/ 1008 w 1014"/>
                <a:gd name="T73" fmla="*/ 216 h 282"/>
                <a:gd name="T74" fmla="*/ 1014 w 1014"/>
                <a:gd name="T75" fmla="*/ 192 h 282"/>
                <a:gd name="T76" fmla="*/ 1002 w 1014"/>
                <a:gd name="T77" fmla="*/ 174 h 282"/>
                <a:gd name="T78" fmla="*/ 978 w 1014"/>
                <a:gd name="T79" fmla="*/ 156 h 282"/>
                <a:gd name="T80" fmla="*/ 948 w 1014"/>
                <a:gd name="T81" fmla="*/ 138 h 282"/>
                <a:gd name="T82" fmla="*/ 906 w 1014"/>
                <a:gd name="T83" fmla="*/ 126 h 282"/>
                <a:gd name="T84" fmla="*/ 852 w 1014"/>
                <a:gd name="T85" fmla="*/ 120 h 282"/>
                <a:gd name="T86" fmla="*/ 798 w 1014"/>
                <a:gd name="T87" fmla="*/ 114 h 282"/>
                <a:gd name="T88" fmla="*/ 750 w 1014"/>
                <a:gd name="T89" fmla="*/ 114 h 282"/>
                <a:gd name="T90" fmla="*/ 696 w 1014"/>
                <a:gd name="T91" fmla="*/ 120 h 282"/>
                <a:gd name="T92" fmla="*/ 708 w 1014"/>
                <a:gd name="T93" fmla="*/ 96 h 282"/>
                <a:gd name="T94" fmla="*/ 708 w 1014"/>
                <a:gd name="T95" fmla="*/ 60 h 282"/>
                <a:gd name="T96" fmla="*/ 642 w 1014"/>
                <a:gd name="T97" fmla="*/ 24 h 282"/>
                <a:gd name="T98" fmla="*/ 564 w 1014"/>
                <a:gd name="T99" fmla="*/ 0 h 282"/>
                <a:gd name="T100" fmla="*/ 474 w 1014"/>
                <a:gd name="T101" fmla="*/ 6 h 282"/>
                <a:gd name="T102" fmla="*/ 294 w 1014"/>
                <a:gd name="T103" fmla="*/ 102 h 28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0" name="Freeform 6">
              <a:extLst>
                <a:ext uri="{FF2B5EF4-FFF2-40B4-BE49-F238E27FC236}">
                  <a16:creationId xmlns:a16="http://schemas.microsoft.com/office/drawing/2014/main" id="{F4518593-0CAB-41A0-A8E2-E310C62EF26C}"/>
                </a:ext>
              </a:extLst>
            </p:cNvPr>
            <p:cNvSpPr>
              <a:spLocks/>
            </p:cNvSpPr>
            <p:nvPr/>
          </p:nvSpPr>
          <p:spPr bwMode="auto">
            <a:xfrm>
              <a:off x="3174" y="2517"/>
              <a:ext cx="606" cy="744"/>
            </a:xfrm>
            <a:custGeom>
              <a:avLst/>
              <a:gdLst>
                <a:gd name="T0" fmla="*/ 60 w 606"/>
                <a:gd name="T1" fmla="*/ 168 h 744"/>
                <a:gd name="T2" fmla="*/ 36 w 606"/>
                <a:gd name="T3" fmla="*/ 192 h 744"/>
                <a:gd name="T4" fmla="*/ 18 w 606"/>
                <a:gd name="T5" fmla="*/ 222 h 744"/>
                <a:gd name="T6" fmla="*/ 6 w 606"/>
                <a:gd name="T7" fmla="*/ 252 h 744"/>
                <a:gd name="T8" fmla="*/ 6 w 606"/>
                <a:gd name="T9" fmla="*/ 282 h 744"/>
                <a:gd name="T10" fmla="*/ 0 w 606"/>
                <a:gd name="T11" fmla="*/ 318 h 744"/>
                <a:gd name="T12" fmla="*/ 6 w 606"/>
                <a:gd name="T13" fmla="*/ 348 h 744"/>
                <a:gd name="T14" fmla="*/ 12 w 606"/>
                <a:gd name="T15" fmla="*/ 384 h 744"/>
                <a:gd name="T16" fmla="*/ 30 w 606"/>
                <a:gd name="T17" fmla="*/ 432 h 744"/>
                <a:gd name="T18" fmla="*/ 42 w 606"/>
                <a:gd name="T19" fmla="*/ 456 h 744"/>
                <a:gd name="T20" fmla="*/ 54 w 606"/>
                <a:gd name="T21" fmla="*/ 474 h 744"/>
                <a:gd name="T22" fmla="*/ 66 w 606"/>
                <a:gd name="T23" fmla="*/ 492 h 744"/>
                <a:gd name="T24" fmla="*/ 84 w 606"/>
                <a:gd name="T25" fmla="*/ 516 h 744"/>
                <a:gd name="T26" fmla="*/ 108 w 606"/>
                <a:gd name="T27" fmla="*/ 564 h 744"/>
                <a:gd name="T28" fmla="*/ 126 w 606"/>
                <a:gd name="T29" fmla="*/ 606 h 744"/>
                <a:gd name="T30" fmla="*/ 126 w 606"/>
                <a:gd name="T31" fmla="*/ 618 h 744"/>
                <a:gd name="T32" fmla="*/ 126 w 606"/>
                <a:gd name="T33" fmla="*/ 636 h 744"/>
                <a:gd name="T34" fmla="*/ 126 w 606"/>
                <a:gd name="T35" fmla="*/ 654 h 744"/>
                <a:gd name="T36" fmla="*/ 108 w 606"/>
                <a:gd name="T37" fmla="*/ 702 h 744"/>
                <a:gd name="T38" fmla="*/ 108 w 606"/>
                <a:gd name="T39" fmla="*/ 708 h 744"/>
                <a:gd name="T40" fmla="*/ 114 w 606"/>
                <a:gd name="T41" fmla="*/ 708 h 744"/>
                <a:gd name="T42" fmla="*/ 126 w 606"/>
                <a:gd name="T43" fmla="*/ 702 h 744"/>
                <a:gd name="T44" fmla="*/ 150 w 606"/>
                <a:gd name="T45" fmla="*/ 696 h 744"/>
                <a:gd name="T46" fmla="*/ 180 w 606"/>
                <a:gd name="T47" fmla="*/ 696 h 744"/>
                <a:gd name="T48" fmla="*/ 216 w 606"/>
                <a:gd name="T49" fmla="*/ 702 h 744"/>
                <a:gd name="T50" fmla="*/ 246 w 606"/>
                <a:gd name="T51" fmla="*/ 714 h 744"/>
                <a:gd name="T52" fmla="*/ 294 w 606"/>
                <a:gd name="T53" fmla="*/ 732 h 744"/>
                <a:gd name="T54" fmla="*/ 336 w 606"/>
                <a:gd name="T55" fmla="*/ 738 h 744"/>
                <a:gd name="T56" fmla="*/ 360 w 606"/>
                <a:gd name="T57" fmla="*/ 744 h 744"/>
                <a:gd name="T58" fmla="*/ 360 w 606"/>
                <a:gd name="T59" fmla="*/ 726 h 744"/>
                <a:gd name="T60" fmla="*/ 366 w 606"/>
                <a:gd name="T61" fmla="*/ 684 h 744"/>
                <a:gd name="T62" fmla="*/ 360 w 606"/>
                <a:gd name="T63" fmla="*/ 666 h 744"/>
                <a:gd name="T64" fmla="*/ 372 w 606"/>
                <a:gd name="T65" fmla="*/ 672 h 744"/>
                <a:gd name="T66" fmla="*/ 420 w 606"/>
                <a:gd name="T67" fmla="*/ 666 h 744"/>
                <a:gd name="T68" fmla="*/ 450 w 606"/>
                <a:gd name="T69" fmla="*/ 666 h 744"/>
                <a:gd name="T70" fmla="*/ 498 w 606"/>
                <a:gd name="T71" fmla="*/ 666 h 744"/>
                <a:gd name="T72" fmla="*/ 528 w 606"/>
                <a:gd name="T73" fmla="*/ 672 h 744"/>
                <a:gd name="T74" fmla="*/ 540 w 606"/>
                <a:gd name="T75" fmla="*/ 642 h 744"/>
                <a:gd name="T76" fmla="*/ 546 w 606"/>
                <a:gd name="T77" fmla="*/ 594 h 744"/>
                <a:gd name="T78" fmla="*/ 552 w 606"/>
                <a:gd name="T79" fmla="*/ 528 h 744"/>
                <a:gd name="T80" fmla="*/ 552 w 606"/>
                <a:gd name="T81" fmla="*/ 492 h 744"/>
                <a:gd name="T82" fmla="*/ 558 w 606"/>
                <a:gd name="T83" fmla="*/ 438 h 744"/>
                <a:gd name="T84" fmla="*/ 582 w 606"/>
                <a:gd name="T85" fmla="*/ 384 h 744"/>
                <a:gd name="T86" fmla="*/ 594 w 606"/>
                <a:gd name="T87" fmla="*/ 336 h 744"/>
                <a:gd name="T88" fmla="*/ 606 w 606"/>
                <a:gd name="T89" fmla="*/ 288 h 744"/>
                <a:gd name="T90" fmla="*/ 606 w 606"/>
                <a:gd name="T91" fmla="*/ 240 h 744"/>
                <a:gd name="T92" fmla="*/ 606 w 606"/>
                <a:gd name="T93" fmla="*/ 192 h 744"/>
                <a:gd name="T94" fmla="*/ 594 w 606"/>
                <a:gd name="T95" fmla="*/ 126 h 744"/>
                <a:gd name="T96" fmla="*/ 546 w 606"/>
                <a:gd name="T97" fmla="*/ 66 h 744"/>
                <a:gd name="T98" fmla="*/ 534 w 606"/>
                <a:gd name="T99" fmla="*/ 30 h 744"/>
                <a:gd name="T100" fmla="*/ 426 w 606"/>
                <a:gd name="T101" fmla="*/ 30 h 744"/>
                <a:gd name="T102" fmla="*/ 324 w 606"/>
                <a:gd name="T103" fmla="*/ 0 h 744"/>
                <a:gd name="T104" fmla="*/ 120 w 606"/>
                <a:gd name="T105" fmla="*/ 24 h 744"/>
                <a:gd name="T106" fmla="*/ 60 w 606"/>
                <a:gd name="T107" fmla="*/ 168 h 7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close/>
                </a:path>
              </a:pathLst>
            </a:custGeom>
            <a:solidFill>
              <a:srgbClr val="963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1" name="Freeform 7">
              <a:extLst>
                <a:ext uri="{FF2B5EF4-FFF2-40B4-BE49-F238E27FC236}">
                  <a16:creationId xmlns:a16="http://schemas.microsoft.com/office/drawing/2014/main" id="{75387C02-C30C-4F3F-A774-7324392ED985}"/>
                </a:ext>
              </a:extLst>
            </p:cNvPr>
            <p:cNvSpPr>
              <a:spLocks/>
            </p:cNvSpPr>
            <p:nvPr/>
          </p:nvSpPr>
          <p:spPr bwMode="auto">
            <a:xfrm>
              <a:off x="3174" y="2517"/>
              <a:ext cx="606" cy="744"/>
            </a:xfrm>
            <a:custGeom>
              <a:avLst/>
              <a:gdLst>
                <a:gd name="T0" fmla="*/ 60 w 606"/>
                <a:gd name="T1" fmla="*/ 168 h 744"/>
                <a:gd name="T2" fmla="*/ 36 w 606"/>
                <a:gd name="T3" fmla="*/ 192 h 744"/>
                <a:gd name="T4" fmla="*/ 18 w 606"/>
                <a:gd name="T5" fmla="*/ 222 h 744"/>
                <a:gd name="T6" fmla="*/ 6 w 606"/>
                <a:gd name="T7" fmla="*/ 252 h 744"/>
                <a:gd name="T8" fmla="*/ 6 w 606"/>
                <a:gd name="T9" fmla="*/ 282 h 744"/>
                <a:gd name="T10" fmla="*/ 0 w 606"/>
                <a:gd name="T11" fmla="*/ 318 h 744"/>
                <a:gd name="T12" fmla="*/ 6 w 606"/>
                <a:gd name="T13" fmla="*/ 348 h 744"/>
                <a:gd name="T14" fmla="*/ 12 w 606"/>
                <a:gd name="T15" fmla="*/ 384 h 744"/>
                <a:gd name="T16" fmla="*/ 30 w 606"/>
                <a:gd name="T17" fmla="*/ 432 h 744"/>
                <a:gd name="T18" fmla="*/ 42 w 606"/>
                <a:gd name="T19" fmla="*/ 456 h 744"/>
                <a:gd name="T20" fmla="*/ 54 w 606"/>
                <a:gd name="T21" fmla="*/ 474 h 744"/>
                <a:gd name="T22" fmla="*/ 66 w 606"/>
                <a:gd name="T23" fmla="*/ 492 h 744"/>
                <a:gd name="T24" fmla="*/ 84 w 606"/>
                <a:gd name="T25" fmla="*/ 516 h 744"/>
                <a:gd name="T26" fmla="*/ 108 w 606"/>
                <a:gd name="T27" fmla="*/ 564 h 744"/>
                <a:gd name="T28" fmla="*/ 126 w 606"/>
                <a:gd name="T29" fmla="*/ 606 h 744"/>
                <a:gd name="T30" fmla="*/ 126 w 606"/>
                <a:gd name="T31" fmla="*/ 618 h 744"/>
                <a:gd name="T32" fmla="*/ 126 w 606"/>
                <a:gd name="T33" fmla="*/ 636 h 744"/>
                <a:gd name="T34" fmla="*/ 126 w 606"/>
                <a:gd name="T35" fmla="*/ 654 h 744"/>
                <a:gd name="T36" fmla="*/ 108 w 606"/>
                <a:gd name="T37" fmla="*/ 702 h 744"/>
                <a:gd name="T38" fmla="*/ 108 w 606"/>
                <a:gd name="T39" fmla="*/ 708 h 744"/>
                <a:gd name="T40" fmla="*/ 114 w 606"/>
                <a:gd name="T41" fmla="*/ 708 h 744"/>
                <a:gd name="T42" fmla="*/ 126 w 606"/>
                <a:gd name="T43" fmla="*/ 702 h 744"/>
                <a:gd name="T44" fmla="*/ 150 w 606"/>
                <a:gd name="T45" fmla="*/ 696 h 744"/>
                <a:gd name="T46" fmla="*/ 180 w 606"/>
                <a:gd name="T47" fmla="*/ 696 h 744"/>
                <a:gd name="T48" fmla="*/ 216 w 606"/>
                <a:gd name="T49" fmla="*/ 702 h 744"/>
                <a:gd name="T50" fmla="*/ 246 w 606"/>
                <a:gd name="T51" fmla="*/ 714 h 744"/>
                <a:gd name="T52" fmla="*/ 294 w 606"/>
                <a:gd name="T53" fmla="*/ 732 h 744"/>
                <a:gd name="T54" fmla="*/ 336 w 606"/>
                <a:gd name="T55" fmla="*/ 738 h 744"/>
                <a:gd name="T56" fmla="*/ 360 w 606"/>
                <a:gd name="T57" fmla="*/ 744 h 744"/>
                <a:gd name="T58" fmla="*/ 360 w 606"/>
                <a:gd name="T59" fmla="*/ 726 h 744"/>
                <a:gd name="T60" fmla="*/ 366 w 606"/>
                <a:gd name="T61" fmla="*/ 684 h 744"/>
                <a:gd name="T62" fmla="*/ 360 w 606"/>
                <a:gd name="T63" fmla="*/ 666 h 744"/>
                <a:gd name="T64" fmla="*/ 372 w 606"/>
                <a:gd name="T65" fmla="*/ 672 h 744"/>
                <a:gd name="T66" fmla="*/ 420 w 606"/>
                <a:gd name="T67" fmla="*/ 666 h 744"/>
                <a:gd name="T68" fmla="*/ 450 w 606"/>
                <a:gd name="T69" fmla="*/ 666 h 744"/>
                <a:gd name="T70" fmla="*/ 498 w 606"/>
                <a:gd name="T71" fmla="*/ 666 h 744"/>
                <a:gd name="T72" fmla="*/ 528 w 606"/>
                <a:gd name="T73" fmla="*/ 672 h 744"/>
                <a:gd name="T74" fmla="*/ 540 w 606"/>
                <a:gd name="T75" fmla="*/ 642 h 744"/>
                <a:gd name="T76" fmla="*/ 546 w 606"/>
                <a:gd name="T77" fmla="*/ 594 h 744"/>
                <a:gd name="T78" fmla="*/ 552 w 606"/>
                <a:gd name="T79" fmla="*/ 528 h 744"/>
                <a:gd name="T80" fmla="*/ 552 w 606"/>
                <a:gd name="T81" fmla="*/ 492 h 744"/>
                <a:gd name="T82" fmla="*/ 558 w 606"/>
                <a:gd name="T83" fmla="*/ 438 h 744"/>
                <a:gd name="T84" fmla="*/ 582 w 606"/>
                <a:gd name="T85" fmla="*/ 384 h 744"/>
                <a:gd name="T86" fmla="*/ 594 w 606"/>
                <a:gd name="T87" fmla="*/ 336 h 744"/>
                <a:gd name="T88" fmla="*/ 606 w 606"/>
                <a:gd name="T89" fmla="*/ 288 h 744"/>
                <a:gd name="T90" fmla="*/ 606 w 606"/>
                <a:gd name="T91" fmla="*/ 240 h 744"/>
                <a:gd name="T92" fmla="*/ 606 w 606"/>
                <a:gd name="T93" fmla="*/ 192 h 744"/>
                <a:gd name="T94" fmla="*/ 594 w 606"/>
                <a:gd name="T95" fmla="*/ 126 h 744"/>
                <a:gd name="T96" fmla="*/ 546 w 606"/>
                <a:gd name="T97" fmla="*/ 66 h 744"/>
                <a:gd name="T98" fmla="*/ 534 w 606"/>
                <a:gd name="T99" fmla="*/ 30 h 744"/>
                <a:gd name="T100" fmla="*/ 426 w 606"/>
                <a:gd name="T101" fmla="*/ 30 h 744"/>
                <a:gd name="T102" fmla="*/ 324 w 606"/>
                <a:gd name="T103" fmla="*/ 0 h 744"/>
                <a:gd name="T104" fmla="*/ 120 w 606"/>
                <a:gd name="T105" fmla="*/ 24 h 744"/>
                <a:gd name="T106" fmla="*/ 60 w 606"/>
                <a:gd name="T107" fmla="*/ 168 h 7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2" name="Freeform 8">
              <a:extLst>
                <a:ext uri="{FF2B5EF4-FFF2-40B4-BE49-F238E27FC236}">
                  <a16:creationId xmlns:a16="http://schemas.microsoft.com/office/drawing/2014/main" id="{6C1F1F56-4A32-4848-97E6-8FEF7B47C14C}"/>
                </a:ext>
              </a:extLst>
            </p:cNvPr>
            <p:cNvSpPr>
              <a:spLocks/>
            </p:cNvSpPr>
            <p:nvPr/>
          </p:nvSpPr>
          <p:spPr bwMode="auto">
            <a:xfrm>
              <a:off x="3426" y="2331"/>
              <a:ext cx="300" cy="324"/>
            </a:xfrm>
            <a:custGeom>
              <a:avLst/>
              <a:gdLst>
                <a:gd name="T0" fmla="*/ 60 w 300"/>
                <a:gd name="T1" fmla="*/ 324 h 324"/>
                <a:gd name="T2" fmla="*/ 132 w 300"/>
                <a:gd name="T3" fmla="*/ 324 h 324"/>
                <a:gd name="T4" fmla="*/ 198 w 300"/>
                <a:gd name="T5" fmla="*/ 318 h 324"/>
                <a:gd name="T6" fmla="*/ 294 w 300"/>
                <a:gd name="T7" fmla="*/ 300 h 324"/>
                <a:gd name="T8" fmla="*/ 300 w 300"/>
                <a:gd name="T9" fmla="*/ 186 h 324"/>
                <a:gd name="T10" fmla="*/ 234 w 300"/>
                <a:gd name="T11" fmla="*/ 54 h 324"/>
                <a:gd name="T12" fmla="*/ 198 w 300"/>
                <a:gd name="T13" fmla="*/ 30 h 324"/>
                <a:gd name="T14" fmla="*/ 126 w 300"/>
                <a:gd name="T15" fmla="*/ 0 h 324"/>
                <a:gd name="T16" fmla="*/ 18 w 300"/>
                <a:gd name="T17" fmla="*/ 36 h 324"/>
                <a:gd name="T18" fmla="*/ 0 w 300"/>
                <a:gd name="T19" fmla="*/ 144 h 324"/>
                <a:gd name="T20" fmla="*/ 12 w 300"/>
                <a:gd name="T21" fmla="*/ 186 h 324"/>
                <a:gd name="T22" fmla="*/ 60 w 300"/>
                <a:gd name="T23" fmla="*/ 324 h 3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3" name="Freeform 9">
              <a:extLst>
                <a:ext uri="{FF2B5EF4-FFF2-40B4-BE49-F238E27FC236}">
                  <a16:creationId xmlns:a16="http://schemas.microsoft.com/office/drawing/2014/main" id="{146750DA-0AA5-404B-B421-EDB34BC15C5A}"/>
                </a:ext>
              </a:extLst>
            </p:cNvPr>
            <p:cNvSpPr>
              <a:spLocks/>
            </p:cNvSpPr>
            <p:nvPr/>
          </p:nvSpPr>
          <p:spPr bwMode="auto">
            <a:xfrm>
              <a:off x="3426" y="2331"/>
              <a:ext cx="300" cy="324"/>
            </a:xfrm>
            <a:custGeom>
              <a:avLst/>
              <a:gdLst>
                <a:gd name="T0" fmla="*/ 60 w 300"/>
                <a:gd name="T1" fmla="*/ 324 h 324"/>
                <a:gd name="T2" fmla="*/ 132 w 300"/>
                <a:gd name="T3" fmla="*/ 324 h 324"/>
                <a:gd name="T4" fmla="*/ 198 w 300"/>
                <a:gd name="T5" fmla="*/ 318 h 324"/>
                <a:gd name="T6" fmla="*/ 294 w 300"/>
                <a:gd name="T7" fmla="*/ 300 h 324"/>
                <a:gd name="T8" fmla="*/ 300 w 300"/>
                <a:gd name="T9" fmla="*/ 186 h 324"/>
                <a:gd name="T10" fmla="*/ 234 w 300"/>
                <a:gd name="T11" fmla="*/ 54 h 324"/>
                <a:gd name="T12" fmla="*/ 198 w 300"/>
                <a:gd name="T13" fmla="*/ 30 h 324"/>
                <a:gd name="T14" fmla="*/ 126 w 300"/>
                <a:gd name="T15" fmla="*/ 0 h 324"/>
                <a:gd name="T16" fmla="*/ 18 w 300"/>
                <a:gd name="T17" fmla="*/ 36 h 324"/>
                <a:gd name="T18" fmla="*/ 0 w 300"/>
                <a:gd name="T19" fmla="*/ 144 h 324"/>
                <a:gd name="T20" fmla="*/ 12 w 300"/>
                <a:gd name="T21" fmla="*/ 186 h 324"/>
                <a:gd name="T22" fmla="*/ 60 w 300"/>
                <a:gd name="T23" fmla="*/ 324 h 3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4" name="Freeform 10">
              <a:extLst>
                <a:ext uri="{FF2B5EF4-FFF2-40B4-BE49-F238E27FC236}">
                  <a16:creationId xmlns:a16="http://schemas.microsoft.com/office/drawing/2014/main" id="{042D2878-2149-4F7E-B6CF-3850D0974078}"/>
                </a:ext>
              </a:extLst>
            </p:cNvPr>
            <p:cNvSpPr>
              <a:spLocks/>
            </p:cNvSpPr>
            <p:nvPr/>
          </p:nvSpPr>
          <p:spPr bwMode="auto">
            <a:xfrm>
              <a:off x="3414" y="2103"/>
              <a:ext cx="576" cy="630"/>
            </a:xfrm>
            <a:custGeom>
              <a:avLst/>
              <a:gdLst>
                <a:gd name="T0" fmla="*/ 132 w 576"/>
                <a:gd name="T1" fmla="*/ 324 h 630"/>
                <a:gd name="T2" fmla="*/ 168 w 576"/>
                <a:gd name="T3" fmla="*/ 360 h 630"/>
                <a:gd name="T4" fmla="*/ 204 w 576"/>
                <a:gd name="T5" fmla="*/ 402 h 630"/>
                <a:gd name="T6" fmla="*/ 222 w 576"/>
                <a:gd name="T7" fmla="*/ 444 h 630"/>
                <a:gd name="T8" fmla="*/ 240 w 576"/>
                <a:gd name="T9" fmla="*/ 492 h 630"/>
                <a:gd name="T10" fmla="*/ 246 w 576"/>
                <a:gd name="T11" fmla="*/ 546 h 630"/>
                <a:gd name="T12" fmla="*/ 246 w 576"/>
                <a:gd name="T13" fmla="*/ 582 h 630"/>
                <a:gd name="T14" fmla="*/ 240 w 576"/>
                <a:gd name="T15" fmla="*/ 630 h 630"/>
                <a:gd name="T16" fmla="*/ 270 w 576"/>
                <a:gd name="T17" fmla="*/ 624 h 630"/>
                <a:gd name="T18" fmla="*/ 348 w 576"/>
                <a:gd name="T19" fmla="*/ 612 h 630"/>
                <a:gd name="T20" fmla="*/ 420 w 576"/>
                <a:gd name="T21" fmla="*/ 606 h 630"/>
                <a:gd name="T22" fmla="*/ 468 w 576"/>
                <a:gd name="T23" fmla="*/ 600 h 630"/>
                <a:gd name="T24" fmla="*/ 474 w 576"/>
                <a:gd name="T25" fmla="*/ 576 h 630"/>
                <a:gd name="T26" fmla="*/ 474 w 576"/>
                <a:gd name="T27" fmla="*/ 546 h 630"/>
                <a:gd name="T28" fmla="*/ 474 w 576"/>
                <a:gd name="T29" fmla="*/ 510 h 630"/>
                <a:gd name="T30" fmla="*/ 450 w 576"/>
                <a:gd name="T31" fmla="*/ 456 h 630"/>
                <a:gd name="T32" fmla="*/ 444 w 576"/>
                <a:gd name="T33" fmla="*/ 426 h 630"/>
                <a:gd name="T34" fmla="*/ 444 w 576"/>
                <a:gd name="T35" fmla="*/ 396 h 630"/>
                <a:gd name="T36" fmla="*/ 480 w 576"/>
                <a:gd name="T37" fmla="*/ 372 h 630"/>
                <a:gd name="T38" fmla="*/ 516 w 576"/>
                <a:gd name="T39" fmla="*/ 342 h 630"/>
                <a:gd name="T40" fmla="*/ 552 w 576"/>
                <a:gd name="T41" fmla="*/ 306 h 630"/>
                <a:gd name="T42" fmla="*/ 570 w 576"/>
                <a:gd name="T43" fmla="*/ 288 h 630"/>
                <a:gd name="T44" fmla="*/ 576 w 576"/>
                <a:gd name="T45" fmla="*/ 270 h 630"/>
                <a:gd name="T46" fmla="*/ 576 w 576"/>
                <a:gd name="T47" fmla="*/ 252 h 630"/>
                <a:gd name="T48" fmla="*/ 570 w 576"/>
                <a:gd name="T49" fmla="*/ 234 h 630"/>
                <a:gd name="T50" fmla="*/ 564 w 576"/>
                <a:gd name="T51" fmla="*/ 222 h 630"/>
                <a:gd name="T52" fmla="*/ 540 w 576"/>
                <a:gd name="T53" fmla="*/ 198 h 630"/>
                <a:gd name="T54" fmla="*/ 498 w 576"/>
                <a:gd name="T55" fmla="*/ 144 h 630"/>
                <a:gd name="T56" fmla="*/ 462 w 576"/>
                <a:gd name="T57" fmla="*/ 102 h 630"/>
                <a:gd name="T58" fmla="*/ 390 w 576"/>
                <a:gd name="T59" fmla="*/ 48 h 630"/>
                <a:gd name="T60" fmla="*/ 330 w 576"/>
                <a:gd name="T61" fmla="*/ 0 h 630"/>
                <a:gd name="T62" fmla="*/ 294 w 576"/>
                <a:gd name="T63" fmla="*/ 0 h 630"/>
                <a:gd name="T64" fmla="*/ 198 w 576"/>
                <a:gd name="T65" fmla="*/ 6 h 630"/>
                <a:gd name="T66" fmla="*/ 120 w 576"/>
                <a:gd name="T67" fmla="*/ 18 h 630"/>
                <a:gd name="T68" fmla="*/ 114 w 576"/>
                <a:gd name="T69" fmla="*/ 30 h 630"/>
                <a:gd name="T70" fmla="*/ 6 w 576"/>
                <a:gd name="T71" fmla="*/ 66 h 630"/>
                <a:gd name="T72" fmla="*/ 0 w 576"/>
                <a:gd name="T73" fmla="*/ 90 h 630"/>
                <a:gd name="T74" fmla="*/ 42 w 576"/>
                <a:gd name="T75" fmla="*/ 156 h 630"/>
                <a:gd name="T76" fmla="*/ 78 w 576"/>
                <a:gd name="T77" fmla="*/ 228 h 630"/>
                <a:gd name="T78" fmla="*/ 132 w 576"/>
                <a:gd name="T79" fmla="*/ 324 h 6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close/>
                </a:path>
              </a:pathLst>
            </a:custGeom>
            <a:solidFill>
              <a:srgbClr val="8754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5" name="Freeform 11">
              <a:extLst>
                <a:ext uri="{FF2B5EF4-FFF2-40B4-BE49-F238E27FC236}">
                  <a16:creationId xmlns:a16="http://schemas.microsoft.com/office/drawing/2014/main" id="{E70EC9DD-5A3C-4B86-B7AD-88CBF3BD8405}"/>
                </a:ext>
              </a:extLst>
            </p:cNvPr>
            <p:cNvSpPr>
              <a:spLocks/>
            </p:cNvSpPr>
            <p:nvPr/>
          </p:nvSpPr>
          <p:spPr bwMode="auto">
            <a:xfrm>
              <a:off x="3414" y="2103"/>
              <a:ext cx="576" cy="630"/>
            </a:xfrm>
            <a:custGeom>
              <a:avLst/>
              <a:gdLst>
                <a:gd name="T0" fmla="*/ 132 w 576"/>
                <a:gd name="T1" fmla="*/ 324 h 630"/>
                <a:gd name="T2" fmla="*/ 168 w 576"/>
                <a:gd name="T3" fmla="*/ 360 h 630"/>
                <a:gd name="T4" fmla="*/ 204 w 576"/>
                <a:gd name="T5" fmla="*/ 402 h 630"/>
                <a:gd name="T6" fmla="*/ 222 w 576"/>
                <a:gd name="T7" fmla="*/ 444 h 630"/>
                <a:gd name="T8" fmla="*/ 240 w 576"/>
                <a:gd name="T9" fmla="*/ 492 h 630"/>
                <a:gd name="T10" fmla="*/ 246 w 576"/>
                <a:gd name="T11" fmla="*/ 546 h 630"/>
                <a:gd name="T12" fmla="*/ 246 w 576"/>
                <a:gd name="T13" fmla="*/ 582 h 630"/>
                <a:gd name="T14" fmla="*/ 240 w 576"/>
                <a:gd name="T15" fmla="*/ 630 h 630"/>
                <a:gd name="T16" fmla="*/ 270 w 576"/>
                <a:gd name="T17" fmla="*/ 624 h 630"/>
                <a:gd name="T18" fmla="*/ 348 w 576"/>
                <a:gd name="T19" fmla="*/ 612 h 630"/>
                <a:gd name="T20" fmla="*/ 420 w 576"/>
                <a:gd name="T21" fmla="*/ 606 h 630"/>
                <a:gd name="T22" fmla="*/ 468 w 576"/>
                <a:gd name="T23" fmla="*/ 600 h 630"/>
                <a:gd name="T24" fmla="*/ 474 w 576"/>
                <a:gd name="T25" fmla="*/ 576 h 630"/>
                <a:gd name="T26" fmla="*/ 474 w 576"/>
                <a:gd name="T27" fmla="*/ 546 h 630"/>
                <a:gd name="T28" fmla="*/ 474 w 576"/>
                <a:gd name="T29" fmla="*/ 510 h 630"/>
                <a:gd name="T30" fmla="*/ 450 w 576"/>
                <a:gd name="T31" fmla="*/ 456 h 630"/>
                <a:gd name="T32" fmla="*/ 444 w 576"/>
                <a:gd name="T33" fmla="*/ 426 h 630"/>
                <a:gd name="T34" fmla="*/ 444 w 576"/>
                <a:gd name="T35" fmla="*/ 396 h 630"/>
                <a:gd name="T36" fmla="*/ 480 w 576"/>
                <a:gd name="T37" fmla="*/ 372 h 630"/>
                <a:gd name="T38" fmla="*/ 516 w 576"/>
                <a:gd name="T39" fmla="*/ 342 h 630"/>
                <a:gd name="T40" fmla="*/ 552 w 576"/>
                <a:gd name="T41" fmla="*/ 306 h 630"/>
                <a:gd name="T42" fmla="*/ 570 w 576"/>
                <a:gd name="T43" fmla="*/ 288 h 630"/>
                <a:gd name="T44" fmla="*/ 576 w 576"/>
                <a:gd name="T45" fmla="*/ 270 h 630"/>
                <a:gd name="T46" fmla="*/ 576 w 576"/>
                <a:gd name="T47" fmla="*/ 252 h 630"/>
                <a:gd name="T48" fmla="*/ 570 w 576"/>
                <a:gd name="T49" fmla="*/ 234 h 630"/>
                <a:gd name="T50" fmla="*/ 564 w 576"/>
                <a:gd name="T51" fmla="*/ 222 h 630"/>
                <a:gd name="T52" fmla="*/ 540 w 576"/>
                <a:gd name="T53" fmla="*/ 198 h 630"/>
                <a:gd name="T54" fmla="*/ 498 w 576"/>
                <a:gd name="T55" fmla="*/ 144 h 630"/>
                <a:gd name="T56" fmla="*/ 462 w 576"/>
                <a:gd name="T57" fmla="*/ 102 h 630"/>
                <a:gd name="T58" fmla="*/ 390 w 576"/>
                <a:gd name="T59" fmla="*/ 48 h 630"/>
                <a:gd name="T60" fmla="*/ 330 w 576"/>
                <a:gd name="T61" fmla="*/ 0 h 630"/>
                <a:gd name="T62" fmla="*/ 294 w 576"/>
                <a:gd name="T63" fmla="*/ 0 h 630"/>
                <a:gd name="T64" fmla="*/ 198 w 576"/>
                <a:gd name="T65" fmla="*/ 6 h 630"/>
                <a:gd name="T66" fmla="*/ 120 w 576"/>
                <a:gd name="T67" fmla="*/ 18 h 630"/>
                <a:gd name="T68" fmla="*/ 114 w 576"/>
                <a:gd name="T69" fmla="*/ 30 h 630"/>
                <a:gd name="T70" fmla="*/ 6 w 576"/>
                <a:gd name="T71" fmla="*/ 66 h 630"/>
                <a:gd name="T72" fmla="*/ 0 w 576"/>
                <a:gd name="T73" fmla="*/ 90 h 630"/>
                <a:gd name="T74" fmla="*/ 42 w 576"/>
                <a:gd name="T75" fmla="*/ 156 h 630"/>
                <a:gd name="T76" fmla="*/ 78 w 576"/>
                <a:gd name="T77" fmla="*/ 228 h 630"/>
                <a:gd name="T78" fmla="*/ 132 w 576"/>
                <a:gd name="T79" fmla="*/ 324 h 6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6" name="Freeform 12">
              <a:extLst>
                <a:ext uri="{FF2B5EF4-FFF2-40B4-BE49-F238E27FC236}">
                  <a16:creationId xmlns:a16="http://schemas.microsoft.com/office/drawing/2014/main" id="{E23A1E9C-3A8C-4888-A53A-653E8C10F921}"/>
                </a:ext>
              </a:extLst>
            </p:cNvPr>
            <p:cNvSpPr>
              <a:spLocks/>
            </p:cNvSpPr>
            <p:nvPr/>
          </p:nvSpPr>
          <p:spPr bwMode="auto">
            <a:xfrm>
              <a:off x="3036" y="2049"/>
              <a:ext cx="522" cy="726"/>
            </a:xfrm>
            <a:custGeom>
              <a:avLst/>
              <a:gdLst>
                <a:gd name="T0" fmla="*/ 84 w 522"/>
                <a:gd name="T1" fmla="*/ 0 h 726"/>
                <a:gd name="T2" fmla="*/ 36 w 522"/>
                <a:gd name="T3" fmla="*/ 48 h 726"/>
                <a:gd name="T4" fmla="*/ 18 w 522"/>
                <a:gd name="T5" fmla="*/ 66 h 726"/>
                <a:gd name="T6" fmla="*/ 12 w 522"/>
                <a:gd name="T7" fmla="*/ 84 h 726"/>
                <a:gd name="T8" fmla="*/ 6 w 522"/>
                <a:gd name="T9" fmla="*/ 114 h 726"/>
                <a:gd name="T10" fmla="*/ 6 w 522"/>
                <a:gd name="T11" fmla="*/ 150 h 726"/>
                <a:gd name="T12" fmla="*/ 6 w 522"/>
                <a:gd name="T13" fmla="*/ 168 h 726"/>
                <a:gd name="T14" fmla="*/ 0 w 522"/>
                <a:gd name="T15" fmla="*/ 198 h 726"/>
                <a:gd name="T16" fmla="*/ 0 w 522"/>
                <a:gd name="T17" fmla="*/ 228 h 726"/>
                <a:gd name="T18" fmla="*/ 0 w 522"/>
                <a:gd name="T19" fmla="*/ 258 h 726"/>
                <a:gd name="T20" fmla="*/ 18 w 522"/>
                <a:gd name="T21" fmla="*/ 300 h 726"/>
                <a:gd name="T22" fmla="*/ 42 w 522"/>
                <a:gd name="T23" fmla="*/ 336 h 726"/>
                <a:gd name="T24" fmla="*/ 66 w 522"/>
                <a:gd name="T25" fmla="*/ 372 h 726"/>
                <a:gd name="T26" fmla="*/ 78 w 522"/>
                <a:gd name="T27" fmla="*/ 384 h 726"/>
                <a:gd name="T28" fmla="*/ 102 w 522"/>
                <a:gd name="T29" fmla="*/ 396 h 726"/>
                <a:gd name="T30" fmla="*/ 108 w 522"/>
                <a:gd name="T31" fmla="*/ 468 h 726"/>
                <a:gd name="T32" fmla="*/ 102 w 522"/>
                <a:gd name="T33" fmla="*/ 510 h 726"/>
                <a:gd name="T34" fmla="*/ 84 w 522"/>
                <a:gd name="T35" fmla="*/ 540 h 726"/>
                <a:gd name="T36" fmla="*/ 72 w 522"/>
                <a:gd name="T37" fmla="*/ 564 h 726"/>
                <a:gd name="T38" fmla="*/ 60 w 522"/>
                <a:gd name="T39" fmla="*/ 588 h 726"/>
                <a:gd name="T40" fmla="*/ 72 w 522"/>
                <a:gd name="T41" fmla="*/ 588 h 726"/>
                <a:gd name="T42" fmla="*/ 84 w 522"/>
                <a:gd name="T43" fmla="*/ 588 h 726"/>
                <a:gd name="T44" fmla="*/ 72 w 522"/>
                <a:gd name="T45" fmla="*/ 618 h 726"/>
                <a:gd name="T46" fmla="*/ 54 w 522"/>
                <a:gd name="T47" fmla="*/ 654 h 726"/>
                <a:gd name="T48" fmla="*/ 42 w 522"/>
                <a:gd name="T49" fmla="*/ 702 h 726"/>
                <a:gd name="T50" fmla="*/ 66 w 522"/>
                <a:gd name="T51" fmla="*/ 708 h 726"/>
                <a:gd name="T52" fmla="*/ 102 w 522"/>
                <a:gd name="T53" fmla="*/ 702 h 726"/>
                <a:gd name="T54" fmla="*/ 144 w 522"/>
                <a:gd name="T55" fmla="*/ 696 h 726"/>
                <a:gd name="T56" fmla="*/ 186 w 522"/>
                <a:gd name="T57" fmla="*/ 684 h 726"/>
                <a:gd name="T58" fmla="*/ 228 w 522"/>
                <a:gd name="T59" fmla="*/ 678 h 726"/>
                <a:gd name="T60" fmla="*/ 258 w 522"/>
                <a:gd name="T61" fmla="*/ 672 h 726"/>
                <a:gd name="T62" fmla="*/ 282 w 522"/>
                <a:gd name="T63" fmla="*/ 678 h 726"/>
                <a:gd name="T64" fmla="*/ 354 w 522"/>
                <a:gd name="T65" fmla="*/ 708 h 726"/>
                <a:gd name="T66" fmla="*/ 390 w 522"/>
                <a:gd name="T67" fmla="*/ 726 h 726"/>
                <a:gd name="T68" fmla="*/ 408 w 522"/>
                <a:gd name="T69" fmla="*/ 696 h 726"/>
                <a:gd name="T70" fmla="*/ 438 w 522"/>
                <a:gd name="T71" fmla="*/ 654 h 726"/>
                <a:gd name="T72" fmla="*/ 480 w 522"/>
                <a:gd name="T73" fmla="*/ 624 h 726"/>
                <a:gd name="T74" fmla="*/ 510 w 522"/>
                <a:gd name="T75" fmla="*/ 594 h 726"/>
                <a:gd name="T76" fmla="*/ 522 w 522"/>
                <a:gd name="T77" fmla="*/ 588 h 726"/>
                <a:gd name="T78" fmla="*/ 522 w 522"/>
                <a:gd name="T79" fmla="*/ 576 h 726"/>
                <a:gd name="T80" fmla="*/ 504 w 522"/>
                <a:gd name="T81" fmla="*/ 522 h 726"/>
                <a:gd name="T82" fmla="*/ 492 w 522"/>
                <a:gd name="T83" fmla="*/ 468 h 726"/>
                <a:gd name="T84" fmla="*/ 492 w 522"/>
                <a:gd name="T85" fmla="*/ 438 h 726"/>
                <a:gd name="T86" fmla="*/ 462 w 522"/>
                <a:gd name="T87" fmla="*/ 336 h 726"/>
                <a:gd name="T88" fmla="*/ 438 w 522"/>
                <a:gd name="T89" fmla="*/ 258 h 726"/>
                <a:gd name="T90" fmla="*/ 420 w 522"/>
                <a:gd name="T91" fmla="*/ 162 h 726"/>
                <a:gd name="T92" fmla="*/ 414 w 522"/>
                <a:gd name="T93" fmla="*/ 114 h 726"/>
                <a:gd name="T94" fmla="*/ 414 w 522"/>
                <a:gd name="T95" fmla="*/ 90 h 726"/>
                <a:gd name="T96" fmla="*/ 84 w 522"/>
                <a:gd name="T97" fmla="*/ 0 h 7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close/>
                </a:path>
              </a:pathLst>
            </a:custGeom>
            <a:solidFill>
              <a:srgbClr val="8754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7" name="Freeform 13">
              <a:extLst>
                <a:ext uri="{FF2B5EF4-FFF2-40B4-BE49-F238E27FC236}">
                  <a16:creationId xmlns:a16="http://schemas.microsoft.com/office/drawing/2014/main" id="{19A1BFC4-96E7-4471-A10D-0E0DE266D97D}"/>
                </a:ext>
              </a:extLst>
            </p:cNvPr>
            <p:cNvSpPr>
              <a:spLocks/>
            </p:cNvSpPr>
            <p:nvPr/>
          </p:nvSpPr>
          <p:spPr bwMode="auto">
            <a:xfrm>
              <a:off x="3036" y="2049"/>
              <a:ext cx="522" cy="726"/>
            </a:xfrm>
            <a:custGeom>
              <a:avLst/>
              <a:gdLst>
                <a:gd name="T0" fmla="*/ 84 w 522"/>
                <a:gd name="T1" fmla="*/ 0 h 726"/>
                <a:gd name="T2" fmla="*/ 36 w 522"/>
                <a:gd name="T3" fmla="*/ 48 h 726"/>
                <a:gd name="T4" fmla="*/ 18 w 522"/>
                <a:gd name="T5" fmla="*/ 66 h 726"/>
                <a:gd name="T6" fmla="*/ 12 w 522"/>
                <a:gd name="T7" fmla="*/ 84 h 726"/>
                <a:gd name="T8" fmla="*/ 6 w 522"/>
                <a:gd name="T9" fmla="*/ 114 h 726"/>
                <a:gd name="T10" fmla="*/ 6 w 522"/>
                <a:gd name="T11" fmla="*/ 150 h 726"/>
                <a:gd name="T12" fmla="*/ 6 w 522"/>
                <a:gd name="T13" fmla="*/ 168 h 726"/>
                <a:gd name="T14" fmla="*/ 0 w 522"/>
                <a:gd name="T15" fmla="*/ 198 h 726"/>
                <a:gd name="T16" fmla="*/ 0 w 522"/>
                <a:gd name="T17" fmla="*/ 228 h 726"/>
                <a:gd name="T18" fmla="*/ 0 w 522"/>
                <a:gd name="T19" fmla="*/ 258 h 726"/>
                <a:gd name="T20" fmla="*/ 18 w 522"/>
                <a:gd name="T21" fmla="*/ 300 h 726"/>
                <a:gd name="T22" fmla="*/ 42 w 522"/>
                <a:gd name="T23" fmla="*/ 336 h 726"/>
                <a:gd name="T24" fmla="*/ 66 w 522"/>
                <a:gd name="T25" fmla="*/ 372 h 726"/>
                <a:gd name="T26" fmla="*/ 78 w 522"/>
                <a:gd name="T27" fmla="*/ 384 h 726"/>
                <a:gd name="T28" fmla="*/ 102 w 522"/>
                <a:gd name="T29" fmla="*/ 396 h 726"/>
                <a:gd name="T30" fmla="*/ 108 w 522"/>
                <a:gd name="T31" fmla="*/ 468 h 726"/>
                <a:gd name="T32" fmla="*/ 102 w 522"/>
                <a:gd name="T33" fmla="*/ 510 h 726"/>
                <a:gd name="T34" fmla="*/ 84 w 522"/>
                <a:gd name="T35" fmla="*/ 540 h 726"/>
                <a:gd name="T36" fmla="*/ 72 w 522"/>
                <a:gd name="T37" fmla="*/ 564 h 726"/>
                <a:gd name="T38" fmla="*/ 60 w 522"/>
                <a:gd name="T39" fmla="*/ 588 h 726"/>
                <a:gd name="T40" fmla="*/ 72 w 522"/>
                <a:gd name="T41" fmla="*/ 588 h 726"/>
                <a:gd name="T42" fmla="*/ 84 w 522"/>
                <a:gd name="T43" fmla="*/ 588 h 726"/>
                <a:gd name="T44" fmla="*/ 72 w 522"/>
                <a:gd name="T45" fmla="*/ 618 h 726"/>
                <a:gd name="T46" fmla="*/ 54 w 522"/>
                <a:gd name="T47" fmla="*/ 654 h 726"/>
                <a:gd name="T48" fmla="*/ 42 w 522"/>
                <a:gd name="T49" fmla="*/ 702 h 726"/>
                <a:gd name="T50" fmla="*/ 66 w 522"/>
                <a:gd name="T51" fmla="*/ 708 h 726"/>
                <a:gd name="T52" fmla="*/ 102 w 522"/>
                <a:gd name="T53" fmla="*/ 702 h 726"/>
                <a:gd name="T54" fmla="*/ 144 w 522"/>
                <a:gd name="T55" fmla="*/ 696 h 726"/>
                <a:gd name="T56" fmla="*/ 186 w 522"/>
                <a:gd name="T57" fmla="*/ 684 h 726"/>
                <a:gd name="T58" fmla="*/ 228 w 522"/>
                <a:gd name="T59" fmla="*/ 678 h 726"/>
                <a:gd name="T60" fmla="*/ 258 w 522"/>
                <a:gd name="T61" fmla="*/ 672 h 726"/>
                <a:gd name="T62" fmla="*/ 282 w 522"/>
                <a:gd name="T63" fmla="*/ 678 h 726"/>
                <a:gd name="T64" fmla="*/ 354 w 522"/>
                <a:gd name="T65" fmla="*/ 708 h 726"/>
                <a:gd name="T66" fmla="*/ 390 w 522"/>
                <a:gd name="T67" fmla="*/ 726 h 726"/>
                <a:gd name="T68" fmla="*/ 408 w 522"/>
                <a:gd name="T69" fmla="*/ 696 h 726"/>
                <a:gd name="T70" fmla="*/ 438 w 522"/>
                <a:gd name="T71" fmla="*/ 654 h 726"/>
                <a:gd name="T72" fmla="*/ 480 w 522"/>
                <a:gd name="T73" fmla="*/ 624 h 726"/>
                <a:gd name="T74" fmla="*/ 510 w 522"/>
                <a:gd name="T75" fmla="*/ 594 h 726"/>
                <a:gd name="T76" fmla="*/ 522 w 522"/>
                <a:gd name="T77" fmla="*/ 588 h 726"/>
                <a:gd name="T78" fmla="*/ 522 w 522"/>
                <a:gd name="T79" fmla="*/ 576 h 726"/>
                <a:gd name="T80" fmla="*/ 504 w 522"/>
                <a:gd name="T81" fmla="*/ 522 h 726"/>
                <a:gd name="T82" fmla="*/ 492 w 522"/>
                <a:gd name="T83" fmla="*/ 468 h 726"/>
                <a:gd name="T84" fmla="*/ 492 w 522"/>
                <a:gd name="T85" fmla="*/ 438 h 726"/>
                <a:gd name="T86" fmla="*/ 462 w 522"/>
                <a:gd name="T87" fmla="*/ 336 h 726"/>
                <a:gd name="T88" fmla="*/ 438 w 522"/>
                <a:gd name="T89" fmla="*/ 258 h 726"/>
                <a:gd name="T90" fmla="*/ 420 w 522"/>
                <a:gd name="T91" fmla="*/ 162 h 726"/>
                <a:gd name="T92" fmla="*/ 414 w 522"/>
                <a:gd name="T93" fmla="*/ 114 h 726"/>
                <a:gd name="T94" fmla="*/ 414 w 522"/>
                <a:gd name="T95" fmla="*/ 90 h 726"/>
                <a:gd name="T96" fmla="*/ 84 w 522"/>
                <a:gd name="T97" fmla="*/ 0 h 7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8" name="Freeform 14">
              <a:extLst>
                <a:ext uri="{FF2B5EF4-FFF2-40B4-BE49-F238E27FC236}">
                  <a16:creationId xmlns:a16="http://schemas.microsoft.com/office/drawing/2014/main" id="{B6B81E42-357A-4E76-9C00-F9C2177442CD}"/>
                </a:ext>
              </a:extLst>
            </p:cNvPr>
            <p:cNvSpPr>
              <a:spLocks/>
            </p:cNvSpPr>
            <p:nvPr/>
          </p:nvSpPr>
          <p:spPr bwMode="auto">
            <a:xfrm>
              <a:off x="2940" y="1383"/>
              <a:ext cx="1056" cy="822"/>
            </a:xfrm>
            <a:custGeom>
              <a:avLst/>
              <a:gdLst>
                <a:gd name="T0" fmla="*/ 960 w 1056"/>
                <a:gd name="T1" fmla="*/ 762 h 822"/>
                <a:gd name="T2" fmla="*/ 1014 w 1056"/>
                <a:gd name="T3" fmla="*/ 672 h 822"/>
                <a:gd name="T4" fmla="*/ 1032 w 1056"/>
                <a:gd name="T5" fmla="*/ 648 h 822"/>
                <a:gd name="T6" fmla="*/ 1044 w 1056"/>
                <a:gd name="T7" fmla="*/ 624 h 822"/>
                <a:gd name="T8" fmla="*/ 1050 w 1056"/>
                <a:gd name="T9" fmla="*/ 594 h 822"/>
                <a:gd name="T10" fmla="*/ 1056 w 1056"/>
                <a:gd name="T11" fmla="*/ 564 h 822"/>
                <a:gd name="T12" fmla="*/ 1056 w 1056"/>
                <a:gd name="T13" fmla="*/ 540 h 822"/>
                <a:gd name="T14" fmla="*/ 1050 w 1056"/>
                <a:gd name="T15" fmla="*/ 510 h 822"/>
                <a:gd name="T16" fmla="*/ 1038 w 1056"/>
                <a:gd name="T17" fmla="*/ 486 h 822"/>
                <a:gd name="T18" fmla="*/ 1026 w 1056"/>
                <a:gd name="T19" fmla="*/ 462 h 822"/>
                <a:gd name="T20" fmla="*/ 1008 w 1056"/>
                <a:gd name="T21" fmla="*/ 438 h 822"/>
                <a:gd name="T22" fmla="*/ 984 w 1056"/>
                <a:gd name="T23" fmla="*/ 420 h 822"/>
                <a:gd name="T24" fmla="*/ 960 w 1056"/>
                <a:gd name="T25" fmla="*/ 408 h 822"/>
                <a:gd name="T26" fmla="*/ 876 w 1056"/>
                <a:gd name="T27" fmla="*/ 324 h 822"/>
                <a:gd name="T28" fmla="*/ 882 w 1056"/>
                <a:gd name="T29" fmla="*/ 138 h 822"/>
                <a:gd name="T30" fmla="*/ 858 w 1056"/>
                <a:gd name="T31" fmla="*/ 108 h 822"/>
                <a:gd name="T32" fmla="*/ 834 w 1056"/>
                <a:gd name="T33" fmla="*/ 84 h 822"/>
                <a:gd name="T34" fmla="*/ 804 w 1056"/>
                <a:gd name="T35" fmla="*/ 60 h 822"/>
                <a:gd name="T36" fmla="*/ 774 w 1056"/>
                <a:gd name="T37" fmla="*/ 42 h 822"/>
                <a:gd name="T38" fmla="*/ 750 w 1056"/>
                <a:gd name="T39" fmla="*/ 30 h 822"/>
                <a:gd name="T40" fmla="*/ 594 w 1056"/>
                <a:gd name="T41" fmla="*/ 0 h 822"/>
                <a:gd name="T42" fmla="*/ 354 w 1056"/>
                <a:gd name="T43" fmla="*/ 48 h 822"/>
                <a:gd name="T44" fmla="*/ 162 w 1056"/>
                <a:gd name="T45" fmla="*/ 204 h 822"/>
                <a:gd name="T46" fmla="*/ 150 w 1056"/>
                <a:gd name="T47" fmla="*/ 204 h 822"/>
                <a:gd name="T48" fmla="*/ 132 w 1056"/>
                <a:gd name="T49" fmla="*/ 204 h 822"/>
                <a:gd name="T50" fmla="*/ 120 w 1056"/>
                <a:gd name="T51" fmla="*/ 210 h 822"/>
                <a:gd name="T52" fmla="*/ 108 w 1056"/>
                <a:gd name="T53" fmla="*/ 216 h 822"/>
                <a:gd name="T54" fmla="*/ 102 w 1056"/>
                <a:gd name="T55" fmla="*/ 228 h 822"/>
                <a:gd name="T56" fmla="*/ 96 w 1056"/>
                <a:gd name="T57" fmla="*/ 240 h 822"/>
                <a:gd name="T58" fmla="*/ 96 w 1056"/>
                <a:gd name="T59" fmla="*/ 258 h 822"/>
                <a:gd name="T60" fmla="*/ 102 w 1056"/>
                <a:gd name="T61" fmla="*/ 270 h 822"/>
                <a:gd name="T62" fmla="*/ 108 w 1056"/>
                <a:gd name="T63" fmla="*/ 282 h 822"/>
                <a:gd name="T64" fmla="*/ 102 w 1056"/>
                <a:gd name="T65" fmla="*/ 294 h 822"/>
                <a:gd name="T66" fmla="*/ 78 w 1056"/>
                <a:gd name="T67" fmla="*/ 318 h 822"/>
                <a:gd name="T68" fmla="*/ 54 w 1056"/>
                <a:gd name="T69" fmla="*/ 342 h 822"/>
                <a:gd name="T70" fmla="*/ 36 w 1056"/>
                <a:gd name="T71" fmla="*/ 372 h 822"/>
                <a:gd name="T72" fmla="*/ 18 w 1056"/>
                <a:gd name="T73" fmla="*/ 396 h 822"/>
                <a:gd name="T74" fmla="*/ 12 w 1056"/>
                <a:gd name="T75" fmla="*/ 432 h 822"/>
                <a:gd name="T76" fmla="*/ 6 w 1056"/>
                <a:gd name="T77" fmla="*/ 462 h 822"/>
                <a:gd name="T78" fmla="*/ 0 w 1056"/>
                <a:gd name="T79" fmla="*/ 498 h 822"/>
                <a:gd name="T80" fmla="*/ 6 w 1056"/>
                <a:gd name="T81" fmla="*/ 528 h 822"/>
                <a:gd name="T82" fmla="*/ 12 w 1056"/>
                <a:gd name="T83" fmla="*/ 564 h 822"/>
                <a:gd name="T84" fmla="*/ 24 w 1056"/>
                <a:gd name="T85" fmla="*/ 594 h 822"/>
                <a:gd name="T86" fmla="*/ 54 w 1056"/>
                <a:gd name="T87" fmla="*/ 630 h 822"/>
                <a:gd name="T88" fmla="*/ 102 w 1056"/>
                <a:gd name="T89" fmla="*/ 672 h 822"/>
                <a:gd name="T90" fmla="*/ 150 w 1056"/>
                <a:gd name="T91" fmla="*/ 702 h 822"/>
                <a:gd name="T92" fmla="*/ 198 w 1056"/>
                <a:gd name="T93" fmla="*/ 726 h 822"/>
                <a:gd name="T94" fmla="*/ 246 w 1056"/>
                <a:gd name="T95" fmla="*/ 750 h 822"/>
                <a:gd name="T96" fmla="*/ 294 w 1056"/>
                <a:gd name="T97" fmla="*/ 768 h 822"/>
                <a:gd name="T98" fmla="*/ 348 w 1056"/>
                <a:gd name="T99" fmla="*/ 780 h 822"/>
                <a:gd name="T100" fmla="*/ 402 w 1056"/>
                <a:gd name="T101" fmla="*/ 792 h 822"/>
                <a:gd name="T102" fmla="*/ 456 w 1056"/>
                <a:gd name="T103" fmla="*/ 792 h 822"/>
                <a:gd name="T104" fmla="*/ 510 w 1056"/>
                <a:gd name="T105" fmla="*/ 792 h 822"/>
                <a:gd name="T106" fmla="*/ 564 w 1056"/>
                <a:gd name="T107" fmla="*/ 786 h 822"/>
                <a:gd name="T108" fmla="*/ 684 w 1056"/>
                <a:gd name="T109" fmla="*/ 822 h 8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close/>
                </a:path>
              </a:pathLst>
            </a:custGeom>
            <a:solidFill>
              <a:srgbClr val="FF99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9" name="Freeform 15">
              <a:extLst>
                <a:ext uri="{FF2B5EF4-FFF2-40B4-BE49-F238E27FC236}">
                  <a16:creationId xmlns:a16="http://schemas.microsoft.com/office/drawing/2014/main" id="{5C83147C-0635-4F65-B2BB-C2986DCE7BD0}"/>
                </a:ext>
              </a:extLst>
            </p:cNvPr>
            <p:cNvSpPr>
              <a:spLocks/>
            </p:cNvSpPr>
            <p:nvPr/>
          </p:nvSpPr>
          <p:spPr bwMode="auto">
            <a:xfrm>
              <a:off x="2940" y="1383"/>
              <a:ext cx="1056" cy="822"/>
            </a:xfrm>
            <a:custGeom>
              <a:avLst/>
              <a:gdLst>
                <a:gd name="T0" fmla="*/ 960 w 1056"/>
                <a:gd name="T1" fmla="*/ 762 h 822"/>
                <a:gd name="T2" fmla="*/ 1014 w 1056"/>
                <a:gd name="T3" fmla="*/ 672 h 822"/>
                <a:gd name="T4" fmla="*/ 1032 w 1056"/>
                <a:gd name="T5" fmla="*/ 648 h 822"/>
                <a:gd name="T6" fmla="*/ 1044 w 1056"/>
                <a:gd name="T7" fmla="*/ 624 h 822"/>
                <a:gd name="T8" fmla="*/ 1050 w 1056"/>
                <a:gd name="T9" fmla="*/ 594 h 822"/>
                <a:gd name="T10" fmla="*/ 1056 w 1056"/>
                <a:gd name="T11" fmla="*/ 564 h 822"/>
                <a:gd name="T12" fmla="*/ 1056 w 1056"/>
                <a:gd name="T13" fmla="*/ 540 h 822"/>
                <a:gd name="T14" fmla="*/ 1050 w 1056"/>
                <a:gd name="T15" fmla="*/ 510 h 822"/>
                <a:gd name="T16" fmla="*/ 1038 w 1056"/>
                <a:gd name="T17" fmla="*/ 486 h 822"/>
                <a:gd name="T18" fmla="*/ 1026 w 1056"/>
                <a:gd name="T19" fmla="*/ 462 h 822"/>
                <a:gd name="T20" fmla="*/ 1008 w 1056"/>
                <a:gd name="T21" fmla="*/ 438 h 822"/>
                <a:gd name="T22" fmla="*/ 984 w 1056"/>
                <a:gd name="T23" fmla="*/ 420 h 822"/>
                <a:gd name="T24" fmla="*/ 960 w 1056"/>
                <a:gd name="T25" fmla="*/ 408 h 822"/>
                <a:gd name="T26" fmla="*/ 876 w 1056"/>
                <a:gd name="T27" fmla="*/ 324 h 822"/>
                <a:gd name="T28" fmla="*/ 882 w 1056"/>
                <a:gd name="T29" fmla="*/ 138 h 822"/>
                <a:gd name="T30" fmla="*/ 858 w 1056"/>
                <a:gd name="T31" fmla="*/ 108 h 822"/>
                <a:gd name="T32" fmla="*/ 834 w 1056"/>
                <a:gd name="T33" fmla="*/ 84 h 822"/>
                <a:gd name="T34" fmla="*/ 804 w 1056"/>
                <a:gd name="T35" fmla="*/ 60 h 822"/>
                <a:gd name="T36" fmla="*/ 774 w 1056"/>
                <a:gd name="T37" fmla="*/ 42 h 822"/>
                <a:gd name="T38" fmla="*/ 750 w 1056"/>
                <a:gd name="T39" fmla="*/ 30 h 822"/>
                <a:gd name="T40" fmla="*/ 594 w 1056"/>
                <a:gd name="T41" fmla="*/ 0 h 822"/>
                <a:gd name="T42" fmla="*/ 354 w 1056"/>
                <a:gd name="T43" fmla="*/ 48 h 822"/>
                <a:gd name="T44" fmla="*/ 162 w 1056"/>
                <a:gd name="T45" fmla="*/ 204 h 822"/>
                <a:gd name="T46" fmla="*/ 150 w 1056"/>
                <a:gd name="T47" fmla="*/ 204 h 822"/>
                <a:gd name="T48" fmla="*/ 132 w 1056"/>
                <a:gd name="T49" fmla="*/ 204 h 822"/>
                <a:gd name="T50" fmla="*/ 120 w 1056"/>
                <a:gd name="T51" fmla="*/ 210 h 822"/>
                <a:gd name="T52" fmla="*/ 108 w 1056"/>
                <a:gd name="T53" fmla="*/ 216 h 822"/>
                <a:gd name="T54" fmla="*/ 102 w 1056"/>
                <a:gd name="T55" fmla="*/ 228 h 822"/>
                <a:gd name="T56" fmla="*/ 96 w 1056"/>
                <a:gd name="T57" fmla="*/ 240 h 822"/>
                <a:gd name="T58" fmla="*/ 96 w 1056"/>
                <a:gd name="T59" fmla="*/ 258 h 822"/>
                <a:gd name="T60" fmla="*/ 102 w 1056"/>
                <a:gd name="T61" fmla="*/ 270 h 822"/>
                <a:gd name="T62" fmla="*/ 108 w 1056"/>
                <a:gd name="T63" fmla="*/ 282 h 822"/>
                <a:gd name="T64" fmla="*/ 102 w 1056"/>
                <a:gd name="T65" fmla="*/ 294 h 822"/>
                <a:gd name="T66" fmla="*/ 78 w 1056"/>
                <a:gd name="T67" fmla="*/ 318 h 822"/>
                <a:gd name="T68" fmla="*/ 54 w 1056"/>
                <a:gd name="T69" fmla="*/ 342 h 822"/>
                <a:gd name="T70" fmla="*/ 36 w 1056"/>
                <a:gd name="T71" fmla="*/ 372 h 822"/>
                <a:gd name="T72" fmla="*/ 18 w 1056"/>
                <a:gd name="T73" fmla="*/ 396 h 822"/>
                <a:gd name="T74" fmla="*/ 12 w 1056"/>
                <a:gd name="T75" fmla="*/ 432 h 822"/>
                <a:gd name="T76" fmla="*/ 6 w 1056"/>
                <a:gd name="T77" fmla="*/ 462 h 822"/>
                <a:gd name="T78" fmla="*/ 0 w 1056"/>
                <a:gd name="T79" fmla="*/ 498 h 822"/>
                <a:gd name="T80" fmla="*/ 6 w 1056"/>
                <a:gd name="T81" fmla="*/ 528 h 822"/>
                <a:gd name="T82" fmla="*/ 12 w 1056"/>
                <a:gd name="T83" fmla="*/ 564 h 822"/>
                <a:gd name="T84" fmla="*/ 24 w 1056"/>
                <a:gd name="T85" fmla="*/ 594 h 822"/>
                <a:gd name="T86" fmla="*/ 54 w 1056"/>
                <a:gd name="T87" fmla="*/ 630 h 822"/>
                <a:gd name="T88" fmla="*/ 102 w 1056"/>
                <a:gd name="T89" fmla="*/ 672 h 822"/>
                <a:gd name="T90" fmla="*/ 150 w 1056"/>
                <a:gd name="T91" fmla="*/ 702 h 822"/>
                <a:gd name="T92" fmla="*/ 198 w 1056"/>
                <a:gd name="T93" fmla="*/ 726 h 822"/>
                <a:gd name="T94" fmla="*/ 246 w 1056"/>
                <a:gd name="T95" fmla="*/ 750 h 822"/>
                <a:gd name="T96" fmla="*/ 294 w 1056"/>
                <a:gd name="T97" fmla="*/ 768 h 822"/>
                <a:gd name="T98" fmla="*/ 348 w 1056"/>
                <a:gd name="T99" fmla="*/ 780 h 822"/>
                <a:gd name="T100" fmla="*/ 402 w 1056"/>
                <a:gd name="T101" fmla="*/ 792 h 822"/>
                <a:gd name="T102" fmla="*/ 456 w 1056"/>
                <a:gd name="T103" fmla="*/ 792 h 822"/>
                <a:gd name="T104" fmla="*/ 510 w 1056"/>
                <a:gd name="T105" fmla="*/ 792 h 822"/>
                <a:gd name="T106" fmla="*/ 564 w 1056"/>
                <a:gd name="T107" fmla="*/ 786 h 822"/>
                <a:gd name="T108" fmla="*/ 684 w 1056"/>
                <a:gd name="T109" fmla="*/ 822 h 8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0" name="Freeform 16">
              <a:extLst>
                <a:ext uri="{FF2B5EF4-FFF2-40B4-BE49-F238E27FC236}">
                  <a16:creationId xmlns:a16="http://schemas.microsoft.com/office/drawing/2014/main" id="{8D5CED70-AEBB-4744-9537-86FD6E6755E1}"/>
                </a:ext>
              </a:extLst>
            </p:cNvPr>
            <p:cNvSpPr>
              <a:spLocks/>
            </p:cNvSpPr>
            <p:nvPr/>
          </p:nvSpPr>
          <p:spPr bwMode="auto">
            <a:xfrm>
              <a:off x="3102" y="1329"/>
              <a:ext cx="678" cy="246"/>
            </a:xfrm>
            <a:custGeom>
              <a:avLst/>
              <a:gdLst>
                <a:gd name="T0" fmla="*/ 132 w 678"/>
                <a:gd name="T1" fmla="*/ 240 h 246"/>
                <a:gd name="T2" fmla="*/ 198 w 678"/>
                <a:gd name="T3" fmla="*/ 186 h 246"/>
                <a:gd name="T4" fmla="*/ 222 w 678"/>
                <a:gd name="T5" fmla="*/ 138 h 246"/>
                <a:gd name="T6" fmla="*/ 240 w 678"/>
                <a:gd name="T7" fmla="*/ 102 h 246"/>
                <a:gd name="T8" fmla="*/ 270 w 678"/>
                <a:gd name="T9" fmla="*/ 126 h 246"/>
                <a:gd name="T10" fmla="*/ 288 w 678"/>
                <a:gd name="T11" fmla="*/ 120 h 246"/>
                <a:gd name="T12" fmla="*/ 324 w 678"/>
                <a:gd name="T13" fmla="*/ 120 h 246"/>
                <a:gd name="T14" fmla="*/ 444 w 678"/>
                <a:gd name="T15" fmla="*/ 84 h 246"/>
                <a:gd name="T16" fmla="*/ 468 w 678"/>
                <a:gd name="T17" fmla="*/ 84 h 246"/>
                <a:gd name="T18" fmla="*/ 534 w 678"/>
                <a:gd name="T19" fmla="*/ 66 h 246"/>
                <a:gd name="T20" fmla="*/ 528 w 678"/>
                <a:gd name="T21" fmla="*/ 84 h 246"/>
                <a:gd name="T22" fmla="*/ 558 w 678"/>
                <a:gd name="T23" fmla="*/ 96 h 246"/>
                <a:gd name="T24" fmla="*/ 672 w 678"/>
                <a:gd name="T25" fmla="*/ 84 h 246"/>
                <a:gd name="T26" fmla="*/ 672 w 678"/>
                <a:gd name="T27" fmla="*/ 72 h 246"/>
                <a:gd name="T28" fmla="*/ 642 w 678"/>
                <a:gd name="T29" fmla="*/ 54 h 246"/>
                <a:gd name="T30" fmla="*/ 666 w 678"/>
                <a:gd name="T31" fmla="*/ 30 h 246"/>
                <a:gd name="T32" fmla="*/ 666 w 678"/>
                <a:gd name="T33" fmla="*/ 18 h 246"/>
                <a:gd name="T34" fmla="*/ 576 w 678"/>
                <a:gd name="T35" fmla="*/ 12 h 246"/>
                <a:gd name="T36" fmla="*/ 504 w 678"/>
                <a:gd name="T37" fmla="*/ 12 h 246"/>
                <a:gd name="T38" fmla="*/ 426 w 678"/>
                <a:gd name="T39" fmla="*/ 18 h 246"/>
                <a:gd name="T40" fmla="*/ 372 w 678"/>
                <a:gd name="T41" fmla="*/ 6 h 246"/>
                <a:gd name="T42" fmla="*/ 330 w 678"/>
                <a:gd name="T43" fmla="*/ 6 h 246"/>
                <a:gd name="T44" fmla="*/ 318 w 678"/>
                <a:gd name="T45" fmla="*/ 30 h 246"/>
                <a:gd name="T46" fmla="*/ 258 w 678"/>
                <a:gd name="T47" fmla="*/ 24 h 246"/>
                <a:gd name="T48" fmla="*/ 222 w 678"/>
                <a:gd name="T49" fmla="*/ 30 h 246"/>
                <a:gd name="T50" fmla="*/ 204 w 678"/>
                <a:gd name="T51" fmla="*/ 54 h 246"/>
                <a:gd name="T52" fmla="*/ 144 w 678"/>
                <a:gd name="T53" fmla="*/ 78 h 246"/>
                <a:gd name="T54" fmla="*/ 90 w 678"/>
                <a:gd name="T55" fmla="*/ 114 h 246"/>
                <a:gd name="T56" fmla="*/ 60 w 678"/>
                <a:gd name="T57" fmla="*/ 144 h 246"/>
                <a:gd name="T58" fmla="*/ 24 w 678"/>
                <a:gd name="T59" fmla="*/ 162 h 246"/>
                <a:gd name="T60" fmla="*/ 24 w 678"/>
                <a:gd name="T61" fmla="*/ 186 h 246"/>
                <a:gd name="T62" fmla="*/ 30 w 678"/>
                <a:gd name="T63" fmla="*/ 198 h 246"/>
                <a:gd name="T64" fmla="*/ 0 w 678"/>
                <a:gd name="T65" fmla="*/ 240 h 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close/>
                </a:path>
              </a:pathLst>
            </a:custGeom>
            <a:solidFill>
              <a:srgbClr val="C966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1" name="Freeform 17">
              <a:extLst>
                <a:ext uri="{FF2B5EF4-FFF2-40B4-BE49-F238E27FC236}">
                  <a16:creationId xmlns:a16="http://schemas.microsoft.com/office/drawing/2014/main" id="{2E1B74D8-7A83-4936-A676-4E7A1D5DC2BF}"/>
                </a:ext>
              </a:extLst>
            </p:cNvPr>
            <p:cNvSpPr>
              <a:spLocks/>
            </p:cNvSpPr>
            <p:nvPr/>
          </p:nvSpPr>
          <p:spPr bwMode="auto">
            <a:xfrm>
              <a:off x="3102" y="1329"/>
              <a:ext cx="678" cy="246"/>
            </a:xfrm>
            <a:custGeom>
              <a:avLst/>
              <a:gdLst>
                <a:gd name="T0" fmla="*/ 132 w 678"/>
                <a:gd name="T1" fmla="*/ 240 h 246"/>
                <a:gd name="T2" fmla="*/ 198 w 678"/>
                <a:gd name="T3" fmla="*/ 186 h 246"/>
                <a:gd name="T4" fmla="*/ 222 w 678"/>
                <a:gd name="T5" fmla="*/ 138 h 246"/>
                <a:gd name="T6" fmla="*/ 240 w 678"/>
                <a:gd name="T7" fmla="*/ 102 h 246"/>
                <a:gd name="T8" fmla="*/ 270 w 678"/>
                <a:gd name="T9" fmla="*/ 126 h 246"/>
                <a:gd name="T10" fmla="*/ 288 w 678"/>
                <a:gd name="T11" fmla="*/ 120 h 246"/>
                <a:gd name="T12" fmla="*/ 324 w 678"/>
                <a:gd name="T13" fmla="*/ 120 h 246"/>
                <a:gd name="T14" fmla="*/ 444 w 678"/>
                <a:gd name="T15" fmla="*/ 84 h 246"/>
                <a:gd name="T16" fmla="*/ 468 w 678"/>
                <a:gd name="T17" fmla="*/ 84 h 246"/>
                <a:gd name="T18" fmla="*/ 534 w 678"/>
                <a:gd name="T19" fmla="*/ 66 h 246"/>
                <a:gd name="T20" fmla="*/ 528 w 678"/>
                <a:gd name="T21" fmla="*/ 84 h 246"/>
                <a:gd name="T22" fmla="*/ 558 w 678"/>
                <a:gd name="T23" fmla="*/ 96 h 246"/>
                <a:gd name="T24" fmla="*/ 672 w 678"/>
                <a:gd name="T25" fmla="*/ 84 h 246"/>
                <a:gd name="T26" fmla="*/ 672 w 678"/>
                <a:gd name="T27" fmla="*/ 72 h 246"/>
                <a:gd name="T28" fmla="*/ 642 w 678"/>
                <a:gd name="T29" fmla="*/ 54 h 246"/>
                <a:gd name="T30" fmla="*/ 666 w 678"/>
                <a:gd name="T31" fmla="*/ 30 h 246"/>
                <a:gd name="T32" fmla="*/ 666 w 678"/>
                <a:gd name="T33" fmla="*/ 18 h 246"/>
                <a:gd name="T34" fmla="*/ 576 w 678"/>
                <a:gd name="T35" fmla="*/ 12 h 246"/>
                <a:gd name="T36" fmla="*/ 504 w 678"/>
                <a:gd name="T37" fmla="*/ 12 h 246"/>
                <a:gd name="T38" fmla="*/ 426 w 678"/>
                <a:gd name="T39" fmla="*/ 18 h 246"/>
                <a:gd name="T40" fmla="*/ 372 w 678"/>
                <a:gd name="T41" fmla="*/ 6 h 246"/>
                <a:gd name="T42" fmla="*/ 330 w 678"/>
                <a:gd name="T43" fmla="*/ 6 h 246"/>
                <a:gd name="T44" fmla="*/ 318 w 678"/>
                <a:gd name="T45" fmla="*/ 30 h 246"/>
                <a:gd name="T46" fmla="*/ 258 w 678"/>
                <a:gd name="T47" fmla="*/ 24 h 246"/>
                <a:gd name="T48" fmla="*/ 222 w 678"/>
                <a:gd name="T49" fmla="*/ 30 h 246"/>
                <a:gd name="T50" fmla="*/ 204 w 678"/>
                <a:gd name="T51" fmla="*/ 54 h 246"/>
                <a:gd name="T52" fmla="*/ 144 w 678"/>
                <a:gd name="T53" fmla="*/ 78 h 246"/>
                <a:gd name="T54" fmla="*/ 90 w 678"/>
                <a:gd name="T55" fmla="*/ 114 h 246"/>
                <a:gd name="T56" fmla="*/ 60 w 678"/>
                <a:gd name="T57" fmla="*/ 144 h 246"/>
                <a:gd name="T58" fmla="*/ 24 w 678"/>
                <a:gd name="T59" fmla="*/ 162 h 246"/>
                <a:gd name="T60" fmla="*/ 24 w 678"/>
                <a:gd name="T61" fmla="*/ 186 h 246"/>
                <a:gd name="T62" fmla="*/ 30 w 678"/>
                <a:gd name="T63" fmla="*/ 198 h 246"/>
                <a:gd name="T64" fmla="*/ 0 w 678"/>
                <a:gd name="T65" fmla="*/ 240 h 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2" name="Freeform 18">
              <a:extLst>
                <a:ext uri="{FF2B5EF4-FFF2-40B4-BE49-F238E27FC236}">
                  <a16:creationId xmlns:a16="http://schemas.microsoft.com/office/drawing/2014/main" id="{B7DF23FD-6D81-4F72-B1AB-3DECB42D92D2}"/>
                </a:ext>
              </a:extLst>
            </p:cNvPr>
            <p:cNvSpPr>
              <a:spLocks/>
            </p:cNvSpPr>
            <p:nvPr/>
          </p:nvSpPr>
          <p:spPr bwMode="auto">
            <a:xfrm>
              <a:off x="3084" y="1563"/>
              <a:ext cx="324" cy="72"/>
            </a:xfrm>
            <a:custGeom>
              <a:avLst/>
              <a:gdLst>
                <a:gd name="T0" fmla="*/ 18 w 324"/>
                <a:gd name="T1" fmla="*/ 24 h 72"/>
                <a:gd name="T2" fmla="*/ 0 w 324"/>
                <a:gd name="T3" fmla="*/ 24 h 72"/>
                <a:gd name="T4" fmla="*/ 0 w 324"/>
                <a:gd name="T5" fmla="*/ 6 h 72"/>
                <a:gd name="T6" fmla="*/ 6 w 324"/>
                <a:gd name="T7" fmla="*/ 6 h 72"/>
                <a:gd name="T8" fmla="*/ 36 w 324"/>
                <a:gd name="T9" fmla="*/ 0 h 72"/>
                <a:gd name="T10" fmla="*/ 72 w 324"/>
                <a:gd name="T11" fmla="*/ 0 h 72"/>
                <a:gd name="T12" fmla="*/ 102 w 324"/>
                <a:gd name="T13" fmla="*/ 0 h 72"/>
                <a:gd name="T14" fmla="*/ 132 w 324"/>
                <a:gd name="T15" fmla="*/ 0 h 72"/>
                <a:gd name="T16" fmla="*/ 162 w 324"/>
                <a:gd name="T17" fmla="*/ 6 h 72"/>
                <a:gd name="T18" fmla="*/ 192 w 324"/>
                <a:gd name="T19" fmla="*/ 6 h 72"/>
                <a:gd name="T20" fmla="*/ 222 w 324"/>
                <a:gd name="T21" fmla="*/ 12 h 72"/>
                <a:gd name="T22" fmla="*/ 252 w 324"/>
                <a:gd name="T23" fmla="*/ 18 h 72"/>
                <a:gd name="T24" fmla="*/ 282 w 324"/>
                <a:gd name="T25" fmla="*/ 24 h 72"/>
                <a:gd name="T26" fmla="*/ 312 w 324"/>
                <a:gd name="T27" fmla="*/ 36 h 72"/>
                <a:gd name="T28" fmla="*/ 324 w 324"/>
                <a:gd name="T29" fmla="*/ 72 h 72"/>
                <a:gd name="T30" fmla="*/ 282 w 324"/>
                <a:gd name="T31" fmla="*/ 60 h 72"/>
                <a:gd name="T32" fmla="*/ 234 w 324"/>
                <a:gd name="T33" fmla="*/ 54 h 72"/>
                <a:gd name="T34" fmla="*/ 192 w 324"/>
                <a:gd name="T35" fmla="*/ 42 h 72"/>
                <a:gd name="T36" fmla="*/ 150 w 324"/>
                <a:gd name="T37" fmla="*/ 36 h 72"/>
                <a:gd name="T38" fmla="*/ 102 w 324"/>
                <a:gd name="T39" fmla="*/ 30 h 72"/>
                <a:gd name="T40" fmla="*/ 60 w 324"/>
                <a:gd name="T41" fmla="*/ 24 h 72"/>
                <a:gd name="T42" fmla="*/ 24 w 324"/>
                <a:gd name="T43" fmla="*/ 24 h 72"/>
                <a:gd name="T44" fmla="*/ 18 w 324"/>
                <a:gd name="T45" fmla="*/ 24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close/>
                </a:path>
              </a:pathLst>
            </a:custGeom>
            <a:solidFill>
              <a:srgbClr val="0023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3" name="Freeform 19">
              <a:extLst>
                <a:ext uri="{FF2B5EF4-FFF2-40B4-BE49-F238E27FC236}">
                  <a16:creationId xmlns:a16="http://schemas.microsoft.com/office/drawing/2014/main" id="{EC076C3F-79F9-4DA8-9EA7-1EF8FFF20FF2}"/>
                </a:ext>
              </a:extLst>
            </p:cNvPr>
            <p:cNvSpPr>
              <a:spLocks/>
            </p:cNvSpPr>
            <p:nvPr/>
          </p:nvSpPr>
          <p:spPr bwMode="auto">
            <a:xfrm>
              <a:off x="3084" y="1563"/>
              <a:ext cx="324" cy="72"/>
            </a:xfrm>
            <a:custGeom>
              <a:avLst/>
              <a:gdLst>
                <a:gd name="T0" fmla="*/ 18 w 324"/>
                <a:gd name="T1" fmla="*/ 24 h 72"/>
                <a:gd name="T2" fmla="*/ 0 w 324"/>
                <a:gd name="T3" fmla="*/ 24 h 72"/>
                <a:gd name="T4" fmla="*/ 0 w 324"/>
                <a:gd name="T5" fmla="*/ 6 h 72"/>
                <a:gd name="T6" fmla="*/ 6 w 324"/>
                <a:gd name="T7" fmla="*/ 6 h 72"/>
                <a:gd name="T8" fmla="*/ 36 w 324"/>
                <a:gd name="T9" fmla="*/ 0 h 72"/>
                <a:gd name="T10" fmla="*/ 72 w 324"/>
                <a:gd name="T11" fmla="*/ 0 h 72"/>
                <a:gd name="T12" fmla="*/ 102 w 324"/>
                <a:gd name="T13" fmla="*/ 0 h 72"/>
                <a:gd name="T14" fmla="*/ 132 w 324"/>
                <a:gd name="T15" fmla="*/ 0 h 72"/>
                <a:gd name="T16" fmla="*/ 162 w 324"/>
                <a:gd name="T17" fmla="*/ 6 h 72"/>
                <a:gd name="T18" fmla="*/ 192 w 324"/>
                <a:gd name="T19" fmla="*/ 6 h 72"/>
                <a:gd name="T20" fmla="*/ 222 w 324"/>
                <a:gd name="T21" fmla="*/ 12 h 72"/>
                <a:gd name="T22" fmla="*/ 252 w 324"/>
                <a:gd name="T23" fmla="*/ 18 h 72"/>
                <a:gd name="T24" fmla="*/ 282 w 324"/>
                <a:gd name="T25" fmla="*/ 24 h 72"/>
                <a:gd name="T26" fmla="*/ 312 w 324"/>
                <a:gd name="T27" fmla="*/ 36 h 72"/>
                <a:gd name="T28" fmla="*/ 324 w 324"/>
                <a:gd name="T29" fmla="*/ 72 h 72"/>
                <a:gd name="T30" fmla="*/ 282 w 324"/>
                <a:gd name="T31" fmla="*/ 60 h 72"/>
                <a:gd name="T32" fmla="*/ 234 w 324"/>
                <a:gd name="T33" fmla="*/ 54 h 72"/>
                <a:gd name="T34" fmla="*/ 192 w 324"/>
                <a:gd name="T35" fmla="*/ 42 h 72"/>
                <a:gd name="T36" fmla="*/ 150 w 324"/>
                <a:gd name="T37" fmla="*/ 36 h 72"/>
                <a:gd name="T38" fmla="*/ 102 w 324"/>
                <a:gd name="T39" fmla="*/ 30 h 72"/>
                <a:gd name="T40" fmla="*/ 60 w 324"/>
                <a:gd name="T41" fmla="*/ 24 h 72"/>
                <a:gd name="T42" fmla="*/ 24 w 324"/>
                <a:gd name="T43" fmla="*/ 24 h 72"/>
                <a:gd name="T44" fmla="*/ 18 w 324"/>
                <a:gd name="T45" fmla="*/ 24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4" name="Freeform 20">
              <a:extLst>
                <a:ext uri="{FF2B5EF4-FFF2-40B4-BE49-F238E27FC236}">
                  <a16:creationId xmlns:a16="http://schemas.microsoft.com/office/drawing/2014/main" id="{EC93118D-DBF5-441A-A220-70E4980B38C8}"/>
                </a:ext>
              </a:extLst>
            </p:cNvPr>
            <p:cNvSpPr>
              <a:spLocks/>
            </p:cNvSpPr>
            <p:nvPr/>
          </p:nvSpPr>
          <p:spPr bwMode="auto">
            <a:xfrm>
              <a:off x="3660" y="1557"/>
              <a:ext cx="84" cy="30"/>
            </a:xfrm>
            <a:custGeom>
              <a:avLst/>
              <a:gdLst>
                <a:gd name="T0" fmla="*/ 0 w 84"/>
                <a:gd name="T1" fmla="*/ 0 h 30"/>
                <a:gd name="T2" fmla="*/ 84 w 84"/>
                <a:gd name="T3" fmla="*/ 0 h 30"/>
                <a:gd name="T4" fmla="*/ 84 w 84"/>
                <a:gd name="T5" fmla="*/ 24 h 30"/>
                <a:gd name="T6" fmla="*/ 0 w 84"/>
                <a:gd name="T7" fmla="*/ 30 h 30"/>
                <a:gd name="T8" fmla="*/ 0 w 8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30">
                  <a:moveTo>
                    <a:pt x="0" y="0"/>
                  </a:moveTo>
                  <a:lnTo>
                    <a:pt x="84" y="0"/>
                  </a:lnTo>
                  <a:lnTo>
                    <a:pt x="84" y="24"/>
                  </a:lnTo>
                  <a:lnTo>
                    <a:pt x="0" y="30"/>
                  </a:lnTo>
                  <a:lnTo>
                    <a:pt x="0" y="0"/>
                  </a:lnTo>
                  <a:close/>
                </a:path>
              </a:pathLst>
            </a:custGeom>
            <a:solidFill>
              <a:srgbClr val="0023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5" name="Freeform 21">
              <a:extLst>
                <a:ext uri="{FF2B5EF4-FFF2-40B4-BE49-F238E27FC236}">
                  <a16:creationId xmlns:a16="http://schemas.microsoft.com/office/drawing/2014/main" id="{C5C79BE1-D5C3-40F5-BDAB-E8EF8D449F7B}"/>
                </a:ext>
              </a:extLst>
            </p:cNvPr>
            <p:cNvSpPr>
              <a:spLocks/>
            </p:cNvSpPr>
            <p:nvPr/>
          </p:nvSpPr>
          <p:spPr bwMode="auto">
            <a:xfrm>
              <a:off x="3660" y="1557"/>
              <a:ext cx="84" cy="30"/>
            </a:xfrm>
            <a:custGeom>
              <a:avLst/>
              <a:gdLst>
                <a:gd name="T0" fmla="*/ 0 w 84"/>
                <a:gd name="T1" fmla="*/ 0 h 30"/>
                <a:gd name="T2" fmla="*/ 84 w 84"/>
                <a:gd name="T3" fmla="*/ 0 h 30"/>
                <a:gd name="T4" fmla="*/ 84 w 84"/>
                <a:gd name="T5" fmla="*/ 24 h 30"/>
                <a:gd name="T6" fmla="*/ 0 w 84"/>
                <a:gd name="T7" fmla="*/ 30 h 30"/>
                <a:gd name="T8" fmla="*/ 0 w 84"/>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30">
                  <a:moveTo>
                    <a:pt x="0" y="0"/>
                  </a:moveTo>
                  <a:lnTo>
                    <a:pt x="84" y="0"/>
                  </a:lnTo>
                  <a:lnTo>
                    <a:pt x="84" y="24"/>
                  </a:lnTo>
                  <a:lnTo>
                    <a:pt x="0" y="3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6" name="Freeform 22">
              <a:extLst>
                <a:ext uri="{FF2B5EF4-FFF2-40B4-BE49-F238E27FC236}">
                  <a16:creationId xmlns:a16="http://schemas.microsoft.com/office/drawing/2014/main" id="{7C9DF762-53FC-4224-89D6-C096E79B1599}"/>
                </a:ext>
              </a:extLst>
            </p:cNvPr>
            <p:cNvSpPr>
              <a:spLocks/>
            </p:cNvSpPr>
            <p:nvPr/>
          </p:nvSpPr>
          <p:spPr bwMode="auto">
            <a:xfrm>
              <a:off x="3720" y="1485"/>
              <a:ext cx="198" cy="204"/>
            </a:xfrm>
            <a:custGeom>
              <a:avLst/>
              <a:gdLst>
                <a:gd name="T0" fmla="*/ 0 w 198"/>
                <a:gd name="T1" fmla="*/ 186 h 204"/>
                <a:gd name="T2" fmla="*/ 6 w 198"/>
                <a:gd name="T3" fmla="*/ 102 h 204"/>
                <a:gd name="T4" fmla="*/ 12 w 198"/>
                <a:gd name="T5" fmla="*/ 12 h 204"/>
                <a:gd name="T6" fmla="*/ 18 w 198"/>
                <a:gd name="T7" fmla="*/ 12 h 204"/>
                <a:gd name="T8" fmla="*/ 30 w 198"/>
                <a:gd name="T9" fmla="*/ 6 h 204"/>
                <a:gd name="T10" fmla="*/ 48 w 198"/>
                <a:gd name="T11" fmla="*/ 0 h 204"/>
                <a:gd name="T12" fmla="*/ 66 w 198"/>
                <a:gd name="T13" fmla="*/ 0 h 204"/>
                <a:gd name="T14" fmla="*/ 84 w 198"/>
                <a:gd name="T15" fmla="*/ 0 h 204"/>
                <a:gd name="T16" fmla="*/ 102 w 198"/>
                <a:gd name="T17" fmla="*/ 0 h 204"/>
                <a:gd name="T18" fmla="*/ 120 w 198"/>
                <a:gd name="T19" fmla="*/ 0 h 204"/>
                <a:gd name="T20" fmla="*/ 138 w 198"/>
                <a:gd name="T21" fmla="*/ 0 h 204"/>
                <a:gd name="T22" fmla="*/ 156 w 198"/>
                <a:gd name="T23" fmla="*/ 0 h 204"/>
                <a:gd name="T24" fmla="*/ 174 w 198"/>
                <a:gd name="T25" fmla="*/ 6 h 204"/>
                <a:gd name="T26" fmla="*/ 192 w 198"/>
                <a:gd name="T27" fmla="*/ 12 h 204"/>
                <a:gd name="T28" fmla="*/ 192 w 198"/>
                <a:gd name="T29" fmla="*/ 36 h 204"/>
                <a:gd name="T30" fmla="*/ 192 w 198"/>
                <a:gd name="T31" fmla="*/ 60 h 204"/>
                <a:gd name="T32" fmla="*/ 198 w 198"/>
                <a:gd name="T33" fmla="*/ 90 h 204"/>
                <a:gd name="T34" fmla="*/ 198 w 198"/>
                <a:gd name="T35" fmla="*/ 120 h 204"/>
                <a:gd name="T36" fmla="*/ 192 w 198"/>
                <a:gd name="T37" fmla="*/ 150 h 204"/>
                <a:gd name="T38" fmla="*/ 192 w 198"/>
                <a:gd name="T39" fmla="*/ 180 h 204"/>
                <a:gd name="T40" fmla="*/ 192 w 198"/>
                <a:gd name="T41" fmla="*/ 204 h 204"/>
                <a:gd name="T42" fmla="*/ 0 w 198"/>
                <a:gd name="T43" fmla="*/ 186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close/>
                </a:path>
              </a:pathLst>
            </a:custGeom>
            <a:solidFill>
              <a:srgbClr val="0023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7" name="Freeform 23">
              <a:extLst>
                <a:ext uri="{FF2B5EF4-FFF2-40B4-BE49-F238E27FC236}">
                  <a16:creationId xmlns:a16="http://schemas.microsoft.com/office/drawing/2014/main" id="{5AFD7AFA-58CF-471D-87F5-2318DBB3F4A4}"/>
                </a:ext>
              </a:extLst>
            </p:cNvPr>
            <p:cNvSpPr>
              <a:spLocks/>
            </p:cNvSpPr>
            <p:nvPr/>
          </p:nvSpPr>
          <p:spPr bwMode="auto">
            <a:xfrm>
              <a:off x="3720" y="1485"/>
              <a:ext cx="198" cy="204"/>
            </a:xfrm>
            <a:custGeom>
              <a:avLst/>
              <a:gdLst>
                <a:gd name="T0" fmla="*/ 0 w 198"/>
                <a:gd name="T1" fmla="*/ 186 h 204"/>
                <a:gd name="T2" fmla="*/ 6 w 198"/>
                <a:gd name="T3" fmla="*/ 102 h 204"/>
                <a:gd name="T4" fmla="*/ 12 w 198"/>
                <a:gd name="T5" fmla="*/ 12 h 204"/>
                <a:gd name="T6" fmla="*/ 18 w 198"/>
                <a:gd name="T7" fmla="*/ 12 h 204"/>
                <a:gd name="T8" fmla="*/ 30 w 198"/>
                <a:gd name="T9" fmla="*/ 6 h 204"/>
                <a:gd name="T10" fmla="*/ 48 w 198"/>
                <a:gd name="T11" fmla="*/ 0 h 204"/>
                <a:gd name="T12" fmla="*/ 66 w 198"/>
                <a:gd name="T13" fmla="*/ 0 h 204"/>
                <a:gd name="T14" fmla="*/ 84 w 198"/>
                <a:gd name="T15" fmla="*/ 0 h 204"/>
                <a:gd name="T16" fmla="*/ 102 w 198"/>
                <a:gd name="T17" fmla="*/ 0 h 204"/>
                <a:gd name="T18" fmla="*/ 120 w 198"/>
                <a:gd name="T19" fmla="*/ 0 h 204"/>
                <a:gd name="T20" fmla="*/ 138 w 198"/>
                <a:gd name="T21" fmla="*/ 0 h 204"/>
                <a:gd name="T22" fmla="*/ 156 w 198"/>
                <a:gd name="T23" fmla="*/ 0 h 204"/>
                <a:gd name="T24" fmla="*/ 174 w 198"/>
                <a:gd name="T25" fmla="*/ 6 h 204"/>
                <a:gd name="T26" fmla="*/ 192 w 198"/>
                <a:gd name="T27" fmla="*/ 12 h 204"/>
                <a:gd name="T28" fmla="*/ 192 w 198"/>
                <a:gd name="T29" fmla="*/ 36 h 204"/>
                <a:gd name="T30" fmla="*/ 192 w 198"/>
                <a:gd name="T31" fmla="*/ 60 h 204"/>
                <a:gd name="T32" fmla="*/ 198 w 198"/>
                <a:gd name="T33" fmla="*/ 90 h 204"/>
                <a:gd name="T34" fmla="*/ 198 w 198"/>
                <a:gd name="T35" fmla="*/ 120 h 204"/>
                <a:gd name="T36" fmla="*/ 192 w 198"/>
                <a:gd name="T37" fmla="*/ 150 h 204"/>
                <a:gd name="T38" fmla="*/ 192 w 198"/>
                <a:gd name="T39" fmla="*/ 180 h 204"/>
                <a:gd name="T40" fmla="*/ 192 w 198"/>
                <a:gd name="T41" fmla="*/ 204 h 204"/>
                <a:gd name="T42" fmla="*/ 0 w 198"/>
                <a:gd name="T43" fmla="*/ 186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8" name="Freeform 24">
              <a:extLst>
                <a:ext uri="{FF2B5EF4-FFF2-40B4-BE49-F238E27FC236}">
                  <a16:creationId xmlns:a16="http://schemas.microsoft.com/office/drawing/2014/main" id="{B21653DF-6B72-45BB-A025-50F2E310F7FC}"/>
                </a:ext>
              </a:extLst>
            </p:cNvPr>
            <p:cNvSpPr>
              <a:spLocks/>
            </p:cNvSpPr>
            <p:nvPr/>
          </p:nvSpPr>
          <p:spPr bwMode="auto">
            <a:xfrm>
              <a:off x="3756" y="1509"/>
              <a:ext cx="138" cy="168"/>
            </a:xfrm>
            <a:custGeom>
              <a:avLst/>
              <a:gdLst>
                <a:gd name="T0" fmla="*/ 132 w 138"/>
                <a:gd name="T1" fmla="*/ 168 h 168"/>
                <a:gd name="T2" fmla="*/ 138 w 138"/>
                <a:gd name="T3" fmla="*/ 150 h 168"/>
                <a:gd name="T4" fmla="*/ 138 w 138"/>
                <a:gd name="T5" fmla="*/ 126 h 168"/>
                <a:gd name="T6" fmla="*/ 138 w 138"/>
                <a:gd name="T7" fmla="*/ 102 h 168"/>
                <a:gd name="T8" fmla="*/ 138 w 138"/>
                <a:gd name="T9" fmla="*/ 84 h 168"/>
                <a:gd name="T10" fmla="*/ 138 w 138"/>
                <a:gd name="T11" fmla="*/ 60 h 168"/>
                <a:gd name="T12" fmla="*/ 138 w 138"/>
                <a:gd name="T13" fmla="*/ 36 h 168"/>
                <a:gd name="T14" fmla="*/ 132 w 138"/>
                <a:gd name="T15" fmla="*/ 18 h 168"/>
                <a:gd name="T16" fmla="*/ 132 w 138"/>
                <a:gd name="T17" fmla="*/ 6 h 168"/>
                <a:gd name="T18" fmla="*/ 114 w 138"/>
                <a:gd name="T19" fmla="*/ 6 h 168"/>
                <a:gd name="T20" fmla="*/ 96 w 138"/>
                <a:gd name="T21" fmla="*/ 0 h 168"/>
                <a:gd name="T22" fmla="*/ 78 w 138"/>
                <a:gd name="T23" fmla="*/ 0 h 168"/>
                <a:gd name="T24" fmla="*/ 60 w 138"/>
                <a:gd name="T25" fmla="*/ 0 h 168"/>
                <a:gd name="T26" fmla="*/ 42 w 138"/>
                <a:gd name="T27" fmla="*/ 0 h 168"/>
                <a:gd name="T28" fmla="*/ 24 w 138"/>
                <a:gd name="T29" fmla="*/ 6 h 168"/>
                <a:gd name="T30" fmla="*/ 6 w 138"/>
                <a:gd name="T31" fmla="*/ 6 h 168"/>
                <a:gd name="T32" fmla="*/ 0 w 138"/>
                <a:gd name="T33" fmla="*/ 132 h 168"/>
                <a:gd name="T34" fmla="*/ 132 w 138"/>
                <a:gd name="T35" fmla="*/ 168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close/>
                </a:path>
              </a:pathLst>
            </a:custGeom>
            <a:solidFill>
              <a:srgbClr val="D1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9" name="Freeform 25">
              <a:extLst>
                <a:ext uri="{FF2B5EF4-FFF2-40B4-BE49-F238E27FC236}">
                  <a16:creationId xmlns:a16="http://schemas.microsoft.com/office/drawing/2014/main" id="{046015CF-484B-4FFA-9FB6-DC9E8E08A271}"/>
                </a:ext>
              </a:extLst>
            </p:cNvPr>
            <p:cNvSpPr>
              <a:spLocks/>
            </p:cNvSpPr>
            <p:nvPr/>
          </p:nvSpPr>
          <p:spPr bwMode="auto">
            <a:xfrm>
              <a:off x="3756" y="1509"/>
              <a:ext cx="138" cy="168"/>
            </a:xfrm>
            <a:custGeom>
              <a:avLst/>
              <a:gdLst>
                <a:gd name="T0" fmla="*/ 132 w 138"/>
                <a:gd name="T1" fmla="*/ 168 h 168"/>
                <a:gd name="T2" fmla="*/ 138 w 138"/>
                <a:gd name="T3" fmla="*/ 150 h 168"/>
                <a:gd name="T4" fmla="*/ 138 w 138"/>
                <a:gd name="T5" fmla="*/ 126 h 168"/>
                <a:gd name="T6" fmla="*/ 138 w 138"/>
                <a:gd name="T7" fmla="*/ 102 h 168"/>
                <a:gd name="T8" fmla="*/ 138 w 138"/>
                <a:gd name="T9" fmla="*/ 84 h 168"/>
                <a:gd name="T10" fmla="*/ 138 w 138"/>
                <a:gd name="T11" fmla="*/ 60 h 168"/>
                <a:gd name="T12" fmla="*/ 138 w 138"/>
                <a:gd name="T13" fmla="*/ 36 h 168"/>
                <a:gd name="T14" fmla="*/ 132 w 138"/>
                <a:gd name="T15" fmla="*/ 18 h 168"/>
                <a:gd name="T16" fmla="*/ 132 w 138"/>
                <a:gd name="T17" fmla="*/ 6 h 168"/>
                <a:gd name="T18" fmla="*/ 114 w 138"/>
                <a:gd name="T19" fmla="*/ 6 h 168"/>
                <a:gd name="T20" fmla="*/ 96 w 138"/>
                <a:gd name="T21" fmla="*/ 0 h 168"/>
                <a:gd name="T22" fmla="*/ 78 w 138"/>
                <a:gd name="T23" fmla="*/ 0 h 168"/>
                <a:gd name="T24" fmla="*/ 60 w 138"/>
                <a:gd name="T25" fmla="*/ 0 h 168"/>
                <a:gd name="T26" fmla="*/ 42 w 138"/>
                <a:gd name="T27" fmla="*/ 0 h 168"/>
                <a:gd name="T28" fmla="*/ 24 w 138"/>
                <a:gd name="T29" fmla="*/ 6 h 168"/>
                <a:gd name="T30" fmla="*/ 6 w 138"/>
                <a:gd name="T31" fmla="*/ 6 h 168"/>
                <a:gd name="T32" fmla="*/ 0 w 138"/>
                <a:gd name="T33" fmla="*/ 132 h 168"/>
                <a:gd name="T34" fmla="*/ 132 w 138"/>
                <a:gd name="T35" fmla="*/ 168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0" name="Freeform 26">
              <a:extLst>
                <a:ext uri="{FF2B5EF4-FFF2-40B4-BE49-F238E27FC236}">
                  <a16:creationId xmlns:a16="http://schemas.microsoft.com/office/drawing/2014/main" id="{5EB45BEF-33FB-48B7-8B33-C84BF52766A3}"/>
                </a:ext>
              </a:extLst>
            </p:cNvPr>
            <p:cNvSpPr>
              <a:spLocks/>
            </p:cNvSpPr>
            <p:nvPr/>
          </p:nvSpPr>
          <p:spPr bwMode="auto">
            <a:xfrm>
              <a:off x="3504" y="1617"/>
              <a:ext cx="432" cy="312"/>
            </a:xfrm>
            <a:custGeom>
              <a:avLst/>
              <a:gdLst>
                <a:gd name="T0" fmla="*/ 6 w 432"/>
                <a:gd name="T1" fmla="*/ 210 h 312"/>
                <a:gd name="T2" fmla="*/ 30 w 432"/>
                <a:gd name="T3" fmla="*/ 222 h 312"/>
                <a:gd name="T4" fmla="*/ 54 w 432"/>
                <a:gd name="T5" fmla="*/ 234 h 312"/>
                <a:gd name="T6" fmla="*/ 78 w 432"/>
                <a:gd name="T7" fmla="*/ 240 h 312"/>
                <a:gd name="T8" fmla="*/ 102 w 432"/>
                <a:gd name="T9" fmla="*/ 240 h 312"/>
                <a:gd name="T10" fmla="*/ 126 w 432"/>
                <a:gd name="T11" fmla="*/ 234 h 312"/>
                <a:gd name="T12" fmla="*/ 144 w 432"/>
                <a:gd name="T13" fmla="*/ 228 h 312"/>
                <a:gd name="T14" fmla="*/ 156 w 432"/>
                <a:gd name="T15" fmla="*/ 252 h 312"/>
                <a:gd name="T16" fmla="*/ 174 w 432"/>
                <a:gd name="T17" fmla="*/ 270 h 312"/>
                <a:gd name="T18" fmla="*/ 198 w 432"/>
                <a:gd name="T19" fmla="*/ 288 h 312"/>
                <a:gd name="T20" fmla="*/ 222 w 432"/>
                <a:gd name="T21" fmla="*/ 300 h 312"/>
                <a:gd name="T22" fmla="*/ 246 w 432"/>
                <a:gd name="T23" fmla="*/ 312 h 312"/>
                <a:gd name="T24" fmla="*/ 270 w 432"/>
                <a:gd name="T25" fmla="*/ 312 h 312"/>
                <a:gd name="T26" fmla="*/ 300 w 432"/>
                <a:gd name="T27" fmla="*/ 312 h 312"/>
                <a:gd name="T28" fmla="*/ 324 w 432"/>
                <a:gd name="T29" fmla="*/ 306 h 312"/>
                <a:gd name="T30" fmla="*/ 348 w 432"/>
                <a:gd name="T31" fmla="*/ 294 h 312"/>
                <a:gd name="T32" fmla="*/ 372 w 432"/>
                <a:gd name="T33" fmla="*/ 282 h 312"/>
                <a:gd name="T34" fmla="*/ 390 w 432"/>
                <a:gd name="T35" fmla="*/ 264 h 312"/>
                <a:gd name="T36" fmla="*/ 408 w 432"/>
                <a:gd name="T37" fmla="*/ 240 h 312"/>
                <a:gd name="T38" fmla="*/ 420 w 432"/>
                <a:gd name="T39" fmla="*/ 216 h 312"/>
                <a:gd name="T40" fmla="*/ 432 w 432"/>
                <a:gd name="T41" fmla="*/ 192 h 312"/>
                <a:gd name="T42" fmla="*/ 432 w 432"/>
                <a:gd name="T43" fmla="*/ 168 h 312"/>
                <a:gd name="T44" fmla="*/ 432 w 432"/>
                <a:gd name="T45" fmla="*/ 138 h 312"/>
                <a:gd name="T46" fmla="*/ 426 w 432"/>
                <a:gd name="T47" fmla="*/ 114 h 312"/>
                <a:gd name="T48" fmla="*/ 420 w 432"/>
                <a:gd name="T49" fmla="*/ 90 h 312"/>
                <a:gd name="T50" fmla="*/ 402 w 432"/>
                <a:gd name="T51" fmla="*/ 66 h 312"/>
                <a:gd name="T52" fmla="*/ 384 w 432"/>
                <a:gd name="T53" fmla="*/ 42 h 312"/>
                <a:gd name="T54" fmla="*/ 366 w 432"/>
                <a:gd name="T55" fmla="*/ 30 h 312"/>
                <a:gd name="T56" fmla="*/ 342 w 432"/>
                <a:gd name="T57" fmla="*/ 18 h 312"/>
                <a:gd name="T58" fmla="*/ 312 w 432"/>
                <a:gd name="T59" fmla="*/ 6 h 312"/>
                <a:gd name="T60" fmla="*/ 288 w 432"/>
                <a:gd name="T61" fmla="*/ 0 h 312"/>
                <a:gd name="T62" fmla="*/ 258 w 432"/>
                <a:gd name="T63" fmla="*/ 6 h 312"/>
                <a:gd name="T64" fmla="*/ 234 w 432"/>
                <a:gd name="T65" fmla="*/ 6 h 312"/>
                <a:gd name="T66" fmla="*/ 210 w 432"/>
                <a:gd name="T67" fmla="*/ 18 h 312"/>
                <a:gd name="T68" fmla="*/ 198 w 432"/>
                <a:gd name="T69" fmla="*/ 24 h 3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32" h="312">
                  <a:moveTo>
                    <a:pt x="0" y="204"/>
                  </a:moveTo>
                  <a:lnTo>
                    <a:pt x="6" y="210"/>
                  </a:lnTo>
                  <a:lnTo>
                    <a:pt x="18" y="216"/>
                  </a:lnTo>
                  <a:lnTo>
                    <a:pt x="30" y="222"/>
                  </a:lnTo>
                  <a:lnTo>
                    <a:pt x="42" y="228"/>
                  </a:lnTo>
                  <a:lnTo>
                    <a:pt x="54" y="234"/>
                  </a:lnTo>
                  <a:lnTo>
                    <a:pt x="66" y="240"/>
                  </a:lnTo>
                  <a:lnTo>
                    <a:pt x="78" y="240"/>
                  </a:lnTo>
                  <a:lnTo>
                    <a:pt x="90" y="240"/>
                  </a:lnTo>
                  <a:lnTo>
                    <a:pt x="102" y="240"/>
                  </a:lnTo>
                  <a:lnTo>
                    <a:pt x="114" y="240"/>
                  </a:lnTo>
                  <a:lnTo>
                    <a:pt x="126" y="234"/>
                  </a:lnTo>
                  <a:lnTo>
                    <a:pt x="138" y="234"/>
                  </a:lnTo>
                  <a:lnTo>
                    <a:pt x="144" y="228"/>
                  </a:lnTo>
                  <a:lnTo>
                    <a:pt x="150" y="240"/>
                  </a:lnTo>
                  <a:lnTo>
                    <a:pt x="156" y="252"/>
                  </a:lnTo>
                  <a:lnTo>
                    <a:pt x="162" y="264"/>
                  </a:lnTo>
                  <a:lnTo>
                    <a:pt x="174" y="270"/>
                  </a:lnTo>
                  <a:lnTo>
                    <a:pt x="186" y="282"/>
                  </a:lnTo>
                  <a:lnTo>
                    <a:pt x="198" y="288"/>
                  </a:lnTo>
                  <a:lnTo>
                    <a:pt x="210" y="294"/>
                  </a:lnTo>
                  <a:lnTo>
                    <a:pt x="222" y="300"/>
                  </a:lnTo>
                  <a:lnTo>
                    <a:pt x="234" y="306"/>
                  </a:lnTo>
                  <a:lnTo>
                    <a:pt x="246" y="312"/>
                  </a:lnTo>
                  <a:lnTo>
                    <a:pt x="258" y="312"/>
                  </a:lnTo>
                  <a:lnTo>
                    <a:pt x="270" y="312"/>
                  </a:lnTo>
                  <a:lnTo>
                    <a:pt x="282" y="312"/>
                  </a:lnTo>
                  <a:lnTo>
                    <a:pt x="300" y="312"/>
                  </a:lnTo>
                  <a:lnTo>
                    <a:pt x="312" y="312"/>
                  </a:lnTo>
                  <a:lnTo>
                    <a:pt x="324" y="306"/>
                  </a:lnTo>
                  <a:lnTo>
                    <a:pt x="336" y="300"/>
                  </a:lnTo>
                  <a:lnTo>
                    <a:pt x="348" y="294"/>
                  </a:lnTo>
                  <a:lnTo>
                    <a:pt x="360" y="288"/>
                  </a:lnTo>
                  <a:lnTo>
                    <a:pt x="372" y="282"/>
                  </a:lnTo>
                  <a:lnTo>
                    <a:pt x="384" y="276"/>
                  </a:lnTo>
                  <a:lnTo>
                    <a:pt x="390" y="264"/>
                  </a:lnTo>
                  <a:lnTo>
                    <a:pt x="402" y="252"/>
                  </a:lnTo>
                  <a:lnTo>
                    <a:pt x="408" y="240"/>
                  </a:lnTo>
                  <a:lnTo>
                    <a:pt x="414" y="228"/>
                  </a:lnTo>
                  <a:lnTo>
                    <a:pt x="420" y="216"/>
                  </a:lnTo>
                  <a:lnTo>
                    <a:pt x="426" y="204"/>
                  </a:lnTo>
                  <a:lnTo>
                    <a:pt x="432" y="192"/>
                  </a:lnTo>
                  <a:lnTo>
                    <a:pt x="432" y="180"/>
                  </a:lnTo>
                  <a:lnTo>
                    <a:pt x="432" y="168"/>
                  </a:lnTo>
                  <a:lnTo>
                    <a:pt x="432" y="150"/>
                  </a:lnTo>
                  <a:lnTo>
                    <a:pt x="432" y="138"/>
                  </a:lnTo>
                  <a:lnTo>
                    <a:pt x="432" y="126"/>
                  </a:lnTo>
                  <a:lnTo>
                    <a:pt x="426" y="114"/>
                  </a:lnTo>
                  <a:lnTo>
                    <a:pt x="420" y="102"/>
                  </a:lnTo>
                  <a:lnTo>
                    <a:pt x="420" y="90"/>
                  </a:lnTo>
                  <a:lnTo>
                    <a:pt x="408" y="78"/>
                  </a:lnTo>
                  <a:lnTo>
                    <a:pt x="402" y="66"/>
                  </a:lnTo>
                  <a:lnTo>
                    <a:pt x="396" y="54"/>
                  </a:lnTo>
                  <a:lnTo>
                    <a:pt x="384" y="42"/>
                  </a:lnTo>
                  <a:lnTo>
                    <a:pt x="372" y="36"/>
                  </a:lnTo>
                  <a:lnTo>
                    <a:pt x="366" y="30"/>
                  </a:lnTo>
                  <a:lnTo>
                    <a:pt x="354" y="18"/>
                  </a:lnTo>
                  <a:lnTo>
                    <a:pt x="342" y="18"/>
                  </a:lnTo>
                  <a:lnTo>
                    <a:pt x="330" y="12"/>
                  </a:lnTo>
                  <a:lnTo>
                    <a:pt x="312" y="6"/>
                  </a:lnTo>
                  <a:lnTo>
                    <a:pt x="300" y="6"/>
                  </a:lnTo>
                  <a:lnTo>
                    <a:pt x="288" y="0"/>
                  </a:lnTo>
                  <a:lnTo>
                    <a:pt x="276" y="0"/>
                  </a:lnTo>
                  <a:lnTo>
                    <a:pt x="258" y="6"/>
                  </a:lnTo>
                  <a:lnTo>
                    <a:pt x="246" y="6"/>
                  </a:lnTo>
                  <a:lnTo>
                    <a:pt x="234" y="6"/>
                  </a:lnTo>
                  <a:lnTo>
                    <a:pt x="222" y="12"/>
                  </a:lnTo>
                  <a:lnTo>
                    <a:pt x="210" y="18"/>
                  </a:lnTo>
                  <a:lnTo>
                    <a:pt x="198" y="24"/>
                  </a:lnTo>
                  <a:lnTo>
                    <a:pt x="0" y="204"/>
                  </a:lnTo>
                  <a:close/>
                </a:path>
              </a:pathLst>
            </a:custGeom>
            <a:solidFill>
              <a:srgbClr val="FF99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1" name="Freeform 27">
              <a:extLst>
                <a:ext uri="{FF2B5EF4-FFF2-40B4-BE49-F238E27FC236}">
                  <a16:creationId xmlns:a16="http://schemas.microsoft.com/office/drawing/2014/main" id="{1DCC12D1-DD60-417B-A015-BF624B1E7440}"/>
                </a:ext>
              </a:extLst>
            </p:cNvPr>
            <p:cNvSpPr>
              <a:spLocks/>
            </p:cNvSpPr>
            <p:nvPr/>
          </p:nvSpPr>
          <p:spPr bwMode="auto">
            <a:xfrm>
              <a:off x="3504" y="1617"/>
              <a:ext cx="432" cy="312"/>
            </a:xfrm>
            <a:custGeom>
              <a:avLst/>
              <a:gdLst>
                <a:gd name="T0" fmla="*/ 6 w 432"/>
                <a:gd name="T1" fmla="*/ 210 h 312"/>
                <a:gd name="T2" fmla="*/ 30 w 432"/>
                <a:gd name="T3" fmla="*/ 222 h 312"/>
                <a:gd name="T4" fmla="*/ 48 w 432"/>
                <a:gd name="T5" fmla="*/ 234 h 312"/>
                <a:gd name="T6" fmla="*/ 78 w 432"/>
                <a:gd name="T7" fmla="*/ 234 h 312"/>
                <a:gd name="T8" fmla="*/ 102 w 432"/>
                <a:gd name="T9" fmla="*/ 234 h 312"/>
                <a:gd name="T10" fmla="*/ 126 w 432"/>
                <a:gd name="T11" fmla="*/ 234 h 312"/>
                <a:gd name="T12" fmla="*/ 138 w 432"/>
                <a:gd name="T13" fmla="*/ 228 h 312"/>
                <a:gd name="T14" fmla="*/ 156 w 432"/>
                <a:gd name="T15" fmla="*/ 252 h 312"/>
                <a:gd name="T16" fmla="*/ 174 w 432"/>
                <a:gd name="T17" fmla="*/ 270 h 312"/>
                <a:gd name="T18" fmla="*/ 192 w 432"/>
                <a:gd name="T19" fmla="*/ 288 h 312"/>
                <a:gd name="T20" fmla="*/ 216 w 432"/>
                <a:gd name="T21" fmla="*/ 300 h 312"/>
                <a:gd name="T22" fmla="*/ 246 w 432"/>
                <a:gd name="T23" fmla="*/ 306 h 312"/>
                <a:gd name="T24" fmla="*/ 270 w 432"/>
                <a:gd name="T25" fmla="*/ 312 h 312"/>
                <a:gd name="T26" fmla="*/ 300 w 432"/>
                <a:gd name="T27" fmla="*/ 312 h 312"/>
                <a:gd name="T28" fmla="*/ 324 w 432"/>
                <a:gd name="T29" fmla="*/ 306 h 312"/>
                <a:gd name="T30" fmla="*/ 348 w 432"/>
                <a:gd name="T31" fmla="*/ 294 h 312"/>
                <a:gd name="T32" fmla="*/ 372 w 432"/>
                <a:gd name="T33" fmla="*/ 282 h 312"/>
                <a:gd name="T34" fmla="*/ 390 w 432"/>
                <a:gd name="T35" fmla="*/ 264 h 312"/>
                <a:gd name="T36" fmla="*/ 408 w 432"/>
                <a:gd name="T37" fmla="*/ 240 h 312"/>
                <a:gd name="T38" fmla="*/ 420 w 432"/>
                <a:gd name="T39" fmla="*/ 216 h 312"/>
                <a:gd name="T40" fmla="*/ 426 w 432"/>
                <a:gd name="T41" fmla="*/ 192 h 312"/>
                <a:gd name="T42" fmla="*/ 432 w 432"/>
                <a:gd name="T43" fmla="*/ 162 h 312"/>
                <a:gd name="T44" fmla="*/ 432 w 432"/>
                <a:gd name="T45" fmla="*/ 138 h 312"/>
                <a:gd name="T46" fmla="*/ 426 w 432"/>
                <a:gd name="T47" fmla="*/ 108 h 312"/>
                <a:gd name="T48" fmla="*/ 414 w 432"/>
                <a:gd name="T49" fmla="*/ 84 h 312"/>
                <a:gd name="T50" fmla="*/ 402 w 432"/>
                <a:gd name="T51" fmla="*/ 60 h 312"/>
                <a:gd name="T52" fmla="*/ 384 w 432"/>
                <a:gd name="T53" fmla="*/ 42 h 312"/>
                <a:gd name="T54" fmla="*/ 360 w 432"/>
                <a:gd name="T55" fmla="*/ 24 h 312"/>
                <a:gd name="T56" fmla="*/ 336 w 432"/>
                <a:gd name="T57" fmla="*/ 12 h 312"/>
                <a:gd name="T58" fmla="*/ 312 w 432"/>
                <a:gd name="T59" fmla="*/ 6 h 312"/>
                <a:gd name="T60" fmla="*/ 288 w 432"/>
                <a:gd name="T61" fmla="*/ 0 h 312"/>
                <a:gd name="T62" fmla="*/ 258 w 432"/>
                <a:gd name="T63" fmla="*/ 0 h 312"/>
                <a:gd name="T64" fmla="*/ 234 w 432"/>
                <a:gd name="T65" fmla="*/ 6 h 312"/>
                <a:gd name="T66" fmla="*/ 210 w 432"/>
                <a:gd name="T67" fmla="*/ 18 h 312"/>
                <a:gd name="T68" fmla="*/ 192 w 432"/>
                <a:gd name="T69" fmla="*/ 24 h 3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32" h="312">
                  <a:moveTo>
                    <a:pt x="0" y="198"/>
                  </a:moveTo>
                  <a:lnTo>
                    <a:pt x="6" y="210"/>
                  </a:lnTo>
                  <a:lnTo>
                    <a:pt x="18" y="216"/>
                  </a:lnTo>
                  <a:lnTo>
                    <a:pt x="30" y="222"/>
                  </a:lnTo>
                  <a:lnTo>
                    <a:pt x="36" y="228"/>
                  </a:lnTo>
                  <a:lnTo>
                    <a:pt x="48" y="234"/>
                  </a:lnTo>
                  <a:lnTo>
                    <a:pt x="60" y="234"/>
                  </a:lnTo>
                  <a:lnTo>
                    <a:pt x="78" y="234"/>
                  </a:lnTo>
                  <a:lnTo>
                    <a:pt x="90" y="240"/>
                  </a:lnTo>
                  <a:lnTo>
                    <a:pt x="102" y="234"/>
                  </a:lnTo>
                  <a:lnTo>
                    <a:pt x="114" y="234"/>
                  </a:lnTo>
                  <a:lnTo>
                    <a:pt x="126" y="234"/>
                  </a:lnTo>
                  <a:lnTo>
                    <a:pt x="138" y="228"/>
                  </a:lnTo>
                  <a:lnTo>
                    <a:pt x="150" y="240"/>
                  </a:lnTo>
                  <a:lnTo>
                    <a:pt x="156" y="252"/>
                  </a:lnTo>
                  <a:lnTo>
                    <a:pt x="162" y="258"/>
                  </a:lnTo>
                  <a:lnTo>
                    <a:pt x="174" y="270"/>
                  </a:lnTo>
                  <a:lnTo>
                    <a:pt x="186" y="276"/>
                  </a:lnTo>
                  <a:lnTo>
                    <a:pt x="192" y="288"/>
                  </a:lnTo>
                  <a:lnTo>
                    <a:pt x="204" y="294"/>
                  </a:lnTo>
                  <a:lnTo>
                    <a:pt x="216" y="300"/>
                  </a:lnTo>
                  <a:lnTo>
                    <a:pt x="228" y="306"/>
                  </a:lnTo>
                  <a:lnTo>
                    <a:pt x="246" y="306"/>
                  </a:lnTo>
                  <a:lnTo>
                    <a:pt x="258" y="312"/>
                  </a:lnTo>
                  <a:lnTo>
                    <a:pt x="270" y="312"/>
                  </a:lnTo>
                  <a:lnTo>
                    <a:pt x="282" y="312"/>
                  </a:lnTo>
                  <a:lnTo>
                    <a:pt x="300" y="312"/>
                  </a:lnTo>
                  <a:lnTo>
                    <a:pt x="312" y="306"/>
                  </a:lnTo>
                  <a:lnTo>
                    <a:pt x="324" y="306"/>
                  </a:lnTo>
                  <a:lnTo>
                    <a:pt x="336" y="300"/>
                  </a:lnTo>
                  <a:lnTo>
                    <a:pt x="348" y="294"/>
                  </a:lnTo>
                  <a:lnTo>
                    <a:pt x="360" y="288"/>
                  </a:lnTo>
                  <a:lnTo>
                    <a:pt x="372" y="282"/>
                  </a:lnTo>
                  <a:lnTo>
                    <a:pt x="384" y="270"/>
                  </a:lnTo>
                  <a:lnTo>
                    <a:pt x="390" y="264"/>
                  </a:lnTo>
                  <a:lnTo>
                    <a:pt x="402" y="252"/>
                  </a:lnTo>
                  <a:lnTo>
                    <a:pt x="408" y="240"/>
                  </a:lnTo>
                  <a:lnTo>
                    <a:pt x="414" y="228"/>
                  </a:lnTo>
                  <a:lnTo>
                    <a:pt x="420" y="216"/>
                  </a:lnTo>
                  <a:lnTo>
                    <a:pt x="426" y="204"/>
                  </a:lnTo>
                  <a:lnTo>
                    <a:pt x="426" y="192"/>
                  </a:lnTo>
                  <a:lnTo>
                    <a:pt x="432" y="180"/>
                  </a:lnTo>
                  <a:lnTo>
                    <a:pt x="432" y="162"/>
                  </a:lnTo>
                  <a:lnTo>
                    <a:pt x="432" y="150"/>
                  </a:lnTo>
                  <a:lnTo>
                    <a:pt x="432" y="138"/>
                  </a:lnTo>
                  <a:lnTo>
                    <a:pt x="432" y="126"/>
                  </a:lnTo>
                  <a:lnTo>
                    <a:pt x="426" y="108"/>
                  </a:lnTo>
                  <a:lnTo>
                    <a:pt x="420" y="96"/>
                  </a:lnTo>
                  <a:lnTo>
                    <a:pt x="414" y="84"/>
                  </a:lnTo>
                  <a:lnTo>
                    <a:pt x="408" y="72"/>
                  </a:lnTo>
                  <a:lnTo>
                    <a:pt x="402" y="60"/>
                  </a:lnTo>
                  <a:lnTo>
                    <a:pt x="390" y="54"/>
                  </a:lnTo>
                  <a:lnTo>
                    <a:pt x="384" y="42"/>
                  </a:lnTo>
                  <a:lnTo>
                    <a:pt x="372" y="36"/>
                  </a:lnTo>
                  <a:lnTo>
                    <a:pt x="360" y="24"/>
                  </a:lnTo>
                  <a:lnTo>
                    <a:pt x="354" y="18"/>
                  </a:lnTo>
                  <a:lnTo>
                    <a:pt x="336" y="12"/>
                  </a:lnTo>
                  <a:lnTo>
                    <a:pt x="324" y="6"/>
                  </a:lnTo>
                  <a:lnTo>
                    <a:pt x="312" y="6"/>
                  </a:lnTo>
                  <a:lnTo>
                    <a:pt x="300" y="0"/>
                  </a:lnTo>
                  <a:lnTo>
                    <a:pt x="288" y="0"/>
                  </a:lnTo>
                  <a:lnTo>
                    <a:pt x="276" y="0"/>
                  </a:lnTo>
                  <a:lnTo>
                    <a:pt x="258" y="0"/>
                  </a:lnTo>
                  <a:lnTo>
                    <a:pt x="246" y="6"/>
                  </a:lnTo>
                  <a:lnTo>
                    <a:pt x="234" y="6"/>
                  </a:lnTo>
                  <a:lnTo>
                    <a:pt x="222" y="12"/>
                  </a:lnTo>
                  <a:lnTo>
                    <a:pt x="210" y="18"/>
                  </a:lnTo>
                  <a:lnTo>
                    <a:pt x="198" y="24"/>
                  </a:lnTo>
                  <a:lnTo>
                    <a:pt x="192" y="2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2" name="Freeform 28">
              <a:extLst>
                <a:ext uri="{FF2B5EF4-FFF2-40B4-BE49-F238E27FC236}">
                  <a16:creationId xmlns:a16="http://schemas.microsoft.com/office/drawing/2014/main" id="{14EAE664-0EB1-4FD8-9D83-811ACA5A1FC9}"/>
                </a:ext>
              </a:extLst>
            </p:cNvPr>
            <p:cNvSpPr>
              <a:spLocks/>
            </p:cNvSpPr>
            <p:nvPr/>
          </p:nvSpPr>
          <p:spPr bwMode="auto">
            <a:xfrm>
              <a:off x="3366" y="1497"/>
              <a:ext cx="300" cy="318"/>
            </a:xfrm>
            <a:custGeom>
              <a:avLst/>
              <a:gdLst>
                <a:gd name="T0" fmla="*/ 294 w 300"/>
                <a:gd name="T1" fmla="*/ 6 h 318"/>
                <a:gd name="T2" fmla="*/ 294 w 300"/>
                <a:gd name="T3" fmla="*/ 18 h 318"/>
                <a:gd name="T4" fmla="*/ 300 w 300"/>
                <a:gd name="T5" fmla="*/ 42 h 318"/>
                <a:gd name="T6" fmla="*/ 300 w 300"/>
                <a:gd name="T7" fmla="*/ 66 h 318"/>
                <a:gd name="T8" fmla="*/ 300 w 300"/>
                <a:gd name="T9" fmla="*/ 96 h 318"/>
                <a:gd name="T10" fmla="*/ 300 w 300"/>
                <a:gd name="T11" fmla="*/ 120 h 318"/>
                <a:gd name="T12" fmla="*/ 300 w 300"/>
                <a:gd name="T13" fmla="*/ 144 h 318"/>
                <a:gd name="T14" fmla="*/ 294 w 300"/>
                <a:gd name="T15" fmla="*/ 168 h 318"/>
                <a:gd name="T16" fmla="*/ 294 w 300"/>
                <a:gd name="T17" fmla="*/ 192 h 318"/>
                <a:gd name="T18" fmla="*/ 288 w 300"/>
                <a:gd name="T19" fmla="*/ 216 h 318"/>
                <a:gd name="T20" fmla="*/ 282 w 300"/>
                <a:gd name="T21" fmla="*/ 240 h 318"/>
                <a:gd name="T22" fmla="*/ 252 w 300"/>
                <a:gd name="T23" fmla="*/ 252 h 318"/>
                <a:gd name="T24" fmla="*/ 222 w 300"/>
                <a:gd name="T25" fmla="*/ 264 h 318"/>
                <a:gd name="T26" fmla="*/ 186 w 300"/>
                <a:gd name="T27" fmla="*/ 276 h 318"/>
                <a:gd name="T28" fmla="*/ 156 w 300"/>
                <a:gd name="T29" fmla="*/ 288 h 318"/>
                <a:gd name="T30" fmla="*/ 120 w 300"/>
                <a:gd name="T31" fmla="*/ 294 h 318"/>
                <a:gd name="T32" fmla="*/ 90 w 300"/>
                <a:gd name="T33" fmla="*/ 306 h 318"/>
                <a:gd name="T34" fmla="*/ 54 w 300"/>
                <a:gd name="T35" fmla="*/ 312 h 318"/>
                <a:gd name="T36" fmla="*/ 24 w 300"/>
                <a:gd name="T37" fmla="*/ 318 h 318"/>
                <a:gd name="T38" fmla="*/ 24 w 300"/>
                <a:gd name="T39" fmla="*/ 318 h 318"/>
                <a:gd name="T40" fmla="*/ 12 w 300"/>
                <a:gd name="T41" fmla="*/ 294 h 318"/>
                <a:gd name="T42" fmla="*/ 12 w 300"/>
                <a:gd name="T43" fmla="*/ 270 h 318"/>
                <a:gd name="T44" fmla="*/ 6 w 300"/>
                <a:gd name="T45" fmla="*/ 246 h 318"/>
                <a:gd name="T46" fmla="*/ 6 w 300"/>
                <a:gd name="T47" fmla="*/ 222 h 318"/>
                <a:gd name="T48" fmla="*/ 0 w 300"/>
                <a:gd name="T49" fmla="*/ 198 h 318"/>
                <a:gd name="T50" fmla="*/ 0 w 300"/>
                <a:gd name="T51" fmla="*/ 174 h 318"/>
                <a:gd name="T52" fmla="*/ 0 w 300"/>
                <a:gd name="T53" fmla="*/ 150 h 318"/>
                <a:gd name="T54" fmla="*/ 6 w 300"/>
                <a:gd name="T55" fmla="*/ 126 h 318"/>
                <a:gd name="T56" fmla="*/ 6 w 300"/>
                <a:gd name="T57" fmla="*/ 102 h 318"/>
                <a:gd name="T58" fmla="*/ 12 w 300"/>
                <a:gd name="T59" fmla="*/ 84 h 318"/>
                <a:gd name="T60" fmla="*/ 12 w 300"/>
                <a:gd name="T61" fmla="*/ 60 h 318"/>
                <a:gd name="T62" fmla="*/ 24 w 300"/>
                <a:gd name="T63" fmla="*/ 36 h 318"/>
                <a:gd name="T64" fmla="*/ 30 w 300"/>
                <a:gd name="T65" fmla="*/ 12 h 318"/>
                <a:gd name="T66" fmla="*/ 36 w 300"/>
                <a:gd name="T67" fmla="*/ 12 h 318"/>
                <a:gd name="T68" fmla="*/ 66 w 300"/>
                <a:gd name="T69" fmla="*/ 6 h 318"/>
                <a:gd name="T70" fmla="*/ 96 w 300"/>
                <a:gd name="T71" fmla="*/ 0 h 318"/>
                <a:gd name="T72" fmla="*/ 132 w 300"/>
                <a:gd name="T73" fmla="*/ 0 h 318"/>
                <a:gd name="T74" fmla="*/ 162 w 300"/>
                <a:gd name="T75" fmla="*/ 0 h 318"/>
                <a:gd name="T76" fmla="*/ 198 w 300"/>
                <a:gd name="T77" fmla="*/ 0 h 318"/>
                <a:gd name="T78" fmla="*/ 228 w 300"/>
                <a:gd name="T79" fmla="*/ 0 h 318"/>
                <a:gd name="T80" fmla="*/ 258 w 300"/>
                <a:gd name="T81" fmla="*/ 0 h 318"/>
                <a:gd name="T82" fmla="*/ 294 w 300"/>
                <a:gd name="T83" fmla="*/ 6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close/>
                </a:path>
              </a:pathLst>
            </a:custGeom>
            <a:solidFill>
              <a:srgbClr val="0023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3" name="Freeform 29">
              <a:extLst>
                <a:ext uri="{FF2B5EF4-FFF2-40B4-BE49-F238E27FC236}">
                  <a16:creationId xmlns:a16="http://schemas.microsoft.com/office/drawing/2014/main" id="{0DEA6D4E-B98B-489B-83B3-167D8B25E294}"/>
                </a:ext>
              </a:extLst>
            </p:cNvPr>
            <p:cNvSpPr>
              <a:spLocks/>
            </p:cNvSpPr>
            <p:nvPr/>
          </p:nvSpPr>
          <p:spPr bwMode="auto">
            <a:xfrm>
              <a:off x="3366" y="1497"/>
              <a:ext cx="300" cy="318"/>
            </a:xfrm>
            <a:custGeom>
              <a:avLst/>
              <a:gdLst>
                <a:gd name="T0" fmla="*/ 294 w 300"/>
                <a:gd name="T1" fmla="*/ 6 h 318"/>
                <a:gd name="T2" fmla="*/ 294 w 300"/>
                <a:gd name="T3" fmla="*/ 18 h 318"/>
                <a:gd name="T4" fmla="*/ 300 w 300"/>
                <a:gd name="T5" fmla="*/ 42 h 318"/>
                <a:gd name="T6" fmla="*/ 300 w 300"/>
                <a:gd name="T7" fmla="*/ 66 h 318"/>
                <a:gd name="T8" fmla="*/ 300 w 300"/>
                <a:gd name="T9" fmla="*/ 96 h 318"/>
                <a:gd name="T10" fmla="*/ 300 w 300"/>
                <a:gd name="T11" fmla="*/ 120 h 318"/>
                <a:gd name="T12" fmla="*/ 300 w 300"/>
                <a:gd name="T13" fmla="*/ 144 h 318"/>
                <a:gd name="T14" fmla="*/ 294 w 300"/>
                <a:gd name="T15" fmla="*/ 168 h 318"/>
                <a:gd name="T16" fmla="*/ 294 w 300"/>
                <a:gd name="T17" fmla="*/ 192 h 318"/>
                <a:gd name="T18" fmla="*/ 288 w 300"/>
                <a:gd name="T19" fmla="*/ 216 h 318"/>
                <a:gd name="T20" fmla="*/ 282 w 300"/>
                <a:gd name="T21" fmla="*/ 240 h 318"/>
                <a:gd name="T22" fmla="*/ 252 w 300"/>
                <a:gd name="T23" fmla="*/ 252 h 318"/>
                <a:gd name="T24" fmla="*/ 222 w 300"/>
                <a:gd name="T25" fmla="*/ 264 h 318"/>
                <a:gd name="T26" fmla="*/ 186 w 300"/>
                <a:gd name="T27" fmla="*/ 276 h 318"/>
                <a:gd name="T28" fmla="*/ 156 w 300"/>
                <a:gd name="T29" fmla="*/ 288 h 318"/>
                <a:gd name="T30" fmla="*/ 120 w 300"/>
                <a:gd name="T31" fmla="*/ 294 h 318"/>
                <a:gd name="T32" fmla="*/ 90 w 300"/>
                <a:gd name="T33" fmla="*/ 306 h 318"/>
                <a:gd name="T34" fmla="*/ 54 w 300"/>
                <a:gd name="T35" fmla="*/ 312 h 318"/>
                <a:gd name="T36" fmla="*/ 24 w 300"/>
                <a:gd name="T37" fmla="*/ 318 h 318"/>
                <a:gd name="T38" fmla="*/ 24 w 300"/>
                <a:gd name="T39" fmla="*/ 318 h 318"/>
                <a:gd name="T40" fmla="*/ 12 w 300"/>
                <a:gd name="T41" fmla="*/ 294 h 318"/>
                <a:gd name="T42" fmla="*/ 12 w 300"/>
                <a:gd name="T43" fmla="*/ 270 h 318"/>
                <a:gd name="T44" fmla="*/ 6 w 300"/>
                <a:gd name="T45" fmla="*/ 246 h 318"/>
                <a:gd name="T46" fmla="*/ 6 w 300"/>
                <a:gd name="T47" fmla="*/ 222 h 318"/>
                <a:gd name="T48" fmla="*/ 0 w 300"/>
                <a:gd name="T49" fmla="*/ 198 h 318"/>
                <a:gd name="T50" fmla="*/ 0 w 300"/>
                <a:gd name="T51" fmla="*/ 174 h 318"/>
                <a:gd name="T52" fmla="*/ 0 w 300"/>
                <a:gd name="T53" fmla="*/ 150 h 318"/>
                <a:gd name="T54" fmla="*/ 6 w 300"/>
                <a:gd name="T55" fmla="*/ 126 h 318"/>
                <a:gd name="T56" fmla="*/ 6 w 300"/>
                <a:gd name="T57" fmla="*/ 102 h 318"/>
                <a:gd name="T58" fmla="*/ 12 w 300"/>
                <a:gd name="T59" fmla="*/ 84 h 318"/>
                <a:gd name="T60" fmla="*/ 12 w 300"/>
                <a:gd name="T61" fmla="*/ 60 h 318"/>
                <a:gd name="T62" fmla="*/ 24 w 300"/>
                <a:gd name="T63" fmla="*/ 36 h 318"/>
                <a:gd name="T64" fmla="*/ 30 w 300"/>
                <a:gd name="T65" fmla="*/ 12 h 318"/>
                <a:gd name="T66" fmla="*/ 36 w 300"/>
                <a:gd name="T67" fmla="*/ 12 h 318"/>
                <a:gd name="T68" fmla="*/ 66 w 300"/>
                <a:gd name="T69" fmla="*/ 6 h 318"/>
                <a:gd name="T70" fmla="*/ 96 w 300"/>
                <a:gd name="T71" fmla="*/ 0 h 318"/>
                <a:gd name="T72" fmla="*/ 132 w 300"/>
                <a:gd name="T73" fmla="*/ 0 h 318"/>
                <a:gd name="T74" fmla="*/ 162 w 300"/>
                <a:gd name="T75" fmla="*/ 0 h 318"/>
                <a:gd name="T76" fmla="*/ 198 w 300"/>
                <a:gd name="T77" fmla="*/ 0 h 318"/>
                <a:gd name="T78" fmla="*/ 228 w 300"/>
                <a:gd name="T79" fmla="*/ 0 h 318"/>
                <a:gd name="T80" fmla="*/ 258 w 300"/>
                <a:gd name="T81" fmla="*/ 0 h 318"/>
                <a:gd name="T82" fmla="*/ 294 w 300"/>
                <a:gd name="T83" fmla="*/ 6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4" name="Freeform 30">
              <a:extLst>
                <a:ext uri="{FF2B5EF4-FFF2-40B4-BE49-F238E27FC236}">
                  <a16:creationId xmlns:a16="http://schemas.microsoft.com/office/drawing/2014/main" id="{4BF12F3D-9FA1-4D76-A793-A293998C5092}"/>
                </a:ext>
              </a:extLst>
            </p:cNvPr>
            <p:cNvSpPr>
              <a:spLocks/>
            </p:cNvSpPr>
            <p:nvPr/>
          </p:nvSpPr>
          <p:spPr bwMode="auto">
            <a:xfrm>
              <a:off x="3408" y="1527"/>
              <a:ext cx="228" cy="246"/>
            </a:xfrm>
            <a:custGeom>
              <a:avLst/>
              <a:gdLst>
                <a:gd name="T0" fmla="*/ 12 w 228"/>
                <a:gd name="T1" fmla="*/ 12 h 246"/>
                <a:gd name="T2" fmla="*/ 6 w 228"/>
                <a:gd name="T3" fmla="*/ 36 h 246"/>
                <a:gd name="T4" fmla="*/ 6 w 228"/>
                <a:gd name="T5" fmla="*/ 60 h 246"/>
                <a:gd name="T6" fmla="*/ 0 w 228"/>
                <a:gd name="T7" fmla="*/ 84 h 246"/>
                <a:gd name="T8" fmla="*/ 0 w 228"/>
                <a:gd name="T9" fmla="*/ 108 h 246"/>
                <a:gd name="T10" fmla="*/ 0 w 228"/>
                <a:gd name="T11" fmla="*/ 138 h 246"/>
                <a:gd name="T12" fmla="*/ 0 w 228"/>
                <a:gd name="T13" fmla="*/ 162 h 246"/>
                <a:gd name="T14" fmla="*/ 0 w 228"/>
                <a:gd name="T15" fmla="*/ 186 h 246"/>
                <a:gd name="T16" fmla="*/ 0 w 228"/>
                <a:gd name="T17" fmla="*/ 210 h 246"/>
                <a:gd name="T18" fmla="*/ 6 w 228"/>
                <a:gd name="T19" fmla="*/ 234 h 246"/>
                <a:gd name="T20" fmla="*/ 12 w 228"/>
                <a:gd name="T21" fmla="*/ 246 h 246"/>
                <a:gd name="T22" fmla="*/ 42 w 228"/>
                <a:gd name="T23" fmla="*/ 240 h 246"/>
                <a:gd name="T24" fmla="*/ 72 w 228"/>
                <a:gd name="T25" fmla="*/ 234 h 246"/>
                <a:gd name="T26" fmla="*/ 102 w 228"/>
                <a:gd name="T27" fmla="*/ 228 h 246"/>
                <a:gd name="T28" fmla="*/ 132 w 228"/>
                <a:gd name="T29" fmla="*/ 216 h 246"/>
                <a:gd name="T30" fmla="*/ 168 w 228"/>
                <a:gd name="T31" fmla="*/ 204 h 246"/>
                <a:gd name="T32" fmla="*/ 198 w 228"/>
                <a:gd name="T33" fmla="*/ 198 h 246"/>
                <a:gd name="T34" fmla="*/ 210 w 228"/>
                <a:gd name="T35" fmla="*/ 186 h 246"/>
                <a:gd name="T36" fmla="*/ 216 w 228"/>
                <a:gd name="T37" fmla="*/ 162 h 246"/>
                <a:gd name="T38" fmla="*/ 222 w 228"/>
                <a:gd name="T39" fmla="*/ 138 h 246"/>
                <a:gd name="T40" fmla="*/ 222 w 228"/>
                <a:gd name="T41" fmla="*/ 114 h 246"/>
                <a:gd name="T42" fmla="*/ 228 w 228"/>
                <a:gd name="T43" fmla="*/ 84 h 246"/>
                <a:gd name="T44" fmla="*/ 228 w 228"/>
                <a:gd name="T45" fmla="*/ 60 h 246"/>
                <a:gd name="T46" fmla="*/ 228 w 228"/>
                <a:gd name="T47" fmla="*/ 36 h 246"/>
                <a:gd name="T48" fmla="*/ 222 w 228"/>
                <a:gd name="T49" fmla="*/ 6 h 246"/>
                <a:gd name="T50" fmla="*/ 222 w 228"/>
                <a:gd name="T51" fmla="*/ 6 h 246"/>
                <a:gd name="T52" fmla="*/ 198 w 228"/>
                <a:gd name="T53" fmla="*/ 6 h 246"/>
                <a:gd name="T54" fmla="*/ 174 w 228"/>
                <a:gd name="T55" fmla="*/ 0 h 246"/>
                <a:gd name="T56" fmla="*/ 150 w 228"/>
                <a:gd name="T57" fmla="*/ 0 h 246"/>
                <a:gd name="T58" fmla="*/ 126 w 228"/>
                <a:gd name="T59" fmla="*/ 0 h 246"/>
                <a:gd name="T60" fmla="*/ 96 w 228"/>
                <a:gd name="T61" fmla="*/ 0 h 246"/>
                <a:gd name="T62" fmla="*/ 72 w 228"/>
                <a:gd name="T63" fmla="*/ 0 h 246"/>
                <a:gd name="T64" fmla="*/ 48 w 228"/>
                <a:gd name="T65" fmla="*/ 6 h 246"/>
                <a:gd name="T66" fmla="*/ 24 w 228"/>
                <a:gd name="T67" fmla="*/ 12 h 246"/>
                <a:gd name="T68" fmla="*/ 18 w 228"/>
                <a:gd name="T69" fmla="*/ 12 h 246"/>
                <a:gd name="T70" fmla="*/ 12 w 228"/>
                <a:gd name="T71" fmla="*/ 12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198" y="6"/>
                  </a:lnTo>
                  <a:lnTo>
                    <a:pt x="174" y="0"/>
                  </a:lnTo>
                  <a:lnTo>
                    <a:pt x="150" y="0"/>
                  </a:lnTo>
                  <a:lnTo>
                    <a:pt x="126" y="0"/>
                  </a:lnTo>
                  <a:lnTo>
                    <a:pt x="96" y="0"/>
                  </a:lnTo>
                  <a:lnTo>
                    <a:pt x="72" y="0"/>
                  </a:lnTo>
                  <a:lnTo>
                    <a:pt x="48" y="6"/>
                  </a:lnTo>
                  <a:lnTo>
                    <a:pt x="24" y="12"/>
                  </a:lnTo>
                  <a:lnTo>
                    <a:pt x="18" y="12"/>
                  </a:lnTo>
                  <a:lnTo>
                    <a:pt x="12" y="12"/>
                  </a:lnTo>
                  <a:close/>
                </a:path>
              </a:pathLst>
            </a:custGeom>
            <a:solidFill>
              <a:srgbClr val="D1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5" name="Freeform 31">
              <a:extLst>
                <a:ext uri="{FF2B5EF4-FFF2-40B4-BE49-F238E27FC236}">
                  <a16:creationId xmlns:a16="http://schemas.microsoft.com/office/drawing/2014/main" id="{63B7DF9F-0270-49FE-A5D9-78EAA4A18415}"/>
                </a:ext>
              </a:extLst>
            </p:cNvPr>
            <p:cNvSpPr>
              <a:spLocks/>
            </p:cNvSpPr>
            <p:nvPr/>
          </p:nvSpPr>
          <p:spPr bwMode="auto">
            <a:xfrm>
              <a:off x="3408" y="1527"/>
              <a:ext cx="228" cy="246"/>
            </a:xfrm>
            <a:custGeom>
              <a:avLst/>
              <a:gdLst>
                <a:gd name="T0" fmla="*/ 12 w 228"/>
                <a:gd name="T1" fmla="*/ 12 h 246"/>
                <a:gd name="T2" fmla="*/ 6 w 228"/>
                <a:gd name="T3" fmla="*/ 36 h 246"/>
                <a:gd name="T4" fmla="*/ 6 w 228"/>
                <a:gd name="T5" fmla="*/ 60 h 246"/>
                <a:gd name="T6" fmla="*/ 0 w 228"/>
                <a:gd name="T7" fmla="*/ 84 h 246"/>
                <a:gd name="T8" fmla="*/ 0 w 228"/>
                <a:gd name="T9" fmla="*/ 108 h 246"/>
                <a:gd name="T10" fmla="*/ 0 w 228"/>
                <a:gd name="T11" fmla="*/ 138 h 246"/>
                <a:gd name="T12" fmla="*/ 0 w 228"/>
                <a:gd name="T13" fmla="*/ 162 h 246"/>
                <a:gd name="T14" fmla="*/ 0 w 228"/>
                <a:gd name="T15" fmla="*/ 186 h 246"/>
                <a:gd name="T16" fmla="*/ 0 w 228"/>
                <a:gd name="T17" fmla="*/ 210 h 246"/>
                <a:gd name="T18" fmla="*/ 6 w 228"/>
                <a:gd name="T19" fmla="*/ 234 h 246"/>
                <a:gd name="T20" fmla="*/ 12 w 228"/>
                <a:gd name="T21" fmla="*/ 246 h 246"/>
                <a:gd name="T22" fmla="*/ 42 w 228"/>
                <a:gd name="T23" fmla="*/ 240 h 246"/>
                <a:gd name="T24" fmla="*/ 72 w 228"/>
                <a:gd name="T25" fmla="*/ 234 h 246"/>
                <a:gd name="T26" fmla="*/ 102 w 228"/>
                <a:gd name="T27" fmla="*/ 228 h 246"/>
                <a:gd name="T28" fmla="*/ 132 w 228"/>
                <a:gd name="T29" fmla="*/ 216 h 246"/>
                <a:gd name="T30" fmla="*/ 168 w 228"/>
                <a:gd name="T31" fmla="*/ 204 h 246"/>
                <a:gd name="T32" fmla="*/ 198 w 228"/>
                <a:gd name="T33" fmla="*/ 198 h 246"/>
                <a:gd name="T34" fmla="*/ 210 w 228"/>
                <a:gd name="T35" fmla="*/ 186 h 246"/>
                <a:gd name="T36" fmla="*/ 216 w 228"/>
                <a:gd name="T37" fmla="*/ 162 h 246"/>
                <a:gd name="T38" fmla="*/ 222 w 228"/>
                <a:gd name="T39" fmla="*/ 138 h 246"/>
                <a:gd name="T40" fmla="*/ 222 w 228"/>
                <a:gd name="T41" fmla="*/ 114 h 246"/>
                <a:gd name="T42" fmla="*/ 228 w 228"/>
                <a:gd name="T43" fmla="*/ 84 h 246"/>
                <a:gd name="T44" fmla="*/ 228 w 228"/>
                <a:gd name="T45" fmla="*/ 60 h 246"/>
                <a:gd name="T46" fmla="*/ 228 w 228"/>
                <a:gd name="T47" fmla="*/ 36 h 246"/>
                <a:gd name="T48" fmla="*/ 222 w 228"/>
                <a:gd name="T49" fmla="*/ 6 h 246"/>
                <a:gd name="T50" fmla="*/ 222 w 228"/>
                <a:gd name="T51" fmla="*/ 6 h 246"/>
                <a:gd name="T52" fmla="*/ 198 w 228"/>
                <a:gd name="T53" fmla="*/ 6 h 246"/>
                <a:gd name="T54" fmla="*/ 174 w 228"/>
                <a:gd name="T55" fmla="*/ 0 h 246"/>
                <a:gd name="T56" fmla="*/ 150 w 228"/>
                <a:gd name="T57" fmla="*/ 0 h 246"/>
                <a:gd name="T58" fmla="*/ 126 w 228"/>
                <a:gd name="T59" fmla="*/ 0 h 246"/>
                <a:gd name="T60" fmla="*/ 96 w 228"/>
                <a:gd name="T61" fmla="*/ 0 h 246"/>
                <a:gd name="T62" fmla="*/ 72 w 228"/>
                <a:gd name="T63" fmla="*/ 0 h 246"/>
                <a:gd name="T64" fmla="*/ 48 w 228"/>
                <a:gd name="T65" fmla="*/ 6 h 246"/>
                <a:gd name="T66" fmla="*/ 24 w 228"/>
                <a:gd name="T67" fmla="*/ 12 h 246"/>
                <a:gd name="T68" fmla="*/ 18 w 228"/>
                <a:gd name="T69" fmla="*/ 12 h 246"/>
                <a:gd name="T70" fmla="*/ 12 w 228"/>
                <a:gd name="T71" fmla="*/ 12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198" y="6"/>
                  </a:lnTo>
                  <a:lnTo>
                    <a:pt x="174" y="0"/>
                  </a:lnTo>
                  <a:lnTo>
                    <a:pt x="150" y="0"/>
                  </a:lnTo>
                  <a:lnTo>
                    <a:pt x="126" y="0"/>
                  </a:lnTo>
                  <a:lnTo>
                    <a:pt x="96" y="0"/>
                  </a:lnTo>
                  <a:lnTo>
                    <a:pt x="72" y="0"/>
                  </a:lnTo>
                  <a:lnTo>
                    <a:pt x="48" y="6"/>
                  </a:lnTo>
                  <a:lnTo>
                    <a:pt x="24" y="12"/>
                  </a:lnTo>
                  <a:lnTo>
                    <a:pt x="18" y="12"/>
                  </a:lnTo>
                  <a:lnTo>
                    <a:pt x="12" y="1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6" name="Freeform 32">
              <a:extLst>
                <a:ext uri="{FF2B5EF4-FFF2-40B4-BE49-F238E27FC236}">
                  <a16:creationId xmlns:a16="http://schemas.microsoft.com/office/drawing/2014/main" id="{A3F0A6A4-5091-4BA2-BE04-236C02D1C153}"/>
                </a:ext>
              </a:extLst>
            </p:cNvPr>
            <p:cNvSpPr>
              <a:spLocks/>
            </p:cNvSpPr>
            <p:nvPr/>
          </p:nvSpPr>
          <p:spPr bwMode="auto">
            <a:xfrm>
              <a:off x="3492" y="1545"/>
              <a:ext cx="60" cy="60"/>
            </a:xfrm>
            <a:custGeom>
              <a:avLst/>
              <a:gdLst>
                <a:gd name="T0" fmla="*/ 60 w 60"/>
                <a:gd name="T1" fmla="*/ 30 h 60"/>
                <a:gd name="T2" fmla="*/ 60 w 60"/>
                <a:gd name="T3" fmla="*/ 24 h 60"/>
                <a:gd name="T4" fmla="*/ 60 w 60"/>
                <a:gd name="T5" fmla="*/ 18 h 60"/>
                <a:gd name="T6" fmla="*/ 54 w 60"/>
                <a:gd name="T7" fmla="*/ 12 h 60"/>
                <a:gd name="T8" fmla="*/ 54 w 60"/>
                <a:gd name="T9" fmla="*/ 6 h 60"/>
                <a:gd name="T10" fmla="*/ 48 w 60"/>
                <a:gd name="T11" fmla="*/ 6 h 60"/>
                <a:gd name="T12" fmla="*/ 42 w 60"/>
                <a:gd name="T13" fmla="*/ 0 h 60"/>
                <a:gd name="T14" fmla="*/ 36 w 60"/>
                <a:gd name="T15" fmla="*/ 0 h 60"/>
                <a:gd name="T16" fmla="*/ 30 w 60"/>
                <a:gd name="T17" fmla="*/ 0 h 60"/>
                <a:gd name="T18" fmla="*/ 24 w 60"/>
                <a:gd name="T19" fmla="*/ 0 h 60"/>
                <a:gd name="T20" fmla="*/ 18 w 60"/>
                <a:gd name="T21" fmla="*/ 0 h 60"/>
                <a:gd name="T22" fmla="*/ 12 w 60"/>
                <a:gd name="T23" fmla="*/ 6 h 60"/>
                <a:gd name="T24" fmla="*/ 6 w 60"/>
                <a:gd name="T25" fmla="*/ 6 h 60"/>
                <a:gd name="T26" fmla="*/ 6 w 60"/>
                <a:gd name="T27" fmla="*/ 12 h 60"/>
                <a:gd name="T28" fmla="*/ 0 w 60"/>
                <a:gd name="T29" fmla="*/ 18 h 60"/>
                <a:gd name="T30" fmla="*/ 0 w 60"/>
                <a:gd name="T31" fmla="*/ 24 h 60"/>
                <a:gd name="T32" fmla="*/ 0 w 60"/>
                <a:gd name="T33" fmla="*/ 30 h 60"/>
                <a:gd name="T34" fmla="*/ 0 w 60"/>
                <a:gd name="T35" fmla="*/ 36 h 60"/>
                <a:gd name="T36" fmla="*/ 6 w 60"/>
                <a:gd name="T37" fmla="*/ 42 h 60"/>
                <a:gd name="T38" fmla="*/ 6 w 60"/>
                <a:gd name="T39" fmla="*/ 48 h 60"/>
                <a:gd name="T40" fmla="*/ 12 w 60"/>
                <a:gd name="T41" fmla="*/ 48 h 60"/>
                <a:gd name="T42" fmla="*/ 12 w 60"/>
                <a:gd name="T43" fmla="*/ 54 h 60"/>
                <a:gd name="T44" fmla="*/ 18 w 60"/>
                <a:gd name="T45" fmla="*/ 54 h 60"/>
                <a:gd name="T46" fmla="*/ 24 w 60"/>
                <a:gd name="T47" fmla="*/ 60 h 60"/>
                <a:gd name="T48" fmla="*/ 30 w 60"/>
                <a:gd name="T49" fmla="*/ 60 h 60"/>
                <a:gd name="T50" fmla="*/ 36 w 60"/>
                <a:gd name="T51" fmla="*/ 60 h 60"/>
                <a:gd name="T52" fmla="*/ 42 w 60"/>
                <a:gd name="T53" fmla="*/ 54 h 60"/>
                <a:gd name="T54" fmla="*/ 48 w 60"/>
                <a:gd name="T55" fmla="*/ 54 h 60"/>
                <a:gd name="T56" fmla="*/ 54 w 60"/>
                <a:gd name="T57" fmla="*/ 48 h 60"/>
                <a:gd name="T58" fmla="*/ 54 w 60"/>
                <a:gd name="T59" fmla="*/ 42 h 60"/>
                <a:gd name="T60" fmla="*/ 60 w 60"/>
                <a:gd name="T61" fmla="*/ 42 h 60"/>
                <a:gd name="T62" fmla="*/ 60 w 60"/>
                <a:gd name="T63" fmla="*/ 36 h 60"/>
                <a:gd name="T64" fmla="*/ 60 w 60"/>
                <a:gd name="T65" fmla="*/ 30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7" name="Freeform 33">
              <a:extLst>
                <a:ext uri="{FF2B5EF4-FFF2-40B4-BE49-F238E27FC236}">
                  <a16:creationId xmlns:a16="http://schemas.microsoft.com/office/drawing/2014/main" id="{A46981B8-B191-4E0A-9C89-7829748610CB}"/>
                </a:ext>
              </a:extLst>
            </p:cNvPr>
            <p:cNvSpPr>
              <a:spLocks/>
            </p:cNvSpPr>
            <p:nvPr/>
          </p:nvSpPr>
          <p:spPr bwMode="auto">
            <a:xfrm>
              <a:off x="3492" y="1545"/>
              <a:ext cx="60" cy="60"/>
            </a:xfrm>
            <a:custGeom>
              <a:avLst/>
              <a:gdLst>
                <a:gd name="T0" fmla="*/ 60 w 60"/>
                <a:gd name="T1" fmla="*/ 30 h 60"/>
                <a:gd name="T2" fmla="*/ 60 w 60"/>
                <a:gd name="T3" fmla="*/ 24 h 60"/>
                <a:gd name="T4" fmla="*/ 60 w 60"/>
                <a:gd name="T5" fmla="*/ 18 h 60"/>
                <a:gd name="T6" fmla="*/ 54 w 60"/>
                <a:gd name="T7" fmla="*/ 12 h 60"/>
                <a:gd name="T8" fmla="*/ 54 w 60"/>
                <a:gd name="T9" fmla="*/ 6 h 60"/>
                <a:gd name="T10" fmla="*/ 48 w 60"/>
                <a:gd name="T11" fmla="*/ 6 h 60"/>
                <a:gd name="T12" fmla="*/ 42 w 60"/>
                <a:gd name="T13" fmla="*/ 0 h 60"/>
                <a:gd name="T14" fmla="*/ 36 w 60"/>
                <a:gd name="T15" fmla="*/ 0 h 60"/>
                <a:gd name="T16" fmla="*/ 30 w 60"/>
                <a:gd name="T17" fmla="*/ 0 h 60"/>
                <a:gd name="T18" fmla="*/ 24 w 60"/>
                <a:gd name="T19" fmla="*/ 0 h 60"/>
                <a:gd name="T20" fmla="*/ 18 w 60"/>
                <a:gd name="T21" fmla="*/ 0 h 60"/>
                <a:gd name="T22" fmla="*/ 12 w 60"/>
                <a:gd name="T23" fmla="*/ 6 h 60"/>
                <a:gd name="T24" fmla="*/ 6 w 60"/>
                <a:gd name="T25" fmla="*/ 6 h 60"/>
                <a:gd name="T26" fmla="*/ 6 w 60"/>
                <a:gd name="T27" fmla="*/ 12 h 60"/>
                <a:gd name="T28" fmla="*/ 0 w 60"/>
                <a:gd name="T29" fmla="*/ 18 h 60"/>
                <a:gd name="T30" fmla="*/ 0 w 60"/>
                <a:gd name="T31" fmla="*/ 24 h 60"/>
                <a:gd name="T32" fmla="*/ 0 w 60"/>
                <a:gd name="T33" fmla="*/ 30 h 60"/>
                <a:gd name="T34" fmla="*/ 0 w 60"/>
                <a:gd name="T35" fmla="*/ 36 h 60"/>
                <a:gd name="T36" fmla="*/ 6 w 60"/>
                <a:gd name="T37" fmla="*/ 42 h 60"/>
                <a:gd name="T38" fmla="*/ 6 w 60"/>
                <a:gd name="T39" fmla="*/ 48 h 60"/>
                <a:gd name="T40" fmla="*/ 12 w 60"/>
                <a:gd name="T41" fmla="*/ 48 h 60"/>
                <a:gd name="T42" fmla="*/ 12 w 60"/>
                <a:gd name="T43" fmla="*/ 54 h 60"/>
                <a:gd name="T44" fmla="*/ 18 w 60"/>
                <a:gd name="T45" fmla="*/ 54 h 60"/>
                <a:gd name="T46" fmla="*/ 24 w 60"/>
                <a:gd name="T47" fmla="*/ 60 h 60"/>
                <a:gd name="T48" fmla="*/ 30 w 60"/>
                <a:gd name="T49" fmla="*/ 60 h 60"/>
                <a:gd name="T50" fmla="*/ 36 w 60"/>
                <a:gd name="T51" fmla="*/ 60 h 60"/>
                <a:gd name="T52" fmla="*/ 42 w 60"/>
                <a:gd name="T53" fmla="*/ 54 h 60"/>
                <a:gd name="T54" fmla="*/ 48 w 60"/>
                <a:gd name="T55" fmla="*/ 54 h 60"/>
                <a:gd name="T56" fmla="*/ 54 w 60"/>
                <a:gd name="T57" fmla="*/ 48 h 60"/>
                <a:gd name="T58" fmla="*/ 54 w 60"/>
                <a:gd name="T59" fmla="*/ 42 h 60"/>
                <a:gd name="T60" fmla="*/ 60 w 60"/>
                <a:gd name="T61" fmla="*/ 42 h 60"/>
                <a:gd name="T62" fmla="*/ 60 w 60"/>
                <a:gd name="T63" fmla="*/ 36 h 60"/>
                <a:gd name="T64" fmla="*/ 60 w 60"/>
                <a:gd name="T65" fmla="*/ 30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8" name="Freeform 34">
              <a:extLst>
                <a:ext uri="{FF2B5EF4-FFF2-40B4-BE49-F238E27FC236}">
                  <a16:creationId xmlns:a16="http://schemas.microsoft.com/office/drawing/2014/main" id="{40D4EBCD-3E91-4583-90FB-FBC7BA361A9D}"/>
                </a:ext>
              </a:extLst>
            </p:cNvPr>
            <p:cNvSpPr>
              <a:spLocks/>
            </p:cNvSpPr>
            <p:nvPr/>
          </p:nvSpPr>
          <p:spPr bwMode="auto">
            <a:xfrm>
              <a:off x="3528" y="1545"/>
              <a:ext cx="36" cy="24"/>
            </a:xfrm>
            <a:custGeom>
              <a:avLst/>
              <a:gdLst>
                <a:gd name="T0" fmla="*/ 0 w 36"/>
                <a:gd name="T1" fmla="*/ 24 h 24"/>
                <a:gd name="T2" fmla="*/ 24 w 36"/>
                <a:gd name="T3" fmla="*/ 0 h 24"/>
                <a:gd name="T4" fmla="*/ 36 w 36"/>
                <a:gd name="T5" fmla="*/ 18 h 24"/>
                <a:gd name="T6" fmla="*/ 0 w 36"/>
                <a:gd name="T7" fmla="*/ 24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24">
                  <a:moveTo>
                    <a:pt x="0" y="24"/>
                  </a:moveTo>
                  <a:lnTo>
                    <a:pt x="24" y="0"/>
                  </a:lnTo>
                  <a:lnTo>
                    <a:pt x="36" y="18"/>
                  </a:lnTo>
                  <a:lnTo>
                    <a:pt x="0" y="24"/>
                  </a:lnTo>
                  <a:close/>
                </a:path>
              </a:pathLst>
            </a:custGeom>
            <a:solidFill>
              <a:srgbClr val="D1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9" name="Freeform 35">
              <a:extLst>
                <a:ext uri="{FF2B5EF4-FFF2-40B4-BE49-F238E27FC236}">
                  <a16:creationId xmlns:a16="http://schemas.microsoft.com/office/drawing/2014/main" id="{D1B2B2D7-9DFB-4542-A14C-52061796D26D}"/>
                </a:ext>
              </a:extLst>
            </p:cNvPr>
            <p:cNvSpPr>
              <a:spLocks/>
            </p:cNvSpPr>
            <p:nvPr/>
          </p:nvSpPr>
          <p:spPr bwMode="auto">
            <a:xfrm>
              <a:off x="3468" y="1563"/>
              <a:ext cx="30" cy="48"/>
            </a:xfrm>
            <a:custGeom>
              <a:avLst/>
              <a:gdLst>
                <a:gd name="T0" fmla="*/ 6 w 30"/>
                <a:gd name="T1" fmla="*/ 0 h 48"/>
                <a:gd name="T2" fmla="*/ 0 w 30"/>
                <a:gd name="T3" fmla="*/ 6 h 48"/>
                <a:gd name="T4" fmla="*/ 0 w 30"/>
                <a:gd name="T5" fmla="*/ 6 h 48"/>
                <a:gd name="T6" fmla="*/ 0 w 30"/>
                <a:gd name="T7" fmla="*/ 18 h 48"/>
                <a:gd name="T8" fmla="*/ 0 w 30"/>
                <a:gd name="T9" fmla="*/ 24 h 48"/>
                <a:gd name="T10" fmla="*/ 0 w 30"/>
                <a:gd name="T11" fmla="*/ 30 h 48"/>
                <a:gd name="T12" fmla="*/ 6 w 30"/>
                <a:gd name="T13" fmla="*/ 36 h 48"/>
                <a:gd name="T14" fmla="*/ 6 w 30"/>
                <a:gd name="T15" fmla="*/ 36 h 48"/>
                <a:gd name="T16" fmla="*/ 12 w 30"/>
                <a:gd name="T17" fmla="*/ 42 h 48"/>
                <a:gd name="T18" fmla="*/ 18 w 30"/>
                <a:gd name="T19" fmla="*/ 48 h 48"/>
                <a:gd name="T20" fmla="*/ 24 w 30"/>
                <a:gd name="T21" fmla="*/ 48 h 48"/>
                <a:gd name="T22" fmla="*/ 30 w 30"/>
                <a:gd name="T23" fmla="*/ 48 h 48"/>
                <a:gd name="T24" fmla="*/ 30 w 30"/>
                <a:gd name="T25" fmla="*/ 48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48">
                  <a:moveTo>
                    <a:pt x="6" y="0"/>
                  </a:moveTo>
                  <a:lnTo>
                    <a:pt x="0" y="6"/>
                  </a:lnTo>
                  <a:lnTo>
                    <a:pt x="0" y="18"/>
                  </a:lnTo>
                  <a:lnTo>
                    <a:pt x="0" y="24"/>
                  </a:lnTo>
                  <a:lnTo>
                    <a:pt x="0" y="30"/>
                  </a:lnTo>
                  <a:lnTo>
                    <a:pt x="6" y="36"/>
                  </a:lnTo>
                  <a:lnTo>
                    <a:pt x="12" y="42"/>
                  </a:lnTo>
                  <a:lnTo>
                    <a:pt x="18" y="48"/>
                  </a:lnTo>
                  <a:lnTo>
                    <a:pt x="24" y="48"/>
                  </a:lnTo>
                  <a:lnTo>
                    <a:pt x="30" y="4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0" name="Freeform 36">
              <a:extLst>
                <a:ext uri="{FF2B5EF4-FFF2-40B4-BE49-F238E27FC236}">
                  <a16:creationId xmlns:a16="http://schemas.microsoft.com/office/drawing/2014/main" id="{0B73EFB3-2646-45E9-9DA5-8F3DA165BD20}"/>
                </a:ext>
              </a:extLst>
            </p:cNvPr>
            <p:cNvSpPr>
              <a:spLocks/>
            </p:cNvSpPr>
            <p:nvPr/>
          </p:nvSpPr>
          <p:spPr bwMode="auto">
            <a:xfrm>
              <a:off x="3774" y="1527"/>
              <a:ext cx="42" cy="60"/>
            </a:xfrm>
            <a:custGeom>
              <a:avLst/>
              <a:gdLst>
                <a:gd name="T0" fmla="*/ 0 w 42"/>
                <a:gd name="T1" fmla="*/ 30 h 60"/>
                <a:gd name="T2" fmla="*/ 0 w 42"/>
                <a:gd name="T3" fmla="*/ 24 h 60"/>
                <a:gd name="T4" fmla="*/ 0 w 42"/>
                <a:gd name="T5" fmla="*/ 18 h 60"/>
                <a:gd name="T6" fmla="*/ 6 w 42"/>
                <a:gd name="T7" fmla="*/ 12 h 60"/>
                <a:gd name="T8" fmla="*/ 6 w 42"/>
                <a:gd name="T9" fmla="*/ 6 h 60"/>
                <a:gd name="T10" fmla="*/ 12 w 42"/>
                <a:gd name="T11" fmla="*/ 0 h 60"/>
                <a:gd name="T12" fmla="*/ 12 w 42"/>
                <a:gd name="T13" fmla="*/ 0 h 60"/>
                <a:gd name="T14" fmla="*/ 18 w 42"/>
                <a:gd name="T15" fmla="*/ 0 h 60"/>
                <a:gd name="T16" fmla="*/ 18 w 42"/>
                <a:gd name="T17" fmla="*/ 0 h 60"/>
                <a:gd name="T18" fmla="*/ 24 w 42"/>
                <a:gd name="T19" fmla="*/ 0 h 60"/>
                <a:gd name="T20" fmla="*/ 30 w 42"/>
                <a:gd name="T21" fmla="*/ 0 h 60"/>
                <a:gd name="T22" fmla="*/ 30 w 42"/>
                <a:gd name="T23" fmla="*/ 6 h 60"/>
                <a:gd name="T24" fmla="*/ 36 w 42"/>
                <a:gd name="T25" fmla="*/ 6 h 60"/>
                <a:gd name="T26" fmla="*/ 36 w 42"/>
                <a:gd name="T27" fmla="*/ 12 h 60"/>
                <a:gd name="T28" fmla="*/ 36 w 42"/>
                <a:gd name="T29" fmla="*/ 18 h 60"/>
                <a:gd name="T30" fmla="*/ 42 w 42"/>
                <a:gd name="T31" fmla="*/ 24 h 60"/>
                <a:gd name="T32" fmla="*/ 42 w 42"/>
                <a:gd name="T33" fmla="*/ 30 h 60"/>
                <a:gd name="T34" fmla="*/ 42 w 42"/>
                <a:gd name="T35" fmla="*/ 36 h 60"/>
                <a:gd name="T36" fmla="*/ 36 w 42"/>
                <a:gd name="T37" fmla="*/ 42 h 60"/>
                <a:gd name="T38" fmla="*/ 36 w 42"/>
                <a:gd name="T39" fmla="*/ 42 h 60"/>
                <a:gd name="T40" fmla="*/ 36 w 42"/>
                <a:gd name="T41" fmla="*/ 48 h 60"/>
                <a:gd name="T42" fmla="*/ 30 w 42"/>
                <a:gd name="T43" fmla="*/ 54 h 60"/>
                <a:gd name="T44" fmla="*/ 30 w 42"/>
                <a:gd name="T45" fmla="*/ 54 h 60"/>
                <a:gd name="T46" fmla="*/ 24 w 42"/>
                <a:gd name="T47" fmla="*/ 60 h 60"/>
                <a:gd name="T48" fmla="*/ 18 w 42"/>
                <a:gd name="T49" fmla="*/ 60 h 60"/>
                <a:gd name="T50" fmla="*/ 18 w 42"/>
                <a:gd name="T51" fmla="*/ 60 h 60"/>
                <a:gd name="T52" fmla="*/ 12 w 42"/>
                <a:gd name="T53" fmla="*/ 54 h 60"/>
                <a:gd name="T54" fmla="*/ 6 w 42"/>
                <a:gd name="T55" fmla="*/ 54 h 60"/>
                <a:gd name="T56" fmla="*/ 6 w 42"/>
                <a:gd name="T57" fmla="*/ 48 h 60"/>
                <a:gd name="T58" fmla="*/ 6 w 42"/>
                <a:gd name="T59" fmla="*/ 42 h 60"/>
                <a:gd name="T60" fmla="*/ 0 w 42"/>
                <a:gd name="T61" fmla="*/ 36 h 60"/>
                <a:gd name="T62" fmla="*/ 0 w 42"/>
                <a:gd name="T63" fmla="*/ 36 h 60"/>
                <a:gd name="T64" fmla="*/ 0 w 42"/>
                <a:gd name="T65" fmla="*/ 30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2" h="60">
                  <a:moveTo>
                    <a:pt x="0" y="30"/>
                  </a:moveTo>
                  <a:lnTo>
                    <a:pt x="0" y="24"/>
                  </a:lnTo>
                  <a:lnTo>
                    <a:pt x="0" y="18"/>
                  </a:lnTo>
                  <a:lnTo>
                    <a:pt x="6" y="12"/>
                  </a:lnTo>
                  <a:lnTo>
                    <a:pt x="6" y="6"/>
                  </a:lnTo>
                  <a:lnTo>
                    <a:pt x="12"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8"/>
                  </a:lnTo>
                  <a:lnTo>
                    <a:pt x="30" y="54"/>
                  </a:lnTo>
                  <a:lnTo>
                    <a:pt x="24" y="60"/>
                  </a:lnTo>
                  <a:lnTo>
                    <a:pt x="18" y="60"/>
                  </a:lnTo>
                  <a:lnTo>
                    <a:pt x="12" y="54"/>
                  </a:lnTo>
                  <a:lnTo>
                    <a:pt x="6" y="54"/>
                  </a:lnTo>
                  <a:lnTo>
                    <a:pt x="6" y="48"/>
                  </a:lnTo>
                  <a:lnTo>
                    <a:pt x="6" y="42"/>
                  </a:lnTo>
                  <a:lnTo>
                    <a:pt x="0" y="36"/>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91" name="Freeform 37">
              <a:extLst>
                <a:ext uri="{FF2B5EF4-FFF2-40B4-BE49-F238E27FC236}">
                  <a16:creationId xmlns:a16="http://schemas.microsoft.com/office/drawing/2014/main" id="{B1A45186-ED04-4900-9962-BDAFB96FA4B6}"/>
                </a:ext>
              </a:extLst>
            </p:cNvPr>
            <p:cNvSpPr>
              <a:spLocks/>
            </p:cNvSpPr>
            <p:nvPr/>
          </p:nvSpPr>
          <p:spPr bwMode="auto">
            <a:xfrm>
              <a:off x="3774" y="1527"/>
              <a:ext cx="42" cy="60"/>
            </a:xfrm>
            <a:custGeom>
              <a:avLst/>
              <a:gdLst>
                <a:gd name="T0" fmla="*/ 0 w 42"/>
                <a:gd name="T1" fmla="*/ 30 h 60"/>
                <a:gd name="T2" fmla="*/ 0 w 42"/>
                <a:gd name="T3" fmla="*/ 24 h 60"/>
                <a:gd name="T4" fmla="*/ 0 w 42"/>
                <a:gd name="T5" fmla="*/ 18 h 60"/>
                <a:gd name="T6" fmla="*/ 6 w 42"/>
                <a:gd name="T7" fmla="*/ 12 h 60"/>
                <a:gd name="T8" fmla="*/ 6 w 42"/>
                <a:gd name="T9" fmla="*/ 6 h 60"/>
                <a:gd name="T10" fmla="*/ 12 w 42"/>
                <a:gd name="T11" fmla="*/ 0 h 60"/>
                <a:gd name="T12" fmla="*/ 12 w 42"/>
                <a:gd name="T13" fmla="*/ 0 h 60"/>
                <a:gd name="T14" fmla="*/ 18 w 42"/>
                <a:gd name="T15" fmla="*/ 0 h 60"/>
                <a:gd name="T16" fmla="*/ 18 w 42"/>
                <a:gd name="T17" fmla="*/ 0 h 60"/>
                <a:gd name="T18" fmla="*/ 24 w 42"/>
                <a:gd name="T19" fmla="*/ 0 h 60"/>
                <a:gd name="T20" fmla="*/ 30 w 42"/>
                <a:gd name="T21" fmla="*/ 0 h 60"/>
                <a:gd name="T22" fmla="*/ 30 w 42"/>
                <a:gd name="T23" fmla="*/ 6 h 60"/>
                <a:gd name="T24" fmla="*/ 36 w 42"/>
                <a:gd name="T25" fmla="*/ 6 h 60"/>
                <a:gd name="T26" fmla="*/ 36 w 42"/>
                <a:gd name="T27" fmla="*/ 12 h 60"/>
                <a:gd name="T28" fmla="*/ 36 w 42"/>
                <a:gd name="T29" fmla="*/ 18 h 60"/>
                <a:gd name="T30" fmla="*/ 42 w 42"/>
                <a:gd name="T31" fmla="*/ 24 h 60"/>
                <a:gd name="T32" fmla="*/ 42 w 42"/>
                <a:gd name="T33" fmla="*/ 30 h 60"/>
                <a:gd name="T34" fmla="*/ 42 w 42"/>
                <a:gd name="T35" fmla="*/ 36 h 60"/>
                <a:gd name="T36" fmla="*/ 36 w 42"/>
                <a:gd name="T37" fmla="*/ 42 h 60"/>
                <a:gd name="T38" fmla="*/ 36 w 42"/>
                <a:gd name="T39" fmla="*/ 42 h 60"/>
                <a:gd name="T40" fmla="*/ 36 w 42"/>
                <a:gd name="T41" fmla="*/ 48 h 60"/>
                <a:gd name="T42" fmla="*/ 30 w 42"/>
                <a:gd name="T43" fmla="*/ 54 h 60"/>
                <a:gd name="T44" fmla="*/ 30 w 42"/>
                <a:gd name="T45" fmla="*/ 54 h 60"/>
                <a:gd name="T46" fmla="*/ 24 w 42"/>
                <a:gd name="T47" fmla="*/ 60 h 60"/>
                <a:gd name="T48" fmla="*/ 18 w 42"/>
                <a:gd name="T49" fmla="*/ 60 h 60"/>
                <a:gd name="T50" fmla="*/ 18 w 42"/>
                <a:gd name="T51" fmla="*/ 60 h 60"/>
                <a:gd name="T52" fmla="*/ 12 w 42"/>
                <a:gd name="T53" fmla="*/ 54 h 60"/>
                <a:gd name="T54" fmla="*/ 6 w 42"/>
                <a:gd name="T55" fmla="*/ 54 h 60"/>
                <a:gd name="T56" fmla="*/ 6 w 42"/>
                <a:gd name="T57" fmla="*/ 48 h 60"/>
                <a:gd name="T58" fmla="*/ 6 w 42"/>
                <a:gd name="T59" fmla="*/ 42 h 60"/>
                <a:gd name="T60" fmla="*/ 0 w 42"/>
                <a:gd name="T61" fmla="*/ 36 h 60"/>
                <a:gd name="T62" fmla="*/ 0 w 42"/>
                <a:gd name="T63" fmla="*/ 36 h 60"/>
                <a:gd name="T64" fmla="*/ 0 w 42"/>
                <a:gd name="T65" fmla="*/ 30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2" h="60">
                  <a:moveTo>
                    <a:pt x="0" y="30"/>
                  </a:moveTo>
                  <a:lnTo>
                    <a:pt x="0" y="24"/>
                  </a:lnTo>
                  <a:lnTo>
                    <a:pt x="0" y="18"/>
                  </a:lnTo>
                  <a:lnTo>
                    <a:pt x="6" y="12"/>
                  </a:lnTo>
                  <a:lnTo>
                    <a:pt x="6" y="6"/>
                  </a:lnTo>
                  <a:lnTo>
                    <a:pt x="12"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8"/>
                  </a:lnTo>
                  <a:lnTo>
                    <a:pt x="30" y="54"/>
                  </a:lnTo>
                  <a:lnTo>
                    <a:pt x="24" y="60"/>
                  </a:lnTo>
                  <a:lnTo>
                    <a:pt x="18" y="60"/>
                  </a:lnTo>
                  <a:lnTo>
                    <a:pt x="12" y="54"/>
                  </a:lnTo>
                  <a:lnTo>
                    <a:pt x="6" y="54"/>
                  </a:lnTo>
                  <a:lnTo>
                    <a:pt x="6" y="48"/>
                  </a:lnTo>
                  <a:lnTo>
                    <a:pt x="6" y="42"/>
                  </a:lnTo>
                  <a:lnTo>
                    <a:pt x="0" y="36"/>
                  </a:lnTo>
                  <a:lnTo>
                    <a:pt x="0" y="3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2" name="Freeform 38">
              <a:extLst>
                <a:ext uri="{FF2B5EF4-FFF2-40B4-BE49-F238E27FC236}">
                  <a16:creationId xmlns:a16="http://schemas.microsoft.com/office/drawing/2014/main" id="{59921A6F-548A-41FF-8A52-7D6B19867FD7}"/>
                </a:ext>
              </a:extLst>
            </p:cNvPr>
            <p:cNvSpPr>
              <a:spLocks/>
            </p:cNvSpPr>
            <p:nvPr/>
          </p:nvSpPr>
          <p:spPr bwMode="auto">
            <a:xfrm>
              <a:off x="3768" y="1527"/>
              <a:ext cx="24" cy="24"/>
            </a:xfrm>
            <a:custGeom>
              <a:avLst/>
              <a:gdLst>
                <a:gd name="T0" fmla="*/ 24 w 24"/>
                <a:gd name="T1" fmla="*/ 24 h 24"/>
                <a:gd name="T2" fmla="*/ 6 w 24"/>
                <a:gd name="T3" fmla="*/ 0 h 24"/>
                <a:gd name="T4" fmla="*/ 0 w 24"/>
                <a:gd name="T5" fmla="*/ 18 h 24"/>
                <a:gd name="T6" fmla="*/ 24 w 24"/>
                <a:gd name="T7" fmla="*/ 24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4">
                  <a:moveTo>
                    <a:pt x="24" y="24"/>
                  </a:moveTo>
                  <a:lnTo>
                    <a:pt x="6" y="0"/>
                  </a:lnTo>
                  <a:lnTo>
                    <a:pt x="0" y="18"/>
                  </a:lnTo>
                  <a:lnTo>
                    <a:pt x="24" y="24"/>
                  </a:lnTo>
                  <a:close/>
                </a:path>
              </a:pathLst>
            </a:custGeom>
            <a:solidFill>
              <a:srgbClr val="D1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93" name="Freeform 39">
              <a:extLst>
                <a:ext uri="{FF2B5EF4-FFF2-40B4-BE49-F238E27FC236}">
                  <a16:creationId xmlns:a16="http://schemas.microsoft.com/office/drawing/2014/main" id="{B9B61E30-7295-4BCF-98AC-A524C42C63F2}"/>
                </a:ext>
              </a:extLst>
            </p:cNvPr>
            <p:cNvSpPr>
              <a:spLocks/>
            </p:cNvSpPr>
            <p:nvPr/>
          </p:nvSpPr>
          <p:spPr bwMode="auto">
            <a:xfrm>
              <a:off x="3810" y="1545"/>
              <a:ext cx="24" cy="48"/>
            </a:xfrm>
            <a:custGeom>
              <a:avLst/>
              <a:gdLst>
                <a:gd name="T0" fmla="*/ 18 w 24"/>
                <a:gd name="T1" fmla="*/ 0 h 48"/>
                <a:gd name="T2" fmla="*/ 18 w 24"/>
                <a:gd name="T3" fmla="*/ 0 h 48"/>
                <a:gd name="T4" fmla="*/ 18 w 24"/>
                <a:gd name="T5" fmla="*/ 6 h 48"/>
                <a:gd name="T6" fmla="*/ 24 w 24"/>
                <a:gd name="T7" fmla="*/ 18 h 48"/>
                <a:gd name="T8" fmla="*/ 18 w 24"/>
                <a:gd name="T9" fmla="*/ 24 h 48"/>
                <a:gd name="T10" fmla="*/ 18 w 24"/>
                <a:gd name="T11" fmla="*/ 30 h 48"/>
                <a:gd name="T12" fmla="*/ 18 w 24"/>
                <a:gd name="T13" fmla="*/ 36 h 48"/>
                <a:gd name="T14" fmla="*/ 12 w 24"/>
                <a:gd name="T15" fmla="*/ 36 h 48"/>
                <a:gd name="T16" fmla="*/ 12 w 24"/>
                <a:gd name="T17" fmla="*/ 42 h 48"/>
                <a:gd name="T18" fmla="*/ 6 w 24"/>
                <a:gd name="T19" fmla="*/ 48 h 48"/>
                <a:gd name="T20" fmla="*/ 6 w 24"/>
                <a:gd name="T21" fmla="*/ 48 h 48"/>
                <a:gd name="T22" fmla="*/ 0 w 24"/>
                <a:gd name="T23" fmla="*/ 48 h 48"/>
                <a:gd name="T24" fmla="*/ 0 w 24"/>
                <a:gd name="T25" fmla="*/ 48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 h="48">
                  <a:moveTo>
                    <a:pt x="18" y="0"/>
                  </a:moveTo>
                  <a:lnTo>
                    <a:pt x="18" y="0"/>
                  </a:lnTo>
                  <a:lnTo>
                    <a:pt x="18" y="6"/>
                  </a:lnTo>
                  <a:lnTo>
                    <a:pt x="24" y="18"/>
                  </a:lnTo>
                  <a:lnTo>
                    <a:pt x="18" y="24"/>
                  </a:lnTo>
                  <a:lnTo>
                    <a:pt x="18" y="30"/>
                  </a:lnTo>
                  <a:lnTo>
                    <a:pt x="18" y="36"/>
                  </a:lnTo>
                  <a:lnTo>
                    <a:pt x="12" y="36"/>
                  </a:lnTo>
                  <a:lnTo>
                    <a:pt x="12" y="42"/>
                  </a:lnTo>
                  <a:lnTo>
                    <a:pt x="6" y="48"/>
                  </a:lnTo>
                  <a:lnTo>
                    <a:pt x="0" y="4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4" name="Freeform 40">
              <a:extLst>
                <a:ext uri="{FF2B5EF4-FFF2-40B4-BE49-F238E27FC236}">
                  <a16:creationId xmlns:a16="http://schemas.microsoft.com/office/drawing/2014/main" id="{6AEFB4E0-ABD8-4B13-95B1-FAB5CBACBA09}"/>
                </a:ext>
              </a:extLst>
            </p:cNvPr>
            <p:cNvSpPr>
              <a:spLocks/>
            </p:cNvSpPr>
            <p:nvPr/>
          </p:nvSpPr>
          <p:spPr bwMode="auto">
            <a:xfrm>
              <a:off x="3660" y="1503"/>
              <a:ext cx="6" cy="36"/>
            </a:xfrm>
            <a:custGeom>
              <a:avLst/>
              <a:gdLst>
                <a:gd name="T0" fmla="*/ 0 w 6"/>
                <a:gd name="T1" fmla="*/ 0 h 36"/>
                <a:gd name="T2" fmla="*/ 0 w 6"/>
                <a:gd name="T3" fmla="*/ 12 h 36"/>
                <a:gd name="T4" fmla="*/ 6 w 6"/>
                <a:gd name="T5" fmla="*/ 36 h 36"/>
                <a:gd name="T6" fmla="*/ 0 60000 65536"/>
                <a:gd name="T7" fmla="*/ 0 60000 65536"/>
                <a:gd name="T8" fmla="*/ 0 60000 65536"/>
              </a:gdLst>
              <a:ahLst/>
              <a:cxnLst>
                <a:cxn ang="T6">
                  <a:pos x="T0" y="T1"/>
                </a:cxn>
                <a:cxn ang="T7">
                  <a:pos x="T2" y="T3"/>
                </a:cxn>
                <a:cxn ang="T8">
                  <a:pos x="T4" y="T5"/>
                </a:cxn>
              </a:cxnLst>
              <a:rect l="0" t="0" r="r" b="b"/>
              <a:pathLst>
                <a:path w="6" h="36">
                  <a:moveTo>
                    <a:pt x="0" y="0"/>
                  </a:moveTo>
                  <a:lnTo>
                    <a:pt x="0" y="12"/>
                  </a:lnTo>
                  <a:lnTo>
                    <a:pt x="6" y="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5" name="Freeform 41">
              <a:extLst>
                <a:ext uri="{FF2B5EF4-FFF2-40B4-BE49-F238E27FC236}">
                  <a16:creationId xmlns:a16="http://schemas.microsoft.com/office/drawing/2014/main" id="{5FE8F128-1391-47F8-9C77-2A1E02AFCCC0}"/>
                </a:ext>
              </a:extLst>
            </p:cNvPr>
            <p:cNvSpPr>
              <a:spLocks/>
            </p:cNvSpPr>
            <p:nvPr/>
          </p:nvSpPr>
          <p:spPr bwMode="auto">
            <a:xfrm>
              <a:off x="3390" y="1593"/>
              <a:ext cx="276" cy="222"/>
            </a:xfrm>
            <a:custGeom>
              <a:avLst/>
              <a:gdLst>
                <a:gd name="T0" fmla="*/ 276 w 276"/>
                <a:gd name="T1" fmla="*/ 0 h 222"/>
                <a:gd name="T2" fmla="*/ 276 w 276"/>
                <a:gd name="T3" fmla="*/ 24 h 222"/>
                <a:gd name="T4" fmla="*/ 276 w 276"/>
                <a:gd name="T5" fmla="*/ 48 h 222"/>
                <a:gd name="T6" fmla="*/ 270 w 276"/>
                <a:gd name="T7" fmla="*/ 72 h 222"/>
                <a:gd name="T8" fmla="*/ 270 w 276"/>
                <a:gd name="T9" fmla="*/ 96 h 222"/>
                <a:gd name="T10" fmla="*/ 264 w 276"/>
                <a:gd name="T11" fmla="*/ 120 h 222"/>
                <a:gd name="T12" fmla="*/ 258 w 276"/>
                <a:gd name="T13" fmla="*/ 144 h 222"/>
                <a:gd name="T14" fmla="*/ 228 w 276"/>
                <a:gd name="T15" fmla="*/ 156 h 222"/>
                <a:gd name="T16" fmla="*/ 198 w 276"/>
                <a:gd name="T17" fmla="*/ 168 h 222"/>
                <a:gd name="T18" fmla="*/ 162 w 276"/>
                <a:gd name="T19" fmla="*/ 180 h 222"/>
                <a:gd name="T20" fmla="*/ 132 w 276"/>
                <a:gd name="T21" fmla="*/ 192 h 222"/>
                <a:gd name="T22" fmla="*/ 96 w 276"/>
                <a:gd name="T23" fmla="*/ 198 h 222"/>
                <a:gd name="T24" fmla="*/ 66 w 276"/>
                <a:gd name="T25" fmla="*/ 210 h 222"/>
                <a:gd name="T26" fmla="*/ 30 w 276"/>
                <a:gd name="T27" fmla="*/ 216 h 222"/>
                <a:gd name="T28" fmla="*/ 0 w 276"/>
                <a:gd name="T29" fmla="*/ 222 h 222"/>
                <a:gd name="T30" fmla="*/ 0 w 276"/>
                <a:gd name="T31" fmla="*/ 222 h 2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76" h="222">
                  <a:moveTo>
                    <a:pt x="276" y="0"/>
                  </a:moveTo>
                  <a:lnTo>
                    <a:pt x="276" y="24"/>
                  </a:lnTo>
                  <a:lnTo>
                    <a:pt x="276" y="48"/>
                  </a:lnTo>
                  <a:lnTo>
                    <a:pt x="270" y="72"/>
                  </a:lnTo>
                  <a:lnTo>
                    <a:pt x="270" y="96"/>
                  </a:lnTo>
                  <a:lnTo>
                    <a:pt x="264" y="120"/>
                  </a:lnTo>
                  <a:lnTo>
                    <a:pt x="258" y="144"/>
                  </a:lnTo>
                  <a:lnTo>
                    <a:pt x="228" y="156"/>
                  </a:lnTo>
                  <a:lnTo>
                    <a:pt x="198" y="168"/>
                  </a:lnTo>
                  <a:lnTo>
                    <a:pt x="162" y="180"/>
                  </a:lnTo>
                  <a:lnTo>
                    <a:pt x="132" y="192"/>
                  </a:lnTo>
                  <a:lnTo>
                    <a:pt x="96" y="198"/>
                  </a:lnTo>
                  <a:lnTo>
                    <a:pt x="66" y="210"/>
                  </a:lnTo>
                  <a:lnTo>
                    <a:pt x="30" y="216"/>
                  </a:lnTo>
                  <a:lnTo>
                    <a:pt x="0" y="22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6" name="Freeform 42">
              <a:extLst>
                <a:ext uri="{FF2B5EF4-FFF2-40B4-BE49-F238E27FC236}">
                  <a16:creationId xmlns:a16="http://schemas.microsoft.com/office/drawing/2014/main" id="{9B730E61-54D4-4080-9F38-90B7ECDEA625}"/>
                </a:ext>
              </a:extLst>
            </p:cNvPr>
            <p:cNvSpPr>
              <a:spLocks/>
            </p:cNvSpPr>
            <p:nvPr/>
          </p:nvSpPr>
          <p:spPr bwMode="auto">
            <a:xfrm>
              <a:off x="3366" y="1497"/>
              <a:ext cx="258" cy="318"/>
            </a:xfrm>
            <a:custGeom>
              <a:avLst/>
              <a:gdLst>
                <a:gd name="T0" fmla="*/ 24 w 258"/>
                <a:gd name="T1" fmla="*/ 318 h 318"/>
                <a:gd name="T2" fmla="*/ 24 w 258"/>
                <a:gd name="T3" fmla="*/ 318 h 318"/>
                <a:gd name="T4" fmla="*/ 18 w 258"/>
                <a:gd name="T5" fmla="*/ 294 h 318"/>
                <a:gd name="T6" fmla="*/ 12 w 258"/>
                <a:gd name="T7" fmla="*/ 270 h 318"/>
                <a:gd name="T8" fmla="*/ 6 w 258"/>
                <a:gd name="T9" fmla="*/ 246 h 318"/>
                <a:gd name="T10" fmla="*/ 6 w 258"/>
                <a:gd name="T11" fmla="*/ 222 h 318"/>
                <a:gd name="T12" fmla="*/ 0 w 258"/>
                <a:gd name="T13" fmla="*/ 198 h 318"/>
                <a:gd name="T14" fmla="*/ 0 w 258"/>
                <a:gd name="T15" fmla="*/ 174 h 318"/>
                <a:gd name="T16" fmla="*/ 0 w 258"/>
                <a:gd name="T17" fmla="*/ 150 h 318"/>
                <a:gd name="T18" fmla="*/ 6 w 258"/>
                <a:gd name="T19" fmla="*/ 126 h 318"/>
                <a:gd name="T20" fmla="*/ 6 w 258"/>
                <a:gd name="T21" fmla="*/ 102 h 318"/>
                <a:gd name="T22" fmla="*/ 12 w 258"/>
                <a:gd name="T23" fmla="*/ 84 h 318"/>
                <a:gd name="T24" fmla="*/ 12 w 258"/>
                <a:gd name="T25" fmla="*/ 60 h 318"/>
                <a:gd name="T26" fmla="*/ 24 w 258"/>
                <a:gd name="T27" fmla="*/ 36 h 318"/>
                <a:gd name="T28" fmla="*/ 30 w 258"/>
                <a:gd name="T29" fmla="*/ 12 h 318"/>
                <a:gd name="T30" fmla="*/ 36 w 258"/>
                <a:gd name="T31" fmla="*/ 12 h 318"/>
                <a:gd name="T32" fmla="*/ 66 w 258"/>
                <a:gd name="T33" fmla="*/ 6 h 318"/>
                <a:gd name="T34" fmla="*/ 102 w 258"/>
                <a:gd name="T35" fmla="*/ 0 h 318"/>
                <a:gd name="T36" fmla="*/ 132 w 258"/>
                <a:gd name="T37" fmla="*/ 0 h 318"/>
                <a:gd name="T38" fmla="*/ 162 w 258"/>
                <a:gd name="T39" fmla="*/ 0 h 318"/>
                <a:gd name="T40" fmla="*/ 198 w 258"/>
                <a:gd name="T41" fmla="*/ 0 h 318"/>
                <a:gd name="T42" fmla="*/ 228 w 258"/>
                <a:gd name="T43" fmla="*/ 0 h 318"/>
                <a:gd name="T44" fmla="*/ 258 w 258"/>
                <a:gd name="T45" fmla="*/ 0 h 3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8" h="318">
                  <a:moveTo>
                    <a:pt x="24" y="318"/>
                  </a:moveTo>
                  <a:lnTo>
                    <a:pt x="24" y="318"/>
                  </a:lnTo>
                  <a:lnTo>
                    <a:pt x="18"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102" y="0"/>
                  </a:lnTo>
                  <a:lnTo>
                    <a:pt x="132" y="0"/>
                  </a:lnTo>
                  <a:lnTo>
                    <a:pt x="162" y="0"/>
                  </a:lnTo>
                  <a:lnTo>
                    <a:pt x="198" y="0"/>
                  </a:lnTo>
                  <a:lnTo>
                    <a:pt x="228" y="0"/>
                  </a:lnTo>
                  <a:lnTo>
                    <a:pt x="25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7" name="Line 43">
              <a:extLst>
                <a:ext uri="{FF2B5EF4-FFF2-40B4-BE49-F238E27FC236}">
                  <a16:creationId xmlns:a16="http://schemas.microsoft.com/office/drawing/2014/main" id="{B8722928-8342-4A1D-9471-9C11EAE2C50F}"/>
                </a:ext>
              </a:extLst>
            </p:cNvPr>
            <p:cNvSpPr>
              <a:spLocks noChangeShapeType="1"/>
            </p:cNvSpPr>
            <p:nvPr/>
          </p:nvSpPr>
          <p:spPr bwMode="auto">
            <a:xfrm>
              <a:off x="3666" y="1587"/>
              <a:ext cx="6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Freeform 44">
              <a:extLst>
                <a:ext uri="{FF2B5EF4-FFF2-40B4-BE49-F238E27FC236}">
                  <a16:creationId xmlns:a16="http://schemas.microsoft.com/office/drawing/2014/main" id="{4A80732F-A666-4416-B98F-81F591E0A18F}"/>
                </a:ext>
              </a:extLst>
            </p:cNvPr>
            <p:cNvSpPr>
              <a:spLocks/>
            </p:cNvSpPr>
            <p:nvPr/>
          </p:nvSpPr>
          <p:spPr bwMode="auto">
            <a:xfrm>
              <a:off x="3672" y="1479"/>
              <a:ext cx="246" cy="186"/>
            </a:xfrm>
            <a:custGeom>
              <a:avLst/>
              <a:gdLst>
                <a:gd name="T0" fmla="*/ 0 w 246"/>
                <a:gd name="T1" fmla="*/ 78 h 186"/>
                <a:gd name="T2" fmla="*/ 54 w 246"/>
                <a:gd name="T3" fmla="*/ 78 h 186"/>
                <a:gd name="T4" fmla="*/ 60 w 246"/>
                <a:gd name="T5" fmla="*/ 18 h 186"/>
                <a:gd name="T6" fmla="*/ 66 w 246"/>
                <a:gd name="T7" fmla="*/ 18 h 186"/>
                <a:gd name="T8" fmla="*/ 78 w 246"/>
                <a:gd name="T9" fmla="*/ 12 h 186"/>
                <a:gd name="T10" fmla="*/ 96 w 246"/>
                <a:gd name="T11" fmla="*/ 6 h 186"/>
                <a:gd name="T12" fmla="*/ 114 w 246"/>
                <a:gd name="T13" fmla="*/ 6 h 186"/>
                <a:gd name="T14" fmla="*/ 132 w 246"/>
                <a:gd name="T15" fmla="*/ 6 h 186"/>
                <a:gd name="T16" fmla="*/ 150 w 246"/>
                <a:gd name="T17" fmla="*/ 0 h 186"/>
                <a:gd name="T18" fmla="*/ 168 w 246"/>
                <a:gd name="T19" fmla="*/ 6 h 186"/>
                <a:gd name="T20" fmla="*/ 186 w 246"/>
                <a:gd name="T21" fmla="*/ 6 h 186"/>
                <a:gd name="T22" fmla="*/ 204 w 246"/>
                <a:gd name="T23" fmla="*/ 6 h 186"/>
                <a:gd name="T24" fmla="*/ 222 w 246"/>
                <a:gd name="T25" fmla="*/ 12 h 186"/>
                <a:gd name="T26" fmla="*/ 240 w 246"/>
                <a:gd name="T27" fmla="*/ 18 h 186"/>
                <a:gd name="T28" fmla="*/ 240 w 246"/>
                <a:gd name="T29" fmla="*/ 42 h 186"/>
                <a:gd name="T30" fmla="*/ 240 w 246"/>
                <a:gd name="T31" fmla="*/ 66 h 186"/>
                <a:gd name="T32" fmla="*/ 246 w 246"/>
                <a:gd name="T33" fmla="*/ 96 h 186"/>
                <a:gd name="T34" fmla="*/ 246 w 246"/>
                <a:gd name="T35" fmla="*/ 126 h 186"/>
                <a:gd name="T36" fmla="*/ 246 w 246"/>
                <a:gd name="T37" fmla="*/ 156 h 186"/>
                <a:gd name="T38" fmla="*/ 240 w 246"/>
                <a:gd name="T39" fmla="*/ 186 h 1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6" h="186">
                  <a:moveTo>
                    <a:pt x="0" y="78"/>
                  </a:moveTo>
                  <a:lnTo>
                    <a:pt x="54" y="78"/>
                  </a:lnTo>
                  <a:lnTo>
                    <a:pt x="60" y="18"/>
                  </a:lnTo>
                  <a:lnTo>
                    <a:pt x="66" y="18"/>
                  </a:lnTo>
                  <a:lnTo>
                    <a:pt x="78" y="12"/>
                  </a:lnTo>
                  <a:lnTo>
                    <a:pt x="96" y="6"/>
                  </a:lnTo>
                  <a:lnTo>
                    <a:pt x="114" y="6"/>
                  </a:lnTo>
                  <a:lnTo>
                    <a:pt x="132" y="6"/>
                  </a:lnTo>
                  <a:lnTo>
                    <a:pt x="150" y="0"/>
                  </a:lnTo>
                  <a:lnTo>
                    <a:pt x="168" y="6"/>
                  </a:lnTo>
                  <a:lnTo>
                    <a:pt x="186" y="6"/>
                  </a:lnTo>
                  <a:lnTo>
                    <a:pt x="204" y="6"/>
                  </a:lnTo>
                  <a:lnTo>
                    <a:pt x="222" y="12"/>
                  </a:lnTo>
                  <a:lnTo>
                    <a:pt x="240" y="18"/>
                  </a:lnTo>
                  <a:lnTo>
                    <a:pt x="240" y="42"/>
                  </a:lnTo>
                  <a:lnTo>
                    <a:pt x="240" y="66"/>
                  </a:lnTo>
                  <a:lnTo>
                    <a:pt x="246" y="96"/>
                  </a:lnTo>
                  <a:lnTo>
                    <a:pt x="246" y="126"/>
                  </a:lnTo>
                  <a:lnTo>
                    <a:pt x="246" y="156"/>
                  </a:lnTo>
                  <a:lnTo>
                    <a:pt x="240" y="1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9" name="Freeform 45">
              <a:extLst>
                <a:ext uri="{FF2B5EF4-FFF2-40B4-BE49-F238E27FC236}">
                  <a16:creationId xmlns:a16="http://schemas.microsoft.com/office/drawing/2014/main" id="{5A0C8FD1-2F37-4F7F-A9FB-CEA8BA864BB7}"/>
                </a:ext>
              </a:extLst>
            </p:cNvPr>
            <p:cNvSpPr>
              <a:spLocks/>
            </p:cNvSpPr>
            <p:nvPr/>
          </p:nvSpPr>
          <p:spPr bwMode="auto">
            <a:xfrm>
              <a:off x="3108" y="1587"/>
              <a:ext cx="258" cy="36"/>
            </a:xfrm>
            <a:custGeom>
              <a:avLst/>
              <a:gdLst>
                <a:gd name="T0" fmla="*/ 258 w 258"/>
                <a:gd name="T1" fmla="*/ 36 h 36"/>
                <a:gd name="T2" fmla="*/ 210 w 258"/>
                <a:gd name="T3" fmla="*/ 30 h 36"/>
                <a:gd name="T4" fmla="*/ 168 w 258"/>
                <a:gd name="T5" fmla="*/ 18 h 36"/>
                <a:gd name="T6" fmla="*/ 126 w 258"/>
                <a:gd name="T7" fmla="*/ 12 h 36"/>
                <a:gd name="T8" fmla="*/ 78 w 258"/>
                <a:gd name="T9" fmla="*/ 6 h 36"/>
                <a:gd name="T10" fmla="*/ 36 w 258"/>
                <a:gd name="T11" fmla="*/ 0 h 36"/>
                <a:gd name="T12" fmla="*/ 0 w 258"/>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8" h="36">
                  <a:moveTo>
                    <a:pt x="258" y="36"/>
                  </a:moveTo>
                  <a:lnTo>
                    <a:pt x="210" y="30"/>
                  </a:lnTo>
                  <a:lnTo>
                    <a:pt x="168" y="18"/>
                  </a:lnTo>
                  <a:lnTo>
                    <a:pt x="126" y="12"/>
                  </a:lnTo>
                  <a:lnTo>
                    <a:pt x="78" y="6"/>
                  </a:lnTo>
                  <a:lnTo>
                    <a:pt x="36" y="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0" name="Freeform 46">
              <a:extLst>
                <a:ext uri="{FF2B5EF4-FFF2-40B4-BE49-F238E27FC236}">
                  <a16:creationId xmlns:a16="http://schemas.microsoft.com/office/drawing/2014/main" id="{B8C9CF8E-1FD5-4697-A785-23CCBC737250}"/>
                </a:ext>
              </a:extLst>
            </p:cNvPr>
            <p:cNvSpPr>
              <a:spLocks/>
            </p:cNvSpPr>
            <p:nvPr/>
          </p:nvSpPr>
          <p:spPr bwMode="auto">
            <a:xfrm>
              <a:off x="3576" y="1941"/>
              <a:ext cx="204" cy="60"/>
            </a:xfrm>
            <a:custGeom>
              <a:avLst/>
              <a:gdLst>
                <a:gd name="T0" fmla="*/ 0 w 204"/>
                <a:gd name="T1" fmla="*/ 0 h 60"/>
                <a:gd name="T2" fmla="*/ 12 w 204"/>
                <a:gd name="T3" fmla="*/ 12 h 60"/>
                <a:gd name="T4" fmla="*/ 24 w 204"/>
                <a:gd name="T5" fmla="*/ 24 h 60"/>
                <a:gd name="T6" fmla="*/ 36 w 204"/>
                <a:gd name="T7" fmla="*/ 30 h 60"/>
                <a:gd name="T8" fmla="*/ 54 w 204"/>
                <a:gd name="T9" fmla="*/ 36 h 60"/>
                <a:gd name="T10" fmla="*/ 66 w 204"/>
                <a:gd name="T11" fmla="*/ 42 h 60"/>
                <a:gd name="T12" fmla="*/ 78 w 204"/>
                <a:gd name="T13" fmla="*/ 48 h 60"/>
                <a:gd name="T14" fmla="*/ 96 w 204"/>
                <a:gd name="T15" fmla="*/ 54 h 60"/>
                <a:gd name="T16" fmla="*/ 108 w 204"/>
                <a:gd name="T17" fmla="*/ 60 h 60"/>
                <a:gd name="T18" fmla="*/ 126 w 204"/>
                <a:gd name="T19" fmla="*/ 60 h 60"/>
                <a:gd name="T20" fmla="*/ 144 w 204"/>
                <a:gd name="T21" fmla="*/ 60 h 60"/>
                <a:gd name="T22" fmla="*/ 156 w 204"/>
                <a:gd name="T23" fmla="*/ 60 h 60"/>
                <a:gd name="T24" fmla="*/ 174 w 204"/>
                <a:gd name="T25" fmla="*/ 60 h 60"/>
                <a:gd name="T26" fmla="*/ 186 w 204"/>
                <a:gd name="T27" fmla="*/ 60 h 60"/>
                <a:gd name="T28" fmla="*/ 204 w 204"/>
                <a:gd name="T29" fmla="*/ 54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4" h="60">
                  <a:moveTo>
                    <a:pt x="0" y="0"/>
                  </a:moveTo>
                  <a:lnTo>
                    <a:pt x="12" y="12"/>
                  </a:lnTo>
                  <a:lnTo>
                    <a:pt x="24" y="24"/>
                  </a:lnTo>
                  <a:lnTo>
                    <a:pt x="36" y="30"/>
                  </a:lnTo>
                  <a:lnTo>
                    <a:pt x="54" y="36"/>
                  </a:lnTo>
                  <a:lnTo>
                    <a:pt x="66" y="42"/>
                  </a:lnTo>
                  <a:lnTo>
                    <a:pt x="78" y="48"/>
                  </a:lnTo>
                  <a:lnTo>
                    <a:pt x="96" y="54"/>
                  </a:lnTo>
                  <a:lnTo>
                    <a:pt x="108" y="60"/>
                  </a:lnTo>
                  <a:lnTo>
                    <a:pt x="126" y="60"/>
                  </a:lnTo>
                  <a:lnTo>
                    <a:pt x="144" y="60"/>
                  </a:lnTo>
                  <a:lnTo>
                    <a:pt x="156" y="60"/>
                  </a:lnTo>
                  <a:lnTo>
                    <a:pt x="174" y="60"/>
                  </a:lnTo>
                  <a:lnTo>
                    <a:pt x="186" y="60"/>
                  </a:lnTo>
                  <a:lnTo>
                    <a:pt x="204" y="5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1" name="Freeform 47">
              <a:extLst>
                <a:ext uri="{FF2B5EF4-FFF2-40B4-BE49-F238E27FC236}">
                  <a16:creationId xmlns:a16="http://schemas.microsoft.com/office/drawing/2014/main" id="{54877046-80FB-4482-90BC-63ECC5218045}"/>
                </a:ext>
              </a:extLst>
            </p:cNvPr>
            <p:cNvSpPr>
              <a:spLocks/>
            </p:cNvSpPr>
            <p:nvPr/>
          </p:nvSpPr>
          <p:spPr bwMode="auto">
            <a:xfrm>
              <a:off x="2940" y="1587"/>
              <a:ext cx="570" cy="588"/>
            </a:xfrm>
            <a:custGeom>
              <a:avLst/>
              <a:gdLst>
                <a:gd name="T0" fmla="*/ 156 w 570"/>
                <a:gd name="T1" fmla="*/ 0 h 588"/>
                <a:gd name="T2" fmla="*/ 144 w 570"/>
                <a:gd name="T3" fmla="*/ 0 h 588"/>
                <a:gd name="T4" fmla="*/ 126 w 570"/>
                <a:gd name="T5" fmla="*/ 0 h 588"/>
                <a:gd name="T6" fmla="*/ 114 w 570"/>
                <a:gd name="T7" fmla="*/ 6 h 588"/>
                <a:gd name="T8" fmla="*/ 102 w 570"/>
                <a:gd name="T9" fmla="*/ 18 h 588"/>
                <a:gd name="T10" fmla="*/ 96 w 570"/>
                <a:gd name="T11" fmla="*/ 30 h 588"/>
                <a:gd name="T12" fmla="*/ 96 w 570"/>
                <a:gd name="T13" fmla="*/ 48 h 588"/>
                <a:gd name="T14" fmla="*/ 96 w 570"/>
                <a:gd name="T15" fmla="*/ 60 h 588"/>
                <a:gd name="T16" fmla="*/ 108 w 570"/>
                <a:gd name="T17" fmla="*/ 72 h 588"/>
                <a:gd name="T18" fmla="*/ 114 w 570"/>
                <a:gd name="T19" fmla="*/ 84 h 588"/>
                <a:gd name="T20" fmla="*/ 90 w 570"/>
                <a:gd name="T21" fmla="*/ 102 h 588"/>
                <a:gd name="T22" fmla="*/ 66 w 570"/>
                <a:gd name="T23" fmla="*/ 126 h 588"/>
                <a:gd name="T24" fmla="*/ 42 w 570"/>
                <a:gd name="T25" fmla="*/ 150 h 588"/>
                <a:gd name="T26" fmla="*/ 30 w 570"/>
                <a:gd name="T27" fmla="*/ 180 h 588"/>
                <a:gd name="T28" fmla="*/ 12 w 570"/>
                <a:gd name="T29" fmla="*/ 210 h 588"/>
                <a:gd name="T30" fmla="*/ 6 w 570"/>
                <a:gd name="T31" fmla="*/ 240 h 588"/>
                <a:gd name="T32" fmla="*/ 0 w 570"/>
                <a:gd name="T33" fmla="*/ 276 h 588"/>
                <a:gd name="T34" fmla="*/ 6 w 570"/>
                <a:gd name="T35" fmla="*/ 306 h 588"/>
                <a:gd name="T36" fmla="*/ 12 w 570"/>
                <a:gd name="T37" fmla="*/ 342 h 588"/>
                <a:gd name="T38" fmla="*/ 18 w 570"/>
                <a:gd name="T39" fmla="*/ 372 h 588"/>
                <a:gd name="T40" fmla="*/ 36 w 570"/>
                <a:gd name="T41" fmla="*/ 402 h 588"/>
                <a:gd name="T42" fmla="*/ 84 w 570"/>
                <a:gd name="T43" fmla="*/ 450 h 588"/>
                <a:gd name="T44" fmla="*/ 126 w 570"/>
                <a:gd name="T45" fmla="*/ 486 h 588"/>
                <a:gd name="T46" fmla="*/ 174 w 570"/>
                <a:gd name="T47" fmla="*/ 510 h 588"/>
                <a:gd name="T48" fmla="*/ 222 w 570"/>
                <a:gd name="T49" fmla="*/ 534 h 588"/>
                <a:gd name="T50" fmla="*/ 270 w 570"/>
                <a:gd name="T51" fmla="*/ 558 h 588"/>
                <a:gd name="T52" fmla="*/ 324 w 570"/>
                <a:gd name="T53" fmla="*/ 570 h 588"/>
                <a:gd name="T54" fmla="*/ 378 w 570"/>
                <a:gd name="T55" fmla="*/ 582 h 588"/>
                <a:gd name="T56" fmla="*/ 432 w 570"/>
                <a:gd name="T57" fmla="*/ 588 h 588"/>
                <a:gd name="T58" fmla="*/ 486 w 570"/>
                <a:gd name="T59" fmla="*/ 588 h 588"/>
                <a:gd name="T60" fmla="*/ 534 w 570"/>
                <a:gd name="T61" fmla="*/ 588 h 588"/>
                <a:gd name="T62" fmla="*/ 570 w 570"/>
                <a:gd name="T63" fmla="*/ 582 h 5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0" h="588">
                  <a:moveTo>
                    <a:pt x="162" y="0"/>
                  </a:moveTo>
                  <a:lnTo>
                    <a:pt x="156" y="0"/>
                  </a:lnTo>
                  <a:lnTo>
                    <a:pt x="150" y="0"/>
                  </a:lnTo>
                  <a:lnTo>
                    <a:pt x="144" y="0"/>
                  </a:lnTo>
                  <a:lnTo>
                    <a:pt x="138" y="0"/>
                  </a:lnTo>
                  <a:lnTo>
                    <a:pt x="126" y="0"/>
                  </a:lnTo>
                  <a:lnTo>
                    <a:pt x="120" y="6"/>
                  </a:lnTo>
                  <a:lnTo>
                    <a:pt x="114" y="6"/>
                  </a:lnTo>
                  <a:lnTo>
                    <a:pt x="108" y="12"/>
                  </a:lnTo>
                  <a:lnTo>
                    <a:pt x="102" y="18"/>
                  </a:lnTo>
                  <a:lnTo>
                    <a:pt x="102" y="24"/>
                  </a:lnTo>
                  <a:lnTo>
                    <a:pt x="96" y="30"/>
                  </a:lnTo>
                  <a:lnTo>
                    <a:pt x="96" y="36"/>
                  </a:lnTo>
                  <a:lnTo>
                    <a:pt x="96" y="48"/>
                  </a:lnTo>
                  <a:lnTo>
                    <a:pt x="96" y="54"/>
                  </a:lnTo>
                  <a:lnTo>
                    <a:pt x="96" y="60"/>
                  </a:lnTo>
                  <a:lnTo>
                    <a:pt x="102" y="66"/>
                  </a:lnTo>
                  <a:lnTo>
                    <a:pt x="108" y="72"/>
                  </a:lnTo>
                  <a:lnTo>
                    <a:pt x="108" y="78"/>
                  </a:lnTo>
                  <a:lnTo>
                    <a:pt x="114" y="84"/>
                  </a:lnTo>
                  <a:lnTo>
                    <a:pt x="102" y="90"/>
                  </a:lnTo>
                  <a:lnTo>
                    <a:pt x="90" y="102"/>
                  </a:lnTo>
                  <a:lnTo>
                    <a:pt x="78" y="114"/>
                  </a:lnTo>
                  <a:lnTo>
                    <a:pt x="66" y="126"/>
                  </a:lnTo>
                  <a:lnTo>
                    <a:pt x="54" y="138"/>
                  </a:lnTo>
                  <a:lnTo>
                    <a:pt x="42" y="150"/>
                  </a:lnTo>
                  <a:lnTo>
                    <a:pt x="36" y="168"/>
                  </a:lnTo>
                  <a:lnTo>
                    <a:pt x="30" y="180"/>
                  </a:lnTo>
                  <a:lnTo>
                    <a:pt x="18" y="192"/>
                  </a:lnTo>
                  <a:lnTo>
                    <a:pt x="12" y="210"/>
                  </a:lnTo>
                  <a:lnTo>
                    <a:pt x="12" y="228"/>
                  </a:lnTo>
                  <a:lnTo>
                    <a:pt x="6" y="240"/>
                  </a:lnTo>
                  <a:lnTo>
                    <a:pt x="6" y="258"/>
                  </a:lnTo>
                  <a:lnTo>
                    <a:pt x="0" y="276"/>
                  </a:lnTo>
                  <a:lnTo>
                    <a:pt x="0" y="294"/>
                  </a:lnTo>
                  <a:lnTo>
                    <a:pt x="6" y="306"/>
                  </a:lnTo>
                  <a:lnTo>
                    <a:pt x="6" y="324"/>
                  </a:lnTo>
                  <a:lnTo>
                    <a:pt x="12" y="342"/>
                  </a:lnTo>
                  <a:lnTo>
                    <a:pt x="12" y="360"/>
                  </a:lnTo>
                  <a:lnTo>
                    <a:pt x="18" y="372"/>
                  </a:lnTo>
                  <a:lnTo>
                    <a:pt x="24" y="390"/>
                  </a:lnTo>
                  <a:lnTo>
                    <a:pt x="36" y="402"/>
                  </a:lnTo>
                  <a:lnTo>
                    <a:pt x="54" y="426"/>
                  </a:lnTo>
                  <a:lnTo>
                    <a:pt x="84" y="450"/>
                  </a:lnTo>
                  <a:lnTo>
                    <a:pt x="102" y="468"/>
                  </a:lnTo>
                  <a:lnTo>
                    <a:pt x="126" y="486"/>
                  </a:lnTo>
                  <a:lnTo>
                    <a:pt x="150" y="498"/>
                  </a:lnTo>
                  <a:lnTo>
                    <a:pt x="174" y="510"/>
                  </a:lnTo>
                  <a:lnTo>
                    <a:pt x="198" y="522"/>
                  </a:lnTo>
                  <a:lnTo>
                    <a:pt x="222" y="534"/>
                  </a:lnTo>
                  <a:lnTo>
                    <a:pt x="246" y="546"/>
                  </a:lnTo>
                  <a:lnTo>
                    <a:pt x="270" y="558"/>
                  </a:lnTo>
                  <a:lnTo>
                    <a:pt x="294" y="564"/>
                  </a:lnTo>
                  <a:lnTo>
                    <a:pt x="324" y="570"/>
                  </a:lnTo>
                  <a:lnTo>
                    <a:pt x="348" y="576"/>
                  </a:lnTo>
                  <a:lnTo>
                    <a:pt x="378" y="582"/>
                  </a:lnTo>
                  <a:lnTo>
                    <a:pt x="402" y="588"/>
                  </a:lnTo>
                  <a:lnTo>
                    <a:pt x="432" y="588"/>
                  </a:lnTo>
                  <a:lnTo>
                    <a:pt x="456" y="588"/>
                  </a:lnTo>
                  <a:lnTo>
                    <a:pt x="486" y="588"/>
                  </a:lnTo>
                  <a:lnTo>
                    <a:pt x="510" y="588"/>
                  </a:lnTo>
                  <a:lnTo>
                    <a:pt x="534" y="588"/>
                  </a:lnTo>
                  <a:lnTo>
                    <a:pt x="564" y="582"/>
                  </a:lnTo>
                  <a:lnTo>
                    <a:pt x="570" y="58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2" name="Freeform 48">
              <a:extLst>
                <a:ext uri="{FF2B5EF4-FFF2-40B4-BE49-F238E27FC236}">
                  <a16:creationId xmlns:a16="http://schemas.microsoft.com/office/drawing/2014/main" id="{CDB911B7-6997-424A-BD05-C570CCB90E07}"/>
                </a:ext>
              </a:extLst>
            </p:cNvPr>
            <p:cNvSpPr>
              <a:spLocks/>
            </p:cNvSpPr>
            <p:nvPr/>
          </p:nvSpPr>
          <p:spPr bwMode="auto">
            <a:xfrm>
              <a:off x="3714" y="1425"/>
              <a:ext cx="72" cy="54"/>
            </a:xfrm>
            <a:custGeom>
              <a:avLst/>
              <a:gdLst>
                <a:gd name="T0" fmla="*/ 72 w 72"/>
                <a:gd name="T1" fmla="*/ 54 h 54"/>
                <a:gd name="T2" fmla="*/ 60 w 72"/>
                <a:gd name="T3" fmla="*/ 42 h 54"/>
                <a:gd name="T4" fmla="*/ 48 w 72"/>
                <a:gd name="T5" fmla="*/ 30 h 54"/>
                <a:gd name="T6" fmla="*/ 30 w 72"/>
                <a:gd name="T7" fmla="*/ 18 h 54"/>
                <a:gd name="T8" fmla="*/ 18 w 72"/>
                <a:gd name="T9" fmla="*/ 6 h 54"/>
                <a:gd name="T10" fmla="*/ 0 w 72"/>
                <a:gd name="T11" fmla="*/ 0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 h="54">
                  <a:moveTo>
                    <a:pt x="72" y="54"/>
                  </a:moveTo>
                  <a:lnTo>
                    <a:pt x="60" y="42"/>
                  </a:lnTo>
                  <a:lnTo>
                    <a:pt x="48" y="30"/>
                  </a:lnTo>
                  <a:lnTo>
                    <a:pt x="30" y="18"/>
                  </a:lnTo>
                  <a:lnTo>
                    <a:pt x="18" y="6"/>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3" name="Freeform 49">
              <a:extLst>
                <a:ext uri="{FF2B5EF4-FFF2-40B4-BE49-F238E27FC236}">
                  <a16:creationId xmlns:a16="http://schemas.microsoft.com/office/drawing/2014/main" id="{E727776E-9C7A-4D6A-8A69-C8DB2C344553}"/>
                </a:ext>
              </a:extLst>
            </p:cNvPr>
            <p:cNvSpPr>
              <a:spLocks/>
            </p:cNvSpPr>
            <p:nvPr/>
          </p:nvSpPr>
          <p:spPr bwMode="auto">
            <a:xfrm>
              <a:off x="3948" y="1821"/>
              <a:ext cx="48" cy="222"/>
            </a:xfrm>
            <a:custGeom>
              <a:avLst/>
              <a:gdLst>
                <a:gd name="T0" fmla="*/ 12 w 48"/>
                <a:gd name="T1" fmla="*/ 222 h 222"/>
                <a:gd name="T2" fmla="*/ 24 w 48"/>
                <a:gd name="T3" fmla="*/ 210 h 222"/>
                <a:gd name="T4" fmla="*/ 30 w 48"/>
                <a:gd name="T5" fmla="*/ 198 h 222"/>
                <a:gd name="T6" fmla="*/ 36 w 48"/>
                <a:gd name="T7" fmla="*/ 186 h 222"/>
                <a:gd name="T8" fmla="*/ 42 w 48"/>
                <a:gd name="T9" fmla="*/ 168 h 222"/>
                <a:gd name="T10" fmla="*/ 42 w 48"/>
                <a:gd name="T11" fmla="*/ 156 h 222"/>
                <a:gd name="T12" fmla="*/ 48 w 48"/>
                <a:gd name="T13" fmla="*/ 144 h 222"/>
                <a:gd name="T14" fmla="*/ 48 w 48"/>
                <a:gd name="T15" fmla="*/ 126 h 222"/>
                <a:gd name="T16" fmla="*/ 48 w 48"/>
                <a:gd name="T17" fmla="*/ 114 h 222"/>
                <a:gd name="T18" fmla="*/ 48 w 48"/>
                <a:gd name="T19" fmla="*/ 102 h 222"/>
                <a:gd name="T20" fmla="*/ 42 w 48"/>
                <a:gd name="T21" fmla="*/ 84 h 222"/>
                <a:gd name="T22" fmla="*/ 42 w 48"/>
                <a:gd name="T23" fmla="*/ 72 h 222"/>
                <a:gd name="T24" fmla="*/ 36 w 48"/>
                <a:gd name="T25" fmla="*/ 60 h 222"/>
                <a:gd name="T26" fmla="*/ 30 w 48"/>
                <a:gd name="T27" fmla="*/ 48 h 222"/>
                <a:gd name="T28" fmla="*/ 24 w 48"/>
                <a:gd name="T29" fmla="*/ 36 h 222"/>
                <a:gd name="T30" fmla="*/ 18 w 48"/>
                <a:gd name="T31" fmla="*/ 24 h 222"/>
                <a:gd name="T32" fmla="*/ 6 w 48"/>
                <a:gd name="T33" fmla="*/ 12 h 222"/>
                <a:gd name="T34" fmla="*/ 0 w 48"/>
                <a:gd name="T35" fmla="*/ 0 h 2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8" h="222">
                  <a:moveTo>
                    <a:pt x="12" y="222"/>
                  </a:moveTo>
                  <a:lnTo>
                    <a:pt x="24" y="210"/>
                  </a:lnTo>
                  <a:lnTo>
                    <a:pt x="30" y="198"/>
                  </a:lnTo>
                  <a:lnTo>
                    <a:pt x="36" y="186"/>
                  </a:lnTo>
                  <a:lnTo>
                    <a:pt x="42" y="168"/>
                  </a:lnTo>
                  <a:lnTo>
                    <a:pt x="42" y="156"/>
                  </a:lnTo>
                  <a:lnTo>
                    <a:pt x="48" y="144"/>
                  </a:lnTo>
                  <a:lnTo>
                    <a:pt x="48" y="126"/>
                  </a:lnTo>
                  <a:lnTo>
                    <a:pt x="48" y="114"/>
                  </a:lnTo>
                  <a:lnTo>
                    <a:pt x="48" y="102"/>
                  </a:lnTo>
                  <a:lnTo>
                    <a:pt x="42" y="84"/>
                  </a:lnTo>
                  <a:lnTo>
                    <a:pt x="42" y="72"/>
                  </a:lnTo>
                  <a:lnTo>
                    <a:pt x="36" y="60"/>
                  </a:lnTo>
                  <a:lnTo>
                    <a:pt x="30" y="48"/>
                  </a:lnTo>
                  <a:lnTo>
                    <a:pt x="24" y="36"/>
                  </a:lnTo>
                  <a:lnTo>
                    <a:pt x="18" y="24"/>
                  </a:lnTo>
                  <a:lnTo>
                    <a:pt x="6" y="12"/>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4" name="Freeform 50">
              <a:extLst>
                <a:ext uri="{FF2B5EF4-FFF2-40B4-BE49-F238E27FC236}">
                  <a16:creationId xmlns:a16="http://schemas.microsoft.com/office/drawing/2014/main" id="{0A1AA358-3924-4A70-801F-30577540127A}"/>
                </a:ext>
              </a:extLst>
            </p:cNvPr>
            <p:cNvSpPr>
              <a:spLocks/>
            </p:cNvSpPr>
            <p:nvPr/>
          </p:nvSpPr>
          <p:spPr bwMode="auto">
            <a:xfrm>
              <a:off x="3774" y="2019"/>
              <a:ext cx="336" cy="234"/>
            </a:xfrm>
            <a:custGeom>
              <a:avLst/>
              <a:gdLst>
                <a:gd name="T0" fmla="*/ 0 w 336"/>
                <a:gd name="T1" fmla="*/ 156 h 234"/>
                <a:gd name="T2" fmla="*/ 30 w 336"/>
                <a:gd name="T3" fmla="*/ 144 h 234"/>
                <a:gd name="T4" fmla="*/ 60 w 336"/>
                <a:gd name="T5" fmla="*/ 138 h 234"/>
                <a:gd name="T6" fmla="*/ 90 w 336"/>
                <a:gd name="T7" fmla="*/ 120 h 234"/>
                <a:gd name="T8" fmla="*/ 102 w 336"/>
                <a:gd name="T9" fmla="*/ 102 h 234"/>
                <a:gd name="T10" fmla="*/ 108 w 336"/>
                <a:gd name="T11" fmla="*/ 78 h 234"/>
                <a:gd name="T12" fmla="*/ 132 w 336"/>
                <a:gd name="T13" fmla="*/ 42 h 234"/>
                <a:gd name="T14" fmla="*/ 156 w 336"/>
                <a:gd name="T15" fmla="*/ 18 h 234"/>
                <a:gd name="T16" fmla="*/ 174 w 336"/>
                <a:gd name="T17" fmla="*/ 6 h 234"/>
                <a:gd name="T18" fmla="*/ 198 w 336"/>
                <a:gd name="T19" fmla="*/ 0 h 234"/>
                <a:gd name="T20" fmla="*/ 216 w 336"/>
                <a:gd name="T21" fmla="*/ 0 h 234"/>
                <a:gd name="T22" fmla="*/ 240 w 336"/>
                <a:gd name="T23" fmla="*/ 6 h 234"/>
                <a:gd name="T24" fmla="*/ 258 w 336"/>
                <a:gd name="T25" fmla="*/ 18 h 234"/>
                <a:gd name="T26" fmla="*/ 276 w 336"/>
                <a:gd name="T27" fmla="*/ 30 h 234"/>
                <a:gd name="T28" fmla="*/ 294 w 336"/>
                <a:gd name="T29" fmla="*/ 42 h 234"/>
                <a:gd name="T30" fmla="*/ 306 w 336"/>
                <a:gd name="T31" fmla="*/ 66 h 234"/>
                <a:gd name="T32" fmla="*/ 300 w 336"/>
                <a:gd name="T33" fmla="*/ 84 h 234"/>
                <a:gd name="T34" fmla="*/ 318 w 336"/>
                <a:gd name="T35" fmla="*/ 90 h 234"/>
                <a:gd name="T36" fmla="*/ 336 w 336"/>
                <a:gd name="T37" fmla="*/ 102 h 234"/>
                <a:gd name="T38" fmla="*/ 336 w 336"/>
                <a:gd name="T39" fmla="*/ 114 h 234"/>
                <a:gd name="T40" fmla="*/ 336 w 336"/>
                <a:gd name="T41" fmla="*/ 132 h 234"/>
                <a:gd name="T42" fmla="*/ 330 w 336"/>
                <a:gd name="T43" fmla="*/ 138 h 234"/>
                <a:gd name="T44" fmla="*/ 318 w 336"/>
                <a:gd name="T45" fmla="*/ 144 h 234"/>
                <a:gd name="T46" fmla="*/ 282 w 336"/>
                <a:gd name="T47" fmla="*/ 150 h 234"/>
                <a:gd name="T48" fmla="*/ 288 w 336"/>
                <a:gd name="T49" fmla="*/ 156 h 234"/>
                <a:gd name="T50" fmla="*/ 288 w 336"/>
                <a:gd name="T51" fmla="*/ 168 h 234"/>
                <a:gd name="T52" fmla="*/ 282 w 336"/>
                <a:gd name="T53" fmla="*/ 180 h 234"/>
                <a:gd name="T54" fmla="*/ 264 w 336"/>
                <a:gd name="T55" fmla="*/ 192 h 234"/>
                <a:gd name="T56" fmla="*/ 246 w 336"/>
                <a:gd name="T57" fmla="*/ 192 h 234"/>
                <a:gd name="T58" fmla="*/ 240 w 336"/>
                <a:gd name="T59" fmla="*/ 192 h 234"/>
                <a:gd name="T60" fmla="*/ 240 w 336"/>
                <a:gd name="T61" fmla="*/ 204 h 234"/>
                <a:gd name="T62" fmla="*/ 234 w 336"/>
                <a:gd name="T63" fmla="*/ 210 h 234"/>
                <a:gd name="T64" fmla="*/ 222 w 336"/>
                <a:gd name="T65" fmla="*/ 216 h 234"/>
                <a:gd name="T66" fmla="*/ 204 w 336"/>
                <a:gd name="T67" fmla="*/ 216 h 234"/>
                <a:gd name="T68" fmla="*/ 168 w 336"/>
                <a:gd name="T69" fmla="*/ 210 h 234"/>
                <a:gd name="T70" fmla="*/ 138 w 336"/>
                <a:gd name="T71" fmla="*/ 210 h 234"/>
                <a:gd name="T72" fmla="*/ 108 w 336"/>
                <a:gd name="T73" fmla="*/ 216 h 234"/>
                <a:gd name="T74" fmla="*/ 84 w 336"/>
                <a:gd name="T75" fmla="*/ 228 h 234"/>
                <a:gd name="T76" fmla="*/ 60 w 336"/>
                <a:gd name="T77" fmla="*/ 234 h 234"/>
                <a:gd name="T78" fmla="*/ 0 w 336"/>
                <a:gd name="T79" fmla="*/ 156 h 2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close/>
                </a:path>
              </a:pathLst>
            </a:custGeom>
            <a:solidFill>
              <a:srgbClr val="FF99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5" name="Freeform 51">
              <a:extLst>
                <a:ext uri="{FF2B5EF4-FFF2-40B4-BE49-F238E27FC236}">
                  <a16:creationId xmlns:a16="http://schemas.microsoft.com/office/drawing/2014/main" id="{72F2B4F5-2FA9-4967-B1A7-2D09F7B27D9D}"/>
                </a:ext>
              </a:extLst>
            </p:cNvPr>
            <p:cNvSpPr>
              <a:spLocks/>
            </p:cNvSpPr>
            <p:nvPr/>
          </p:nvSpPr>
          <p:spPr bwMode="auto">
            <a:xfrm>
              <a:off x="3774" y="2019"/>
              <a:ext cx="336" cy="234"/>
            </a:xfrm>
            <a:custGeom>
              <a:avLst/>
              <a:gdLst>
                <a:gd name="T0" fmla="*/ 0 w 336"/>
                <a:gd name="T1" fmla="*/ 156 h 234"/>
                <a:gd name="T2" fmla="*/ 30 w 336"/>
                <a:gd name="T3" fmla="*/ 144 h 234"/>
                <a:gd name="T4" fmla="*/ 60 w 336"/>
                <a:gd name="T5" fmla="*/ 138 h 234"/>
                <a:gd name="T6" fmla="*/ 90 w 336"/>
                <a:gd name="T7" fmla="*/ 120 h 234"/>
                <a:gd name="T8" fmla="*/ 102 w 336"/>
                <a:gd name="T9" fmla="*/ 102 h 234"/>
                <a:gd name="T10" fmla="*/ 108 w 336"/>
                <a:gd name="T11" fmla="*/ 78 h 234"/>
                <a:gd name="T12" fmla="*/ 132 w 336"/>
                <a:gd name="T13" fmla="*/ 42 h 234"/>
                <a:gd name="T14" fmla="*/ 156 w 336"/>
                <a:gd name="T15" fmla="*/ 18 h 234"/>
                <a:gd name="T16" fmla="*/ 174 w 336"/>
                <a:gd name="T17" fmla="*/ 6 h 234"/>
                <a:gd name="T18" fmla="*/ 198 w 336"/>
                <a:gd name="T19" fmla="*/ 0 h 234"/>
                <a:gd name="T20" fmla="*/ 216 w 336"/>
                <a:gd name="T21" fmla="*/ 0 h 234"/>
                <a:gd name="T22" fmla="*/ 240 w 336"/>
                <a:gd name="T23" fmla="*/ 6 h 234"/>
                <a:gd name="T24" fmla="*/ 258 w 336"/>
                <a:gd name="T25" fmla="*/ 18 h 234"/>
                <a:gd name="T26" fmla="*/ 276 w 336"/>
                <a:gd name="T27" fmla="*/ 30 h 234"/>
                <a:gd name="T28" fmla="*/ 294 w 336"/>
                <a:gd name="T29" fmla="*/ 42 h 234"/>
                <a:gd name="T30" fmla="*/ 306 w 336"/>
                <a:gd name="T31" fmla="*/ 66 h 234"/>
                <a:gd name="T32" fmla="*/ 300 w 336"/>
                <a:gd name="T33" fmla="*/ 84 h 234"/>
                <a:gd name="T34" fmla="*/ 318 w 336"/>
                <a:gd name="T35" fmla="*/ 90 h 234"/>
                <a:gd name="T36" fmla="*/ 336 w 336"/>
                <a:gd name="T37" fmla="*/ 102 h 234"/>
                <a:gd name="T38" fmla="*/ 336 w 336"/>
                <a:gd name="T39" fmla="*/ 114 h 234"/>
                <a:gd name="T40" fmla="*/ 336 w 336"/>
                <a:gd name="T41" fmla="*/ 132 h 234"/>
                <a:gd name="T42" fmla="*/ 330 w 336"/>
                <a:gd name="T43" fmla="*/ 138 h 234"/>
                <a:gd name="T44" fmla="*/ 318 w 336"/>
                <a:gd name="T45" fmla="*/ 144 h 234"/>
                <a:gd name="T46" fmla="*/ 282 w 336"/>
                <a:gd name="T47" fmla="*/ 150 h 234"/>
                <a:gd name="T48" fmla="*/ 288 w 336"/>
                <a:gd name="T49" fmla="*/ 156 h 234"/>
                <a:gd name="T50" fmla="*/ 288 w 336"/>
                <a:gd name="T51" fmla="*/ 168 h 234"/>
                <a:gd name="T52" fmla="*/ 282 w 336"/>
                <a:gd name="T53" fmla="*/ 180 h 234"/>
                <a:gd name="T54" fmla="*/ 264 w 336"/>
                <a:gd name="T55" fmla="*/ 192 h 234"/>
                <a:gd name="T56" fmla="*/ 246 w 336"/>
                <a:gd name="T57" fmla="*/ 192 h 234"/>
                <a:gd name="T58" fmla="*/ 240 w 336"/>
                <a:gd name="T59" fmla="*/ 192 h 234"/>
                <a:gd name="T60" fmla="*/ 240 w 336"/>
                <a:gd name="T61" fmla="*/ 204 h 234"/>
                <a:gd name="T62" fmla="*/ 234 w 336"/>
                <a:gd name="T63" fmla="*/ 210 h 234"/>
                <a:gd name="T64" fmla="*/ 222 w 336"/>
                <a:gd name="T65" fmla="*/ 216 h 234"/>
                <a:gd name="T66" fmla="*/ 204 w 336"/>
                <a:gd name="T67" fmla="*/ 216 h 234"/>
                <a:gd name="T68" fmla="*/ 168 w 336"/>
                <a:gd name="T69" fmla="*/ 210 h 234"/>
                <a:gd name="T70" fmla="*/ 138 w 336"/>
                <a:gd name="T71" fmla="*/ 210 h 234"/>
                <a:gd name="T72" fmla="*/ 108 w 336"/>
                <a:gd name="T73" fmla="*/ 216 h 234"/>
                <a:gd name="T74" fmla="*/ 84 w 336"/>
                <a:gd name="T75" fmla="*/ 228 h 234"/>
                <a:gd name="T76" fmla="*/ 60 w 336"/>
                <a:gd name="T77" fmla="*/ 234 h 234"/>
                <a:gd name="T78" fmla="*/ 0 w 336"/>
                <a:gd name="T79" fmla="*/ 156 h 2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6" name="Freeform 52">
              <a:extLst>
                <a:ext uri="{FF2B5EF4-FFF2-40B4-BE49-F238E27FC236}">
                  <a16:creationId xmlns:a16="http://schemas.microsoft.com/office/drawing/2014/main" id="{37B038DA-87DB-4D07-B5C9-218FDA8A10DB}"/>
                </a:ext>
              </a:extLst>
            </p:cNvPr>
            <p:cNvSpPr>
              <a:spLocks/>
            </p:cNvSpPr>
            <p:nvPr/>
          </p:nvSpPr>
          <p:spPr bwMode="auto">
            <a:xfrm>
              <a:off x="3168" y="2103"/>
              <a:ext cx="762" cy="426"/>
            </a:xfrm>
            <a:custGeom>
              <a:avLst/>
              <a:gdLst>
                <a:gd name="T0" fmla="*/ 156 w 762"/>
                <a:gd name="T1" fmla="*/ 96 h 426"/>
                <a:gd name="T2" fmla="*/ 186 w 762"/>
                <a:gd name="T3" fmla="*/ 90 h 426"/>
                <a:gd name="T4" fmla="*/ 222 w 762"/>
                <a:gd name="T5" fmla="*/ 84 h 426"/>
                <a:gd name="T6" fmla="*/ 234 w 762"/>
                <a:gd name="T7" fmla="*/ 90 h 426"/>
                <a:gd name="T8" fmla="*/ 246 w 762"/>
                <a:gd name="T9" fmla="*/ 108 h 426"/>
                <a:gd name="T10" fmla="*/ 252 w 762"/>
                <a:gd name="T11" fmla="*/ 114 h 426"/>
                <a:gd name="T12" fmla="*/ 270 w 762"/>
                <a:gd name="T13" fmla="*/ 108 h 426"/>
                <a:gd name="T14" fmla="*/ 306 w 762"/>
                <a:gd name="T15" fmla="*/ 96 h 426"/>
                <a:gd name="T16" fmla="*/ 354 w 762"/>
                <a:gd name="T17" fmla="*/ 78 h 426"/>
                <a:gd name="T18" fmla="*/ 402 w 762"/>
                <a:gd name="T19" fmla="*/ 60 h 426"/>
                <a:gd name="T20" fmla="*/ 450 w 762"/>
                <a:gd name="T21" fmla="*/ 42 h 426"/>
                <a:gd name="T22" fmla="*/ 492 w 762"/>
                <a:gd name="T23" fmla="*/ 18 h 426"/>
                <a:gd name="T24" fmla="*/ 534 w 762"/>
                <a:gd name="T25" fmla="*/ 6 h 426"/>
                <a:gd name="T26" fmla="*/ 558 w 762"/>
                <a:gd name="T27" fmla="*/ 0 h 426"/>
                <a:gd name="T28" fmla="*/ 570 w 762"/>
                <a:gd name="T29" fmla="*/ 0 h 426"/>
                <a:gd name="T30" fmla="*/ 612 w 762"/>
                <a:gd name="T31" fmla="*/ 12 h 426"/>
                <a:gd name="T32" fmla="*/ 636 w 762"/>
                <a:gd name="T33" fmla="*/ 30 h 426"/>
                <a:gd name="T34" fmla="*/ 666 w 762"/>
                <a:gd name="T35" fmla="*/ 42 h 426"/>
                <a:gd name="T36" fmla="*/ 696 w 762"/>
                <a:gd name="T37" fmla="*/ 66 h 426"/>
                <a:gd name="T38" fmla="*/ 726 w 762"/>
                <a:gd name="T39" fmla="*/ 96 h 426"/>
                <a:gd name="T40" fmla="*/ 750 w 762"/>
                <a:gd name="T41" fmla="*/ 132 h 426"/>
                <a:gd name="T42" fmla="*/ 756 w 762"/>
                <a:gd name="T43" fmla="*/ 156 h 426"/>
                <a:gd name="T44" fmla="*/ 762 w 762"/>
                <a:gd name="T45" fmla="*/ 186 h 426"/>
                <a:gd name="T46" fmla="*/ 756 w 762"/>
                <a:gd name="T47" fmla="*/ 198 h 426"/>
                <a:gd name="T48" fmla="*/ 708 w 762"/>
                <a:gd name="T49" fmla="*/ 240 h 426"/>
                <a:gd name="T50" fmla="*/ 660 w 762"/>
                <a:gd name="T51" fmla="*/ 270 h 426"/>
                <a:gd name="T52" fmla="*/ 606 w 762"/>
                <a:gd name="T53" fmla="*/ 294 h 426"/>
                <a:gd name="T54" fmla="*/ 558 w 762"/>
                <a:gd name="T55" fmla="*/ 312 h 426"/>
                <a:gd name="T56" fmla="*/ 516 w 762"/>
                <a:gd name="T57" fmla="*/ 324 h 426"/>
                <a:gd name="T58" fmla="*/ 438 w 762"/>
                <a:gd name="T59" fmla="*/ 354 h 426"/>
                <a:gd name="T60" fmla="*/ 384 w 762"/>
                <a:gd name="T61" fmla="*/ 372 h 426"/>
                <a:gd name="T62" fmla="*/ 312 w 762"/>
                <a:gd name="T63" fmla="*/ 396 h 426"/>
                <a:gd name="T64" fmla="*/ 276 w 762"/>
                <a:gd name="T65" fmla="*/ 414 h 426"/>
                <a:gd name="T66" fmla="*/ 240 w 762"/>
                <a:gd name="T67" fmla="*/ 420 h 426"/>
                <a:gd name="T68" fmla="*/ 204 w 762"/>
                <a:gd name="T69" fmla="*/ 426 h 426"/>
                <a:gd name="T70" fmla="*/ 156 w 762"/>
                <a:gd name="T71" fmla="*/ 426 h 426"/>
                <a:gd name="T72" fmla="*/ 102 w 762"/>
                <a:gd name="T73" fmla="*/ 420 h 426"/>
                <a:gd name="T74" fmla="*/ 72 w 762"/>
                <a:gd name="T75" fmla="*/ 402 h 426"/>
                <a:gd name="T76" fmla="*/ 42 w 762"/>
                <a:gd name="T77" fmla="*/ 384 h 426"/>
                <a:gd name="T78" fmla="*/ 24 w 762"/>
                <a:gd name="T79" fmla="*/ 360 h 426"/>
                <a:gd name="T80" fmla="*/ 6 w 762"/>
                <a:gd name="T81" fmla="*/ 324 h 426"/>
                <a:gd name="T82" fmla="*/ 0 w 762"/>
                <a:gd name="T83" fmla="*/ 294 h 426"/>
                <a:gd name="T84" fmla="*/ 12 w 762"/>
                <a:gd name="T85" fmla="*/ 252 h 426"/>
                <a:gd name="T86" fmla="*/ 42 w 762"/>
                <a:gd name="T87" fmla="*/ 198 h 426"/>
                <a:gd name="T88" fmla="*/ 84 w 762"/>
                <a:gd name="T89" fmla="*/ 138 h 426"/>
                <a:gd name="T90" fmla="*/ 156 w 762"/>
                <a:gd name="T91" fmla="*/ 96 h 42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2" h="426">
                  <a:moveTo>
                    <a:pt x="156" y="96"/>
                  </a:moveTo>
                  <a:lnTo>
                    <a:pt x="186" y="90"/>
                  </a:lnTo>
                  <a:lnTo>
                    <a:pt x="222" y="84"/>
                  </a:lnTo>
                  <a:lnTo>
                    <a:pt x="234" y="90"/>
                  </a:lnTo>
                  <a:lnTo>
                    <a:pt x="246" y="108"/>
                  </a:lnTo>
                  <a:lnTo>
                    <a:pt x="252" y="114"/>
                  </a:lnTo>
                  <a:lnTo>
                    <a:pt x="270" y="108"/>
                  </a:lnTo>
                  <a:lnTo>
                    <a:pt x="306" y="96"/>
                  </a:lnTo>
                  <a:lnTo>
                    <a:pt x="354" y="78"/>
                  </a:lnTo>
                  <a:lnTo>
                    <a:pt x="402" y="60"/>
                  </a:lnTo>
                  <a:lnTo>
                    <a:pt x="450" y="42"/>
                  </a:lnTo>
                  <a:lnTo>
                    <a:pt x="492" y="18"/>
                  </a:lnTo>
                  <a:lnTo>
                    <a:pt x="534" y="6"/>
                  </a:lnTo>
                  <a:lnTo>
                    <a:pt x="558" y="0"/>
                  </a:lnTo>
                  <a:lnTo>
                    <a:pt x="570" y="0"/>
                  </a:lnTo>
                  <a:lnTo>
                    <a:pt x="612" y="12"/>
                  </a:lnTo>
                  <a:lnTo>
                    <a:pt x="636" y="30"/>
                  </a:lnTo>
                  <a:lnTo>
                    <a:pt x="666" y="42"/>
                  </a:lnTo>
                  <a:lnTo>
                    <a:pt x="696" y="66"/>
                  </a:lnTo>
                  <a:lnTo>
                    <a:pt x="726" y="96"/>
                  </a:lnTo>
                  <a:lnTo>
                    <a:pt x="750" y="132"/>
                  </a:lnTo>
                  <a:lnTo>
                    <a:pt x="756" y="156"/>
                  </a:lnTo>
                  <a:lnTo>
                    <a:pt x="762" y="186"/>
                  </a:lnTo>
                  <a:lnTo>
                    <a:pt x="756" y="198"/>
                  </a:lnTo>
                  <a:lnTo>
                    <a:pt x="708" y="240"/>
                  </a:lnTo>
                  <a:lnTo>
                    <a:pt x="660" y="270"/>
                  </a:lnTo>
                  <a:lnTo>
                    <a:pt x="606" y="294"/>
                  </a:lnTo>
                  <a:lnTo>
                    <a:pt x="558" y="312"/>
                  </a:lnTo>
                  <a:lnTo>
                    <a:pt x="516" y="324"/>
                  </a:lnTo>
                  <a:lnTo>
                    <a:pt x="438" y="354"/>
                  </a:lnTo>
                  <a:lnTo>
                    <a:pt x="384" y="372"/>
                  </a:lnTo>
                  <a:lnTo>
                    <a:pt x="312" y="396"/>
                  </a:lnTo>
                  <a:lnTo>
                    <a:pt x="276" y="414"/>
                  </a:lnTo>
                  <a:lnTo>
                    <a:pt x="240" y="420"/>
                  </a:lnTo>
                  <a:lnTo>
                    <a:pt x="204" y="426"/>
                  </a:lnTo>
                  <a:lnTo>
                    <a:pt x="156" y="426"/>
                  </a:lnTo>
                  <a:lnTo>
                    <a:pt x="102" y="420"/>
                  </a:lnTo>
                  <a:lnTo>
                    <a:pt x="72" y="402"/>
                  </a:lnTo>
                  <a:lnTo>
                    <a:pt x="42" y="384"/>
                  </a:lnTo>
                  <a:lnTo>
                    <a:pt x="24" y="360"/>
                  </a:lnTo>
                  <a:lnTo>
                    <a:pt x="6" y="324"/>
                  </a:lnTo>
                  <a:lnTo>
                    <a:pt x="0" y="294"/>
                  </a:lnTo>
                  <a:lnTo>
                    <a:pt x="12" y="252"/>
                  </a:lnTo>
                  <a:lnTo>
                    <a:pt x="42" y="198"/>
                  </a:lnTo>
                  <a:lnTo>
                    <a:pt x="84" y="138"/>
                  </a:lnTo>
                  <a:lnTo>
                    <a:pt x="156" y="96"/>
                  </a:lnTo>
                  <a:close/>
                </a:path>
              </a:pathLst>
            </a:custGeom>
            <a:solidFill>
              <a:srgbClr val="8754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7" name="Freeform 53">
              <a:extLst>
                <a:ext uri="{FF2B5EF4-FFF2-40B4-BE49-F238E27FC236}">
                  <a16:creationId xmlns:a16="http://schemas.microsoft.com/office/drawing/2014/main" id="{3098174D-76B3-4566-99A8-8F345158A28B}"/>
                </a:ext>
              </a:extLst>
            </p:cNvPr>
            <p:cNvSpPr>
              <a:spLocks/>
            </p:cNvSpPr>
            <p:nvPr/>
          </p:nvSpPr>
          <p:spPr bwMode="auto">
            <a:xfrm>
              <a:off x="4020" y="1683"/>
              <a:ext cx="924" cy="420"/>
            </a:xfrm>
            <a:custGeom>
              <a:avLst/>
              <a:gdLst>
                <a:gd name="T0" fmla="*/ 0 w 924"/>
                <a:gd name="T1" fmla="*/ 402 h 420"/>
                <a:gd name="T2" fmla="*/ 912 w 924"/>
                <a:gd name="T3" fmla="*/ 0 h 420"/>
                <a:gd name="T4" fmla="*/ 924 w 924"/>
                <a:gd name="T5" fmla="*/ 12 h 420"/>
                <a:gd name="T6" fmla="*/ 54 w 924"/>
                <a:gd name="T7" fmla="*/ 420 h 420"/>
                <a:gd name="T8" fmla="*/ 0 w 924"/>
                <a:gd name="T9" fmla="*/ 402 h 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4" h="420">
                  <a:moveTo>
                    <a:pt x="0" y="402"/>
                  </a:moveTo>
                  <a:lnTo>
                    <a:pt x="912" y="0"/>
                  </a:lnTo>
                  <a:lnTo>
                    <a:pt x="924" y="12"/>
                  </a:lnTo>
                  <a:lnTo>
                    <a:pt x="54" y="420"/>
                  </a:lnTo>
                  <a:lnTo>
                    <a:pt x="0" y="40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8" name="Freeform 54">
              <a:extLst>
                <a:ext uri="{FF2B5EF4-FFF2-40B4-BE49-F238E27FC236}">
                  <a16:creationId xmlns:a16="http://schemas.microsoft.com/office/drawing/2014/main" id="{BBBD52E4-D91A-4A4D-9361-5FA51E42F6B5}"/>
                </a:ext>
              </a:extLst>
            </p:cNvPr>
            <p:cNvSpPr>
              <a:spLocks/>
            </p:cNvSpPr>
            <p:nvPr/>
          </p:nvSpPr>
          <p:spPr bwMode="auto">
            <a:xfrm>
              <a:off x="4020" y="1683"/>
              <a:ext cx="924" cy="420"/>
            </a:xfrm>
            <a:custGeom>
              <a:avLst/>
              <a:gdLst>
                <a:gd name="T0" fmla="*/ 0 w 924"/>
                <a:gd name="T1" fmla="*/ 402 h 420"/>
                <a:gd name="T2" fmla="*/ 912 w 924"/>
                <a:gd name="T3" fmla="*/ 0 h 420"/>
                <a:gd name="T4" fmla="*/ 924 w 924"/>
                <a:gd name="T5" fmla="*/ 12 h 420"/>
                <a:gd name="T6" fmla="*/ 54 w 924"/>
                <a:gd name="T7" fmla="*/ 420 h 420"/>
                <a:gd name="T8" fmla="*/ 0 w 924"/>
                <a:gd name="T9" fmla="*/ 402 h 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4" h="420">
                  <a:moveTo>
                    <a:pt x="0" y="402"/>
                  </a:moveTo>
                  <a:lnTo>
                    <a:pt x="912" y="0"/>
                  </a:lnTo>
                  <a:lnTo>
                    <a:pt x="924" y="12"/>
                  </a:lnTo>
                  <a:lnTo>
                    <a:pt x="54" y="420"/>
                  </a:lnTo>
                  <a:lnTo>
                    <a:pt x="0" y="40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9" name="Freeform 55">
              <a:extLst>
                <a:ext uri="{FF2B5EF4-FFF2-40B4-BE49-F238E27FC236}">
                  <a16:creationId xmlns:a16="http://schemas.microsoft.com/office/drawing/2014/main" id="{E92A4553-51D0-4DC7-8521-2F05FC676AA9}"/>
                </a:ext>
              </a:extLst>
            </p:cNvPr>
            <p:cNvSpPr>
              <a:spLocks/>
            </p:cNvSpPr>
            <p:nvPr/>
          </p:nvSpPr>
          <p:spPr bwMode="auto">
            <a:xfrm>
              <a:off x="3138" y="2103"/>
              <a:ext cx="792" cy="426"/>
            </a:xfrm>
            <a:custGeom>
              <a:avLst/>
              <a:gdLst>
                <a:gd name="T0" fmla="*/ 282 w 792"/>
                <a:gd name="T1" fmla="*/ 114 h 426"/>
                <a:gd name="T2" fmla="*/ 300 w 792"/>
                <a:gd name="T3" fmla="*/ 108 h 426"/>
                <a:gd name="T4" fmla="*/ 336 w 792"/>
                <a:gd name="T5" fmla="*/ 96 h 426"/>
                <a:gd name="T6" fmla="*/ 384 w 792"/>
                <a:gd name="T7" fmla="*/ 78 h 426"/>
                <a:gd name="T8" fmla="*/ 432 w 792"/>
                <a:gd name="T9" fmla="*/ 60 h 426"/>
                <a:gd name="T10" fmla="*/ 480 w 792"/>
                <a:gd name="T11" fmla="*/ 42 h 426"/>
                <a:gd name="T12" fmla="*/ 522 w 792"/>
                <a:gd name="T13" fmla="*/ 18 h 426"/>
                <a:gd name="T14" fmla="*/ 564 w 792"/>
                <a:gd name="T15" fmla="*/ 6 h 426"/>
                <a:gd name="T16" fmla="*/ 588 w 792"/>
                <a:gd name="T17" fmla="*/ 0 h 426"/>
                <a:gd name="T18" fmla="*/ 600 w 792"/>
                <a:gd name="T19" fmla="*/ 0 h 426"/>
                <a:gd name="T20" fmla="*/ 642 w 792"/>
                <a:gd name="T21" fmla="*/ 12 h 426"/>
                <a:gd name="T22" fmla="*/ 666 w 792"/>
                <a:gd name="T23" fmla="*/ 24 h 426"/>
                <a:gd name="T24" fmla="*/ 696 w 792"/>
                <a:gd name="T25" fmla="*/ 42 h 426"/>
                <a:gd name="T26" fmla="*/ 726 w 792"/>
                <a:gd name="T27" fmla="*/ 66 h 426"/>
                <a:gd name="T28" fmla="*/ 756 w 792"/>
                <a:gd name="T29" fmla="*/ 96 h 426"/>
                <a:gd name="T30" fmla="*/ 780 w 792"/>
                <a:gd name="T31" fmla="*/ 132 h 426"/>
                <a:gd name="T32" fmla="*/ 786 w 792"/>
                <a:gd name="T33" fmla="*/ 156 h 426"/>
                <a:gd name="T34" fmla="*/ 792 w 792"/>
                <a:gd name="T35" fmla="*/ 180 h 426"/>
                <a:gd name="T36" fmla="*/ 786 w 792"/>
                <a:gd name="T37" fmla="*/ 198 h 426"/>
                <a:gd name="T38" fmla="*/ 738 w 792"/>
                <a:gd name="T39" fmla="*/ 240 h 426"/>
                <a:gd name="T40" fmla="*/ 690 w 792"/>
                <a:gd name="T41" fmla="*/ 270 h 426"/>
                <a:gd name="T42" fmla="*/ 636 w 792"/>
                <a:gd name="T43" fmla="*/ 294 h 426"/>
                <a:gd name="T44" fmla="*/ 588 w 792"/>
                <a:gd name="T45" fmla="*/ 312 h 426"/>
                <a:gd name="T46" fmla="*/ 546 w 792"/>
                <a:gd name="T47" fmla="*/ 324 h 426"/>
                <a:gd name="T48" fmla="*/ 468 w 792"/>
                <a:gd name="T49" fmla="*/ 354 h 426"/>
                <a:gd name="T50" fmla="*/ 414 w 792"/>
                <a:gd name="T51" fmla="*/ 372 h 426"/>
                <a:gd name="T52" fmla="*/ 342 w 792"/>
                <a:gd name="T53" fmla="*/ 396 h 426"/>
                <a:gd name="T54" fmla="*/ 306 w 792"/>
                <a:gd name="T55" fmla="*/ 414 h 426"/>
                <a:gd name="T56" fmla="*/ 270 w 792"/>
                <a:gd name="T57" fmla="*/ 420 h 426"/>
                <a:gd name="T58" fmla="*/ 234 w 792"/>
                <a:gd name="T59" fmla="*/ 426 h 426"/>
                <a:gd name="T60" fmla="*/ 186 w 792"/>
                <a:gd name="T61" fmla="*/ 426 h 426"/>
                <a:gd name="T62" fmla="*/ 132 w 792"/>
                <a:gd name="T63" fmla="*/ 420 h 426"/>
                <a:gd name="T64" fmla="*/ 96 w 792"/>
                <a:gd name="T65" fmla="*/ 402 h 426"/>
                <a:gd name="T66" fmla="*/ 42 w 792"/>
                <a:gd name="T67" fmla="*/ 378 h 426"/>
                <a:gd name="T68" fmla="*/ 0 w 792"/>
                <a:gd name="T69" fmla="*/ 342 h 4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92" h="426">
                  <a:moveTo>
                    <a:pt x="282" y="114"/>
                  </a:moveTo>
                  <a:lnTo>
                    <a:pt x="300" y="108"/>
                  </a:lnTo>
                  <a:lnTo>
                    <a:pt x="336" y="96"/>
                  </a:lnTo>
                  <a:lnTo>
                    <a:pt x="384" y="78"/>
                  </a:lnTo>
                  <a:lnTo>
                    <a:pt x="432" y="60"/>
                  </a:lnTo>
                  <a:lnTo>
                    <a:pt x="480" y="42"/>
                  </a:lnTo>
                  <a:lnTo>
                    <a:pt x="522" y="18"/>
                  </a:lnTo>
                  <a:lnTo>
                    <a:pt x="564" y="6"/>
                  </a:lnTo>
                  <a:lnTo>
                    <a:pt x="588" y="0"/>
                  </a:lnTo>
                  <a:lnTo>
                    <a:pt x="600" y="0"/>
                  </a:lnTo>
                  <a:lnTo>
                    <a:pt x="642" y="12"/>
                  </a:lnTo>
                  <a:lnTo>
                    <a:pt x="666" y="24"/>
                  </a:lnTo>
                  <a:lnTo>
                    <a:pt x="696" y="42"/>
                  </a:lnTo>
                  <a:lnTo>
                    <a:pt x="726" y="66"/>
                  </a:lnTo>
                  <a:lnTo>
                    <a:pt x="756" y="96"/>
                  </a:lnTo>
                  <a:lnTo>
                    <a:pt x="780" y="132"/>
                  </a:lnTo>
                  <a:lnTo>
                    <a:pt x="786" y="156"/>
                  </a:lnTo>
                  <a:lnTo>
                    <a:pt x="792" y="180"/>
                  </a:lnTo>
                  <a:lnTo>
                    <a:pt x="786" y="198"/>
                  </a:lnTo>
                  <a:lnTo>
                    <a:pt x="738" y="240"/>
                  </a:lnTo>
                  <a:lnTo>
                    <a:pt x="690" y="270"/>
                  </a:lnTo>
                  <a:lnTo>
                    <a:pt x="636" y="294"/>
                  </a:lnTo>
                  <a:lnTo>
                    <a:pt x="588" y="312"/>
                  </a:lnTo>
                  <a:lnTo>
                    <a:pt x="546" y="324"/>
                  </a:lnTo>
                  <a:lnTo>
                    <a:pt x="468" y="354"/>
                  </a:lnTo>
                  <a:lnTo>
                    <a:pt x="414" y="372"/>
                  </a:lnTo>
                  <a:lnTo>
                    <a:pt x="342" y="396"/>
                  </a:lnTo>
                  <a:lnTo>
                    <a:pt x="306" y="414"/>
                  </a:lnTo>
                  <a:lnTo>
                    <a:pt x="270" y="420"/>
                  </a:lnTo>
                  <a:lnTo>
                    <a:pt x="234" y="426"/>
                  </a:lnTo>
                  <a:lnTo>
                    <a:pt x="186" y="426"/>
                  </a:lnTo>
                  <a:lnTo>
                    <a:pt x="132" y="420"/>
                  </a:lnTo>
                  <a:lnTo>
                    <a:pt x="96" y="402"/>
                  </a:lnTo>
                  <a:lnTo>
                    <a:pt x="42" y="378"/>
                  </a:lnTo>
                  <a:lnTo>
                    <a:pt x="0" y="34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0" name="Freeform 56">
              <a:extLst>
                <a:ext uri="{FF2B5EF4-FFF2-40B4-BE49-F238E27FC236}">
                  <a16:creationId xmlns:a16="http://schemas.microsoft.com/office/drawing/2014/main" id="{100CA8E5-2AAD-4658-9856-DE1786372A18}"/>
                </a:ext>
              </a:extLst>
            </p:cNvPr>
            <p:cNvSpPr>
              <a:spLocks/>
            </p:cNvSpPr>
            <p:nvPr/>
          </p:nvSpPr>
          <p:spPr bwMode="auto">
            <a:xfrm>
              <a:off x="3834" y="2379"/>
              <a:ext cx="24" cy="114"/>
            </a:xfrm>
            <a:custGeom>
              <a:avLst/>
              <a:gdLst>
                <a:gd name="T0" fmla="*/ 24 w 24"/>
                <a:gd name="T1" fmla="*/ 114 h 114"/>
                <a:gd name="T2" fmla="*/ 24 w 24"/>
                <a:gd name="T3" fmla="*/ 84 h 114"/>
                <a:gd name="T4" fmla="*/ 18 w 24"/>
                <a:gd name="T5" fmla="*/ 54 h 114"/>
                <a:gd name="T6" fmla="*/ 12 w 24"/>
                <a:gd name="T7" fmla="*/ 18 h 114"/>
                <a:gd name="T8" fmla="*/ 0 w 24"/>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14">
                  <a:moveTo>
                    <a:pt x="24" y="114"/>
                  </a:moveTo>
                  <a:lnTo>
                    <a:pt x="24" y="84"/>
                  </a:lnTo>
                  <a:lnTo>
                    <a:pt x="18" y="54"/>
                  </a:lnTo>
                  <a:lnTo>
                    <a:pt x="12" y="18"/>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1" name="Freeform 57">
              <a:extLst>
                <a:ext uri="{FF2B5EF4-FFF2-40B4-BE49-F238E27FC236}">
                  <a16:creationId xmlns:a16="http://schemas.microsoft.com/office/drawing/2014/main" id="{A78BE706-25F6-4155-A3A0-6D9DF922C852}"/>
                </a:ext>
              </a:extLst>
            </p:cNvPr>
            <p:cNvSpPr>
              <a:spLocks/>
            </p:cNvSpPr>
            <p:nvPr/>
          </p:nvSpPr>
          <p:spPr bwMode="auto">
            <a:xfrm>
              <a:off x="3342" y="2211"/>
              <a:ext cx="72" cy="48"/>
            </a:xfrm>
            <a:custGeom>
              <a:avLst/>
              <a:gdLst>
                <a:gd name="T0" fmla="*/ 6 w 72"/>
                <a:gd name="T1" fmla="*/ 0 h 48"/>
                <a:gd name="T2" fmla="*/ 18 w 72"/>
                <a:gd name="T3" fmla="*/ 0 h 48"/>
                <a:gd name="T4" fmla="*/ 30 w 72"/>
                <a:gd name="T5" fmla="*/ 0 h 48"/>
                <a:gd name="T6" fmla="*/ 42 w 72"/>
                <a:gd name="T7" fmla="*/ 0 h 48"/>
                <a:gd name="T8" fmla="*/ 48 w 72"/>
                <a:gd name="T9" fmla="*/ 0 h 48"/>
                <a:gd name="T10" fmla="*/ 60 w 72"/>
                <a:gd name="T11" fmla="*/ 6 h 48"/>
                <a:gd name="T12" fmla="*/ 72 w 72"/>
                <a:gd name="T13" fmla="*/ 6 h 48"/>
                <a:gd name="T14" fmla="*/ 48 w 72"/>
                <a:gd name="T15" fmla="*/ 12 h 48"/>
                <a:gd name="T16" fmla="*/ 36 w 72"/>
                <a:gd name="T17" fmla="*/ 18 h 48"/>
                <a:gd name="T18" fmla="*/ 24 w 72"/>
                <a:gd name="T19" fmla="*/ 24 h 48"/>
                <a:gd name="T20" fmla="*/ 18 w 72"/>
                <a:gd name="T21" fmla="*/ 30 h 48"/>
                <a:gd name="T22" fmla="*/ 12 w 72"/>
                <a:gd name="T23" fmla="*/ 42 h 48"/>
                <a:gd name="T24" fmla="*/ 0 w 72"/>
                <a:gd name="T25" fmla="*/ 48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48">
                  <a:moveTo>
                    <a:pt x="6" y="0"/>
                  </a:moveTo>
                  <a:lnTo>
                    <a:pt x="18" y="0"/>
                  </a:lnTo>
                  <a:lnTo>
                    <a:pt x="30" y="0"/>
                  </a:lnTo>
                  <a:lnTo>
                    <a:pt x="42" y="0"/>
                  </a:lnTo>
                  <a:lnTo>
                    <a:pt x="48" y="0"/>
                  </a:lnTo>
                  <a:lnTo>
                    <a:pt x="60" y="6"/>
                  </a:lnTo>
                  <a:lnTo>
                    <a:pt x="72" y="6"/>
                  </a:lnTo>
                  <a:lnTo>
                    <a:pt x="48" y="12"/>
                  </a:lnTo>
                  <a:lnTo>
                    <a:pt x="36" y="18"/>
                  </a:lnTo>
                  <a:lnTo>
                    <a:pt x="24" y="24"/>
                  </a:lnTo>
                  <a:lnTo>
                    <a:pt x="18" y="30"/>
                  </a:lnTo>
                  <a:lnTo>
                    <a:pt x="12" y="42"/>
                  </a:lnTo>
                  <a:lnTo>
                    <a:pt x="0" y="4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2" name="Freeform 58">
              <a:extLst>
                <a:ext uri="{FF2B5EF4-FFF2-40B4-BE49-F238E27FC236}">
                  <a16:creationId xmlns:a16="http://schemas.microsoft.com/office/drawing/2014/main" id="{9728BD0A-F60C-4B54-9C16-13C87F8B293F}"/>
                </a:ext>
              </a:extLst>
            </p:cNvPr>
            <p:cNvSpPr>
              <a:spLocks/>
            </p:cNvSpPr>
            <p:nvPr/>
          </p:nvSpPr>
          <p:spPr bwMode="auto">
            <a:xfrm>
              <a:off x="3402" y="2223"/>
              <a:ext cx="12" cy="30"/>
            </a:xfrm>
            <a:custGeom>
              <a:avLst/>
              <a:gdLst>
                <a:gd name="T0" fmla="*/ 12 w 12"/>
                <a:gd name="T1" fmla="*/ 0 h 30"/>
                <a:gd name="T2" fmla="*/ 6 w 12"/>
                <a:gd name="T3" fmla="*/ 0 h 30"/>
                <a:gd name="T4" fmla="*/ 0 w 12"/>
                <a:gd name="T5" fmla="*/ 12 h 30"/>
                <a:gd name="T6" fmla="*/ 0 w 12"/>
                <a:gd name="T7" fmla="*/ 24 h 30"/>
                <a:gd name="T8" fmla="*/ 0 w 12"/>
                <a:gd name="T9" fmla="*/ 3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30">
                  <a:moveTo>
                    <a:pt x="12" y="0"/>
                  </a:moveTo>
                  <a:lnTo>
                    <a:pt x="6" y="0"/>
                  </a:lnTo>
                  <a:lnTo>
                    <a:pt x="0" y="12"/>
                  </a:lnTo>
                  <a:lnTo>
                    <a:pt x="0" y="24"/>
                  </a:lnTo>
                  <a:lnTo>
                    <a:pt x="0" y="3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3" name="Freeform 59">
              <a:extLst>
                <a:ext uri="{FF2B5EF4-FFF2-40B4-BE49-F238E27FC236}">
                  <a16:creationId xmlns:a16="http://schemas.microsoft.com/office/drawing/2014/main" id="{826B9528-611A-4924-ADC5-ADFEB17E5D38}"/>
                </a:ext>
              </a:extLst>
            </p:cNvPr>
            <p:cNvSpPr>
              <a:spLocks/>
            </p:cNvSpPr>
            <p:nvPr/>
          </p:nvSpPr>
          <p:spPr bwMode="auto">
            <a:xfrm>
              <a:off x="3036" y="2097"/>
              <a:ext cx="522" cy="672"/>
            </a:xfrm>
            <a:custGeom>
              <a:avLst/>
              <a:gdLst>
                <a:gd name="T0" fmla="*/ 36 w 522"/>
                <a:gd name="T1" fmla="*/ 0 h 672"/>
                <a:gd name="T2" fmla="*/ 18 w 522"/>
                <a:gd name="T3" fmla="*/ 18 h 672"/>
                <a:gd name="T4" fmla="*/ 12 w 522"/>
                <a:gd name="T5" fmla="*/ 36 h 672"/>
                <a:gd name="T6" fmla="*/ 6 w 522"/>
                <a:gd name="T7" fmla="*/ 66 h 672"/>
                <a:gd name="T8" fmla="*/ 6 w 522"/>
                <a:gd name="T9" fmla="*/ 102 h 672"/>
                <a:gd name="T10" fmla="*/ 6 w 522"/>
                <a:gd name="T11" fmla="*/ 120 h 672"/>
                <a:gd name="T12" fmla="*/ 6 w 522"/>
                <a:gd name="T13" fmla="*/ 150 h 672"/>
                <a:gd name="T14" fmla="*/ 0 w 522"/>
                <a:gd name="T15" fmla="*/ 180 h 672"/>
                <a:gd name="T16" fmla="*/ 6 w 522"/>
                <a:gd name="T17" fmla="*/ 210 h 672"/>
                <a:gd name="T18" fmla="*/ 18 w 522"/>
                <a:gd name="T19" fmla="*/ 252 h 672"/>
                <a:gd name="T20" fmla="*/ 42 w 522"/>
                <a:gd name="T21" fmla="*/ 288 h 672"/>
                <a:gd name="T22" fmla="*/ 66 w 522"/>
                <a:gd name="T23" fmla="*/ 324 h 672"/>
                <a:gd name="T24" fmla="*/ 78 w 522"/>
                <a:gd name="T25" fmla="*/ 336 h 672"/>
                <a:gd name="T26" fmla="*/ 102 w 522"/>
                <a:gd name="T27" fmla="*/ 348 h 672"/>
                <a:gd name="T28" fmla="*/ 108 w 522"/>
                <a:gd name="T29" fmla="*/ 420 h 672"/>
                <a:gd name="T30" fmla="*/ 102 w 522"/>
                <a:gd name="T31" fmla="*/ 462 h 672"/>
                <a:gd name="T32" fmla="*/ 84 w 522"/>
                <a:gd name="T33" fmla="*/ 492 h 672"/>
                <a:gd name="T34" fmla="*/ 72 w 522"/>
                <a:gd name="T35" fmla="*/ 516 h 672"/>
                <a:gd name="T36" fmla="*/ 60 w 522"/>
                <a:gd name="T37" fmla="*/ 540 h 672"/>
                <a:gd name="T38" fmla="*/ 72 w 522"/>
                <a:gd name="T39" fmla="*/ 540 h 672"/>
                <a:gd name="T40" fmla="*/ 84 w 522"/>
                <a:gd name="T41" fmla="*/ 540 h 672"/>
                <a:gd name="T42" fmla="*/ 72 w 522"/>
                <a:gd name="T43" fmla="*/ 570 h 672"/>
                <a:gd name="T44" fmla="*/ 54 w 522"/>
                <a:gd name="T45" fmla="*/ 606 h 672"/>
                <a:gd name="T46" fmla="*/ 42 w 522"/>
                <a:gd name="T47" fmla="*/ 654 h 672"/>
                <a:gd name="T48" fmla="*/ 66 w 522"/>
                <a:gd name="T49" fmla="*/ 654 h 672"/>
                <a:gd name="T50" fmla="*/ 108 w 522"/>
                <a:gd name="T51" fmla="*/ 654 h 672"/>
                <a:gd name="T52" fmla="*/ 144 w 522"/>
                <a:gd name="T53" fmla="*/ 648 h 672"/>
                <a:gd name="T54" fmla="*/ 186 w 522"/>
                <a:gd name="T55" fmla="*/ 636 h 672"/>
                <a:gd name="T56" fmla="*/ 228 w 522"/>
                <a:gd name="T57" fmla="*/ 624 h 672"/>
                <a:gd name="T58" fmla="*/ 258 w 522"/>
                <a:gd name="T59" fmla="*/ 624 h 672"/>
                <a:gd name="T60" fmla="*/ 282 w 522"/>
                <a:gd name="T61" fmla="*/ 624 h 672"/>
                <a:gd name="T62" fmla="*/ 354 w 522"/>
                <a:gd name="T63" fmla="*/ 660 h 672"/>
                <a:gd name="T64" fmla="*/ 396 w 522"/>
                <a:gd name="T65" fmla="*/ 672 h 672"/>
                <a:gd name="T66" fmla="*/ 408 w 522"/>
                <a:gd name="T67" fmla="*/ 648 h 672"/>
                <a:gd name="T68" fmla="*/ 438 w 522"/>
                <a:gd name="T69" fmla="*/ 606 h 672"/>
                <a:gd name="T70" fmla="*/ 480 w 522"/>
                <a:gd name="T71" fmla="*/ 570 h 672"/>
                <a:gd name="T72" fmla="*/ 510 w 522"/>
                <a:gd name="T73" fmla="*/ 546 h 672"/>
                <a:gd name="T74" fmla="*/ 522 w 522"/>
                <a:gd name="T75" fmla="*/ 540 h 672"/>
                <a:gd name="T76" fmla="*/ 522 w 522"/>
                <a:gd name="T77" fmla="*/ 528 h 672"/>
                <a:gd name="T78" fmla="*/ 504 w 522"/>
                <a:gd name="T79" fmla="*/ 474 h 672"/>
                <a:gd name="T80" fmla="*/ 498 w 522"/>
                <a:gd name="T81" fmla="*/ 420 h 6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22" h="672">
                  <a:moveTo>
                    <a:pt x="36" y="0"/>
                  </a:moveTo>
                  <a:lnTo>
                    <a:pt x="18" y="18"/>
                  </a:lnTo>
                  <a:lnTo>
                    <a:pt x="12" y="36"/>
                  </a:lnTo>
                  <a:lnTo>
                    <a:pt x="6" y="66"/>
                  </a:lnTo>
                  <a:lnTo>
                    <a:pt x="6" y="102"/>
                  </a:lnTo>
                  <a:lnTo>
                    <a:pt x="6" y="120"/>
                  </a:lnTo>
                  <a:lnTo>
                    <a:pt x="6" y="150"/>
                  </a:lnTo>
                  <a:lnTo>
                    <a:pt x="0" y="180"/>
                  </a:lnTo>
                  <a:lnTo>
                    <a:pt x="6" y="210"/>
                  </a:lnTo>
                  <a:lnTo>
                    <a:pt x="18" y="252"/>
                  </a:lnTo>
                  <a:lnTo>
                    <a:pt x="42" y="288"/>
                  </a:lnTo>
                  <a:lnTo>
                    <a:pt x="66" y="324"/>
                  </a:lnTo>
                  <a:lnTo>
                    <a:pt x="78" y="336"/>
                  </a:lnTo>
                  <a:lnTo>
                    <a:pt x="102" y="348"/>
                  </a:lnTo>
                  <a:lnTo>
                    <a:pt x="108" y="420"/>
                  </a:lnTo>
                  <a:lnTo>
                    <a:pt x="102" y="462"/>
                  </a:lnTo>
                  <a:lnTo>
                    <a:pt x="84" y="492"/>
                  </a:lnTo>
                  <a:lnTo>
                    <a:pt x="72" y="516"/>
                  </a:lnTo>
                  <a:lnTo>
                    <a:pt x="60" y="540"/>
                  </a:lnTo>
                  <a:lnTo>
                    <a:pt x="72" y="540"/>
                  </a:lnTo>
                  <a:lnTo>
                    <a:pt x="84" y="540"/>
                  </a:lnTo>
                  <a:lnTo>
                    <a:pt x="72" y="570"/>
                  </a:lnTo>
                  <a:lnTo>
                    <a:pt x="54" y="606"/>
                  </a:lnTo>
                  <a:lnTo>
                    <a:pt x="42" y="654"/>
                  </a:lnTo>
                  <a:lnTo>
                    <a:pt x="66" y="654"/>
                  </a:lnTo>
                  <a:lnTo>
                    <a:pt x="108" y="654"/>
                  </a:lnTo>
                  <a:lnTo>
                    <a:pt x="144" y="648"/>
                  </a:lnTo>
                  <a:lnTo>
                    <a:pt x="186" y="636"/>
                  </a:lnTo>
                  <a:lnTo>
                    <a:pt x="228" y="624"/>
                  </a:lnTo>
                  <a:lnTo>
                    <a:pt x="258" y="624"/>
                  </a:lnTo>
                  <a:lnTo>
                    <a:pt x="282" y="624"/>
                  </a:lnTo>
                  <a:lnTo>
                    <a:pt x="354" y="660"/>
                  </a:lnTo>
                  <a:lnTo>
                    <a:pt x="396" y="672"/>
                  </a:lnTo>
                  <a:lnTo>
                    <a:pt x="408" y="648"/>
                  </a:lnTo>
                  <a:lnTo>
                    <a:pt x="438" y="606"/>
                  </a:lnTo>
                  <a:lnTo>
                    <a:pt x="480" y="570"/>
                  </a:lnTo>
                  <a:lnTo>
                    <a:pt x="510" y="546"/>
                  </a:lnTo>
                  <a:lnTo>
                    <a:pt x="522" y="540"/>
                  </a:lnTo>
                  <a:lnTo>
                    <a:pt x="522" y="528"/>
                  </a:lnTo>
                  <a:lnTo>
                    <a:pt x="504" y="474"/>
                  </a:lnTo>
                  <a:lnTo>
                    <a:pt x="498" y="42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4" name="Freeform 60">
              <a:extLst>
                <a:ext uri="{FF2B5EF4-FFF2-40B4-BE49-F238E27FC236}">
                  <a16:creationId xmlns:a16="http://schemas.microsoft.com/office/drawing/2014/main" id="{DC2F39BE-01AC-43EB-8AE8-82D73DEC074B}"/>
                </a:ext>
              </a:extLst>
            </p:cNvPr>
            <p:cNvSpPr>
              <a:spLocks/>
            </p:cNvSpPr>
            <p:nvPr/>
          </p:nvSpPr>
          <p:spPr bwMode="auto">
            <a:xfrm>
              <a:off x="3120" y="2589"/>
              <a:ext cx="228" cy="48"/>
            </a:xfrm>
            <a:custGeom>
              <a:avLst/>
              <a:gdLst>
                <a:gd name="T0" fmla="*/ 0 w 228"/>
                <a:gd name="T1" fmla="*/ 48 h 48"/>
                <a:gd name="T2" fmla="*/ 36 w 228"/>
                <a:gd name="T3" fmla="*/ 42 h 48"/>
                <a:gd name="T4" fmla="*/ 66 w 228"/>
                <a:gd name="T5" fmla="*/ 36 h 48"/>
                <a:gd name="T6" fmla="*/ 96 w 228"/>
                <a:gd name="T7" fmla="*/ 36 h 48"/>
                <a:gd name="T8" fmla="*/ 126 w 228"/>
                <a:gd name="T9" fmla="*/ 36 h 48"/>
                <a:gd name="T10" fmla="*/ 156 w 228"/>
                <a:gd name="T11" fmla="*/ 36 h 48"/>
                <a:gd name="T12" fmla="*/ 180 w 228"/>
                <a:gd name="T13" fmla="*/ 36 h 48"/>
                <a:gd name="T14" fmla="*/ 204 w 228"/>
                <a:gd name="T15" fmla="*/ 42 h 48"/>
                <a:gd name="T16" fmla="*/ 216 w 228"/>
                <a:gd name="T17" fmla="*/ 42 h 48"/>
                <a:gd name="T18" fmla="*/ 216 w 228"/>
                <a:gd name="T19" fmla="*/ 42 h 48"/>
                <a:gd name="T20" fmla="*/ 216 w 228"/>
                <a:gd name="T21" fmla="*/ 30 h 48"/>
                <a:gd name="T22" fmla="*/ 222 w 228"/>
                <a:gd name="T23" fmla="*/ 18 h 48"/>
                <a:gd name="T24" fmla="*/ 228 w 228"/>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8" h="48">
                  <a:moveTo>
                    <a:pt x="0" y="48"/>
                  </a:moveTo>
                  <a:lnTo>
                    <a:pt x="36" y="42"/>
                  </a:lnTo>
                  <a:lnTo>
                    <a:pt x="66" y="36"/>
                  </a:lnTo>
                  <a:lnTo>
                    <a:pt x="96" y="36"/>
                  </a:lnTo>
                  <a:lnTo>
                    <a:pt x="126" y="36"/>
                  </a:lnTo>
                  <a:lnTo>
                    <a:pt x="156" y="36"/>
                  </a:lnTo>
                  <a:lnTo>
                    <a:pt x="180" y="36"/>
                  </a:lnTo>
                  <a:lnTo>
                    <a:pt x="204" y="42"/>
                  </a:lnTo>
                  <a:lnTo>
                    <a:pt x="216" y="42"/>
                  </a:lnTo>
                  <a:lnTo>
                    <a:pt x="216" y="30"/>
                  </a:lnTo>
                  <a:lnTo>
                    <a:pt x="222" y="18"/>
                  </a:lnTo>
                  <a:lnTo>
                    <a:pt x="22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5" name="Freeform 61">
              <a:extLst>
                <a:ext uri="{FF2B5EF4-FFF2-40B4-BE49-F238E27FC236}">
                  <a16:creationId xmlns:a16="http://schemas.microsoft.com/office/drawing/2014/main" id="{850CA809-8D3B-4229-BDF7-CD9E3266D5E1}"/>
                </a:ext>
              </a:extLst>
            </p:cNvPr>
            <p:cNvSpPr>
              <a:spLocks/>
            </p:cNvSpPr>
            <p:nvPr/>
          </p:nvSpPr>
          <p:spPr bwMode="auto">
            <a:xfrm>
              <a:off x="3972" y="2073"/>
              <a:ext cx="42" cy="12"/>
            </a:xfrm>
            <a:custGeom>
              <a:avLst/>
              <a:gdLst>
                <a:gd name="T0" fmla="*/ 42 w 42"/>
                <a:gd name="T1" fmla="*/ 12 h 12"/>
                <a:gd name="T2" fmla="*/ 36 w 42"/>
                <a:gd name="T3" fmla="*/ 6 h 12"/>
                <a:gd name="T4" fmla="*/ 30 w 42"/>
                <a:gd name="T5" fmla="*/ 0 h 12"/>
                <a:gd name="T6" fmla="*/ 18 w 42"/>
                <a:gd name="T7" fmla="*/ 0 h 12"/>
                <a:gd name="T8" fmla="*/ 0 w 42"/>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2">
                  <a:moveTo>
                    <a:pt x="42" y="12"/>
                  </a:moveTo>
                  <a:lnTo>
                    <a:pt x="36" y="6"/>
                  </a:lnTo>
                  <a:lnTo>
                    <a:pt x="30" y="0"/>
                  </a:lnTo>
                  <a:lnTo>
                    <a:pt x="18" y="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6" name="Freeform 62">
              <a:extLst>
                <a:ext uri="{FF2B5EF4-FFF2-40B4-BE49-F238E27FC236}">
                  <a16:creationId xmlns:a16="http://schemas.microsoft.com/office/drawing/2014/main" id="{707FB46F-000E-42A1-A8CB-0C7C5528A6DF}"/>
                </a:ext>
              </a:extLst>
            </p:cNvPr>
            <p:cNvSpPr>
              <a:spLocks/>
            </p:cNvSpPr>
            <p:nvPr/>
          </p:nvSpPr>
          <p:spPr bwMode="auto">
            <a:xfrm>
              <a:off x="3990" y="2145"/>
              <a:ext cx="66" cy="24"/>
            </a:xfrm>
            <a:custGeom>
              <a:avLst/>
              <a:gdLst>
                <a:gd name="T0" fmla="*/ 66 w 66"/>
                <a:gd name="T1" fmla="*/ 24 h 24"/>
                <a:gd name="T2" fmla="*/ 48 w 66"/>
                <a:gd name="T3" fmla="*/ 24 h 24"/>
                <a:gd name="T4" fmla="*/ 30 w 66"/>
                <a:gd name="T5" fmla="*/ 18 h 24"/>
                <a:gd name="T6" fmla="*/ 18 w 66"/>
                <a:gd name="T7" fmla="*/ 12 h 24"/>
                <a:gd name="T8" fmla="*/ 0 w 66"/>
                <a:gd name="T9" fmla="*/ 6 h 24"/>
                <a:gd name="T10" fmla="*/ 0 w 66"/>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24">
                  <a:moveTo>
                    <a:pt x="66" y="24"/>
                  </a:moveTo>
                  <a:lnTo>
                    <a:pt x="48" y="24"/>
                  </a:lnTo>
                  <a:lnTo>
                    <a:pt x="30" y="18"/>
                  </a:lnTo>
                  <a:lnTo>
                    <a:pt x="18" y="12"/>
                  </a:lnTo>
                  <a:lnTo>
                    <a:pt x="0" y="6"/>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7" name="Freeform 63">
              <a:extLst>
                <a:ext uri="{FF2B5EF4-FFF2-40B4-BE49-F238E27FC236}">
                  <a16:creationId xmlns:a16="http://schemas.microsoft.com/office/drawing/2014/main" id="{60A07B7F-1EE6-4FF5-85E3-508A69E047FE}"/>
                </a:ext>
              </a:extLst>
            </p:cNvPr>
            <p:cNvSpPr>
              <a:spLocks/>
            </p:cNvSpPr>
            <p:nvPr/>
          </p:nvSpPr>
          <p:spPr bwMode="auto">
            <a:xfrm>
              <a:off x="3960" y="2193"/>
              <a:ext cx="54" cy="18"/>
            </a:xfrm>
            <a:custGeom>
              <a:avLst/>
              <a:gdLst>
                <a:gd name="T0" fmla="*/ 54 w 54"/>
                <a:gd name="T1" fmla="*/ 18 h 18"/>
                <a:gd name="T2" fmla="*/ 42 w 54"/>
                <a:gd name="T3" fmla="*/ 18 h 18"/>
                <a:gd name="T4" fmla="*/ 24 w 54"/>
                <a:gd name="T5" fmla="*/ 12 h 18"/>
                <a:gd name="T6" fmla="*/ 6 w 54"/>
                <a:gd name="T7" fmla="*/ 6 h 18"/>
                <a:gd name="T8" fmla="*/ 0 w 54"/>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
                  <a:moveTo>
                    <a:pt x="54" y="18"/>
                  </a:moveTo>
                  <a:lnTo>
                    <a:pt x="42" y="18"/>
                  </a:lnTo>
                  <a:lnTo>
                    <a:pt x="24" y="12"/>
                  </a:lnTo>
                  <a:lnTo>
                    <a:pt x="6" y="6"/>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8" name="Freeform 64">
              <a:extLst>
                <a:ext uri="{FF2B5EF4-FFF2-40B4-BE49-F238E27FC236}">
                  <a16:creationId xmlns:a16="http://schemas.microsoft.com/office/drawing/2014/main" id="{021D702E-45E4-4498-B014-B5C8BD4B13C7}"/>
                </a:ext>
              </a:extLst>
            </p:cNvPr>
            <p:cNvSpPr>
              <a:spLocks/>
            </p:cNvSpPr>
            <p:nvPr/>
          </p:nvSpPr>
          <p:spPr bwMode="auto">
            <a:xfrm>
              <a:off x="3528" y="2733"/>
              <a:ext cx="60" cy="450"/>
            </a:xfrm>
            <a:custGeom>
              <a:avLst/>
              <a:gdLst>
                <a:gd name="T0" fmla="*/ 60 w 60"/>
                <a:gd name="T1" fmla="*/ 0 h 450"/>
                <a:gd name="T2" fmla="*/ 54 w 60"/>
                <a:gd name="T3" fmla="*/ 12 h 450"/>
                <a:gd name="T4" fmla="*/ 42 w 60"/>
                <a:gd name="T5" fmla="*/ 18 h 450"/>
                <a:gd name="T6" fmla="*/ 42 w 60"/>
                <a:gd name="T7" fmla="*/ 24 h 450"/>
                <a:gd name="T8" fmla="*/ 30 w 60"/>
                <a:gd name="T9" fmla="*/ 30 h 450"/>
                <a:gd name="T10" fmla="*/ 18 w 60"/>
                <a:gd name="T11" fmla="*/ 36 h 450"/>
                <a:gd name="T12" fmla="*/ 30 w 60"/>
                <a:gd name="T13" fmla="*/ 42 h 450"/>
                <a:gd name="T14" fmla="*/ 42 w 60"/>
                <a:gd name="T15" fmla="*/ 66 h 450"/>
                <a:gd name="T16" fmla="*/ 48 w 60"/>
                <a:gd name="T17" fmla="*/ 84 h 450"/>
                <a:gd name="T18" fmla="*/ 54 w 60"/>
                <a:gd name="T19" fmla="*/ 114 h 450"/>
                <a:gd name="T20" fmla="*/ 54 w 60"/>
                <a:gd name="T21" fmla="*/ 132 h 450"/>
                <a:gd name="T22" fmla="*/ 48 w 60"/>
                <a:gd name="T23" fmla="*/ 156 h 450"/>
                <a:gd name="T24" fmla="*/ 42 w 60"/>
                <a:gd name="T25" fmla="*/ 180 h 450"/>
                <a:gd name="T26" fmla="*/ 30 w 60"/>
                <a:gd name="T27" fmla="*/ 198 h 450"/>
                <a:gd name="T28" fmla="*/ 18 w 60"/>
                <a:gd name="T29" fmla="*/ 216 h 450"/>
                <a:gd name="T30" fmla="*/ 12 w 60"/>
                <a:gd name="T31" fmla="*/ 240 h 450"/>
                <a:gd name="T32" fmla="*/ 6 w 60"/>
                <a:gd name="T33" fmla="*/ 258 h 450"/>
                <a:gd name="T34" fmla="*/ 0 w 60"/>
                <a:gd name="T35" fmla="*/ 282 h 450"/>
                <a:gd name="T36" fmla="*/ 6 w 60"/>
                <a:gd name="T37" fmla="*/ 312 h 450"/>
                <a:gd name="T38" fmla="*/ 6 w 60"/>
                <a:gd name="T39" fmla="*/ 336 h 450"/>
                <a:gd name="T40" fmla="*/ 6 w 60"/>
                <a:gd name="T41" fmla="*/ 348 h 450"/>
                <a:gd name="T42" fmla="*/ 6 w 60"/>
                <a:gd name="T43" fmla="*/ 372 h 450"/>
                <a:gd name="T44" fmla="*/ 6 w 60"/>
                <a:gd name="T45" fmla="*/ 408 h 450"/>
                <a:gd name="T46" fmla="*/ 6 w 60"/>
                <a:gd name="T47" fmla="*/ 450 h 4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 h="450">
                  <a:moveTo>
                    <a:pt x="60" y="0"/>
                  </a:moveTo>
                  <a:lnTo>
                    <a:pt x="54" y="12"/>
                  </a:lnTo>
                  <a:lnTo>
                    <a:pt x="42" y="18"/>
                  </a:lnTo>
                  <a:lnTo>
                    <a:pt x="42" y="24"/>
                  </a:lnTo>
                  <a:lnTo>
                    <a:pt x="30" y="30"/>
                  </a:lnTo>
                  <a:lnTo>
                    <a:pt x="18" y="36"/>
                  </a:lnTo>
                  <a:lnTo>
                    <a:pt x="30" y="42"/>
                  </a:lnTo>
                  <a:lnTo>
                    <a:pt x="42" y="66"/>
                  </a:lnTo>
                  <a:lnTo>
                    <a:pt x="48" y="84"/>
                  </a:lnTo>
                  <a:lnTo>
                    <a:pt x="54" y="114"/>
                  </a:lnTo>
                  <a:lnTo>
                    <a:pt x="54" y="132"/>
                  </a:lnTo>
                  <a:lnTo>
                    <a:pt x="48" y="156"/>
                  </a:lnTo>
                  <a:lnTo>
                    <a:pt x="42" y="180"/>
                  </a:lnTo>
                  <a:lnTo>
                    <a:pt x="30" y="198"/>
                  </a:lnTo>
                  <a:lnTo>
                    <a:pt x="18" y="216"/>
                  </a:lnTo>
                  <a:lnTo>
                    <a:pt x="12" y="240"/>
                  </a:lnTo>
                  <a:lnTo>
                    <a:pt x="6" y="258"/>
                  </a:lnTo>
                  <a:lnTo>
                    <a:pt x="0" y="282"/>
                  </a:lnTo>
                  <a:lnTo>
                    <a:pt x="6" y="312"/>
                  </a:lnTo>
                  <a:lnTo>
                    <a:pt x="6" y="336"/>
                  </a:lnTo>
                  <a:lnTo>
                    <a:pt x="6" y="348"/>
                  </a:lnTo>
                  <a:lnTo>
                    <a:pt x="6" y="372"/>
                  </a:lnTo>
                  <a:lnTo>
                    <a:pt x="6" y="408"/>
                  </a:lnTo>
                  <a:lnTo>
                    <a:pt x="6" y="45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9" name="Freeform 65">
              <a:extLst>
                <a:ext uri="{FF2B5EF4-FFF2-40B4-BE49-F238E27FC236}">
                  <a16:creationId xmlns:a16="http://schemas.microsoft.com/office/drawing/2014/main" id="{ECBEDA31-10C5-48DE-94DF-A6252D5D41C1}"/>
                </a:ext>
              </a:extLst>
            </p:cNvPr>
            <p:cNvSpPr>
              <a:spLocks/>
            </p:cNvSpPr>
            <p:nvPr/>
          </p:nvSpPr>
          <p:spPr bwMode="auto">
            <a:xfrm>
              <a:off x="2994" y="3237"/>
              <a:ext cx="1014" cy="168"/>
            </a:xfrm>
            <a:custGeom>
              <a:avLst/>
              <a:gdLst>
                <a:gd name="T0" fmla="*/ 222 w 1014"/>
                <a:gd name="T1" fmla="*/ 24 h 168"/>
                <a:gd name="T2" fmla="*/ 186 w 1014"/>
                <a:gd name="T3" fmla="*/ 24 h 168"/>
                <a:gd name="T4" fmla="*/ 132 w 1014"/>
                <a:gd name="T5" fmla="*/ 30 h 168"/>
                <a:gd name="T6" fmla="*/ 78 w 1014"/>
                <a:gd name="T7" fmla="*/ 48 h 168"/>
                <a:gd name="T8" fmla="*/ 48 w 1014"/>
                <a:gd name="T9" fmla="*/ 60 h 168"/>
                <a:gd name="T10" fmla="*/ 24 w 1014"/>
                <a:gd name="T11" fmla="*/ 78 h 168"/>
                <a:gd name="T12" fmla="*/ 6 w 1014"/>
                <a:gd name="T13" fmla="*/ 108 h 168"/>
                <a:gd name="T14" fmla="*/ 0 w 1014"/>
                <a:gd name="T15" fmla="*/ 138 h 168"/>
                <a:gd name="T16" fmla="*/ 6 w 1014"/>
                <a:gd name="T17" fmla="*/ 156 h 168"/>
                <a:gd name="T18" fmla="*/ 24 w 1014"/>
                <a:gd name="T19" fmla="*/ 162 h 168"/>
                <a:gd name="T20" fmla="*/ 54 w 1014"/>
                <a:gd name="T21" fmla="*/ 168 h 168"/>
                <a:gd name="T22" fmla="*/ 114 w 1014"/>
                <a:gd name="T23" fmla="*/ 168 h 168"/>
                <a:gd name="T24" fmla="*/ 174 w 1014"/>
                <a:gd name="T25" fmla="*/ 156 h 168"/>
                <a:gd name="T26" fmla="*/ 216 w 1014"/>
                <a:gd name="T27" fmla="*/ 144 h 168"/>
                <a:gd name="T28" fmla="*/ 288 w 1014"/>
                <a:gd name="T29" fmla="*/ 144 h 168"/>
                <a:gd name="T30" fmla="*/ 330 w 1014"/>
                <a:gd name="T31" fmla="*/ 138 h 168"/>
                <a:gd name="T32" fmla="*/ 378 w 1014"/>
                <a:gd name="T33" fmla="*/ 120 h 168"/>
                <a:gd name="T34" fmla="*/ 420 w 1014"/>
                <a:gd name="T35" fmla="*/ 120 h 168"/>
                <a:gd name="T36" fmla="*/ 456 w 1014"/>
                <a:gd name="T37" fmla="*/ 114 h 168"/>
                <a:gd name="T38" fmla="*/ 486 w 1014"/>
                <a:gd name="T39" fmla="*/ 108 h 168"/>
                <a:gd name="T40" fmla="*/ 510 w 1014"/>
                <a:gd name="T41" fmla="*/ 96 h 168"/>
                <a:gd name="T42" fmla="*/ 534 w 1014"/>
                <a:gd name="T43" fmla="*/ 54 h 168"/>
                <a:gd name="T44" fmla="*/ 540 w 1014"/>
                <a:gd name="T45" fmla="*/ 72 h 168"/>
                <a:gd name="T46" fmla="*/ 552 w 1014"/>
                <a:gd name="T47" fmla="*/ 90 h 168"/>
                <a:gd name="T48" fmla="*/ 576 w 1014"/>
                <a:gd name="T49" fmla="*/ 108 h 168"/>
                <a:gd name="T50" fmla="*/ 612 w 1014"/>
                <a:gd name="T51" fmla="*/ 114 h 168"/>
                <a:gd name="T52" fmla="*/ 630 w 1014"/>
                <a:gd name="T53" fmla="*/ 132 h 168"/>
                <a:gd name="T54" fmla="*/ 696 w 1014"/>
                <a:gd name="T55" fmla="*/ 150 h 168"/>
                <a:gd name="T56" fmla="*/ 774 w 1014"/>
                <a:gd name="T57" fmla="*/ 156 h 168"/>
                <a:gd name="T58" fmla="*/ 846 w 1014"/>
                <a:gd name="T59" fmla="*/ 156 h 168"/>
                <a:gd name="T60" fmla="*/ 882 w 1014"/>
                <a:gd name="T61" fmla="*/ 156 h 168"/>
                <a:gd name="T62" fmla="*/ 936 w 1014"/>
                <a:gd name="T63" fmla="*/ 144 h 168"/>
                <a:gd name="T64" fmla="*/ 978 w 1014"/>
                <a:gd name="T65" fmla="*/ 132 h 168"/>
                <a:gd name="T66" fmla="*/ 1008 w 1014"/>
                <a:gd name="T67" fmla="*/ 102 h 168"/>
                <a:gd name="T68" fmla="*/ 1014 w 1014"/>
                <a:gd name="T69" fmla="*/ 78 h 168"/>
                <a:gd name="T70" fmla="*/ 1002 w 1014"/>
                <a:gd name="T71" fmla="*/ 60 h 168"/>
                <a:gd name="T72" fmla="*/ 978 w 1014"/>
                <a:gd name="T73" fmla="*/ 42 h 168"/>
                <a:gd name="T74" fmla="*/ 948 w 1014"/>
                <a:gd name="T75" fmla="*/ 24 h 168"/>
                <a:gd name="T76" fmla="*/ 906 w 1014"/>
                <a:gd name="T77" fmla="*/ 12 h 168"/>
                <a:gd name="T78" fmla="*/ 852 w 1014"/>
                <a:gd name="T79" fmla="*/ 6 h 168"/>
                <a:gd name="T80" fmla="*/ 798 w 1014"/>
                <a:gd name="T81" fmla="*/ 0 h 168"/>
                <a:gd name="T82" fmla="*/ 750 w 1014"/>
                <a:gd name="T83" fmla="*/ 0 h 168"/>
                <a:gd name="T84" fmla="*/ 696 w 1014"/>
                <a:gd name="T85" fmla="*/ 6 h 1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14" h="168">
                  <a:moveTo>
                    <a:pt x="222" y="24"/>
                  </a:moveTo>
                  <a:lnTo>
                    <a:pt x="186" y="24"/>
                  </a:lnTo>
                  <a:lnTo>
                    <a:pt x="132" y="30"/>
                  </a:lnTo>
                  <a:lnTo>
                    <a:pt x="78" y="48"/>
                  </a:lnTo>
                  <a:lnTo>
                    <a:pt x="48" y="60"/>
                  </a:lnTo>
                  <a:lnTo>
                    <a:pt x="24" y="78"/>
                  </a:lnTo>
                  <a:lnTo>
                    <a:pt x="6" y="108"/>
                  </a:lnTo>
                  <a:lnTo>
                    <a:pt x="0" y="138"/>
                  </a:lnTo>
                  <a:lnTo>
                    <a:pt x="6" y="156"/>
                  </a:lnTo>
                  <a:lnTo>
                    <a:pt x="24" y="162"/>
                  </a:lnTo>
                  <a:lnTo>
                    <a:pt x="54" y="168"/>
                  </a:lnTo>
                  <a:lnTo>
                    <a:pt x="114" y="168"/>
                  </a:lnTo>
                  <a:lnTo>
                    <a:pt x="174" y="156"/>
                  </a:lnTo>
                  <a:lnTo>
                    <a:pt x="216" y="144"/>
                  </a:lnTo>
                  <a:lnTo>
                    <a:pt x="288" y="144"/>
                  </a:lnTo>
                  <a:lnTo>
                    <a:pt x="330" y="138"/>
                  </a:lnTo>
                  <a:lnTo>
                    <a:pt x="378" y="120"/>
                  </a:lnTo>
                  <a:lnTo>
                    <a:pt x="420" y="120"/>
                  </a:lnTo>
                  <a:lnTo>
                    <a:pt x="456" y="114"/>
                  </a:lnTo>
                  <a:lnTo>
                    <a:pt x="486" y="108"/>
                  </a:lnTo>
                  <a:lnTo>
                    <a:pt x="510" y="96"/>
                  </a:lnTo>
                  <a:lnTo>
                    <a:pt x="534" y="54"/>
                  </a:lnTo>
                  <a:lnTo>
                    <a:pt x="540" y="72"/>
                  </a:lnTo>
                  <a:lnTo>
                    <a:pt x="552" y="90"/>
                  </a:lnTo>
                  <a:lnTo>
                    <a:pt x="576" y="108"/>
                  </a:lnTo>
                  <a:lnTo>
                    <a:pt x="612" y="114"/>
                  </a:lnTo>
                  <a:lnTo>
                    <a:pt x="630" y="132"/>
                  </a:lnTo>
                  <a:lnTo>
                    <a:pt x="696" y="150"/>
                  </a:lnTo>
                  <a:lnTo>
                    <a:pt x="774" y="156"/>
                  </a:lnTo>
                  <a:lnTo>
                    <a:pt x="846" y="156"/>
                  </a:lnTo>
                  <a:lnTo>
                    <a:pt x="882" y="156"/>
                  </a:lnTo>
                  <a:lnTo>
                    <a:pt x="936" y="144"/>
                  </a:lnTo>
                  <a:lnTo>
                    <a:pt x="978" y="132"/>
                  </a:lnTo>
                  <a:lnTo>
                    <a:pt x="1008" y="102"/>
                  </a:lnTo>
                  <a:lnTo>
                    <a:pt x="1014" y="78"/>
                  </a:lnTo>
                  <a:lnTo>
                    <a:pt x="1002" y="60"/>
                  </a:lnTo>
                  <a:lnTo>
                    <a:pt x="978" y="42"/>
                  </a:lnTo>
                  <a:lnTo>
                    <a:pt x="948" y="24"/>
                  </a:lnTo>
                  <a:lnTo>
                    <a:pt x="906" y="12"/>
                  </a:lnTo>
                  <a:lnTo>
                    <a:pt x="852" y="6"/>
                  </a:lnTo>
                  <a:lnTo>
                    <a:pt x="798" y="0"/>
                  </a:lnTo>
                  <a:lnTo>
                    <a:pt x="750" y="0"/>
                  </a:lnTo>
                  <a:lnTo>
                    <a:pt x="696" y="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20" name="Freeform 66">
              <a:extLst>
                <a:ext uri="{FF2B5EF4-FFF2-40B4-BE49-F238E27FC236}">
                  <a16:creationId xmlns:a16="http://schemas.microsoft.com/office/drawing/2014/main" id="{803935C6-C8E1-45BA-9F20-837FC0F7EF91}"/>
                </a:ext>
              </a:extLst>
            </p:cNvPr>
            <p:cNvSpPr>
              <a:spLocks/>
            </p:cNvSpPr>
            <p:nvPr/>
          </p:nvSpPr>
          <p:spPr bwMode="auto">
            <a:xfrm>
              <a:off x="3594" y="3201"/>
              <a:ext cx="108" cy="12"/>
            </a:xfrm>
            <a:custGeom>
              <a:avLst/>
              <a:gdLst>
                <a:gd name="T0" fmla="*/ 108 w 108"/>
                <a:gd name="T1" fmla="*/ 12 h 12"/>
                <a:gd name="T2" fmla="*/ 96 w 108"/>
                <a:gd name="T3" fmla="*/ 6 h 12"/>
                <a:gd name="T4" fmla="*/ 78 w 108"/>
                <a:gd name="T5" fmla="*/ 0 h 12"/>
                <a:gd name="T6" fmla="*/ 66 w 108"/>
                <a:gd name="T7" fmla="*/ 0 h 12"/>
                <a:gd name="T8" fmla="*/ 54 w 108"/>
                <a:gd name="T9" fmla="*/ 0 h 12"/>
                <a:gd name="T10" fmla="*/ 36 w 108"/>
                <a:gd name="T11" fmla="*/ 0 h 12"/>
                <a:gd name="T12" fmla="*/ 24 w 108"/>
                <a:gd name="T13" fmla="*/ 6 h 12"/>
                <a:gd name="T14" fmla="*/ 12 w 108"/>
                <a:gd name="T15" fmla="*/ 6 h 12"/>
                <a:gd name="T16" fmla="*/ 0 w 108"/>
                <a:gd name="T17" fmla="*/ 12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8" h="12">
                  <a:moveTo>
                    <a:pt x="108" y="12"/>
                  </a:moveTo>
                  <a:lnTo>
                    <a:pt x="96" y="6"/>
                  </a:lnTo>
                  <a:lnTo>
                    <a:pt x="78" y="0"/>
                  </a:lnTo>
                  <a:lnTo>
                    <a:pt x="66" y="0"/>
                  </a:lnTo>
                  <a:lnTo>
                    <a:pt x="54" y="0"/>
                  </a:lnTo>
                  <a:lnTo>
                    <a:pt x="36" y="0"/>
                  </a:lnTo>
                  <a:lnTo>
                    <a:pt x="24" y="6"/>
                  </a:lnTo>
                  <a:lnTo>
                    <a:pt x="12" y="6"/>
                  </a:lnTo>
                  <a:lnTo>
                    <a:pt x="0" y="1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21" name="Freeform 67">
              <a:extLst>
                <a:ext uri="{FF2B5EF4-FFF2-40B4-BE49-F238E27FC236}">
                  <a16:creationId xmlns:a16="http://schemas.microsoft.com/office/drawing/2014/main" id="{619C112F-75A3-4E45-B200-9320E783418B}"/>
                </a:ext>
              </a:extLst>
            </p:cNvPr>
            <p:cNvSpPr>
              <a:spLocks/>
            </p:cNvSpPr>
            <p:nvPr/>
          </p:nvSpPr>
          <p:spPr bwMode="auto">
            <a:xfrm>
              <a:off x="3618" y="3225"/>
              <a:ext cx="84" cy="30"/>
            </a:xfrm>
            <a:custGeom>
              <a:avLst/>
              <a:gdLst>
                <a:gd name="T0" fmla="*/ 84 w 84"/>
                <a:gd name="T1" fmla="*/ 6 h 30"/>
                <a:gd name="T2" fmla="*/ 78 w 84"/>
                <a:gd name="T3" fmla="*/ 0 h 30"/>
                <a:gd name="T4" fmla="*/ 66 w 84"/>
                <a:gd name="T5" fmla="*/ 0 h 30"/>
                <a:gd name="T6" fmla="*/ 54 w 84"/>
                <a:gd name="T7" fmla="*/ 0 h 30"/>
                <a:gd name="T8" fmla="*/ 48 w 84"/>
                <a:gd name="T9" fmla="*/ 6 h 30"/>
                <a:gd name="T10" fmla="*/ 36 w 84"/>
                <a:gd name="T11" fmla="*/ 6 h 30"/>
                <a:gd name="T12" fmla="*/ 24 w 84"/>
                <a:gd name="T13" fmla="*/ 12 h 30"/>
                <a:gd name="T14" fmla="*/ 18 w 84"/>
                <a:gd name="T15" fmla="*/ 12 h 30"/>
                <a:gd name="T16" fmla="*/ 12 w 84"/>
                <a:gd name="T17" fmla="*/ 18 h 30"/>
                <a:gd name="T18" fmla="*/ 0 w 84"/>
                <a:gd name="T19" fmla="*/ 30 h 30"/>
                <a:gd name="T20" fmla="*/ 0 w 84"/>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30">
                  <a:moveTo>
                    <a:pt x="84" y="6"/>
                  </a:moveTo>
                  <a:lnTo>
                    <a:pt x="78" y="0"/>
                  </a:lnTo>
                  <a:lnTo>
                    <a:pt x="66" y="0"/>
                  </a:lnTo>
                  <a:lnTo>
                    <a:pt x="54" y="0"/>
                  </a:lnTo>
                  <a:lnTo>
                    <a:pt x="48" y="6"/>
                  </a:lnTo>
                  <a:lnTo>
                    <a:pt x="36" y="6"/>
                  </a:lnTo>
                  <a:lnTo>
                    <a:pt x="24" y="12"/>
                  </a:lnTo>
                  <a:lnTo>
                    <a:pt x="18" y="12"/>
                  </a:lnTo>
                  <a:lnTo>
                    <a:pt x="12" y="18"/>
                  </a:lnTo>
                  <a:lnTo>
                    <a:pt x="0" y="3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22" name="Freeform 68">
              <a:extLst>
                <a:ext uri="{FF2B5EF4-FFF2-40B4-BE49-F238E27FC236}">
                  <a16:creationId xmlns:a16="http://schemas.microsoft.com/office/drawing/2014/main" id="{10EB2EC1-14F8-40D2-B033-C9F595A345ED}"/>
                </a:ext>
              </a:extLst>
            </p:cNvPr>
            <p:cNvSpPr>
              <a:spLocks/>
            </p:cNvSpPr>
            <p:nvPr/>
          </p:nvSpPr>
          <p:spPr bwMode="auto">
            <a:xfrm>
              <a:off x="3234" y="3249"/>
              <a:ext cx="72" cy="30"/>
            </a:xfrm>
            <a:custGeom>
              <a:avLst/>
              <a:gdLst>
                <a:gd name="T0" fmla="*/ 72 w 72"/>
                <a:gd name="T1" fmla="*/ 30 h 30"/>
                <a:gd name="T2" fmla="*/ 66 w 72"/>
                <a:gd name="T3" fmla="*/ 24 h 30"/>
                <a:gd name="T4" fmla="*/ 54 w 72"/>
                <a:gd name="T5" fmla="*/ 18 h 30"/>
                <a:gd name="T6" fmla="*/ 48 w 72"/>
                <a:gd name="T7" fmla="*/ 12 h 30"/>
                <a:gd name="T8" fmla="*/ 36 w 72"/>
                <a:gd name="T9" fmla="*/ 6 h 30"/>
                <a:gd name="T10" fmla="*/ 24 w 72"/>
                <a:gd name="T11" fmla="*/ 6 h 30"/>
                <a:gd name="T12" fmla="*/ 12 w 72"/>
                <a:gd name="T13" fmla="*/ 6 h 30"/>
                <a:gd name="T14" fmla="*/ 0 w 72"/>
                <a:gd name="T15" fmla="*/ 0 h 30"/>
                <a:gd name="T16" fmla="*/ 0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 h="30">
                  <a:moveTo>
                    <a:pt x="72" y="30"/>
                  </a:moveTo>
                  <a:lnTo>
                    <a:pt x="66" y="24"/>
                  </a:lnTo>
                  <a:lnTo>
                    <a:pt x="54" y="18"/>
                  </a:lnTo>
                  <a:lnTo>
                    <a:pt x="48" y="12"/>
                  </a:lnTo>
                  <a:lnTo>
                    <a:pt x="36" y="6"/>
                  </a:lnTo>
                  <a:lnTo>
                    <a:pt x="24" y="6"/>
                  </a:lnTo>
                  <a:lnTo>
                    <a:pt x="12" y="6"/>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23" name="Freeform 69">
              <a:extLst>
                <a:ext uri="{FF2B5EF4-FFF2-40B4-BE49-F238E27FC236}">
                  <a16:creationId xmlns:a16="http://schemas.microsoft.com/office/drawing/2014/main" id="{3B8D930A-59A6-442E-988E-BA7C6D03731F}"/>
                </a:ext>
              </a:extLst>
            </p:cNvPr>
            <p:cNvSpPr>
              <a:spLocks/>
            </p:cNvSpPr>
            <p:nvPr/>
          </p:nvSpPr>
          <p:spPr bwMode="auto">
            <a:xfrm>
              <a:off x="3258" y="3237"/>
              <a:ext cx="90" cy="18"/>
            </a:xfrm>
            <a:custGeom>
              <a:avLst/>
              <a:gdLst>
                <a:gd name="T0" fmla="*/ 90 w 90"/>
                <a:gd name="T1" fmla="*/ 18 h 18"/>
                <a:gd name="T2" fmla="*/ 78 w 90"/>
                <a:gd name="T3" fmla="*/ 12 h 18"/>
                <a:gd name="T4" fmla="*/ 60 w 90"/>
                <a:gd name="T5" fmla="*/ 6 h 18"/>
                <a:gd name="T6" fmla="*/ 48 w 90"/>
                <a:gd name="T7" fmla="*/ 0 h 18"/>
                <a:gd name="T8" fmla="*/ 36 w 90"/>
                <a:gd name="T9" fmla="*/ 0 h 18"/>
                <a:gd name="T10" fmla="*/ 18 w 90"/>
                <a:gd name="T11" fmla="*/ 0 h 18"/>
                <a:gd name="T12" fmla="*/ 6 w 90"/>
                <a:gd name="T13" fmla="*/ 0 h 18"/>
                <a:gd name="T14" fmla="*/ 0 w 90"/>
                <a:gd name="T15" fmla="*/ 0 h 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18">
                  <a:moveTo>
                    <a:pt x="90" y="18"/>
                  </a:moveTo>
                  <a:lnTo>
                    <a:pt x="78" y="12"/>
                  </a:lnTo>
                  <a:lnTo>
                    <a:pt x="60" y="6"/>
                  </a:lnTo>
                  <a:lnTo>
                    <a:pt x="48" y="0"/>
                  </a:lnTo>
                  <a:lnTo>
                    <a:pt x="36" y="0"/>
                  </a:lnTo>
                  <a:lnTo>
                    <a:pt x="18" y="0"/>
                  </a:lnTo>
                  <a:lnTo>
                    <a:pt x="6" y="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24" name="Freeform 70">
              <a:extLst>
                <a:ext uri="{FF2B5EF4-FFF2-40B4-BE49-F238E27FC236}">
                  <a16:creationId xmlns:a16="http://schemas.microsoft.com/office/drawing/2014/main" id="{3FCCEA55-4D10-4790-88B4-0FA4713D8FF5}"/>
                </a:ext>
              </a:extLst>
            </p:cNvPr>
            <p:cNvSpPr>
              <a:spLocks/>
            </p:cNvSpPr>
            <p:nvPr/>
          </p:nvSpPr>
          <p:spPr bwMode="auto">
            <a:xfrm>
              <a:off x="3534" y="3261"/>
              <a:ext cx="1" cy="30"/>
            </a:xfrm>
            <a:custGeom>
              <a:avLst/>
              <a:gdLst>
                <a:gd name="T0" fmla="*/ 0 w 1"/>
                <a:gd name="T1" fmla="*/ 30 h 30"/>
                <a:gd name="T2" fmla="*/ 0 w 1"/>
                <a:gd name="T3" fmla="*/ 18 h 30"/>
                <a:gd name="T4" fmla="*/ 0 w 1"/>
                <a:gd name="T5" fmla="*/ 12 h 30"/>
                <a:gd name="T6" fmla="*/ 0 w 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30">
                  <a:moveTo>
                    <a:pt x="0" y="30"/>
                  </a:moveTo>
                  <a:lnTo>
                    <a:pt x="0" y="18"/>
                  </a:lnTo>
                  <a:lnTo>
                    <a:pt x="0" y="12"/>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156" name="Text Box 71">
            <a:extLst>
              <a:ext uri="{FF2B5EF4-FFF2-40B4-BE49-F238E27FC236}">
                <a16:creationId xmlns:a16="http://schemas.microsoft.com/office/drawing/2014/main" id="{1E542158-FDC4-4A22-A2AF-29CD3318DDDE}"/>
              </a:ext>
            </a:extLst>
          </p:cNvPr>
          <p:cNvSpPr txBox="1">
            <a:spLocks noChangeArrowheads="1"/>
          </p:cNvSpPr>
          <p:nvPr/>
        </p:nvSpPr>
        <p:spPr bwMode="auto">
          <a:xfrm>
            <a:off x="684213" y="7651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lang="zh-CN" altLang="en-US" sz="3200" b="1">
                <a:solidFill>
                  <a:srgbClr val="FF0066"/>
                </a:solidFill>
                <a:latin typeface="Times New Roman" panose="02020603050405020304" pitchFamily="18" charset="0"/>
                <a:ea typeface="幼圆" panose="02010509060101010101" pitchFamily="49" charset="-122"/>
              </a:rPr>
              <a:t>基本概念</a:t>
            </a:r>
          </a:p>
        </p:txBody>
      </p:sp>
      <p:sp>
        <p:nvSpPr>
          <p:cNvPr id="49157" name="标题 1">
            <a:extLst>
              <a:ext uri="{FF2B5EF4-FFF2-40B4-BE49-F238E27FC236}">
                <a16:creationId xmlns:a16="http://schemas.microsoft.com/office/drawing/2014/main" id="{D3E80305-DECE-4D3C-AC4C-8D5CBD1338C5}"/>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0947"/>
                                        </p:tgtEl>
                                        <p:attrNameLst>
                                          <p:attrName>style.visibility</p:attrName>
                                        </p:attrNameLst>
                                      </p:cBhvr>
                                      <p:to>
                                        <p:strVal val="visible"/>
                                      </p:to>
                                    </p:set>
                                    <p:animEffect transition="in" filter="wipe(left)">
                                      <p:cBhvr>
                                        <p:cTn id="7" dur="500"/>
                                        <p:tgtEl>
                                          <p:spTgt spid="21094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0946"/>
                                        </p:tgtEl>
                                        <p:attrNameLst>
                                          <p:attrName>style.visibility</p:attrName>
                                        </p:attrNameLst>
                                      </p:cBhvr>
                                      <p:to>
                                        <p:strVal val="visible"/>
                                      </p:to>
                                    </p:set>
                                    <p:animEffect transition="in" filter="dissolve">
                                      <p:cBhvr>
                                        <p:cTn id="11" dur="500"/>
                                        <p:tgtEl>
                                          <p:spTgt spid="210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E9068868-88AA-41B1-BFE1-7740C411117A}"/>
              </a:ext>
            </a:extLst>
          </p:cNvPr>
          <p:cNvSpPr>
            <a:spLocks noChangeArrowheads="1"/>
          </p:cNvSpPr>
          <p:nvPr/>
        </p:nvSpPr>
        <p:spPr bwMode="auto">
          <a:xfrm>
            <a:off x="468313" y="3068638"/>
            <a:ext cx="4876800" cy="2428875"/>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lnSpc>
                <a:spcPct val="120000"/>
              </a:lnSpc>
            </a:pP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生产流水线上罐装可乐不断地封装，然后装箱外运</a:t>
            </a: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怎么知道</a:t>
            </a:r>
            <a:r>
              <a:rPr kumimoji="1" lang="zh-CN" altLang="en-US" sz="3200" b="1" dirty="0">
                <a:solidFill>
                  <a:srgbClr val="FF0000"/>
                </a:solidFill>
                <a:latin typeface="Times New Roman" panose="02020603050405020304" pitchFamily="18" charset="0"/>
              </a:rPr>
              <a:t>这批罐装可乐的容量是否合格</a:t>
            </a:r>
            <a:r>
              <a:rPr kumimoji="1" lang="zh-CN" altLang="en-US" sz="3200" b="1" dirty="0">
                <a:latin typeface="Times New Roman" panose="02020603050405020304" pitchFamily="18" charset="0"/>
              </a:rPr>
              <a:t>呢？</a:t>
            </a:r>
          </a:p>
        </p:txBody>
      </p:sp>
      <p:grpSp>
        <p:nvGrpSpPr>
          <p:cNvPr id="50179" name="Group 3">
            <a:extLst>
              <a:ext uri="{FF2B5EF4-FFF2-40B4-BE49-F238E27FC236}">
                <a16:creationId xmlns:a16="http://schemas.microsoft.com/office/drawing/2014/main" id="{09E7C3EE-7E47-4E7F-A561-637D72D2C23A}"/>
              </a:ext>
            </a:extLst>
          </p:cNvPr>
          <p:cNvGrpSpPr>
            <a:grpSpLocks/>
          </p:cNvGrpSpPr>
          <p:nvPr/>
        </p:nvGrpSpPr>
        <p:grpSpPr bwMode="auto">
          <a:xfrm>
            <a:off x="0" y="1700213"/>
            <a:ext cx="2324100" cy="1481137"/>
            <a:chOff x="48" y="0"/>
            <a:chExt cx="1464" cy="933"/>
          </a:xfrm>
        </p:grpSpPr>
        <p:pic>
          <p:nvPicPr>
            <p:cNvPr id="50222" name="Picture 4" descr="6PACK">
              <a:extLst>
                <a:ext uri="{FF2B5EF4-FFF2-40B4-BE49-F238E27FC236}">
                  <a16:creationId xmlns:a16="http://schemas.microsoft.com/office/drawing/2014/main" id="{9FD23C49-2461-4282-9336-9E228C05E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 y="0"/>
              <a:ext cx="1140"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23" name="Picture 5" descr="6PACK">
              <a:extLst>
                <a:ext uri="{FF2B5EF4-FFF2-40B4-BE49-F238E27FC236}">
                  <a16:creationId xmlns:a16="http://schemas.microsoft.com/office/drawing/2014/main" id="{1B8AD700-A167-4A7C-BA5A-D9DADA901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 y="150"/>
              <a:ext cx="1140"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80" name="Group 6">
            <a:extLst>
              <a:ext uri="{FF2B5EF4-FFF2-40B4-BE49-F238E27FC236}">
                <a16:creationId xmlns:a16="http://schemas.microsoft.com/office/drawing/2014/main" id="{8AEF0ABD-018F-4050-8F9C-E8B8102A507D}"/>
              </a:ext>
            </a:extLst>
          </p:cNvPr>
          <p:cNvGrpSpPr>
            <a:grpSpLocks/>
          </p:cNvGrpSpPr>
          <p:nvPr/>
        </p:nvGrpSpPr>
        <p:grpSpPr bwMode="auto">
          <a:xfrm>
            <a:off x="8027988" y="1773238"/>
            <a:ext cx="561975" cy="1096962"/>
            <a:chOff x="3675" y="481"/>
            <a:chExt cx="354" cy="691"/>
          </a:xfrm>
        </p:grpSpPr>
        <p:grpSp>
          <p:nvGrpSpPr>
            <p:cNvPr id="50185" name="Group 7">
              <a:extLst>
                <a:ext uri="{FF2B5EF4-FFF2-40B4-BE49-F238E27FC236}">
                  <a16:creationId xmlns:a16="http://schemas.microsoft.com/office/drawing/2014/main" id="{88064B5F-875F-4C22-B273-4EF5EE8CC447}"/>
                </a:ext>
              </a:extLst>
            </p:cNvPr>
            <p:cNvGrpSpPr>
              <a:grpSpLocks/>
            </p:cNvGrpSpPr>
            <p:nvPr/>
          </p:nvGrpSpPr>
          <p:grpSpPr bwMode="auto">
            <a:xfrm>
              <a:off x="3675" y="1084"/>
              <a:ext cx="354" cy="88"/>
              <a:chOff x="3675" y="1084"/>
              <a:chExt cx="354" cy="88"/>
            </a:xfrm>
          </p:grpSpPr>
          <p:grpSp>
            <p:nvGrpSpPr>
              <p:cNvPr id="50218" name="Group 8">
                <a:extLst>
                  <a:ext uri="{FF2B5EF4-FFF2-40B4-BE49-F238E27FC236}">
                    <a16:creationId xmlns:a16="http://schemas.microsoft.com/office/drawing/2014/main" id="{F9DD6835-3763-4D98-9C8C-AB161C493264}"/>
                  </a:ext>
                </a:extLst>
              </p:cNvPr>
              <p:cNvGrpSpPr>
                <a:grpSpLocks/>
              </p:cNvGrpSpPr>
              <p:nvPr/>
            </p:nvGrpSpPr>
            <p:grpSpPr bwMode="auto">
              <a:xfrm>
                <a:off x="3675" y="1084"/>
                <a:ext cx="354" cy="88"/>
                <a:chOff x="3675" y="1084"/>
                <a:chExt cx="354" cy="88"/>
              </a:xfrm>
            </p:grpSpPr>
            <p:sp>
              <p:nvSpPr>
                <p:cNvPr id="50220" name="Oval 9">
                  <a:extLst>
                    <a:ext uri="{FF2B5EF4-FFF2-40B4-BE49-F238E27FC236}">
                      <a16:creationId xmlns:a16="http://schemas.microsoft.com/office/drawing/2014/main" id="{23606FB2-A570-4330-B55C-BDFB47DD6153}"/>
                    </a:ext>
                  </a:extLst>
                </p:cNvPr>
                <p:cNvSpPr>
                  <a:spLocks noChangeArrowheads="1"/>
                </p:cNvSpPr>
                <p:nvPr/>
              </p:nvSpPr>
              <p:spPr bwMode="auto">
                <a:xfrm>
                  <a:off x="3675" y="1084"/>
                  <a:ext cx="354" cy="88"/>
                </a:xfrm>
                <a:prstGeom prst="ellipse">
                  <a:avLst/>
                </a:pr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21" name="Oval 10">
                  <a:extLst>
                    <a:ext uri="{FF2B5EF4-FFF2-40B4-BE49-F238E27FC236}">
                      <a16:creationId xmlns:a16="http://schemas.microsoft.com/office/drawing/2014/main" id="{D0D87520-7E48-4976-B52A-B318C331AD37}"/>
                    </a:ext>
                  </a:extLst>
                </p:cNvPr>
                <p:cNvSpPr>
                  <a:spLocks noChangeArrowheads="1"/>
                </p:cNvSpPr>
                <p:nvPr/>
              </p:nvSpPr>
              <p:spPr bwMode="auto">
                <a:xfrm>
                  <a:off x="3676" y="1086"/>
                  <a:ext cx="352" cy="73"/>
                </a:xfrm>
                <a:prstGeom prst="ellipse">
                  <a:avLst/>
                </a:pr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0219" name="Freeform 11">
                <a:extLst>
                  <a:ext uri="{FF2B5EF4-FFF2-40B4-BE49-F238E27FC236}">
                    <a16:creationId xmlns:a16="http://schemas.microsoft.com/office/drawing/2014/main" id="{47F939E7-9EBB-4A6B-ADF7-D15B47625CBA}"/>
                  </a:ext>
                </a:extLst>
              </p:cNvPr>
              <p:cNvSpPr>
                <a:spLocks/>
              </p:cNvSpPr>
              <p:nvPr/>
            </p:nvSpPr>
            <p:spPr bwMode="auto">
              <a:xfrm>
                <a:off x="3711" y="1142"/>
                <a:ext cx="39" cy="14"/>
              </a:xfrm>
              <a:custGeom>
                <a:avLst/>
                <a:gdLst>
                  <a:gd name="T0" fmla="*/ 0 w 79"/>
                  <a:gd name="T1" fmla="*/ 0 h 27"/>
                  <a:gd name="T2" fmla="*/ 0 w 79"/>
                  <a:gd name="T3" fmla="*/ 1 h 27"/>
                  <a:gd name="T4" fmla="*/ 1 w 79"/>
                  <a:gd name="T5" fmla="*/ 1 h 27"/>
                  <a:gd name="T6" fmla="*/ 2 w 79"/>
                  <a:gd name="T7" fmla="*/ 1 h 27"/>
                  <a:gd name="T8" fmla="*/ 2 w 79"/>
                  <a:gd name="T9" fmla="*/ 1 h 27"/>
                  <a:gd name="T10" fmla="*/ 1 w 79"/>
                  <a:gd name="T11" fmla="*/ 1 h 27"/>
                  <a:gd name="T12" fmla="*/ 1 w 79"/>
                  <a:gd name="T13" fmla="*/ 1 h 27"/>
                  <a:gd name="T14" fmla="*/ 0 w 79"/>
                  <a:gd name="T15" fmla="*/ 1 h 27"/>
                  <a:gd name="T16" fmla="*/ 0 w 79"/>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0186" name="Oval 12">
              <a:extLst>
                <a:ext uri="{FF2B5EF4-FFF2-40B4-BE49-F238E27FC236}">
                  <a16:creationId xmlns:a16="http://schemas.microsoft.com/office/drawing/2014/main" id="{2683CBD0-FC26-43F1-A039-62D7821160DE}"/>
                </a:ext>
              </a:extLst>
            </p:cNvPr>
            <p:cNvSpPr>
              <a:spLocks noChangeArrowheads="1"/>
            </p:cNvSpPr>
            <p:nvPr/>
          </p:nvSpPr>
          <p:spPr bwMode="auto">
            <a:xfrm>
              <a:off x="3676" y="1079"/>
              <a:ext cx="352" cy="7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187" name="Rectangle 13">
              <a:extLst>
                <a:ext uri="{FF2B5EF4-FFF2-40B4-BE49-F238E27FC236}">
                  <a16:creationId xmlns:a16="http://schemas.microsoft.com/office/drawing/2014/main" id="{FCAD9009-F891-4BFE-9C46-CA6DB065DCE2}"/>
                </a:ext>
              </a:extLst>
            </p:cNvPr>
            <p:cNvSpPr>
              <a:spLocks noChangeArrowheads="1"/>
            </p:cNvSpPr>
            <p:nvPr/>
          </p:nvSpPr>
          <p:spPr bwMode="auto">
            <a:xfrm>
              <a:off x="3676" y="558"/>
              <a:ext cx="353" cy="5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188" name="Freeform 14">
              <a:extLst>
                <a:ext uri="{FF2B5EF4-FFF2-40B4-BE49-F238E27FC236}">
                  <a16:creationId xmlns:a16="http://schemas.microsoft.com/office/drawing/2014/main" id="{80C0786C-0FD9-4ACF-BC0E-3F73C973C5A2}"/>
                </a:ext>
              </a:extLst>
            </p:cNvPr>
            <p:cNvSpPr>
              <a:spLocks/>
            </p:cNvSpPr>
            <p:nvPr/>
          </p:nvSpPr>
          <p:spPr bwMode="auto">
            <a:xfrm>
              <a:off x="3707" y="576"/>
              <a:ext cx="47" cy="566"/>
            </a:xfrm>
            <a:custGeom>
              <a:avLst/>
              <a:gdLst>
                <a:gd name="T0" fmla="*/ 0 w 95"/>
                <a:gd name="T1" fmla="*/ 1 h 1132"/>
                <a:gd name="T2" fmla="*/ 1 w 95"/>
                <a:gd name="T3" fmla="*/ 0 h 1132"/>
                <a:gd name="T4" fmla="*/ 2 w 95"/>
                <a:gd name="T5" fmla="*/ 1 h 1132"/>
                <a:gd name="T6" fmla="*/ 2 w 95"/>
                <a:gd name="T7" fmla="*/ 36 h 1132"/>
                <a:gd name="T8" fmla="*/ 2 w 95"/>
                <a:gd name="T9" fmla="*/ 36 h 1132"/>
                <a:gd name="T10" fmla="*/ 0 w 95"/>
                <a:gd name="T11" fmla="*/ 35 h 1132"/>
                <a:gd name="T12" fmla="*/ 0 w 95"/>
                <a:gd name="T13" fmla="*/ 35 h 1132"/>
                <a:gd name="T14" fmla="*/ 0 w 95"/>
                <a:gd name="T15" fmla="*/ 1 h 11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0189" name="Group 15">
              <a:extLst>
                <a:ext uri="{FF2B5EF4-FFF2-40B4-BE49-F238E27FC236}">
                  <a16:creationId xmlns:a16="http://schemas.microsoft.com/office/drawing/2014/main" id="{1B6A23A0-540B-44A8-9223-6CB04576A515}"/>
                </a:ext>
              </a:extLst>
            </p:cNvPr>
            <p:cNvGrpSpPr>
              <a:grpSpLocks/>
            </p:cNvGrpSpPr>
            <p:nvPr/>
          </p:nvGrpSpPr>
          <p:grpSpPr bwMode="auto">
            <a:xfrm>
              <a:off x="3676" y="521"/>
              <a:ext cx="353" cy="80"/>
              <a:chOff x="3676" y="521"/>
              <a:chExt cx="353" cy="80"/>
            </a:xfrm>
          </p:grpSpPr>
          <p:sp>
            <p:nvSpPr>
              <p:cNvPr id="50216" name="Oval 16">
                <a:extLst>
                  <a:ext uri="{FF2B5EF4-FFF2-40B4-BE49-F238E27FC236}">
                    <a16:creationId xmlns:a16="http://schemas.microsoft.com/office/drawing/2014/main" id="{9CD32134-2AED-4EFA-8E6D-8FA5F37BE1FF}"/>
                  </a:ext>
                </a:extLst>
              </p:cNvPr>
              <p:cNvSpPr>
                <a:spLocks noChangeArrowheads="1"/>
              </p:cNvSpPr>
              <p:nvPr/>
            </p:nvSpPr>
            <p:spPr bwMode="auto">
              <a:xfrm>
                <a:off x="3676" y="527"/>
                <a:ext cx="353" cy="74"/>
              </a:xfrm>
              <a:prstGeom prst="ellipse">
                <a:avLst/>
              </a:prstGeom>
              <a:solidFill>
                <a:srgbClr val="FF1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17" name="Oval 17">
                <a:extLst>
                  <a:ext uri="{FF2B5EF4-FFF2-40B4-BE49-F238E27FC236}">
                    <a16:creationId xmlns:a16="http://schemas.microsoft.com/office/drawing/2014/main" id="{82ED7990-24B5-4321-9B47-DBAA679DF008}"/>
                  </a:ext>
                </a:extLst>
              </p:cNvPr>
              <p:cNvSpPr>
                <a:spLocks noChangeArrowheads="1"/>
              </p:cNvSpPr>
              <p:nvPr/>
            </p:nvSpPr>
            <p:spPr bwMode="auto">
              <a:xfrm>
                <a:off x="3676" y="521"/>
                <a:ext cx="353" cy="74"/>
              </a:xfrm>
              <a:prstGeom prst="ellipse">
                <a:avLst/>
              </a:prstGeom>
              <a:solidFill>
                <a:srgbClr val="FF1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0190" name="Oval 18">
              <a:extLst>
                <a:ext uri="{FF2B5EF4-FFF2-40B4-BE49-F238E27FC236}">
                  <a16:creationId xmlns:a16="http://schemas.microsoft.com/office/drawing/2014/main" id="{BA574AE2-1029-4A56-A8A8-409794260EE3}"/>
                </a:ext>
              </a:extLst>
            </p:cNvPr>
            <p:cNvSpPr>
              <a:spLocks noChangeArrowheads="1"/>
            </p:cNvSpPr>
            <p:nvPr/>
          </p:nvSpPr>
          <p:spPr bwMode="auto">
            <a:xfrm>
              <a:off x="3676" y="514"/>
              <a:ext cx="352" cy="82"/>
            </a:xfrm>
            <a:prstGeom prst="ellipse">
              <a:avLst/>
            </a:prstGeom>
            <a:solidFill>
              <a:srgbClr val="FF1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nvGrpSpPr>
            <p:cNvPr id="50191" name="Group 19">
              <a:extLst>
                <a:ext uri="{FF2B5EF4-FFF2-40B4-BE49-F238E27FC236}">
                  <a16:creationId xmlns:a16="http://schemas.microsoft.com/office/drawing/2014/main" id="{3575BC35-6868-45B8-B24E-63EB9750D90A}"/>
                </a:ext>
              </a:extLst>
            </p:cNvPr>
            <p:cNvGrpSpPr>
              <a:grpSpLocks/>
            </p:cNvGrpSpPr>
            <p:nvPr/>
          </p:nvGrpSpPr>
          <p:grpSpPr bwMode="auto">
            <a:xfrm>
              <a:off x="3675" y="494"/>
              <a:ext cx="353" cy="67"/>
              <a:chOff x="3675" y="494"/>
              <a:chExt cx="353" cy="67"/>
            </a:xfrm>
          </p:grpSpPr>
          <p:sp>
            <p:nvSpPr>
              <p:cNvPr id="50214" name="Oval 20">
                <a:extLst>
                  <a:ext uri="{FF2B5EF4-FFF2-40B4-BE49-F238E27FC236}">
                    <a16:creationId xmlns:a16="http://schemas.microsoft.com/office/drawing/2014/main" id="{8CBDB1A3-7016-4DAE-9B25-66E421393469}"/>
                  </a:ext>
                </a:extLst>
              </p:cNvPr>
              <p:cNvSpPr>
                <a:spLocks noChangeArrowheads="1"/>
              </p:cNvSpPr>
              <p:nvPr/>
            </p:nvSpPr>
            <p:spPr bwMode="auto">
              <a:xfrm>
                <a:off x="3675" y="494"/>
                <a:ext cx="353" cy="67"/>
              </a:xfrm>
              <a:prstGeom prst="ellipse">
                <a:avLst/>
              </a:pr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15" name="Rectangle 21">
                <a:extLst>
                  <a:ext uri="{FF2B5EF4-FFF2-40B4-BE49-F238E27FC236}">
                    <a16:creationId xmlns:a16="http://schemas.microsoft.com/office/drawing/2014/main" id="{BE1FF337-0854-4BF4-AB1B-11956E1058F5}"/>
                  </a:ext>
                </a:extLst>
              </p:cNvPr>
              <p:cNvSpPr>
                <a:spLocks noChangeArrowheads="1"/>
              </p:cNvSpPr>
              <p:nvPr/>
            </p:nvSpPr>
            <p:spPr bwMode="auto">
              <a:xfrm>
                <a:off x="3675" y="511"/>
                <a:ext cx="353" cy="16"/>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grpSp>
          <p:nvGrpSpPr>
            <p:cNvPr id="50192" name="Group 22">
              <a:extLst>
                <a:ext uri="{FF2B5EF4-FFF2-40B4-BE49-F238E27FC236}">
                  <a16:creationId xmlns:a16="http://schemas.microsoft.com/office/drawing/2014/main" id="{590CEB61-EC5C-48C7-8161-2463251356E9}"/>
                </a:ext>
              </a:extLst>
            </p:cNvPr>
            <p:cNvGrpSpPr>
              <a:grpSpLocks/>
            </p:cNvGrpSpPr>
            <p:nvPr/>
          </p:nvGrpSpPr>
          <p:grpSpPr bwMode="auto">
            <a:xfrm>
              <a:off x="3675" y="481"/>
              <a:ext cx="353" cy="66"/>
              <a:chOff x="3675" y="481"/>
              <a:chExt cx="353" cy="66"/>
            </a:xfrm>
          </p:grpSpPr>
          <p:grpSp>
            <p:nvGrpSpPr>
              <p:cNvPr id="50210" name="Group 23">
                <a:extLst>
                  <a:ext uri="{FF2B5EF4-FFF2-40B4-BE49-F238E27FC236}">
                    <a16:creationId xmlns:a16="http://schemas.microsoft.com/office/drawing/2014/main" id="{FE6C4DBC-21C5-4CD1-8C86-996A6CB064F3}"/>
                  </a:ext>
                </a:extLst>
              </p:cNvPr>
              <p:cNvGrpSpPr>
                <a:grpSpLocks/>
              </p:cNvGrpSpPr>
              <p:nvPr/>
            </p:nvGrpSpPr>
            <p:grpSpPr bwMode="auto">
              <a:xfrm>
                <a:off x="3675" y="481"/>
                <a:ext cx="353" cy="66"/>
                <a:chOff x="3675" y="481"/>
                <a:chExt cx="353" cy="66"/>
              </a:xfrm>
            </p:grpSpPr>
            <p:sp>
              <p:nvSpPr>
                <p:cNvPr id="50212" name="Oval 24">
                  <a:extLst>
                    <a:ext uri="{FF2B5EF4-FFF2-40B4-BE49-F238E27FC236}">
                      <a16:creationId xmlns:a16="http://schemas.microsoft.com/office/drawing/2014/main" id="{63D01B2A-0075-4534-AC6A-54EF683E2330}"/>
                    </a:ext>
                  </a:extLst>
                </p:cNvPr>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13" name="Oval 25">
                  <a:extLst>
                    <a:ext uri="{FF2B5EF4-FFF2-40B4-BE49-F238E27FC236}">
                      <a16:creationId xmlns:a16="http://schemas.microsoft.com/office/drawing/2014/main" id="{64F2E02D-DB48-4F0C-A0E6-5F693F9B2AF3}"/>
                    </a:ext>
                  </a:extLst>
                </p:cNvPr>
                <p:cNvSpPr>
                  <a:spLocks noChangeArrowheads="1"/>
                </p:cNvSpPr>
                <p:nvPr/>
              </p:nvSpPr>
              <p:spPr bwMode="auto">
                <a:xfrm>
                  <a:off x="3675" y="487"/>
                  <a:ext cx="353" cy="58"/>
                </a:xfrm>
                <a:prstGeom prst="ellipse">
                  <a:avLst/>
                </a:pr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0211" name="Oval 26">
                <a:extLst>
                  <a:ext uri="{FF2B5EF4-FFF2-40B4-BE49-F238E27FC236}">
                    <a16:creationId xmlns:a16="http://schemas.microsoft.com/office/drawing/2014/main" id="{87207445-D68B-4155-B265-EC60C4E03B21}"/>
                  </a:ext>
                </a:extLst>
              </p:cNvPr>
              <p:cNvSpPr>
                <a:spLocks noChangeArrowheads="1"/>
              </p:cNvSpPr>
              <p:nvPr/>
            </p:nvSpPr>
            <p:spPr bwMode="auto">
              <a:xfrm>
                <a:off x="3675" y="481"/>
                <a:ext cx="352" cy="66"/>
              </a:xfrm>
              <a:prstGeom prst="ellipse">
                <a:avLst/>
              </a:prstGeom>
              <a:noFill/>
              <a:ln w="6350">
                <a:solidFill>
                  <a:srgbClr val="DFD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0193" name="Freeform 27">
              <a:extLst>
                <a:ext uri="{FF2B5EF4-FFF2-40B4-BE49-F238E27FC236}">
                  <a16:creationId xmlns:a16="http://schemas.microsoft.com/office/drawing/2014/main" id="{21EAA1F1-9A17-4729-8AF2-83B0A7124984}"/>
                </a:ext>
              </a:extLst>
            </p:cNvPr>
            <p:cNvSpPr>
              <a:spLocks/>
            </p:cNvSpPr>
            <p:nvPr/>
          </p:nvSpPr>
          <p:spPr bwMode="auto">
            <a:xfrm>
              <a:off x="3710" y="538"/>
              <a:ext cx="40" cy="12"/>
            </a:xfrm>
            <a:custGeom>
              <a:avLst/>
              <a:gdLst>
                <a:gd name="T0" fmla="*/ 0 w 78"/>
                <a:gd name="T1" fmla="*/ 0 h 24"/>
                <a:gd name="T2" fmla="*/ 1 w 78"/>
                <a:gd name="T3" fmla="*/ 1 h 24"/>
                <a:gd name="T4" fmla="*/ 2 w 78"/>
                <a:gd name="T5" fmla="*/ 1 h 24"/>
                <a:gd name="T6" fmla="*/ 3 w 78"/>
                <a:gd name="T7" fmla="*/ 1 h 24"/>
                <a:gd name="T8" fmla="*/ 3 w 78"/>
                <a:gd name="T9" fmla="*/ 1 h 24"/>
                <a:gd name="T10" fmla="*/ 2 w 78"/>
                <a:gd name="T11" fmla="*/ 1 h 24"/>
                <a:gd name="T12" fmla="*/ 1 w 78"/>
                <a:gd name="T13" fmla="*/ 1 h 24"/>
                <a:gd name="T14" fmla="*/ 1 w 78"/>
                <a:gd name="T15" fmla="*/ 1 h 24"/>
                <a:gd name="T16" fmla="*/ 0 w 7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0194" name="Group 28">
              <a:extLst>
                <a:ext uri="{FF2B5EF4-FFF2-40B4-BE49-F238E27FC236}">
                  <a16:creationId xmlns:a16="http://schemas.microsoft.com/office/drawing/2014/main" id="{9B4BD4CD-E2DC-4D61-8AB0-92F5FA7081B8}"/>
                </a:ext>
              </a:extLst>
            </p:cNvPr>
            <p:cNvGrpSpPr>
              <a:grpSpLocks/>
            </p:cNvGrpSpPr>
            <p:nvPr/>
          </p:nvGrpSpPr>
          <p:grpSpPr bwMode="auto">
            <a:xfrm>
              <a:off x="3816" y="487"/>
              <a:ext cx="72" cy="59"/>
              <a:chOff x="3816" y="487"/>
              <a:chExt cx="72" cy="59"/>
            </a:xfrm>
          </p:grpSpPr>
          <p:grpSp>
            <p:nvGrpSpPr>
              <p:cNvPr id="50195" name="Group 29">
                <a:extLst>
                  <a:ext uri="{FF2B5EF4-FFF2-40B4-BE49-F238E27FC236}">
                    <a16:creationId xmlns:a16="http://schemas.microsoft.com/office/drawing/2014/main" id="{007E8776-E22A-4DD3-84D3-A2CC143DE148}"/>
                  </a:ext>
                </a:extLst>
              </p:cNvPr>
              <p:cNvGrpSpPr>
                <a:grpSpLocks/>
              </p:cNvGrpSpPr>
              <p:nvPr/>
            </p:nvGrpSpPr>
            <p:grpSpPr bwMode="auto">
              <a:xfrm>
                <a:off x="3816" y="487"/>
                <a:ext cx="72" cy="59"/>
                <a:chOff x="3816" y="487"/>
                <a:chExt cx="72" cy="59"/>
              </a:xfrm>
            </p:grpSpPr>
            <p:grpSp>
              <p:nvGrpSpPr>
                <p:cNvPr id="50197" name="Group 30">
                  <a:extLst>
                    <a:ext uri="{FF2B5EF4-FFF2-40B4-BE49-F238E27FC236}">
                      <a16:creationId xmlns:a16="http://schemas.microsoft.com/office/drawing/2014/main" id="{2C0F370A-8EF9-424D-8BFD-45959AF3977D}"/>
                    </a:ext>
                  </a:extLst>
                </p:cNvPr>
                <p:cNvGrpSpPr>
                  <a:grpSpLocks/>
                </p:cNvGrpSpPr>
                <p:nvPr/>
              </p:nvGrpSpPr>
              <p:grpSpPr bwMode="auto">
                <a:xfrm>
                  <a:off x="3816" y="487"/>
                  <a:ext cx="72" cy="29"/>
                  <a:chOff x="3816" y="487"/>
                  <a:chExt cx="72" cy="29"/>
                </a:xfrm>
              </p:grpSpPr>
              <p:sp>
                <p:nvSpPr>
                  <p:cNvPr id="50208" name="Oval 31">
                    <a:extLst>
                      <a:ext uri="{FF2B5EF4-FFF2-40B4-BE49-F238E27FC236}">
                        <a16:creationId xmlns:a16="http://schemas.microsoft.com/office/drawing/2014/main" id="{05D75C7C-C404-4195-84EE-B1388F5E33D2}"/>
                      </a:ext>
                    </a:extLst>
                  </p:cNvPr>
                  <p:cNvSpPr>
                    <a:spLocks noChangeArrowheads="1"/>
                  </p:cNvSpPr>
                  <p:nvPr/>
                </p:nvSpPr>
                <p:spPr bwMode="auto">
                  <a:xfrm>
                    <a:off x="3817" y="489"/>
                    <a:ext cx="71" cy="27"/>
                  </a:xfrm>
                  <a:prstGeom prst="ellipse">
                    <a:avLst/>
                  </a:prstGeom>
                  <a:noFill/>
                  <a:ln w="6350">
                    <a:solidFill>
                      <a:srgbClr val="7F7F9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09" name="Oval 32">
                    <a:extLst>
                      <a:ext uri="{FF2B5EF4-FFF2-40B4-BE49-F238E27FC236}">
                        <a16:creationId xmlns:a16="http://schemas.microsoft.com/office/drawing/2014/main" id="{E806BA57-3055-4737-8779-9300DE4B1005}"/>
                      </a:ext>
                    </a:extLst>
                  </p:cNvPr>
                  <p:cNvSpPr>
                    <a:spLocks noChangeArrowheads="1"/>
                  </p:cNvSpPr>
                  <p:nvPr/>
                </p:nvSpPr>
                <p:spPr bwMode="auto">
                  <a:xfrm>
                    <a:off x="3816" y="487"/>
                    <a:ext cx="71" cy="28"/>
                  </a:xfrm>
                  <a:prstGeom prst="ellipse">
                    <a:avLst/>
                  </a:prstGeom>
                  <a:noFill/>
                  <a:ln w="6350">
                    <a:solidFill>
                      <a:srgbClr val="DFD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0198" name="Freeform 33">
                  <a:extLst>
                    <a:ext uri="{FF2B5EF4-FFF2-40B4-BE49-F238E27FC236}">
                      <a16:creationId xmlns:a16="http://schemas.microsoft.com/office/drawing/2014/main" id="{25F69919-BA0A-4369-84E9-15737E6B4AE1}"/>
                    </a:ext>
                  </a:extLst>
                </p:cNvPr>
                <p:cNvSpPr>
                  <a:spLocks/>
                </p:cNvSpPr>
                <p:nvPr/>
              </p:nvSpPr>
              <p:spPr bwMode="auto">
                <a:xfrm>
                  <a:off x="3823" y="511"/>
                  <a:ext cx="60" cy="35"/>
                </a:xfrm>
                <a:custGeom>
                  <a:avLst/>
                  <a:gdLst>
                    <a:gd name="T0" fmla="*/ 1 w 119"/>
                    <a:gd name="T1" fmla="*/ 1 h 69"/>
                    <a:gd name="T2" fmla="*/ 0 w 119"/>
                    <a:gd name="T3" fmla="*/ 2 h 69"/>
                    <a:gd name="T4" fmla="*/ 1 w 119"/>
                    <a:gd name="T5" fmla="*/ 3 h 69"/>
                    <a:gd name="T6" fmla="*/ 3 w 119"/>
                    <a:gd name="T7" fmla="*/ 3 h 69"/>
                    <a:gd name="T8" fmla="*/ 4 w 119"/>
                    <a:gd name="T9" fmla="*/ 2 h 69"/>
                    <a:gd name="T10" fmla="*/ 4 w 119"/>
                    <a:gd name="T11" fmla="*/ 0 h 69"/>
                    <a:gd name="T12" fmla="*/ 1 w 119"/>
                    <a:gd name="T13" fmla="*/ 1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9" name="Freeform 34">
                  <a:extLst>
                    <a:ext uri="{FF2B5EF4-FFF2-40B4-BE49-F238E27FC236}">
                      <a16:creationId xmlns:a16="http://schemas.microsoft.com/office/drawing/2014/main" id="{E69451B9-7CB7-4263-A9CA-157BAF45E159}"/>
                    </a:ext>
                  </a:extLst>
                </p:cNvPr>
                <p:cNvSpPr>
                  <a:spLocks/>
                </p:cNvSpPr>
                <p:nvPr/>
              </p:nvSpPr>
              <p:spPr bwMode="auto">
                <a:xfrm>
                  <a:off x="3824" y="511"/>
                  <a:ext cx="58" cy="33"/>
                </a:xfrm>
                <a:custGeom>
                  <a:avLst/>
                  <a:gdLst>
                    <a:gd name="T0" fmla="*/ 0 w 117"/>
                    <a:gd name="T1" fmla="*/ 0 h 66"/>
                    <a:gd name="T2" fmla="*/ 0 w 117"/>
                    <a:gd name="T3" fmla="*/ 2 h 66"/>
                    <a:gd name="T4" fmla="*/ 1 w 117"/>
                    <a:gd name="T5" fmla="*/ 3 h 66"/>
                    <a:gd name="T6" fmla="*/ 2 w 117"/>
                    <a:gd name="T7" fmla="*/ 3 h 66"/>
                    <a:gd name="T8" fmla="*/ 3 w 117"/>
                    <a:gd name="T9" fmla="*/ 2 h 66"/>
                    <a:gd name="T10" fmla="*/ 3 w 117"/>
                    <a:gd name="T11" fmla="*/ 0 h 66"/>
                    <a:gd name="T12" fmla="*/ 0 w 11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0200" name="Group 35">
                  <a:extLst>
                    <a:ext uri="{FF2B5EF4-FFF2-40B4-BE49-F238E27FC236}">
                      <a16:creationId xmlns:a16="http://schemas.microsoft.com/office/drawing/2014/main" id="{CDF31AF6-A0D6-41E8-A8FD-B09264543E32}"/>
                    </a:ext>
                  </a:extLst>
                </p:cNvPr>
                <p:cNvGrpSpPr>
                  <a:grpSpLocks/>
                </p:cNvGrpSpPr>
                <p:nvPr/>
              </p:nvGrpSpPr>
              <p:grpSpPr bwMode="auto">
                <a:xfrm>
                  <a:off x="3830" y="510"/>
                  <a:ext cx="44" cy="16"/>
                  <a:chOff x="3830" y="510"/>
                  <a:chExt cx="44" cy="16"/>
                </a:xfrm>
              </p:grpSpPr>
              <p:sp>
                <p:nvSpPr>
                  <p:cNvPr id="50205" name="Oval 36">
                    <a:extLst>
                      <a:ext uri="{FF2B5EF4-FFF2-40B4-BE49-F238E27FC236}">
                        <a16:creationId xmlns:a16="http://schemas.microsoft.com/office/drawing/2014/main" id="{5ACAF3CA-2C63-48C1-8EA8-DAD67E2A1DA4}"/>
                      </a:ext>
                    </a:extLst>
                  </p:cNvPr>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06" name="Oval 37">
                    <a:extLst>
                      <a:ext uri="{FF2B5EF4-FFF2-40B4-BE49-F238E27FC236}">
                        <a16:creationId xmlns:a16="http://schemas.microsoft.com/office/drawing/2014/main" id="{F5C21D45-3B46-4DA8-9E28-781789A04F4A}"/>
                      </a:ext>
                    </a:extLst>
                  </p:cNvPr>
                  <p:cNvSpPr>
                    <a:spLocks noChangeArrowheads="1"/>
                  </p:cNvSpPr>
                  <p:nvPr/>
                </p:nvSpPr>
                <p:spPr bwMode="auto">
                  <a:xfrm>
                    <a:off x="3830" y="511"/>
                    <a:ext cx="44" cy="15"/>
                  </a:xfrm>
                  <a:prstGeom prst="ellipse">
                    <a:avLst/>
                  </a:prstGeom>
                  <a:noFill/>
                  <a:ln w="6350">
                    <a:solidFill>
                      <a:srgbClr val="7F7F9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07" name="Oval 38">
                    <a:extLst>
                      <a:ext uri="{FF2B5EF4-FFF2-40B4-BE49-F238E27FC236}">
                        <a16:creationId xmlns:a16="http://schemas.microsoft.com/office/drawing/2014/main" id="{BCD555CB-77A8-4E7F-BED2-D49C090F90ED}"/>
                      </a:ext>
                    </a:extLst>
                  </p:cNvPr>
                  <p:cNvSpPr>
                    <a:spLocks noChangeArrowheads="1"/>
                  </p:cNvSpPr>
                  <p:nvPr/>
                </p:nvSpPr>
                <p:spPr bwMode="auto">
                  <a:xfrm>
                    <a:off x="3830" y="510"/>
                    <a:ext cx="44" cy="15"/>
                  </a:xfrm>
                  <a:prstGeom prst="ellipse">
                    <a:avLst/>
                  </a:prstGeom>
                  <a:noFill/>
                  <a:ln w="6350">
                    <a:solidFill>
                      <a:srgbClr val="DFD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grpSp>
              <p:nvGrpSpPr>
                <p:cNvPr id="50201" name="Group 39">
                  <a:extLst>
                    <a:ext uri="{FF2B5EF4-FFF2-40B4-BE49-F238E27FC236}">
                      <a16:creationId xmlns:a16="http://schemas.microsoft.com/office/drawing/2014/main" id="{566F357F-12A8-4A7B-AACF-DC9992E9C357}"/>
                    </a:ext>
                  </a:extLst>
                </p:cNvPr>
                <p:cNvGrpSpPr>
                  <a:grpSpLocks/>
                </p:cNvGrpSpPr>
                <p:nvPr/>
              </p:nvGrpSpPr>
              <p:grpSpPr bwMode="auto">
                <a:xfrm>
                  <a:off x="3824" y="525"/>
                  <a:ext cx="56" cy="20"/>
                  <a:chOff x="3824" y="525"/>
                  <a:chExt cx="56" cy="20"/>
                </a:xfrm>
              </p:grpSpPr>
              <p:sp>
                <p:nvSpPr>
                  <p:cNvPr id="50202" name="Oval 40">
                    <a:extLst>
                      <a:ext uri="{FF2B5EF4-FFF2-40B4-BE49-F238E27FC236}">
                        <a16:creationId xmlns:a16="http://schemas.microsoft.com/office/drawing/2014/main" id="{C6AEAE8A-47E2-4429-93FE-A87EA6AD3B40}"/>
                      </a:ext>
                    </a:extLst>
                  </p:cNvPr>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03" name="Oval 41">
                    <a:extLst>
                      <a:ext uri="{FF2B5EF4-FFF2-40B4-BE49-F238E27FC236}">
                        <a16:creationId xmlns:a16="http://schemas.microsoft.com/office/drawing/2014/main" id="{E2A7A23D-15BF-4ACA-B993-1C0E832CD321}"/>
                      </a:ext>
                    </a:extLst>
                  </p:cNvPr>
                  <p:cNvSpPr>
                    <a:spLocks noChangeArrowheads="1"/>
                  </p:cNvSpPr>
                  <p:nvPr/>
                </p:nvSpPr>
                <p:spPr bwMode="auto">
                  <a:xfrm>
                    <a:off x="3826" y="526"/>
                    <a:ext cx="54" cy="19"/>
                  </a:xfrm>
                  <a:prstGeom prst="ellipse">
                    <a:avLst/>
                  </a:prstGeom>
                  <a:noFill/>
                  <a:ln w="6350">
                    <a:solidFill>
                      <a:srgbClr val="7F7F9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0204" name="Oval 42">
                    <a:extLst>
                      <a:ext uri="{FF2B5EF4-FFF2-40B4-BE49-F238E27FC236}">
                        <a16:creationId xmlns:a16="http://schemas.microsoft.com/office/drawing/2014/main" id="{5696DC89-2532-471D-BD7A-15346FE90AA1}"/>
                      </a:ext>
                    </a:extLst>
                  </p:cNvPr>
                  <p:cNvSpPr>
                    <a:spLocks noChangeArrowheads="1"/>
                  </p:cNvSpPr>
                  <p:nvPr/>
                </p:nvSpPr>
                <p:spPr bwMode="auto">
                  <a:xfrm>
                    <a:off x="3826" y="525"/>
                    <a:ext cx="54" cy="19"/>
                  </a:xfrm>
                  <a:prstGeom prst="ellipse">
                    <a:avLst/>
                  </a:prstGeom>
                  <a:noFill/>
                  <a:ln w="6350">
                    <a:solidFill>
                      <a:srgbClr val="DFD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grpSp>
          <p:sp>
            <p:nvSpPr>
              <p:cNvPr id="50196" name="Oval 43">
                <a:extLst>
                  <a:ext uri="{FF2B5EF4-FFF2-40B4-BE49-F238E27FC236}">
                    <a16:creationId xmlns:a16="http://schemas.microsoft.com/office/drawing/2014/main" id="{FB04D79D-A2C5-46AF-8FF4-74C82880B519}"/>
                  </a:ext>
                </a:extLst>
              </p:cNvPr>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grpSp>
      <p:sp>
        <p:nvSpPr>
          <p:cNvPr id="212012" name="Rectangle 44">
            <a:extLst>
              <a:ext uri="{FF2B5EF4-FFF2-40B4-BE49-F238E27FC236}">
                <a16:creationId xmlns:a16="http://schemas.microsoft.com/office/drawing/2014/main" id="{D0271053-519C-4884-BF61-BA631B141A59}"/>
              </a:ext>
            </a:extLst>
          </p:cNvPr>
          <p:cNvSpPr>
            <a:spLocks noChangeArrowheads="1"/>
          </p:cNvSpPr>
          <p:nvPr/>
        </p:nvSpPr>
        <p:spPr bwMode="auto">
          <a:xfrm>
            <a:off x="2617788" y="1557338"/>
            <a:ext cx="5080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lnSpc>
                <a:spcPct val="120000"/>
              </a:lnSpc>
            </a:pPr>
            <a:r>
              <a:rPr kumimoji="1" lang="zh-CN" altLang="en-US" sz="3200" b="1">
                <a:latin typeface="Times New Roman" panose="02020603050405020304" pitchFamily="18" charset="0"/>
              </a:rPr>
              <a:t>罐装可乐的容量按标准应为</a:t>
            </a:r>
          </a:p>
          <a:p>
            <a:pPr algn="ctr" eaLnBrk="1" hangingPunct="1">
              <a:lnSpc>
                <a:spcPct val="120000"/>
              </a:lnSpc>
            </a:pPr>
            <a:r>
              <a:rPr kumimoji="1" lang="en-US" altLang="zh-CN" sz="3200" b="1">
                <a:latin typeface="Times New Roman" panose="02020603050405020304" pitchFamily="18" charset="0"/>
              </a:rPr>
              <a:t>355</a:t>
            </a:r>
            <a:r>
              <a:rPr kumimoji="1" lang="zh-CN" altLang="en-US" sz="3200" b="1">
                <a:latin typeface="Times New Roman" panose="02020603050405020304" pitchFamily="18" charset="0"/>
              </a:rPr>
              <a:t>毫升</a:t>
            </a:r>
            <a:r>
              <a:rPr kumimoji="1" lang="en-US" altLang="zh-CN" sz="3200" b="1">
                <a:latin typeface="Times New Roman" panose="02020603050405020304" pitchFamily="18" charset="0"/>
              </a:rPr>
              <a:t>.</a:t>
            </a:r>
          </a:p>
        </p:txBody>
      </p:sp>
      <p:pic>
        <p:nvPicPr>
          <p:cNvPr id="212013" name="Picture 45" descr="汽水生产">
            <a:extLst>
              <a:ext uri="{FF2B5EF4-FFF2-40B4-BE49-F238E27FC236}">
                <a16:creationId xmlns:a16="http://schemas.microsoft.com/office/drawing/2014/main" id="{8C63A061-2934-4CB1-826C-A44AF2A5D3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3644900"/>
            <a:ext cx="342900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 Box 46">
            <a:extLst>
              <a:ext uri="{FF2B5EF4-FFF2-40B4-BE49-F238E27FC236}">
                <a16:creationId xmlns:a16="http://schemas.microsoft.com/office/drawing/2014/main" id="{4A5DFF1B-D88D-4C3E-A516-FB8ECD8037E8}"/>
              </a:ext>
            </a:extLst>
          </p:cNvPr>
          <p:cNvSpPr txBox="1">
            <a:spLocks noChangeArrowheads="1"/>
          </p:cNvSpPr>
          <p:nvPr/>
        </p:nvSpPr>
        <p:spPr bwMode="auto">
          <a:xfrm>
            <a:off x="684213" y="836613"/>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lang="zh-CN" altLang="en-US" sz="3200" b="1">
                <a:solidFill>
                  <a:srgbClr val="FF0066"/>
                </a:solidFill>
                <a:latin typeface="Times New Roman" panose="02020603050405020304" pitchFamily="18" charset="0"/>
                <a:ea typeface="幼圆" panose="02010509060101010101" pitchFamily="49" charset="-122"/>
              </a:rPr>
              <a:t>基本概念</a:t>
            </a:r>
          </a:p>
        </p:txBody>
      </p:sp>
      <p:sp>
        <p:nvSpPr>
          <p:cNvPr id="50184" name="标题 1">
            <a:extLst>
              <a:ext uri="{FF2B5EF4-FFF2-40B4-BE49-F238E27FC236}">
                <a16:creationId xmlns:a16="http://schemas.microsoft.com/office/drawing/2014/main" id="{7878ED6B-E077-4E3A-B2D2-BA158F64C50B}"/>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12012"/>
                                        </p:tgtEl>
                                        <p:attrNameLst>
                                          <p:attrName>style.visibility</p:attrName>
                                        </p:attrNameLst>
                                      </p:cBhvr>
                                      <p:to>
                                        <p:strVal val="visible"/>
                                      </p:to>
                                    </p:set>
                                    <p:animEffect transition="in" filter="barn(outVertical)">
                                      <p:cBhvr>
                                        <p:cTn id="7" dur="500"/>
                                        <p:tgtEl>
                                          <p:spTgt spid="212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0"/>
                                        </p:tgtEl>
                                        <p:attrNameLst>
                                          <p:attrName>style.visibility</p:attrName>
                                        </p:attrNameLst>
                                      </p:cBhvr>
                                      <p:to>
                                        <p:strVal val="visible"/>
                                      </p:to>
                                    </p:set>
                                    <p:animEffect transition="in" filter="wipe(left)">
                                      <p:cBhvr>
                                        <p:cTn id="12" dur="500"/>
                                        <p:tgtEl>
                                          <p:spTgt spid="2119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12013"/>
                                        </p:tgtEl>
                                        <p:attrNameLst>
                                          <p:attrName>style.visibility</p:attrName>
                                        </p:attrNameLst>
                                      </p:cBhvr>
                                      <p:to>
                                        <p:strVal val="visible"/>
                                      </p:to>
                                    </p:set>
                                    <p:anim calcmode="lin" valueType="num">
                                      <p:cBhvr additive="base">
                                        <p:cTn id="17" dur="500" fill="hold"/>
                                        <p:tgtEl>
                                          <p:spTgt spid="212013"/>
                                        </p:tgtEl>
                                        <p:attrNameLst>
                                          <p:attrName>ppt_x</p:attrName>
                                        </p:attrNameLst>
                                      </p:cBhvr>
                                      <p:tavLst>
                                        <p:tav tm="0">
                                          <p:val>
                                            <p:strVal val="1+#ppt_w/2"/>
                                          </p:val>
                                        </p:tav>
                                        <p:tav tm="100000">
                                          <p:val>
                                            <p:strVal val="#ppt_x"/>
                                          </p:val>
                                        </p:tav>
                                      </p:tavLst>
                                    </p:anim>
                                    <p:anim calcmode="lin" valueType="num">
                                      <p:cBhvr additive="base">
                                        <p:cTn id="18" dur="500" fill="hold"/>
                                        <p:tgtEl>
                                          <p:spTgt spid="212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P spid="21201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7C029854-EDAD-45DB-AF00-1C55EBA0BFAE}"/>
              </a:ext>
            </a:extLst>
          </p:cNvPr>
          <p:cNvGrpSpPr>
            <a:grpSpLocks/>
          </p:cNvGrpSpPr>
          <p:nvPr/>
        </p:nvGrpSpPr>
        <p:grpSpPr bwMode="auto">
          <a:xfrm>
            <a:off x="7308850" y="1628775"/>
            <a:ext cx="561975" cy="1096963"/>
            <a:chOff x="3675" y="481"/>
            <a:chExt cx="354" cy="691"/>
          </a:xfrm>
        </p:grpSpPr>
        <p:grpSp>
          <p:nvGrpSpPr>
            <p:cNvPr id="52232" name="Group 3">
              <a:extLst>
                <a:ext uri="{FF2B5EF4-FFF2-40B4-BE49-F238E27FC236}">
                  <a16:creationId xmlns:a16="http://schemas.microsoft.com/office/drawing/2014/main" id="{9AC72DED-79CF-4364-BDC6-0ACF0FE6764D}"/>
                </a:ext>
              </a:extLst>
            </p:cNvPr>
            <p:cNvGrpSpPr>
              <a:grpSpLocks/>
            </p:cNvGrpSpPr>
            <p:nvPr/>
          </p:nvGrpSpPr>
          <p:grpSpPr bwMode="auto">
            <a:xfrm>
              <a:off x="3675" y="1084"/>
              <a:ext cx="354" cy="88"/>
              <a:chOff x="3675" y="1084"/>
              <a:chExt cx="354" cy="88"/>
            </a:xfrm>
          </p:grpSpPr>
          <p:grpSp>
            <p:nvGrpSpPr>
              <p:cNvPr id="52265" name="Group 4">
                <a:extLst>
                  <a:ext uri="{FF2B5EF4-FFF2-40B4-BE49-F238E27FC236}">
                    <a16:creationId xmlns:a16="http://schemas.microsoft.com/office/drawing/2014/main" id="{EE0E07A0-03FA-4AA6-A981-CDA03D336A2E}"/>
                  </a:ext>
                </a:extLst>
              </p:cNvPr>
              <p:cNvGrpSpPr>
                <a:grpSpLocks/>
              </p:cNvGrpSpPr>
              <p:nvPr/>
            </p:nvGrpSpPr>
            <p:grpSpPr bwMode="auto">
              <a:xfrm>
                <a:off x="3675" y="1084"/>
                <a:ext cx="354" cy="88"/>
                <a:chOff x="3675" y="1084"/>
                <a:chExt cx="354" cy="88"/>
              </a:xfrm>
            </p:grpSpPr>
            <p:sp>
              <p:nvSpPr>
                <p:cNvPr id="52267" name="Oval 5">
                  <a:extLst>
                    <a:ext uri="{FF2B5EF4-FFF2-40B4-BE49-F238E27FC236}">
                      <a16:creationId xmlns:a16="http://schemas.microsoft.com/office/drawing/2014/main" id="{2A275489-C71B-4D4D-8DE0-6B62BE6A7F4F}"/>
                    </a:ext>
                  </a:extLst>
                </p:cNvPr>
                <p:cNvSpPr>
                  <a:spLocks noChangeArrowheads="1"/>
                </p:cNvSpPr>
                <p:nvPr/>
              </p:nvSpPr>
              <p:spPr bwMode="auto">
                <a:xfrm>
                  <a:off x="3675" y="1084"/>
                  <a:ext cx="354" cy="88"/>
                </a:xfrm>
                <a:prstGeom prst="ellipse">
                  <a:avLst/>
                </a:pr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68" name="Oval 6">
                  <a:extLst>
                    <a:ext uri="{FF2B5EF4-FFF2-40B4-BE49-F238E27FC236}">
                      <a16:creationId xmlns:a16="http://schemas.microsoft.com/office/drawing/2014/main" id="{C6D972E6-58E0-4BD4-8EC1-FD71A3F31221}"/>
                    </a:ext>
                  </a:extLst>
                </p:cNvPr>
                <p:cNvSpPr>
                  <a:spLocks noChangeArrowheads="1"/>
                </p:cNvSpPr>
                <p:nvPr/>
              </p:nvSpPr>
              <p:spPr bwMode="auto">
                <a:xfrm>
                  <a:off x="3676" y="1086"/>
                  <a:ext cx="352" cy="73"/>
                </a:xfrm>
                <a:prstGeom prst="ellipse">
                  <a:avLst/>
                </a:prstGeom>
                <a:solidFill>
                  <a:srgbClr val="5F5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2266" name="Freeform 7">
                <a:extLst>
                  <a:ext uri="{FF2B5EF4-FFF2-40B4-BE49-F238E27FC236}">
                    <a16:creationId xmlns:a16="http://schemas.microsoft.com/office/drawing/2014/main" id="{905253D2-7AF6-4E7B-99CF-33A2356C792F}"/>
                  </a:ext>
                </a:extLst>
              </p:cNvPr>
              <p:cNvSpPr>
                <a:spLocks/>
              </p:cNvSpPr>
              <p:nvPr/>
            </p:nvSpPr>
            <p:spPr bwMode="auto">
              <a:xfrm>
                <a:off x="3711" y="1142"/>
                <a:ext cx="39" cy="14"/>
              </a:xfrm>
              <a:custGeom>
                <a:avLst/>
                <a:gdLst>
                  <a:gd name="T0" fmla="*/ 0 w 79"/>
                  <a:gd name="T1" fmla="*/ 0 h 27"/>
                  <a:gd name="T2" fmla="*/ 0 w 79"/>
                  <a:gd name="T3" fmla="*/ 1 h 27"/>
                  <a:gd name="T4" fmla="*/ 1 w 79"/>
                  <a:gd name="T5" fmla="*/ 1 h 27"/>
                  <a:gd name="T6" fmla="*/ 2 w 79"/>
                  <a:gd name="T7" fmla="*/ 1 h 27"/>
                  <a:gd name="T8" fmla="*/ 2 w 79"/>
                  <a:gd name="T9" fmla="*/ 1 h 27"/>
                  <a:gd name="T10" fmla="*/ 1 w 79"/>
                  <a:gd name="T11" fmla="*/ 1 h 27"/>
                  <a:gd name="T12" fmla="*/ 1 w 79"/>
                  <a:gd name="T13" fmla="*/ 1 h 27"/>
                  <a:gd name="T14" fmla="*/ 0 w 79"/>
                  <a:gd name="T15" fmla="*/ 1 h 27"/>
                  <a:gd name="T16" fmla="*/ 0 w 79"/>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3" name="Oval 8">
              <a:extLst>
                <a:ext uri="{FF2B5EF4-FFF2-40B4-BE49-F238E27FC236}">
                  <a16:creationId xmlns:a16="http://schemas.microsoft.com/office/drawing/2014/main" id="{711844DA-AF49-4A92-853D-2459506C4732}"/>
                </a:ext>
              </a:extLst>
            </p:cNvPr>
            <p:cNvSpPr>
              <a:spLocks noChangeArrowheads="1"/>
            </p:cNvSpPr>
            <p:nvPr/>
          </p:nvSpPr>
          <p:spPr bwMode="auto">
            <a:xfrm>
              <a:off x="3676" y="1079"/>
              <a:ext cx="352" cy="7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34" name="Rectangle 9">
              <a:extLst>
                <a:ext uri="{FF2B5EF4-FFF2-40B4-BE49-F238E27FC236}">
                  <a16:creationId xmlns:a16="http://schemas.microsoft.com/office/drawing/2014/main" id="{3345AC15-3CA2-4BB8-8663-9AD38DD21AC1}"/>
                </a:ext>
              </a:extLst>
            </p:cNvPr>
            <p:cNvSpPr>
              <a:spLocks noChangeArrowheads="1"/>
            </p:cNvSpPr>
            <p:nvPr/>
          </p:nvSpPr>
          <p:spPr bwMode="auto">
            <a:xfrm>
              <a:off x="3676" y="558"/>
              <a:ext cx="353" cy="5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35" name="Freeform 10">
              <a:extLst>
                <a:ext uri="{FF2B5EF4-FFF2-40B4-BE49-F238E27FC236}">
                  <a16:creationId xmlns:a16="http://schemas.microsoft.com/office/drawing/2014/main" id="{242CF0B5-36AD-499B-8CEC-EC53850AD55B}"/>
                </a:ext>
              </a:extLst>
            </p:cNvPr>
            <p:cNvSpPr>
              <a:spLocks/>
            </p:cNvSpPr>
            <p:nvPr/>
          </p:nvSpPr>
          <p:spPr bwMode="auto">
            <a:xfrm>
              <a:off x="3707" y="576"/>
              <a:ext cx="47" cy="566"/>
            </a:xfrm>
            <a:custGeom>
              <a:avLst/>
              <a:gdLst>
                <a:gd name="T0" fmla="*/ 0 w 95"/>
                <a:gd name="T1" fmla="*/ 1 h 1132"/>
                <a:gd name="T2" fmla="*/ 1 w 95"/>
                <a:gd name="T3" fmla="*/ 0 h 1132"/>
                <a:gd name="T4" fmla="*/ 2 w 95"/>
                <a:gd name="T5" fmla="*/ 1 h 1132"/>
                <a:gd name="T6" fmla="*/ 2 w 95"/>
                <a:gd name="T7" fmla="*/ 36 h 1132"/>
                <a:gd name="T8" fmla="*/ 2 w 95"/>
                <a:gd name="T9" fmla="*/ 36 h 1132"/>
                <a:gd name="T10" fmla="*/ 0 w 95"/>
                <a:gd name="T11" fmla="*/ 35 h 1132"/>
                <a:gd name="T12" fmla="*/ 0 w 95"/>
                <a:gd name="T13" fmla="*/ 35 h 1132"/>
                <a:gd name="T14" fmla="*/ 0 w 95"/>
                <a:gd name="T15" fmla="*/ 1 h 11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6" name="Group 11">
              <a:extLst>
                <a:ext uri="{FF2B5EF4-FFF2-40B4-BE49-F238E27FC236}">
                  <a16:creationId xmlns:a16="http://schemas.microsoft.com/office/drawing/2014/main" id="{8546BF1B-3373-453C-83F2-70FF2C053507}"/>
                </a:ext>
              </a:extLst>
            </p:cNvPr>
            <p:cNvGrpSpPr>
              <a:grpSpLocks/>
            </p:cNvGrpSpPr>
            <p:nvPr/>
          </p:nvGrpSpPr>
          <p:grpSpPr bwMode="auto">
            <a:xfrm>
              <a:off x="3676" y="521"/>
              <a:ext cx="353" cy="80"/>
              <a:chOff x="3676" y="521"/>
              <a:chExt cx="353" cy="80"/>
            </a:xfrm>
          </p:grpSpPr>
          <p:sp>
            <p:nvSpPr>
              <p:cNvPr id="52263" name="Oval 12">
                <a:extLst>
                  <a:ext uri="{FF2B5EF4-FFF2-40B4-BE49-F238E27FC236}">
                    <a16:creationId xmlns:a16="http://schemas.microsoft.com/office/drawing/2014/main" id="{74F9B6DB-E22A-45E8-A064-06CF402E8CEB}"/>
                  </a:ext>
                </a:extLst>
              </p:cNvPr>
              <p:cNvSpPr>
                <a:spLocks noChangeArrowheads="1"/>
              </p:cNvSpPr>
              <p:nvPr/>
            </p:nvSpPr>
            <p:spPr bwMode="auto">
              <a:xfrm>
                <a:off x="3676" y="527"/>
                <a:ext cx="353" cy="74"/>
              </a:xfrm>
              <a:prstGeom prst="ellipse">
                <a:avLst/>
              </a:prstGeom>
              <a:solidFill>
                <a:srgbClr val="FF1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64" name="Oval 13">
                <a:extLst>
                  <a:ext uri="{FF2B5EF4-FFF2-40B4-BE49-F238E27FC236}">
                    <a16:creationId xmlns:a16="http://schemas.microsoft.com/office/drawing/2014/main" id="{775712C4-9D70-4E01-B3EC-C455F9134ABE}"/>
                  </a:ext>
                </a:extLst>
              </p:cNvPr>
              <p:cNvSpPr>
                <a:spLocks noChangeArrowheads="1"/>
              </p:cNvSpPr>
              <p:nvPr/>
            </p:nvSpPr>
            <p:spPr bwMode="auto">
              <a:xfrm>
                <a:off x="3676" y="521"/>
                <a:ext cx="353" cy="74"/>
              </a:xfrm>
              <a:prstGeom prst="ellipse">
                <a:avLst/>
              </a:prstGeom>
              <a:solidFill>
                <a:srgbClr val="FF1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2237" name="Oval 14">
              <a:extLst>
                <a:ext uri="{FF2B5EF4-FFF2-40B4-BE49-F238E27FC236}">
                  <a16:creationId xmlns:a16="http://schemas.microsoft.com/office/drawing/2014/main" id="{A8618624-874D-41FA-AD3C-AF7C625DDB15}"/>
                </a:ext>
              </a:extLst>
            </p:cNvPr>
            <p:cNvSpPr>
              <a:spLocks noChangeArrowheads="1"/>
            </p:cNvSpPr>
            <p:nvPr/>
          </p:nvSpPr>
          <p:spPr bwMode="auto">
            <a:xfrm>
              <a:off x="3676" y="514"/>
              <a:ext cx="352" cy="82"/>
            </a:xfrm>
            <a:prstGeom prst="ellipse">
              <a:avLst/>
            </a:prstGeom>
            <a:solidFill>
              <a:srgbClr val="FF1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nvGrpSpPr>
            <p:cNvPr id="52238" name="Group 15">
              <a:extLst>
                <a:ext uri="{FF2B5EF4-FFF2-40B4-BE49-F238E27FC236}">
                  <a16:creationId xmlns:a16="http://schemas.microsoft.com/office/drawing/2014/main" id="{FACE8B07-F63A-4B64-96F4-9F9B039A7E2C}"/>
                </a:ext>
              </a:extLst>
            </p:cNvPr>
            <p:cNvGrpSpPr>
              <a:grpSpLocks/>
            </p:cNvGrpSpPr>
            <p:nvPr/>
          </p:nvGrpSpPr>
          <p:grpSpPr bwMode="auto">
            <a:xfrm>
              <a:off x="3675" y="494"/>
              <a:ext cx="353" cy="67"/>
              <a:chOff x="3675" y="494"/>
              <a:chExt cx="353" cy="67"/>
            </a:xfrm>
          </p:grpSpPr>
          <p:sp>
            <p:nvSpPr>
              <p:cNvPr id="52261" name="Oval 16">
                <a:extLst>
                  <a:ext uri="{FF2B5EF4-FFF2-40B4-BE49-F238E27FC236}">
                    <a16:creationId xmlns:a16="http://schemas.microsoft.com/office/drawing/2014/main" id="{7EB55028-1463-4202-9775-0A0D5E007E04}"/>
                  </a:ext>
                </a:extLst>
              </p:cNvPr>
              <p:cNvSpPr>
                <a:spLocks noChangeArrowheads="1"/>
              </p:cNvSpPr>
              <p:nvPr/>
            </p:nvSpPr>
            <p:spPr bwMode="auto">
              <a:xfrm>
                <a:off x="3675" y="494"/>
                <a:ext cx="353" cy="67"/>
              </a:xfrm>
              <a:prstGeom prst="ellipse">
                <a:avLst/>
              </a:pr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62" name="Rectangle 17">
                <a:extLst>
                  <a:ext uri="{FF2B5EF4-FFF2-40B4-BE49-F238E27FC236}">
                    <a16:creationId xmlns:a16="http://schemas.microsoft.com/office/drawing/2014/main" id="{34A3F06E-35A2-4718-AD81-09D883E8FE9C}"/>
                  </a:ext>
                </a:extLst>
              </p:cNvPr>
              <p:cNvSpPr>
                <a:spLocks noChangeArrowheads="1"/>
              </p:cNvSpPr>
              <p:nvPr/>
            </p:nvSpPr>
            <p:spPr bwMode="auto">
              <a:xfrm>
                <a:off x="3675" y="511"/>
                <a:ext cx="353" cy="16"/>
              </a:xfrm>
              <a:prstGeom prst="rect">
                <a:avLst/>
              </a:prstGeom>
              <a:solidFill>
                <a:srgbClr val="7F7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grpSp>
          <p:nvGrpSpPr>
            <p:cNvPr id="52239" name="Group 18">
              <a:extLst>
                <a:ext uri="{FF2B5EF4-FFF2-40B4-BE49-F238E27FC236}">
                  <a16:creationId xmlns:a16="http://schemas.microsoft.com/office/drawing/2014/main" id="{6C87FB56-B81F-4D33-8361-636B349003F0}"/>
                </a:ext>
              </a:extLst>
            </p:cNvPr>
            <p:cNvGrpSpPr>
              <a:grpSpLocks/>
            </p:cNvGrpSpPr>
            <p:nvPr/>
          </p:nvGrpSpPr>
          <p:grpSpPr bwMode="auto">
            <a:xfrm>
              <a:off x="3675" y="481"/>
              <a:ext cx="353" cy="66"/>
              <a:chOff x="3675" y="481"/>
              <a:chExt cx="353" cy="66"/>
            </a:xfrm>
          </p:grpSpPr>
          <p:grpSp>
            <p:nvGrpSpPr>
              <p:cNvPr id="52257" name="Group 19">
                <a:extLst>
                  <a:ext uri="{FF2B5EF4-FFF2-40B4-BE49-F238E27FC236}">
                    <a16:creationId xmlns:a16="http://schemas.microsoft.com/office/drawing/2014/main" id="{B841B2E1-FF9D-4B9E-8A5B-9F9707E83444}"/>
                  </a:ext>
                </a:extLst>
              </p:cNvPr>
              <p:cNvGrpSpPr>
                <a:grpSpLocks/>
              </p:cNvGrpSpPr>
              <p:nvPr/>
            </p:nvGrpSpPr>
            <p:grpSpPr bwMode="auto">
              <a:xfrm>
                <a:off x="3675" y="481"/>
                <a:ext cx="353" cy="66"/>
                <a:chOff x="3675" y="481"/>
                <a:chExt cx="353" cy="66"/>
              </a:xfrm>
            </p:grpSpPr>
            <p:sp>
              <p:nvSpPr>
                <p:cNvPr id="52259" name="Oval 20">
                  <a:extLst>
                    <a:ext uri="{FF2B5EF4-FFF2-40B4-BE49-F238E27FC236}">
                      <a16:creationId xmlns:a16="http://schemas.microsoft.com/office/drawing/2014/main" id="{2FEDA32C-AA35-4CB3-B8D4-1BDF48BACFEC}"/>
                    </a:ext>
                  </a:extLst>
                </p:cNvPr>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60" name="Oval 21">
                  <a:extLst>
                    <a:ext uri="{FF2B5EF4-FFF2-40B4-BE49-F238E27FC236}">
                      <a16:creationId xmlns:a16="http://schemas.microsoft.com/office/drawing/2014/main" id="{CD4597D6-7E2D-4104-B070-1A49892C03BD}"/>
                    </a:ext>
                  </a:extLst>
                </p:cNvPr>
                <p:cNvSpPr>
                  <a:spLocks noChangeArrowheads="1"/>
                </p:cNvSpPr>
                <p:nvPr/>
              </p:nvSpPr>
              <p:spPr bwMode="auto">
                <a:xfrm>
                  <a:off x="3675" y="487"/>
                  <a:ext cx="353" cy="58"/>
                </a:xfrm>
                <a:prstGeom prst="ellipse">
                  <a:avLst/>
                </a:prstGeom>
                <a:solidFill>
                  <a:srgbClr val="9F9F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2258" name="Oval 22">
                <a:extLst>
                  <a:ext uri="{FF2B5EF4-FFF2-40B4-BE49-F238E27FC236}">
                    <a16:creationId xmlns:a16="http://schemas.microsoft.com/office/drawing/2014/main" id="{23F08DAD-1BCC-49EB-8AF2-E897A9B4520E}"/>
                  </a:ext>
                </a:extLst>
              </p:cNvPr>
              <p:cNvSpPr>
                <a:spLocks noChangeArrowheads="1"/>
              </p:cNvSpPr>
              <p:nvPr/>
            </p:nvSpPr>
            <p:spPr bwMode="auto">
              <a:xfrm>
                <a:off x="3675" y="481"/>
                <a:ext cx="352" cy="66"/>
              </a:xfrm>
              <a:prstGeom prst="ellipse">
                <a:avLst/>
              </a:prstGeom>
              <a:noFill/>
              <a:ln w="6350">
                <a:solidFill>
                  <a:srgbClr val="DFD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2240" name="Freeform 23">
              <a:extLst>
                <a:ext uri="{FF2B5EF4-FFF2-40B4-BE49-F238E27FC236}">
                  <a16:creationId xmlns:a16="http://schemas.microsoft.com/office/drawing/2014/main" id="{8A35819C-2931-41D5-9F9D-BA5D8900403E}"/>
                </a:ext>
              </a:extLst>
            </p:cNvPr>
            <p:cNvSpPr>
              <a:spLocks/>
            </p:cNvSpPr>
            <p:nvPr/>
          </p:nvSpPr>
          <p:spPr bwMode="auto">
            <a:xfrm>
              <a:off x="3710" y="538"/>
              <a:ext cx="40" cy="12"/>
            </a:xfrm>
            <a:custGeom>
              <a:avLst/>
              <a:gdLst>
                <a:gd name="T0" fmla="*/ 0 w 78"/>
                <a:gd name="T1" fmla="*/ 0 h 24"/>
                <a:gd name="T2" fmla="*/ 1 w 78"/>
                <a:gd name="T3" fmla="*/ 1 h 24"/>
                <a:gd name="T4" fmla="*/ 2 w 78"/>
                <a:gd name="T5" fmla="*/ 1 h 24"/>
                <a:gd name="T6" fmla="*/ 3 w 78"/>
                <a:gd name="T7" fmla="*/ 1 h 24"/>
                <a:gd name="T8" fmla="*/ 3 w 78"/>
                <a:gd name="T9" fmla="*/ 1 h 24"/>
                <a:gd name="T10" fmla="*/ 2 w 78"/>
                <a:gd name="T11" fmla="*/ 1 h 24"/>
                <a:gd name="T12" fmla="*/ 1 w 78"/>
                <a:gd name="T13" fmla="*/ 1 h 24"/>
                <a:gd name="T14" fmla="*/ 1 w 78"/>
                <a:gd name="T15" fmla="*/ 1 h 24"/>
                <a:gd name="T16" fmla="*/ 0 w 7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41" name="Group 24">
              <a:extLst>
                <a:ext uri="{FF2B5EF4-FFF2-40B4-BE49-F238E27FC236}">
                  <a16:creationId xmlns:a16="http://schemas.microsoft.com/office/drawing/2014/main" id="{21D2DBDD-FAA1-4972-B6EC-ADF7AAB03321}"/>
                </a:ext>
              </a:extLst>
            </p:cNvPr>
            <p:cNvGrpSpPr>
              <a:grpSpLocks/>
            </p:cNvGrpSpPr>
            <p:nvPr/>
          </p:nvGrpSpPr>
          <p:grpSpPr bwMode="auto">
            <a:xfrm>
              <a:off x="3816" y="487"/>
              <a:ext cx="72" cy="59"/>
              <a:chOff x="3816" y="487"/>
              <a:chExt cx="72" cy="59"/>
            </a:xfrm>
          </p:grpSpPr>
          <p:grpSp>
            <p:nvGrpSpPr>
              <p:cNvPr id="52242" name="Group 25">
                <a:extLst>
                  <a:ext uri="{FF2B5EF4-FFF2-40B4-BE49-F238E27FC236}">
                    <a16:creationId xmlns:a16="http://schemas.microsoft.com/office/drawing/2014/main" id="{73CAAECE-EB1D-44D0-9D62-74774B57400D}"/>
                  </a:ext>
                </a:extLst>
              </p:cNvPr>
              <p:cNvGrpSpPr>
                <a:grpSpLocks/>
              </p:cNvGrpSpPr>
              <p:nvPr/>
            </p:nvGrpSpPr>
            <p:grpSpPr bwMode="auto">
              <a:xfrm>
                <a:off x="3816" y="487"/>
                <a:ext cx="72" cy="59"/>
                <a:chOff x="3816" y="487"/>
                <a:chExt cx="72" cy="59"/>
              </a:xfrm>
            </p:grpSpPr>
            <p:grpSp>
              <p:nvGrpSpPr>
                <p:cNvPr id="52244" name="Group 26">
                  <a:extLst>
                    <a:ext uri="{FF2B5EF4-FFF2-40B4-BE49-F238E27FC236}">
                      <a16:creationId xmlns:a16="http://schemas.microsoft.com/office/drawing/2014/main" id="{C0CEF726-5750-4BC4-B0CC-3214CFBCA3F0}"/>
                    </a:ext>
                  </a:extLst>
                </p:cNvPr>
                <p:cNvGrpSpPr>
                  <a:grpSpLocks/>
                </p:cNvGrpSpPr>
                <p:nvPr/>
              </p:nvGrpSpPr>
              <p:grpSpPr bwMode="auto">
                <a:xfrm>
                  <a:off x="3816" y="487"/>
                  <a:ext cx="72" cy="29"/>
                  <a:chOff x="3816" y="487"/>
                  <a:chExt cx="72" cy="29"/>
                </a:xfrm>
              </p:grpSpPr>
              <p:sp>
                <p:nvSpPr>
                  <p:cNvPr id="52255" name="Oval 27">
                    <a:extLst>
                      <a:ext uri="{FF2B5EF4-FFF2-40B4-BE49-F238E27FC236}">
                        <a16:creationId xmlns:a16="http://schemas.microsoft.com/office/drawing/2014/main" id="{258E6EF9-AE07-44E9-953B-03482C78C59C}"/>
                      </a:ext>
                    </a:extLst>
                  </p:cNvPr>
                  <p:cNvSpPr>
                    <a:spLocks noChangeArrowheads="1"/>
                  </p:cNvSpPr>
                  <p:nvPr/>
                </p:nvSpPr>
                <p:spPr bwMode="auto">
                  <a:xfrm>
                    <a:off x="3817" y="489"/>
                    <a:ext cx="71" cy="27"/>
                  </a:xfrm>
                  <a:prstGeom prst="ellipse">
                    <a:avLst/>
                  </a:prstGeom>
                  <a:noFill/>
                  <a:ln w="6350">
                    <a:solidFill>
                      <a:srgbClr val="7F7F9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56" name="Oval 28">
                    <a:extLst>
                      <a:ext uri="{FF2B5EF4-FFF2-40B4-BE49-F238E27FC236}">
                        <a16:creationId xmlns:a16="http://schemas.microsoft.com/office/drawing/2014/main" id="{39BEC87D-8AAE-4EE4-98F5-519A9EC99229}"/>
                      </a:ext>
                    </a:extLst>
                  </p:cNvPr>
                  <p:cNvSpPr>
                    <a:spLocks noChangeArrowheads="1"/>
                  </p:cNvSpPr>
                  <p:nvPr/>
                </p:nvSpPr>
                <p:spPr bwMode="auto">
                  <a:xfrm>
                    <a:off x="3816" y="487"/>
                    <a:ext cx="71" cy="28"/>
                  </a:xfrm>
                  <a:prstGeom prst="ellipse">
                    <a:avLst/>
                  </a:prstGeom>
                  <a:noFill/>
                  <a:ln w="6350">
                    <a:solidFill>
                      <a:srgbClr val="DFD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
              <p:nvSpPr>
                <p:cNvPr id="52245" name="Freeform 29">
                  <a:extLst>
                    <a:ext uri="{FF2B5EF4-FFF2-40B4-BE49-F238E27FC236}">
                      <a16:creationId xmlns:a16="http://schemas.microsoft.com/office/drawing/2014/main" id="{AFFDBA22-F2D2-46D8-B5B6-561BBCD86318}"/>
                    </a:ext>
                  </a:extLst>
                </p:cNvPr>
                <p:cNvSpPr>
                  <a:spLocks/>
                </p:cNvSpPr>
                <p:nvPr/>
              </p:nvSpPr>
              <p:spPr bwMode="auto">
                <a:xfrm>
                  <a:off x="3823" y="511"/>
                  <a:ext cx="60" cy="35"/>
                </a:xfrm>
                <a:custGeom>
                  <a:avLst/>
                  <a:gdLst>
                    <a:gd name="T0" fmla="*/ 1 w 119"/>
                    <a:gd name="T1" fmla="*/ 1 h 69"/>
                    <a:gd name="T2" fmla="*/ 0 w 119"/>
                    <a:gd name="T3" fmla="*/ 2 h 69"/>
                    <a:gd name="T4" fmla="*/ 1 w 119"/>
                    <a:gd name="T5" fmla="*/ 3 h 69"/>
                    <a:gd name="T6" fmla="*/ 3 w 119"/>
                    <a:gd name="T7" fmla="*/ 3 h 69"/>
                    <a:gd name="T8" fmla="*/ 4 w 119"/>
                    <a:gd name="T9" fmla="*/ 2 h 69"/>
                    <a:gd name="T10" fmla="*/ 4 w 119"/>
                    <a:gd name="T11" fmla="*/ 0 h 69"/>
                    <a:gd name="T12" fmla="*/ 1 w 119"/>
                    <a:gd name="T13" fmla="*/ 1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30">
                  <a:extLst>
                    <a:ext uri="{FF2B5EF4-FFF2-40B4-BE49-F238E27FC236}">
                      <a16:creationId xmlns:a16="http://schemas.microsoft.com/office/drawing/2014/main" id="{0BE46622-677C-4FAA-9D63-F5668AECA23D}"/>
                    </a:ext>
                  </a:extLst>
                </p:cNvPr>
                <p:cNvSpPr>
                  <a:spLocks/>
                </p:cNvSpPr>
                <p:nvPr/>
              </p:nvSpPr>
              <p:spPr bwMode="auto">
                <a:xfrm>
                  <a:off x="3824" y="511"/>
                  <a:ext cx="58" cy="33"/>
                </a:xfrm>
                <a:custGeom>
                  <a:avLst/>
                  <a:gdLst>
                    <a:gd name="T0" fmla="*/ 0 w 117"/>
                    <a:gd name="T1" fmla="*/ 0 h 66"/>
                    <a:gd name="T2" fmla="*/ 0 w 117"/>
                    <a:gd name="T3" fmla="*/ 2 h 66"/>
                    <a:gd name="T4" fmla="*/ 1 w 117"/>
                    <a:gd name="T5" fmla="*/ 3 h 66"/>
                    <a:gd name="T6" fmla="*/ 2 w 117"/>
                    <a:gd name="T7" fmla="*/ 3 h 66"/>
                    <a:gd name="T8" fmla="*/ 3 w 117"/>
                    <a:gd name="T9" fmla="*/ 2 h 66"/>
                    <a:gd name="T10" fmla="*/ 3 w 117"/>
                    <a:gd name="T11" fmla="*/ 0 h 66"/>
                    <a:gd name="T12" fmla="*/ 0 w 11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47" name="Group 31">
                  <a:extLst>
                    <a:ext uri="{FF2B5EF4-FFF2-40B4-BE49-F238E27FC236}">
                      <a16:creationId xmlns:a16="http://schemas.microsoft.com/office/drawing/2014/main" id="{4F2EE7D2-B4A5-4651-AE2E-92A3D96AE0F1}"/>
                    </a:ext>
                  </a:extLst>
                </p:cNvPr>
                <p:cNvGrpSpPr>
                  <a:grpSpLocks/>
                </p:cNvGrpSpPr>
                <p:nvPr/>
              </p:nvGrpSpPr>
              <p:grpSpPr bwMode="auto">
                <a:xfrm>
                  <a:off x="3830" y="510"/>
                  <a:ext cx="44" cy="16"/>
                  <a:chOff x="3830" y="510"/>
                  <a:chExt cx="44" cy="16"/>
                </a:xfrm>
              </p:grpSpPr>
              <p:sp>
                <p:nvSpPr>
                  <p:cNvPr id="52252" name="Oval 32">
                    <a:extLst>
                      <a:ext uri="{FF2B5EF4-FFF2-40B4-BE49-F238E27FC236}">
                        <a16:creationId xmlns:a16="http://schemas.microsoft.com/office/drawing/2014/main" id="{4E282A65-B4DF-4047-93C7-34A175AD6252}"/>
                      </a:ext>
                    </a:extLst>
                  </p:cNvPr>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53" name="Oval 33">
                    <a:extLst>
                      <a:ext uri="{FF2B5EF4-FFF2-40B4-BE49-F238E27FC236}">
                        <a16:creationId xmlns:a16="http://schemas.microsoft.com/office/drawing/2014/main" id="{FC91BFFA-1C89-416C-A165-CBF25DDA6995}"/>
                      </a:ext>
                    </a:extLst>
                  </p:cNvPr>
                  <p:cNvSpPr>
                    <a:spLocks noChangeArrowheads="1"/>
                  </p:cNvSpPr>
                  <p:nvPr/>
                </p:nvSpPr>
                <p:spPr bwMode="auto">
                  <a:xfrm>
                    <a:off x="3830" y="511"/>
                    <a:ext cx="44" cy="15"/>
                  </a:xfrm>
                  <a:prstGeom prst="ellipse">
                    <a:avLst/>
                  </a:prstGeom>
                  <a:noFill/>
                  <a:ln w="6350">
                    <a:solidFill>
                      <a:srgbClr val="7F7F9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54" name="Oval 34">
                    <a:extLst>
                      <a:ext uri="{FF2B5EF4-FFF2-40B4-BE49-F238E27FC236}">
                        <a16:creationId xmlns:a16="http://schemas.microsoft.com/office/drawing/2014/main" id="{A2258CC3-E77D-41AA-B6CE-E20ECE81978A}"/>
                      </a:ext>
                    </a:extLst>
                  </p:cNvPr>
                  <p:cNvSpPr>
                    <a:spLocks noChangeArrowheads="1"/>
                  </p:cNvSpPr>
                  <p:nvPr/>
                </p:nvSpPr>
                <p:spPr bwMode="auto">
                  <a:xfrm>
                    <a:off x="3830" y="510"/>
                    <a:ext cx="44" cy="15"/>
                  </a:xfrm>
                  <a:prstGeom prst="ellipse">
                    <a:avLst/>
                  </a:prstGeom>
                  <a:noFill/>
                  <a:ln w="6350">
                    <a:solidFill>
                      <a:srgbClr val="DFD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grpSp>
              <p:nvGrpSpPr>
                <p:cNvPr id="52248" name="Group 35">
                  <a:extLst>
                    <a:ext uri="{FF2B5EF4-FFF2-40B4-BE49-F238E27FC236}">
                      <a16:creationId xmlns:a16="http://schemas.microsoft.com/office/drawing/2014/main" id="{74954A4A-8A79-457D-B391-EA2417C8871E}"/>
                    </a:ext>
                  </a:extLst>
                </p:cNvPr>
                <p:cNvGrpSpPr>
                  <a:grpSpLocks/>
                </p:cNvGrpSpPr>
                <p:nvPr/>
              </p:nvGrpSpPr>
              <p:grpSpPr bwMode="auto">
                <a:xfrm>
                  <a:off x="3824" y="525"/>
                  <a:ext cx="56" cy="20"/>
                  <a:chOff x="3824" y="525"/>
                  <a:chExt cx="56" cy="20"/>
                </a:xfrm>
              </p:grpSpPr>
              <p:sp>
                <p:nvSpPr>
                  <p:cNvPr id="52249" name="Oval 36">
                    <a:extLst>
                      <a:ext uri="{FF2B5EF4-FFF2-40B4-BE49-F238E27FC236}">
                        <a16:creationId xmlns:a16="http://schemas.microsoft.com/office/drawing/2014/main" id="{622E8BBD-C566-4269-93C7-A769E36864AD}"/>
                      </a:ext>
                    </a:extLst>
                  </p:cNvPr>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50" name="Oval 37">
                    <a:extLst>
                      <a:ext uri="{FF2B5EF4-FFF2-40B4-BE49-F238E27FC236}">
                        <a16:creationId xmlns:a16="http://schemas.microsoft.com/office/drawing/2014/main" id="{9163CEEB-1E60-4C01-B414-272DCAE91F8E}"/>
                      </a:ext>
                    </a:extLst>
                  </p:cNvPr>
                  <p:cNvSpPr>
                    <a:spLocks noChangeArrowheads="1"/>
                  </p:cNvSpPr>
                  <p:nvPr/>
                </p:nvSpPr>
                <p:spPr bwMode="auto">
                  <a:xfrm>
                    <a:off x="3826" y="526"/>
                    <a:ext cx="54" cy="19"/>
                  </a:xfrm>
                  <a:prstGeom prst="ellipse">
                    <a:avLst/>
                  </a:prstGeom>
                  <a:noFill/>
                  <a:ln w="6350">
                    <a:solidFill>
                      <a:srgbClr val="7F7F9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2251" name="Oval 38">
                    <a:extLst>
                      <a:ext uri="{FF2B5EF4-FFF2-40B4-BE49-F238E27FC236}">
                        <a16:creationId xmlns:a16="http://schemas.microsoft.com/office/drawing/2014/main" id="{6D277FF7-761A-4B16-9F7B-A4F3DD781839}"/>
                      </a:ext>
                    </a:extLst>
                  </p:cNvPr>
                  <p:cNvSpPr>
                    <a:spLocks noChangeArrowheads="1"/>
                  </p:cNvSpPr>
                  <p:nvPr/>
                </p:nvSpPr>
                <p:spPr bwMode="auto">
                  <a:xfrm>
                    <a:off x="3826" y="525"/>
                    <a:ext cx="54" cy="19"/>
                  </a:xfrm>
                  <a:prstGeom prst="ellipse">
                    <a:avLst/>
                  </a:prstGeom>
                  <a:noFill/>
                  <a:ln w="6350">
                    <a:solidFill>
                      <a:srgbClr val="DFD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grpSp>
          <p:sp>
            <p:nvSpPr>
              <p:cNvPr id="52243" name="Oval 39">
                <a:extLst>
                  <a:ext uri="{FF2B5EF4-FFF2-40B4-BE49-F238E27FC236}">
                    <a16:creationId xmlns:a16="http://schemas.microsoft.com/office/drawing/2014/main" id="{E8682225-A9B9-4505-A4A1-5EBDC3D4C863}"/>
                  </a:ext>
                </a:extLst>
              </p:cNvPr>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grpSp>
      <p:sp>
        <p:nvSpPr>
          <p:cNvPr id="213032" name="Rectangle 40">
            <a:extLst>
              <a:ext uri="{FF2B5EF4-FFF2-40B4-BE49-F238E27FC236}">
                <a16:creationId xmlns:a16="http://schemas.microsoft.com/office/drawing/2014/main" id="{12535E66-6B89-49F7-8288-10CEA4EB9D31}"/>
              </a:ext>
            </a:extLst>
          </p:cNvPr>
          <p:cNvSpPr>
            <a:spLocks noChangeArrowheads="1"/>
          </p:cNvSpPr>
          <p:nvPr/>
        </p:nvSpPr>
        <p:spPr bwMode="auto">
          <a:xfrm>
            <a:off x="539750" y="3500438"/>
            <a:ext cx="78486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lnSpc>
                <a:spcPct val="115000"/>
              </a:lnSpc>
            </a:pP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每隔一定时间，抽查若干罐 </a:t>
            </a:r>
            <a:r>
              <a:rPr kumimoji="1" lang="en-US" altLang="zh-CN" sz="3200" b="1">
                <a:latin typeface="Times New Roman" panose="02020603050405020304" pitchFamily="18" charset="0"/>
              </a:rPr>
              <a:t>.</a:t>
            </a:r>
          </a:p>
        </p:txBody>
      </p:sp>
      <p:sp>
        <p:nvSpPr>
          <p:cNvPr id="213033" name="Rectangle 41">
            <a:extLst>
              <a:ext uri="{FF2B5EF4-FFF2-40B4-BE49-F238E27FC236}">
                <a16:creationId xmlns:a16="http://schemas.microsoft.com/office/drawing/2014/main" id="{8DFE53E6-574F-42CA-9729-6671AE4357F9}"/>
              </a:ext>
            </a:extLst>
          </p:cNvPr>
          <p:cNvSpPr>
            <a:spLocks noChangeArrowheads="1"/>
          </p:cNvSpPr>
          <p:nvPr/>
        </p:nvSpPr>
        <p:spPr bwMode="auto">
          <a:xfrm>
            <a:off x="539750" y="3500438"/>
            <a:ext cx="77565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lnSpc>
                <a:spcPct val="120000"/>
              </a:lnSpc>
            </a:pP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如每隔</a:t>
            </a:r>
            <a:r>
              <a:rPr kumimoji="1" lang="en-US" altLang="zh-CN" sz="3200" b="1">
                <a:latin typeface="Times New Roman" panose="02020603050405020304" pitchFamily="18" charset="0"/>
              </a:rPr>
              <a:t>1</a:t>
            </a:r>
            <a:r>
              <a:rPr kumimoji="1" lang="zh-CN" altLang="en-US" sz="3200" b="1">
                <a:latin typeface="Times New Roman" panose="02020603050405020304" pitchFamily="18" charset="0"/>
              </a:rPr>
              <a:t>小时，抽查</a:t>
            </a:r>
            <a:r>
              <a:rPr kumimoji="1" lang="en-US" altLang="zh-CN" sz="3200" b="1">
                <a:latin typeface="Times New Roman" panose="02020603050405020304" pitchFamily="18" charset="0"/>
              </a:rPr>
              <a:t>5</a:t>
            </a:r>
            <a:r>
              <a:rPr kumimoji="1" lang="zh-CN" altLang="en-US" sz="3200" b="1">
                <a:latin typeface="Times New Roman" panose="02020603050405020304" pitchFamily="18" charset="0"/>
              </a:rPr>
              <a:t>罐，得</a:t>
            </a:r>
            <a:r>
              <a:rPr kumimoji="1" lang="en-US" altLang="zh-CN" sz="3200" b="1">
                <a:latin typeface="Times New Roman" panose="02020603050405020304" pitchFamily="18" charset="0"/>
              </a:rPr>
              <a:t>5</a:t>
            </a:r>
            <a:r>
              <a:rPr kumimoji="1" lang="zh-CN" altLang="en-US" sz="3200" b="1">
                <a:latin typeface="Times New Roman" panose="02020603050405020304" pitchFamily="18" charset="0"/>
              </a:rPr>
              <a:t>个容量的值</a:t>
            </a:r>
            <a:r>
              <a:rPr kumimoji="1" lang="en-US" altLang="zh-CN" sz="3200" b="1" i="1">
                <a:latin typeface="Times New Roman" panose="02020603050405020304" pitchFamily="18" charset="0"/>
              </a:rPr>
              <a:t>X</a:t>
            </a:r>
            <a:r>
              <a:rPr kumimoji="1" lang="en-US" altLang="zh-CN" sz="3200" b="1" baseline="-25000">
                <a:latin typeface="Times New Roman" panose="02020603050405020304" pitchFamily="18" charset="0"/>
              </a:rPr>
              <a:t>1</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a:t>
            </a:r>
            <a:r>
              <a:rPr kumimoji="1" lang="zh-CN" altLang="en-US" sz="3200" b="1">
                <a:latin typeface="Times New Roman" panose="02020603050405020304" pitchFamily="18" charset="0"/>
              </a:rPr>
              <a:t>，</a:t>
            </a:r>
            <a:r>
              <a:rPr kumimoji="1" lang="en-US" altLang="zh-CN" sz="3200" b="1" i="1">
                <a:latin typeface="Times New Roman" panose="02020603050405020304" pitchFamily="18" charset="0"/>
              </a:rPr>
              <a:t>X</a:t>
            </a:r>
            <a:r>
              <a:rPr kumimoji="1" lang="en-US" altLang="zh-CN" sz="3200" b="1" baseline="-25000">
                <a:latin typeface="Times New Roman" panose="02020603050405020304" pitchFamily="18" charset="0"/>
              </a:rPr>
              <a:t>5</a:t>
            </a:r>
            <a:r>
              <a:rPr kumimoji="1" lang="zh-CN" altLang="en-US" sz="3200" b="1">
                <a:latin typeface="Times New Roman" panose="02020603050405020304" pitchFamily="18" charset="0"/>
              </a:rPr>
              <a:t>，根据这些值来判断生产是否正常</a:t>
            </a:r>
            <a:r>
              <a:rPr kumimoji="1" lang="en-US" altLang="zh-CN" sz="3200" b="1">
                <a:latin typeface="Times New Roman" panose="02020603050405020304" pitchFamily="18" charset="0"/>
              </a:rPr>
              <a:t>.</a:t>
            </a:r>
          </a:p>
        </p:txBody>
      </p:sp>
      <p:sp>
        <p:nvSpPr>
          <p:cNvPr id="213034" name="Rectangle 42">
            <a:extLst>
              <a:ext uri="{FF2B5EF4-FFF2-40B4-BE49-F238E27FC236}">
                <a16:creationId xmlns:a16="http://schemas.microsoft.com/office/drawing/2014/main" id="{C301DDFA-13F9-4871-82BD-E1B960145600}"/>
              </a:ext>
            </a:extLst>
          </p:cNvPr>
          <p:cNvSpPr>
            <a:spLocks noChangeArrowheads="1"/>
          </p:cNvSpPr>
          <p:nvPr/>
        </p:nvSpPr>
        <p:spPr bwMode="auto">
          <a:xfrm>
            <a:off x="755650" y="2060575"/>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3200" b="1">
                <a:latin typeface="Times New Roman" panose="02020603050405020304" pitchFamily="18" charset="0"/>
              </a:rPr>
              <a:t>通常的办法是进行抽样检查</a:t>
            </a:r>
            <a:r>
              <a:rPr kumimoji="1" lang="en-US" altLang="zh-CN" sz="3200" b="1">
                <a:latin typeface="Times New Roman" panose="02020603050405020304" pitchFamily="18" charset="0"/>
              </a:rPr>
              <a:t>.</a:t>
            </a:r>
          </a:p>
        </p:txBody>
      </p:sp>
      <p:sp>
        <p:nvSpPr>
          <p:cNvPr id="52230" name="Text Box 43">
            <a:extLst>
              <a:ext uri="{FF2B5EF4-FFF2-40B4-BE49-F238E27FC236}">
                <a16:creationId xmlns:a16="http://schemas.microsoft.com/office/drawing/2014/main" id="{5800A06B-FDFE-4824-878C-C6914AC3BD9E}"/>
              </a:ext>
            </a:extLst>
          </p:cNvPr>
          <p:cNvSpPr txBox="1">
            <a:spLocks noChangeArrowheads="1"/>
          </p:cNvSpPr>
          <p:nvPr/>
        </p:nvSpPr>
        <p:spPr bwMode="auto">
          <a:xfrm>
            <a:off x="611188" y="69215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lang="zh-CN" altLang="en-US" sz="3200" b="1">
                <a:solidFill>
                  <a:srgbClr val="FF0066"/>
                </a:solidFill>
                <a:latin typeface="Times New Roman" panose="02020603050405020304" pitchFamily="18" charset="0"/>
                <a:ea typeface="幼圆" panose="02010509060101010101" pitchFamily="49" charset="-122"/>
              </a:rPr>
              <a:t>基本概念</a:t>
            </a:r>
          </a:p>
        </p:txBody>
      </p:sp>
      <p:sp>
        <p:nvSpPr>
          <p:cNvPr id="52231" name="标题 1">
            <a:extLst>
              <a:ext uri="{FF2B5EF4-FFF2-40B4-BE49-F238E27FC236}">
                <a16:creationId xmlns:a16="http://schemas.microsoft.com/office/drawing/2014/main" id="{9BFB67DC-FDF2-4F07-B000-5A1EDBA4D82C}"/>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3034"/>
                                        </p:tgtEl>
                                        <p:attrNameLst>
                                          <p:attrName>style.visibility</p:attrName>
                                        </p:attrNameLst>
                                      </p:cBhvr>
                                      <p:to>
                                        <p:strVal val="visible"/>
                                      </p:to>
                                    </p:set>
                                    <p:animEffect transition="in" filter="wipe(left)">
                                      <p:cBhvr>
                                        <p:cTn id="7" dur="500"/>
                                        <p:tgtEl>
                                          <p:spTgt spid="213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3032"/>
                                        </p:tgtEl>
                                        <p:attrNameLst>
                                          <p:attrName>style.visibility</p:attrName>
                                        </p:attrNameLst>
                                      </p:cBhvr>
                                      <p:to>
                                        <p:strVal val="visible"/>
                                      </p:to>
                                    </p:set>
                                    <p:animEffect transition="in" filter="wipe(left)">
                                      <p:cBhvr>
                                        <p:cTn id="12" dur="500"/>
                                        <p:tgtEl>
                                          <p:spTgt spid="2130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3033"/>
                                        </p:tgtEl>
                                        <p:attrNameLst>
                                          <p:attrName>style.visibility</p:attrName>
                                        </p:attrNameLst>
                                      </p:cBhvr>
                                      <p:to>
                                        <p:strVal val="visible"/>
                                      </p:to>
                                    </p:set>
                                    <p:animEffect transition="in" filter="wipe(left)">
                                      <p:cBhvr>
                                        <p:cTn id="17" dur="500"/>
                                        <p:tgtEl>
                                          <p:spTgt spid="213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32" grpId="0" autoUpdateAnimBg="0"/>
      <p:bldP spid="213033" grpId="0" autoUpdateAnimBg="0"/>
      <p:bldP spid="21303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512ADC94-998A-4CA9-8A01-243CAC2D21F0}"/>
              </a:ext>
            </a:extLst>
          </p:cNvPr>
          <p:cNvSpPr>
            <a:spLocks noChangeArrowheads="1"/>
          </p:cNvSpPr>
          <p:nvPr/>
        </p:nvSpPr>
        <p:spPr bwMode="auto">
          <a:xfrm>
            <a:off x="684213" y="2636838"/>
            <a:ext cx="78486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just">
              <a:lnSpc>
                <a:spcPct val="120000"/>
              </a:lnSpc>
            </a:pPr>
            <a:r>
              <a:rPr kumimoji="1" lang="zh-CN" altLang="en-US" sz="3200" b="1" dirty="0">
                <a:latin typeface="Times New Roman" panose="02020603050405020304" pitchFamily="18" charset="0"/>
              </a:rPr>
              <a:t>根据</a:t>
            </a:r>
            <a:r>
              <a:rPr kumimoji="1" lang="zh-CN" altLang="en-US" sz="3200" b="1" dirty="0">
                <a:solidFill>
                  <a:srgbClr val="C00000"/>
                </a:solidFill>
                <a:latin typeface="Times New Roman" panose="02020603050405020304" pitchFamily="18" charset="0"/>
              </a:rPr>
              <a:t>样本的信息检验</a:t>
            </a:r>
            <a:r>
              <a:rPr kumimoji="1" lang="zh-CN" altLang="en-US" sz="3200" b="1" dirty="0">
                <a:latin typeface="Times New Roman" panose="02020603050405020304" pitchFamily="18" charset="0"/>
              </a:rPr>
              <a:t>关于总体的某个命题是否正确</a:t>
            </a:r>
            <a:r>
              <a:rPr kumimoji="1" lang="en-US" altLang="zh-CN" sz="3200" b="1" dirty="0">
                <a:latin typeface="Times New Roman" panose="02020603050405020304" pitchFamily="18" charset="0"/>
              </a:rPr>
              <a:t>.</a:t>
            </a:r>
          </a:p>
        </p:txBody>
      </p:sp>
      <p:sp>
        <p:nvSpPr>
          <p:cNvPr id="214019" name="Rectangle 3">
            <a:extLst>
              <a:ext uri="{FF2B5EF4-FFF2-40B4-BE49-F238E27FC236}">
                <a16:creationId xmlns:a16="http://schemas.microsoft.com/office/drawing/2014/main" id="{56D66BC1-8053-46B0-95B2-0573D26995AB}"/>
              </a:ext>
            </a:extLst>
          </p:cNvPr>
          <p:cNvSpPr>
            <a:spLocks noChangeArrowheads="1"/>
          </p:cNvSpPr>
          <p:nvPr/>
        </p:nvSpPr>
        <p:spPr bwMode="auto">
          <a:xfrm>
            <a:off x="2843213" y="3284538"/>
            <a:ext cx="5283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3200" b="1">
                <a:latin typeface="Times New Roman" panose="02020603050405020304" pitchFamily="18" charset="0"/>
              </a:rPr>
              <a:t>这类问题称作</a:t>
            </a:r>
            <a:r>
              <a:rPr kumimoji="1" lang="zh-CN" altLang="en-US" sz="3200" b="1">
                <a:solidFill>
                  <a:srgbClr val="FF0000"/>
                </a:solidFill>
                <a:latin typeface="Times New Roman" panose="02020603050405020304" pitchFamily="18" charset="0"/>
              </a:rPr>
              <a:t>假设检验</a:t>
            </a:r>
            <a:r>
              <a:rPr kumimoji="1" lang="zh-CN" altLang="en-US" sz="3200" b="1">
                <a:latin typeface="Times New Roman" panose="02020603050405020304" pitchFamily="18" charset="0"/>
              </a:rPr>
              <a:t>问题 </a:t>
            </a:r>
            <a:r>
              <a:rPr kumimoji="1" lang="en-US" altLang="zh-CN" sz="3200" b="1">
                <a:latin typeface="Times New Roman" panose="02020603050405020304" pitchFamily="18" charset="0"/>
              </a:rPr>
              <a:t>.</a:t>
            </a:r>
          </a:p>
        </p:txBody>
      </p:sp>
      <p:sp>
        <p:nvSpPr>
          <p:cNvPr id="53252" name="Text Box 4">
            <a:extLst>
              <a:ext uri="{FF2B5EF4-FFF2-40B4-BE49-F238E27FC236}">
                <a16:creationId xmlns:a16="http://schemas.microsoft.com/office/drawing/2014/main" id="{0E3DC6BC-4A12-4769-827A-58757A8B2136}"/>
              </a:ext>
            </a:extLst>
          </p:cNvPr>
          <p:cNvSpPr txBox="1">
            <a:spLocks noChangeArrowheads="1"/>
          </p:cNvSpPr>
          <p:nvPr/>
        </p:nvSpPr>
        <p:spPr bwMode="auto">
          <a:xfrm>
            <a:off x="684213" y="90805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lang="zh-CN" altLang="en-US" sz="3200" b="1">
                <a:solidFill>
                  <a:srgbClr val="FF0066"/>
                </a:solidFill>
                <a:latin typeface="Times New Roman" panose="02020603050405020304" pitchFamily="18" charset="0"/>
                <a:ea typeface="幼圆" panose="02010509060101010101" pitchFamily="49" charset="-122"/>
              </a:rPr>
              <a:t>基本概念</a:t>
            </a:r>
          </a:p>
        </p:txBody>
      </p:sp>
      <p:sp>
        <p:nvSpPr>
          <p:cNvPr id="53253" name="标题 1">
            <a:extLst>
              <a:ext uri="{FF2B5EF4-FFF2-40B4-BE49-F238E27FC236}">
                <a16:creationId xmlns:a16="http://schemas.microsoft.com/office/drawing/2014/main" id="{E4CF7418-EBF8-492F-9259-27B971FACB9F}"/>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wipe(left)">
                                      <p:cBhvr>
                                        <p:cTn id="7" dur="500"/>
                                        <p:tgtEl>
                                          <p:spTgt spid="21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Effect transition="in" filter="wipe(left)">
                                      <p:cBhvr>
                                        <p:cTn id="12" dur="5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p:bldP spid="21401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F5C1D16-BC85-46CA-94A4-C1E5F9CF0B2C}"/>
              </a:ext>
            </a:extLst>
          </p:cNvPr>
          <p:cNvSpPr>
            <a:spLocks noGrp="1" noChangeArrowheads="1"/>
          </p:cNvSpPr>
          <p:nvPr>
            <p:ph type="title"/>
          </p:nvPr>
        </p:nvSpPr>
        <p:spPr>
          <a:xfrm>
            <a:off x="611188" y="404813"/>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dirty="0"/>
              <a:t>什么是假设</a:t>
            </a:r>
            <a:r>
              <a:rPr lang="en-US" altLang="zh-CN" sz="4000" dirty="0"/>
              <a:t>?</a:t>
            </a:r>
            <a:r>
              <a:rPr lang="en-US" altLang="zh-CN" sz="3600" dirty="0">
                <a:solidFill>
                  <a:schemeClr val="hlink"/>
                </a:solidFill>
              </a:rPr>
              <a:t>(</a:t>
            </a:r>
            <a:r>
              <a:rPr lang="en-US" altLang="zh-CN" sz="3600" dirty="0">
                <a:solidFill>
                  <a:srgbClr val="FF0000"/>
                </a:solidFill>
                <a:latin typeface="Arial" panose="020B0604020202020204" pitchFamily="34" charset="0"/>
                <a:cs typeface="Arial" panose="020B0604020202020204" pitchFamily="34" charset="0"/>
              </a:rPr>
              <a:t>hypothesis</a:t>
            </a:r>
            <a:r>
              <a:rPr lang="en-US" altLang="zh-CN" sz="3600" dirty="0">
                <a:solidFill>
                  <a:schemeClr val="hlink"/>
                </a:solidFill>
              </a:rPr>
              <a:t>)</a:t>
            </a:r>
          </a:p>
        </p:txBody>
      </p:sp>
      <p:sp>
        <p:nvSpPr>
          <p:cNvPr id="54275" name="Rectangle 3">
            <a:extLst>
              <a:ext uri="{FF2B5EF4-FFF2-40B4-BE49-F238E27FC236}">
                <a16:creationId xmlns:a16="http://schemas.microsoft.com/office/drawing/2014/main" id="{0B5AB103-91AC-49D0-A929-E9F3133C3C7F}"/>
              </a:ext>
            </a:extLst>
          </p:cNvPr>
          <p:cNvSpPr>
            <a:spLocks noGrp="1" noChangeArrowheads="1"/>
          </p:cNvSpPr>
          <p:nvPr>
            <p:ph type="body" sz="half" idx="1"/>
          </p:nvPr>
        </p:nvSpPr>
        <p:spPr>
          <a:xfrm>
            <a:off x="304800" y="2057400"/>
            <a:ext cx="4852988"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0" indent="0" eaLnBrk="1" hangingPunct="1">
              <a:buFontTx/>
              <a:buNone/>
            </a:pPr>
            <a:r>
              <a:rPr lang="en-US" altLang="zh-CN" dirty="0">
                <a:solidFill>
                  <a:schemeClr val="accent2"/>
                </a:solidFill>
                <a:sym typeface="Wingdings 3" panose="05040102010807070707" pitchFamily="18" charset="2"/>
              </a:rPr>
              <a:t> </a:t>
            </a:r>
            <a:r>
              <a:rPr lang="zh-CN" altLang="en-US" dirty="0">
                <a:solidFill>
                  <a:schemeClr val="tx1"/>
                </a:solidFill>
              </a:rPr>
              <a:t>对总体参数的数值所作的一种陈述</a:t>
            </a:r>
          </a:p>
          <a:p>
            <a:pPr marL="971550" lvl="1" eaLnBrk="1" hangingPunct="1">
              <a:spcBef>
                <a:spcPct val="40000"/>
              </a:spcBef>
            </a:pPr>
            <a:r>
              <a:rPr lang="zh-CN" altLang="en-US" dirty="0"/>
              <a:t>总体参数包括</a:t>
            </a:r>
            <a:r>
              <a:rPr lang="zh-CN" altLang="en-US" dirty="0">
                <a:solidFill>
                  <a:srgbClr val="0033CC"/>
                </a:solidFill>
              </a:rPr>
              <a:t>总体均值、方差</a:t>
            </a:r>
            <a:r>
              <a:rPr lang="zh-CN" altLang="en-US" dirty="0"/>
              <a:t>等</a:t>
            </a:r>
          </a:p>
          <a:p>
            <a:pPr marL="971550" lvl="1" eaLnBrk="1" hangingPunct="1">
              <a:spcBef>
                <a:spcPct val="40000"/>
              </a:spcBef>
            </a:pPr>
            <a:r>
              <a:rPr lang="zh-CN" altLang="en-US" dirty="0"/>
              <a:t>分析之前必需陈述</a:t>
            </a:r>
          </a:p>
        </p:txBody>
      </p:sp>
      <p:sp>
        <p:nvSpPr>
          <p:cNvPr id="12292" name="Rectangle 4">
            <a:extLst>
              <a:ext uri="{FF2B5EF4-FFF2-40B4-BE49-F238E27FC236}">
                <a16:creationId xmlns:a16="http://schemas.microsoft.com/office/drawing/2014/main" id="{9958D3E9-1F1E-4532-BE70-E028CD87D312}"/>
              </a:ext>
            </a:extLst>
          </p:cNvPr>
          <p:cNvSpPr>
            <a:spLocks noChangeArrowheads="1"/>
          </p:cNvSpPr>
          <p:nvPr/>
        </p:nvSpPr>
        <p:spPr bwMode="auto">
          <a:xfrm>
            <a:off x="5486400" y="1981200"/>
            <a:ext cx="29003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defRPr/>
            </a:pPr>
            <a:r>
              <a:rPr kumimoji="1" lang="zh-CN" altLang="en-US" sz="2000">
                <a:solidFill>
                  <a:schemeClr val="accent2"/>
                </a:solidFill>
                <a:effectLst>
                  <a:outerShdw blurRad="38100" dist="38100" dir="2700000" algn="tl">
                    <a:srgbClr val="C0C0C0"/>
                  </a:outerShdw>
                </a:effectLst>
              </a:rPr>
              <a:t>我认为该地区新生婴儿的平均体重为</a:t>
            </a:r>
            <a:r>
              <a:rPr kumimoji="1" lang="en-US" altLang="zh-CN" sz="2000">
                <a:solidFill>
                  <a:schemeClr val="accent2"/>
                </a:solidFill>
                <a:effectLst>
                  <a:outerShdw blurRad="38100" dist="38100" dir="2700000" algn="tl">
                    <a:srgbClr val="C0C0C0"/>
                  </a:outerShdw>
                </a:effectLst>
              </a:rPr>
              <a:t>3190</a:t>
            </a:r>
            <a:r>
              <a:rPr kumimoji="1" lang="zh-CN" altLang="en-US" sz="2000">
                <a:solidFill>
                  <a:schemeClr val="accent2"/>
                </a:solidFill>
                <a:effectLst>
                  <a:outerShdw blurRad="38100" dist="38100" dir="2700000" algn="tl">
                    <a:srgbClr val="C0C0C0"/>
                  </a:outerShdw>
                </a:effectLst>
              </a:rPr>
              <a:t>克</a:t>
            </a:r>
            <a:r>
              <a:rPr kumimoji="1" lang="en-US" altLang="zh-CN" sz="2000">
                <a:solidFill>
                  <a:schemeClr val="accent2"/>
                </a:solidFill>
                <a:effectLst>
                  <a:outerShdw blurRad="38100" dist="38100" dir="2700000" algn="tl">
                    <a:srgbClr val="C0C0C0"/>
                  </a:outerShdw>
                </a:effectLst>
              </a:rPr>
              <a:t>!</a:t>
            </a:r>
          </a:p>
        </p:txBody>
      </p:sp>
      <p:sp>
        <p:nvSpPr>
          <p:cNvPr id="54277" name="AutoShape 5">
            <a:extLst>
              <a:ext uri="{FF2B5EF4-FFF2-40B4-BE49-F238E27FC236}">
                <a16:creationId xmlns:a16="http://schemas.microsoft.com/office/drawing/2014/main" id="{365E46AD-33EE-447C-8FA0-A9AA1456B945}"/>
              </a:ext>
            </a:extLst>
          </p:cNvPr>
          <p:cNvSpPr>
            <a:spLocks noChangeArrowheads="1"/>
          </p:cNvSpPr>
          <p:nvPr/>
        </p:nvSpPr>
        <p:spPr bwMode="auto">
          <a:xfrm>
            <a:off x="5334000" y="1905000"/>
            <a:ext cx="2965450" cy="941388"/>
          </a:xfrm>
          <a:prstGeom prst="wedgeRoundRectCallout">
            <a:avLst>
              <a:gd name="adj1" fmla="val -16060"/>
              <a:gd name="adj2" fmla="val 66667"/>
              <a:gd name="adj3" fmla="val 16667"/>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54278" name="标题 1">
            <a:extLst>
              <a:ext uri="{FF2B5EF4-FFF2-40B4-BE49-F238E27FC236}">
                <a16:creationId xmlns:a16="http://schemas.microsoft.com/office/drawing/2014/main" id="{D1C21B86-E753-42AA-88DA-9893310B346D}"/>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3D7C7A1A-BDC1-4415-AD3A-C645294A5D91}"/>
              </a:ext>
            </a:extLst>
          </p:cNvPr>
          <p:cNvSpPr>
            <a:spLocks noGrp="1" noChangeArrowheads="1"/>
          </p:cNvSpPr>
          <p:nvPr>
            <p:ph type="title"/>
          </p:nvPr>
        </p:nvSpPr>
        <p:spPr/>
        <p:txBody>
          <a:bodyPr/>
          <a:lstStyle/>
          <a:p>
            <a:pPr eaLnBrk="1" hangingPunct="1"/>
            <a:r>
              <a:rPr lang="zh-CN" altLang="en-US"/>
              <a:t>本章提纲</a:t>
            </a:r>
          </a:p>
        </p:txBody>
      </p:sp>
      <p:sp>
        <p:nvSpPr>
          <p:cNvPr id="11267" name="内容占位符 2">
            <a:extLst>
              <a:ext uri="{FF2B5EF4-FFF2-40B4-BE49-F238E27FC236}">
                <a16:creationId xmlns:a16="http://schemas.microsoft.com/office/drawing/2014/main" id="{BC999E2C-557F-4CC6-85EC-D0E2CFD1AF27}"/>
              </a:ext>
            </a:extLst>
          </p:cNvPr>
          <p:cNvSpPr>
            <a:spLocks noGrp="1" noChangeArrowheads="1"/>
          </p:cNvSpPr>
          <p:nvPr>
            <p:ph sz="half" idx="1"/>
          </p:nvPr>
        </p:nvSpPr>
        <p:spPr/>
        <p:txBody>
          <a:bodyPr/>
          <a:lstStyle/>
          <a:p>
            <a:pPr eaLnBrk="1" hangingPunct="1"/>
            <a:r>
              <a:rPr lang="en-US" altLang="zh-CN" dirty="0">
                <a:solidFill>
                  <a:schemeClr val="tx1"/>
                </a:solidFill>
              </a:rPr>
              <a:t>4.1 </a:t>
            </a:r>
            <a:r>
              <a:rPr lang="zh-CN" altLang="en-US" dirty="0">
                <a:solidFill>
                  <a:schemeClr val="tx1"/>
                </a:solidFill>
              </a:rPr>
              <a:t>总体与样本</a:t>
            </a:r>
            <a:endParaRPr lang="en-US" altLang="zh-CN" dirty="0">
              <a:solidFill>
                <a:schemeClr val="tx1"/>
              </a:solidFill>
            </a:endParaRPr>
          </a:p>
          <a:p>
            <a:pPr eaLnBrk="1" hangingPunct="1"/>
            <a:r>
              <a:rPr lang="en-US" altLang="zh-CN" dirty="0">
                <a:solidFill>
                  <a:schemeClr val="tx1"/>
                </a:solidFill>
              </a:rPr>
              <a:t>4.2 </a:t>
            </a:r>
            <a:r>
              <a:rPr lang="zh-CN" altLang="en-US" dirty="0">
                <a:solidFill>
                  <a:schemeClr val="tx1"/>
                </a:solidFill>
              </a:rPr>
              <a:t>参数估计</a:t>
            </a:r>
            <a:endParaRPr lang="en-US" altLang="zh-CN" dirty="0">
              <a:solidFill>
                <a:schemeClr val="tx1"/>
              </a:solidFill>
            </a:endParaRPr>
          </a:p>
          <a:p>
            <a:pPr eaLnBrk="1" hangingPunct="1"/>
            <a:r>
              <a:rPr lang="en-US" altLang="zh-CN" dirty="0">
                <a:solidFill>
                  <a:schemeClr val="tx1"/>
                </a:solidFill>
              </a:rPr>
              <a:t>4.3 </a:t>
            </a:r>
            <a:r>
              <a:rPr lang="zh-CN" altLang="en-US" dirty="0">
                <a:solidFill>
                  <a:schemeClr val="tx1"/>
                </a:solidFill>
              </a:rPr>
              <a:t>假设检验</a:t>
            </a:r>
            <a:endParaRPr lang="en-US" altLang="zh-CN" dirty="0">
              <a:solidFill>
                <a:schemeClr val="tx1"/>
              </a:solidFill>
            </a:endParaRPr>
          </a:p>
          <a:p>
            <a:pPr eaLnBrk="1" hangingPunct="1"/>
            <a:r>
              <a:rPr lang="en-US" altLang="zh-CN" dirty="0">
                <a:solidFill>
                  <a:schemeClr val="tx1"/>
                </a:solidFill>
              </a:rPr>
              <a:t>4.4 </a:t>
            </a:r>
            <a:r>
              <a:rPr lang="zh-CN" altLang="en-US" dirty="0">
                <a:solidFill>
                  <a:schemeClr val="tx1"/>
                </a:solidFill>
              </a:rPr>
              <a:t>方差分析*</a:t>
            </a:r>
            <a:endParaRPr lang="en-US" altLang="zh-CN" dirty="0">
              <a:solidFill>
                <a:schemeClr val="tx1"/>
              </a:solidFill>
            </a:endParaRPr>
          </a:p>
          <a:p>
            <a:pPr eaLnBrk="1" hangingPunct="1"/>
            <a:r>
              <a:rPr lang="en-US" altLang="zh-CN" dirty="0">
                <a:solidFill>
                  <a:schemeClr val="tx1"/>
                </a:solidFill>
              </a:rPr>
              <a:t>4.5 </a:t>
            </a:r>
            <a:r>
              <a:rPr lang="zh-CN" altLang="en-US" dirty="0">
                <a:solidFill>
                  <a:schemeClr val="tx1"/>
                </a:solidFill>
              </a:rPr>
              <a:t>回归分析*</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879E11C-3BD5-41FA-B2A1-CD7DD4A92FAB}"/>
              </a:ext>
            </a:extLst>
          </p:cNvPr>
          <p:cNvSpPr>
            <a:spLocks noGrp="1" noChangeArrowheads="1"/>
          </p:cNvSpPr>
          <p:nvPr>
            <p:ph type="title"/>
          </p:nvPr>
        </p:nvSpPr>
        <p:spPr>
          <a:xfrm>
            <a:off x="-973138" y="692150"/>
            <a:ext cx="7772401"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3200" dirty="0"/>
              <a:t>什么是假设检验</a:t>
            </a:r>
            <a:r>
              <a:rPr lang="en-US" altLang="zh-CN" sz="3200" dirty="0"/>
              <a:t>?</a:t>
            </a:r>
            <a:br>
              <a:rPr lang="en-US" altLang="zh-CN" sz="3200" dirty="0"/>
            </a:br>
            <a:r>
              <a:rPr lang="en-US" altLang="zh-CN" sz="3200" dirty="0"/>
              <a:t> </a:t>
            </a:r>
            <a:r>
              <a:rPr lang="en-US" altLang="zh-CN" sz="3200" dirty="0">
                <a:solidFill>
                  <a:schemeClr val="hlink"/>
                </a:solidFill>
              </a:rPr>
              <a:t>(</a:t>
            </a:r>
            <a:r>
              <a:rPr lang="en-US" altLang="zh-CN" sz="3200" dirty="0">
                <a:solidFill>
                  <a:srgbClr val="FF0000"/>
                </a:solidFill>
                <a:cs typeface="Times New Roman" panose="02020603050405020304" pitchFamily="18" charset="0"/>
              </a:rPr>
              <a:t>hypothesis testing</a:t>
            </a:r>
            <a:r>
              <a:rPr lang="en-US" altLang="zh-CN" sz="3200" dirty="0">
                <a:solidFill>
                  <a:schemeClr val="hlink"/>
                </a:solidFill>
              </a:rPr>
              <a:t>)</a:t>
            </a:r>
          </a:p>
        </p:txBody>
      </p:sp>
      <p:sp>
        <p:nvSpPr>
          <p:cNvPr id="14339" name="Rectangle 3">
            <a:extLst>
              <a:ext uri="{FF2B5EF4-FFF2-40B4-BE49-F238E27FC236}">
                <a16:creationId xmlns:a16="http://schemas.microsoft.com/office/drawing/2014/main" id="{F864941C-AFBC-4F75-A1EA-656DC2DC20B9}"/>
              </a:ext>
            </a:extLst>
          </p:cNvPr>
          <p:cNvSpPr>
            <a:spLocks noGrp="1" noChangeArrowheads="1"/>
          </p:cNvSpPr>
          <p:nvPr>
            <p:ph type="body" idx="1"/>
          </p:nvPr>
        </p:nvSpPr>
        <p:spPr>
          <a:xfrm>
            <a:off x="468313" y="2133600"/>
            <a:ext cx="8066087" cy="45148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71500" indent="-571500" eaLnBrk="1" hangingPunct="1">
              <a:buFontTx/>
              <a:buAutoNum type="arabicPeriod"/>
            </a:pPr>
            <a:r>
              <a:rPr lang="zh-CN" altLang="en-US" dirty="0">
                <a:solidFill>
                  <a:schemeClr val="tx1"/>
                </a:solidFill>
              </a:rPr>
              <a:t>事先对总体参数或分布形式作出某种假设，然后利用样本信息来判断原假设是否成立</a:t>
            </a:r>
          </a:p>
          <a:p>
            <a:pPr marL="571500" indent="-571500" eaLnBrk="1" hangingPunct="1">
              <a:buFontTx/>
              <a:buAutoNum type="arabicPeriod"/>
            </a:pPr>
            <a:r>
              <a:rPr lang="zh-CN" altLang="en-US" dirty="0">
                <a:solidFill>
                  <a:srgbClr val="FF0000"/>
                </a:solidFill>
              </a:rPr>
              <a:t>有参数</a:t>
            </a:r>
            <a:r>
              <a:rPr lang="zh-CN" altLang="en-US" dirty="0">
                <a:solidFill>
                  <a:schemeClr val="tx1"/>
                </a:solidFill>
              </a:rPr>
              <a:t>假设检验和</a:t>
            </a:r>
            <a:r>
              <a:rPr lang="zh-CN" altLang="en-US" dirty="0">
                <a:solidFill>
                  <a:srgbClr val="FF0000"/>
                </a:solidFill>
                <a:sym typeface="Wingdings" panose="05000000000000000000" pitchFamily="2" charset="2"/>
              </a:rPr>
              <a:t>非</a:t>
            </a:r>
            <a:r>
              <a:rPr lang="zh-CN" altLang="en-US" dirty="0">
                <a:solidFill>
                  <a:srgbClr val="FF0000"/>
                </a:solidFill>
              </a:rPr>
              <a:t>参数</a:t>
            </a:r>
            <a:r>
              <a:rPr lang="zh-CN" altLang="en-US" dirty="0">
                <a:solidFill>
                  <a:schemeClr val="tx1"/>
                </a:solidFill>
              </a:rPr>
              <a:t>假设检验</a:t>
            </a:r>
          </a:p>
          <a:p>
            <a:pPr marL="571500" indent="-571500" eaLnBrk="1" hangingPunct="1">
              <a:spcBef>
                <a:spcPct val="24000"/>
              </a:spcBef>
              <a:buFontTx/>
              <a:buAutoNum type="arabicPeriod" startAt="3"/>
            </a:pPr>
            <a:r>
              <a:rPr lang="zh-CN" altLang="en-US" dirty="0">
                <a:solidFill>
                  <a:schemeClr val="tx1"/>
                </a:solidFill>
              </a:rPr>
              <a:t>采用逻辑上的反证法，依据统计上的小概率原理</a:t>
            </a:r>
          </a:p>
        </p:txBody>
      </p:sp>
      <p:sp>
        <p:nvSpPr>
          <p:cNvPr id="56324" name="标题 1">
            <a:extLst>
              <a:ext uri="{FF2B5EF4-FFF2-40B4-BE49-F238E27FC236}">
                <a16:creationId xmlns:a16="http://schemas.microsoft.com/office/drawing/2014/main" id="{B7F3250D-F0B0-41F7-A082-A447D6F103F9}"/>
              </a:ext>
            </a:extLst>
          </p:cNvPr>
          <p:cNvSpPr txBox="1">
            <a:spLocks/>
          </p:cNvSpPr>
          <p:nvPr/>
        </p:nvSpPr>
        <p:spPr bwMode="auto">
          <a:xfrm>
            <a:off x="106363" y="168275"/>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subTnLst>
                                    <p:animClr clrSpc="rgb" dir="cw">
                                      <p:cBhvr override="childStyle">
                                        <p:cTn dur="1" fill="hold" display="0" masterRel="nextClick" afterEffect="1"/>
                                        <p:tgtEl>
                                          <p:spTgt spid="1433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wipe(left)">
                                      <p:cBhvr>
                                        <p:cTn id="12" dur="500"/>
                                        <p:tgtEl>
                                          <p:spTgt spid="14339">
                                            <p:txEl>
                                              <p:pRg st="1" end="1"/>
                                            </p:txEl>
                                          </p:spTgt>
                                        </p:tgtEl>
                                      </p:cBhvr>
                                    </p:animEffect>
                                  </p:childTnLst>
                                  <p:subTnLst>
                                    <p:animClr clrSpc="rgb" dir="cw">
                                      <p:cBhvr override="childStyle">
                                        <p:cTn dur="1" fill="hold" display="0" masterRel="nextClick" afterEffect="1"/>
                                        <p:tgtEl>
                                          <p:spTgt spid="1433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wipe(left)">
                                      <p:cBhvr>
                                        <p:cTn id="17" dur="500"/>
                                        <p:tgtEl>
                                          <p:spTgt spid="14339">
                                            <p:txEl>
                                              <p:pRg st="2" end="2"/>
                                            </p:txEl>
                                          </p:spTgt>
                                        </p:tgtEl>
                                      </p:cBhvr>
                                    </p:animEffect>
                                  </p:childTnLst>
                                  <p:subTnLst>
                                    <p:animClr clrSpc="rgb" dir="cw">
                                      <p:cBhvr override="childStyle">
                                        <p:cTn dur="1" fill="hold" display="0" masterRel="nextClick" afterEffect="1"/>
                                        <p:tgtEl>
                                          <p:spTgt spid="1433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182247C-1F3D-4E56-A843-DE8A9BB05AA9}"/>
              </a:ext>
            </a:extLst>
          </p:cNvPr>
          <p:cNvSpPr>
            <a:spLocks noGrp="1" noChangeArrowheads="1"/>
          </p:cNvSpPr>
          <p:nvPr>
            <p:ph type="title"/>
          </p:nvPr>
        </p:nvSpPr>
        <p:spPr>
          <a:xfrm>
            <a:off x="-757238" y="1103313"/>
            <a:ext cx="8172451" cy="3873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t>假设检验的基本思想</a:t>
            </a:r>
          </a:p>
        </p:txBody>
      </p:sp>
      <p:sp>
        <p:nvSpPr>
          <p:cNvPr id="58371" name="Line 3">
            <a:extLst>
              <a:ext uri="{FF2B5EF4-FFF2-40B4-BE49-F238E27FC236}">
                <a16:creationId xmlns:a16="http://schemas.microsoft.com/office/drawing/2014/main" id="{0A87254B-2590-481F-B675-DE4EA51F8A7F}"/>
              </a:ext>
            </a:extLst>
          </p:cNvPr>
          <p:cNvSpPr>
            <a:spLocks noChangeShapeType="1"/>
          </p:cNvSpPr>
          <p:nvPr/>
        </p:nvSpPr>
        <p:spPr bwMode="auto">
          <a:xfrm>
            <a:off x="8277225" y="5522913"/>
            <a:ext cx="1588"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2" name="Line 4">
            <a:extLst>
              <a:ext uri="{FF2B5EF4-FFF2-40B4-BE49-F238E27FC236}">
                <a16:creationId xmlns:a16="http://schemas.microsoft.com/office/drawing/2014/main" id="{05677CB4-AC5C-4A02-9EDB-B8209D400215}"/>
              </a:ext>
            </a:extLst>
          </p:cNvPr>
          <p:cNvSpPr>
            <a:spLocks noChangeShapeType="1"/>
          </p:cNvSpPr>
          <p:nvPr/>
        </p:nvSpPr>
        <p:spPr bwMode="auto">
          <a:xfrm>
            <a:off x="7591425" y="5522913"/>
            <a:ext cx="1588"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3" name="Line 5">
            <a:extLst>
              <a:ext uri="{FF2B5EF4-FFF2-40B4-BE49-F238E27FC236}">
                <a16:creationId xmlns:a16="http://schemas.microsoft.com/office/drawing/2014/main" id="{0F9E0640-2D20-4EF7-9AB2-23C0B7FD6E58}"/>
              </a:ext>
            </a:extLst>
          </p:cNvPr>
          <p:cNvSpPr>
            <a:spLocks noChangeShapeType="1"/>
          </p:cNvSpPr>
          <p:nvPr/>
        </p:nvSpPr>
        <p:spPr bwMode="auto">
          <a:xfrm>
            <a:off x="6902450" y="5522913"/>
            <a:ext cx="1588"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4" name="Line 6">
            <a:extLst>
              <a:ext uri="{FF2B5EF4-FFF2-40B4-BE49-F238E27FC236}">
                <a16:creationId xmlns:a16="http://schemas.microsoft.com/office/drawing/2014/main" id="{B87CDA40-2C95-4711-97B2-4387A0CAFE25}"/>
              </a:ext>
            </a:extLst>
          </p:cNvPr>
          <p:cNvSpPr>
            <a:spLocks noChangeShapeType="1"/>
          </p:cNvSpPr>
          <p:nvPr/>
        </p:nvSpPr>
        <p:spPr bwMode="auto">
          <a:xfrm>
            <a:off x="6213475" y="5522913"/>
            <a:ext cx="1588"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5" name="Line 7">
            <a:extLst>
              <a:ext uri="{FF2B5EF4-FFF2-40B4-BE49-F238E27FC236}">
                <a16:creationId xmlns:a16="http://schemas.microsoft.com/office/drawing/2014/main" id="{451B260F-2955-4AD8-8A9F-FFA0EEF270A7}"/>
              </a:ext>
            </a:extLst>
          </p:cNvPr>
          <p:cNvSpPr>
            <a:spLocks noChangeShapeType="1"/>
          </p:cNvSpPr>
          <p:nvPr/>
        </p:nvSpPr>
        <p:spPr bwMode="auto">
          <a:xfrm>
            <a:off x="5524500" y="5522913"/>
            <a:ext cx="1588"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6" name="Line 8">
            <a:extLst>
              <a:ext uri="{FF2B5EF4-FFF2-40B4-BE49-F238E27FC236}">
                <a16:creationId xmlns:a16="http://schemas.microsoft.com/office/drawing/2014/main" id="{47A2675C-96CD-42B8-8CF2-78758ED10B03}"/>
              </a:ext>
            </a:extLst>
          </p:cNvPr>
          <p:cNvSpPr>
            <a:spLocks noChangeShapeType="1"/>
          </p:cNvSpPr>
          <p:nvPr/>
        </p:nvSpPr>
        <p:spPr bwMode="auto">
          <a:xfrm>
            <a:off x="4835525" y="5522913"/>
            <a:ext cx="1588"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7" name="Line 9">
            <a:extLst>
              <a:ext uri="{FF2B5EF4-FFF2-40B4-BE49-F238E27FC236}">
                <a16:creationId xmlns:a16="http://schemas.microsoft.com/office/drawing/2014/main" id="{1E4B5622-C873-4998-A6F5-E78C377FE05B}"/>
              </a:ext>
            </a:extLst>
          </p:cNvPr>
          <p:cNvSpPr>
            <a:spLocks noChangeShapeType="1"/>
          </p:cNvSpPr>
          <p:nvPr/>
        </p:nvSpPr>
        <p:spPr bwMode="auto">
          <a:xfrm>
            <a:off x="4146550" y="5522913"/>
            <a:ext cx="1588"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8" name="Line 10">
            <a:extLst>
              <a:ext uri="{FF2B5EF4-FFF2-40B4-BE49-F238E27FC236}">
                <a16:creationId xmlns:a16="http://schemas.microsoft.com/office/drawing/2014/main" id="{020BAD07-8F7E-4986-8610-2A0FD04EAD62}"/>
              </a:ext>
            </a:extLst>
          </p:cNvPr>
          <p:cNvSpPr>
            <a:spLocks noChangeShapeType="1"/>
          </p:cNvSpPr>
          <p:nvPr/>
        </p:nvSpPr>
        <p:spPr bwMode="auto">
          <a:xfrm>
            <a:off x="3462338" y="5522913"/>
            <a:ext cx="1587" cy="17462"/>
          </a:xfrm>
          <a:prstGeom prst="line">
            <a:avLst/>
          </a:prstGeom>
          <a:noFill/>
          <a:ln w="41275">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379" name="Line 11">
            <a:extLst>
              <a:ext uri="{FF2B5EF4-FFF2-40B4-BE49-F238E27FC236}">
                <a16:creationId xmlns:a16="http://schemas.microsoft.com/office/drawing/2014/main" id="{545D5B21-D279-41BB-ADAA-47769B177CF5}"/>
              </a:ext>
            </a:extLst>
          </p:cNvPr>
          <p:cNvSpPr>
            <a:spLocks noChangeShapeType="1"/>
          </p:cNvSpPr>
          <p:nvPr/>
        </p:nvSpPr>
        <p:spPr bwMode="auto">
          <a:xfrm>
            <a:off x="2773363" y="5522913"/>
            <a:ext cx="1587"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0" name="Line 12">
            <a:extLst>
              <a:ext uri="{FF2B5EF4-FFF2-40B4-BE49-F238E27FC236}">
                <a16:creationId xmlns:a16="http://schemas.microsoft.com/office/drawing/2014/main" id="{5E29328D-ADAE-4C95-B576-1A70A14DE082}"/>
              </a:ext>
            </a:extLst>
          </p:cNvPr>
          <p:cNvSpPr>
            <a:spLocks noChangeShapeType="1"/>
          </p:cNvSpPr>
          <p:nvPr/>
        </p:nvSpPr>
        <p:spPr bwMode="auto">
          <a:xfrm>
            <a:off x="2084388" y="5522913"/>
            <a:ext cx="1587" cy="17462"/>
          </a:xfrm>
          <a:prstGeom prst="line">
            <a:avLst/>
          </a:prstGeom>
          <a:noFill/>
          <a:ln w="41275">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Rectangle 13">
            <a:extLst>
              <a:ext uri="{FF2B5EF4-FFF2-40B4-BE49-F238E27FC236}">
                <a16:creationId xmlns:a16="http://schemas.microsoft.com/office/drawing/2014/main" id="{4F2F9C0B-E7A2-42DC-8B27-E57B6B3E8E77}"/>
              </a:ext>
            </a:extLst>
          </p:cNvPr>
          <p:cNvSpPr>
            <a:spLocks noChangeArrowheads="1"/>
          </p:cNvSpPr>
          <p:nvPr/>
        </p:nvSpPr>
        <p:spPr bwMode="auto">
          <a:xfrm>
            <a:off x="6262688" y="2497138"/>
            <a:ext cx="2290762"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lIns="90488" tIns="44450" rIns="90488" bIns="44450">
            <a:spAutoFit/>
          </a:bodyPr>
          <a:lstStyle/>
          <a:p>
            <a:pPr>
              <a:spcBef>
                <a:spcPct val="50000"/>
              </a:spcBef>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因此我们拒绝假设 </a:t>
            </a:r>
            <a:r>
              <a:rPr kumimoji="1" lang="zh-CN" altLang="en-US" sz="2400" b="1">
                <a:effectLst>
                  <a:outerShdw blurRad="38100" dist="38100" dir="2700000" algn="tl">
                    <a:srgbClr val="C0C0C0"/>
                  </a:outerShdw>
                </a:effectLst>
                <a:latin typeface="Symbol" panose="05050102010706020507" pitchFamily="18" charset="2"/>
              </a:rPr>
              <a:t></a:t>
            </a:r>
            <a:r>
              <a:rPr kumimoji="1" lang="zh-CN" altLang="en-US" sz="2800" b="1">
                <a:effectLst>
                  <a:outerShdw blurRad="38100" dist="38100" dir="2700000" algn="tl">
                    <a:srgbClr val="C0C0C0"/>
                  </a:outerShdw>
                </a:effectLst>
              </a:rPr>
              <a:t> </a:t>
            </a:r>
            <a:r>
              <a:rPr kumimoji="1" lang="en-US" altLang="zh-CN" sz="2400" b="1">
                <a:effectLst>
                  <a:outerShdw blurRad="38100" dist="38100" dir="2700000" algn="tl">
                    <a:srgbClr val="C0C0C0"/>
                  </a:outerShdw>
                </a:effectLst>
              </a:rPr>
              <a:t>= 50</a:t>
            </a:r>
          </a:p>
        </p:txBody>
      </p:sp>
      <p:grpSp>
        <p:nvGrpSpPr>
          <p:cNvPr id="16398" name="Group 14">
            <a:extLst>
              <a:ext uri="{FF2B5EF4-FFF2-40B4-BE49-F238E27FC236}">
                <a16:creationId xmlns:a16="http://schemas.microsoft.com/office/drawing/2014/main" id="{BD5D286A-CE2C-4C78-8184-FD8066820546}"/>
              </a:ext>
            </a:extLst>
          </p:cNvPr>
          <p:cNvGrpSpPr>
            <a:grpSpLocks/>
          </p:cNvGrpSpPr>
          <p:nvPr/>
        </p:nvGrpSpPr>
        <p:grpSpPr bwMode="auto">
          <a:xfrm>
            <a:off x="3676650" y="4267200"/>
            <a:ext cx="2214563" cy="1282700"/>
            <a:chOff x="2304" y="2832"/>
            <a:chExt cx="1395" cy="712"/>
          </a:xfrm>
        </p:grpSpPr>
        <p:sp>
          <p:nvSpPr>
            <p:cNvPr id="16399" name="Rectangle 15">
              <a:extLst>
                <a:ext uri="{FF2B5EF4-FFF2-40B4-BE49-F238E27FC236}">
                  <a16:creationId xmlns:a16="http://schemas.microsoft.com/office/drawing/2014/main" id="{45A51D8E-F598-4EC6-A403-BC79CB95A6FD}"/>
                </a:ext>
              </a:extLst>
            </p:cNvPr>
            <p:cNvSpPr>
              <a:spLocks noChangeArrowheads="1"/>
            </p:cNvSpPr>
            <p:nvPr/>
          </p:nvSpPr>
          <p:spPr bwMode="auto">
            <a:xfrm>
              <a:off x="2304" y="2832"/>
              <a:ext cx="1395" cy="45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如果这是总体的真实均值</a:t>
              </a:r>
            </a:p>
          </p:txBody>
        </p:sp>
        <p:sp>
          <p:nvSpPr>
            <p:cNvPr id="58409" name="Line 16">
              <a:extLst>
                <a:ext uri="{FF2B5EF4-FFF2-40B4-BE49-F238E27FC236}">
                  <a16:creationId xmlns:a16="http://schemas.microsoft.com/office/drawing/2014/main" id="{914CA4EE-0ABB-4ABF-93E6-C8ACBADD8F71}"/>
                </a:ext>
              </a:extLst>
            </p:cNvPr>
            <p:cNvSpPr>
              <a:spLocks noChangeShapeType="1"/>
            </p:cNvSpPr>
            <p:nvPr/>
          </p:nvSpPr>
          <p:spPr bwMode="auto">
            <a:xfrm>
              <a:off x="3024" y="3336"/>
              <a:ext cx="0" cy="208"/>
            </a:xfrm>
            <a:prstGeom prst="line">
              <a:avLst/>
            </a:prstGeom>
            <a:noFill/>
            <a:ln w="38100">
              <a:solidFill>
                <a:schemeClr val="tx2"/>
              </a:solidFill>
              <a:round/>
              <a:headEnd/>
              <a:tail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01" name="Rectangle 17">
            <a:extLst>
              <a:ext uri="{FF2B5EF4-FFF2-40B4-BE49-F238E27FC236}">
                <a16:creationId xmlns:a16="http://schemas.microsoft.com/office/drawing/2014/main" id="{9CEB546D-8E16-4642-8CEA-B88693DDB363}"/>
              </a:ext>
            </a:extLst>
          </p:cNvPr>
          <p:cNvSpPr>
            <a:spLocks noChangeArrowheads="1"/>
          </p:cNvSpPr>
          <p:nvPr/>
        </p:nvSpPr>
        <p:spPr bwMode="auto">
          <a:xfrm>
            <a:off x="6953250" y="5638800"/>
            <a:ext cx="12192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lIns="0" tIns="0" rIns="0" bIns="0">
            <a:spAutoFit/>
          </a:bodyPr>
          <a:lstStyle/>
          <a:p>
            <a:pPr>
              <a:defRPr/>
            </a:pPr>
            <a:r>
              <a:rPr kumimoji="1" lang="zh-CN" altLang="en-US" sz="2400">
                <a:effectLst>
                  <a:outerShdw blurRad="38100" dist="38100" dir="2700000" algn="tl">
                    <a:srgbClr val="C0C0C0"/>
                  </a:outerShdw>
                </a:effectLst>
              </a:rPr>
              <a:t>样本均值</a:t>
            </a:r>
            <a:endParaRPr kumimoji="1" lang="zh-CN" altLang="en-US" sz="2400"/>
          </a:p>
        </p:txBody>
      </p:sp>
      <p:sp>
        <p:nvSpPr>
          <p:cNvPr id="58384" name="Rectangle 18">
            <a:extLst>
              <a:ext uri="{FF2B5EF4-FFF2-40B4-BE49-F238E27FC236}">
                <a16:creationId xmlns:a16="http://schemas.microsoft.com/office/drawing/2014/main" id="{236C4392-E477-4CDF-B6F0-FE5F26A5FAC1}"/>
              </a:ext>
            </a:extLst>
          </p:cNvPr>
          <p:cNvSpPr>
            <a:spLocks noChangeArrowheads="1"/>
          </p:cNvSpPr>
          <p:nvPr/>
        </p:nvSpPr>
        <p:spPr bwMode="auto">
          <a:xfrm>
            <a:off x="4408488" y="5576888"/>
            <a:ext cx="198437"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lIns="0" tIns="0" rIns="0" bIns="0">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kumimoji="1" lang="en-US" altLang="zh-CN" sz="2700" b="1">
                <a:latin typeface="Symbol" panose="05050102010706020507" pitchFamily="18" charset="2"/>
              </a:rPr>
              <a:t>m</a:t>
            </a:r>
            <a:endParaRPr kumimoji="1" lang="en-US" altLang="zh-CN" sz="2400"/>
          </a:p>
        </p:txBody>
      </p:sp>
      <p:sp>
        <p:nvSpPr>
          <p:cNvPr id="58385" name="Rectangle 19">
            <a:extLst>
              <a:ext uri="{FF2B5EF4-FFF2-40B4-BE49-F238E27FC236}">
                <a16:creationId xmlns:a16="http://schemas.microsoft.com/office/drawing/2014/main" id="{217E7F28-16D8-4E7A-B546-CD58A5834D63}"/>
              </a:ext>
            </a:extLst>
          </p:cNvPr>
          <p:cNvSpPr>
            <a:spLocks noChangeArrowheads="1"/>
          </p:cNvSpPr>
          <p:nvPr/>
        </p:nvSpPr>
        <p:spPr bwMode="auto">
          <a:xfrm>
            <a:off x="4602163" y="5599113"/>
            <a:ext cx="77152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lIns="0" tIns="0" rIns="0" bIns="0">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kumimoji="1" lang="en-US" altLang="zh-CN" sz="2700" b="1"/>
              <a:t> = 50</a:t>
            </a:r>
            <a:endParaRPr kumimoji="1" lang="en-US" altLang="zh-CN" sz="2400"/>
          </a:p>
        </p:txBody>
      </p:sp>
      <p:sp>
        <p:nvSpPr>
          <p:cNvPr id="16404" name="Rectangle 20">
            <a:extLst>
              <a:ext uri="{FF2B5EF4-FFF2-40B4-BE49-F238E27FC236}">
                <a16:creationId xmlns:a16="http://schemas.microsoft.com/office/drawing/2014/main" id="{F3650B68-B56A-4741-B425-4896F3FC1D16}"/>
              </a:ext>
            </a:extLst>
          </p:cNvPr>
          <p:cNvSpPr>
            <a:spLocks noChangeArrowheads="1"/>
          </p:cNvSpPr>
          <p:nvPr/>
        </p:nvSpPr>
        <p:spPr bwMode="auto">
          <a:xfrm>
            <a:off x="3524250" y="1733550"/>
            <a:ext cx="25431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pPr algn="ctr">
              <a:spcBef>
                <a:spcPct val="50000"/>
              </a:spcBef>
              <a:defRPr/>
            </a:pPr>
            <a:r>
              <a:rPr kumimoji="1" lang="zh-CN" altLang="en-US" sz="2800" b="1" dirty="0">
                <a:effectLst>
                  <a:outerShdw blurRad="38100" dist="38100" dir="2700000" algn="tl">
                    <a:srgbClr val="C0C0C0"/>
                  </a:outerShdw>
                </a:effectLst>
              </a:rPr>
              <a:t>抽样分布</a:t>
            </a:r>
          </a:p>
        </p:txBody>
      </p:sp>
      <p:sp>
        <p:nvSpPr>
          <p:cNvPr id="16405" name="Rectangle 21">
            <a:extLst>
              <a:ext uri="{FF2B5EF4-FFF2-40B4-BE49-F238E27FC236}">
                <a16:creationId xmlns:a16="http://schemas.microsoft.com/office/drawing/2014/main" id="{E14A15E3-50DD-4E78-9B77-491293EECCBA}"/>
              </a:ext>
            </a:extLst>
          </p:cNvPr>
          <p:cNvSpPr>
            <a:spLocks noChangeArrowheads="1"/>
          </p:cNvSpPr>
          <p:nvPr/>
        </p:nvSpPr>
        <p:spPr bwMode="auto">
          <a:xfrm>
            <a:off x="4418013" y="5935663"/>
            <a:ext cx="987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pPr algn="ctr">
              <a:spcBef>
                <a:spcPct val="50000"/>
              </a:spcBef>
              <a:defRPr/>
            </a:pPr>
            <a:r>
              <a:rPr kumimoji="1" lang="en-US" altLang="zh-CN" sz="2800" b="1">
                <a:effectLst>
                  <a:outerShdw blurRad="38100" dist="38100" dir="2700000" algn="tl">
                    <a:srgbClr val="C0C0C0"/>
                  </a:outerShdw>
                </a:effectLst>
              </a:rPr>
              <a:t>H</a:t>
            </a:r>
            <a:r>
              <a:rPr kumimoji="1" lang="en-US" altLang="zh-CN" sz="2800" b="1" baseline="-25000">
                <a:effectLst>
                  <a:outerShdw blurRad="38100" dist="38100" dir="2700000" algn="tl">
                    <a:srgbClr val="C0C0C0"/>
                  </a:outerShdw>
                </a:effectLst>
              </a:rPr>
              <a:t>0</a:t>
            </a:r>
          </a:p>
        </p:txBody>
      </p:sp>
      <p:grpSp>
        <p:nvGrpSpPr>
          <p:cNvPr id="58388" name="Group 22">
            <a:extLst>
              <a:ext uri="{FF2B5EF4-FFF2-40B4-BE49-F238E27FC236}">
                <a16:creationId xmlns:a16="http://schemas.microsoft.com/office/drawing/2014/main" id="{20CBF6BD-1478-46CF-A989-E49D0377A90D}"/>
              </a:ext>
            </a:extLst>
          </p:cNvPr>
          <p:cNvGrpSpPr>
            <a:grpSpLocks/>
          </p:cNvGrpSpPr>
          <p:nvPr/>
        </p:nvGrpSpPr>
        <p:grpSpPr bwMode="auto">
          <a:xfrm>
            <a:off x="1328738" y="4127500"/>
            <a:ext cx="85725" cy="1257300"/>
            <a:chOff x="837" y="2600"/>
            <a:chExt cx="54" cy="792"/>
          </a:xfrm>
        </p:grpSpPr>
        <p:sp>
          <p:nvSpPr>
            <p:cNvPr id="58400" name="Line 23">
              <a:extLst>
                <a:ext uri="{FF2B5EF4-FFF2-40B4-BE49-F238E27FC236}">
                  <a16:creationId xmlns:a16="http://schemas.microsoft.com/office/drawing/2014/main" id="{4A807F76-E7D9-4016-900D-2E3C53D3E234}"/>
                </a:ext>
              </a:extLst>
            </p:cNvPr>
            <p:cNvSpPr>
              <a:spLocks noChangeShapeType="1"/>
            </p:cNvSpPr>
            <p:nvPr/>
          </p:nvSpPr>
          <p:spPr bwMode="auto">
            <a:xfrm>
              <a:off x="837" y="2600"/>
              <a:ext cx="54" cy="1"/>
            </a:xfrm>
            <a:prstGeom prst="line">
              <a:avLst/>
            </a:prstGeom>
            <a:noFill/>
            <a:ln w="41275">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401" name="Line 24">
              <a:extLst>
                <a:ext uri="{FF2B5EF4-FFF2-40B4-BE49-F238E27FC236}">
                  <a16:creationId xmlns:a16="http://schemas.microsoft.com/office/drawing/2014/main" id="{2EC42B3F-26E5-48B5-912F-C630937B8164}"/>
                </a:ext>
              </a:extLst>
            </p:cNvPr>
            <p:cNvSpPr>
              <a:spLocks noChangeShapeType="1"/>
            </p:cNvSpPr>
            <p:nvPr/>
          </p:nvSpPr>
          <p:spPr bwMode="auto">
            <a:xfrm>
              <a:off x="837" y="2712"/>
              <a:ext cx="54" cy="1"/>
            </a:xfrm>
            <a:prstGeom prst="line">
              <a:avLst/>
            </a:prstGeom>
            <a:noFill/>
            <a:ln w="41275">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402" name="Line 25">
              <a:extLst>
                <a:ext uri="{FF2B5EF4-FFF2-40B4-BE49-F238E27FC236}">
                  <a16:creationId xmlns:a16="http://schemas.microsoft.com/office/drawing/2014/main" id="{00F15820-9414-47AE-8052-E979EAE7F42A}"/>
                </a:ext>
              </a:extLst>
            </p:cNvPr>
            <p:cNvSpPr>
              <a:spLocks noChangeShapeType="1"/>
            </p:cNvSpPr>
            <p:nvPr/>
          </p:nvSpPr>
          <p:spPr bwMode="auto">
            <a:xfrm>
              <a:off x="837" y="2826"/>
              <a:ext cx="54" cy="1"/>
            </a:xfrm>
            <a:prstGeom prst="line">
              <a:avLst/>
            </a:prstGeom>
            <a:noFill/>
            <a:ln w="41275">
              <a:solidFill>
                <a:srgbClr val="CDCDCD"/>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403" name="Line 26">
              <a:extLst>
                <a:ext uri="{FF2B5EF4-FFF2-40B4-BE49-F238E27FC236}">
                  <a16:creationId xmlns:a16="http://schemas.microsoft.com/office/drawing/2014/main" id="{AA01A266-34BE-41DB-87A3-2C9540928161}"/>
                </a:ext>
              </a:extLst>
            </p:cNvPr>
            <p:cNvSpPr>
              <a:spLocks noChangeShapeType="1"/>
            </p:cNvSpPr>
            <p:nvPr/>
          </p:nvSpPr>
          <p:spPr bwMode="auto">
            <a:xfrm>
              <a:off x="837" y="2938"/>
              <a:ext cx="54" cy="1"/>
            </a:xfrm>
            <a:prstGeom prst="line">
              <a:avLst/>
            </a:prstGeom>
            <a:noFill/>
            <a:ln w="41275">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404" name="Line 27">
              <a:extLst>
                <a:ext uri="{FF2B5EF4-FFF2-40B4-BE49-F238E27FC236}">
                  <a16:creationId xmlns:a16="http://schemas.microsoft.com/office/drawing/2014/main" id="{51966215-2181-400E-B1A7-C8EAEB81BEB6}"/>
                </a:ext>
              </a:extLst>
            </p:cNvPr>
            <p:cNvSpPr>
              <a:spLocks noChangeShapeType="1"/>
            </p:cNvSpPr>
            <p:nvPr/>
          </p:nvSpPr>
          <p:spPr bwMode="auto">
            <a:xfrm>
              <a:off x="837" y="3053"/>
              <a:ext cx="54" cy="1"/>
            </a:xfrm>
            <a:prstGeom prst="line">
              <a:avLst/>
            </a:prstGeom>
            <a:noFill/>
            <a:ln w="41275">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405" name="Line 28">
              <a:extLst>
                <a:ext uri="{FF2B5EF4-FFF2-40B4-BE49-F238E27FC236}">
                  <a16:creationId xmlns:a16="http://schemas.microsoft.com/office/drawing/2014/main" id="{EF30E598-FE6E-4BFE-9EFC-7D4449A0430B}"/>
                </a:ext>
              </a:extLst>
            </p:cNvPr>
            <p:cNvSpPr>
              <a:spLocks noChangeShapeType="1"/>
            </p:cNvSpPr>
            <p:nvPr/>
          </p:nvSpPr>
          <p:spPr bwMode="auto">
            <a:xfrm>
              <a:off x="837" y="3164"/>
              <a:ext cx="54" cy="1"/>
            </a:xfrm>
            <a:prstGeom prst="line">
              <a:avLst/>
            </a:prstGeom>
            <a:noFill/>
            <a:ln w="41275">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406" name="Line 29">
              <a:extLst>
                <a:ext uri="{FF2B5EF4-FFF2-40B4-BE49-F238E27FC236}">
                  <a16:creationId xmlns:a16="http://schemas.microsoft.com/office/drawing/2014/main" id="{3885578D-DC8E-488B-B7D3-C2E6CA44DE8F}"/>
                </a:ext>
              </a:extLst>
            </p:cNvPr>
            <p:cNvSpPr>
              <a:spLocks noChangeShapeType="1"/>
            </p:cNvSpPr>
            <p:nvPr/>
          </p:nvSpPr>
          <p:spPr bwMode="auto">
            <a:xfrm>
              <a:off x="837" y="3275"/>
              <a:ext cx="54" cy="2"/>
            </a:xfrm>
            <a:prstGeom prst="line">
              <a:avLst/>
            </a:prstGeom>
            <a:noFill/>
            <a:ln w="41275">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8407" name="Line 30">
              <a:extLst>
                <a:ext uri="{FF2B5EF4-FFF2-40B4-BE49-F238E27FC236}">
                  <a16:creationId xmlns:a16="http://schemas.microsoft.com/office/drawing/2014/main" id="{74D79E2B-F969-4FBD-A99B-EA48C239A6B0}"/>
                </a:ext>
              </a:extLst>
            </p:cNvPr>
            <p:cNvSpPr>
              <a:spLocks noChangeShapeType="1"/>
            </p:cNvSpPr>
            <p:nvPr/>
          </p:nvSpPr>
          <p:spPr bwMode="auto">
            <a:xfrm>
              <a:off x="837" y="3391"/>
              <a:ext cx="54" cy="1"/>
            </a:xfrm>
            <a:prstGeom prst="line">
              <a:avLst/>
            </a:prstGeom>
            <a:noFill/>
            <a:ln w="41275">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58389" name="Group 31">
            <a:extLst>
              <a:ext uri="{FF2B5EF4-FFF2-40B4-BE49-F238E27FC236}">
                <a16:creationId xmlns:a16="http://schemas.microsoft.com/office/drawing/2014/main" id="{D88BB724-77E2-45EC-9656-BED4C66B9DDC}"/>
              </a:ext>
            </a:extLst>
          </p:cNvPr>
          <p:cNvGrpSpPr>
            <a:grpSpLocks/>
          </p:cNvGrpSpPr>
          <p:nvPr/>
        </p:nvGrpSpPr>
        <p:grpSpPr bwMode="auto">
          <a:xfrm>
            <a:off x="1414463" y="2384425"/>
            <a:ext cx="6881812" cy="3176588"/>
            <a:chOff x="879" y="1598"/>
            <a:chExt cx="4335" cy="2001"/>
          </a:xfrm>
        </p:grpSpPr>
        <p:grpSp>
          <p:nvGrpSpPr>
            <p:cNvPr id="58396" name="Group 32">
              <a:extLst>
                <a:ext uri="{FF2B5EF4-FFF2-40B4-BE49-F238E27FC236}">
                  <a16:creationId xmlns:a16="http://schemas.microsoft.com/office/drawing/2014/main" id="{873E17C8-DFDC-4B59-B044-E7A69A64F4F2}"/>
                </a:ext>
              </a:extLst>
            </p:cNvPr>
            <p:cNvGrpSpPr>
              <a:grpSpLocks/>
            </p:cNvGrpSpPr>
            <p:nvPr/>
          </p:nvGrpSpPr>
          <p:grpSpPr bwMode="auto">
            <a:xfrm>
              <a:off x="879" y="1598"/>
              <a:ext cx="4255" cy="1937"/>
              <a:chOff x="879" y="1598"/>
              <a:chExt cx="4255" cy="1937"/>
            </a:xfrm>
          </p:grpSpPr>
          <p:sp>
            <p:nvSpPr>
              <p:cNvPr id="58398" name="Freeform 33">
                <a:extLst>
                  <a:ext uri="{FF2B5EF4-FFF2-40B4-BE49-F238E27FC236}">
                    <a16:creationId xmlns:a16="http://schemas.microsoft.com/office/drawing/2014/main" id="{A963331F-CA77-4E2D-876B-E826510BA434}"/>
                  </a:ext>
                </a:extLst>
              </p:cNvPr>
              <p:cNvSpPr>
                <a:spLocks/>
              </p:cNvSpPr>
              <p:nvPr/>
            </p:nvSpPr>
            <p:spPr bwMode="auto">
              <a:xfrm>
                <a:off x="2995" y="1598"/>
                <a:ext cx="2139" cy="1937"/>
              </a:xfrm>
              <a:custGeom>
                <a:avLst/>
                <a:gdLst>
                  <a:gd name="T0" fmla="*/ 2187 w 2127"/>
                  <a:gd name="T1" fmla="*/ 1559 h 2045"/>
                  <a:gd name="T2" fmla="*/ 1958 w 2127"/>
                  <a:gd name="T3" fmla="*/ 1539 h 2045"/>
                  <a:gd name="T4" fmla="*/ 1842 w 2127"/>
                  <a:gd name="T5" fmla="*/ 1522 h 2045"/>
                  <a:gd name="T6" fmla="*/ 1728 w 2127"/>
                  <a:gd name="T7" fmla="*/ 1497 h 2045"/>
                  <a:gd name="T8" fmla="*/ 1613 w 2127"/>
                  <a:gd name="T9" fmla="*/ 1462 h 2045"/>
                  <a:gd name="T10" fmla="*/ 1495 w 2127"/>
                  <a:gd name="T11" fmla="*/ 1414 h 2045"/>
                  <a:gd name="T12" fmla="*/ 1384 w 2127"/>
                  <a:gd name="T13" fmla="*/ 1350 h 2045"/>
                  <a:gd name="T14" fmla="*/ 1150 w 2127"/>
                  <a:gd name="T15" fmla="*/ 1167 h 2045"/>
                  <a:gd name="T16" fmla="*/ 921 w 2127"/>
                  <a:gd name="T17" fmla="*/ 913 h 2045"/>
                  <a:gd name="T18" fmla="*/ 692 w 2127"/>
                  <a:gd name="T19" fmla="*/ 609 h 2045"/>
                  <a:gd name="T20" fmla="*/ 576 w 2127"/>
                  <a:gd name="T21" fmla="*/ 454 h 2045"/>
                  <a:gd name="T22" fmla="*/ 463 w 2127"/>
                  <a:gd name="T23" fmla="*/ 307 h 2045"/>
                  <a:gd name="T24" fmla="*/ 347 w 2127"/>
                  <a:gd name="T25" fmla="*/ 181 h 2045"/>
                  <a:gd name="T26" fmla="*/ 229 w 2127"/>
                  <a:gd name="T27" fmla="*/ 84 h 2045"/>
                  <a:gd name="T28" fmla="*/ 118 w 2127"/>
                  <a:gd name="T29" fmla="*/ 23 h 2045"/>
                  <a:gd name="T30" fmla="*/ 0 w 2127"/>
                  <a:gd name="T31" fmla="*/ 0 h 20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27" h="2045">
                    <a:moveTo>
                      <a:pt x="2127" y="2045"/>
                    </a:moveTo>
                    <a:lnTo>
                      <a:pt x="1903" y="2020"/>
                    </a:lnTo>
                    <a:lnTo>
                      <a:pt x="1792" y="1997"/>
                    </a:lnTo>
                    <a:lnTo>
                      <a:pt x="1679" y="1963"/>
                    </a:lnTo>
                    <a:lnTo>
                      <a:pt x="1568" y="1918"/>
                    </a:lnTo>
                    <a:lnTo>
                      <a:pt x="1455" y="1855"/>
                    </a:lnTo>
                    <a:lnTo>
                      <a:pt x="1344" y="1770"/>
                    </a:lnTo>
                    <a:lnTo>
                      <a:pt x="1120" y="1532"/>
                    </a:lnTo>
                    <a:lnTo>
                      <a:pt x="896" y="1198"/>
                    </a:lnTo>
                    <a:lnTo>
                      <a:pt x="672" y="799"/>
                    </a:lnTo>
                    <a:lnTo>
                      <a:pt x="561" y="595"/>
                    </a:lnTo>
                    <a:lnTo>
                      <a:pt x="448" y="402"/>
                    </a:lnTo>
                    <a:lnTo>
                      <a:pt x="337" y="238"/>
                    </a:lnTo>
                    <a:lnTo>
                      <a:pt x="224" y="111"/>
                    </a:lnTo>
                    <a:lnTo>
                      <a:pt x="113" y="28"/>
                    </a:lnTo>
                    <a:lnTo>
                      <a:pt x="0" y="0"/>
                    </a:lnTo>
                  </a:path>
                </a:pathLst>
              </a:custGeom>
              <a:noFill/>
              <a:ln w="58738">
                <a:solidFill>
                  <a:srgbClr val="00FFFF"/>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99" name="Freeform 34">
                <a:extLst>
                  <a:ext uri="{FF2B5EF4-FFF2-40B4-BE49-F238E27FC236}">
                    <a16:creationId xmlns:a16="http://schemas.microsoft.com/office/drawing/2014/main" id="{C962E009-98CF-4790-9BF5-63B93D3C981A}"/>
                  </a:ext>
                </a:extLst>
              </p:cNvPr>
              <p:cNvSpPr>
                <a:spLocks/>
              </p:cNvSpPr>
              <p:nvPr/>
            </p:nvSpPr>
            <p:spPr bwMode="auto">
              <a:xfrm>
                <a:off x="879" y="1598"/>
                <a:ext cx="2128" cy="1937"/>
              </a:xfrm>
              <a:custGeom>
                <a:avLst/>
                <a:gdLst>
                  <a:gd name="T0" fmla="*/ 0 w 2128"/>
                  <a:gd name="T1" fmla="*/ 1559 h 2045"/>
                  <a:gd name="T2" fmla="*/ 224 w 2128"/>
                  <a:gd name="T3" fmla="*/ 1539 h 2045"/>
                  <a:gd name="T4" fmla="*/ 338 w 2128"/>
                  <a:gd name="T5" fmla="*/ 1522 h 2045"/>
                  <a:gd name="T6" fmla="*/ 448 w 2128"/>
                  <a:gd name="T7" fmla="*/ 1497 h 2045"/>
                  <a:gd name="T8" fmla="*/ 559 w 2128"/>
                  <a:gd name="T9" fmla="*/ 1462 h 2045"/>
                  <a:gd name="T10" fmla="*/ 672 w 2128"/>
                  <a:gd name="T11" fmla="*/ 1414 h 2045"/>
                  <a:gd name="T12" fmla="*/ 783 w 2128"/>
                  <a:gd name="T13" fmla="*/ 1350 h 2045"/>
                  <a:gd name="T14" fmla="*/ 1010 w 2128"/>
                  <a:gd name="T15" fmla="*/ 1167 h 2045"/>
                  <a:gd name="T16" fmla="*/ 1231 w 2128"/>
                  <a:gd name="T17" fmla="*/ 913 h 2045"/>
                  <a:gd name="T18" fmla="*/ 1455 w 2128"/>
                  <a:gd name="T19" fmla="*/ 609 h 2045"/>
                  <a:gd name="T20" fmla="*/ 1569 w 2128"/>
                  <a:gd name="T21" fmla="*/ 454 h 2045"/>
                  <a:gd name="T22" fmla="*/ 1679 w 2128"/>
                  <a:gd name="T23" fmla="*/ 307 h 2045"/>
                  <a:gd name="T24" fmla="*/ 1793 w 2128"/>
                  <a:gd name="T25" fmla="*/ 181 h 2045"/>
                  <a:gd name="T26" fmla="*/ 1904 w 2128"/>
                  <a:gd name="T27" fmla="*/ 84 h 2045"/>
                  <a:gd name="T28" fmla="*/ 2017 w 2128"/>
                  <a:gd name="T29" fmla="*/ 23 h 2045"/>
                  <a:gd name="T30" fmla="*/ 2128 w 2128"/>
                  <a:gd name="T31" fmla="*/ 0 h 20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28" h="2045">
                    <a:moveTo>
                      <a:pt x="0" y="2045"/>
                    </a:moveTo>
                    <a:lnTo>
                      <a:pt x="224" y="2020"/>
                    </a:lnTo>
                    <a:lnTo>
                      <a:pt x="338" y="1997"/>
                    </a:lnTo>
                    <a:lnTo>
                      <a:pt x="448" y="1963"/>
                    </a:lnTo>
                    <a:lnTo>
                      <a:pt x="559" y="1918"/>
                    </a:lnTo>
                    <a:lnTo>
                      <a:pt x="672" y="1855"/>
                    </a:lnTo>
                    <a:lnTo>
                      <a:pt x="783" y="1770"/>
                    </a:lnTo>
                    <a:lnTo>
                      <a:pt x="1010" y="1532"/>
                    </a:lnTo>
                    <a:lnTo>
                      <a:pt x="1231" y="1198"/>
                    </a:lnTo>
                    <a:lnTo>
                      <a:pt x="1455" y="799"/>
                    </a:lnTo>
                    <a:lnTo>
                      <a:pt x="1569" y="595"/>
                    </a:lnTo>
                    <a:lnTo>
                      <a:pt x="1679" y="402"/>
                    </a:lnTo>
                    <a:lnTo>
                      <a:pt x="1793" y="238"/>
                    </a:lnTo>
                    <a:lnTo>
                      <a:pt x="1904" y="111"/>
                    </a:lnTo>
                    <a:lnTo>
                      <a:pt x="2017" y="28"/>
                    </a:lnTo>
                    <a:lnTo>
                      <a:pt x="2128" y="0"/>
                    </a:lnTo>
                  </a:path>
                </a:pathLst>
              </a:custGeom>
              <a:noFill/>
              <a:ln w="58738">
                <a:solidFill>
                  <a:srgbClr val="00FFFF"/>
                </a:solidFill>
                <a:prstDash val="solid"/>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8397" name="Freeform 35">
              <a:extLst>
                <a:ext uri="{FF2B5EF4-FFF2-40B4-BE49-F238E27FC236}">
                  <a16:creationId xmlns:a16="http://schemas.microsoft.com/office/drawing/2014/main" id="{4600778E-868F-4F22-8883-F00CE73C5FEC}"/>
                </a:ext>
              </a:extLst>
            </p:cNvPr>
            <p:cNvSpPr>
              <a:spLocks/>
            </p:cNvSpPr>
            <p:nvPr/>
          </p:nvSpPr>
          <p:spPr bwMode="auto">
            <a:xfrm>
              <a:off x="879" y="2709"/>
              <a:ext cx="4335" cy="890"/>
            </a:xfrm>
            <a:custGeom>
              <a:avLst/>
              <a:gdLst>
                <a:gd name="T0" fmla="*/ 0 w 4335"/>
                <a:gd name="T1" fmla="*/ 0 h 890"/>
                <a:gd name="T2" fmla="*/ 0 w 4335"/>
                <a:gd name="T3" fmla="*/ 890 h 890"/>
                <a:gd name="T4" fmla="*/ 4335 w 4335"/>
                <a:gd name="T5" fmla="*/ 890 h 890"/>
                <a:gd name="T6" fmla="*/ 0 60000 65536"/>
                <a:gd name="T7" fmla="*/ 0 60000 65536"/>
                <a:gd name="T8" fmla="*/ 0 60000 65536"/>
              </a:gdLst>
              <a:ahLst/>
              <a:cxnLst>
                <a:cxn ang="T6">
                  <a:pos x="T0" y="T1"/>
                </a:cxn>
                <a:cxn ang="T7">
                  <a:pos x="T2" y="T3"/>
                </a:cxn>
                <a:cxn ang="T8">
                  <a:pos x="T4" y="T5"/>
                </a:cxn>
              </a:cxnLst>
              <a:rect l="0" t="0" r="r" b="b"/>
              <a:pathLst>
                <a:path w="4335" h="890">
                  <a:moveTo>
                    <a:pt x="0" y="0"/>
                  </a:moveTo>
                  <a:lnTo>
                    <a:pt x="0" y="890"/>
                  </a:lnTo>
                  <a:lnTo>
                    <a:pt x="4335" y="890"/>
                  </a:lnTo>
                </a:path>
              </a:pathLst>
            </a:custGeom>
            <a:noFill/>
            <a:ln w="41275">
              <a:solidFill>
                <a:schemeClr val="tx1"/>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6420" name="Group 36">
            <a:extLst>
              <a:ext uri="{FF2B5EF4-FFF2-40B4-BE49-F238E27FC236}">
                <a16:creationId xmlns:a16="http://schemas.microsoft.com/office/drawing/2014/main" id="{A2B2F841-3FB3-45B6-9CC7-670B4DB8A199}"/>
              </a:ext>
            </a:extLst>
          </p:cNvPr>
          <p:cNvGrpSpPr>
            <a:grpSpLocks/>
          </p:cNvGrpSpPr>
          <p:nvPr/>
        </p:nvGrpSpPr>
        <p:grpSpPr bwMode="auto">
          <a:xfrm>
            <a:off x="1009650" y="2438400"/>
            <a:ext cx="2293938" cy="3651250"/>
            <a:chOff x="624" y="1632"/>
            <a:chExt cx="1445" cy="2300"/>
          </a:xfrm>
        </p:grpSpPr>
        <p:grpSp>
          <p:nvGrpSpPr>
            <p:cNvPr id="58392" name="Group 37">
              <a:extLst>
                <a:ext uri="{FF2B5EF4-FFF2-40B4-BE49-F238E27FC236}">
                  <a16:creationId xmlns:a16="http://schemas.microsoft.com/office/drawing/2014/main" id="{7F46E49B-4E19-44D2-B8CE-87ADBF5191C1}"/>
                </a:ext>
              </a:extLst>
            </p:cNvPr>
            <p:cNvGrpSpPr>
              <a:grpSpLocks/>
            </p:cNvGrpSpPr>
            <p:nvPr/>
          </p:nvGrpSpPr>
          <p:grpSpPr bwMode="auto">
            <a:xfrm>
              <a:off x="624" y="1632"/>
              <a:ext cx="1411" cy="1800"/>
              <a:chOff x="624" y="1632"/>
              <a:chExt cx="1411" cy="1800"/>
            </a:xfrm>
          </p:grpSpPr>
          <p:sp>
            <p:nvSpPr>
              <p:cNvPr id="16422" name="Rectangle 38">
                <a:extLst>
                  <a:ext uri="{FF2B5EF4-FFF2-40B4-BE49-F238E27FC236}">
                    <a16:creationId xmlns:a16="http://schemas.microsoft.com/office/drawing/2014/main" id="{8486031E-42DD-46EC-A316-728BD7AFF69A}"/>
                  </a:ext>
                </a:extLst>
              </p:cNvPr>
              <p:cNvSpPr>
                <a:spLocks noChangeArrowheads="1"/>
              </p:cNvSpPr>
              <p:nvPr/>
            </p:nvSpPr>
            <p:spPr bwMode="auto">
              <a:xfrm>
                <a:off x="624" y="1632"/>
                <a:ext cx="1411"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pPr>
                  <a:spcBef>
                    <a:spcPct val="50000"/>
                  </a:spcBef>
                  <a:defRPr/>
                </a:pPr>
                <a:r>
                  <a:rPr kumimoji="1" lang="zh-CN" altLang="en-US" sz="2400" b="1">
                    <a:effectLst>
                      <a:outerShdw blurRad="38100" dist="38100" dir="2700000" algn="tl">
                        <a:srgbClr val="C0C0C0"/>
                      </a:outerShdw>
                    </a:effectLst>
                  </a:rPr>
                  <a:t>这个值不像我们应该得到的样本均值 </a:t>
                </a:r>
                <a:r>
                  <a:rPr kumimoji="1" lang="en-US" altLang="zh-CN" sz="2400" b="1">
                    <a:effectLst>
                      <a:outerShdw blurRad="38100" dist="38100" dir="2700000" algn="tl">
                        <a:srgbClr val="C0C0C0"/>
                      </a:outerShdw>
                    </a:effectLst>
                  </a:rPr>
                  <a:t>...</a:t>
                </a:r>
              </a:p>
            </p:txBody>
          </p:sp>
          <p:sp>
            <p:nvSpPr>
              <p:cNvPr id="58395" name="Line 39">
                <a:extLst>
                  <a:ext uri="{FF2B5EF4-FFF2-40B4-BE49-F238E27FC236}">
                    <a16:creationId xmlns:a16="http://schemas.microsoft.com/office/drawing/2014/main" id="{78DF33A5-E46F-4438-B2C7-1FFF753394B6}"/>
                  </a:ext>
                </a:extLst>
              </p:cNvPr>
              <p:cNvSpPr>
                <a:spLocks noChangeShapeType="1"/>
              </p:cNvSpPr>
              <p:nvPr/>
            </p:nvSpPr>
            <p:spPr bwMode="auto">
              <a:xfrm>
                <a:off x="1748" y="2384"/>
                <a:ext cx="0" cy="1048"/>
              </a:xfrm>
              <a:prstGeom prst="line">
                <a:avLst/>
              </a:prstGeom>
              <a:noFill/>
              <a:ln w="38100">
                <a:solidFill>
                  <a:schemeClr val="tx2"/>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24" name="Rectangle 40">
              <a:extLst>
                <a:ext uri="{FF2B5EF4-FFF2-40B4-BE49-F238E27FC236}">
                  <a16:creationId xmlns:a16="http://schemas.microsoft.com/office/drawing/2014/main" id="{A8E89A5C-FC1E-43D3-948D-2654A36022EC}"/>
                </a:ext>
              </a:extLst>
            </p:cNvPr>
            <p:cNvSpPr>
              <a:spLocks noChangeArrowheads="1"/>
            </p:cNvSpPr>
            <p:nvPr/>
          </p:nvSpPr>
          <p:spPr bwMode="auto">
            <a:xfrm>
              <a:off x="1591" y="3643"/>
              <a:ext cx="47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pPr>
                <a:spcBef>
                  <a:spcPct val="50000"/>
                </a:spcBef>
                <a:defRPr/>
              </a:pPr>
              <a:r>
                <a:rPr kumimoji="1" lang="en-US" altLang="zh-CN" sz="2400" b="1" dirty="0">
                  <a:solidFill>
                    <a:srgbClr val="C00000"/>
                  </a:solidFill>
                  <a:effectLst>
                    <a:outerShdw blurRad="38100" dist="38100" dir="2700000" algn="tl">
                      <a:srgbClr val="C0C0C0"/>
                    </a:outerShdw>
                  </a:effectLst>
                </a:rPr>
                <a:t>20</a:t>
              </a:r>
            </a:p>
          </p:txBody>
        </p:sp>
      </p:grpSp>
      <p:sp>
        <p:nvSpPr>
          <p:cNvPr id="58391" name="标题 1">
            <a:extLst>
              <a:ext uri="{FF2B5EF4-FFF2-40B4-BE49-F238E27FC236}">
                <a16:creationId xmlns:a16="http://schemas.microsoft.com/office/drawing/2014/main" id="{8475C7E3-A8FE-48C6-8978-9C408999152F}"/>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6398"/>
                                        </p:tgtEl>
                                        <p:attrNameLst>
                                          <p:attrName>style.visibility</p:attrName>
                                        </p:attrNameLst>
                                      </p:cBhvr>
                                      <p:to>
                                        <p:strVal val="visible"/>
                                      </p:to>
                                    </p:set>
                                    <p:animEffect transition="in" filter="slide(fromTop)">
                                      <p:cBhvr>
                                        <p:cTn id="7" dur="500"/>
                                        <p:tgtEl>
                                          <p:spTgt spid="16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6420"/>
                                        </p:tgtEl>
                                        <p:attrNameLst>
                                          <p:attrName>style.visibility</p:attrName>
                                        </p:attrNameLst>
                                      </p:cBhvr>
                                      <p:to>
                                        <p:strVal val="visible"/>
                                      </p:to>
                                    </p:set>
                                    <p:animEffect transition="in" filter="slide(fromTop)">
                                      <p:cBhvr>
                                        <p:cTn id="12" dur="500"/>
                                        <p:tgtEl>
                                          <p:spTgt spid="16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6397"/>
                                        </p:tgtEl>
                                        <p:attrNameLst>
                                          <p:attrName>style.visibility</p:attrName>
                                        </p:attrNameLst>
                                      </p:cBhvr>
                                      <p:to>
                                        <p:strVal val="visible"/>
                                      </p:to>
                                    </p:set>
                                    <p:animEffect transition="in" filter="wipe(right)">
                                      <p:cBhvr>
                                        <p:cTn id="17" dur="5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CDBA0390-CF2F-43F9-9C87-ACA3651C94B3}"/>
              </a:ext>
            </a:extLst>
          </p:cNvPr>
          <p:cNvSpPr txBox="1">
            <a:spLocks noChangeArrowheads="1"/>
          </p:cNvSpPr>
          <p:nvPr/>
        </p:nvSpPr>
        <p:spPr bwMode="auto">
          <a:xfrm>
            <a:off x="558800" y="1412875"/>
            <a:ext cx="80264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marL="1066800" indent="-609600">
              <a:defRPr>
                <a:solidFill>
                  <a:schemeClr val="tx1"/>
                </a:solidFill>
                <a:latin typeface="Arial" panose="020B0604020202020204" pitchFamily="34" charset="0"/>
                <a:ea typeface="宋体" panose="02010600030101010101" pitchFamily="2" charset="-122"/>
              </a:defRPr>
            </a:lvl2pPr>
            <a:lvl3pPr marL="1524000" indent="-609600">
              <a:defRPr>
                <a:solidFill>
                  <a:schemeClr val="tx1"/>
                </a:solidFill>
                <a:latin typeface="Arial" panose="020B0604020202020204" pitchFamily="34" charset="0"/>
                <a:ea typeface="宋体" panose="02010600030101010101" pitchFamily="2" charset="-122"/>
              </a:defRPr>
            </a:lvl3pPr>
            <a:lvl4pPr marL="1981200" indent="-609600">
              <a:defRPr>
                <a:solidFill>
                  <a:schemeClr val="tx1"/>
                </a:solidFill>
                <a:latin typeface="Arial" panose="020B0604020202020204" pitchFamily="34" charset="0"/>
                <a:ea typeface="宋体" panose="02010600030101010101" pitchFamily="2" charset="-122"/>
              </a:defRPr>
            </a:lvl4pPr>
            <a:lvl5pPr marL="2438400" indent="-609600">
              <a:defRPr>
                <a:solidFill>
                  <a:schemeClr val="tx1"/>
                </a:solidFill>
                <a:latin typeface="Arial" panose="020B0604020202020204" pitchFamily="34" charset="0"/>
                <a:ea typeface="宋体" panose="02010600030101010101" pitchFamily="2" charset="-122"/>
              </a:defRPr>
            </a:lvl5pPr>
            <a:lvl6pPr marL="28956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528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100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672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kumimoji="1" lang="zh-CN" altLang="en-US" sz="4000" b="1" dirty="0">
                <a:effectLst>
                  <a:outerShdw blurRad="38100" dist="38100" dir="2700000" algn="tl">
                    <a:srgbClr val="C0C0C0"/>
                  </a:outerShdw>
                </a:effectLst>
                <a:latin typeface="Book Antiqua" panose="02040602050305030304" pitchFamily="18" charset="0"/>
              </a:rPr>
              <a:t>假设检验的</a:t>
            </a:r>
            <a:r>
              <a:rPr kumimoji="1" lang="zh-CN" altLang="en-US" sz="4000" b="1" dirty="0">
                <a:solidFill>
                  <a:srgbClr val="FF0000"/>
                </a:solidFill>
                <a:effectLst>
                  <a:outerShdw blurRad="38100" dist="38100" dir="2700000" algn="tl">
                    <a:srgbClr val="C0C0C0"/>
                  </a:outerShdw>
                </a:effectLst>
                <a:latin typeface="Book Antiqua" panose="02040602050305030304" pitchFamily="18" charset="0"/>
              </a:rPr>
              <a:t>步骤</a:t>
            </a:r>
          </a:p>
          <a:p>
            <a:pPr lvl="1">
              <a:spcBef>
                <a:spcPct val="50000"/>
              </a:spcBef>
              <a:buClr>
                <a:schemeClr val="hlink"/>
              </a:buClr>
              <a:buSzPct val="140000"/>
              <a:buFont typeface="Wingdings" panose="05000000000000000000" pitchFamily="2" charset="2"/>
              <a:buChar char="§"/>
              <a:defRPr/>
            </a:pPr>
            <a:r>
              <a:rPr kumimoji="1" lang="zh-CN" altLang="en-US" sz="3000" b="1" dirty="0">
                <a:effectLst>
                  <a:outerShdw blurRad="38100" dist="38100" dir="2700000" algn="tl">
                    <a:srgbClr val="C0C0C0"/>
                  </a:outerShdw>
                </a:effectLst>
              </a:rPr>
              <a:t>提出假设</a:t>
            </a:r>
          </a:p>
          <a:p>
            <a:pPr lvl="1">
              <a:spcBef>
                <a:spcPct val="50000"/>
              </a:spcBef>
              <a:buClr>
                <a:schemeClr val="hlink"/>
              </a:buClr>
              <a:buSzPct val="140000"/>
              <a:buFont typeface="Wingdings" panose="05000000000000000000" pitchFamily="2" charset="2"/>
              <a:buChar char="§"/>
              <a:defRPr/>
            </a:pPr>
            <a:r>
              <a:rPr kumimoji="1" lang="zh-CN" altLang="en-US" sz="3000" b="1" dirty="0">
                <a:effectLst>
                  <a:outerShdw blurRad="38100" dist="38100" dir="2700000" algn="tl">
                    <a:srgbClr val="C0C0C0"/>
                  </a:outerShdw>
                </a:effectLst>
              </a:rPr>
              <a:t>确定适当的</a:t>
            </a:r>
            <a:r>
              <a:rPr kumimoji="1" lang="zh-CN" altLang="en-US" sz="3000" b="1" dirty="0">
                <a:solidFill>
                  <a:srgbClr val="0033CC"/>
                </a:solidFill>
                <a:effectLst>
                  <a:outerShdw blurRad="38100" dist="38100" dir="2700000" algn="tl">
                    <a:srgbClr val="C0C0C0"/>
                  </a:outerShdw>
                </a:effectLst>
              </a:rPr>
              <a:t>检验统计量</a:t>
            </a:r>
          </a:p>
          <a:p>
            <a:pPr lvl="1">
              <a:spcBef>
                <a:spcPct val="50000"/>
              </a:spcBef>
              <a:buClr>
                <a:schemeClr val="hlink"/>
              </a:buClr>
              <a:buSzPct val="140000"/>
              <a:buFont typeface="Wingdings" panose="05000000000000000000" pitchFamily="2" charset="2"/>
              <a:buChar char="§"/>
              <a:defRPr/>
            </a:pPr>
            <a:r>
              <a:rPr kumimoji="1" lang="zh-CN" altLang="en-US" sz="3000" b="1" dirty="0">
                <a:effectLst>
                  <a:outerShdw blurRad="38100" dist="38100" dir="2700000" algn="tl">
                    <a:srgbClr val="C0C0C0"/>
                  </a:outerShdw>
                </a:effectLst>
              </a:rPr>
              <a:t>规定</a:t>
            </a:r>
            <a:r>
              <a:rPr kumimoji="1" lang="zh-CN" altLang="en-US" sz="3000" b="1" dirty="0">
                <a:solidFill>
                  <a:srgbClr val="0033CC"/>
                </a:solidFill>
                <a:effectLst>
                  <a:outerShdw blurRad="38100" dist="38100" dir="2700000" algn="tl">
                    <a:srgbClr val="C0C0C0"/>
                  </a:outerShdw>
                </a:effectLst>
              </a:rPr>
              <a:t>显著性水平</a:t>
            </a:r>
            <a:r>
              <a:rPr kumimoji="1" lang="zh-CN" altLang="en-US" sz="3200" b="1" dirty="0">
                <a:effectLst>
                  <a:outerShdw blurRad="38100" dist="38100" dir="2700000" algn="tl">
                    <a:srgbClr val="C0C0C0"/>
                  </a:outerShdw>
                </a:effectLst>
                <a:latin typeface="Symbol" panose="05050102010706020507" pitchFamily="18" charset="2"/>
              </a:rPr>
              <a:t></a:t>
            </a:r>
          </a:p>
          <a:p>
            <a:pPr lvl="1">
              <a:spcBef>
                <a:spcPct val="50000"/>
              </a:spcBef>
              <a:buClr>
                <a:schemeClr val="hlink"/>
              </a:buClr>
              <a:buSzPct val="140000"/>
              <a:buFont typeface="Wingdings" panose="05000000000000000000" pitchFamily="2" charset="2"/>
              <a:buChar char="§"/>
              <a:defRPr/>
            </a:pPr>
            <a:r>
              <a:rPr kumimoji="1" lang="zh-CN" altLang="en-US" sz="3000" b="1" dirty="0">
                <a:effectLst>
                  <a:outerShdw blurRad="38100" dist="38100" dir="2700000" algn="tl">
                    <a:srgbClr val="C0C0C0"/>
                  </a:outerShdw>
                </a:effectLst>
              </a:rPr>
              <a:t>计算检验统计量的值</a:t>
            </a:r>
          </a:p>
          <a:p>
            <a:pPr lvl="1">
              <a:spcBef>
                <a:spcPct val="50000"/>
              </a:spcBef>
              <a:buClr>
                <a:schemeClr val="hlink"/>
              </a:buClr>
              <a:buSzPct val="140000"/>
              <a:buFont typeface="Wingdings" panose="05000000000000000000" pitchFamily="2" charset="2"/>
              <a:buChar char="§"/>
              <a:defRPr/>
            </a:pPr>
            <a:r>
              <a:rPr kumimoji="1" lang="zh-CN" altLang="en-US" sz="3000" b="1" dirty="0">
                <a:effectLst>
                  <a:outerShdw blurRad="38100" dist="38100" dir="2700000" algn="tl">
                    <a:srgbClr val="C0C0C0"/>
                  </a:outerShdw>
                </a:effectLst>
              </a:rPr>
              <a:t>作出统计决策</a:t>
            </a:r>
          </a:p>
        </p:txBody>
      </p:sp>
      <p:sp>
        <p:nvSpPr>
          <p:cNvPr id="62467" name="标题 1">
            <a:extLst>
              <a:ext uri="{FF2B5EF4-FFF2-40B4-BE49-F238E27FC236}">
                <a16:creationId xmlns:a16="http://schemas.microsoft.com/office/drawing/2014/main" id="{C7103E70-6E81-4B66-BDEA-618185779A28}"/>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B39E96C-E9F2-449A-99CD-51139DB71ACD}"/>
              </a:ext>
            </a:extLst>
          </p:cNvPr>
          <p:cNvSpPr>
            <a:spLocks noGrp="1" noChangeArrowheads="1"/>
          </p:cNvSpPr>
          <p:nvPr>
            <p:ph type="title"/>
          </p:nvPr>
        </p:nvSpPr>
        <p:spPr>
          <a:xfrm>
            <a:off x="-1331913" y="1196975"/>
            <a:ext cx="8928101" cy="3873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dirty="0">
                <a:solidFill>
                  <a:schemeClr val="tx1"/>
                </a:solidFill>
              </a:rPr>
              <a:t>提出原假设和备择假设</a:t>
            </a:r>
          </a:p>
        </p:txBody>
      </p:sp>
      <p:sp>
        <p:nvSpPr>
          <p:cNvPr id="22531" name="Rectangle 3">
            <a:extLst>
              <a:ext uri="{FF2B5EF4-FFF2-40B4-BE49-F238E27FC236}">
                <a16:creationId xmlns:a16="http://schemas.microsoft.com/office/drawing/2014/main" id="{F09DFF4D-D2DD-438B-86CD-9B999777D0DC}"/>
              </a:ext>
            </a:extLst>
          </p:cNvPr>
          <p:cNvSpPr>
            <a:spLocks noGrp="1" noChangeArrowheads="1"/>
          </p:cNvSpPr>
          <p:nvPr>
            <p:ph type="body" idx="1"/>
          </p:nvPr>
        </p:nvSpPr>
        <p:spPr>
          <a:xfrm>
            <a:off x="609600" y="1752600"/>
            <a:ext cx="8062913" cy="44799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eaLnBrk="1" hangingPunct="1">
              <a:buFontTx/>
              <a:buNone/>
            </a:pPr>
            <a:r>
              <a:rPr lang="en-US" altLang="zh-CN" dirty="0">
                <a:solidFill>
                  <a:schemeClr val="accent2"/>
                </a:solidFill>
                <a:sym typeface="Wingdings 3" panose="05040102010807070707" pitchFamily="18" charset="2"/>
              </a:rPr>
              <a:t> </a:t>
            </a:r>
            <a:r>
              <a:rPr lang="zh-CN" altLang="en-US" dirty="0">
                <a:solidFill>
                  <a:schemeClr val="tx1"/>
                </a:solidFill>
              </a:rPr>
              <a:t>什么是</a:t>
            </a:r>
            <a:r>
              <a:rPr lang="zh-CN" altLang="en-US" dirty="0">
                <a:solidFill>
                  <a:srgbClr val="FF0000"/>
                </a:solidFill>
              </a:rPr>
              <a:t>原假设</a:t>
            </a:r>
            <a:r>
              <a:rPr lang="zh-CN" altLang="en-US" dirty="0">
                <a:solidFill>
                  <a:schemeClr val="tx1"/>
                </a:solidFill>
              </a:rPr>
              <a:t>？</a:t>
            </a:r>
            <a:r>
              <a:rPr lang="en-US" altLang="zh-CN" dirty="0">
                <a:solidFill>
                  <a:schemeClr val="tx1"/>
                </a:solidFill>
              </a:rPr>
              <a:t>(null hypothesis)</a:t>
            </a:r>
          </a:p>
          <a:p>
            <a:pPr marL="609600" indent="-609600" eaLnBrk="1" hangingPunct="1">
              <a:buFontTx/>
              <a:buAutoNum type="arabicPeriod"/>
            </a:pPr>
            <a:r>
              <a:rPr lang="zh-CN" altLang="en-US" dirty="0">
                <a:solidFill>
                  <a:schemeClr val="tx1"/>
                </a:solidFill>
              </a:rPr>
              <a:t>待检验的假设，又称“</a:t>
            </a:r>
            <a:r>
              <a:rPr lang="en-US" altLang="zh-CN" dirty="0">
                <a:solidFill>
                  <a:schemeClr val="tx1"/>
                </a:solidFill>
              </a:rPr>
              <a:t>0</a:t>
            </a:r>
            <a:r>
              <a:rPr lang="zh-CN" altLang="en-US" dirty="0">
                <a:solidFill>
                  <a:schemeClr val="tx1"/>
                </a:solidFill>
              </a:rPr>
              <a:t>假设”</a:t>
            </a:r>
          </a:p>
          <a:p>
            <a:pPr marL="609600" indent="-609600" eaLnBrk="1" hangingPunct="1">
              <a:buFontTx/>
              <a:buAutoNum type="arabicPeriod"/>
            </a:pPr>
            <a:r>
              <a:rPr lang="zh-CN" altLang="en-US" dirty="0">
                <a:solidFill>
                  <a:schemeClr val="tx1"/>
                </a:solidFill>
              </a:rPr>
              <a:t>研究者想收集证据予以反对的假设</a:t>
            </a:r>
          </a:p>
          <a:p>
            <a:pPr marL="609600" indent="-609600" eaLnBrk="1" hangingPunct="1">
              <a:buFontTx/>
              <a:buNone/>
            </a:pPr>
            <a:r>
              <a:rPr lang="en-US" altLang="zh-CN" dirty="0">
                <a:solidFill>
                  <a:schemeClr val="tx1"/>
                </a:solidFill>
              </a:rPr>
              <a:t>3.	</a:t>
            </a:r>
            <a:r>
              <a:rPr lang="zh-CN" altLang="en-US" dirty="0">
                <a:solidFill>
                  <a:schemeClr val="tx1"/>
                </a:solidFill>
              </a:rPr>
              <a:t>表示为 </a:t>
            </a:r>
            <a:r>
              <a:rPr lang="en-US" altLang="zh-CN" dirty="0">
                <a:solidFill>
                  <a:srgbClr val="FF0000"/>
                </a:solidFill>
              </a:rPr>
              <a:t>H</a:t>
            </a:r>
            <a:r>
              <a:rPr lang="en-US" altLang="zh-CN" baseline="-25000" dirty="0">
                <a:solidFill>
                  <a:srgbClr val="FF0000"/>
                </a:solidFill>
              </a:rPr>
              <a:t>0</a:t>
            </a:r>
          </a:p>
          <a:p>
            <a:pPr marL="1219200" lvl="1" indent="-533400" eaLnBrk="1" hangingPunct="1">
              <a:buSzPct val="80000"/>
            </a:pPr>
            <a:r>
              <a:rPr lang="en-US" altLang="zh-CN" dirty="0"/>
              <a:t>H</a:t>
            </a:r>
            <a:r>
              <a:rPr lang="en-US" altLang="zh-CN" baseline="-25000" dirty="0"/>
              <a:t>0</a:t>
            </a:r>
            <a:r>
              <a:rPr lang="zh-CN" altLang="en-US" dirty="0"/>
              <a:t>：</a:t>
            </a:r>
            <a:r>
              <a:rPr lang="zh-CN" altLang="en-US" dirty="0">
                <a:latin typeface="Symbol" panose="05050102010706020507" pitchFamily="18" charset="2"/>
              </a:rPr>
              <a:t></a:t>
            </a:r>
            <a:r>
              <a:rPr lang="zh-CN" altLang="en-US" dirty="0"/>
              <a:t> </a:t>
            </a:r>
            <a:r>
              <a:rPr lang="zh-CN" altLang="en-US" dirty="0">
                <a:latin typeface="Symbol" panose="05050102010706020507" pitchFamily="18" charset="2"/>
              </a:rPr>
              <a:t></a:t>
            </a:r>
            <a:r>
              <a:rPr lang="zh-CN" altLang="en-US" dirty="0"/>
              <a:t> 某一数值 </a:t>
            </a:r>
          </a:p>
          <a:p>
            <a:pPr marL="1219200" lvl="1" indent="-533400" eaLnBrk="1" hangingPunct="1">
              <a:buSzPct val="80000"/>
            </a:pPr>
            <a:r>
              <a:rPr lang="zh-CN" altLang="en-US" dirty="0"/>
              <a:t>指定为 </a:t>
            </a:r>
            <a:r>
              <a:rPr lang="en-US" altLang="zh-CN" dirty="0"/>
              <a:t>= </a:t>
            </a:r>
            <a:r>
              <a:rPr lang="zh-CN" altLang="en-US" dirty="0"/>
              <a:t>号，即 </a:t>
            </a:r>
            <a:r>
              <a:rPr lang="zh-CN" altLang="en-US" dirty="0">
                <a:latin typeface="Symbol" panose="05050102010706020507" pitchFamily="18" charset="2"/>
              </a:rPr>
              <a:t> </a:t>
            </a:r>
            <a:r>
              <a:rPr lang="zh-CN" altLang="en-US" dirty="0"/>
              <a:t>或 </a:t>
            </a:r>
            <a:r>
              <a:rPr lang="zh-CN" altLang="en-US" dirty="0">
                <a:latin typeface="Symbol" panose="05050102010706020507" pitchFamily="18" charset="2"/>
              </a:rPr>
              <a:t></a:t>
            </a:r>
          </a:p>
          <a:p>
            <a:pPr marL="1219200" lvl="1" indent="-533400" eaLnBrk="1" hangingPunct="1">
              <a:buSzPct val="80000"/>
            </a:pPr>
            <a:r>
              <a:rPr lang="zh-CN" altLang="en-US" dirty="0"/>
              <a:t>例如</a:t>
            </a:r>
            <a:r>
              <a:rPr lang="en-US" altLang="zh-CN" dirty="0"/>
              <a:t>, H</a:t>
            </a:r>
            <a:r>
              <a:rPr lang="en-US" altLang="zh-CN" baseline="-25000" dirty="0"/>
              <a:t>0</a:t>
            </a:r>
            <a:r>
              <a:rPr lang="zh-CN" altLang="en-US" dirty="0"/>
              <a:t>：</a:t>
            </a:r>
            <a:r>
              <a:rPr lang="zh-CN" altLang="en-US" dirty="0">
                <a:latin typeface="Symbol" panose="05050102010706020507" pitchFamily="18" charset="2"/>
              </a:rPr>
              <a:t></a:t>
            </a:r>
            <a:r>
              <a:rPr lang="zh-CN" altLang="en-US" dirty="0"/>
              <a:t> </a:t>
            </a:r>
            <a:r>
              <a:rPr lang="zh-CN" altLang="en-US" dirty="0">
                <a:latin typeface="Symbol" panose="05050102010706020507" pitchFamily="18" charset="2"/>
              </a:rPr>
              <a:t></a:t>
            </a:r>
            <a:r>
              <a:rPr lang="zh-CN" altLang="en-US" dirty="0"/>
              <a:t> </a:t>
            </a:r>
            <a:r>
              <a:rPr lang="en-US" altLang="zh-CN" dirty="0"/>
              <a:t>3190</a:t>
            </a:r>
            <a:r>
              <a:rPr lang="zh-CN" altLang="en-US" dirty="0"/>
              <a:t>（克）</a:t>
            </a:r>
          </a:p>
        </p:txBody>
      </p:sp>
      <p:sp>
        <p:nvSpPr>
          <p:cNvPr id="64516" name="标题 1">
            <a:extLst>
              <a:ext uri="{FF2B5EF4-FFF2-40B4-BE49-F238E27FC236}">
                <a16:creationId xmlns:a16="http://schemas.microsoft.com/office/drawing/2014/main" id="{25A206BF-B971-40AF-94BC-18244B0B131C}"/>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subTnLst>
                                    <p:animClr clrSpc="rgb" dir="cw">
                                      <p:cBhvr override="childStyle">
                                        <p:cTn dur="1" fill="hold" display="0" masterRel="nextClick" afterEffect="1"/>
                                        <p:tgtEl>
                                          <p:spTgt spid="2253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left)">
                                      <p:cBhvr>
                                        <p:cTn id="12" dur="500"/>
                                        <p:tgtEl>
                                          <p:spTgt spid="22531">
                                            <p:txEl>
                                              <p:pRg st="1" end="1"/>
                                            </p:txEl>
                                          </p:spTgt>
                                        </p:tgtEl>
                                      </p:cBhvr>
                                    </p:animEffect>
                                  </p:childTnLst>
                                  <p:subTnLst>
                                    <p:animClr clrSpc="rgb" dir="cw">
                                      <p:cBhvr override="childStyle">
                                        <p:cTn dur="1" fill="hold" display="0" masterRel="nextClick" afterEffect="1"/>
                                        <p:tgtEl>
                                          <p:spTgt spid="2253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left)">
                                      <p:cBhvr>
                                        <p:cTn id="17" dur="500"/>
                                        <p:tgtEl>
                                          <p:spTgt spid="22531">
                                            <p:txEl>
                                              <p:pRg st="2" end="2"/>
                                            </p:txEl>
                                          </p:spTgt>
                                        </p:tgtEl>
                                      </p:cBhvr>
                                    </p:animEffect>
                                  </p:childTnLst>
                                  <p:subTnLst>
                                    <p:animClr clrSpc="rgb" dir="cw">
                                      <p:cBhvr override="childStyle">
                                        <p:cTn dur="1" fill="hold" display="0" masterRel="nextClick" afterEffect="1"/>
                                        <p:tgtEl>
                                          <p:spTgt spid="2253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wipe(left)">
                                      <p:cBhvr>
                                        <p:cTn id="22" dur="500"/>
                                        <p:tgtEl>
                                          <p:spTgt spid="22531">
                                            <p:txEl>
                                              <p:pRg st="3" end="3"/>
                                            </p:txEl>
                                          </p:spTgt>
                                        </p:tgtEl>
                                      </p:cBhvr>
                                    </p:animEffect>
                                  </p:childTnLst>
                                  <p:subTnLst>
                                    <p:animClr clrSpc="rgb" dir="cw">
                                      <p:cBhvr override="childStyle">
                                        <p:cTn dur="1" fill="hold" display="0" masterRel="nextClick" afterEffect="1"/>
                                        <p:tgtEl>
                                          <p:spTgt spid="22531">
                                            <p:txEl>
                                              <p:pRg st="3" end="3"/>
                                            </p:txEl>
                                          </p:spTgt>
                                        </p:tgtEl>
                                        <p:attrNameLst>
                                          <p:attrName>ppt_c</p:attrName>
                                        </p:attrNameLst>
                                      </p:cBhvr>
                                      <p:to>
                                        <a:schemeClr val="folHlink"/>
                                      </p:to>
                                    </p:animClr>
                                  </p:subTnLst>
                                </p:cTn>
                              </p:par>
                              <p:par>
                                <p:cTn id="23" presetID="22" presetClass="entr" presetSubtype="8" fill="hold" grpId="0" nodeType="with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wipe(left)">
                                      <p:cBhvr>
                                        <p:cTn id="25" dur="500"/>
                                        <p:tgtEl>
                                          <p:spTgt spid="22531">
                                            <p:txEl>
                                              <p:pRg st="4" end="4"/>
                                            </p:txEl>
                                          </p:spTgt>
                                        </p:tgtEl>
                                      </p:cBhvr>
                                    </p:animEffect>
                                  </p:childTnLst>
                                  <p:subTnLst>
                                    <p:animClr clrSpc="rgb" dir="cw">
                                      <p:cBhvr override="childStyle">
                                        <p:cTn dur="1" fill="hold" display="0" masterRel="nextClick" afterEffect="1"/>
                                        <p:tgtEl>
                                          <p:spTgt spid="22531">
                                            <p:txEl>
                                              <p:pRg st="4" end="4"/>
                                            </p:txEl>
                                          </p:spTgt>
                                        </p:tgtEl>
                                        <p:attrNameLst>
                                          <p:attrName>ppt_c</p:attrName>
                                        </p:attrNameLst>
                                      </p:cBhvr>
                                      <p:to>
                                        <a:schemeClr val="folHlink"/>
                                      </p:to>
                                    </p:animClr>
                                  </p:subTnLst>
                                </p:cTn>
                              </p:par>
                              <p:par>
                                <p:cTn id="26" presetID="22" presetClass="entr" presetSubtype="8"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wipe(left)">
                                      <p:cBhvr>
                                        <p:cTn id="28" dur="500"/>
                                        <p:tgtEl>
                                          <p:spTgt spid="22531">
                                            <p:txEl>
                                              <p:pRg st="5" end="5"/>
                                            </p:txEl>
                                          </p:spTgt>
                                        </p:tgtEl>
                                      </p:cBhvr>
                                    </p:animEffect>
                                  </p:childTnLst>
                                  <p:subTnLst>
                                    <p:animClr clrSpc="rgb" dir="cw">
                                      <p:cBhvr override="childStyle">
                                        <p:cTn dur="1" fill="hold" display="0" masterRel="nextClick" afterEffect="1"/>
                                        <p:tgtEl>
                                          <p:spTgt spid="22531">
                                            <p:txEl>
                                              <p:pRg st="5" end="5"/>
                                            </p:txEl>
                                          </p:spTgt>
                                        </p:tgtEl>
                                        <p:attrNameLst>
                                          <p:attrName>ppt_c</p:attrName>
                                        </p:attrNameLst>
                                      </p:cBhvr>
                                      <p:to>
                                        <a:schemeClr val="folHlink"/>
                                      </p:to>
                                    </p:animClr>
                                  </p:subTnLst>
                                </p:cTn>
                              </p:par>
                              <p:par>
                                <p:cTn id="29" presetID="22" presetClass="entr" presetSubtype="8"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wipe(left)">
                                      <p:cBhvr>
                                        <p:cTn id="31" dur="500"/>
                                        <p:tgtEl>
                                          <p:spTgt spid="22531">
                                            <p:txEl>
                                              <p:pRg st="6" end="6"/>
                                            </p:txEl>
                                          </p:spTgt>
                                        </p:tgtEl>
                                      </p:cBhvr>
                                    </p:animEffect>
                                  </p:childTnLst>
                                  <p:subTnLst>
                                    <p:animClr clrSpc="rgb" dir="cw">
                                      <p:cBhvr override="childStyle">
                                        <p:cTn dur="1" fill="hold" display="0" masterRel="nextClick" afterEffect="1"/>
                                        <p:tgtEl>
                                          <p:spTgt spid="22531">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DE549B5-FF99-4FF2-AA20-B3F230A9DC29}"/>
              </a:ext>
            </a:extLst>
          </p:cNvPr>
          <p:cNvSpPr>
            <a:spLocks noGrp="1" noChangeArrowheads="1"/>
          </p:cNvSpPr>
          <p:nvPr>
            <p:ph type="body" idx="1"/>
          </p:nvPr>
        </p:nvSpPr>
        <p:spPr>
          <a:xfrm>
            <a:off x="522288" y="1733550"/>
            <a:ext cx="8316912" cy="4343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eaLnBrk="1" hangingPunct="1">
              <a:spcBef>
                <a:spcPct val="30000"/>
              </a:spcBef>
              <a:buFontTx/>
              <a:buNone/>
            </a:pPr>
            <a:r>
              <a:rPr lang="en-US" altLang="zh-CN" sz="3000" dirty="0">
                <a:solidFill>
                  <a:schemeClr val="tx1"/>
                </a:solidFill>
                <a:sym typeface="Wingdings 3" panose="05040102010807070707" pitchFamily="18" charset="2"/>
              </a:rPr>
              <a:t> </a:t>
            </a:r>
            <a:r>
              <a:rPr lang="zh-CN" altLang="en-US" sz="3000" dirty="0">
                <a:solidFill>
                  <a:schemeClr val="tx1"/>
                </a:solidFill>
              </a:rPr>
              <a:t>什么是</a:t>
            </a:r>
            <a:r>
              <a:rPr lang="zh-CN" altLang="en-US" sz="3000" dirty="0">
                <a:solidFill>
                  <a:srgbClr val="FF0000"/>
                </a:solidFill>
              </a:rPr>
              <a:t>备择假设</a:t>
            </a:r>
            <a:r>
              <a:rPr lang="zh-CN" altLang="en-US" sz="3000" dirty="0">
                <a:solidFill>
                  <a:schemeClr val="tx1"/>
                </a:solidFill>
              </a:rPr>
              <a:t>？</a:t>
            </a:r>
            <a:r>
              <a:rPr lang="en-US" altLang="zh-CN" sz="3000" dirty="0">
                <a:solidFill>
                  <a:schemeClr val="tx1"/>
                </a:solidFill>
              </a:rPr>
              <a:t>(alternative hypothesis)</a:t>
            </a:r>
          </a:p>
          <a:p>
            <a:pPr marL="609600" indent="-609600" eaLnBrk="1" hangingPunct="1">
              <a:spcBef>
                <a:spcPct val="30000"/>
              </a:spcBef>
              <a:buFontTx/>
              <a:buAutoNum type="arabicPeriod"/>
            </a:pPr>
            <a:r>
              <a:rPr lang="zh-CN" altLang="en-US" sz="3000" dirty="0">
                <a:solidFill>
                  <a:schemeClr val="tx1"/>
                </a:solidFill>
              </a:rPr>
              <a:t>与原假设对立的假设，也称“研究假设”</a:t>
            </a:r>
          </a:p>
          <a:p>
            <a:pPr marL="609600" indent="-609600" eaLnBrk="1" hangingPunct="1">
              <a:spcBef>
                <a:spcPct val="30000"/>
              </a:spcBef>
              <a:buFontTx/>
              <a:buAutoNum type="arabicPeriod"/>
            </a:pPr>
            <a:r>
              <a:rPr lang="zh-CN" altLang="en-US" sz="3000" dirty="0">
                <a:solidFill>
                  <a:schemeClr val="tx1"/>
                </a:solidFill>
              </a:rPr>
              <a:t>研究</a:t>
            </a:r>
            <a:r>
              <a:rPr lang="zh-CN" altLang="en-US" sz="3000" dirty="0">
                <a:solidFill>
                  <a:schemeClr val="tx1"/>
                </a:solidFill>
                <a:latin typeface="Symbol" panose="05050102010706020507" pitchFamily="18" charset="2"/>
              </a:rPr>
              <a:t>者想收集证据予以支持的假设</a:t>
            </a:r>
            <a:r>
              <a:rPr lang="zh-CN" altLang="en-US" sz="3000" dirty="0">
                <a:solidFill>
                  <a:schemeClr val="tx1"/>
                </a:solidFill>
              </a:rPr>
              <a:t>总是有不等号</a:t>
            </a:r>
            <a:r>
              <a:rPr lang="en-US" altLang="zh-CN" sz="3000" dirty="0">
                <a:solidFill>
                  <a:schemeClr val="tx1"/>
                </a:solidFill>
              </a:rPr>
              <a:t>: </a:t>
            </a:r>
            <a:r>
              <a:rPr lang="en-US" altLang="zh-CN" sz="3000" dirty="0">
                <a:solidFill>
                  <a:schemeClr val="tx1"/>
                </a:solidFill>
                <a:latin typeface="Symbol" panose="05050102010706020507" pitchFamily="18" charset="2"/>
              </a:rPr>
              <a:t></a:t>
            </a:r>
            <a:r>
              <a:rPr lang="en-US" altLang="zh-CN" sz="3000" dirty="0">
                <a:solidFill>
                  <a:schemeClr val="tx1"/>
                </a:solidFill>
              </a:rPr>
              <a:t>,</a:t>
            </a:r>
            <a:r>
              <a:rPr lang="en-US" altLang="zh-CN" sz="3000" dirty="0">
                <a:solidFill>
                  <a:schemeClr val="tx1"/>
                </a:solidFill>
                <a:latin typeface="Symbol" panose="05050102010706020507" pitchFamily="18" charset="2"/>
              </a:rPr>
              <a:t></a:t>
            </a:r>
            <a:r>
              <a:rPr lang="en-US" altLang="zh-CN" sz="3000" dirty="0">
                <a:solidFill>
                  <a:schemeClr val="tx1"/>
                </a:solidFill>
              </a:rPr>
              <a:t> </a:t>
            </a:r>
            <a:r>
              <a:rPr lang="zh-CN" altLang="en-US" sz="3000" dirty="0">
                <a:solidFill>
                  <a:schemeClr val="tx1"/>
                </a:solidFill>
              </a:rPr>
              <a:t>或 </a:t>
            </a:r>
            <a:r>
              <a:rPr lang="zh-CN" altLang="en-US" sz="3000" dirty="0">
                <a:solidFill>
                  <a:schemeClr val="tx1"/>
                </a:solidFill>
                <a:latin typeface="Symbol" panose="05050102010706020507" pitchFamily="18" charset="2"/>
              </a:rPr>
              <a:t></a:t>
            </a:r>
            <a:endParaRPr lang="zh-CN" altLang="en-US" sz="3000" dirty="0">
              <a:solidFill>
                <a:schemeClr val="tx1"/>
              </a:solidFill>
            </a:endParaRPr>
          </a:p>
          <a:p>
            <a:pPr marL="609600" indent="-609600" eaLnBrk="1" hangingPunct="1">
              <a:spcBef>
                <a:spcPct val="30000"/>
              </a:spcBef>
              <a:buFontTx/>
              <a:buAutoNum type="arabicPeriod"/>
            </a:pPr>
            <a:r>
              <a:rPr lang="zh-CN" altLang="en-US" sz="3000" dirty="0">
                <a:solidFill>
                  <a:schemeClr val="tx1"/>
                </a:solidFill>
              </a:rPr>
              <a:t>表示为 </a:t>
            </a:r>
            <a:r>
              <a:rPr lang="en-US" altLang="zh-CN" sz="3000" dirty="0">
                <a:solidFill>
                  <a:srgbClr val="FF0000"/>
                </a:solidFill>
              </a:rPr>
              <a:t>H</a:t>
            </a:r>
            <a:r>
              <a:rPr lang="en-US" altLang="zh-CN" sz="3000" baseline="-25000" dirty="0">
                <a:solidFill>
                  <a:srgbClr val="FF0000"/>
                </a:solidFill>
              </a:rPr>
              <a:t>1</a:t>
            </a:r>
            <a:endParaRPr lang="en-US" altLang="zh-CN" sz="3000" dirty="0">
              <a:solidFill>
                <a:srgbClr val="FF0000"/>
              </a:solidFill>
            </a:endParaRPr>
          </a:p>
          <a:p>
            <a:pPr marL="1219200" lvl="1" indent="-533400" eaLnBrk="1" hangingPunct="1">
              <a:spcBef>
                <a:spcPct val="30000"/>
              </a:spcBef>
              <a:buSzPct val="80000"/>
            </a:pPr>
            <a:r>
              <a:rPr lang="en-US" altLang="zh-CN" sz="2600" dirty="0"/>
              <a:t>H</a:t>
            </a:r>
            <a:r>
              <a:rPr lang="en-US" altLang="zh-CN" sz="2600" baseline="-25000" dirty="0"/>
              <a:t>1</a:t>
            </a:r>
            <a:r>
              <a:rPr lang="zh-CN" altLang="en-US" sz="2600" dirty="0"/>
              <a:t>：</a:t>
            </a:r>
            <a:r>
              <a:rPr lang="zh-CN" altLang="en-US" sz="2600" dirty="0">
                <a:latin typeface="Symbol" panose="05050102010706020507" pitchFamily="18" charset="2"/>
              </a:rPr>
              <a:t></a:t>
            </a:r>
            <a:r>
              <a:rPr lang="zh-CN" altLang="en-US" sz="2600" dirty="0"/>
              <a:t> </a:t>
            </a:r>
            <a:r>
              <a:rPr lang="en-US" altLang="zh-CN" sz="2600" dirty="0"/>
              <a:t>&lt;</a:t>
            </a:r>
            <a:r>
              <a:rPr lang="zh-CN" altLang="en-US" sz="2600" dirty="0"/>
              <a:t>某一数值，或</a:t>
            </a:r>
            <a:r>
              <a:rPr lang="zh-CN" altLang="en-US" sz="2600" dirty="0">
                <a:latin typeface="Symbol" panose="05050102010706020507" pitchFamily="18" charset="2"/>
              </a:rPr>
              <a:t> </a:t>
            </a:r>
            <a:r>
              <a:rPr lang="zh-CN" altLang="en-US" sz="2600" dirty="0"/>
              <a:t>某一数值</a:t>
            </a:r>
          </a:p>
          <a:p>
            <a:pPr marL="1219200" lvl="1" indent="-533400" eaLnBrk="1" hangingPunct="1">
              <a:spcBef>
                <a:spcPct val="30000"/>
              </a:spcBef>
              <a:buSzPct val="80000"/>
            </a:pPr>
            <a:r>
              <a:rPr lang="zh-CN" altLang="en-US" sz="2600" dirty="0"/>
              <a:t>例如</a:t>
            </a:r>
            <a:r>
              <a:rPr lang="en-US" altLang="zh-CN" sz="2600" dirty="0"/>
              <a:t>, H</a:t>
            </a:r>
            <a:r>
              <a:rPr lang="en-US" altLang="zh-CN" sz="2600" baseline="-25000" dirty="0"/>
              <a:t>1</a:t>
            </a:r>
            <a:r>
              <a:rPr lang="zh-CN" altLang="en-US" sz="2600" dirty="0"/>
              <a:t>：</a:t>
            </a:r>
            <a:r>
              <a:rPr lang="zh-CN" altLang="en-US" sz="2600" dirty="0">
                <a:latin typeface="Symbol" panose="05050102010706020507" pitchFamily="18" charset="2"/>
              </a:rPr>
              <a:t></a:t>
            </a:r>
            <a:r>
              <a:rPr lang="zh-CN" altLang="en-US" sz="2600" dirty="0"/>
              <a:t> </a:t>
            </a:r>
            <a:r>
              <a:rPr lang="en-US" altLang="zh-CN" sz="2600" dirty="0"/>
              <a:t>&lt; 3910(</a:t>
            </a:r>
            <a:r>
              <a:rPr lang="zh-CN" altLang="en-US" sz="2600" dirty="0"/>
              <a:t>克</a:t>
            </a:r>
            <a:r>
              <a:rPr lang="en-US" altLang="zh-CN" sz="2600" dirty="0"/>
              <a:t>)</a:t>
            </a:r>
            <a:r>
              <a:rPr lang="zh-CN" altLang="en-US" sz="2600" dirty="0"/>
              <a:t>，或</a:t>
            </a:r>
            <a:r>
              <a:rPr lang="zh-CN" altLang="en-US" sz="2600" dirty="0">
                <a:latin typeface="Symbol" panose="05050102010706020507" pitchFamily="18" charset="2"/>
              </a:rPr>
              <a:t> </a:t>
            </a:r>
            <a:r>
              <a:rPr lang="en-US" altLang="zh-CN" sz="2600" dirty="0">
                <a:latin typeface="Symbol" panose="05050102010706020507" pitchFamily="18" charset="2"/>
              </a:rPr>
              <a:t>3910(</a:t>
            </a:r>
            <a:r>
              <a:rPr lang="zh-CN" altLang="en-US" sz="2600" dirty="0">
                <a:latin typeface="Symbol" panose="05050102010706020507" pitchFamily="18" charset="2"/>
              </a:rPr>
              <a:t>克</a:t>
            </a:r>
            <a:r>
              <a:rPr lang="en-US" altLang="zh-CN" sz="2600" dirty="0">
                <a:latin typeface="Symbol" panose="05050102010706020507" pitchFamily="18" charset="2"/>
              </a:rPr>
              <a:t>)</a:t>
            </a:r>
          </a:p>
        </p:txBody>
      </p:sp>
      <p:sp>
        <p:nvSpPr>
          <p:cNvPr id="25603" name="Rectangle 3">
            <a:extLst>
              <a:ext uri="{FF2B5EF4-FFF2-40B4-BE49-F238E27FC236}">
                <a16:creationId xmlns:a16="http://schemas.microsoft.com/office/drawing/2014/main" id="{BCC8D5B8-35D2-4EA2-BB0A-B7491B048414}"/>
              </a:ext>
            </a:extLst>
          </p:cNvPr>
          <p:cNvSpPr>
            <a:spLocks noChangeArrowheads="1"/>
          </p:cNvSpPr>
          <p:nvPr/>
        </p:nvSpPr>
        <p:spPr bwMode="auto">
          <a:xfrm>
            <a:off x="-323850" y="78105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defRPr/>
            </a:pPr>
            <a:r>
              <a:rPr kumimoji="1" lang="zh-CN" altLang="en-US" sz="4000" b="1" dirty="0">
                <a:effectLst>
                  <a:outerShdw blurRad="38100" dist="38100" dir="2700000" algn="tl">
                    <a:srgbClr val="C0C0C0"/>
                  </a:outerShdw>
                </a:effectLst>
                <a:latin typeface="Book Antiqua" panose="02040602050305030304" pitchFamily="18" charset="0"/>
              </a:rPr>
              <a:t>提出原假设和备择假设</a:t>
            </a:r>
          </a:p>
        </p:txBody>
      </p:sp>
      <p:sp>
        <p:nvSpPr>
          <p:cNvPr id="66564" name="标题 1">
            <a:extLst>
              <a:ext uri="{FF2B5EF4-FFF2-40B4-BE49-F238E27FC236}">
                <a16:creationId xmlns:a16="http://schemas.microsoft.com/office/drawing/2014/main" id="{09F9EB13-0B4B-4946-8FD5-C68AD4C4F0F7}"/>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wipe(left)">
                                      <p:cBhvr>
                                        <p:cTn id="7" dur="500"/>
                                        <p:tgtEl>
                                          <p:spTgt spid="25602">
                                            <p:txEl>
                                              <p:pRg st="0" end="0"/>
                                            </p:txEl>
                                          </p:spTgt>
                                        </p:tgtEl>
                                      </p:cBhvr>
                                    </p:animEffect>
                                  </p:childTnLst>
                                  <p:subTnLst>
                                    <p:animClr clrSpc="rgb" dir="cw">
                                      <p:cBhvr override="childStyle">
                                        <p:cTn dur="1" fill="hold" display="0" masterRel="nextClick" afterEffect="1"/>
                                        <p:tgtEl>
                                          <p:spTgt spid="25602">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wipe(left)">
                                      <p:cBhvr>
                                        <p:cTn id="12" dur="500"/>
                                        <p:tgtEl>
                                          <p:spTgt spid="25602">
                                            <p:txEl>
                                              <p:pRg st="1" end="1"/>
                                            </p:txEl>
                                          </p:spTgt>
                                        </p:tgtEl>
                                      </p:cBhvr>
                                    </p:animEffect>
                                  </p:childTnLst>
                                  <p:subTnLst>
                                    <p:animClr clrSpc="rgb" dir="cw">
                                      <p:cBhvr override="childStyle">
                                        <p:cTn dur="1" fill="hold" display="0" masterRel="nextClick" afterEffect="1"/>
                                        <p:tgtEl>
                                          <p:spTgt spid="25602">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wipe(left)">
                                      <p:cBhvr>
                                        <p:cTn id="17" dur="500"/>
                                        <p:tgtEl>
                                          <p:spTgt spid="25602">
                                            <p:txEl>
                                              <p:pRg st="2" end="2"/>
                                            </p:txEl>
                                          </p:spTgt>
                                        </p:tgtEl>
                                      </p:cBhvr>
                                    </p:animEffect>
                                  </p:childTnLst>
                                  <p:subTnLst>
                                    <p:animClr clrSpc="rgb" dir="cw">
                                      <p:cBhvr override="childStyle">
                                        <p:cTn dur="1" fill="hold" display="0" masterRel="nextClick" afterEffect="1"/>
                                        <p:tgtEl>
                                          <p:spTgt spid="25602">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2">
                                            <p:txEl>
                                              <p:pRg st="3" end="3"/>
                                            </p:txEl>
                                          </p:spTgt>
                                        </p:tgtEl>
                                        <p:attrNameLst>
                                          <p:attrName>style.visibility</p:attrName>
                                        </p:attrNameLst>
                                      </p:cBhvr>
                                      <p:to>
                                        <p:strVal val="visible"/>
                                      </p:to>
                                    </p:set>
                                    <p:animEffect transition="in" filter="wipe(left)">
                                      <p:cBhvr>
                                        <p:cTn id="22" dur="500"/>
                                        <p:tgtEl>
                                          <p:spTgt spid="25602">
                                            <p:txEl>
                                              <p:pRg st="3" end="3"/>
                                            </p:txEl>
                                          </p:spTgt>
                                        </p:tgtEl>
                                      </p:cBhvr>
                                    </p:animEffect>
                                  </p:childTnLst>
                                  <p:subTnLst>
                                    <p:animClr clrSpc="rgb" dir="cw">
                                      <p:cBhvr override="childStyle">
                                        <p:cTn dur="1" fill="hold" display="0" masterRel="nextClick" afterEffect="1"/>
                                        <p:tgtEl>
                                          <p:spTgt spid="25602">
                                            <p:txEl>
                                              <p:pRg st="3" end="3"/>
                                            </p:txEl>
                                          </p:spTgt>
                                        </p:tgtEl>
                                        <p:attrNameLst>
                                          <p:attrName>ppt_c</p:attrName>
                                        </p:attrNameLst>
                                      </p:cBhvr>
                                      <p:to>
                                        <a:schemeClr val="folHlink"/>
                                      </p:to>
                                    </p:animClr>
                                  </p:subTnLst>
                                </p:cTn>
                              </p:par>
                              <p:par>
                                <p:cTn id="23" presetID="22" presetClass="entr" presetSubtype="8" fill="hold" grpId="0" nodeType="withEffect">
                                  <p:stCondLst>
                                    <p:cond delay="0"/>
                                  </p:stCondLst>
                                  <p:childTnLst>
                                    <p:set>
                                      <p:cBhvr>
                                        <p:cTn id="24" dur="1" fill="hold">
                                          <p:stCondLst>
                                            <p:cond delay="0"/>
                                          </p:stCondLst>
                                        </p:cTn>
                                        <p:tgtEl>
                                          <p:spTgt spid="25602">
                                            <p:txEl>
                                              <p:pRg st="4" end="4"/>
                                            </p:txEl>
                                          </p:spTgt>
                                        </p:tgtEl>
                                        <p:attrNameLst>
                                          <p:attrName>style.visibility</p:attrName>
                                        </p:attrNameLst>
                                      </p:cBhvr>
                                      <p:to>
                                        <p:strVal val="visible"/>
                                      </p:to>
                                    </p:set>
                                    <p:animEffect transition="in" filter="wipe(left)">
                                      <p:cBhvr>
                                        <p:cTn id="25" dur="500"/>
                                        <p:tgtEl>
                                          <p:spTgt spid="25602">
                                            <p:txEl>
                                              <p:pRg st="4" end="4"/>
                                            </p:txEl>
                                          </p:spTgt>
                                        </p:tgtEl>
                                      </p:cBhvr>
                                    </p:animEffect>
                                  </p:childTnLst>
                                  <p:subTnLst>
                                    <p:animClr clrSpc="rgb" dir="cw">
                                      <p:cBhvr override="childStyle">
                                        <p:cTn dur="1" fill="hold" display="0" masterRel="nextClick" afterEffect="1"/>
                                        <p:tgtEl>
                                          <p:spTgt spid="25602">
                                            <p:txEl>
                                              <p:pRg st="4" end="4"/>
                                            </p:txEl>
                                          </p:spTgt>
                                        </p:tgtEl>
                                        <p:attrNameLst>
                                          <p:attrName>ppt_c</p:attrName>
                                        </p:attrNameLst>
                                      </p:cBhvr>
                                      <p:to>
                                        <a:schemeClr val="folHlink"/>
                                      </p:to>
                                    </p:animClr>
                                  </p:subTnLst>
                                </p:cTn>
                              </p:par>
                              <p:par>
                                <p:cTn id="26" presetID="22" presetClass="entr" presetSubtype="8" fill="hold" grpId="0" nodeType="withEffect">
                                  <p:stCondLst>
                                    <p:cond delay="0"/>
                                  </p:stCondLst>
                                  <p:childTnLst>
                                    <p:set>
                                      <p:cBhvr>
                                        <p:cTn id="27" dur="1" fill="hold">
                                          <p:stCondLst>
                                            <p:cond delay="0"/>
                                          </p:stCondLst>
                                        </p:cTn>
                                        <p:tgtEl>
                                          <p:spTgt spid="25602">
                                            <p:txEl>
                                              <p:pRg st="5" end="5"/>
                                            </p:txEl>
                                          </p:spTgt>
                                        </p:tgtEl>
                                        <p:attrNameLst>
                                          <p:attrName>style.visibility</p:attrName>
                                        </p:attrNameLst>
                                      </p:cBhvr>
                                      <p:to>
                                        <p:strVal val="visible"/>
                                      </p:to>
                                    </p:set>
                                    <p:animEffect transition="in" filter="wipe(left)">
                                      <p:cBhvr>
                                        <p:cTn id="28" dur="500"/>
                                        <p:tgtEl>
                                          <p:spTgt spid="25602">
                                            <p:txEl>
                                              <p:pRg st="5" end="5"/>
                                            </p:txEl>
                                          </p:spTgt>
                                        </p:tgtEl>
                                      </p:cBhvr>
                                    </p:animEffect>
                                  </p:childTnLst>
                                  <p:subTnLst>
                                    <p:animClr clrSpc="rgb" dir="cw">
                                      <p:cBhvr override="childStyle">
                                        <p:cTn dur="1" fill="hold" display="0" masterRel="nextClick" afterEffect="1"/>
                                        <p:tgtEl>
                                          <p:spTgt spid="25602">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FF934CF-A322-4142-8D3F-2A70052561B4}"/>
              </a:ext>
            </a:extLst>
          </p:cNvPr>
          <p:cNvSpPr>
            <a:spLocks noGrp="1" noChangeArrowheads="1"/>
          </p:cNvSpPr>
          <p:nvPr>
            <p:ph type="body" idx="1"/>
          </p:nvPr>
        </p:nvSpPr>
        <p:spPr>
          <a:xfrm>
            <a:off x="312737" y="1556792"/>
            <a:ext cx="8518525" cy="4343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eaLnBrk="1" hangingPunct="1">
              <a:spcBef>
                <a:spcPct val="30000"/>
              </a:spcBef>
              <a:buFontTx/>
              <a:buNone/>
            </a:pPr>
            <a:r>
              <a:rPr lang="en-US" altLang="zh-CN" dirty="0">
                <a:solidFill>
                  <a:schemeClr val="accent2"/>
                </a:solidFill>
                <a:sym typeface="Wingdings 3" panose="05040102010807070707" pitchFamily="18" charset="2"/>
              </a:rPr>
              <a:t> </a:t>
            </a:r>
            <a:r>
              <a:rPr lang="zh-CN" altLang="en-US" dirty="0">
                <a:solidFill>
                  <a:schemeClr val="tx1"/>
                </a:solidFill>
              </a:rPr>
              <a:t>什么是</a:t>
            </a:r>
            <a:r>
              <a:rPr lang="zh-CN" altLang="en-US" dirty="0">
                <a:solidFill>
                  <a:srgbClr val="FF0000"/>
                </a:solidFill>
              </a:rPr>
              <a:t>检验统计量</a:t>
            </a:r>
            <a:r>
              <a:rPr lang="zh-CN" altLang="en-US" dirty="0"/>
              <a:t>？</a:t>
            </a:r>
          </a:p>
          <a:p>
            <a:pPr marL="609600" indent="-609600" eaLnBrk="1" hangingPunct="1">
              <a:spcBef>
                <a:spcPct val="30000"/>
              </a:spcBef>
              <a:buFontTx/>
              <a:buNone/>
            </a:pPr>
            <a:r>
              <a:rPr lang="en-US" altLang="zh-CN" dirty="0">
                <a:solidFill>
                  <a:schemeClr val="tx1"/>
                </a:solidFill>
              </a:rPr>
              <a:t>1.	</a:t>
            </a:r>
            <a:r>
              <a:rPr lang="zh-CN" altLang="en-US" dirty="0">
                <a:solidFill>
                  <a:schemeClr val="tx1"/>
                </a:solidFill>
              </a:rPr>
              <a:t>用于假设检验决策的统计量</a:t>
            </a:r>
            <a:endParaRPr lang="zh-CN" altLang="en-US" dirty="0">
              <a:solidFill>
                <a:schemeClr val="tx1"/>
              </a:solidFill>
              <a:latin typeface="Symbol" panose="05050102010706020507" pitchFamily="18" charset="2"/>
            </a:endParaRPr>
          </a:p>
          <a:p>
            <a:pPr marL="609600" indent="-609600" eaLnBrk="1" hangingPunct="1">
              <a:spcBef>
                <a:spcPct val="30000"/>
              </a:spcBef>
              <a:buFontTx/>
              <a:buNone/>
            </a:pPr>
            <a:r>
              <a:rPr lang="en-US" altLang="zh-CN" dirty="0">
                <a:solidFill>
                  <a:schemeClr val="tx1"/>
                </a:solidFill>
              </a:rPr>
              <a:t>2.</a:t>
            </a:r>
            <a:r>
              <a:rPr lang="en-US" altLang="zh-CN" dirty="0"/>
              <a:t>	</a:t>
            </a:r>
            <a:r>
              <a:rPr lang="zh-CN" altLang="en-US" dirty="0">
                <a:solidFill>
                  <a:schemeClr val="tx1"/>
                </a:solidFill>
              </a:rPr>
              <a:t>选择统计量的方法与参数估计相同，需考虑</a:t>
            </a:r>
          </a:p>
          <a:p>
            <a:pPr marL="1219200" lvl="1" indent="-533400" eaLnBrk="1" hangingPunct="1">
              <a:spcBef>
                <a:spcPct val="30000"/>
              </a:spcBef>
            </a:pPr>
            <a:r>
              <a:rPr lang="zh-CN" altLang="en-US" dirty="0"/>
              <a:t>是大样本还是小样本</a:t>
            </a:r>
          </a:p>
          <a:p>
            <a:pPr marL="1219200" lvl="1" indent="-533400" eaLnBrk="1" hangingPunct="1">
              <a:spcBef>
                <a:spcPct val="30000"/>
              </a:spcBef>
            </a:pPr>
            <a:r>
              <a:rPr lang="zh-CN" altLang="en-US" dirty="0"/>
              <a:t>总体方差已知还是未知</a:t>
            </a:r>
          </a:p>
          <a:p>
            <a:pPr marL="609600" indent="-609600" eaLnBrk="1" hangingPunct="1">
              <a:spcBef>
                <a:spcPct val="30000"/>
              </a:spcBef>
              <a:buFontTx/>
              <a:buAutoNum type="arabicPeriod" startAt="3"/>
            </a:pPr>
            <a:r>
              <a:rPr lang="zh-CN" altLang="en-US" dirty="0">
                <a:solidFill>
                  <a:srgbClr val="FF0000"/>
                </a:solidFill>
              </a:rPr>
              <a:t>检验统计量</a:t>
            </a:r>
            <a:r>
              <a:rPr lang="zh-CN" altLang="en-US" dirty="0">
                <a:solidFill>
                  <a:schemeClr val="tx1"/>
                </a:solidFill>
              </a:rPr>
              <a:t>的基本形式为</a:t>
            </a:r>
          </a:p>
        </p:txBody>
      </p:sp>
      <p:sp>
        <p:nvSpPr>
          <p:cNvPr id="27651" name="Rectangle 3">
            <a:extLst>
              <a:ext uri="{FF2B5EF4-FFF2-40B4-BE49-F238E27FC236}">
                <a16:creationId xmlns:a16="http://schemas.microsoft.com/office/drawing/2014/main" id="{881E35EF-E999-4B42-BA34-75C291E90A9B}"/>
              </a:ext>
            </a:extLst>
          </p:cNvPr>
          <p:cNvSpPr>
            <a:spLocks noChangeArrowheads="1"/>
          </p:cNvSpPr>
          <p:nvPr/>
        </p:nvSpPr>
        <p:spPr bwMode="auto">
          <a:xfrm>
            <a:off x="-396875" y="69215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defRPr/>
            </a:pPr>
            <a:r>
              <a:rPr kumimoji="1" lang="zh-CN" altLang="en-US" sz="4000" b="1" dirty="0">
                <a:effectLst>
                  <a:outerShdw blurRad="38100" dist="38100" dir="2700000" algn="tl">
                    <a:srgbClr val="C0C0C0"/>
                  </a:outerShdw>
                </a:effectLst>
                <a:latin typeface="Book Antiqua" panose="02040602050305030304" pitchFamily="18" charset="0"/>
              </a:rPr>
              <a:t>确定适当的检验统计量</a:t>
            </a:r>
          </a:p>
        </p:txBody>
      </p:sp>
      <p:sp>
        <p:nvSpPr>
          <p:cNvPr id="68613" name="标题 1">
            <a:extLst>
              <a:ext uri="{FF2B5EF4-FFF2-40B4-BE49-F238E27FC236}">
                <a16:creationId xmlns:a16="http://schemas.microsoft.com/office/drawing/2014/main" id="{B383A936-5DDD-4933-BAEF-2DAD65BFC927}"/>
              </a:ext>
            </a:extLst>
          </p:cNvPr>
          <p:cNvSpPr txBox="1">
            <a:spLocks/>
          </p:cNvSpPr>
          <p:nvPr/>
        </p:nvSpPr>
        <p:spPr bwMode="auto">
          <a:xfrm>
            <a:off x="107949" y="210417"/>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dirty="0">
                <a:solidFill>
                  <a:srgbClr val="0000CC"/>
                </a:solidFill>
                <a:latin typeface="Arial" panose="020B0604020202020204" pitchFamily="34" charset="0"/>
                <a:cs typeface="Arial" panose="020B0604020202020204" pitchFamily="34" charset="0"/>
              </a:rPr>
              <a:t>4.3-1 </a:t>
            </a:r>
            <a:r>
              <a:rPr lang="zh-CN" altLang="en-US" dirty="0">
                <a:solidFill>
                  <a:srgbClr val="0000CC"/>
                </a:solidFill>
                <a:latin typeface="Arial" panose="020B0604020202020204" pitchFamily="34" charset="0"/>
                <a:cs typeface="Arial" panose="020B0604020202020204" pitchFamily="34" charset="0"/>
              </a:rPr>
              <a:t>假设检验的基本问题</a:t>
            </a:r>
          </a:p>
        </p:txBody>
      </p:sp>
      <mc:AlternateContent xmlns:mc="http://schemas.openxmlformats.org/markup-compatibility/2006" xmlns:a14="http://schemas.microsoft.com/office/drawing/2010/main">
        <mc:Choice Requires="a14">
          <p:sp>
            <p:nvSpPr>
              <p:cNvPr id="6" name="Object 4">
                <a:hlinkClick r:id="" action="ppaction://ole?verb=0"/>
                <a:extLst>
                  <a:ext uri="{FF2B5EF4-FFF2-40B4-BE49-F238E27FC236}">
                    <a16:creationId xmlns:a16="http://schemas.microsoft.com/office/drawing/2014/main" id="{27D2AD32-F6A6-4209-A2C5-6A293B45C327}"/>
                  </a:ext>
                </a:extLst>
              </p:cNvPr>
              <p:cNvSpPr txBox="1"/>
              <p:nvPr/>
            </p:nvSpPr>
            <p:spPr bwMode="auto">
              <a:xfrm>
                <a:off x="5724128" y="4509120"/>
                <a:ext cx="2159595" cy="1296689"/>
              </a:xfrm>
              <a:prstGeom prst="rect">
                <a:avLst/>
              </a:prstGeom>
              <a:noFill/>
              <a:ln>
                <a:noFill/>
              </a:ln>
              <a:effectLst>
                <a:outerShdw dist="17961" dir="2700000" algn="ctr" rotWithShape="0">
                  <a:schemeClr val="bg2"/>
                </a:outerShdw>
              </a:effectLst>
              <a:extLst/>
            </p:spPr>
            <p:txBody>
              <a:bodyPr>
                <a:norm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FF0000"/>
                          </a:solidFill>
                          <a:latin typeface="Cambria Math" panose="02040503050406030204" pitchFamily="18" charset="0"/>
                        </a:rPr>
                        <m:t>𝑍</m:t>
                      </m:r>
                      <m:r>
                        <a:rPr lang="zh-CN" altLang="en-US" sz="2800" i="1" smtClean="0">
                          <a:solidFill>
                            <a:srgbClr val="FF0000"/>
                          </a:solidFill>
                          <a:latin typeface="Cambria Math" panose="02040503050406030204" pitchFamily="18" charset="0"/>
                        </a:rPr>
                        <m:t>=</m:t>
                      </m:r>
                      <m:f>
                        <m:fPr>
                          <m:ctrlPr>
                            <a:rPr lang="zh-CN" altLang="en-US" sz="2800" i="1">
                              <a:solidFill>
                                <a:srgbClr val="FF0000"/>
                              </a:solidFill>
                              <a:latin typeface="Cambria Math" panose="02040503050406030204" pitchFamily="18" charset="0"/>
                            </a:rPr>
                          </m:ctrlPr>
                        </m:fPr>
                        <m:num>
                          <m:acc>
                            <m:accPr>
                              <m:chr m:val="̄"/>
                              <m:ctrlPr>
                                <a:rPr lang="zh-CN" altLang="en-US" sz="2800" i="1">
                                  <a:solidFill>
                                    <a:srgbClr val="FF0000"/>
                                  </a:solidFill>
                                  <a:latin typeface="Cambria Math" panose="02040503050406030204" pitchFamily="18" charset="0"/>
                                </a:rPr>
                              </m:ctrlPr>
                            </m:accPr>
                            <m:e>
                              <m:r>
                                <a:rPr lang="zh-CN" altLang="en-US" sz="2800" i="1">
                                  <a:solidFill>
                                    <a:srgbClr val="FF0000"/>
                                  </a:solidFill>
                                  <a:latin typeface="Cambria Math" panose="02040503050406030204" pitchFamily="18" charset="0"/>
                                </a:rPr>
                                <m:t>𝑋</m:t>
                              </m:r>
                            </m:e>
                          </m:acc>
                          <m:r>
                            <a:rPr lang="zh-CN" altLang="en-US" sz="2800" i="1">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𝜇</m:t>
                              </m:r>
                            </m:e>
                            <m:sub>
                              <m:r>
                                <a:rPr lang="zh-CN" altLang="en-US" sz="2800" i="1">
                                  <a:solidFill>
                                    <a:srgbClr val="FF0000"/>
                                  </a:solidFill>
                                  <a:latin typeface="Cambria Math" panose="02040503050406030204" pitchFamily="18" charset="0"/>
                                </a:rPr>
                                <m:t>0</m:t>
                              </m:r>
                            </m:sub>
                          </m:sSub>
                        </m:num>
                        <m:den>
                          <m:f>
                            <m:fPr>
                              <m:type m:val="lin"/>
                              <m:ctrlPr>
                                <a:rPr lang="zh-CN" altLang="en-US" sz="2800" i="1">
                                  <a:solidFill>
                                    <a:srgbClr val="FF0000"/>
                                  </a:solidFill>
                                  <a:latin typeface="Cambria Math" panose="02040503050406030204" pitchFamily="18" charset="0"/>
                                </a:rPr>
                              </m:ctrlPr>
                            </m:fPr>
                            <m:num>
                              <m:r>
                                <a:rPr lang="zh-CN" altLang="en-US" sz="2800" i="1">
                                  <a:solidFill>
                                    <a:srgbClr val="FF0000"/>
                                  </a:solidFill>
                                  <a:latin typeface="Cambria Math" panose="02040503050406030204" pitchFamily="18" charset="0"/>
                                </a:rPr>
                                <m:t>𝜎</m:t>
                              </m:r>
                            </m:num>
                            <m:den>
                              <m:rad>
                                <m:radPr>
                                  <m:degHide m:val="on"/>
                                  <m:ctrlPr>
                                    <a:rPr lang="zh-CN" altLang="en-US" sz="2800" i="1">
                                      <a:solidFill>
                                        <a:srgbClr val="FF0000"/>
                                      </a:solidFill>
                                      <a:latin typeface="Cambria Math" panose="02040503050406030204" pitchFamily="18" charset="0"/>
                                    </a:rPr>
                                  </m:ctrlPr>
                                </m:radPr>
                                <m:deg/>
                                <m:e>
                                  <m:r>
                                    <a:rPr lang="zh-CN" altLang="en-US" sz="2800" i="1">
                                      <a:solidFill>
                                        <a:srgbClr val="FF0000"/>
                                      </a:solidFill>
                                      <a:latin typeface="Cambria Math" panose="02040503050406030204" pitchFamily="18" charset="0"/>
                                    </a:rPr>
                                    <m:t>𝑛</m:t>
                                  </m:r>
                                </m:e>
                              </m:rad>
                            </m:den>
                          </m:f>
                        </m:den>
                      </m:f>
                    </m:oMath>
                  </m:oMathPara>
                </a14:m>
                <a:endParaRPr lang="zh-CN" altLang="en-US" sz="2800" dirty="0">
                  <a:solidFill>
                    <a:srgbClr val="FF0000"/>
                  </a:solidFill>
                </a:endParaRPr>
              </a:p>
            </p:txBody>
          </p:sp>
        </mc:Choice>
        <mc:Fallback xmlns="">
          <p:sp>
            <p:nvSpPr>
              <p:cNvPr id="6" name="Object 4">
                <a:hlinkClick r:id="" action="ppaction://ole?verb=0"/>
                <a:extLst>
                  <a:ext uri="{FF2B5EF4-FFF2-40B4-BE49-F238E27FC236}">
                    <a16:creationId xmlns:a16="http://schemas.microsoft.com/office/drawing/2014/main" id="{27D2AD32-F6A6-4209-A2C5-6A293B45C327}"/>
                  </a:ext>
                </a:extLst>
              </p:cNvPr>
              <p:cNvSpPr txBox="1">
                <a:spLocks noRot="1" noChangeAspect="1" noMove="1" noResize="1" noEditPoints="1" noAdjustHandles="1" noChangeArrowheads="1" noChangeShapeType="1" noTextEdit="1"/>
              </p:cNvSpPr>
              <p:nvPr/>
            </p:nvSpPr>
            <p:spPr bwMode="auto">
              <a:xfrm>
                <a:off x="5724128" y="4509120"/>
                <a:ext cx="2159595" cy="1296689"/>
              </a:xfrm>
              <a:prstGeom prst="rect">
                <a:avLst/>
              </a:prstGeom>
              <a:blipFill>
                <a:blip r:embed="rId3"/>
                <a:stretch>
                  <a:fillRect/>
                </a:stretch>
              </a:blipFill>
              <a:ln>
                <a:noFill/>
              </a:ln>
              <a:effectLst>
                <a:outerShdw dist="17961" dir="2700000" algn="ctr" rotWithShape="0">
                  <a:schemeClr val="bg2"/>
                </a:outerShdw>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bject 4">
                <a:hlinkClick r:id="" action="ppaction://ole?verb=0"/>
                <a:extLst>
                  <a:ext uri="{FF2B5EF4-FFF2-40B4-BE49-F238E27FC236}">
                    <a16:creationId xmlns:a16="http://schemas.microsoft.com/office/drawing/2014/main" id="{9FB7344F-7719-4EE1-9C6D-8CF173C52804}"/>
                  </a:ext>
                </a:extLst>
              </p:cNvPr>
              <p:cNvSpPr txBox="1"/>
              <p:nvPr/>
            </p:nvSpPr>
            <p:spPr bwMode="auto">
              <a:xfrm>
                <a:off x="5724127" y="5661248"/>
                <a:ext cx="2159595" cy="1296689"/>
              </a:xfrm>
              <a:prstGeom prst="rect">
                <a:avLst/>
              </a:prstGeom>
              <a:noFill/>
              <a:ln>
                <a:noFill/>
              </a:ln>
              <a:effectLst>
                <a:outerShdw dist="17961" dir="2700000" algn="ctr" rotWithShape="0">
                  <a:schemeClr val="bg2"/>
                </a:outerShdw>
              </a:effectLst>
              <a:extLst/>
            </p:spPr>
            <p:txBody>
              <a:bodyPr>
                <a:normAutofit/>
              </a:bodyPr>
              <a:lstStyle/>
              <a:p>
                <a:pPr/>
                <a14:m>
                  <m:oMathPara xmlns:m="http://schemas.openxmlformats.org/officeDocument/2006/math">
                    <m:oMathParaPr>
                      <m:jc m:val="left"/>
                    </m:oMathParaPr>
                    <m:oMath xmlns:m="http://schemas.openxmlformats.org/officeDocument/2006/math">
                      <m:r>
                        <a:rPr lang="en-US" altLang="zh-CN" sz="2800" b="0" i="1" smtClean="0">
                          <a:solidFill>
                            <a:srgbClr val="FF0000"/>
                          </a:solidFill>
                          <a:latin typeface="Cambria Math" panose="02040503050406030204" pitchFamily="18" charset="0"/>
                        </a:rPr>
                        <m:t>𝑇</m:t>
                      </m:r>
                      <m:r>
                        <a:rPr lang="zh-CN" altLang="en-US" sz="2800" i="1" smtClean="0">
                          <a:solidFill>
                            <a:srgbClr val="FF0000"/>
                          </a:solidFill>
                          <a:latin typeface="Cambria Math" panose="02040503050406030204" pitchFamily="18" charset="0"/>
                        </a:rPr>
                        <m:t>=</m:t>
                      </m:r>
                      <m:f>
                        <m:fPr>
                          <m:ctrlPr>
                            <a:rPr lang="zh-CN" altLang="en-US" sz="2800" i="1">
                              <a:solidFill>
                                <a:srgbClr val="FF0000"/>
                              </a:solidFill>
                              <a:latin typeface="Cambria Math" panose="02040503050406030204" pitchFamily="18" charset="0"/>
                            </a:rPr>
                          </m:ctrlPr>
                        </m:fPr>
                        <m:num>
                          <m:acc>
                            <m:accPr>
                              <m:chr m:val="̄"/>
                              <m:ctrlPr>
                                <a:rPr lang="zh-CN" altLang="en-US" sz="2800" i="1">
                                  <a:solidFill>
                                    <a:srgbClr val="FF0000"/>
                                  </a:solidFill>
                                  <a:latin typeface="Cambria Math" panose="02040503050406030204" pitchFamily="18" charset="0"/>
                                </a:rPr>
                              </m:ctrlPr>
                            </m:accPr>
                            <m:e>
                              <m:r>
                                <a:rPr lang="zh-CN" altLang="en-US" sz="2800" i="1">
                                  <a:solidFill>
                                    <a:srgbClr val="FF0000"/>
                                  </a:solidFill>
                                  <a:latin typeface="Cambria Math" panose="02040503050406030204" pitchFamily="18" charset="0"/>
                                </a:rPr>
                                <m:t>𝑋</m:t>
                              </m:r>
                            </m:e>
                          </m:acc>
                          <m:r>
                            <a:rPr lang="zh-CN" altLang="en-US" sz="2800" i="1">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𝜇</m:t>
                              </m:r>
                            </m:e>
                            <m:sub>
                              <m:r>
                                <a:rPr lang="zh-CN" altLang="en-US" sz="2800" i="1">
                                  <a:solidFill>
                                    <a:srgbClr val="FF0000"/>
                                  </a:solidFill>
                                  <a:latin typeface="Cambria Math" panose="02040503050406030204" pitchFamily="18" charset="0"/>
                                </a:rPr>
                                <m:t>0</m:t>
                              </m:r>
                            </m:sub>
                          </m:sSub>
                        </m:num>
                        <m:den>
                          <m:f>
                            <m:fPr>
                              <m:type m:val="lin"/>
                              <m:ctrlPr>
                                <a:rPr lang="zh-CN" altLang="en-US" sz="2800" i="1">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𝑆</m:t>
                              </m:r>
                            </m:num>
                            <m:den>
                              <m:rad>
                                <m:radPr>
                                  <m:degHide m:val="on"/>
                                  <m:ctrlPr>
                                    <a:rPr lang="zh-CN" altLang="en-US" sz="2800" i="1">
                                      <a:solidFill>
                                        <a:srgbClr val="FF0000"/>
                                      </a:solidFill>
                                      <a:latin typeface="Cambria Math" panose="02040503050406030204" pitchFamily="18" charset="0"/>
                                    </a:rPr>
                                  </m:ctrlPr>
                                </m:radPr>
                                <m:deg/>
                                <m:e>
                                  <m:r>
                                    <a:rPr lang="zh-CN" altLang="en-US" sz="2800" i="1">
                                      <a:solidFill>
                                        <a:srgbClr val="FF0000"/>
                                      </a:solidFill>
                                      <a:latin typeface="Cambria Math" panose="02040503050406030204" pitchFamily="18" charset="0"/>
                                    </a:rPr>
                                    <m:t>𝑛</m:t>
                                  </m:r>
                                </m:e>
                              </m:rad>
                            </m:den>
                          </m:f>
                        </m:den>
                      </m:f>
                    </m:oMath>
                  </m:oMathPara>
                </a14:m>
                <a:endParaRPr lang="zh-CN" altLang="en-US" sz="2800" dirty="0">
                  <a:solidFill>
                    <a:srgbClr val="FF0000"/>
                  </a:solidFill>
                </a:endParaRPr>
              </a:p>
            </p:txBody>
          </p:sp>
        </mc:Choice>
        <mc:Fallback xmlns="">
          <p:sp>
            <p:nvSpPr>
              <p:cNvPr id="8" name="Object 4">
                <a:hlinkClick r:id="" action="ppaction://ole?verb=0"/>
                <a:extLst>
                  <a:ext uri="{FF2B5EF4-FFF2-40B4-BE49-F238E27FC236}">
                    <a16:creationId xmlns:a16="http://schemas.microsoft.com/office/drawing/2014/main" id="{9FB7344F-7719-4EE1-9C6D-8CF173C52804}"/>
                  </a:ext>
                </a:extLst>
              </p:cNvPr>
              <p:cNvSpPr txBox="1">
                <a:spLocks noRot="1" noChangeAspect="1" noMove="1" noResize="1" noEditPoints="1" noAdjustHandles="1" noChangeArrowheads="1" noChangeShapeType="1" noTextEdit="1"/>
              </p:cNvSpPr>
              <p:nvPr/>
            </p:nvSpPr>
            <p:spPr bwMode="auto">
              <a:xfrm>
                <a:off x="5724127" y="5661248"/>
                <a:ext cx="2159595" cy="1296689"/>
              </a:xfrm>
              <a:prstGeom prst="rect">
                <a:avLst/>
              </a:prstGeom>
              <a:blipFill>
                <a:blip r:embed="rId4"/>
                <a:stretch>
                  <a:fillRect/>
                </a:stretch>
              </a:blipFill>
              <a:ln>
                <a:noFill/>
              </a:ln>
              <a:effectLst>
                <a:outerShdw dist="17961" dir="2700000" algn="ctr" rotWithShape="0">
                  <a:schemeClr val="bg2"/>
                </a:outerShdw>
              </a:effectLst>
              <a:extLst/>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E2987DA-9581-444C-BA14-09DEF5B55CBF}"/>
              </a:ext>
            </a:extLst>
          </p:cNvPr>
          <p:cNvSpPr txBox="1"/>
          <p:nvPr/>
        </p:nvSpPr>
        <p:spPr>
          <a:xfrm>
            <a:off x="7721957" y="5974262"/>
            <a:ext cx="1475656" cy="369332"/>
          </a:xfrm>
          <a:prstGeom prst="rect">
            <a:avLst/>
          </a:prstGeom>
          <a:noFill/>
        </p:spPr>
        <p:txBody>
          <a:bodyPr wrap="square" rtlCol="0">
            <a:spAutoFit/>
          </a:bodyPr>
          <a:lstStyle/>
          <a:p>
            <a:r>
              <a:rPr lang="en-US" altLang="zh-CN" dirty="0"/>
              <a:t>(</a:t>
            </a:r>
            <a:r>
              <a:rPr lang="zh-CN" altLang="en-US" dirty="0"/>
              <a:t>方差未知</a:t>
            </a:r>
            <a:r>
              <a:rPr lang="en-US" altLang="zh-CN" dirty="0"/>
              <a:t>)</a:t>
            </a:r>
            <a:endParaRPr lang="zh-CN" altLang="en-US" dirty="0"/>
          </a:p>
        </p:txBody>
      </p:sp>
      <p:sp>
        <p:nvSpPr>
          <p:cNvPr id="5" name="文本框 4">
            <a:extLst>
              <a:ext uri="{FF2B5EF4-FFF2-40B4-BE49-F238E27FC236}">
                <a16:creationId xmlns:a16="http://schemas.microsoft.com/office/drawing/2014/main" id="{C15964E4-EE9B-423C-AF42-06176040443E}"/>
              </a:ext>
            </a:extLst>
          </p:cNvPr>
          <p:cNvSpPr txBox="1"/>
          <p:nvPr/>
        </p:nvSpPr>
        <p:spPr>
          <a:xfrm>
            <a:off x="5148064" y="5981184"/>
            <a:ext cx="792088" cy="369332"/>
          </a:xfrm>
          <a:prstGeom prst="rect">
            <a:avLst/>
          </a:prstGeom>
          <a:noFill/>
        </p:spPr>
        <p:txBody>
          <a:bodyPr wrap="square" rtlCol="0">
            <a:spAutoFit/>
          </a:bodyPr>
          <a:lstStyle/>
          <a:p>
            <a:r>
              <a:rPr lang="zh-CN" altLang="en-US" dirty="0"/>
              <a:t>或</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wipe(left)">
                                      <p:cBhvr>
                                        <p:cTn id="7" dur="500"/>
                                        <p:tgtEl>
                                          <p:spTgt spid="27650">
                                            <p:txEl>
                                              <p:pRg st="0" end="0"/>
                                            </p:txEl>
                                          </p:spTgt>
                                        </p:tgtEl>
                                      </p:cBhvr>
                                    </p:animEffect>
                                  </p:childTnLst>
                                  <p:subTnLst>
                                    <p:animClr clrSpc="rgb" dir="cw">
                                      <p:cBhvr override="childStyle">
                                        <p:cTn dur="1" fill="hold" display="0" masterRel="nextClick" afterEffect="1"/>
                                        <p:tgtEl>
                                          <p:spTgt spid="27650">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0">
                                            <p:txEl>
                                              <p:pRg st="1" end="1"/>
                                            </p:txEl>
                                          </p:spTgt>
                                        </p:tgtEl>
                                        <p:attrNameLst>
                                          <p:attrName>style.visibility</p:attrName>
                                        </p:attrNameLst>
                                      </p:cBhvr>
                                      <p:to>
                                        <p:strVal val="visible"/>
                                      </p:to>
                                    </p:set>
                                    <p:animEffect transition="in" filter="wipe(left)">
                                      <p:cBhvr>
                                        <p:cTn id="12" dur="500"/>
                                        <p:tgtEl>
                                          <p:spTgt spid="27650">
                                            <p:txEl>
                                              <p:pRg st="1" end="1"/>
                                            </p:txEl>
                                          </p:spTgt>
                                        </p:tgtEl>
                                      </p:cBhvr>
                                    </p:animEffect>
                                  </p:childTnLst>
                                  <p:subTnLst>
                                    <p:animClr clrSpc="rgb" dir="cw">
                                      <p:cBhvr override="childStyle">
                                        <p:cTn dur="1" fill="hold" display="0" masterRel="nextClick" afterEffect="1"/>
                                        <p:tgtEl>
                                          <p:spTgt spid="27650">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0">
                                            <p:txEl>
                                              <p:pRg st="2" end="2"/>
                                            </p:txEl>
                                          </p:spTgt>
                                        </p:tgtEl>
                                        <p:attrNameLst>
                                          <p:attrName>style.visibility</p:attrName>
                                        </p:attrNameLst>
                                      </p:cBhvr>
                                      <p:to>
                                        <p:strVal val="visible"/>
                                      </p:to>
                                    </p:set>
                                    <p:animEffect transition="in" filter="wipe(left)">
                                      <p:cBhvr>
                                        <p:cTn id="17" dur="500"/>
                                        <p:tgtEl>
                                          <p:spTgt spid="27650">
                                            <p:txEl>
                                              <p:pRg st="2" end="2"/>
                                            </p:txEl>
                                          </p:spTgt>
                                        </p:tgtEl>
                                      </p:cBhvr>
                                    </p:animEffect>
                                  </p:childTnLst>
                                  <p:subTnLst>
                                    <p:animClr clrSpc="rgb" dir="cw">
                                      <p:cBhvr override="childStyle">
                                        <p:cTn dur="1" fill="hold" display="0" masterRel="nextClick" afterEffect="1"/>
                                        <p:tgtEl>
                                          <p:spTgt spid="27650">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27650">
                                            <p:txEl>
                                              <p:pRg st="3" end="3"/>
                                            </p:txEl>
                                          </p:spTgt>
                                        </p:tgtEl>
                                        <p:attrNameLst>
                                          <p:attrName>style.visibility</p:attrName>
                                        </p:attrNameLst>
                                      </p:cBhvr>
                                      <p:to>
                                        <p:strVal val="visible"/>
                                      </p:to>
                                    </p:set>
                                    <p:animEffect transition="in" filter="wipe(left)">
                                      <p:cBhvr>
                                        <p:cTn id="20" dur="500"/>
                                        <p:tgtEl>
                                          <p:spTgt spid="27650">
                                            <p:txEl>
                                              <p:pRg st="3" end="3"/>
                                            </p:txEl>
                                          </p:spTgt>
                                        </p:tgtEl>
                                      </p:cBhvr>
                                    </p:animEffect>
                                  </p:childTnLst>
                                  <p:subTnLst>
                                    <p:animClr clrSpc="rgb" dir="cw">
                                      <p:cBhvr override="childStyle">
                                        <p:cTn dur="1" fill="hold" display="0" masterRel="nextClick" afterEffect="1"/>
                                        <p:tgtEl>
                                          <p:spTgt spid="27650">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27650">
                                            <p:txEl>
                                              <p:pRg st="4" end="4"/>
                                            </p:txEl>
                                          </p:spTgt>
                                        </p:tgtEl>
                                        <p:attrNameLst>
                                          <p:attrName>style.visibility</p:attrName>
                                        </p:attrNameLst>
                                      </p:cBhvr>
                                      <p:to>
                                        <p:strVal val="visible"/>
                                      </p:to>
                                    </p:set>
                                    <p:animEffect transition="in" filter="wipe(left)">
                                      <p:cBhvr>
                                        <p:cTn id="23" dur="500"/>
                                        <p:tgtEl>
                                          <p:spTgt spid="27650">
                                            <p:txEl>
                                              <p:pRg st="4" end="4"/>
                                            </p:txEl>
                                          </p:spTgt>
                                        </p:tgtEl>
                                      </p:cBhvr>
                                    </p:animEffect>
                                  </p:childTnLst>
                                  <p:subTnLst>
                                    <p:animClr clrSpc="rgb" dir="cw">
                                      <p:cBhvr override="childStyle">
                                        <p:cTn dur="1" fill="hold" display="0" masterRel="nextClick" afterEffect="1"/>
                                        <p:tgtEl>
                                          <p:spTgt spid="27650">
                                            <p:txEl>
                                              <p:pRg st="4" end="4"/>
                                            </p:txEl>
                                          </p:spTgt>
                                        </p:tgtEl>
                                        <p:attrNameLst>
                                          <p:attrName>ppt_c</p:attrName>
                                        </p:attrNameLst>
                                      </p:cBhvr>
                                      <p:to>
                                        <a:schemeClr val="folHlink"/>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650">
                                            <p:txEl>
                                              <p:pRg st="5" end="5"/>
                                            </p:txEl>
                                          </p:spTgt>
                                        </p:tgtEl>
                                        <p:attrNameLst>
                                          <p:attrName>style.visibility</p:attrName>
                                        </p:attrNameLst>
                                      </p:cBhvr>
                                      <p:to>
                                        <p:strVal val="visible"/>
                                      </p:to>
                                    </p:set>
                                    <p:animEffect transition="in" filter="wipe(left)">
                                      <p:cBhvr>
                                        <p:cTn id="28" dur="500"/>
                                        <p:tgtEl>
                                          <p:spTgt spid="27650">
                                            <p:txEl>
                                              <p:pRg st="5" end="5"/>
                                            </p:txEl>
                                          </p:spTgt>
                                        </p:tgtEl>
                                      </p:cBhvr>
                                    </p:animEffect>
                                  </p:childTnLst>
                                  <p:subTnLst>
                                    <p:animClr clrSpc="rgb" dir="cw">
                                      <p:cBhvr override="childStyle">
                                        <p:cTn dur="1" fill="hold" display="0" masterRel="nextClick" afterEffect="1"/>
                                        <p:tgtEl>
                                          <p:spTgt spid="27650">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96912-B347-49F8-8A9B-353AD4A15416}"/>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4.3-1 </a:t>
            </a:r>
            <a:r>
              <a:rPr lang="zh-CN" altLang="en-US" dirty="0">
                <a:latin typeface="Arial" panose="020B0604020202020204" pitchFamily="34" charset="0"/>
                <a:cs typeface="Arial" panose="020B0604020202020204" pitchFamily="34" charset="0"/>
              </a:rPr>
              <a:t>假设检验的基本问题</a:t>
            </a:r>
            <a:endParaRPr lang="zh-CN" altLang="en-US" dirty="0"/>
          </a:p>
        </p:txBody>
      </p:sp>
      <p:sp>
        <p:nvSpPr>
          <p:cNvPr id="3" name="内容占位符 2">
            <a:extLst>
              <a:ext uri="{FF2B5EF4-FFF2-40B4-BE49-F238E27FC236}">
                <a16:creationId xmlns:a16="http://schemas.microsoft.com/office/drawing/2014/main" id="{C80AA1F3-3315-474C-A655-16108C328EB9}"/>
              </a:ext>
            </a:extLst>
          </p:cNvPr>
          <p:cNvSpPr>
            <a:spLocks noGrp="1"/>
          </p:cNvSpPr>
          <p:nvPr>
            <p:ph sz="half" idx="1"/>
          </p:nvPr>
        </p:nvSpPr>
        <p:spPr/>
        <p:txBody>
          <a:bodyPr/>
          <a:lstStyle/>
          <a:p>
            <a:r>
              <a:rPr lang="zh-CN" altLang="en-US" dirty="0"/>
              <a:t>检验统计量</a:t>
            </a:r>
            <a:endParaRPr lang="en-US" altLang="zh-CN" dirty="0"/>
          </a:p>
          <a:p>
            <a:pPr lvl="1"/>
            <a:r>
              <a:rPr lang="zh-CN" altLang="en-US" dirty="0"/>
              <a:t>若方差已知：</a:t>
            </a:r>
            <a:endParaRPr lang="en-US" altLang="zh-CN" dirty="0"/>
          </a:p>
          <a:p>
            <a:pPr lvl="1"/>
            <a:endParaRPr lang="en-US" altLang="zh-CN" dirty="0"/>
          </a:p>
          <a:p>
            <a:pPr lvl="1"/>
            <a:r>
              <a:rPr lang="en-US" altLang="zh-CN" dirty="0"/>
              <a:t>                                  </a:t>
            </a:r>
            <a:r>
              <a:rPr lang="zh-CN" altLang="en-US" dirty="0"/>
              <a:t>服从标准正态分布</a:t>
            </a:r>
            <a:r>
              <a:rPr lang="en-US" altLang="zh-CN" dirty="0"/>
              <a:t>N(0,1)</a:t>
            </a:r>
          </a:p>
          <a:p>
            <a:pPr lvl="1"/>
            <a:endParaRPr lang="en-US" altLang="zh-CN" dirty="0"/>
          </a:p>
          <a:p>
            <a:pPr lvl="1"/>
            <a:r>
              <a:rPr lang="zh-CN" altLang="en-US" dirty="0"/>
              <a:t>若方差已知或未知：</a:t>
            </a:r>
            <a:endParaRPr lang="en-US" altLang="zh-CN" dirty="0"/>
          </a:p>
          <a:p>
            <a:pPr lvl="1"/>
            <a:endParaRPr lang="en-US" altLang="zh-CN" dirty="0"/>
          </a:p>
          <a:p>
            <a:pPr lvl="1"/>
            <a:r>
              <a:rPr lang="zh-CN" altLang="en-US" dirty="0"/>
              <a:t>                                    服从自由度为</a:t>
            </a:r>
            <a:r>
              <a:rPr lang="en-US" altLang="zh-CN" dirty="0"/>
              <a:t>n-1</a:t>
            </a:r>
            <a:r>
              <a:rPr lang="zh-CN" altLang="en-US" dirty="0"/>
              <a:t>的学生</a:t>
            </a:r>
            <a:r>
              <a:rPr lang="en-US" altLang="zh-CN" dirty="0"/>
              <a:t>t</a:t>
            </a:r>
            <a:r>
              <a:rPr lang="zh-CN" altLang="en-US" dirty="0"/>
              <a:t>分布</a:t>
            </a:r>
          </a:p>
        </p:txBody>
      </p:sp>
      <mc:AlternateContent xmlns:mc="http://schemas.openxmlformats.org/markup-compatibility/2006" xmlns:a14="http://schemas.microsoft.com/office/drawing/2010/main">
        <mc:Choice Requires="a14">
          <p:sp>
            <p:nvSpPr>
              <p:cNvPr id="4" name="Object 4">
                <a:hlinkClick r:id="" action="ppaction://ole?verb=0"/>
                <a:extLst>
                  <a:ext uri="{FF2B5EF4-FFF2-40B4-BE49-F238E27FC236}">
                    <a16:creationId xmlns:a16="http://schemas.microsoft.com/office/drawing/2014/main" id="{21C5678C-E65E-4C65-8A18-B0D87D883899}"/>
                  </a:ext>
                </a:extLst>
              </p:cNvPr>
              <p:cNvSpPr txBox="1"/>
              <p:nvPr/>
            </p:nvSpPr>
            <p:spPr bwMode="auto">
              <a:xfrm>
                <a:off x="1187624" y="2276872"/>
                <a:ext cx="2159595" cy="1296689"/>
              </a:xfrm>
              <a:prstGeom prst="rect">
                <a:avLst/>
              </a:prstGeom>
              <a:noFill/>
              <a:ln>
                <a:noFill/>
              </a:ln>
              <a:effectLst>
                <a:outerShdw dist="17961" dir="2700000" algn="ctr" rotWithShape="0">
                  <a:schemeClr val="bg2"/>
                </a:outerShdw>
              </a:effectLst>
              <a:extLst/>
            </p:spPr>
            <p:txBody>
              <a:bodyPr>
                <a:norm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FF0000"/>
                          </a:solidFill>
                          <a:latin typeface="Cambria Math" panose="02040503050406030204" pitchFamily="18" charset="0"/>
                        </a:rPr>
                        <m:t>𝑍</m:t>
                      </m:r>
                      <m:r>
                        <a:rPr lang="zh-CN" altLang="en-US" sz="2800" i="1" smtClean="0">
                          <a:solidFill>
                            <a:srgbClr val="FF0000"/>
                          </a:solidFill>
                          <a:latin typeface="Cambria Math" panose="02040503050406030204" pitchFamily="18" charset="0"/>
                        </a:rPr>
                        <m:t>=</m:t>
                      </m:r>
                      <m:f>
                        <m:fPr>
                          <m:ctrlPr>
                            <a:rPr lang="zh-CN" altLang="en-US" sz="2800" i="1">
                              <a:solidFill>
                                <a:srgbClr val="FF0000"/>
                              </a:solidFill>
                              <a:latin typeface="Cambria Math" panose="02040503050406030204" pitchFamily="18" charset="0"/>
                            </a:rPr>
                          </m:ctrlPr>
                        </m:fPr>
                        <m:num>
                          <m:acc>
                            <m:accPr>
                              <m:chr m:val="̄"/>
                              <m:ctrlPr>
                                <a:rPr lang="zh-CN" altLang="en-US" sz="2800" i="1">
                                  <a:solidFill>
                                    <a:srgbClr val="FF0000"/>
                                  </a:solidFill>
                                  <a:latin typeface="Cambria Math" panose="02040503050406030204" pitchFamily="18" charset="0"/>
                                </a:rPr>
                              </m:ctrlPr>
                            </m:accPr>
                            <m:e>
                              <m:r>
                                <a:rPr lang="zh-CN" altLang="en-US" sz="2800" i="1">
                                  <a:solidFill>
                                    <a:srgbClr val="FF0000"/>
                                  </a:solidFill>
                                  <a:latin typeface="Cambria Math" panose="02040503050406030204" pitchFamily="18" charset="0"/>
                                </a:rPr>
                                <m:t>𝑋</m:t>
                              </m:r>
                            </m:e>
                          </m:acc>
                          <m:r>
                            <a:rPr lang="zh-CN" altLang="en-US" sz="2800" i="1">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𝜇</m:t>
                              </m:r>
                            </m:e>
                            <m:sub>
                              <m:r>
                                <a:rPr lang="zh-CN" altLang="en-US" sz="2800" i="1">
                                  <a:solidFill>
                                    <a:srgbClr val="FF0000"/>
                                  </a:solidFill>
                                  <a:latin typeface="Cambria Math" panose="02040503050406030204" pitchFamily="18" charset="0"/>
                                </a:rPr>
                                <m:t>0</m:t>
                              </m:r>
                            </m:sub>
                          </m:sSub>
                        </m:num>
                        <m:den>
                          <m:f>
                            <m:fPr>
                              <m:type m:val="lin"/>
                              <m:ctrlPr>
                                <a:rPr lang="zh-CN" altLang="en-US" sz="2800" i="1">
                                  <a:solidFill>
                                    <a:srgbClr val="FF0000"/>
                                  </a:solidFill>
                                  <a:latin typeface="Cambria Math" panose="02040503050406030204" pitchFamily="18" charset="0"/>
                                </a:rPr>
                              </m:ctrlPr>
                            </m:fPr>
                            <m:num>
                              <m:r>
                                <a:rPr lang="zh-CN" altLang="en-US" sz="2800" i="1">
                                  <a:solidFill>
                                    <a:srgbClr val="FF0000"/>
                                  </a:solidFill>
                                  <a:latin typeface="Cambria Math" panose="02040503050406030204" pitchFamily="18" charset="0"/>
                                </a:rPr>
                                <m:t>𝜎</m:t>
                              </m:r>
                            </m:num>
                            <m:den>
                              <m:rad>
                                <m:radPr>
                                  <m:degHide m:val="on"/>
                                  <m:ctrlPr>
                                    <a:rPr lang="zh-CN" altLang="en-US" sz="2800" i="1">
                                      <a:solidFill>
                                        <a:srgbClr val="FF0000"/>
                                      </a:solidFill>
                                      <a:latin typeface="Cambria Math" panose="02040503050406030204" pitchFamily="18" charset="0"/>
                                    </a:rPr>
                                  </m:ctrlPr>
                                </m:radPr>
                                <m:deg/>
                                <m:e>
                                  <m:r>
                                    <a:rPr lang="zh-CN" altLang="en-US" sz="2800" i="1">
                                      <a:solidFill>
                                        <a:srgbClr val="FF0000"/>
                                      </a:solidFill>
                                      <a:latin typeface="Cambria Math" panose="02040503050406030204" pitchFamily="18" charset="0"/>
                                    </a:rPr>
                                    <m:t>𝑛</m:t>
                                  </m:r>
                                </m:e>
                              </m:rad>
                            </m:den>
                          </m:f>
                        </m:den>
                      </m:f>
                    </m:oMath>
                  </m:oMathPara>
                </a14:m>
                <a:endParaRPr lang="zh-CN" altLang="en-US" sz="2800" dirty="0">
                  <a:solidFill>
                    <a:srgbClr val="FF0000"/>
                  </a:solidFill>
                </a:endParaRPr>
              </a:p>
            </p:txBody>
          </p:sp>
        </mc:Choice>
        <mc:Fallback xmlns="">
          <p:sp>
            <p:nvSpPr>
              <p:cNvPr id="4" name="Object 4">
                <a:hlinkClick r:id="" action="ppaction://ole?verb=0"/>
                <a:extLst>
                  <a:ext uri="{FF2B5EF4-FFF2-40B4-BE49-F238E27FC236}">
                    <a16:creationId xmlns:a16="http://schemas.microsoft.com/office/drawing/2014/main" id="{21C5678C-E65E-4C65-8A18-B0D87D883899}"/>
                  </a:ext>
                </a:extLst>
              </p:cNvPr>
              <p:cNvSpPr txBox="1">
                <a:spLocks noRot="1" noChangeAspect="1" noMove="1" noResize="1" noEditPoints="1" noAdjustHandles="1" noChangeArrowheads="1" noChangeShapeType="1" noTextEdit="1"/>
              </p:cNvSpPr>
              <p:nvPr/>
            </p:nvSpPr>
            <p:spPr bwMode="auto">
              <a:xfrm>
                <a:off x="1187624" y="2276872"/>
                <a:ext cx="2159595" cy="1296689"/>
              </a:xfrm>
              <a:prstGeom prst="rect">
                <a:avLst/>
              </a:prstGeom>
              <a:blipFill>
                <a:blip r:embed="rId2"/>
                <a:stretch>
                  <a:fillRect/>
                </a:stretch>
              </a:blipFill>
              <a:ln>
                <a:noFill/>
              </a:ln>
              <a:effectLst>
                <a:outerShdw dist="17961" dir="2700000" algn="ctr" rotWithShape="0">
                  <a:schemeClr val="bg2"/>
                </a:outerShdw>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Object 4">
                <a:hlinkClick r:id="" action="ppaction://ole?verb=0"/>
                <a:extLst>
                  <a:ext uri="{FF2B5EF4-FFF2-40B4-BE49-F238E27FC236}">
                    <a16:creationId xmlns:a16="http://schemas.microsoft.com/office/drawing/2014/main" id="{6AC505EF-5FDF-421A-B917-F687593A853E}"/>
                  </a:ext>
                </a:extLst>
              </p:cNvPr>
              <p:cNvSpPr txBox="1"/>
              <p:nvPr/>
            </p:nvSpPr>
            <p:spPr bwMode="auto">
              <a:xfrm>
                <a:off x="1259632" y="4437112"/>
                <a:ext cx="2159595" cy="1296689"/>
              </a:xfrm>
              <a:prstGeom prst="rect">
                <a:avLst/>
              </a:prstGeom>
              <a:noFill/>
              <a:ln>
                <a:noFill/>
              </a:ln>
              <a:effectLst>
                <a:outerShdw dist="17961" dir="2700000" algn="ctr" rotWithShape="0">
                  <a:schemeClr val="bg2"/>
                </a:outerShdw>
              </a:effectLst>
              <a:extLst/>
            </p:spPr>
            <p:txBody>
              <a:bodyPr>
                <a:normAutofit/>
              </a:bodyPr>
              <a:lstStyle/>
              <a:p>
                <a:pPr/>
                <a14:m>
                  <m:oMathPara xmlns:m="http://schemas.openxmlformats.org/officeDocument/2006/math">
                    <m:oMathParaPr>
                      <m:jc m:val="left"/>
                    </m:oMathParaPr>
                    <m:oMath xmlns:m="http://schemas.openxmlformats.org/officeDocument/2006/math">
                      <m:r>
                        <a:rPr lang="en-US" altLang="zh-CN" sz="2800" b="0" i="1" smtClean="0">
                          <a:solidFill>
                            <a:srgbClr val="FF0000"/>
                          </a:solidFill>
                          <a:latin typeface="Cambria Math" panose="02040503050406030204" pitchFamily="18" charset="0"/>
                        </a:rPr>
                        <m:t>𝑇</m:t>
                      </m:r>
                      <m:r>
                        <a:rPr lang="zh-CN" altLang="en-US" sz="2800" i="1" smtClean="0">
                          <a:solidFill>
                            <a:srgbClr val="FF0000"/>
                          </a:solidFill>
                          <a:latin typeface="Cambria Math" panose="02040503050406030204" pitchFamily="18" charset="0"/>
                        </a:rPr>
                        <m:t>=</m:t>
                      </m:r>
                      <m:f>
                        <m:fPr>
                          <m:ctrlPr>
                            <a:rPr lang="zh-CN" altLang="en-US" sz="2800" i="1">
                              <a:solidFill>
                                <a:srgbClr val="FF0000"/>
                              </a:solidFill>
                              <a:latin typeface="Cambria Math" panose="02040503050406030204" pitchFamily="18" charset="0"/>
                            </a:rPr>
                          </m:ctrlPr>
                        </m:fPr>
                        <m:num>
                          <m:acc>
                            <m:accPr>
                              <m:chr m:val="̄"/>
                              <m:ctrlPr>
                                <a:rPr lang="zh-CN" altLang="en-US" sz="2800" i="1">
                                  <a:solidFill>
                                    <a:srgbClr val="FF0000"/>
                                  </a:solidFill>
                                  <a:latin typeface="Cambria Math" panose="02040503050406030204" pitchFamily="18" charset="0"/>
                                </a:rPr>
                              </m:ctrlPr>
                            </m:accPr>
                            <m:e>
                              <m:r>
                                <a:rPr lang="zh-CN" altLang="en-US" sz="2800" i="1">
                                  <a:solidFill>
                                    <a:srgbClr val="FF0000"/>
                                  </a:solidFill>
                                  <a:latin typeface="Cambria Math" panose="02040503050406030204" pitchFamily="18" charset="0"/>
                                </a:rPr>
                                <m:t>𝑋</m:t>
                              </m:r>
                            </m:e>
                          </m:acc>
                          <m:r>
                            <a:rPr lang="zh-CN" altLang="en-US" sz="2800" i="1">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𝜇</m:t>
                              </m:r>
                            </m:e>
                            <m:sub>
                              <m:r>
                                <a:rPr lang="zh-CN" altLang="en-US" sz="2800" i="1">
                                  <a:solidFill>
                                    <a:srgbClr val="FF0000"/>
                                  </a:solidFill>
                                  <a:latin typeface="Cambria Math" panose="02040503050406030204" pitchFamily="18" charset="0"/>
                                </a:rPr>
                                <m:t>0</m:t>
                              </m:r>
                            </m:sub>
                          </m:sSub>
                        </m:num>
                        <m:den>
                          <m:f>
                            <m:fPr>
                              <m:type m:val="lin"/>
                              <m:ctrlPr>
                                <a:rPr lang="zh-CN" altLang="en-US" sz="2800" i="1">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𝑆</m:t>
                              </m:r>
                            </m:num>
                            <m:den>
                              <m:rad>
                                <m:radPr>
                                  <m:degHide m:val="on"/>
                                  <m:ctrlPr>
                                    <a:rPr lang="zh-CN" altLang="en-US" sz="2800" i="1">
                                      <a:solidFill>
                                        <a:srgbClr val="FF0000"/>
                                      </a:solidFill>
                                      <a:latin typeface="Cambria Math" panose="02040503050406030204" pitchFamily="18" charset="0"/>
                                    </a:rPr>
                                  </m:ctrlPr>
                                </m:radPr>
                                <m:deg/>
                                <m:e>
                                  <m:r>
                                    <a:rPr lang="zh-CN" altLang="en-US" sz="2800" i="1">
                                      <a:solidFill>
                                        <a:srgbClr val="FF0000"/>
                                      </a:solidFill>
                                      <a:latin typeface="Cambria Math" panose="02040503050406030204" pitchFamily="18" charset="0"/>
                                    </a:rPr>
                                    <m:t>𝑛</m:t>
                                  </m:r>
                                </m:e>
                              </m:rad>
                            </m:den>
                          </m:f>
                        </m:den>
                      </m:f>
                    </m:oMath>
                  </m:oMathPara>
                </a14:m>
                <a:endParaRPr lang="zh-CN" altLang="en-US" sz="2800" dirty="0">
                  <a:solidFill>
                    <a:srgbClr val="FF0000"/>
                  </a:solidFill>
                </a:endParaRPr>
              </a:p>
            </p:txBody>
          </p:sp>
        </mc:Choice>
        <mc:Fallback xmlns="">
          <p:sp>
            <p:nvSpPr>
              <p:cNvPr id="5" name="Object 4">
                <a:hlinkClick r:id="" action="ppaction://ole?verb=0"/>
                <a:extLst>
                  <a:ext uri="{FF2B5EF4-FFF2-40B4-BE49-F238E27FC236}">
                    <a16:creationId xmlns:a16="http://schemas.microsoft.com/office/drawing/2014/main" id="{6AC505EF-5FDF-421A-B917-F687593A853E}"/>
                  </a:ext>
                </a:extLst>
              </p:cNvPr>
              <p:cNvSpPr txBox="1">
                <a:spLocks noRot="1" noChangeAspect="1" noMove="1" noResize="1" noEditPoints="1" noAdjustHandles="1" noChangeArrowheads="1" noChangeShapeType="1" noTextEdit="1"/>
              </p:cNvSpPr>
              <p:nvPr/>
            </p:nvSpPr>
            <p:spPr bwMode="auto">
              <a:xfrm>
                <a:off x="1259632" y="4437112"/>
                <a:ext cx="2159595" cy="1296689"/>
              </a:xfrm>
              <a:prstGeom prst="rect">
                <a:avLst/>
              </a:prstGeom>
              <a:blipFill>
                <a:blip r:embed="rId3"/>
                <a:stretch>
                  <a:fillRect/>
                </a:stretch>
              </a:blipFill>
              <a:ln>
                <a:noFill/>
              </a:ln>
              <a:effectLst>
                <a:outerShdw dist="17961" dir="2700000" algn="ctr" rotWithShape="0">
                  <a:schemeClr val="bg2"/>
                </a:outerShdw>
              </a:effectLs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9148BE8-9874-4EE7-8AA7-4708ABE9FC2B}"/>
              </a:ext>
            </a:extLst>
          </p:cNvPr>
          <p:cNvPicPr>
            <a:picLocks noChangeAspect="1"/>
          </p:cNvPicPr>
          <p:nvPr/>
        </p:nvPicPr>
        <p:blipFill>
          <a:blip r:embed="rId4"/>
          <a:stretch>
            <a:fillRect/>
          </a:stretch>
        </p:blipFill>
        <p:spPr>
          <a:xfrm>
            <a:off x="4570909" y="3212976"/>
            <a:ext cx="4244829" cy="3240360"/>
          </a:xfrm>
          <a:prstGeom prst="rect">
            <a:avLst/>
          </a:prstGeom>
        </p:spPr>
      </p:pic>
      <p:sp>
        <p:nvSpPr>
          <p:cNvPr id="7" name="文本框 6">
            <a:extLst>
              <a:ext uri="{FF2B5EF4-FFF2-40B4-BE49-F238E27FC236}">
                <a16:creationId xmlns:a16="http://schemas.microsoft.com/office/drawing/2014/main" id="{F2F54EFE-E2DC-4471-82DF-CADB34CFFEE0}"/>
              </a:ext>
            </a:extLst>
          </p:cNvPr>
          <p:cNvSpPr txBox="1"/>
          <p:nvPr/>
        </p:nvSpPr>
        <p:spPr>
          <a:xfrm>
            <a:off x="7596336" y="4221088"/>
            <a:ext cx="1728192" cy="646331"/>
          </a:xfrm>
          <a:prstGeom prst="rect">
            <a:avLst/>
          </a:prstGeom>
          <a:noFill/>
        </p:spPr>
        <p:txBody>
          <a:bodyPr wrap="square" rtlCol="0">
            <a:spAutoFit/>
          </a:bodyPr>
          <a:lstStyle/>
          <a:p>
            <a:r>
              <a:rPr lang="zh-CN" altLang="en-US" dirty="0">
                <a:solidFill>
                  <a:srgbClr val="FF0000"/>
                </a:solidFill>
              </a:rPr>
              <a:t>学生</a:t>
            </a:r>
            <a:r>
              <a:rPr lang="en-US" altLang="zh-CN" dirty="0">
                <a:solidFill>
                  <a:srgbClr val="FF0000"/>
                </a:solidFill>
              </a:rPr>
              <a:t>t</a:t>
            </a:r>
            <a:r>
              <a:rPr lang="zh-CN" altLang="en-US" dirty="0">
                <a:solidFill>
                  <a:srgbClr val="FF0000"/>
                </a:solidFill>
              </a:rPr>
              <a:t>分布</a:t>
            </a:r>
            <a:endParaRPr lang="en-US" altLang="zh-CN" dirty="0">
              <a:solidFill>
                <a:srgbClr val="FF0000"/>
              </a:solidFill>
            </a:endParaRPr>
          </a:p>
          <a:p>
            <a:r>
              <a:rPr lang="zh-CN" altLang="en-US" dirty="0">
                <a:solidFill>
                  <a:srgbClr val="FF0000"/>
                </a:solidFill>
              </a:rPr>
              <a:t>概率密度函数</a:t>
            </a:r>
          </a:p>
        </p:txBody>
      </p:sp>
    </p:spTree>
    <p:extLst>
      <p:ext uri="{BB962C8B-B14F-4D97-AF65-F5344CB8AC3E}">
        <p14:creationId xmlns:p14="http://schemas.microsoft.com/office/powerpoint/2010/main" val="190137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F7B32D2-2552-405F-AA71-400C67BF9214}"/>
              </a:ext>
            </a:extLst>
          </p:cNvPr>
          <p:cNvSpPr>
            <a:spLocks noGrp="1" noChangeArrowheads="1"/>
          </p:cNvSpPr>
          <p:nvPr>
            <p:ph type="title"/>
          </p:nvPr>
        </p:nvSpPr>
        <p:spPr>
          <a:xfrm>
            <a:off x="-1404938" y="866775"/>
            <a:ext cx="7772401"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dirty="0"/>
              <a:t>规定显著性水平</a:t>
            </a:r>
            <a:r>
              <a:rPr lang="zh-CN" altLang="en-US" sz="3200" i="1" dirty="0">
                <a:latin typeface="Symbol" panose="05050102010706020507" pitchFamily="18" charset="2"/>
              </a:rPr>
              <a:t></a:t>
            </a:r>
            <a:br>
              <a:rPr lang="zh-CN" altLang="en-US" sz="3200" i="1" dirty="0">
                <a:latin typeface="Symbol" panose="05050102010706020507" pitchFamily="18" charset="2"/>
              </a:rPr>
            </a:br>
            <a:r>
              <a:rPr lang="en-US" altLang="zh-CN" sz="3200" dirty="0">
                <a:solidFill>
                  <a:schemeClr val="hlink"/>
                </a:solidFill>
              </a:rPr>
              <a:t>(</a:t>
            </a:r>
            <a:r>
              <a:rPr lang="en-US" altLang="zh-CN" sz="3200" dirty="0">
                <a:solidFill>
                  <a:schemeClr val="tx1"/>
                </a:solidFill>
                <a:cs typeface="Times New Roman" panose="02020603050405020304" pitchFamily="18" charset="0"/>
              </a:rPr>
              <a:t>significant level</a:t>
            </a:r>
            <a:r>
              <a:rPr lang="en-US" altLang="zh-CN" sz="3200" dirty="0">
                <a:solidFill>
                  <a:schemeClr val="hlink"/>
                </a:solidFill>
              </a:rPr>
              <a:t>)</a:t>
            </a:r>
          </a:p>
        </p:txBody>
      </p:sp>
      <p:sp>
        <p:nvSpPr>
          <p:cNvPr id="29699" name="Rectangle 3">
            <a:extLst>
              <a:ext uri="{FF2B5EF4-FFF2-40B4-BE49-F238E27FC236}">
                <a16:creationId xmlns:a16="http://schemas.microsoft.com/office/drawing/2014/main" id="{F3C8A2E4-FB05-4895-8075-9702078968C9}"/>
              </a:ext>
            </a:extLst>
          </p:cNvPr>
          <p:cNvSpPr>
            <a:spLocks noGrp="1" noChangeArrowheads="1"/>
          </p:cNvSpPr>
          <p:nvPr>
            <p:ph type="body" idx="1"/>
          </p:nvPr>
        </p:nvSpPr>
        <p:spPr>
          <a:xfrm>
            <a:off x="468313" y="1989138"/>
            <a:ext cx="7848600" cy="44132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71500" indent="-571500" eaLnBrk="1" hangingPunct="1">
              <a:buFontTx/>
              <a:buNone/>
            </a:pPr>
            <a:r>
              <a:rPr lang="en-US" altLang="zh-CN" dirty="0">
                <a:solidFill>
                  <a:schemeClr val="accent2"/>
                </a:solidFill>
                <a:sym typeface="Wingdings 3" panose="05040102010807070707" pitchFamily="18" charset="2"/>
              </a:rPr>
              <a:t> </a:t>
            </a:r>
            <a:r>
              <a:rPr lang="zh-CN" altLang="en-US" dirty="0">
                <a:solidFill>
                  <a:schemeClr val="tx1"/>
                </a:solidFill>
              </a:rPr>
              <a:t>什么</a:t>
            </a:r>
            <a:r>
              <a:rPr lang="zh-CN" altLang="en-US" dirty="0">
                <a:solidFill>
                  <a:srgbClr val="FF0000"/>
                </a:solidFill>
              </a:rPr>
              <a:t>显著性水平</a:t>
            </a:r>
            <a:r>
              <a:rPr lang="zh-CN" altLang="en-US" dirty="0">
                <a:solidFill>
                  <a:schemeClr val="tx1"/>
                </a:solidFill>
              </a:rPr>
              <a:t>？</a:t>
            </a:r>
          </a:p>
          <a:p>
            <a:pPr marL="571500" indent="-571500" eaLnBrk="1" hangingPunct="1">
              <a:buFontTx/>
              <a:buNone/>
            </a:pPr>
            <a:r>
              <a:rPr lang="en-US" altLang="zh-CN" dirty="0">
                <a:solidFill>
                  <a:schemeClr val="tx1"/>
                </a:solidFill>
              </a:rPr>
              <a:t>1.	</a:t>
            </a:r>
            <a:r>
              <a:rPr lang="zh-CN" altLang="en-US" dirty="0">
                <a:solidFill>
                  <a:schemeClr val="tx1"/>
                </a:solidFill>
              </a:rPr>
              <a:t>是一个概率值</a:t>
            </a:r>
          </a:p>
          <a:p>
            <a:pPr marL="571500" indent="-571500" eaLnBrk="1" hangingPunct="1">
              <a:spcBef>
                <a:spcPct val="33000"/>
              </a:spcBef>
              <a:buFontTx/>
              <a:buNone/>
            </a:pPr>
            <a:r>
              <a:rPr lang="en-US" altLang="zh-CN" dirty="0">
                <a:solidFill>
                  <a:schemeClr val="tx1"/>
                </a:solidFill>
              </a:rPr>
              <a:t>2.	</a:t>
            </a:r>
            <a:r>
              <a:rPr lang="zh-CN" altLang="en-US" dirty="0">
                <a:solidFill>
                  <a:schemeClr val="tx1"/>
                </a:solidFill>
              </a:rPr>
              <a:t>原假设为真时，</a:t>
            </a:r>
            <a:r>
              <a:rPr lang="zh-CN" altLang="en-US" dirty="0">
                <a:solidFill>
                  <a:srgbClr val="FF0000"/>
                </a:solidFill>
              </a:rPr>
              <a:t>拒绝原假设</a:t>
            </a:r>
            <a:r>
              <a:rPr lang="zh-CN" altLang="en-US" dirty="0">
                <a:solidFill>
                  <a:schemeClr val="tx1"/>
                </a:solidFill>
              </a:rPr>
              <a:t>的概率</a:t>
            </a:r>
          </a:p>
          <a:p>
            <a:pPr marL="971550" lvl="1" eaLnBrk="1" hangingPunct="1"/>
            <a:r>
              <a:rPr lang="zh-CN" altLang="en-US" dirty="0"/>
              <a:t>被称为抽样分布的拒绝域</a:t>
            </a:r>
          </a:p>
          <a:p>
            <a:pPr marL="571500" indent="-571500" eaLnBrk="1" hangingPunct="1">
              <a:spcBef>
                <a:spcPct val="33000"/>
              </a:spcBef>
              <a:buFontTx/>
              <a:buNone/>
            </a:pPr>
            <a:r>
              <a:rPr lang="en-US" altLang="zh-CN" dirty="0">
                <a:solidFill>
                  <a:schemeClr val="tx1"/>
                </a:solidFill>
              </a:rPr>
              <a:t>3.	</a:t>
            </a:r>
            <a:r>
              <a:rPr lang="zh-CN" altLang="en-US" dirty="0">
                <a:solidFill>
                  <a:schemeClr val="tx1"/>
                </a:solidFill>
              </a:rPr>
              <a:t>表示为 </a:t>
            </a:r>
            <a:r>
              <a:rPr lang="zh-CN" altLang="en-US" dirty="0">
                <a:solidFill>
                  <a:schemeClr val="tx1"/>
                </a:solidFill>
                <a:latin typeface="Symbol" panose="05050102010706020507" pitchFamily="18" charset="2"/>
              </a:rPr>
              <a:t></a:t>
            </a:r>
            <a:r>
              <a:rPr lang="en-US" altLang="zh-CN" dirty="0">
                <a:solidFill>
                  <a:schemeClr val="tx1"/>
                </a:solidFill>
              </a:rPr>
              <a:t>(alpha)</a:t>
            </a:r>
          </a:p>
          <a:p>
            <a:pPr marL="971550" lvl="1" eaLnBrk="1" hangingPunct="1"/>
            <a:r>
              <a:rPr lang="zh-CN" altLang="en-US" dirty="0"/>
              <a:t>常用的 </a:t>
            </a:r>
            <a:r>
              <a:rPr lang="zh-CN" altLang="en-US" dirty="0">
                <a:latin typeface="Symbol" panose="05050102010706020507" pitchFamily="18" charset="2"/>
              </a:rPr>
              <a:t>值有</a:t>
            </a:r>
            <a:r>
              <a:rPr lang="en-US" altLang="zh-CN" dirty="0"/>
              <a:t>0.01, 0.05, 0.10</a:t>
            </a:r>
          </a:p>
          <a:p>
            <a:pPr marL="571500" indent="-571500" eaLnBrk="1" hangingPunct="1">
              <a:spcBef>
                <a:spcPct val="33000"/>
              </a:spcBef>
              <a:buFontTx/>
              <a:buNone/>
            </a:pPr>
            <a:r>
              <a:rPr lang="en-US" altLang="zh-CN" dirty="0">
                <a:solidFill>
                  <a:schemeClr val="tx1"/>
                </a:solidFill>
              </a:rPr>
              <a:t>4.	</a:t>
            </a:r>
            <a:r>
              <a:rPr lang="zh-CN" altLang="en-US" dirty="0">
                <a:solidFill>
                  <a:schemeClr val="tx1"/>
                </a:solidFill>
              </a:rPr>
              <a:t>由研究者事先确定</a:t>
            </a:r>
          </a:p>
        </p:txBody>
      </p:sp>
      <p:sp>
        <p:nvSpPr>
          <p:cNvPr id="70660" name="标题 1">
            <a:extLst>
              <a:ext uri="{FF2B5EF4-FFF2-40B4-BE49-F238E27FC236}">
                <a16:creationId xmlns:a16="http://schemas.microsoft.com/office/drawing/2014/main" id="{C9837DA7-7432-421C-AA8C-EF369892CF17}"/>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subTnLst>
                                    <p:animClr clrSpc="rgb" dir="cw">
                                      <p:cBhvr override="childStyle">
                                        <p:cTn dur="1" fill="hold" display="0" masterRel="nextClick" afterEffect="1"/>
                                        <p:tgtEl>
                                          <p:spTgt spid="2969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left)">
                                      <p:cBhvr>
                                        <p:cTn id="12" dur="500"/>
                                        <p:tgtEl>
                                          <p:spTgt spid="29699">
                                            <p:txEl>
                                              <p:pRg st="1" end="1"/>
                                            </p:txEl>
                                          </p:spTgt>
                                        </p:tgtEl>
                                      </p:cBhvr>
                                    </p:animEffect>
                                  </p:childTnLst>
                                  <p:subTnLst>
                                    <p:animClr clrSpc="rgb" dir="cw">
                                      <p:cBhvr override="childStyle">
                                        <p:cTn dur="1" fill="hold" display="0" masterRel="nextClick" afterEffect="1"/>
                                        <p:tgtEl>
                                          <p:spTgt spid="2969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left)">
                                      <p:cBhvr>
                                        <p:cTn id="17" dur="500"/>
                                        <p:tgtEl>
                                          <p:spTgt spid="29699">
                                            <p:txEl>
                                              <p:pRg st="2" end="2"/>
                                            </p:txEl>
                                          </p:spTgt>
                                        </p:tgtEl>
                                      </p:cBhvr>
                                    </p:animEffect>
                                  </p:childTnLst>
                                  <p:subTnLst>
                                    <p:animClr clrSpc="rgb" dir="cw">
                                      <p:cBhvr override="childStyle">
                                        <p:cTn dur="1" fill="hold" display="0" masterRel="nextClick" afterEffect="1"/>
                                        <p:tgtEl>
                                          <p:spTgt spid="29699">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29699">
                                            <p:txEl>
                                              <p:pRg st="3" end="3"/>
                                            </p:txEl>
                                          </p:spTgt>
                                        </p:tgtEl>
                                        <p:attrNameLst>
                                          <p:attrName>style.visibility</p:attrName>
                                        </p:attrNameLst>
                                      </p:cBhvr>
                                      <p:to>
                                        <p:strVal val="visible"/>
                                      </p:to>
                                    </p:set>
                                    <p:animEffect transition="in" filter="wipe(left)">
                                      <p:cBhvr>
                                        <p:cTn id="20" dur="500"/>
                                        <p:tgtEl>
                                          <p:spTgt spid="29699">
                                            <p:txEl>
                                              <p:pRg st="3" end="3"/>
                                            </p:txEl>
                                          </p:spTgt>
                                        </p:tgtEl>
                                      </p:cBhvr>
                                    </p:animEffect>
                                  </p:childTnLst>
                                  <p:subTnLst>
                                    <p:animClr clrSpc="rgb" dir="cw">
                                      <p:cBhvr override="childStyle">
                                        <p:cTn dur="1" fill="hold" display="0" masterRel="nextClick" afterEffect="1"/>
                                        <p:tgtEl>
                                          <p:spTgt spid="29699">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Effect transition="in" filter="wipe(left)">
                                      <p:cBhvr>
                                        <p:cTn id="25" dur="500"/>
                                        <p:tgtEl>
                                          <p:spTgt spid="29699">
                                            <p:txEl>
                                              <p:pRg st="4" end="4"/>
                                            </p:txEl>
                                          </p:spTgt>
                                        </p:tgtEl>
                                      </p:cBhvr>
                                    </p:animEffect>
                                  </p:childTnLst>
                                  <p:subTnLst>
                                    <p:animClr clrSpc="rgb" dir="cw">
                                      <p:cBhvr override="childStyle">
                                        <p:cTn dur="1" fill="hold" display="0" masterRel="nextClick" afterEffect="1"/>
                                        <p:tgtEl>
                                          <p:spTgt spid="29699">
                                            <p:txEl>
                                              <p:pRg st="4" end="4"/>
                                            </p:txEl>
                                          </p:spTgt>
                                        </p:tgtEl>
                                        <p:attrNameLst>
                                          <p:attrName>ppt_c</p:attrName>
                                        </p:attrNameLst>
                                      </p:cBhvr>
                                      <p:to>
                                        <a:schemeClr val="folHlink"/>
                                      </p:to>
                                    </p:animClr>
                                  </p:subTnLst>
                                </p:cTn>
                              </p:par>
                              <p:par>
                                <p:cTn id="26" presetID="22" presetClass="entr" presetSubtype="8" fill="hold" grpId="0" nodeType="withEffect">
                                  <p:stCondLst>
                                    <p:cond delay="0"/>
                                  </p:stCondLst>
                                  <p:childTnLst>
                                    <p:set>
                                      <p:cBhvr>
                                        <p:cTn id="27" dur="1" fill="hold">
                                          <p:stCondLst>
                                            <p:cond delay="0"/>
                                          </p:stCondLst>
                                        </p:cTn>
                                        <p:tgtEl>
                                          <p:spTgt spid="29699">
                                            <p:txEl>
                                              <p:pRg st="5" end="5"/>
                                            </p:txEl>
                                          </p:spTgt>
                                        </p:tgtEl>
                                        <p:attrNameLst>
                                          <p:attrName>style.visibility</p:attrName>
                                        </p:attrNameLst>
                                      </p:cBhvr>
                                      <p:to>
                                        <p:strVal val="visible"/>
                                      </p:to>
                                    </p:set>
                                    <p:animEffect transition="in" filter="wipe(left)">
                                      <p:cBhvr>
                                        <p:cTn id="28" dur="500"/>
                                        <p:tgtEl>
                                          <p:spTgt spid="29699">
                                            <p:txEl>
                                              <p:pRg st="5" end="5"/>
                                            </p:txEl>
                                          </p:spTgt>
                                        </p:tgtEl>
                                      </p:cBhvr>
                                    </p:animEffect>
                                  </p:childTnLst>
                                  <p:subTnLst>
                                    <p:animClr clrSpc="rgb" dir="cw">
                                      <p:cBhvr override="childStyle">
                                        <p:cTn dur="1" fill="hold" display="0" masterRel="nextClick" afterEffect="1"/>
                                        <p:tgtEl>
                                          <p:spTgt spid="29699">
                                            <p:txEl>
                                              <p:pRg st="5" end="5"/>
                                            </p:txEl>
                                          </p:spTgt>
                                        </p:tgtEl>
                                        <p:attrNameLst>
                                          <p:attrName>ppt_c</p:attrName>
                                        </p:attrNameLst>
                                      </p:cBhvr>
                                      <p:to>
                                        <a:schemeClr val="folHlink"/>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Effect transition="in" filter="wipe(left)">
                                      <p:cBhvr>
                                        <p:cTn id="33" dur="500"/>
                                        <p:tgtEl>
                                          <p:spTgt spid="29699">
                                            <p:txEl>
                                              <p:pRg st="6" end="6"/>
                                            </p:txEl>
                                          </p:spTgt>
                                        </p:tgtEl>
                                      </p:cBhvr>
                                    </p:animEffect>
                                  </p:childTnLst>
                                  <p:subTnLst>
                                    <p:animClr clrSpc="rgb" dir="cw">
                                      <p:cBhvr override="childStyle">
                                        <p:cTn dur="1" fill="hold" display="0" masterRel="nextClick" afterEffect="1"/>
                                        <p:tgtEl>
                                          <p:spTgt spid="29699">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633822D-61D9-4E24-9D06-C25F81EDFA42}"/>
              </a:ext>
            </a:extLst>
          </p:cNvPr>
          <p:cNvSpPr>
            <a:spLocks noGrp="1" noChangeArrowheads="1"/>
          </p:cNvSpPr>
          <p:nvPr>
            <p:ph type="title"/>
          </p:nvPr>
        </p:nvSpPr>
        <p:spPr>
          <a:xfrm>
            <a:off x="-1692275" y="404813"/>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solidFill>
                  <a:srgbClr val="C00000"/>
                </a:solidFill>
              </a:rPr>
              <a:t>作出统计决策</a:t>
            </a:r>
            <a:endParaRPr lang="zh-CN" altLang="en-US" sz="3200">
              <a:solidFill>
                <a:srgbClr val="C00000"/>
              </a:solidFill>
              <a:latin typeface="Symbol" panose="05050102010706020507" pitchFamily="18" charset="2"/>
            </a:endParaRPr>
          </a:p>
        </p:txBody>
      </p:sp>
      <p:sp>
        <p:nvSpPr>
          <p:cNvPr id="31747" name="Rectangle 3">
            <a:extLst>
              <a:ext uri="{FF2B5EF4-FFF2-40B4-BE49-F238E27FC236}">
                <a16:creationId xmlns:a16="http://schemas.microsoft.com/office/drawing/2014/main" id="{78F39B8E-8E7B-4983-9DE9-0103A93C680D}"/>
              </a:ext>
            </a:extLst>
          </p:cNvPr>
          <p:cNvSpPr>
            <a:spLocks noGrp="1" noChangeArrowheads="1"/>
          </p:cNvSpPr>
          <p:nvPr>
            <p:ph type="body" idx="1"/>
          </p:nvPr>
        </p:nvSpPr>
        <p:spPr>
          <a:xfrm>
            <a:off x="609600" y="1743075"/>
            <a:ext cx="8051800" cy="43624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eaLnBrk="1" hangingPunct="1">
              <a:buFontTx/>
              <a:buAutoNum type="arabicPeriod"/>
            </a:pPr>
            <a:r>
              <a:rPr lang="zh-CN" altLang="en-US" dirty="0">
                <a:solidFill>
                  <a:schemeClr val="tx1"/>
                </a:solidFill>
              </a:rPr>
              <a:t>计算检验的统计量</a:t>
            </a:r>
          </a:p>
          <a:p>
            <a:pPr marL="609600" indent="-609600" eaLnBrk="1" hangingPunct="1">
              <a:buFontTx/>
              <a:buAutoNum type="arabicPeriod"/>
            </a:pPr>
            <a:r>
              <a:rPr lang="zh-CN" altLang="en-US" dirty="0">
                <a:solidFill>
                  <a:schemeClr val="tx1"/>
                </a:solidFill>
              </a:rPr>
              <a:t>根据给定的</a:t>
            </a:r>
            <a:r>
              <a:rPr lang="zh-CN" altLang="en-US" dirty="0">
                <a:solidFill>
                  <a:srgbClr val="FF0000"/>
                </a:solidFill>
              </a:rPr>
              <a:t>显著性水平</a:t>
            </a:r>
            <a:r>
              <a:rPr lang="zh-CN" altLang="en-US" i="1" dirty="0">
                <a:solidFill>
                  <a:schemeClr val="tx1"/>
                </a:solidFill>
                <a:latin typeface="Symbol" panose="05050102010706020507" pitchFamily="18" charset="2"/>
              </a:rPr>
              <a:t></a:t>
            </a:r>
            <a:r>
              <a:rPr lang="zh-CN" altLang="en-US" dirty="0">
                <a:solidFill>
                  <a:schemeClr val="tx1"/>
                </a:solidFill>
                <a:latin typeface="Symbol" panose="05050102010706020507" pitchFamily="18" charset="2"/>
              </a:rPr>
              <a:t>，</a:t>
            </a:r>
            <a:r>
              <a:rPr lang="zh-CN" altLang="en-US" dirty="0">
                <a:solidFill>
                  <a:srgbClr val="FF0000"/>
                </a:solidFill>
                <a:latin typeface="Symbol" panose="05050102010706020507" pitchFamily="18" charset="2"/>
              </a:rPr>
              <a:t>查表</a:t>
            </a:r>
            <a:r>
              <a:rPr lang="zh-CN" altLang="en-US" dirty="0">
                <a:solidFill>
                  <a:schemeClr val="tx1"/>
                </a:solidFill>
                <a:latin typeface="Symbol" panose="05050102010706020507" pitchFamily="18" charset="2"/>
              </a:rPr>
              <a:t>得出相应的临界值</a:t>
            </a:r>
            <a:r>
              <a:rPr lang="en-US" altLang="zh-CN" i="1" dirty="0">
                <a:solidFill>
                  <a:schemeClr val="tx1"/>
                </a:solidFill>
              </a:rPr>
              <a:t>z</a:t>
            </a:r>
            <a:r>
              <a:rPr lang="en-US" altLang="zh-CN" baseline="-25000" dirty="0">
                <a:solidFill>
                  <a:schemeClr val="tx1"/>
                </a:solidFill>
                <a:latin typeface="Symbol" panose="05050102010706020507" pitchFamily="18" charset="2"/>
              </a:rPr>
              <a:t></a:t>
            </a:r>
            <a:r>
              <a:rPr lang="zh-CN" altLang="en-US" dirty="0">
                <a:solidFill>
                  <a:schemeClr val="tx1"/>
                </a:solidFill>
                <a:latin typeface="Symbol" panose="05050102010706020507" pitchFamily="18" charset="2"/>
              </a:rPr>
              <a:t>或</a:t>
            </a:r>
            <a:r>
              <a:rPr lang="en-US" altLang="zh-CN" i="1" dirty="0">
                <a:solidFill>
                  <a:schemeClr val="tx1"/>
                </a:solidFill>
              </a:rPr>
              <a:t>z</a:t>
            </a:r>
            <a:r>
              <a:rPr lang="en-US" altLang="zh-CN" baseline="-25000" dirty="0">
                <a:solidFill>
                  <a:schemeClr val="tx1"/>
                </a:solidFill>
                <a:latin typeface="Symbol" panose="05050102010706020507" pitchFamily="18" charset="2"/>
              </a:rPr>
              <a:t>/2</a:t>
            </a:r>
            <a:r>
              <a:rPr lang="zh-CN" altLang="en-US" dirty="0">
                <a:solidFill>
                  <a:schemeClr val="tx1"/>
                </a:solidFill>
                <a:latin typeface="Symbol" panose="05050102010706020507" pitchFamily="18" charset="2"/>
              </a:rPr>
              <a:t>， </a:t>
            </a:r>
            <a:r>
              <a:rPr lang="en-US" altLang="zh-CN" i="1" dirty="0">
                <a:solidFill>
                  <a:schemeClr val="tx1"/>
                </a:solidFill>
              </a:rPr>
              <a:t>t</a:t>
            </a:r>
            <a:r>
              <a:rPr lang="en-US" altLang="zh-CN" baseline="-25000" dirty="0">
                <a:solidFill>
                  <a:schemeClr val="tx1"/>
                </a:solidFill>
                <a:latin typeface="Symbol" panose="05050102010706020507" pitchFamily="18" charset="2"/>
              </a:rPr>
              <a:t></a:t>
            </a:r>
            <a:r>
              <a:rPr lang="zh-CN" altLang="en-US" dirty="0">
                <a:solidFill>
                  <a:schemeClr val="tx1"/>
                </a:solidFill>
                <a:latin typeface="Symbol" panose="05050102010706020507" pitchFamily="18" charset="2"/>
              </a:rPr>
              <a:t>或</a:t>
            </a:r>
            <a:r>
              <a:rPr lang="en-US" altLang="zh-CN" i="1" dirty="0">
                <a:solidFill>
                  <a:schemeClr val="tx1"/>
                </a:solidFill>
              </a:rPr>
              <a:t>t</a:t>
            </a:r>
            <a:r>
              <a:rPr lang="en-US" altLang="zh-CN" baseline="-25000" dirty="0">
                <a:solidFill>
                  <a:schemeClr val="tx1"/>
                </a:solidFill>
                <a:latin typeface="Symbol" panose="05050102010706020507" pitchFamily="18" charset="2"/>
              </a:rPr>
              <a:t>/2</a:t>
            </a:r>
            <a:endParaRPr lang="en-US" altLang="zh-CN" dirty="0">
              <a:solidFill>
                <a:schemeClr val="tx1"/>
              </a:solidFill>
            </a:endParaRPr>
          </a:p>
          <a:p>
            <a:pPr marL="609600" indent="-609600" eaLnBrk="1" hangingPunct="1">
              <a:buFontTx/>
              <a:buAutoNum type="arabicPeriod"/>
            </a:pPr>
            <a:r>
              <a:rPr lang="zh-CN" altLang="en-US" dirty="0">
                <a:solidFill>
                  <a:schemeClr val="tx1"/>
                </a:solidFill>
              </a:rPr>
              <a:t>将检验统计量的值与</a:t>
            </a:r>
            <a:r>
              <a:rPr lang="zh-CN" altLang="en-US" i="1" dirty="0">
                <a:solidFill>
                  <a:schemeClr val="tx1"/>
                </a:solidFill>
                <a:latin typeface="Symbol" panose="05050102010706020507" pitchFamily="18" charset="2"/>
              </a:rPr>
              <a:t> </a:t>
            </a:r>
            <a:r>
              <a:rPr lang="zh-CN" altLang="en-US" dirty="0">
                <a:solidFill>
                  <a:schemeClr val="tx1"/>
                </a:solidFill>
                <a:latin typeface="Symbol" panose="05050102010706020507" pitchFamily="18" charset="2"/>
              </a:rPr>
              <a:t>水平的临界值进行比较</a:t>
            </a:r>
            <a:endParaRPr lang="zh-CN" altLang="en-US" dirty="0">
              <a:solidFill>
                <a:schemeClr val="tx1"/>
              </a:solidFill>
            </a:endParaRPr>
          </a:p>
          <a:p>
            <a:pPr marL="609600" indent="-609600" eaLnBrk="1" hangingPunct="1">
              <a:buFontTx/>
              <a:buAutoNum type="arabicPeriod"/>
            </a:pPr>
            <a:r>
              <a:rPr lang="zh-CN" altLang="en-US" dirty="0">
                <a:solidFill>
                  <a:schemeClr val="tx1"/>
                </a:solidFill>
              </a:rPr>
              <a:t>得出</a:t>
            </a:r>
            <a:r>
              <a:rPr lang="zh-CN" altLang="en-US" b="0" dirty="0">
                <a:solidFill>
                  <a:srgbClr val="FF0000"/>
                </a:solidFill>
              </a:rPr>
              <a:t>拒绝</a:t>
            </a:r>
            <a:r>
              <a:rPr lang="zh-CN" altLang="en-US" b="0" dirty="0">
                <a:solidFill>
                  <a:schemeClr val="tx1"/>
                </a:solidFill>
              </a:rPr>
              <a:t>或</a:t>
            </a:r>
            <a:r>
              <a:rPr lang="zh-CN" altLang="en-US" b="0" dirty="0">
                <a:solidFill>
                  <a:srgbClr val="FF0000"/>
                </a:solidFill>
              </a:rPr>
              <a:t>不拒绝</a:t>
            </a:r>
            <a:r>
              <a:rPr lang="zh-CN" altLang="en-US" dirty="0">
                <a:solidFill>
                  <a:schemeClr val="tx1"/>
                </a:solidFill>
              </a:rPr>
              <a:t>原假设的结论</a:t>
            </a:r>
          </a:p>
        </p:txBody>
      </p:sp>
      <p:sp>
        <p:nvSpPr>
          <p:cNvPr id="72708" name="标题 1">
            <a:extLst>
              <a:ext uri="{FF2B5EF4-FFF2-40B4-BE49-F238E27FC236}">
                <a16:creationId xmlns:a16="http://schemas.microsoft.com/office/drawing/2014/main" id="{995702AD-0244-49CD-AA8D-C2D0055F15EF}"/>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subTnLst>
                                    <p:animClr clrSpc="rgb" dir="cw">
                                      <p:cBhvr override="childStyle">
                                        <p:cTn dur="1" fill="hold" display="0" masterRel="nextClick" afterEffect="1"/>
                                        <p:tgtEl>
                                          <p:spTgt spid="3174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500"/>
                                        <p:tgtEl>
                                          <p:spTgt spid="31747">
                                            <p:txEl>
                                              <p:pRg st="1" end="1"/>
                                            </p:txEl>
                                          </p:spTgt>
                                        </p:tgtEl>
                                      </p:cBhvr>
                                    </p:animEffect>
                                  </p:childTnLst>
                                  <p:subTnLst>
                                    <p:animClr clrSpc="rgb" dir="cw">
                                      <p:cBhvr override="childStyle">
                                        <p:cTn dur="1" fill="hold" display="0" masterRel="nextClick" afterEffect="1"/>
                                        <p:tgtEl>
                                          <p:spTgt spid="3174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wipe(left)">
                                      <p:cBhvr>
                                        <p:cTn id="17" dur="500"/>
                                        <p:tgtEl>
                                          <p:spTgt spid="31747">
                                            <p:txEl>
                                              <p:pRg st="2" end="2"/>
                                            </p:txEl>
                                          </p:spTgt>
                                        </p:tgtEl>
                                      </p:cBhvr>
                                    </p:animEffect>
                                  </p:childTnLst>
                                  <p:subTnLst>
                                    <p:animClr clrSpc="rgb" dir="cw">
                                      <p:cBhvr override="childStyle">
                                        <p:cTn dur="1" fill="hold" display="0" masterRel="nextClick" afterEffect="1"/>
                                        <p:tgtEl>
                                          <p:spTgt spid="31747">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wipe(left)">
                                      <p:cBhvr>
                                        <p:cTn id="22" dur="500"/>
                                        <p:tgtEl>
                                          <p:spTgt spid="31747">
                                            <p:txEl>
                                              <p:pRg st="3" end="3"/>
                                            </p:txEl>
                                          </p:spTgt>
                                        </p:tgtEl>
                                      </p:cBhvr>
                                    </p:animEffect>
                                  </p:childTnLst>
                                  <p:subTnLst>
                                    <p:animClr clrSpc="rgb" dir="cw">
                                      <p:cBhvr override="childStyle">
                                        <p:cTn dur="1" fill="hold" display="0" masterRel="nextClick" afterEffect="1"/>
                                        <p:tgtEl>
                                          <p:spTgt spid="3174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535ADAA-18A1-462A-A7E7-2DF3E313A49E}"/>
              </a:ext>
            </a:extLst>
          </p:cNvPr>
          <p:cNvSpPr>
            <a:spLocks noGrp="1" noChangeArrowheads="1"/>
          </p:cNvSpPr>
          <p:nvPr>
            <p:ph type="title"/>
          </p:nvPr>
        </p:nvSpPr>
        <p:spPr>
          <a:xfrm>
            <a:off x="-1116013" y="1268413"/>
            <a:ext cx="8928101" cy="3873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t>假设检验中的小概率原理</a:t>
            </a:r>
            <a:endParaRPr lang="zh-CN" altLang="en-US" sz="3200">
              <a:latin typeface="Symbol" panose="05050102010706020507" pitchFamily="18" charset="2"/>
            </a:endParaRPr>
          </a:p>
        </p:txBody>
      </p:sp>
      <p:sp>
        <p:nvSpPr>
          <p:cNvPr id="33795" name="Rectangle 3">
            <a:extLst>
              <a:ext uri="{FF2B5EF4-FFF2-40B4-BE49-F238E27FC236}">
                <a16:creationId xmlns:a16="http://schemas.microsoft.com/office/drawing/2014/main" id="{77C3EF4D-3AA9-4EF7-A4EA-E05C4E4E2039}"/>
              </a:ext>
            </a:extLst>
          </p:cNvPr>
          <p:cNvSpPr>
            <a:spLocks noGrp="1" noChangeArrowheads="1"/>
          </p:cNvSpPr>
          <p:nvPr>
            <p:ph type="body" idx="1"/>
          </p:nvPr>
        </p:nvSpPr>
        <p:spPr>
          <a:xfrm>
            <a:off x="609600" y="1774825"/>
            <a:ext cx="7994650" cy="44132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71500" indent="-571500" eaLnBrk="1" hangingPunct="1">
              <a:buFontTx/>
              <a:buNone/>
            </a:pPr>
            <a:r>
              <a:rPr lang="en-US" altLang="zh-CN" dirty="0">
                <a:solidFill>
                  <a:schemeClr val="tx1"/>
                </a:solidFill>
                <a:sym typeface="Wingdings 3" panose="05040102010807070707" pitchFamily="18" charset="2"/>
              </a:rPr>
              <a:t> </a:t>
            </a:r>
            <a:r>
              <a:rPr lang="zh-CN" altLang="en-US" dirty="0">
                <a:solidFill>
                  <a:srgbClr val="FF0000"/>
                </a:solidFill>
              </a:rPr>
              <a:t>什么小概率</a:t>
            </a:r>
            <a:r>
              <a:rPr lang="zh-CN" altLang="en-US" dirty="0">
                <a:solidFill>
                  <a:schemeClr val="tx1"/>
                </a:solidFill>
              </a:rPr>
              <a:t>？</a:t>
            </a:r>
          </a:p>
          <a:p>
            <a:pPr marL="571500" indent="-571500" eaLnBrk="1" hangingPunct="1">
              <a:buFontTx/>
              <a:buNone/>
            </a:pPr>
            <a:r>
              <a:rPr lang="en-US" altLang="zh-CN" dirty="0">
                <a:solidFill>
                  <a:schemeClr val="tx1"/>
                </a:solidFill>
              </a:rPr>
              <a:t>1.	</a:t>
            </a:r>
            <a:r>
              <a:rPr lang="zh-CN" altLang="en-US" dirty="0">
                <a:solidFill>
                  <a:schemeClr val="tx1"/>
                </a:solidFill>
              </a:rPr>
              <a:t>在一次试验中，一个几乎不可能发生的事件发生的概率</a:t>
            </a:r>
          </a:p>
          <a:p>
            <a:pPr marL="571500" indent="-571500" eaLnBrk="1" hangingPunct="1">
              <a:spcBef>
                <a:spcPct val="33000"/>
              </a:spcBef>
              <a:buFontTx/>
              <a:buNone/>
            </a:pPr>
            <a:r>
              <a:rPr lang="en-US" altLang="zh-CN" dirty="0">
                <a:solidFill>
                  <a:schemeClr val="tx1"/>
                </a:solidFill>
              </a:rPr>
              <a:t>2.	</a:t>
            </a:r>
            <a:r>
              <a:rPr lang="zh-CN" altLang="en-US" dirty="0">
                <a:solidFill>
                  <a:schemeClr val="tx1"/>
                </a:solidFill>
              </a:rPr>
              <a:t>在一次试验中小概率事件一旦发生，我们就有理由拒绝原假设</a:t>
            </a:r>
          </a:p>
          <a:p>
            <a:pPr marL="571500" indent="-571500" eaLnBrk="1" hangingPunct="1">
              <a:spcBef>
                <a:spcPct val="33000"/>
              </a:spcBef>
              <a:buFontTx/>
              <a:buNone/>
            </a:pPr>
            <a:r>
              <a:rPr lang="en-US" altLang="zh-CN" dirty="0">
                <a:solidFill>
                  <a:schemeClr val="tx1"/>
                </a:solidFill>
              </a:rPr>
              <a:t>3.	</a:t>
            </a:r>
            <a:r>
              <a:rPr lang="zh-CN" altLang="en-US" dirty="0">
                <a:solidFill>
                  <a:schemeClr val="tx1"/>
                </a:solidFill>
              </a:rPr>
              <a:t>小概率由研究者事先确定</a:t>
            </a:r>
          </a:p>
        </p:txBody>
      </p:sp>
      <p:grpSp>
        <p:nvGrpSpPr>
          <p:cNvPr id="33796" name="Group 4">
            <a:extLst>
              <a:ext uri="{FF2B5EF4-FFF2-40B4-BE49-F238E27FC236}">
                <a16:creationId xmlns:a16="http://schemas.microsoft.com/office/drawing/2014/main" id="{D8853D24-71B5-401B-9FE1-102CE9CAA8C6}"/>
              </a:ext>
            </a:extLst>
          </p:cNvPr>
          <p:cNvGrpSpPr>
            <a:grpSpLocks/>
          </p:cNvGrpSpPr>
          <p:nvPr/>
        </p:nvGrpSpPr>
        <p:grpSpPr bwMode="auto">
          <a:xfrm>
            <a:off x="5715000" y="5219700"/>
            <a:ext cx="2819400" cy="1254125"/>
            <a:chOff x="3600" y="3360"/>
            <a:chExt cx="1776" cy="790"/>
          </a:xfrm>
        </p:grpSpPr>
        <p:sp>
          <p:nvSpPr>
            <p:cNvPr id="33797" name="AutoShape 5">
              <a:extLst>
                <a:ext uri="{FF2B5EF4-FFF2-40B4-BE49-F238E27FC236}">
                  <a16:creationId xmlns:a16="http://schemas.microsoft.com/office/drawing/2014/main" id="{72075FCF-550C-4409-85C4-AE58C79F3228}"/>
                </a:ext>
              </a:extLst>
            </p:cNvPr>
            <p:cNvSpPr>
              <a:spLocks noChangeArrowheads="1"/>
            </p:cNvSpPr>
            <p:nvPr/>
          </p:nvSpPr>
          <p:spPr bwMode="auto">
            <a:xfrm>
              <a:off x="4524" y="3360"/>
              <a:ext cx="852" cy="610"/>
            </a:xfrm>
            <a:prstGeom prst="wedgeRoundRectCallout">
              <a:avLst>
                <a:gd name="adj1" fmla="val -94444"/>
                <a:gd name="adj2" fmla="val 45000"/>
                <a:gd name="adj3" fmla="val 16667"/>
              </a:avLst>
            </a:prstGeom>
            <a:noFill/>
            <a:ln w="12700">
              <a:solidFill>
                <a:schemeClr val="accent2"/>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lgn="ctr">
                <a:spcBef>
                  <a:spcPct val="50000"/>
                </a:spcBef>
                <a:defRPr/>
              </a:pPr>
              <a:r>
                <a:rPr kumimoji="1" lang="zh-CN" altLang="en-US" sz="2000" dirty="0">
                  <a:solidFill>
                    <a:schemeClr val="accent2"/>
                  </a:solidFill>
                  <a:effectLst>
                    <a:outerShdw blurRad="38100" dist="38100" dir="2700000" algn="tl">
                      <a:srgbClr val="C0C0C0"/>
                    </a:outerShdw>
                  </a:effectLst>
                  <a:hlinkClick r:id="rId3" action="ppaction://hlinkpres?slideindex=1&amp;slidetitle="/>
                </a:rPr>
                <a:t>什么是小概率？</a:t>
              </a:r>
              <a:endParaRPr kumimoji="1" lang="zh-CN" altLang="en-US" sz="2000" dirty="0">
                <a:solidFill>
                  <a:schemeClr val="accent2"/>
                </a:solidFill>
                <a:effectLst>
                  <a:outerShdw blurRad="38100" dist="38100" dir="2700000" algn="tl">
                    <a:srgbClr val="C0C0C0"/>
                  </a:outerShdw>
                </a:effectLst>
              </a:endParaRPr>
            </a:p>
          </p:txBody>
        </p:sp>
        <p:sp>
          <p:nvSpPr>
            <p:cNvPr id="33798" name="Text Box 6">
              <a:extLst>
                <a:ext uri="{FF2B5EF4-FFF2-40B4-BE49-F238E27FC236}">
                  <a16:creationId xmlns:a16="http://schemas.microsoft.com/office/drawing/2014/main" id="{E49EAEF7-A39A-4B17-8A79-28F72C1A362D}"/>
                </a:ext>
              </a:extLst>
            </p:cNvPr>
            <p:cNvSpPr txBox="1">
              <a:spLocks noChangeArrowheads="1"/>
            </p:cNvSpPr>
            <p:nvPr/>
          </p:nvSpPr>
          <p:spPr bwMode="auto">
            <a:xfrm>
              <a:off x="3600" y="3516"/>
              <a:ext cx="696" cy="63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kumimoji="1" lang="en-US" altLang="zh-CN" sz="6000" b="1">
                  <a:solidFill>
                    <a:schemeClr val="hlink"/>
                  </a:solidFill>
                  <a:effectLst>
                    <a:outerShdw blurRad="38100" dist="38100" dir="2700000" algn="tl">
                      <a:srgbClr val="C0C0C0"/>
                    </a:outerShdw>
                  </a:effectLst>
                  <a:sym typeface="Wingdings" panose="05000000000000000000" pitchFamily="2" charset="2"/>
                </a:rPr>
                <a:t></a:t>
              </a:r>
              <a:endParaRPr kumimoji="1" lang="en-US" altLang="zh-CN" sz="6000" b="1">
                <a:solidFill>
                  <a:schemeClr val="hlink"/>
                </a:solidFill>
                <a:effectLst>
                  <a:outerShdw blurRad="38100" dist="38100" dir="2700000" algn="tl">
                    <a:srgbClr val="C0C0C0"/>
                  </a:outerShdw>
                </a:effectLst>
              </a:endParaRPr>
            </a:p>
          </p:txBody>
        </p:sp>
      </p:grpSp>
      <p:sp>
        <p:nvSpPr>
          <p:cNvPr id="74757" name="标题 1">
            <a:extLst>
              <a:ext uri="{FF2B5EF4-FFF2-40B4-BE49-F238E27FC236}">
                <a16:creationId xmlns:a16="http://schemas.microsoft.com/office/drawing/2014/main" id="{62FDB00C-9EB7-4702-8FAF-DC5177885A8D}"/>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subTnLst>
                                    <p:animClr clrSpc="rgb" dir="cw">
                                      <p:cBhvr override="childStyle">
                                        <p:cTn dur="1" fill="hold" display="0" masterRel="nextClick" afterEffect="1"/>
                                        <p:tgtEl>
                                          <p:spTgt spid="3379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subTnLst>
                                    <p:animClr clrSpc="rgb" dir="cw">
                                      <p:cBhvr override="childStyle">
                                        <p:cTn dur="1" fill="hold" display="0" masterRel="nextClick" afterEffect="1"/>
                                        <p:tgtEl>
                                          <p:spTgt spid="3379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subTnLst>
                                    <p:animClr clrSpc="rgb" dir="cw">
                                      <p:cBhvr override="childStyle">
                                        <p:cTn dur="1" fill="hold" display="0" masterRel="nextClick" afterEffect="1"/>
                                        <p:tgtEl>
                                          <p:spTgt spid="3379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wipe(left)">
                                      <p:cBhvr>
                                        <p:cTn id="22" dur="500"/>
                                        <p:tgtEl>
                                          <p:spTgt spid="33795">
                                            <p:txEl>
                                              <p:pRg st="3" end="3"/>
                                            </p:txEl>
                                          </p:spTgt>
                                        </p:tgtEl>
                                      </p:cBhvr>
                                    </p:animEffect>
                                  </p:childTnLst>
                                  <p:subTnLst>
                                    <p:animClr clrSpc="rgb" dir="cw">
                                      <p:cBhvr override="childStyle">
                                        <p:cTn dur="1" fill="hold" display="0" masterRel="nextClick" afterEffect="1"/>
                                        <p:tgtEl>
                                          <p:spTgt spid="33795">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3796"/>
                                        </p:tgtEl>
                                        <p:attrNameLst>
                                          <p:attrName>style.visibility</p:attrName>
                                        </p:attrNameLst>
                                      </p:cBhvr>
                                      <p:to>
                                        <p:strVal val="visible"/>
                                      </p:to>
                                    </p:set>
                                    <p:animEffect transition="in" filter="dissolve">
                                      <p:cBhvr>
                                        <p:cTn id="2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276277CE-59E4-4ACB-97A6-6BEC7C402D81}"/>
              </a:ext>
            </a:extLst>
          </p:cNvPr>
          <p:cNvSpPr>
            <a:spLocks noGrp="1" noChangeArrowheads="1"/>
          </p:cNvSpPr>
          <p:nvPr>
            <p:ph type="title"/>
          </p:nvPr>
        </p:nvSpPr>
        <p:spPr/>
        <p:txBody>
          <a:bodyPr/>
          <a:lstStyle/>
          <a:p>
            <a:pPr eaLnBrk="1" hangingPunct="1"/>
            <a:r>
              <a:rPr lang="en-US" altLang="zh-CN"/>
              <a:t>4.1 </a:t>
            </a:r>
            <a:r>
              <a:rPr lang="zh-CN" altLang="en-US"/>
              <a:t>总体与样本</a:t>
            </a:r>
          </a:p>
        </p:txBody>
      </p:sp>
      <p:sp>
        <p:nvSpPr>
          <p:cNvPr id="12291" name="内容占位符 2">
            <a:extLst>
              <a:ext uri="{FF2B5EF4-FFF2-40B4-BE49-F238E27FC236}">
                <a16:creationId xmlns:a16="http://schemas.microsoft.com/office/drawing/2014/main" id="{0A3807A9-1805-4988-9DAA-520B07ACE90F}"/>
              </a:ext>
            </a:extLst>
          </p:cNvPr>
          <p:cNvSpPr>
            <a:spLocks noGrp="1" noChangeArrowheads="1"/>
          </p:cNvSpPr>
          <p:nvPr>
            <p:ph sz="half" idx="1"/>
          </p:nvPr>
        </p:nvSpPr>
        <p:spPr/>
        <p:txBody>
          <a:bodyPr/>
          <a:lstStyle/>
          <a:p>
            <a:pPr eaLnBrk="1" hangingPunct="1"/>
            <a:r>
              <a:rPr lang="zh-CN" altLang="en-US" dirty="0">
                <a:solidFill>
                  <a:schemeClr val="tx1"/>
                </a:solidFill>
                <a:latin typeface="黑体" panose="02010609060101010101" pitchFamily="49" charset="-122"/>
              </a:rPr>
              <a:t>总体与个体</a:t>
            </a:r>
            <a:endParaRPr lang="en-US" altLang="zh-CN" dirty="0">
              <a:solidFill>
                <a:schemeClr val="tx1"/>
              </a:solidFill>
              <a:latin typeface="黑体" panose="02010609060101010101" pitchFamily="49" charset="-122"/>
            </a:endParaRPr>
          </a:p>
          <a:p>
            <a:pPr lvl="1" eaLnBrk="1" hangingPunct="1"/>
            <a:r>
              <a:rPr lang="zh-CN" altLang="en-US" dirty="0">
                <a:solidFill>
                  <a:schemeClr val="accent2"/>
                </a:solidFill>
                <a:latin typeface="Arial Narrow" panose="020B0606020202030204" pitchFamily="34" charset="0"/>
              </a:rPr>
              <a:t>总体</a:t>
            </a:r>
            <a:r>
              <a:rPr lang="zh-CN" altLang="en-US" dirty="0"/>
              <a:t>或</a:t>
            </a:r>
            <a:r>
              <a:rPr lang="zh-CN" altLang="en-US" dirty="0">
                <a:latin typeface="Arial Narrow" panose="020B0606020202030204" pitchFamily="34" charset="0"/>
              </a:rPr>
              <a:t>母体</a:t>
            </a:r>
            <a:r>
              <a:rPr lang="zh-CN" altLang="en-US" dirty="0"/>
              <a:t>指我们研究对象的</a:t>
            </a:r>
            <a:r>
              <a:rPr lang="zh-CN" altLang="en-US" dirty="0">
                <a:solidFill>
                  <a:schemeClr val="accent2"/>
                </a:solidFill>
              </a:rPr>
              <a:t>全体构成的集合</a:t>
            </a:r>
            <a:endParaRPr lang="en-US" altLang="zh-CN" dirty="0"/>
          </a:p>
          <a:p>
            <a:pPr lvl="1" eaLnBrk="1" hangingPunct="1"/>
            <a:r>
              <a:rPr lang="zh-CN" altLang="en-US" dirty="0">
                <a:solidFill>
                  <a:srgbClr val="FF0000"/>
                </a:solidFill>
                <a:latin typeface="Arial Narrow" panose="020B0606020202030204" pitchFamily="34" charset="0"/>
              </a:rPr>
              <a:t>个体</a:t>
            </a:r>
            <a:r>
              <a:rPr lang="zh-CN" altLang="en-US" dirty="0"/>
              <a:t>指总体中包含的</a:t>
            </a:r>
            <a:r>
              <a:rPr lang="zh-CN" altLang="en-US" dirty="0">
                <a:solidFill>
                  <a:srgbClr val="FF0000"/>
                </a:solidFill>
              </a:rPr>
              <a:t>每个成员</a:t>
            </a:r>
            <a:r>
              <a:rPr lang="zh-CN" altLang="en-US" dirty="0"/>
              <a:t>．</a:t>
            </a:r>
            <a:endParaRPr lang="en-US" altLang="zh-CN" dirty="0"/>
          </a:p>
          <a:p>
            <a:pPr lvl="1" eaLnBrk="1" hangingPunct="1"/>
            <a:r>
              <a:rPr lang="zh-CN" altLang="en-US" dirty="0"/>
              <a:t>注意点：</a:t>
            </a:r>
            <a:endParaRPr lang="en-US" altLang="zh-CN" dirty="0"/>
          </a:p>
          <a:p>
            <a:pPr lvl="2" eaLnBrk="1" hangingPunct="1"/>
            <a:r>
              <a:rPr lang="zh-CN" altLang="en-US" dirty="0"/>
              <a:t>我们研究总体时，所关心的往往是总体某方面的</a:t>
            </a:r>
            <a:r>
              <a:rPr lang="zh-CN" altLang="en-US" dirty="0">
                <a:solidFill>
                  <a:srgbClr val="FF3300"/>
                </a:solidFill>
              </a:rPr>
              <a:t>特性</a:t>
            </a:r>
            <a:r>
              <a:rPr lang="zh-CN" altLang="en-US" dirty="0"/>
              <a:t>，这些特性又常常可以用一个或多个数量指标来反映．</a:t>
            </a:r>
            <a:endParaRPr lang="en-US" altLang="zh-CN" dirty="0"/>
          </a:p>
          <a:p>
            <a:pPr lvl="2" eaLnBrk="1" hangingPunct="1"/>
            <a:r>
              <a:rPr lang="zh-CN" altLang="en-US" dirty="0"/>
              <a:t>例如，在研究某厂生产的灯泡的质量时，关心的可能是这些灯泡的寿命和光亮度等．</a:t>
            </a:r>
            <a:endParaRPr lang="en-US" altLang="zh-CN" dirty="0"/>
          </a:p>
          <a:p>
            <a:pPr lvl="2" eaLnBrk="1" hangingPunct="1"/>
            <a:r>
              <a:rPr lang="zh-CN" altLang="en-US" dirty="0">
                <a:solidFill>
                  <a:schemeClr val="accent2"/>
                </a:solidFill>
              </a:rPr>
              <a:t>总体指一个或多个数量指标，我们可以用一个或多个随机变量来表示它们．</a:t>
            </a:r>
          </a:p>
          <a:p>
            <a:pPr lvl="1" eaLnBrk="1" hangingPunct="1"/>
            <a:endParaRPr lang="zh-CN" altLang="en-US" dirty="0"/>
          </a:p>
          <a:p>
            <a:pPr lvl="1" eaLnBrk="1" hangingPunct="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ED2C84B-D7C5-450B-A00A-03179A896DA9}"/>
              </a:ext>
            </a:extLst>
          </p:cNvPr>
          <p:cNvSpPr>
            <a:spLocks noGrp="1" noChangeArrowheads="1"/>
          </p:cNvSpPr>
          <p:nvPr>
            <p:ph type="title"/>
          </p:nvPr>
        </p:nvSpPr>
        <p:spPr>
          <a:xfrm>
            <a:off x="468313" y="304800"/>
            <a:ext cx="8370887" cy="1066800"/>
          </a:xfrm>
        </p:spPr>
        <p:txBody>
          <a:bodyPr/>
          <a:lstStyle/>
          <a:p>
            <a:pPr eaLnBrk="1" hangingPunct="1"/>
            <a:r>
              <a:rPr lang="zh-CN" altLang="en-US" sz="3200">
                <a:solidFill>
                  <a:srgbClr val="C00000"/>
                </a:solidFill>
              </a:rPr>
              <a:t>什么是小概率？</a:t>
            </a:r>
          </a:p>
        </p:txBody>
      </p:sp>
      <p:sp>
        <p:nvSpPr>
          <p:cNvPr id="76803" name="Rectangle 3">
            <a:extLst>
              <a:ext uri="{FF2B5EF4-FFF2-40B4-BE49-F238E27FC236}">
                <a16:creationId xmlns:a16="http://schemas.microsoft.com/office/drawing/2014/main" id="{D6ABC2BC-DC5D-4B2C-A843-7BD629AFC7DF}"/>
              </a:ext>
            </a:extLst>
          </p:cNvPr>
          <p:cNvSpPr>
            <a:spLocks noGrp="1" noChangeArrowheads="1"/>
          </p:cNvSpPr>
          <p:nvPr>
            <p:ph type="body" idx="1"/>
          </p:nvPr>
        </p:nvSpPr>
        <p:spPr>
          <a:xfrm>
            <a:off x="107950" y="1628775"/>
            <a:ext cx="8496300" cy="5688013"/>
          </a:xfrm>
          <a:ln>
            <a:solidFill>
              <a:srgbClr val="FF99CC"/>
            </a:solidFill>
            <a:miter lim="800000"/>
            <a:headEnd/>
            <a:tailEnd/>
          </a:ln>
        </p:spPr>
        <p:txBody>
          <a:bodyPr/>
          <a:lstStyle/>
          <a:p>
            <a:pPr eaLnBrk="1" hangingPunct="1">
              <a:buFontTx/>
              <a:buBlip>
                <a:blip r:embed="rId2"/>
              </a:buBlip>
            </a:pPr>
            <a:r>
              <a:rPr lang="zh-CN" altLang="en-US" dirty="0">
                <a:solidFill>
                  <a:schemeClr val="tx1"/>
                </a:solidFill>
              </a:rPr>
              <a:t>概率是从</a:t>
            </a:r>
            <a:r>
              <a:rPr lang="en-US" altLang="zh-CN" dirty="0">
                <a:solidFill>
                  <a:schemeClr val="tx1"/>
                </a:solidFill>
              </a:rPr>
              <a:t>0</a:t>
            </a:r>
            <a:r>
              <a:rPr lang="zh-CN" altLang="en-US" dirty="0">
                <a:solidFill>
                  <a:schemeClr val="tx1"/>
                </a:solidFill>
              </a:rPr>
              <a:t>到</a:t>
            </a:r>
            <a:r>
              <a:rPr lang="en-US" altLang="zh-CN" dirty="0">
                <a:solidFill>
                  <a:schemeClr val="tx1"/>
                </a:solidFill>
              </a:rPr>
              <a:t>1</a:t>
            </a:r>
            <a:r>
              <a:rPr lang="zh-CN" altLang="en-US" dirty="0">
                <a:solidFill>
                  <a:schemeClr val="tx1"/>
                </a:solidFill>
              </a:rPr>
              <a:t>之间的一个数，因此小概率就应该是接近</a:t>
            </a:r>
            <a:r>
              <a:rPr lang="en-US" altLang="zh-CN" dirty="0">
                <a:solidFill>
                  <a:schemeClr val="tx1"/>
                </a:solidFill>
              </a:rPr>
              <a:t>0</a:t>
            </a:r>
            <a:r>
              <a:rPr lang="zh-CN" altLang="en-US" dirty="0">
                <a:solidFill>
                  <a:schemeClr val="tx1"/>
                </a:solidFill>
              </a:rPr>
              <a:t>的一个数</a:t>
            </a:r>
          </a:p>
          <a:p>
            <a:pPr eaLnBrk="1" hangingPunct="1">
              <a:buFontTx/>
              <a:buBlip>
                <a:blip r:embed="rId2"/>
              </a:buBlip>
            </a:pPr>
            <a:r>
              <a:rPr lang="zh-CN" altLang="en-US" dirty="0">
                <a:solidFill>
                  <a:schemeClr val="tx1"/>
                </a:solidFill>
              </a:rPr>
              <a:t>著名的英国统计家</a:t>
            </a:r>
            <a:r>
              <a:rPr lang="en-US" altLang="zh-CN" dirty="0">
                <a:solidFill>
                  <a:schemeClr val="tx1"/>
                </a:solidFill>
              </a:rPr>
              <a:t>Ronald Fisher </a:t>
            </a:r>
            <a:r>
              <a:rPr lang="zh-CN" altLang="en-US" dirty="0">
                <a:solidFill>
                  <a:schemeClr val="tx1"/>
                </a:solidFill>
              </a:rPr>
              <a:t>把</a:t>
            </a:r>
            <a:r>
              <a:rPr lang="en-US" altLang="zh-CN" dirty="0">
                <a:solidFill>
                  <a:schemeClr val="tx1"/>
                </a:solidFill>
              </a:rPr>
              <a:t>20</a:t>
            </a:r>
            <a:r>
              <a:rPr lang="zh-CN" altLang="en-US" dirty="0">
                <a:solidFill>
                  <a:schemeClr val="tx1"/>
                </a:solidFill>
              </a:rPr>
              <a:t>分之</a:t>
            </a:r>
            <a:r>
              <a:rPr lang="en-US" altLang="zh-CN" dirty="0">
                <a:solidFill>
                  <a:schemeClr val="tx1"/>
                </a:solidFill>
              </a:rPr>
              <a:t>1</a:t>
            </a:r>
            <a:r>
              <a:rPr lang="zh-CN" altLang="en-US" dirty="0">
                <a:solidFill>
                  <a:schemeClr val="tx1"/>
                </a:solidFill>
              </a:rPr>
              <a:t>作为标准，这也就是</a:t>
            </a:r>
            <a:r>
              <a:rPr lang="en-US" altLang="zh-CN" dirty="0">
                <a:solidFill>
                  <a:schemeClr val="tx1"/>
                </a:solidFill>
              </a:rPr>
              <a:t>0.05</a:t>
            </a:r>
            <a:r>
              <a:rPr lang="zh-CN" altLang="en-US" dirty="0">
                <a:solidFill>
                  <a:schemeClr val="tx1"/>
                </a:solidFill>
              </a:rPr>
              <a:t>，从此</a:t>
            </a:r>
            <a:r>
              <a:rPr lang="en-US" altLang="zh-CN" dirty="0">
                <a:solidFill>
                  <a:schemeClr val="tx1"/>
                </a:solidFill>
              </a:rPr>
              <a:t>0.05</a:t>
            </a:r>
            <a:r>
              <a:rPr lang="zh-CN" altLang="en-US" dirty="0">
                <a:solidFill>
                  <a:schemeClr val="tx1"/>
                </a:solidFill>
              </a:rPr>
              <a:t>或比</a:t>
            </a:r>
            <a:r>
              <a:rPr lang="en-US" altLang="zh-CN" dirty="0">
                <a:solidFill>
                  <a:schemeClr val="tx1"/>
                </a:solidFill>
              </a:rPr>
              <a:t>0.05</a:t>
            </a:r>
            <a:r>
              <a:rPr lang="zh-CN" altLang="en-US" dirty="0">
                <a:solidFill>
                  <a:schemeClr val="tx1"/>
                </a:solidFill>
              </a:rPr>
              <a:t>小的概率都被认为是小概率</a:t>
            </a:r>
          </a:p>
          <a:p>
            <a:pPr eaLnBrk="1" hangingPunct="1">
              <a:buFontTx/>
              <a:buBlip>
                <a:blip r:embed="rId2"/>
              </a:buBlip>
            </a:pPr>
            <a:r>
              <a:rPr lang="en-US" altLang="zh-CN" dirty="0">
                <a:solidFill>
                  <a:schemeClr val="tx1"/>
                </a:solidFill>
              </a:rPr>
              <a:t>Fisher</a:t>
            </a:r>
            <a:r>
              <a:rPr lang="zh-CN" altLang="en-US" dirty="0">
                <a:solidFill>
                  <a:schemeClr val="tx1"/>
                </a:solidFill>
              </a:rPr>
              <a:t>没有任何深奥的理由解释他为什么选择</a:t>
            </a:r>
            <a:r>
              <a:rPr lang="en-US" altLang="zh-CN" dirty="0">
                <a:solidFill>
                  <a:schemeClr val="tx1"/>
                </a:solidFill>
              </a:rPr>
              <a:t>0.05</a:t>
            </a:r>
            <a:r>
              <a:rPr lang="zh-CN" altLang="en-US" dirty="0">
                <a:solidFill>
                  <a:schemeClr val="tx1"/>
                </a:solidFill>
              </a:rPr>
              <a:t>，只是说他忽然想起来的</a:t>
            </a:r>
          </a:p>
        </p:txBody>
      </p:sp>
      <p:sp>
        <p:nvSpPr>
          <p:cNvPr id="76804" name="标题 1">
            <a:extLst>
              <a:ext uri="{FF2B5EF4-FFF2-40B4-BE49-F238E27FC236}">
                <a16:creationId xmlns:a16="http://schemas.microsoft.com/office/drawing/2014/main" id="{90A53AF8-4748-475A-9512-1788D971E875}"/>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D643C4B-9610-40D3-8B0A-F54660702EE2}"/>
              </a:ext>
            </a:extLst>
          </p:cNvPr>
          <p:cNvSpPr>
            <a:spLocks noGrp="1" noChangeArrowheads="1"/>
          </p:cNvSpPr>
          <p:nvPr>
            <p:ph type="title"/>
          </p:nvPr>
        </p:nvSpPr>
        <p:spPr>
          <a:xfrm>
            <a:off x="-828675" y="620713"/>
            <a:ext cx="7772400" cy="10287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solidFill>
                  <a:srgbClr val="C00000"/>
                </a:solidFill>
              </a:rPr>
              <a:t>假设检验中的两类错误</a:t>
            </a:r>
            <a:endParaRPr lang="zh-CN" altLang="en-US">
              <a:solidFill>
                <a:srgbClr val="C00000"/>
              </a:solidFill>
            </a:endParaRPr>
          </a:p>
        </p:txBody>
      </p:sp>
      <p:sp>
        <p:nvSpPr>
          <p:cNvPr id="36867" name="Rectangle 3">
            <a:extLst>
              <a:ext uri="{FF2B5EF4-FFF2-40B4-BE49-F238E27FC236}">
                <a16:creationId xmlns:a16="http://schemas.microsoft.com/office/drawing/2014/main" id="{B3A2A5F9-F197-4940-8B36-EC0637DFBC28}"/>
              </a:ext>
            </a:extLst>
          </p:cNvPr>
          <p:cNvSpPr>
            <a:spLocks noGrp="1" noChangeArrowheads="1"/>
          </p:cNvSpPr>
          <p:nvPr>
            <p:ph type="body" idx="1"/>
          </p:nvPr>
        </p:nvSpPr>
        <p:spPr>
          <a:xfrm>
            <a:off x="609600" y="1752600"/>
            <a:ext cx="7994650" cy="4419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71500" indent="-571500" eaLnBrk="1" hangingPunct="1">
              <a:buFontTx/>
              <a:buNone/>
            </a:pPr>
            <a:r>
              <a:rPr lang="en-US" altLang="zh-CN" dirty="0"/>
              <a:t>1.	</a:t>
            </a:r>
            <a:r>
              <a:rPr lang="zh-CN" altLang="en-US" dirty="0"/>
              <a:t>第一类错误（弃真错误）</a:t>
            </a:r>
          </a:p>
          <a:p>
            <a:pPr marL="971550" lvl="1" eaLnBrk="1" hangingPunct="1"/>
            <a:r>
              <a:rPr lang="zh-CN" altLang="en-US" dirty="0"/>
              <a:t>原假设为真时拒绝原假设</a:t>
            </a:r>
          </a:p>
          <a:p>
            <a:pPr marL="971550" lvl="1" eaLnBrk="1" hangingPunct="1"/>
            <a:r>
              <a:rPr lang="zh-CN" altLang="en-US" dirty="0"/>
              <a:t>会产生一系列后果</a:t>
            </a:r>
          </a:p>
          <a:p>
            <a:pPr marL="971550" lvl="1" eaLnBrk="1" hangingPunct="1"/>
            <a:r>
              <a:rPr lang="zh-CN" altLang="en-US" dirty="0"/>
              <a:t>第一类错误的概率为</a:t>
            </a:r>
            <a:r>
              <a:rPr lang="zh-CN" altLang="en-US" dirty="0">
                <a:latin typeface="Symbol" panose="05050102010706020507" pitchFamily="18" charset="2"/>
              </a:rPr>
              <a:t></a:t>
            </a:r>
          </a:p>
          <a:p>
            <a:pPr marL="1314450" lvl="2" eaLnBrk="1" hangingPunct="1"/>
            <a:r>
              <a:rPr lang="zh-CN" altLang="en-US" dirty="0"/>
              <a:t>被称为</a:t>
            </a:r>
            <a:r>
              <a:rPr lang="zh-CN" altLang="en-US" dirty="0">
                <a:solidFill>
                  <a:srgbClr val="C00000"/>
                </a:solidFill>
              </a:rPr>
              <a:t>显著性水平</a:t>
            </a:r>
          </a:p>
          <a:p>
            <a:pPr marL="571500" indent="-571500" eaLnBrk="1" hangingPunct="1">
              <a:buFontTx/>
              <a:buNone/>
            </a:pPr>
            <a:r>
              <a:rPr lang="en-US" altLang="zh-CN" dirty="0"/>
              <a:t>2.	</a:t>
            </a:r>
            <a:r>
              <a:rPr lang="zh-CN" altLang="en-US" dirty="0"/>
              <a:t>第二类错误（取伪错误）</a:t>
            </a:r>
          </a:p>
          <a:p>
            <a:pPr marL="971550" lvl="1" eaLnBrk="1" hangingPunct="1"/>
            <a:r>
              <a:rPr lang="zh-CN" altLang="en-US" dirty="0"/>
              <a:t>原假设为假时接受原假设</a:t>
            </a:r>
          </a:p>
          <a:p>
            <a:pPr marL="971550" lvl="1" eaLnBrk="1" hangingPunct="1"/>
            <a:r>
              <a:rPr lang="zh-CN" altLang="en-US" dirty="0"/>
              <a:t>第二类错误的概率为</a:t>
            </a:r>
            <a:r>
              <a:rPr lang="zh-CN" altLang="en-US" dirty="0">
                <a:latin typeface="Symbol" panose="05050102010706020507" pitchFamily="18" charset="2"/>
              </a:rPr>
              <a:t></a:t>
            </a:r>
            <a:r>
              <a:rPr lang="en-US" altLang="zh-CN" dirty="0"/>
              <a:t>(Beta)</a:t>
            </a:r>
          </a:p>
        </p:txBody>
      </p:sp>
      <p:sp>
        <p:nvSpPr>
          <p:cNvPr id="77828" name="标题 1">
            <a:extLst>
              <a:ext uri="{FF2B5EF4-FFF2-40B4-BE49-F238E27FC236}">
                <a16:creationId xmlns:a16="http://schemas.microsoft.com/office/drawing/2014/main" id="{15800451-DCDF-47AB-95E2-2E34E1D38177}"/>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a:solidFill>
                  <a:srgbClr val="0000CC"/>
                </a:solidFill>
                <a:latin typeface="Arial" panose="020B0604020202020204" pitchFamily="34" charset="0"/>
                <a:cs typeface="Arial" panose="020B0604020202020204" pitchFamily="34" charset="0"/>
              </a:rPr>
              <a:t>4.3-1 </a:t>
            </a:r>
            <a:r>
              <a:rPr lang="zh-CN" altLang="en-US">
                <a:solidFill>
                  <a:srgbClr val="0000CC"/>
                </a:solidFill>
                <a:latin typeface="Arial" panose="020B0604020202020204" pitchFamily="34" charset="0"/>
                <a:cs typeface="Arial" panose="020B0604020202020204" pitchFamily="34" charset="0"/>
              </a:rPr>
              <a:t>假设检验的基本问题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subTnLst>
                                    <p:animClr clrSpc="rgb" dir="cw">
                                      <p:cBhvr override="childStyle">
                                        <p:cTn dur="1" fill="hold" display="0" masterRel="nextClick" afterEffect="1"/>
                                        <p:tgtEl>
                                          <p:spTgt spid="3686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wipe(left)">
                                      <p:cBhvr>
                                        <p:cTn id="10" dur="500"/>
                                        <p:tgtEl>
                                          <p:spTgt spid="36867">
                                            <p:txEl>
                                              <p:pRg st="1" end="1"/>
                                            </p:txEl>
                                          </p:spTgt>
                                        </p:tgtEl>
                                      </p:cBhvr>
                                    </p:animEffect>
                                  </p:childTnLst>
                                  <p:subTnLst>
                                    <p:animClr clrSpc="rgb" dir="cw">
                                      <p:cBhvr override="childStyle">
                                        <p:cTn dur="1" fill="hold" display="0" masterRel="nextClick" afterEffect="1"/>
                                        <p:tgtEl>
                                          <p:spTgt spid="3686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Effect transition="in" filter="wipe(left)">
                                      <p:cBhvr>
                                        <p:cTn id="13" dur="500"/>
                                        <p:tgtEl>
                                          <p:spTgt spid="36867">
                                            <p:txEl>
                                              <p:pRg st="2" end="2"/>
                                            </p:txEl>
                                          </p:spTgt>
                                        </p:tgtEl>
                                      </p:cBhvr>
                                    </p:animEffect>
                                  </p:childTnLst>
                                  <p:subTnLst>
                                    <p:animClr clrSpc="rgb" dir="cw">
                                      <p:cBhvr override="childStyle">
                                        <p:cTn dur="1" fill="hold" display="0" masterRel="nextClick" afterEffect="1"/>
                                        <p:tgtEl>
                                          <p:spTgt spid="36867">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36867">
                                            <p:txEl>
                                              <p:pRg st="3" end="3"/>
                                            </p:txEl>
                                          </p:spTgt>
                                        </p:tgtEl>
                                        <p:attrNameLst>
                                          <p:attrName>style.visibility</p:attrName>
                                        </p:attrNameLst>
                                      </p:cBhvr>
                                      <p:to>
                                        <p:strVal val="visible"/>
                                      </p:to>
                                    </p:set>
                                    <p:animEffect transition="in" filter="wipe(left)">
                                      <p:cBhvr>
                                        <p:cTn id="16" dur="500"/>
                                        <p:tgtEl>
                                          <p:spTgt spid="36867">
                                            <p:txEl>
                                              <p:pRg st="3" end="3"/>
                                            </p:txEl>
                                          </p:spTgt>
                                        </p:tgtEl>
                                      </p:cBhvr>
                                    </p:animEffect>
                                  </p:childTnLst>
                                  <p:subTnLst>
                                    <p:animClr clrSpc="rgb" dir="cw">
                                      <p:cBhvr override="childStyle">
                                        <p:cTn dur="1" fill="hold" display="0" masterRel="nextClick" afterEffect="1"/>
                                        <p:tgtEl>
                                          <p:spTgt spid="36867">
                                            <p:txEl>
                                              <p:pRg st="3" end="3"/>
                                            </p:txEl>
                                          </p:spTgt>
                                        </p:tgtEl>
                                        <p:attrNameLst>
                                          <p:attrName>ppt_c</p:attrName>
                                        </p:attrNameLst>
                                      </p:cBhvr>
                                      <p:to>
                                        <a:schemeClr val="folHlink"/>
                                      </p:to>
                                    </p:animClr>
                                  </p:subTnLst>
                                </p:cTn>
                              </p:par>
                              <p:par>
                                <p:cTn id="17" presetID="22" presetClass="entr" presetSubtype="8" fill="hold" grpId="0" nodeType="with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Effect transition="in" filter="wipe(left)">
                                      <p:cBhvr>
                                        <p:cTn id="19" dur="500"/>
                                        <p:tgtEl>
                                          <p:spTgt spid="36867">
                                            <p:txEl>
                                              <p:pRg st="4" end="4"/>
                                            </p:txEl>
                                          </p:spTgt>
                                        </p:tgtEl>
                                      </p:cBhvr>
                                    </p:animEffect>
                                  </p:childTnLst>
                                  <p:subTnLst>
                                    <p:animClr clrSpc="rgb" dir="cw">
                                      <p:cBhvr override="childStyle">
                                        <p:cTn dur="1" fill="hold" display="0" masterRel="nextClick" afterEffect="1"/>
                                        <p:tgtEl>
                                          <p:spTgt spid="36867">
                                            <p:txEl>
                                              <p:pRg st="4" end="4"/>
                                            </p:txEl>
                                          </p:spTgt>
                                        </p:tgtEl>
                                        <p:attrNameLst>
                                          <p:attrName>ppt_c</p:attrName>
                                        </p:attrNameLst>
                                      </p:cBhvr>
                                      <p:to>
                                        <a:schemeClr val="folHlink"/>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6867">
                                            <p:txEl>
                                              <p:pRg st="5" end="5"/>
                                            </p:txEl>
                                          </p:spTgt>
                                        </p:tgtEl>
                                        <p:attrNameLst>
                                          <p:attrName>style.visibility</p:attrName>
                                        </p:attrNameLst>
                                      </p:cBhvr>
                                      <p:to>
                                        <p:strVal val="visible"/>
                                      </p:to>
                                    </p:set>
                                    <p:animEffect transition="in" filter="wipe(left)">
                                      <p:cBhvr>
                                        <p:cTn id="24" dur="500"/>
                                        <p:tgtEl>
                                          <p:spTgt spid="36867">
                                            <p:txEl>
                                              <p:pRg st="5" end="5"/>
                                            </p:txEl>
                                          </p:spTgt>
                                        </p:tgtEl>
                                      </p:cBhvr>
                                    </p:animEffect>
                                  </p:childTnLst>
                                  <p:subTnLst>
                                    <p:animClr clrSpc="rgb" dir="cw">
                                      <p:cBhvr override="childStyle">
                                        <p:cTn dur="1" fill="hold" display="0" masterRel="nextClick" afterEffect="1"/>
                                        <p:tgtEl>
                                          <p:spTgt spid="36867">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Effect transition="in" filter="wipe(left)">
                                      <p:cBhvr>
                                        <p:cTn id="27" dur="500"/>
                                        <p:tgtEl>
                                          <p:spTgt spid="36867">
                                            <p:txEl>
                                              <p:pRg st="6" end="6"/>
                                            </p:txEl>
                                          </p:spTgt>
                                        </p:tgtEl>
                                      </p:cBhvr>
                                    </p:animEffect>
                                  </p:childTnLst>
                                  <p:subTnLst>
                                    <p:animClr clrSpc="rgb" dir="cw">
                                      <p:cBhvr override="childStyle">
                                        <p:cTn dur="1" fill="hold" display="0" masterRel="nextClick" afterEffect="1"/>
                                        <p:tgtEl>
                                          <p:spTgt spid="36867">
                                            <p:txEl>
                                              <p:pRg st="6" end="6"/>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36867">
                                            <p:txEl>
                                              <p:pRg st="7" end="7"/>
                                            </p:txEl>
                                          </p:spTgt>
                                        </p:tgtEl>
                                        <p:attrNameLst>
                                          <p:attrName>style.visibility</p:attrName>
                                        </p:attrNameLst>
                                      </p:cBhvr>
                                      <p:to>
                                        <p:strVal val="visible"/>
                                      </p:to>
                                    </p:set>
                                    <p:animEffect transition="in" filter="wipe(left)">
                                      <p:cBhvr>
                                        <p:cTn id="30" dur="500"/>
                                        <p:tgtEl>
                                          <p:spTgt spid="36867">
                                            <p:txEl>
                                              <p:pRg st="7" end="7"/>
                                            </p:txEl>
                                          </p:spTgt>
                                        </p:tgtEl>
                                      </p:cBhvr>
                                    </p:animEffect>
                                  </p:childTnLst>
                                  <p:subTnLst>
                                    <p:animClr clrSpc="rgb" dir="cw">
                                      <p:cBhvr override="childStyle">
                                        <p:cTn dur="1" fill="hold" display="0" masterRel="nextClick" afterEffect="1"/>
                                        <p:tgtEl>
                                          <p:spTgt spid="36867">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E7326A5-0114-42AA-A8B6-37AD9512D83D}"/>
              </a:ext>
            </a:extLst>
          </p:cNvPr>
          <p:cNvSpPr>
            <a:spLocks noChangeArrowheads="1"/>
          </p:cNvSpPr>
          <p:nvPr/>
        </p:nvSpPr>
        <p:spPr bwMode="auto">
          <a:xfrm>
            <a:off x="314325" y="1639888"/>
            <a:ext cx="25241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kumimoji="1" lang="en-US" altLang="zh-CN" sz="2600" b="1">
                <a:effectLst>
                  <a:outerShdw blurRad="38100" dist="38100" dir="2700000" algn="tl">
                    <a:srgbClr val="C0C0C0"/>
                  </a:outerShdw>
                </a:effectLst>
              </a:rPr>
              <a:t>H</a:t>
            </a:r>
            <a:r>
              <a:rPr kumimoji="1" lang="en-US" altLang="zh-CN" sz="2600" b="1" baseline="-25000">
                <a:effectLst>
                  <a:outerShdw blurRad="38100" dist="38100" dir="2700000" algn="tl">
                    <a:srgbClr val="C0C0C0"/>
                  </a:outerShdw>
                </a:effectLst>
              </a:rPr>
              <a:t>0</a:t>
            </a:r>
            <a:r>
              <a:rPr kumimoji="1" lang="en-US" altLang="zh-CN" sz="2600" b="1">
                <a:effectLst>
                  <a:outerShdw blurRad="38100" dist="38100" dir="2700000" algn="tl">
                    <a:srgbClr val="C0C0C0"/>
                  </a:outerShdw>
                </a:effectLst>
              </a:rPr>
              <a:t>: </a:t>
            </a:r>
            <a:r>
              <a:rPr kumimoji="1" lang="zh-CN" altLang="en-US" sz="2600" b="1">
                <a:effectLst>
                  <a:outerShdw blurRad="38100" dist="38100" dir="2700000" algn="tl">
                    <a:srgbClr val="C0C0C0"/>
                  </a:outerShdw>
                </a:effectLst>
              </a:rPr>
              <a:t>无罪</a:t>
            </a:r>
          </a:p>
        </p:txBody>
      </p:sp>
      <p:sp>
        <p:nvSpPr>
          <p:cNvPr id="38915" name="Rectangle 3">
            <a:extLst>
              <a:ext uri="{FF2B5EF4-FFF2-40B4-BE49-F238E27FC236}">
                <a16:creationId xmlns:a16="http://schemas.microsoft.com/office/drawing/2014/main" id="{65466DC0-D432-4333-A085-F79B10506A0A}"/>
              </a:ext>
            </a:extLst>
          </p:cNvPr>
          <p:cNvSpPr>
            <a:spLocks noChangeArrowheads="1"/>
          </p:cNvSpPr>
          <p:nvPr/>
        </p:nvSpPr>
        <p:spPr bwMode="auto">
          <a:xfrm>
            <a:off x="179388" y="781050"/>
            <a:ext cx="69850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defRPr/>
            </a:pPr>
            <a:r>
              <a:rPr kumimoji="1" lang="zh-CN" altLang="en-US" sz="3200" b="1" dirty="0">
                <a:effectLst>
                  <a:outerShdw blurRad="38100" dist="38100" dir="2700000" algn="tl">
                    <a:srgbClr val="C0C0C0"/>
                  </a:outerShdw>
                </a:effectLst>
                <a:latin typeface="Book Antiqua" panose="02040602050305030304" pitchFamily="18" charset="0"/>
              </a:rPr>
              <a:t>假设检验中的两类错误</a:t>
            </a:r>
            <a:r>
              <a:rPr kumimoji="1" lang="zh-CN" altLang="en-US" sz="3200" b="1" dirty="0">
                <a:solidFill>
                  <a:schemeClr val="hlink"/>
                </a:solidFill>
                <a:effectLst>
                  <a:outerShdw blurRad="38100" dist="38100" dir="2700000" algn="tl">
                    <a:srgbClr val="C0C0C0"/>
                  </a:outerShdw>
                </a:effectLst>
                <a:latin typeface="Book Antiqua" panose="02040602050305030304" pitchFamily="18" charset="0"/>
              </a:rPr>
              <a:t>（决策结果）</a:t>
            </a:r>
          </a:p>
        </p:txBody>
      </p:sp>
      <p:graphicFrame>
        <p:nvGraphicFramePr>
          <p:cNvPr id="38916" name="Group 4">
            <a:extLst>
              <a:ext uri="{FF2B5EF4-FFF2-40B4-BE49-F238E27FC236}">
                <a16:creationId xmlns:a16="http://schemas.microsoft.com/office/drawing/2014/main" id="{37813EE0-5CC6-4CF8-8D4D-8601CFC3CE17}"/>
              </a:ext>
            </a:extLst>
          </p:cNvPr>
          <p:cNvGraphicFramePr>
            <a:graphicFrameLocks noGrp="1"/>
          </p:cNvGraphicFramePr>
          <p:nvPr/>
        </p:nvGraphicFramePr>
        <p:xfrm>
          <a:off x="276225" y="2276475"/>
          <a:ext cx="4267200" cy="3840162"/>
        </p:xfrm>
        <a:graphic>
          <a:graphicData uri="http://schemas.openxmlformats.org/drawingml/2006/table">
            <a:tbl>
              <a:tblPr/>
              <a:tblGrid>
                <a:gridCol w="1423988">
                  <a:extLst>
                    <a:ext uri="{9D8B030D-6E8A-4147-A177-3AD203B41FA5}">
                      <a16:colId xmlns:a16="http://schemas.microsoft.com/office/drawing/2014/main" val="1387106668"/>
                    </a:ext>
                  </a:extLst>
                </a:gridCol>
                <a:gridCol w="1423987">
                  <a:extLst>
                    <a:ext uri="{9D8B030D-6E8A-4147-A177-3AD203B41FA5}">
                      <a16:colId xmlns:a16="http://schemas.microsoft.com/office/drawing/2014/main" val="500088906"/>
                    </a:ext>
                  </a:extLst>
                </a:gridCol>
                <a:gridCol w="1419225">
                  <a:extLst>
                    <a:ext uri="{9D8B030D-6E8A-4147-A177-3AD203B41FA5}">
                      <a16:colId xmlns:a16="http://schemas.microsoft.com/office/drawing/2014/main" val="2457318298"/>
                    </a:ext>
                  </a:extLst>
                </a:gridCol>
              </a:tblGrid>
              <a:tr h="623477">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陪审团审判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64548163"/>
                  </a:ext>
                </a:extLst>
              </a:tr>
              <a:tr h="644639">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裁决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实际情况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hMerge="1">
                  <a:txBody>
                    <a:bodyPr/>
                    <a:lstStyle/>
                    <a:p>
                      <a:endParaRPr lang="zh-CN" altLang="en-US"/>
                    </a:p>
                  </a:txBody>
                  <a:tcPr/>
                </a:tc>
                <a:extLst>
                  <a:ext uri="{0D108BD9-81ED-4DB2-BD59-A6C34878D82A}">
                    <a16:rowId xmlns:a16="http://schemas.microsoft.com/office/drawing/2014/main" val="797146675"/>
                  </a:ext>
                </a:extLst>
              </a:tr>
              <a:tr h="67882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无罪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有罪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442181798"/>
                  </a:ext>
                </a:extLst>
              </a:tr>
              <a:tr h="96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无罪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正确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错误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3616041919"/>
                  </a:ext>
                </a:extLst>
              </a:tr>
              <a:tr h="93277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有罪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错误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正确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2516402119"/>
                  </a:ext>
                </a:extLst>
              </a:tr>
            </a:tbl>
          </a:graphicData>
        </a:graphic>
      </p:graphicFrame>
      <p:graphicFrame>
        <p:nvGraphicFramePr>
          <p:cNvPr id="38938" name="Group 26">
            <a:extLst>
              <a:ext uri="{FF2B5EF4-FFF2-40B4-BE49-F238E27FC236}">
                <a16:creationId xmlns:a16="http://schemas.microsoft.com/office/drawing/2014/main" id="{9BB0D474-1961-40F9-9F58-4E64988247FD}"/>
              </a:ext>
            </a:extLst>
          </p:cNvPr>
          <p:cNvGraphicFramePr>
            <a:graphicFrameLocks noGrp="1"/>
          </p:cNvGraphicFramePr>
          <p:nvPr/>
        </p:nvGraphicFramePr>
        <p:xfrm>
          <a:off x="4554538" y="2276475"/>
          <a:ext cx="4329113" cy="3840164"/>
        </p:xfrm>
        <a:graphic>
          <a:graphicData uri="http://schemas.openxmlformats.org/drawingml/2006/table">
            <a:tbl>
              <a:tblPr/>
              <a:tblGrid>
                <a:gridCol w="1447800">
                  <a:extLst>
                    <a:ext uri="{9D8B030D-6E8A-4147-A177-3AD203B41FA5}">
                      <a16:colId xmlns:a16="http://schemas.microsoft.com/office/drawing/2014/main" val="2332952083"/>
                    </a:ext>
                  </a:extLst>
                </a:gridCol>
                <a:gridCol w="1441450">
                  <a:extLst>
                    <a:ext uri="{9D8B030D-6E8A-4147-A177-3AD203B41FA5}">
                      <a16:colId xmlns:a16="http://schemas.microsoft.com/office/drawing/2014/main" val="2672795982"/>
                    </a:ext>
                  </a:extLst>
                </a:gridCol>
                <a:gridCol w="1439863">
                  <a:extLst>
                    <a:ext uri="{9D8B030D-6E8A-4147-A177-3AD203B41FA5}">
                      <a16:colId xmlns:a16="http://schemas.microsoft.com/office/drawing/2014/main" val="2373829714"/>
                    </a:ext>
                  </a:extLst>
                </a:gridCol>
              </a:tblGrid>
              <a:tr h="663575">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a:ln>
                            <a:noFill/>
                          </a:ln>
                          <a:solidFill>
                            <a:schemeClr val="tx1"/>
                          </a:solidFill>
                          <a:effectLst/>
                          <a:latin typeface="Arial" panose="020B0604020202020204" pitchFamily="34" charset="0"/>
                          <a:ea typeface="宋体" panose="02010600030101010101" pitchFamily="2" charset="-122"/>
                        </a:rPr>
                        <a:t>0 </a:t>
                      </a: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检验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51760955"/>
                  </a:ext>
                </a:extLst>
              </a:tr>
              <a:tr h="660400">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决策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实际情况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3503215829"/>
                  </a:ext>
                </a:extLst>
              </a:tr>
              <a:tr h="636588">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为真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为假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3128217252"/>
                  </a:ext>
                </a:extLst>
              </a:tr>
              <a:tr h="9350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接受</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正确决策</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 – </a:t>
                      </a:r>
                      <a:r>
                        <a:rPr kumimoji="0" lang="en-US" altLang="zh-CN" sz="2400" b="1" i="0" u="none" strike="noStrike" cap="none" normalizeH="0" baseline="0" dirty="0">
                          <a:ln>
                            <a:noFill/>
                          </a:ln>
                          <a:solidFill>
                            <a:schemeClr val="tx1"/>
                          </a:solidFill>
                          <a:effectLst/>
                          <a:latin typeface="Symbol" panose="05050102010706020507" pitchFamily="18" charset="2"/>
                          <a:ea typeface="宋体" panose="02010600030101010101"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第二类错误</a:t>
                      </a: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dirty="0">
                          <a:ln>
                            <a:noFill/>
                          </a:ln>
                          <a:solidFill>
                            <a:schemeClr val="tx1"/>
                          </a:solidFill>
                          <a:effectLst/>
                          <a:latin typeface="Symbol" panose="05050102010706020507" pitchFamily="18" charset="2"/>
                          <a:ea typeface="宋体" panose="02010600030101010101"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405967860"/>
                  </a:ext>
                </a:extLst>
              </a:tr>
              <a:tr h="9445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拒绝</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第一类错误</a:t>
                      </a: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a:ln>
                            <a:noFill/>
                          </a:ln>
                          <a:solidFill>
                            <a:schemeClr val="tx1"/>
                          </a:solidFill>
                          <a:effectLst/>
                          <a:latin typeface="Symbol" panose="05050102010706020507" pitchFamily="18" charset="2"/>
                          <a:ea typeface="宋体" panose="02010600030101010101"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正确决策</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r>
                        <a:rPr kumimoji="0" lang="en-US" altLang="zh-CN" sz="2400" b="1" i="0" u="none" strike="noStrike" cap="none" normalizeH="0" baseline="0" dirty="0">
                          <a:ln>
                            <a:noFill/>
                          </a:ln>
                          <a:solidFill>
                            <a:schemeClr val="tx1"/>
                          </a:solidFill>
                          <a:effectLst/>
                          <a:latin typeface="Symbol" panose="05050102010706020507" pitchFamily="18" charset="2"/>
                          <a:ea typeface="宋体" panose="02010600030101010101"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80151308"/>
                  </a:ext>
                </a:extLst>
              </a:tr>
            </a:tbl>
          </a:graphicData>
        </a:graphic>
      </p:graphicFrame>
      <p:sp>
        <p:nvSpPr>
          <p:cNvPr id="38960" name="AutoShape 48">
            <a:extLst>
              <a:ext uri="{FF2B5EF4-FFF2-40B4-BE49-F238E27FC236}">
                <a16:creationId xmlns:a16="http://schemas.microsoft.com/office/drawing/2014/main" id="{978A1188-09CA-49B4-B3A7-CFBDBCA136B8}"/>
              </a:ext>
            </a:extLst>
          </p:cNvPr>
          <p:cNvSpPr>
            <a:spLocks noChangeArrowheads="1"/>
          </p:cNvSpPr>
          <p:nvPr/>
        </p:nvSpPr>
        <p:spPr bwMode="auto">
          <a:xfrm>
            <a:off x="2484438" y="1584325"/>
            <a:ext cx="1727200" cy="620713"/>
          </a:xfrm>
          <a:prstGeom prst="wedgeRoundRectCallout">
            <a:avLst>
              <a:gd name="adj1" fmla="val -46565"/>
              <a:gd name="adj2" fmla="val 109069"/>
              <a:gd name="adj3" fmla="val 16667"/>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algn="ctr">
              <a:spcBef>
                <a:spcPct val="50000"/>
              </a:spcBef>
              <a:defRPr/>
            </a:pPr>
            <a:r>
              <a:rPr kumimoji="1" lang="zh-CN" altLang="en-US" sz="2000" dirty="0">
                <a:effectLst>
                  <a:outerShdw blurRad="38100" dist="38100" dir="2700000" algn="tl">
                    <a:srgbClr val="C0C0C0"/>
                  </a:outerShdw>
                </a:effectLst>
              </a:rPr>
              <a:t>假设检验就好像</a:t>
            </a:r>
            <a:br>
              <a:rPr kumimoji="1" lang="en-US" altLang="zh-CN" sz="2000" dirty="0">
                <a:effectLst>
                  <a:outerShdw blurRad="38100" dist="38100" dir="2700000" algn="tl">
                    <a:srgbClr val="C0C0C0"/>
                  </a:outerShdw>
                </a:effectLst>
              </a:rPr>
            </a:br>
            <a:r>
              <a:rPr kumimoji="1" lang="zh-CN" altLang="en-US" sz="2000" dirty="0">
                <a:effectLst>
                  <a:outerShdw blurRad="38100" dist="38100" dir="2700000" algn="tl">
                    <a:srgbClr val="C0C0C0"/>
                  </a:outerShdw>
                </a:effectLst>
              </a:rPr>
              <a:t>一场审判过程</a:t>
            </a:r>
            <a:endParaRPr kumimoji="1" lang="zh-CN" altLang="en-US" sz="2000" dirty="0"/>
          </a:p>
        </p:txBody>
      </p:sp>
      <p:sp>
        <p:nvSpPr>
          <p:cNvPr id="38961" name="AutoShape 49">
            <a:extLst>
              <a:ext uri="{FF2B5EF4-FFF2-40B4-BE49-F238E27FC236}">
                <a16:creationId xmlns:a16="http://schemas.microsoft.com/office/drawing/2014/main" id="{85E52DD5-6045-4AA8-9B5C-BAED24C4D145}"/>
              </a:ext>
            </a:extLst>
          </p:cNvPr>
          <p:cNvSpPr>
            <a:spLocks noChangeArrowheads="1"/>
          </p:cNvSpPr>
          <p:nvPr/>
        </p:nvSpPr>
        <p:spPr bwMode="auto">
          <a:xfrm>
            <a:off x="5129213" y="1714500"/>
            <a:ext cx="1865312" cy="360363"/>
          </a:xfrm>
          <a:prstGeom prst="wedgeRoundRectCallout">
            <a:avLst>
              <a:gd name="adj1" fmla="val 52704"/>
              <a:gd name="adj2" fmla="val 78634"/>
              <a:gd name="adj3" fmla="val 16667"/>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ctr">
              <a:defRPr/>
            </a:pPr>
            <a:r>
              <a:rPr kumimoji="1" lang="zh-CN" altLang="en-US" sz="2000" dirty="0">
                <a:effectLst>
                  <a:outerShdw blurRad="38100" dist="38100" dir="2700000" algn="tl">
                    <a:srgbClr val="C0C0C0"/>
                  </a:outerShdw>
                </a:effectLst>
              </a:rPr>
              <a:t>统计检验过程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8938"/>
                                        </p:tgtEl>
                                        <p:attrNameLst>
                                          <p:attrName>style.visibility</p:attrName>
                                        </p:attrNameLst>
                                      </p:cBhvr>
                                      <p:to>
                                        <p:strVal val="visible"/>
                                      </p:to>
                                    </p:set>
                                    <p:animEffect transition="in" filter="wipe(right)">
                                      <p:cBhvr>
                                        <p:cTn id="7" dur="500"/>
                                        <p:tgtEl>
                                          <p:spTgt spid="38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61"/>
                                        </p:tgtEl>
                                        <p:attrNameLst>
                                          <p:attrName>style.visibility</p:attrName>
                                        </p:attrNameLst>
                                      </p:cBhvr>
                                      <p:to>
                                        <p:strVal val="visible"/>
                                      </p:to>
                                    </p:set>
                                    <p:animEffect transition="in" filter="wipe(up)">
                                      <p:cBhvr>
                                        <p:cTn id="12" dur="500"/>
                                        <p:tgtEl>
                                          <p:spTgt spid="3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61"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561F407-4A21-4450-AF10-5ACF76A279EF}"/>
              </a:ext>
            </a:extLst>
          </p:cNvPr>
          <p:cNvSpPr>
            <a:spLocks noGrp="1" noChangeArrowheads="1"/>
          </p:cNvSpPr>
          <p:nvPr>
            <p:ph type="title"/>
          </p:nvPr>
        </p:nvSpPr>
        <p:spPr>
          <a:xfrm>
            <a:off x="250825" y="836613"/>
            <a:ext cx="5834063" cy="6762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t>什么是</a:t>
            </a:r>
            <a:r>
              <a:rPr lang="en-US" altLang="zh-CN" sz="4000" i="1"/>
              <a:t>P </a:t>
            </a:r>
            <a:r>
              <a:rPr lang="zh-CN" altLang="en-US" sz="4000"/>
              <a:t>值</a:t>
            </a:r>
            <a:r>
              <a:rPr lang="en-US" altLang="zh-CN" sz="4000"/>
              <a:t>? </a:t>
            </a:r>
            <a:r>
              <a:rPr lang="en-US" altLang="zh-CN" sz="3600">
                <a:solidFill>
                  <a:schemeClr val="hlink"/>
                </a:solidFill>
              </a:rPr>
              <a:t>(</a:t>
            </a:r>
            <a:r>
              <a:rPr lang="en-US" altLang="zh-CN" sz="3600" i="1">
                <a:solidFill>
                  <a:srgbClr val="C00000"/>
                </a:solidFill>
              </a:rPr>
              <a:t>P</a:t>
            </a:r>
            <a:r>
              <a:rPr lang="en-US" altLang="zh-CN" sz="3600">
                <a:solidFill>
                  <a:srgbClr val="C00000"/>
                </a:solidFill>
              </a:rPr>
              <a:t>-value</a:t>
            </a:r>
            <a:r>
              <a:rPr lang="en-US" altLang="zh-CN" sz="3600">
                <a:solidFill>
                  <a:schemeClr val="hlink"/>
                </a:solidFill>
              </a:rPr>
              <a:t>)</a:t>
            </a:r>
          </a:p>
        </p:txBody>
      </p:sp>
      <p:sp>
        <p:nvSpPr>
          <p:cNvPr id="45059" name="Rectangle 3">
            <a:extLst>
              <a:ext uri="{FF2B5EF4-FFF2-40B4-BE49-F238E27FC236}">
                <a16:creationId xmlns:a16="http://schemas.microsoft.com/office/drawing/2014/main" id="{29D99B97-FE11-4A62-874A-AF36A0AAB4C3}"/>
              </a:ext>
            </a:extLst>
          </p:cNvPr>
          <p:cNvSpPr>
            <a:spLocks noGrp="1" noChangeArrowheads="1"/>
          </p:cNvSpPr>
          <p:nvPr>
            <p:ph type="body" idx="1"/>
          </p:nvPr>
        </p:nvSpPr>
        <p:spPr>
          <a:xfrm>
            <a:off x="609600" y="1722438"/>
            <a:ext cx="8132763" cy="450373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eaLnBrk="1" hangingPunct="1">
              <a:lnSpc>
                <a:spcPct val="90000"/>
              </a:lnSpc>
              <a:buFontTx/>
              <a:buAutoNum type="arabicPeriod"/>
            </a:pPr>
            <a:r>
              <a:rPr lang="zh-CN" altLang="en-US" dirty="0">
                <a:solidFill>
                  <a:schemeClr val="tx1"/>
                </a:solidFill>
              </a:rPr>
              <a:t>是一个</a:t>
            </a:r>
            <a:r>
              <a:rPr lang="zh-CN" altLang="en-US" dirty="0">
                <a:solidFill>
                  <a:srgbClr val="FF0000"/>
                </a:solidFill>
              </a:rPr>
              <a:t>概率值</a:t>
            </a:r>
          </a:p>
          <a:p>
            <a:pPr marL="609600" indent="-609600" eaLnBrk="1" hangingPunct="1">
              <a:lnSpc>
                <a:spcPct val="90000"/>
              </a:lnSpc>
              <a:buFontTx/>
              <a:buAutoNum type="arabicPeriod"/>
            </a:pPr>
            <a:r>
              <a:rPr lang="zh-CN" altLang="en-US" dirty="0">
                <a:solidFill>
                  <a:schemeClr val="tx1"/>
                </a:solidFill>
              </a:rPr>
              <a:t>如果原假设为真，</a:t>
            </a:r>
            <a:r>
              <a:rPr lang="en-US" altLang="zh-CN" i="1" dirty="0">
                <a:solidFill>
                  <a:schemeClr val="tx1"/>
                </a:solidFill>
              </a:rPr>
              <a:t>P-</a:t>
            </a:r>
            <a:r>
              <a:rPr lang="zh-CN" altLang="en-US" dirty="0">
                <a:solidFill>
                  <a:schemeClr val="tx1"/>
                </a:solidFill>
              </a:rPr>
              <a:t>值是抽样分布中大于或小于样本统计量的概率</a:t>
            </a:r>
          </a:p>
          <a:p>
            <a:pPr marL="1219200" lvl="1" indent="-533400" eaLnBrk="1" hangingPunct="1">
              <a:lnSpc>
                <a:spcPct val="90000"/>
              </a:lnSpc>
            </a:pPr>
            <a:r>
              <a:rPr lang="zh-CN" altLang="en-US" dirty="0"/>
              <a:t>左侧检验时，</a:t>
            </a:r>
            <a:r>
              <a:rPr lang="en-US" altLang="zh-CN" i="1" dirty="0"/>
              <a:t>P</a:t>
            </a:r>
            <a:r>
              <a:rPr lang="en-US" altLang="zh-CN" dirty="0"/>
              <a:t>-</a:t>
            </a:r>
            <a:r>
              <a:rPr lang="zh-CN" altLang="en-US" dirty="0"/>
              <a:t>值为曲线上方</a:t>
            </a:r>
            <a:r>
              <a:rPr lang="zh-CN" altLang="en-US" i="1" dirty="0">
                <a:solidFill>
                  <a:srgbClr val="C00000"/>
                </a:solidFill>
              </a:rPr>
              <a:t>小于等于</a:t>
            </a:r>
            <a:r>
              <a:rPr lang="zh-CN" altLang="en-US" dirty="0"/>
              <a:t>检验统计量部分的面积</a:t>
            </a:r>
          </a:p>
          <a:p>
            <a:pPr marL="1219200" lvl="1" indent="-533400" eaLnBrk="1" hangingPunct="1">
              <a:lnSpc>
                <a:spcPct val="90000"/>
              </a:lnSpc>
            </a:pPr>
            <a:r>
              <a:rPr lang="zh-CN" altLang="en-US" dirty="0"/>
              <a:t>右侧检验时，</a:t>
            </a:r>
            <a:r>
              <a:rPr lang="en-US" altLang="zh-CN" i="1" dirty="0"/>
              <a:t>P</a:t>
            </a:r>
            <a:r>
              <a:rPr lang="en-US" altLang="zh-CN" dirty="0"/>
              <a:t>-</a:t>
            </a:r>
            <a:r>
              <a:rPr lang="zh-CN" altLang="en-US" dirty="0"/>
              <a:t>值为曲线上方</a:t>
            </a:r>
            <a:r>
              <a:rPr lang="zh-CN" altLang="en-US" i="1" dirty="0">
                <a:solidFill>
                  <a:srgbClr val="C00000"/>
                </a:solidFill>
              </a:rPr>
              <a:t>大于等于</a:t>
            </a:r>
            <a:r>
              <a:rPr lang="zh-CN" altLang="en-US" dirty="0"/>
              <a:t>检验统计量部分的面积</a:t>
            </a:r>
          </a:p>
          <a:p>
            <a:pPr marL="609600" indent="-609600" eaLnBrk="1" hangingPunct="1">
              <a:lnSpc>
                <a:spcPct val="90000"/>
              </a:lnSpc>
              <a:spcBef>
                <a:spcPct val="30000"/>
              </a:spcBef>
              <a:buFontTx/>
              <a:buAutoNum type="arabicPeriod"/>
            </a:pPr>
            <a:r>
              <a:rPr lang="zh-CN" altLang="en-US" dirty="0">
                <a:solidFill>
                  <a:schemeClr val="tx1"/>
                </a:solidFill>
              </a:rPr>
              <a:t>被称为</a:t>
            </a:r>
            <a:r>
              <a:rPr lang="zh-CN" altLang="en-US" dirty="0">
                <a:solidFill>
                  <a:srgbClr val="FF0000"/>
                </a:solidFill>
              </a:rPr>
              <a:t>观察到的</a:t>
            </a:r>
            <a:r>
              <a:rPr lang="en-US" altLang="zh-CN" dirty="0">
                <a:solidFill>
                  <a:srgbClr val="FF0000"/>
                </a:solidFill>
              </a:rPr>
              <a:t>(</a:t>
            </a:r>
            <a:r>
              <a:rPr lang="zh-CN" altLang="en-US" dirty="0">
                <a:solidFill>
                  <a:srgbClr val="FF0000"/>
                </a:solidFill>
              </a:rPr>
              <a:t>或实测的</a:t>
            </a:r>
            <a:r>
              <a:rPr lang="en-US" altLang="zh-CN" dirty="0">
                <a:solidFill>
                  <a:srgbClr val="FF0000"/>
                </a:solidFill>
              </a:rPr>
              <a:t>)</a:t>
            </a:r>
            <a:r>
              <a:rPr lang="zh-CN" altLang="en-US" dirty="0">
                <a:solidFill>
                  <a:srgbClr val="FF0000"/>
                </a:solidFill>
              </a:rPr>
              <a:t>显著性水平</a:t>
            </a:r>
          </a:p>
          <a:p>
            <a:pPr marL="1219200" lvl="1" indent="-533400" eaLnBrk="1" hangingPunct="1">
              <a:lnSpc>
                <a:spcPct val="90000"/>
              </a:lnSpc>
            </a:pPr>
            <a:r>
              <a:rPr lang="en-US" altLang="zh-CN" dirty="0"/>
              <a:t>H</a:t>
            </a:r>
            <a:r>
              <a:rPr lang="en-US" altLang="zh-CN" baseline="-25000" dirty="0"/>
              <a:t>0</a:t>
            </a:r>
            <a:r>
              <a:rPr lang="en-US" altLang="zh-CN" dirty="0"/>
              <a:t> </a:t>
            </a:r>
            <a:r>
              <a:rPr lang="zh-CN" altLang="en-US" dirty="0"/>
              <a:t>能被拒绝的概率的最小值</a:t>
            </a:r>
            <a:endParaRPr lang="zh-CN" altLang="en-US" dirty="0">
              <a:solidFill>
                <a:schemeClr val="accent2"/>
              </a:solidFill>
              <a:sym typeface="Wingdings 3" panose="05040102010807070707" pitchFamily="18" charset="2"/>
            </a:endParaRPr>
          </a:p>
        </p:txBody>
      </p:sp>
      <p:sp>
        <p:nvSpPr>
          <p:cNvPr id="86020" name="标题 1">
            <a:extLst>
              <a:ext uri="{FF2B5EF4-FFF2-40B4-BE49-F238E27FC236}">
                <a16:creationId xmlns:a16="http://schemas.microsoft.com/office/drawing/2014/main" id="{4A80ADD2-BBA9-4B0E-A41B-BA950151A430}"/>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dirty="0">
                <a:solidFill>
                  <a:srgbClr val="0000CC"/>
                </a:solidFill>
                <a:latin typeface="Arial" panose="020B0604020202020204" pitchFamily="34" charset="0"/>
                <a:cs typeface="Arial" panose="020B0604020202020204" pitchFamily="34" charset="0"/>
              </a:rPr>
              <a:t>4.3-2 P</a:t>
            </a:r>
            <a:r>
              <a:rPr lang="zh-CN" altLang="en-US" dirty="0">
                <a:solidFill>
                  <a:srgbClr val="0000CC"/>
                </a:solidFill>
                <a:latin typeface="Arial" panose="020B0604020202020204" pitchFamily="34" charset="0"/>
                <a:cs typeface="Arial" panose="020B0604020202020204" pitchFamily="34" charset="0"/>
              </a:rPr>
              <a:t>值检验法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subTnLst>
                                    <p:animClr clrSpc="rgb" dir="cw">
                                      <p:cBhvr override="childStyle">
                                        <p:cTn dur="1" fill="hold" display="0" masterRel="nextClick" afterEffect="1"/>
                                        <p:tgtEl>
                                          <p:spTgt spid="4505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wipe(left)">
                                      <p:cBhvr>
                                        <p:cTn id="12" dur="500"/>
                                        <p:tgtEl>
                                          <p:spTgt spid="45059">
                                            <p:txEl>
                                              <p:pRg st="1" end="1"/>
                                            </p:txEl>
                                          </p:spTgt>
                                        </p:tgtEl>
                                      </p:cBhvr>
                                    </p:animEffect>
                                  </p:childTnLst>
                                  <p:subTnLst>
                                    <p:animClr clrSpc="rgb" dir="cw">
                                      <p:cBhvr override="childStyle">
                                        <p:cTn dur="1" fill="hold" display="0" masterRel="nextClick" afterEffect="1"/>
                                        <p:tgtEl>
                                          <p:spTgt spid="45059">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wipe(left)">
                                      <p:cBhvr>
                                        <p:cTn id="15" dur="500"/>
                                        <p:tgtEl>
                                          <p:spTgt spid="45059">
                                            <p:txEl>
                                              <p:pRg st="2" end="2"/>
                                            </p:txEl>
                                          </p:spTgt>
                                        </p:tgtEl>
                                      </p:cBhvr>
                                    </p:animEffect>
                                  </p:childTnLst>
                                  <p:subTnLst>
                                    <p:animClr clrSpc="rgb" dir="cw">
                                      <p:cBhvr override="childStyle">
                                        <p:cTn dur="1" fill="hold" display="0" masterRel="nextClick" afterEffect="1"/>
                                        <p:tgtEl>
                                          <p:spTgt spid="45059">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5059">
                                            <p:txEl>
                                              <p:pRg st="3" end="3"/>
                                            </p:txEl>
                                          </p:spTgt>
                                        </p:tgtEl>
                                        <p:attrNameLst>
                                          <p:attrName>style.visibility</p:attrName>
                                        </p:attrNameLst>
                                      </p:cBhvr>
                                      <p:to>
                                        <p:strVal val="visible"/>
                                      </p:to>
                                    </p:set>
                                    <p:animEffect transition="in" filter="wipe(left)">
                                      <p:cBhvr>
                                        <p:cTn id="18" dur="500"/>
                                        <p:tgtEl>
                                          <p:spTgt spid="45059">
                                            <p:txEl>
                                              <p:pRg st="3" end="3"/>
                                            </p:txEl>
                                          </p:spTgt>
                                        </p:tgtEl>
                                      </p:cBhvr>
                                    </p:animEffect>
                                  </p:childTnLst>
                                  <p:subTnLst>
                                    <p:animClr clrSpc="rgb" dir="cw">
                                      <p:cBhvr override="childStyle">
                                        <p:cTn dur="1" fill="hold" display="0" masterRel="nextClick" afterEffect="1"/>
                                        <p:tgtEl>
                                          <p:spTgt spid="45059">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wipe(left)">
                                      <p:cBhvr>
                                        <p:cTn id="23" dur="500"/>
                                        <p:tgtEl>
                                          <p:spTgt spid="45059">
                                            <p:txEl>
                                              <p:pRg st="4" end="4"/>
                                            </p:txEl>
                                          </p:spTgt>
                                        </p:tgtEl>
                                      </p:cBhvr>
                                    </p:animEffect>
                                  </p:childTnLst>
                                  <p:subTnLst>
                                    <p:animClr clrSpc="rgb" dir="cw">
                                      <p:cBhvr override="childStyle">
                                        <p:cTn dur="1" fill="hold" display="0" masterRel="nextClick" afterEffect="1"/>
                                        <p:tgtEl>
                                          <p:spTgt spid="45059">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45059">
                                            <p:txEl>
                                              <p:pRg st="5" end="5"/>
                                            </p:txEl>
                                          </p:spTgt>
                                        </p:tgtEl>
                                        <p:attrNameLst>
                                          <p:attrName>style.visibility</p:attrName>
                                        </p:attrNameLst>
                                      </p:cBhvr>
                                      <p:to>
                                        <p:strVal val="visible"/>
                                      </p:to>
                                    </p:set>
                                    <p:animEffect transition="in" filter="wipe(left)">
                                      <p:cBhvr>
                                        <p:cTn id="26" dur="500"/>
                                        <p:tgtEl>
                                          <p:spTgt spid="45059">
                                            <p:txEl>
                                              <p:pRg st="5" end="5"/>
                                            </p:txEl>
                                          </p:spTgt>
                                        </p:tgtEl>
                                      </p:cBhvr>
                                    </p:animEffect>
                                  </p:childTnLst>
                                  <p:subTnLst>
                                    <p:animClr clrSpc="rgb" dir="cw">
                                      <p:cBhvr override="childStyle">
                                        <p:cTn dur="1" fill="hold" display="0" masterRel="nextClick" afterEffect="1"/>
                                        <p:tgtEl>
                                          <p:spTgt spid="45059">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3DAB259-2809-4E84-BB81-3E64615662A3}"/>
              </a:ext>
            </a:extLst>
          </p:cNvPr>
          <p:cNvSpPr>
            <a:spLocks noGrp="1" noChangeArrowheads="1"/>
          </p:cNvSpPr>
          <p:nvPr>
            <p:ph type="title"/>
          </p:nvPr>
        </p:nvSpPr>
        <p:spPr>
          <a:xfrm>
            <a:off x="755650" y="404813"/>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t>双侧检验的</a:t>
            </a:r>
            <a:r>
              <a:rPr lang="en-US" altLang="zh-CN" sz="4000" i="1"/>
              <a:t>P </a:t>
            </a:r>
            <a:r>
              <a:rPr lang="zh-CN" altLang="en-US" sz="4000"/>
              <a:t>值</a:t>
            </a:r>
          </a:p>
        </p:txBody>
      </p:sp>
      <p:grpSp>
        <p:nvGrpSpPr>
          <p:cNvPr id="88067" name="Group 3">
            <a:extLst>
              <a:ext uri="{FF2B5EF4-FFF2-40B4-BE49-F238E27FC236}">
                <a16:creationId xmlns:a16="http://schemas.microsoft.com/office/drawing/2014/main" id="{C94CE71F-E286-4079-8D31-92B737A751D7}"/>
              </a:ext>
            </a:extLst>
          </p:cNvPr>
          <p:cNvGrpSpPr>
            <a:grpSpLocks/>
          </p:cNvGrpSpPr>
          <p:nvPr/>
        </p:nvGrpSpPr>
        <p:grpSpPr bwMode="auto">
          <a:xfrm>
            <a:off x="361950" y="1897063"/>
            <a:ext cx="8002588" cy="4032250"/>
            <a:chOff x="228" y="1195"/>
            <a:chExt cx="5041" cy="2540"/>
          </a:xfrm>
        </p:grpSpPr>
        <p:sp>
          <p:nvSpPr>
            <p:cNvPr id="47108" name="Rectangle 4">
              <a:extLst>
                <a:ext uri="{FF2B5EF4-FFF2-40B4-BE49-F238E27FC236}">
                  <a16:creationId xmlns:a16="http://schemas.microsoft.com/office/drawing/2014/main" id="{4988F367-5918-45D2-B17D-BAB1FAB4C31B}"/>
                </a:ext>
              </a:extLst>
            </p:cNvPr>
            <p:cNvSpPr>
              <a:spLocks noChangeArrowheads="1"/>
            </p:cNvSpPr>
            <p:nvPr/>
          </p:nvSpPr>
          <p:spPr bwMode="auto">
            <a:xfrm>
              <a:off x="3969" y="1255"/>
              <a:ext cx="53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defRPr/>
              </a:pPr>
              <a:r>
                <a:rPr kumimoji="1" lang="en-US" altLang="zh-CN" sz="2400" b="1">
                  <a:effectLst>
                    <a:outerShdw blurRad="38100" dist="38100" dir="2700000" algn="tl">
                      <a:srgbClr val="C0C0C0"/>
                    </a:outerShdw>
                  </a:effectLst>
                  <a:latin typeface="Symbol" panose="05050102010706020507" pitchFamily="18" charset="2"/>
                </a:rPr>
                <a:t></a:t>
              </a:r>
              <a:r>
                <a:rPr kumimoji="1" lang="en-US" altLang="zh-CN" sz="2400" b="1">
                  <a:effectLst>
                    <a:outerShdw blurRad="38100" dist="38100" dir="2700000" algn="tl">
                      <a:srgbClr val="C0C0C0"/>
                    </a:outerShdw>
                  </a:effectLst>
                </a:rPr>
                <a:t>/</a:t>
              </a:r>
              <a:r>
                <a:rPr kumimoji="1" lang="en-US" altLang="zh-CN" sz="1000" b="1">
                  <a:effectLst>
                    <a:outerShdw blurRad="38100" dist="38100" dir="2700000" algn="tl">
                      <a:srgbClr val="C0C0C0"/>
                    </a:outerShdw>
                  </a:effectLst>
                </a:rPr>
                <a:t> </a:t>
              </a:r>
              <a:r>
                <a:rPr kumimoji="1" lang="en-US" altLang="zh-CN" sz="2400" b="1">
                  <a:effectLst>
                    <a:outerShdw blurRad="38100" dist="38100" dir="2700000" algn="tl">
                      <a:srgbClr val="C0C0C0"/>
                    </a:outerShdw>
                  </a:effectLst>
                </a:rPr>
                <a:t>2</a:t>
              </a:r>
              <a:r>
                <a:rPr kumimoji="1" lang="en-US" altLang="zh-CN" sz="2400" b="1">
                  <a:solidFill>
                    <a:srgbClr val="FFFFB1"/>
                  </a:solidFill>
                  <a:effectLst>
                    <a:outerShdw blurRad="38100" dist="38100" dir="2700000" algn="tl">
                      <a:srgbClr val="C0C0C0"/>
                    </a:outerShdw>
                  </a:effectLst>
                </a:rPr>
                <a:t> </a:t>
              </a:r>
            </a:p>
          </p:txBody>
        </p:sp>
        <p:sp>
          <p:nvSpPr>
            <p:cNvPr id="47109" name="Rectangle 5">
              <a:extLst>
                <a:ext uri="{FF2B5EF4-FFF2-40B4-BE49-F238E27FC236}">
                  <a16:creationId xmlns:a16="http://schemas.microsoft.com/office/drawing/2014/main" id="{590ACDE5-EA5F-4EE0-94C1-BB4B39997FA6}"/>
                </a:ext>
              </a:extLst>
            </p:cNvPr>
            <p:cNvSpPr>
              <a:spLocks noChangeArrowheads="1"/>
            </p:cNvSpPr>
            <p:nvPr/>
          </p:nvSpPr>
          <p:spPr bwMode="auto">
            <a:xfrm>
              <a:off x="1257" y="1195"/>
              <a:ext cx="59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defRPr/>
              </a:pPr>
              <a:r>
                <a:rPr kumimoji="1" lang="en-US" altLang="zh-CN" sz="2400" b="1">
                  <a:effectLst>
                    <a:outerShdw blurRad="38100" dist="38100" dir="2700000" algn="tl">
                      <a:srgbClr val="C0C0C0"/>
                    </a:outerShdw>
                  </a:effectLst>
                  <a:latin typeface="Symbol" panose="05050102010706020507" pitchFamily="18" charset="2"/>
                </a:rPr>
                <a:t></a:t>
              </a:r>
              <a:r>
                <a:rPr kumimoji="1" lang="en-US" altLang="zh-CN" sz="2400" b="1">
                  <a:effectLst>
                    <a:outerShdw blurRad="38100" dist="38100" dir="2700000" algn="tl">
                      <a:srgbClr val="C0C0C0"/>
                    </a:outerShdw>
                  </a:effectLst>
                </a:rPr>
                <a:t>/</a:t>
              </a:r>
              <a:r>
                <a:rPr kumimoji="1" lang="en-US" altLang="zh-CN" sz="1000" b="1">
                  <a:effectLst>
                    <a:outerShdw blurRad="38100" dist="38100" dir="2700000" algn="tl">
                      <a:srgbClr val="C0C0C0"/>
                    </a:outerShdw>
                  </a:effectLst>
                </a:rPr>
                <a:t> </a:t>
              </a:r>
              <a:r>
                <a:rPr kumimoji="1" lang="en-US" altLang="zh-CN" sz="2400" b="1">
                  <a:effectLst>
                    <a:outerShdw blurRad="38100" dist="38100" dir="2700000" algn="tl">
                      <a:srgbClr val="C0C0C0"/>
                    </a:outerShdw>
                  </a:effectLst>
                </a:rPr>
                <a:t>2</a:t>
              </a:r>
              <a:r>
                <a:rPr kumimoji="1" lang="en-US" altLang="zh-CN" sz="2400" b="1">
                  <a:solidFill>
                    <a:srgbClr val="FFFFB1"/>
                  </a:solidFill>
                  <a:effectLst>
                    <a:outerShdw blurRad="38100" dist="38100" dir="2700000" algn="tl">
                      <a:srgbClr val="C0C0C0"/>
                    </a:outerShdw>
                  </a:effectLst>
                </a:rPr>
                <a:t> </a:t>
              </a:r>
            </a:p>
          </p:txBody>
        </p:sp>
        <p:sp>
          <p:nvSpPr>
            <p:cNvPr id="88070" name="Line 6">
              <a:extLst>
                <a:ext uri="{FF2B5EF4-FFF2-40B4-BE49-F238E27FC236}">
                  <a16:creationId xmlns:a16="http://schemas.microsoft.com/office/drawing/2014/main" id="{C6B21FC5-803E-43F9-92C7-2C70773ECCD3}"/>
                </a:ext>
              </a:extLst>
            </p:cNvPr>
            <p:cNvSpPr>
              <a:spLocks noChangeShapeType="1"/>
            </p:cNvSpPr>
            <p:nvPr/>
          </p:nvSpPr>
          <p:spPr bwMode="auto">
            <a:xfrm>
              <a:off x="2865" y="1301"/>
              <a:ext cx="2" cy="1612"/>
            </a:xfrm>
            <a:prstGeom prst="line">
              <a:avLst/>
            </a:prstGeom>
            <a:noFill/>
            <a:ln w="254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071" name="Freeform 7" descr="60%">
              <a:extLst>
                <a:ext uri="{FF2B5EF4-FFF2-40B4-BE49-F238E27FC236}">
                  <a16:creationId xmlns:a16="http://schemas.microsoft.com/office/drawing/2014/main" id="{55FBEF13-EA3E-483D-B556-7E9998313556}"/>
                </a:ext>
              </a:extLst>
            </p:cNvPr>
            <p:cNvSpPr>
              <a:spLocks/>
            </p:cNvSpPr>
            <p:nvPr/>
          </p:nvSpPr>
          <p:spPr bwMode="auto">
            <a:xfrm>
              <a:off x="1040" y="2038"/>
              <a:ext cx="1067" cy="899"/>
            </a:xfrm>
            <a:custGeom>
              <a:avLst/>
              <a:gdLst>
                <a:gd name="T0" fmla="*/ 7422 w 657"/>
                <a:gd name="T1" fmla="*/ 0 h 662"/>
                <a:gd name="T2" fmla="*/ 7422 w 657"/>
                <a:gd name="T3" fmla="*/ 3058 h 662"/>
                <a:gd name="T4" fmla="*/ 0 w 657"/>
                <a:gd name="T5" fmla="*/ 3058 h 662"/>
                <a:gd name="T6" fmla="*/ 892 w 657"/>
                <a:gd name="T7" fmla="*/ 2901 h 662"/>
                <a:gd name="T8" fmla="*/ 1759 w 657"/>
                <a:gd name="T9" fmla="*/ 2708 h 662"/>
                <a:gd name="T10" fmla="*/ 2600 w 657"/>
                <a:gd name="T11" fmla="*/ 2492 h 662"/>
                <a:gd name="T12" fmla="*/ 3378 w 657"/>
                <a:gd name="T13" fmla="*/ 2248 h 662"/>
                <a:gd name="T14" fmla="*/ 4112 w 657"/>
                <a:gd name="T15" fmla="*/ 1987 h 662"/>
                <a:gd name="T16" fmla="*/ 4814 w 657"/>
                <a:gd name="T17" fmla="*/ 1702 h 662"/>
                <a:gd name="T18" fmla="*/ 5452 w 657"/>
                <a:gd name="T19" fmla="*/ 1395 h 662"/>
                <a:gd name="T20" fmla="*/ 6032 w 657"/>
                <a:gd name="T21" fmla="*/ 1076 h 662"/>
                <a:gd name="T22" fmla="*/ 6555 w 657"/>
                <a:gd name="T23" fmla="*/ 733 h 662"/>
                <a:gd name="T24" fmla="*/ 7021 w 657"/>
                <a:gd name="T25" fmla="*/ 372 h 662"/>
                <a:gd name="T26" fmla="*/ 7422 w 657"/>
                <a:gd name="T27" fmla="*/ 0 h 6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57" h="662">
                  <a:moveTo>
                    <a:pt x="657" y="0"/>
                  </a:moveTo>
                  <a:lnTo>
                    <a:pt x="657" y="662"/>
                  </a:lnTo>
                  <a:lnTo>
                    <a:pt x="0" y="662"/>
                  </a:lnTo>
                  <a:lnTo>
                    <a:pt x="79" y="628"/>
                  </a:lnTo>
                  <a:lnTo>
                    <a:pt x="156" y="586"/>
                  </a:lnTo>
                  <a:lnTo>
                    <a:pt x="230" y="540"/>
                  </a:lnTo>
                  <a:lnTo>
                    <a:pt x="299" y="487"/>
                  </a:lnTo>
                  <a:lnTo>
                    <a:pt x="364" y="430"/>
                  </a:lnTo>
                  <a:lnTo>
                    <a:pt x="426" y="369"/>
                  </a:lnTo>
                  <a:lnTo>
                    <a:pt x="483" y="302"/>
                  </a:lnTo>
                  <a:lnTo>
                    <a:pt x="534" y="233"/>
                  </a:lnTo>
                  <a:lnTo>
                    <a:pt x="580" y="159"/>
                  </a:lnTo>
                  <a:lnTo>
                    <a:pt x="621" y="81"/>
                  </a:lnTo>
                  <a:lnTo>
                    <a:pt x="657"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072" name="Freeform 8" descr="60%">
              <a:extLst>
                <a:ext uri="{FF2B5EF4-FFF2-40B4-BE49-F238E27FC236}">
                  <a16:creationId xmlns:a16="http://schemas.microsoft.com/office/drawing/2014/main" id="{798B1095-B100-4151-BCD8-350414C5F7D8}"/>
                </a:ext>
              </a:extLst>
            </p:cNvPr>
            <p:cNvSpPr>
              <a:spLocks/>
            </p:cNvSpPr>
            <p:nvPr/>
          </p:nvSpPr>
          <p:spPr bwMode="auto">
            <a:xfrm>
              <a:off x="3687" y="2081"/>
              <a:ext cx="1012" cy="854"/>
            </a:xfrm>
            <a:custGeom>
              <a:avLst/>
              <a:gdLst>
                <a:gd name="T0" fmla="*/ 0 w 623"/>
                <a:gd name="T1" fmla="*/ 0 h 629"/>
                <a:gd name="T2" fmla="*/ 0 w 623"/>
                <a:gd name="T3" fmla="*/ 2901 h 629"/>
                <a:gd name="T4" fmla="*/ 7048 w 623"/>
                <a:gd name="T5" fmla="*/ 2901 h 629"/>
                <a:gd name="T6" fmla="*/ 6191 w 623"/>
                <a:gd name="T7" fmla="*/ 2756 h 629"/>
                <a:gd name="T8" fmla="*/ 5362 w 623"/>
                <a:gd name="T9" fmla="*/ 2566 h 629"/>
                <a:gd name="T10" fmla="*/ 4581 w 623"/>
                <a:gd name="T11" fmla="*/ 2364 h 629"/>
                <a:gd name="T12" fmla="*/ 3824 w 623"/>
                <a:gd name="T13" fmla="*/ 2137 h 629"/>
                <a:gd name="T14" fmla="*/ 3122 w 623"/>
                <a:gd name="T15" fmla="*/ 1891 h 629"/>
                <a:gd name="T16" fmla="*/ 2464 w 623"/>
                <a:gd name="T17" fmla="*/ 1614 h 629"/>
                <a:gd name="T18" fmla="*/ 1865 w 623"/>
                <a:gd name="T19" fmla="*/ 1329 h 629"/>
                <a:gd name="T20" fmla="*/ 1303 w 623"/>
                <a:gd name="T21" fmla="*/ 1020 h 629"/>
                <a:gd name="T22" fmla="*/ 802 w 623"/>
                <a:gd name="T23" fmla="*/ 692 h 629"/>
                <a:gd name="T24" fmla="*/ 359 w 623"/>
                <a:gd name="T25" fmla="*/ 350 h 629"/>
                <a:gd name="T26" fmla="*/ 0 w 623"/>
                <a:gd name="T27" fmla="*/ 0 h 6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23" h="629">
                  <a:moveTo>
                    <a:pt x="0" y="0"/>
                  </a:moveTo>
                  <a:lnTo>
                    <a:pt x="0" y="629"/>
                  </a:lnTo>
                  <a:lnTo>
                    <a:pt x="623" y="629"/>
                  </a:lnTo>
                  <a:lnTo>
                    <a:pt x="547" y="597"/>
                  </a:lnTo>
                  <a:lnTo>
                    <a:pt x="474" y="556"/>
                  </a:lnTo>
                  <a:lnTo>
                    <a:pt x="405" y="512"/>
                  </a:lnTo>
                  <a:lnTo>
                    <a:pt x="338" y="463"/>
                  </a:lnTo>
                  <a:lnTo>
                    <a:pt x="276" y="410"/>
                  </a:lnTo>
                  <a:lnTo>
                    <a:pt x="218" y="350"/>
                  </a:lnTo>
                  <a:lnTo>
                    <a:pt x="165" y="288"/>
                  </a:lnTo>
                  <a:lnTo>
                    <a:pt x="115" y="221"/>
                  </a:lnTo>
                  <a:lnTo>
                    <a:pt x="71" y="150"/>
                  </a:lnTo>
                  <a:lnTo>
                    <a:pt x="32" y="76"/>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073" name="Freeform 9">
              <a:extLst>
                <a:ext uri="{FF2B5EF4-FFF2-40B4-BE49-F238E27FC236}">
                  <a16:creationId xmlns:a16="http://schemas.microsoft.com/office/drawing/2014/main" id="{D1E6A93F-6C8F-4A5D-B6C1-179C8E5AF16A}"/>
                </a:ext>
              </a:extLst>
            </p:cNvPr>
            <p:cNvSpPr>
              <a:spLocks/>
            </p:cNvSpPr>
            <p:nvPr/>
          </p:nvSpPr>
          <p:spPr bwMode="auto">
            <a:xfrm>
              <a:off x="4150" y="2646"/>
              <a:ext cx="606" cy="283"/>
            </a:xfrm>
            <a:custGeom>
              <a:avLst/>
              <a:gdLst>
                <a:gd name="T0" fmla="*/ 0 w 349"/>
                <a:gd name="T1" fmla="*/ 0 h 197"/>
                <a:gd name="T2" fmla="*/ 0 w 349"/>
                <a:gd name="T3" fmla="*/ 1207 h 197"/>
                <a:gd name="T4" fmla="*/ 5508 w 349"/>
                <a:gd name="T5" fmla="*/ 1207 h 197"/>
                <a:gd name="T6" fmla="*/ 2099 w 349"/>
                <a:gd name="T7" fmla="*/ 605 h 197"/>
                <a:gd name="T8" fmla="*/ 0 w 349"/>
                <a:gd name="T9" fmla="*/ 0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197">
                  <a:moveTo>
                    <a:pt x="0" y="0"/>
                  </a:moveTo>
                  <a:lnTo>
                    <a:pt x="0" y="197"/>
                  </a:lnTo>
                  <a:lnTo>
                    <a:pt x="349" y="197"/>
                  </a:lnTo>
                  <a:lnTo>
                    <a:pt x="133" y="99"/>
                  </a:lnTo>
                  <a:lnTo>
                    <a:pt x="0" y="0"/>
                  </a:lnTo>
                  <a:close/>
                </a:path>
              </a:pathLst>
            </a:custGeom>
            <a:blipFill dpi="0" rotWithShape="0">
              <a:blip r:embed="rId4"/>
              <a:srcRect/>
              <a:tile tx="0" ty="0" sx="100000" sy="100000" flip="none" algn="tl"/>
            </a:blipFill>
            <a:ln w="7938">
              <a:solidFill>
                <a:srgbClr val="000000"/>
              </a:solidFill>
              <a:prstDash val="solid"/>
              <a:round/>
              <a:headEnd/>
              <a:tailEnd/>
            </a:ln>
          </p:spPr>
          <p:txBody>
            <a:bodyPr/>
            <a:lstStyle/>
            <a:p>
              <a:endParaRPr lang="zh-CN" altLang="en-US"/>
            </a:p>
          </p:txBody>
        </p:sp>
        <p:sp>
          <p:nvSpPr>
            <p:cNvPr id="88074" name="Freeform 10">
              <a:extLst>
                <a:ext uri="{FF2B5EF4-FFF2-40B4-BE49-F238E27FC236}">
                  <a16:creationId xmlns:a16="http://schemas.microsoft.com/office/drawing/2014/main" id="{D662D13A-8EE6-4415-B56D-2E0469114C35}"/>
                </a:ext>
              </a:extLst>
            </p:cNvPr>
            <p:cNvSpPr>
              <a:spLocks/>
            </p:cNvSpPr>
            <p:nvPr/>
          </p:nvSpPr>
          <p:spPr bwMode="auto">
            <a:xfrm>
              <a:off x="1021" y="2634"/>
              <a:ext cx="586" cy="301"/>
            </a:xfrm>
            <a:custGeom>
              <a:avLst/>
              <a:gdLst>
                <a:gd name="T0" fmla="*/ 4658 w 349"/>
                <a:gd name="T1" fmla="*/ 0 h 198"/>
                <a:gd name="T2" fmla="*/ 4658 w 349"/>
                <a:gd name="T3" fmla="*/ 1608 h 198"/>
                <a:gd name="T4" fmla="*/ 0 w 349"/>
                <a:gd name="T5" fmla="*/ 1608 h 198"/>
                <a:gd name="T6" fmla="*/ 2886 w 349"/>
                <a:gd name="T7" fmla="*/ 809 h 198"/>
                <a:gd name="T8" fmla="*/ 4658 w 349"/>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198">
                  <a:moveTo>
                    <a:pt x="349" y="0"/>
                  </a:moveTo>
                  <a:lnTo>
                    <a:pt x="349" y="198"/>
                  </a:lnTo>
                  <a:lnTo>
                    <a:pt x="0" y="198"/>
                  </a:lnTo>
                  <a:lnTo>
                    <a:pt x="216" y="99"/>
                  </a:lnTo>
                  <a:lnTo>
                    <a:pt x="349" y="0"/>
                  </a:lnTo>
                  <a:close/>
                </a:path>
              </a:pathLst>
            </a:custGeom>
            <a:blipFill dpi="0" rotWithShape="0">
              <a:blip r:embed="rId4"/>
              <a:srcRect/>
              <a:tile tx="0" ty="0" sx="100000" sy="100000" flip="none" algn="tl"/>
            </a:blipFill>
            <a:ln w="7938">
              <a:solidFill>
                <a:srgbClr val="000000"/>
              </a:solidFill>
              <a:prstDash val="solid"/>
              <a:round/>
              <a:headEnd/>
              <a:tailEnd/>
            </a:ln>
          </p:spPr>
          <p:txBody>
            <a:bodyPr/>
            <a:lstStyle/>
            <a:p>
              <a:endParaRPr lang="zh-CN" altLang="en-US"/>
            </a:p>
          </p:txBody>
        </p:sp>
        <p:grpSp>
          <p:nvGrpSpPr>
            <p:cNvPr id="88075" name="Group 11">
              <a:extLst>
                <a:ext uri="{FF2B5EF4-FFF2-40B4-BE49-F238E27FC236}">
                  <a16:creationId xmlns:a16="http://schemas.microsoft.com/office/drawing/2014/main" id="{CC93D48B-6D53-45E8-8781-75E930843462}"/>
                </a:ext>
              </a:extLst>
            </p:cNvPr>
            <p:cNvGrpSpPr>
              <a:grpSpLocks/>
            </p:cNvGrpSpPr>
            <p:nvPr/>
          </p:nvGrpSpPr>
          <p:grpSpPr bwMode="auto">
            <a:xfrm>
              <a:off x="709" y="1274"/>
              <a:ext cx="4311" cy="1636"/>
              <a:chOff x="697" y="1394"/>
              <a:chExt cx="4311" cy="1636"/>
            </a:xfrm>
          </p:grpSpPr>
          <p:sp>
            <p:nvSpPr>
              <p:cNvPr id="88118" name="Freeform 12">
                <a:extLst>
                  <a:ext uri="{FF2B5EF4-FFF2-40B4-BE49-F238E27FC236}">
                    <a16:creationId xmlns:a16="http://schemas.microsoft.com/office/drawing/2014/main" id="{026DC45E-BD35-47AA-8FBE-F7D844F72E8D}"/>
                  </a:ext>
                </a:extLst>
              </p:cNvPr>
              <p:cNvSpPr>
                <a:spLocks/>
              </p:cNvSpPr>
              <p:nvPr/>
            </p:nvSpPr>
            <p:spPr bwMode="auto">
              <a:xfrm>
                <a:off x="2853" y="1394"/>
                <a:ext cx="2155" cy="1636"/>
              </a:xfrm>
              <a:custGeom>
                <a:avLst/>
                <a:gdLst>
                  <a:gd name="T0" fmla="*/ 14991 w 1327"/>
                  <a:gd name="T1" fmla="*/ 4450 h 1274"/>
                  <a:gd name="T2" fmla="*/ 13419 w 1327"/>
                  <a:gd name="T3" fmla="*/ 4392 h 1274"/>
                  <a:gd name="T4" fmla="*/ 12630 w 1327"/>
                  <a:gd name="T5" fmla="*/ 4343 h 1274"/>
                  <a:gd name="T6" fmla="*/ 11839 w 1327"/>
                  <a:gd name="T7" fmla="*/ 4271 h 1274"/>
                  <a:gd name="T8" fmla="*/ 11058 w 1327"/>
                  <a:gd name="T9" fmla="*/ 4173 h 1274"/>
                  <a:gd name="T10" fmla="*/ 10257 w 1327"/>
                  <a:gd name="T11" fmla="*/ 4030 h 1274"/>
                  <a:gd name="T12" fmla="*/ 9479 w 1327"/>
                  <a:gd name="T13" fmla="*/ 3850 h 1274"/>
                  <a:gd name="T14" fmla="*/ 7894 w 1327"/>
                  <a:gd name="T15" fmla="*/ 3332 h 1274"/>
                  <a:gd name="T16" fmla="*/ 6316 w 1327"/>
                  <a:gd name="T17" fmla="*/ 2604 h 1274"/>
                  <a:gd name="T18" fmla="*/ 4729 w 1327"/>
                  <a:gd name="T19" fmla="*/ 1741 h 1274"/>
                  <a:gd name="T20" fmla="*/ 3948 w 1327"/>
                  <a:gd name="T21" fmla="*/ 1291 h 1274"/>
                  <a:gd name="T22" fmla="*/ 3152 w 1327"/>
                  <a:gd name="T23" fmla="*/ 872 h 1274"/>
                  <a:gd name="T24" fmla="*/ 2374 w 1327"/>
                  <a:gd name="T25" fmla="*/ 516 h 1274"/>
                  <a:gd name="T26" fmla="*/ 1580 w 1327"/>
                  <a:gd name="T27" fmla="*/ 232 h 1274"/>
                  <a:gd name="T28" fmla="*/ 802 w 1327"/>
                  <a:gd name="T29" fmla="*/ 59 h 1274"/>
                  <a:gd name="T30" fmla="*/ 0 w 1327"/>
                  <a:gd name="T31" fmla="*/ 0 h 12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27" h="1274">
                    <a:moveTo>
                      <a:pt x="1327" y="1274"/>
                    </a:moveTo>
                    <a:lnTo>
                      <a:pt x="1188" y="1258"/>
                    </a:lnTo>
                    <a:lnTo>
                      <a:pt x="1118" y="1244"/>
                    </a:lnTo>
                    <a:lnTo>
                      <a:pt x="1048" y="1223"/>
                    </a:lnTo>
                    <a:lnTo>
                      <a:pt x="979" y="1195"/>
                    </a:lnTo>
                    <a:lnTo>
                      <a:pt x="908" y="1154"/>
                    </a:lnTo>
                    <a:lnTo>
                      <a:pt x="839" y="1103"/>
                    </a:lnTo>
                    <a:lnTo>
                      <a:pt x="699" y="955"/>
                    </a:lnTo>
                    <a:lnTo>
                      <a:pt x="559" y="746"/>
                    </a:lnTo>
                    <a:lnTo>
                      <a:pt x="419" y="498"/>
                    </a:lnTo>
                    <a:lnTo>
                      <a:pt x="350" y="370"/>
                    </a:lnTo>
                    <a:lnTo>
                      <a:pt x="279" y="250"/>
                    </a:lnTo>
                    <a:lnTo>
                      <a:pt x="210" y="148"/>
                    </a:lnTo>
                    <a:lnTo>
                      <a:pt x="140" y="67"/>
                    </a:lnTo>
                    <a:lnTo>
                      <a:pt x="71" y="17"/>
                    </a:lnTo>
                    <a:lnTo>
                      <a:pt x="0" y="0"/>
                    </a:lnTo>
                  </a:path>
                </a:pathLst>
              </a:custGeom>
              <a:noFill/>
              <a:ln w="57150" cmpd="sng">
                <a:solidFill>
                  <a:srgbClr val="FF33CC"/>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119" name="Freeform 13">
                <a:extLst>
                  <a:ext uri="{FF2B5EF4-FFF2-40B4-BE49-F238E27FC236}">
                    <a16:creationId xmlns:a16="http://schemas.microsoft.com/office/drawing/2014/main" id="{B006B8D6-4290-4B97-9AAB-36FCC489F920}"/>
                  </a:ext>
                </a:extLst>
              </p:cNvPr>
              <p:cNvSpPr>
                <a:spLocks/>
              </p:cNvSpPr>
              <p:nvPr/>
            </p:nvSpPr>
            <p:spPr bwMode="auto">
              <a:xfrm>
                <a:off x="697" y="1394"/>
                <a:ext cx="2156" cy="1636"/>
              </a:xfrm>
              <a:custGeom>
                <a:avLst/>
                <a:gdLst>
                  <a:gd name="T0" fmla="*/ 0 w 1328"/>
                  <a:gd name="T1" fmla="*/ 4450 h 1274"/>
                  <a:gd name="T2" fmla="*/ 1578 w 1328"/>
                  <a:gd name="T3" fmla="*/ 4392 h 1274"/>
                  <a:gd name="T4" fmla="*/ 2383 w 1328"/>
                  <a:gd name="T5" fmla="*/ 4343 h 1274"/>
                  <a:gd name="T6" fmla="*/ 3163 w 1328"/>
                  <a:gd name="T7" fmla="*/ 4271 h 1274"/>
                  <a:gd name="T8" fmla="*/ 3940 w 1328"/>
                  <a:gd name="T9" fmla="*/ 4173 h 1274"/>
                  <a:gd name="T10" fmla="*/ 4736 w 1328"/>
                  <a:gd name="T11" fmla="*/ 4030 h 1274"/>
                  <a:gd name="T12" fmla="*/ 5517 w 1328"/>
                  <a:gd name="T13" fmla="*/ 3850 h 1274"/>
                  <a:gd name="T14" fmla="*/ 7109 w 1328"/>
                  <a:gd name="T15" fmla="*/ 3332 h 1274"/>
                  <a:gd name="T16" fmla="*/ 8661 w 1328"/>
                  <a:gd name="T17" fmla="*/ 2604 h 1274"/>
                  <a:gd name="T18" fmla="*/ 10239 w 1328"/>
                  <a:gd name="T19" fmla="*/ 1741 h 1274"/>
                  <a:gd name="T20" fmla="*/ 11041 w 1328"/>
                  <a:gd name="T21" fmla="*/ 1291 h 1274"/>
                  <a:gd name="T22" fmla="*/ 11819 w 1328"/>
                  <a:gd name="T23" fmla="*/ 872 h 1274"/>
                  <a:gd name="T24" fmla="*/ 12623 w 1328"/>
                  <a:gd name="T25" fmla="*/ 516 h 1274"/>
                  <a:gd name="T26" fmla="*/ 13402 w 1328"/>
                  <a:gd name="T27" fmla="*/ 232 h 1274"/>
                  <a:gd name="T28" fmla="*/ 14199 w 1328"/>
                  <a:gd name="T29" fmla="*/ 59 h 1274"/>
                  <a:gd name="T30" fmla="*/ 14977 w 1328"/>
                  <a:gd name="T31" fmla="*/ 0 h 12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28" h="1274">
                    <a:moveTo>
                      <a:pt x="0" y="1274"/>
                    </a:moveTo>
                    <a:lnTo>
                      <a:pt x="140" y="1258"/>
                    </a:lnTo>
                    <a:lnTo>
                      <a:pt x="211" y="1244"/>
                    </a:lnTo>
                    <a:lnTo>
                      <a:pt x="280" y="1223"/>
                    </a:lnTo>
                    <a:lnTo>
                      <a:pt x="349" y="1195"/>
                    </a:lnTo>
                    <a:lnTo>
                      <a:pt x="420" y="1154"/>
                    </a:lnTo>
                    <a:lnTo>
                      <a:pt x="489" y="1103"/>
                    </a:lnTo>
                    <a:lnTo>
                      <a:pt x="630" y="955"/>
                    </a:lnTo>
                    <a:lnTo>
                      <a:pt x="768" y="746"/>
                    </a:lnTo>
                    <a:lnTo>
                      <a:pt x="908" y="498"/>
                    </a:lnTo>
                    <a:lnTo>
                      <a:pt x="979" y="370"/>
                    </a:lnTo>
                    <a:lnTo>
                      <a:pt x="1048" y="250"/>
                    </a:lnTo>
                    <a:lnTo>
                      <a:pt x="1119" y="148"/>
                    </a:lnTo>
                    <a:lnTo>
                      <a:pt x="1188" y="67"/>
                    </a:lnTo>
                    <a:lnTo>
                      <a:pt x="1259" y="17"/>
                    </a:lnTo>
                    <a:lnTo>
                      <a:pt x="1328" y="0"/>
                    </a:lnTo>
                  </a:path>
                </a:pathLst>
              </a:custGeom>
              <a:noFill/>
              <a:ln w="57150" cmpd="sng">
                <a:solidFill>
                  <a:srgbClr val="FF33CC"/>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8076" name="Line 14">
              <a:extLst>
                <a:ext uri="{FF2B5EF4-FFF2-40B4-BE49-F238E27FC236}">
                  <a16:creationId xmlns:a16="http://schemas.microsoft.com/office/drawing/2014/main" id="{206ED28C-7DAA-4A11-ABE9-7A63B27586A6}"/>
                </a:ext>
              </a:extLst>
            </p:cNvPr>
            <p:cNvSpPr>
              <a:spLocks noChangeShapeType="1"/>
            </p:cNvSpPr>
            <p:nvPr/>
          </p:nvSpPr>
          <p:spPr bwMode="auto">
            <a:xfrm>
              <a:off x="5101"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7" name="Line 15">
              <a:extLst>
                <a:ext uri="{FF2B5EF4-FFF2-40B4-BE49-F238E27FC236}">
                  <a16:creationId xmlns:a16="http://schemas.microsoft.com/office/drawing/2014/main" id="{87DF3C78-2E12-4A4A-ADD3-8BFD446AC3AC}"/>
                </a:ext>
              </a:extLst>
            </p:cNvPr>
            <p:cNvSpPr>
              <a:spLocks noChangeShapeType="1"/>
            </p:cNvSpPr>
            <p:nvPr/>
          </p:nvSpPr>
          <p:spPr bwMode="auto">
            <a:xfrm>
              <a:off x="4665" y="2904"/>
              <a:ext cx="1"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8" name="Line 16">
              <a:extLst>
                <a:ext uri="{FF2B5EF4-FFF2-40B4-BE49-F238E27FC236}">
                  <a16:creationId xmlns:a16="http://schemas.microsoft.com/office/drawing/2014/main" id="{F25411E7-6D53-4C5F-B9AE-6F34273ACA18}"/>
                </a:ext>
              </a:extLst>
            </p:cNvPr>
            <p:cNvSpPr>
              <a:spLocks noChangeShapeType="1"/>
            </p:cNvSpPr>
            <p:nvPr/>
          </p:nvSpPr>
          <p:spPr bwMode="auto">
            <a:xfrm>
              <a:off x="4225" y="2904"/>
              <a:ext cx="1"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9" name="Line 17">
              <a:extLst>
                <a:ext uri="{FF2B5EF4-FFF2-40B4-BE49-F238E27FC236}">
                  <a16:creationId xmlns:a16="http://schemas.microsoft.com/office/drawing/2014/main" id="{EB5BF49D-17C0-4EDF-8162-DFF2B03F9790}"/>
                </a:ext>
              </a:extLst>
            </p:cNvPr>
            <p:cNvSpPr>
              <a:spLocks noChangeShapeType="1"/>
            </p:cNvSpPr>
            <p:nvPr/>
          </p:nvSpPr>
          <p:spPr bwMode="auto">
            <a:xfrm>
              <a:off x="3784"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0" name="Line 18">
              <a:extLst>
                <a:ext uri="{FF2B5EF4-FFF2-40B4-BE49-F238E27FC236}">
                  <a16:creationId xmlns:a16="http://schemas.microsoft.com/office/drawing/2014/main" id="{96CC4A4F-400D-40CC-B806-7AA234BF285D}"/>
                </a:ext>
              </a:extLst>
            </p:cNvPr>
            <p:cNvSpPr>
              <a:spLocks noChangeShapeType="1"/>
            </p:cNvSpPr>
            <p:nvPr/>
          </p:nvSpPr>
          <p:spPr bwMode="auto">
            <a:xfrm>
              <a:off x="3344" y="2904"/>
              <a:ext cx="2" cy="1"/>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1" name="Line 19">
              <a:extLst>
                <a:ext uri="{FF2B5EF4-FFF2-40B4-BE49-F238E27FC236}">
                  <a16:creationId xmlns:a16="http://schemas.microsoft.com/office/drawing/2014/main" id="{2BD62B8A-3EC6-4988-8D15-35C651A7DF7E}"/>
                </a:ext>
              </a:extLst>
            </p:cNvPr>
            <p:cNvSpPr>
              <a:spLocks noChangeShapeType="1"/>
            </p:cNvSpPr>
            <p:nvPr/>
          </p:nvSpPr>
          <p:spPr bwMode="auto">
            <a:xfrm>
              <a:off x="2466"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2" name="Line 20">
              <a:extLst>
                <a:ext uri="{FF2B5EF4-FFF2-40B4-BE49-F238E27FC236}">
                  <a16:creationId xmlns:a16="http://schemas.microsoft.com/office/drawing/2014/main" id="{AFDD88DA-D0A4-4497-8CAA-A4B4E545EE5A}"/>
                </a:ext>
              </a:extLst>
            </p:cNvPr>
            <p:cNvSpPr>
              <a:spLocks noChangeShapeType="1"/>
            </p:cNvSpPr>
            <p:nvPr/>
          </p:nvSpPr>
          <p:spPr bwMode="auto">
            <a:xfrm>
              <a:off x="202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3" name="Line 21">
              <a:extLst>
                <a:ext uri="{FF2B5EF4-FFF2-40B4-BE49-F238E27FC236}">
                  <a16:creationId xmlns:a16="http://schemas.microsoft.com/office/drawing/2014/main" id="{5726C8D1-FB5B-4F53-83BA-459612018CEA}"/>
                </a:ext>
              </a:extLst>
            </p:cNvPr>
            <p:cNvSpPr>
              <a:spLocks noChangeShapeType="1"/>
            </p:cNvSpPr>
            <p:nvPr/>
          </p:nvSpPr>
          <p:spPr bwMode="auto">
            <a:xfrm>
              <a:off x="158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4" name="Line 22">
              <a:extLst>
                <a:ext uri="{FF2B5EF4-FFF2-40B4-BE49-F238E27FC236}">
                  <a16:creationId xmlns:a16="http://schemas.microsoft.com/office/drawing/2014/main" id="{DC3A0846-AE43-48E7-9084-3057BFA50EE8}"/>
                </a:ext>
              </a:extLst>
            </p:cNvPr>
            <p:cNvSpPr>
              <a:spLocks noChangeShapeType="1"/>
            </p:cNvSpPr>
            <p:nvPr/>
          </p:nvSpPr>
          <p:spPr bwMode="auto">
            <a:xfrm>
              <a:off x="114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Rectangle 23">
              <a:extLst>
                <a:ext uri="{FF2B5EF4-FFF2-40B4-BE49-F238E27FC236}">
                  <a16:creationId xmlns:a16="http://schemas.microsoft.com/office/drawing/2014/main" id="{2B84E6F5-2436-4924-B027-EF4FCCC8F4E7}"/>
                </a:ext>
              </a:extLst>
            </p:cNvPr>
            <p:cNvSpPr>
              <a:spLocks noChangeArrowheads="1"/>
            </p:cNvSpPr>
            <p:nvPr/>
          </p:nvSpPr>
          <p:spPr bwMode="auto">
            <a:xfrm>
              <a:off x="4882" y="2946"/>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defRPr/>
              </a:pPr>
              <a:r>
                <a:rPr kumimoji="1" lang="en-US" altLang="zh-CN" sz="2800" b="1">
                  <a:effectLst>
                    <a:outerShdw blurRad="38100" dist="38100" dir="2700000" algn="tl">
                      <a:srgbClr val="C0C0C0"/>
                    </a:outerShdw>
                  </a:effectLst>
                </a:rPr>
                <a:t>Z</a:t>
              </a:r>
              <a:endParaRPr kumimoji="1" lang="en-US" altLang="zh-CN" sz="2400">
                <a:effectLst>
                  <a:outerShdw blurRad="38100" dist="38100" dir="2700000" algn="tl">
                    <a:srgbClr val="C0C0C0"/>
                  </a:outerShdw>
                </a:effectLst>
              </a:endParaRPr>
            </a:p>
          </p:txBody>
        </p:sp>
        <p:sp>
          <p:nvSpPr>
            <p:cNvPr id="88086" name="Freeform 24">
              <a:extLst>
                <a:ext uri="{FF2B5EF4-FFF2-40B4-BE49-F238E27FC236}">
                  <a16:creationId xmlns:a16="http://schemas.microsoft.com/office/drawing/2014/main" id="{732B13C3-97C4-41F6-B73A-DF9BBC1C08EB}"/>
                </a:ext>
              </a:extLst>
            </p:cNvPr>
            <p:cNvSpPr>
              <a:spLocks/>
            </p:cNvSpPr>
            <p:nvPr/>
          </p:nvSpPr>
          <p:spPr bwMode="auto">
            <a:xfrm>
              <a:off x="764" y="2081"/>
              <a:ext cx="843" cy="838"/>
            </a:xfrm>
            <a:custGeom>
              <a:avLst/>
              <a:gdLst>
                <a:gd name="T0" fmla="*/ 5867 w 519"/>
                <a:gd name="T1" fmla="*/ 2639 h 629"/>
                <a:gd name="T2" fmla="*/ 5867 w 519"/>
                <a:gd name="T3" fmla="*/ 0 h 629"/>
                <a:gd name="T4" fmla="*/ 0 w 519"/>
                <a:gd name="T5" fmla="*/ 0 h 629"/>
                <a:gd name="T6" fmla="*/ 0 60000 65536"/>
                <a:gd name="T7" fmla="*/ 0 60000 65536"/>
                <a:gd name="T8" fmla="*/ 0 60000 65536"/>
              </a:gdLst>
              <a:ahLst/>
              <a:cxnLst>
                <a:cxn ang="T6">
                  <a:pos x="T0" y="T1"/>
                </a:cxn>
                <a:cxn ang="T7">
                  <a:pos x="T2" y="T3"/>
                </a:cxn>
                <a:cxn ang="T8">
                  <a:pos x="T4" y="T5"/>
                </a:cxn>
              </a:cxnLst>
              <a:rect l="0" t="0" r="r" b="b"/>
              <a:pathLst>
                <a:path w="519" h="629">
                  <a:moveTo>
                    <a:pt x="519" y="629"/>
                  </a:moveTo>
                  <a:lnTo>
                    <a:pt x="519" y="0"/>
                  </a:lnTo>
                  <a:lnTo>
                    <a:pt x="0" y="0"/>
                  </a:lnTo>
                </a:path>
              </a:pathLst>
            </a:custGeom>
            <a:noFill/>
            <a:ln w="25400">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7" name="Line 25">
              <a:extLst>
                <a:ext uri="{FF2B5EF4-FFF2-40B4-BE49-F238E27FC236}">
                  <a16:creationId xmlns:a16="http://schemas.microsoft.com/office/drawing/2014/main" id="{216BD350-D509-4942-AF66-E24F8F88CA3B}"/>
                </a:ext>
              </a:extLst>
            </p:cNvPr>
            <p:cNvSpPr>
              <a:spLocks noChangeShapeType="1"/>
            </p:cNvSpPr>
            <p:nvPr/>
          </p:nvSpPr>
          <p:spPr bwMode="auto">
            <a:xfrm flipH="1">
              <a:off x="3896" y="1541"/>
              <a:ext cx="260" cy="1028"/>
            </a:xfrm>
            <a:prstGeom prst="line">
              <a:avLst/>
            </a:prstGeom>
            <a:noFill/>
            <a:ln w="25400">
              <a:solidFill>
                <a:srgbClr val="FFFFCC"/>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8088" name="Line 26">
              <a:extLst>
                <a:ext uri="{FF2B5EF4-FFF2-40B4-BE49-F238E27FC236}">
                  <a16:creationId xmlns:a16="http://schemas.microsoft.com/office/drawing/2014/main" id="{7834C096-7D1E-4A10-AD81-D2AAFCA913C1}"/>
                </a:ext>
              </a:extLst>
            </p:cNvPr>
            <p:cNvSpPr>
              <a:spLocks noChangeShapeType="1"/>
            </p:cNvSpPr>
            <p:nvPr/>
          </p:nvSpPr>
          <p:spPr bwMode="auto">
            <a:xfrm>
              <a:off x="835" y="2512"/>
              <a:ext cx="597" cy="349"/>
            </a:xfrm>
            <a:prstGeom prst="line">
              <a:avLst/>
            </a:prstGeom>
            <a:noFill/>
            <a:ln w="25400">
              <a:solidFill>
                <a:srgbClr val="7BFFF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8089" name="Line 27">
              <a:extLst>
                <a:ext uri="{FF2B5EF4-FFF2-40B4-BE49-F238E27FC236}">
                  <a16:creationId xmlns:a16="http://schemas.microsoft.com/office/drawing/2014/main" id="{E323A977-EBAA-4311-9C3D-47D7ECF53A13}"/>
                </a:ext>
              </a:extLst>
            </p:cNvPr>
            <p:cNvSpPr>
              <a:spLocks noChangeShapeType="1"/>
            </p:cNvSpPr>
            <p:nvPr/>
          </p:nvSpPr>
          <p:spPr bwMode="auto">
            <a:xfrm flipH="1">
              <a:off x="4274" y="2567"/>
              <a:ext cx="533" cy="318"/>
            </a:xfrm>
            <a:prstGeom prst="line">
              <a:avLst/>
            </a:prstGeom>
            <a:noFill/>
            <a:ln w="25400">
              <a:solidFill>
                <a:srgbClr val="7BFFF2"/>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Text Box 28">
              <a:extLst>
                <a:ext uri="{FF2B5EF4-FFF2-40B4-BE49-F238E27FC236}">
                  <a16:creationId xmlns:a16="http://schemas.microsoft.com/office/drawing/2014/main" id="{347CA105-631D-41BD-9A44-FE822BEF46C4}"/>
                </a:ext>
              </a:extLst>
            </p:cNvPr>
            <p:cNvSpPr txBox="1">
              <a:spLocks noChangeArrowheads="1"/>
            </p:cNvSpPr>
            <p:nvPr/>
          </p:nvSpPr>
          <p:spPr bwMode="auto">
            <a:xfrm>
              <a:off x="675" y="1672"/>
              <a:ext cx="974"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2400" b="1">
                  <a:effectLst>
                    <a:outerShdw blurRad="38100" dist="38100" dir="2700000" algn="tl">
                      <a:srgbClr val="C0C0C0"/>
                    </a:outerShdw>
                  </a:effectLst>
                </a:rPr>
                <a:t>拒绝</a:t>
              </a:r>
              <a:endParaRPr kumimoji="1" lang="zh-CN" altLang="en-US" sz="2400">
                <a:effectLst>
                  <a:outerShdw blurRad="38100" dist="38100" dir="2700000" algn="tl">
                    <a:srgbClr val="C0C0C0"/>
                  </a:outerShdw>
                </a:effectLst>
              </a:endParaRPr>
            </a:p>
          </p:txBody>
        </p:sp>
        <p:sp>
          <p:nvSpPr>
            <p:cNvPr id="47133" name="Text Box 29">
              <a:extLst>
                <a:ext uri="{FF2B5EF4-FFF2-40B4-BE49-F238E27FC236}">
                  <a16:creationId xmlns:a16="http://schemas.microsoft.com/office/drawing/2014/main" id="{0BF61C17-724C-41E1-99B8-3A7FB4B6D90D}"/>
                </a:ext>
              </a:extLst>
            </p:cNvPr>
            <p:cNvSpPr txBox="1">
              <a:spLocks noChangeArrowheads="1"/>
            </p:cNvSpPr>
            <p:nvPr/>
          </p:nvSpPr>
          <p:spPr bwMode="auto">
            <a:xfrm>
              <a:off x="4221" y="1688"/>
              <a:ext cx="858"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2400" b="1">
                  <a:effectLst>
                    <a:outerShdw blurRad="38100" dist="38100" dir="2700000" algn="tl">
                      <a:srgbClr val="C0C0C0"/>
                    </a:outerShdw>
                  </a:effectLst>
                </a:rPr>
                <a:t>拒绝</a:t>
              </a:r>
              <a:endParaRPr kumimoji="1" lang="zh-CN" altLang="en-US" sz="2400">
                <a:effectLst>
                  <a:outerShdw blurRad="38100" dist="38100" dir="2700000" algn="tl">
                    <a:srgbClr val="C0C0C0"/>
                  </a:outerShdw>
                </a:effectLst>
              </a:endParaRPr>
            </a:p>
          </p:txBody>
        </p:sp>
        <p:sp>
          <p:nvSpPr>
            <p:cNvPr id="88092" name="Line 30">
              <a:extLst>
                <a:ext uri="{FF2B5EF4-FFF2-40B4-BE49-F238E27FC236}">
                  <a16:creationId xmlns:a16="http://schemas.microsoft.com/office/drawing/2014/main" id="{5925F9EA-53A1-4CE8-9FAD-FF664A215A8B}"/>
                </a:ext>
              </a:extLst>
            </p:cNvPr>
            <p:cNvSpPr>
              <a:spLocks noChangeShapeType="1"/>
            </p:cNvSpPr>
            <p:nvPr/>
          </p:nvSpPr>
          <p:spPr bwMode="auto">
            <a:xfrm>
              <a:off x="1506" y="1479"/>
              <a:ext cx="364" cy="1028"/>
            </a:xfrm>
            <a:prstGeom prst="line">
              <a:avLst/>
            </a:prstGeom>
            <a:noFill/>
            <a:ln w="25400">
              <a:solidFill>
                <a:srgbClr val="FFFFCC"/>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8093" name="Freeform 31">
              <a:extLst>
                <a:ext uri="{FF2B5EF4-FFF2-40B4-BE49-F238E27FC236}">
                  <a16:creationId xmlns:a16="http://schemas.microsoft.com/office/drawing/2014/main" id="{7A1BFB45-29E3-4BD0-875A-FF054227D281}"/>
                </a:ext>
              </a:extLst>
            </p:cNvPr>
            <p:cNvSpPr>
              <a:spLocks/>
            </p:cNvSpPr>
            <p:nvPr/>
          </p:nvSpPr>
          <p:spPr bwMode="auto">
            <a:xfrm>
              <a:off x="4150" y="2069"/>
              <a:ext cx="843" cy="857"/>
            </a:xfrm>
            <a:custGeom>
              <a:avLst/>
              <a:gdLst>
                <a:gd name="T0" fmla="*/ 0 w 519"/>
                <a:gd name="T1" fmla="*/ 2916 h 631"/>
                <a:gd name="T2" fmla="*/ 0 w 519"/>
                <a:gd name="T3" fmla="*/ 0 h 631"/>
                <a:gd name="T4" fmla="*/ 5867 w 519"/>
                <a:gd name="T5" fmla="*/ 0 h 631"/>
                <a:gd name="T6" fmla="*/ 0 60000 65536"/>
                <a:gd name="T7" fmla="*/ 0 60000 65536"/>
                <a:gd name="T8" fmla="*/ 0 60000 65536"/>
              </a:gdLst>
              <a:ahLst/>
              <a:cxnLst>
                <a:cxn ang="T6">
                  <a:pos x="T0" y="T1"/>
                </a:cxn>
                <a:cxn ang="T7">
                  <a:pos x="T2" y="T3"/>
                </a:cxn>
                <a:cxn ang="T8">
                  <a:pos x="T4" y="T5"/>
                </a:cxn>
              </a:cxnLst>
              <a:rect l="0" t="0" r="r" b="b"/>
              <a:pathLst>
                <a:path w="519" h="631">
                  <a:moveTo>
                    <a:pt x="0" y="631"/>
                  </a:moveTo>
                  <a:lnTo>
                    <a:pt x="0" y="0"/>
                  </a:lnTo>
                  <a:lnTo>
                    <a:pt x="519" y="0"/>
                  </a:lnTo>
                </a:path>
              </a:pathLst>
            </a:custGeom>
            <a:noFill/>
            <a:ln w="25400">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8094" name="Group 32">
              <a:extLst>
                <a:ext uri="{FF2B5EF4-FFF2-40B4-BE49-F238E27FC236}">
                  <a16:creationId xmlns:a16="http://schemas.microsoft.com/office/drawing/2014/main" id="{23135A91-9E0B-4284-B4DB-A173A90C7440}"/>
                </a:ext>
              </a:extLst>
            </p:cNvPr>
            <p:cNvGrpSpPr>
              <a:grpSpLocks/>
            </p:cNvGrpSpPr>
            <p:nvPr/>
          </p:nvGrpSpPr>
          <p:grpSpPr bwMode="auto">
            <a:xfrm>
              <a:off x="605" y="1243"/>
              <a:ext cx="56" cy="1693"/>
              <a:chOff x="545" y="1848"/>
              <a:chExt cx="31" cy="684"/>
            </a:xfrm>
          </p:grpSpPr>
          <p:sp>
            <p:nvSpPr>
              <p:cNvPr id="88107" name="Line 33">
                <a:extLst>
                  <a:ext uri="{FF2B5EF4-FFF2-40B4-BE49-F238E27FC236}">
                    <a16:creationId xmlns:a16="http://schemas.microsoft.com/office/drawing/2014/main" id="{889E3798-5958-4E9B-AA43-E496D3E4F8A4}"/>
                  </a:ext>
                </a:extLst>
              </p:cNvPr>
              <p:cNvSpPr>
                <a:spLocks noChangeShapeType="1"/>
              </p:cNvSpPr>
              <p:nvPr/>
            </p:nvSpPr>
            <p:spPr bwMode="auto">
              <a:xfrm>
                <a:off x="545" y="1886"/>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08" name="Line 34">
                <a:extLst>
                  <a:ext uri="{FF2B5EF4-FFF2-40B4-BE49-F238E27FC236}">
                    <a16:creationId xmlns:a16="http://schemas.microsoft.com/office/drawing/2014/main" id="{93EF5957-B200-4E46-8A85-070BF722869A}"/>
                  </a:ext>
                </a:extLst>
              </p:cNvPr>
              <p:cNvSpPr>
                <a:spLocks noChangeShapeType="1"/>
              </p:cNvSpPr>
              <p:nvPr/>
            </p:nvSpPr>
            <p:spPr bwMode="auto">
              <a:xfrm>
                <a:off x="545" y="1955"/>
                <a:ext cx="23" cy="2"/>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09" name="Line 35">
                <a:extLst>
                  <a:ext uri="{FF2B5EF4-FFF2-40B4-BE49-F238E27FC236}">
                    <a16:creationId xmlns:a16="http://schemas.microsoft.com/office/drawing/2014/main" id="{B6B2182F-F8F0-431F-9535-065A6A8ABC3B}"/>
                  </a:ext>
                </a:extLst>
              </p:cNvPr>
              <p:cNvSpPr>
                <a:spLocks noChangeShapeType="1"/>
              </p:cNvSpPr>
              <p:nvPr/>
            </p:nvSpPr>
            <p:spPr bwMode="auto">
              <a:xfrm>
                <a:off x="545" y="2026"/>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10" name="Line 36">
                <a:extLst>
                  <a:ext uri="{FF2B5EF4-FFF2-40B4-BE49-F238E27FC236}">
                    <a16:creationId xmlns:a16="http://schemas.microsoft.com/office/drawing/2014/main" id="{284E28A8-08A6-4BA2-8CCB-54F4BCF0A64B}"/>
                  </a:ext>
                </a:extLst>
              </p:cNvPr>
              <p:cNvSpPr>
                <a:spLocks noChangeShapeType="1"/>
              </p:cNvSpPr>
              <p:nvPr/>
            </p:nvSpPr>
            <p:spPr bwMode="auto">
              <a:xfrm>
                <a:off x="545" y="2094"/>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11" name="Line 37">
                <a:extLst>
                  <a:ext uri="{FF2B5EF4-FFF2-40B4-BE49-F238E27FC236}">
                    <a16:creationId xmlns:a16="http://schemas.microsoft.com/office/drawing/2014/main" id="{F7CFAC18-F58C-495C-BCD6-B2C69B4A69FB}"/>
                  </a:ext>
                </a:extLst>
              </p:cNvPr>
              <p:cNvSpPr>
                <a:spLocks noChangeShapeType="1"/>
              </p:cNvSpPr>
              <p:nvPr/>
            </p:nvSpPr>
            <p:spPr bwMode="auto">
              <a:xfrm>
                <a:off x="545" y="2164"/>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12" name="Line 38">
                <a:extLst>
                  <a:ext uri="{FF2B5EF4-FFF2-40B4-BE49-F238E27FC236}">
                    <a16:creationId xmlns:a16="http://schemas.microsoft.com/office/drawing/2014/main" id="{BDD351CB-FB03-44A1-956A-4A779856CBE7}"/>
                  </a:ext>
                </a:extLst>
              </p:cNvPr>
              <p:cNvSpPr>
                <a:spLocks noChangeShapeType="1"/>
              </p:cNvSpPr>
              <p:nvPr/>
            </p:nvSpPr>
            <p:spPr bwMode="auto">
              <a:xfrm>
                <a:off x="545" y="2232"/>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13" name="Line 39">
                <a:extLst>
                  <a:ext uri="{FF2B5EF4-FFF2-40B4-BE49-F238E27FC236}">
                    <a16:creationId xmlns:a16="http://schemas.microsoft.com/office/drawing/2014/main" id="{330AD632-50F0-4847-B886-C6813DB3CC2D}"/>
                  </a:ext>
                </a:extLst>
              </p:cNvPr>
              <p:cNvSpPr>
                <a:spLocks noChangeShapeType="1"/>
              </p:cNvSpPr>
              <p:nvPr/>
            </p:nvSpPr>
            <p:spPr bwMode="auto">
              <a:xfrm>
                <a:off x="545" y="2303"/>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14" name="Line 40">
                <a:extLst>
                  <a:ext uri="{FF2B5EF4-FFF2-40B4-BE49-F238E27FC236}">
                    <a16:creationId xmlns:a16="http://schemas.microsoft.com/office/drawing/2014/main" id="{E5AEB535-92E8-4351-8172-6FC8C82E389A}"/>
                  </a:ext>
                </a:extLst>
              </p:cNvPr>
              <p:cNvSpPr>
                <a:spLocks noChangeShapeType="1"/>
              </p:cNvSpPr>
              <p:nvPr/>
            </p:nvSpPr>
            <p:spPr bwMode="auto">
              <a:xfrm>
                <a:off x="545" y="2371"/>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15" name="Line 41">
                <a:extLst>
                  <a:ext uri="{FF2B5EF4-FFF2-40B4-BE49-F238E27FC236}">
                    <a16:creationId xmlns:a16="http://schemas.microsoft.com/office/drawing/2014/main" id="{AEE277AF-1533-46ED-9A6E-3050C650BAAF}"/>
                  </a:ext>
                </a:extLst>
              </p:cNvPr>
              <p:cNvSpPr>
                <a:spLocks noChangeShapeType="1"/>
              </p:cNvSpPr>
              <p:nvPr/>
            </p:nvSpPr>
            <p:spPr bwMode="auto">
              <a:xfrm>
                <a:off x="545" y="2441"/>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16" name="Line 42">
                <a:extLst>
                  <a:ext uri="{FF2B5EF4-FFF2-40B4-BE49-F238E27FC236}">
                    <a16:creationId xmlns:a16="http://schemas.microsoft.com/office/drawing/2014/main" id="{81E5C2A9-6F52-4CE7-BAB6-12F42BE28C3B}"/>
                  </a:ext>
                </a:extLst>
              </p:cNvPr>
              <p:cNvSpPr>
                <a:spLocks noChangeShapeType="1"/>
              </p:cNvSpPr>
              <p:nvPr/>
            </p:nvSpPr>
            <p:spPr bwMode="auto">
              <a:xfrm>
                <a:off x="545" y="2510"/>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8117" name="Line 43">
                <a:extLst>
                  <a:ext uri="{FF2B5EF4-FFF2-40B4-BE49-F238E27FC236}">
                    <a16:creationId xmlns:a16="http://schemas.microsoft.com/office/drawing/2014/main" id="{688BA7C8-47A3-4DCD-B39D-97CFD682EA74}"/>
                  </a:ext>
                </a:extLst>
              </p:cNvPr>
              <p:cNvSpPr>
                <a:spLocks noChangeShapeType="1"/>
              </p:cNvSpPr>
              <p:nvPr/>
            </p:nvSpPr>
            <p:spPr bwMode="auto">
              <a:xfrm>
                <a:off x="576" y="1848"/>
                <a:ext cx="0" cy="684"/>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88095" name="Freeform 44">
              <a:extLst>
                <a:ext uri="{FF2B5EF4-FFF2-40B4-BE49-F238E27FC236}">
                  <a16:creationId xmlns:a16="http://schemas.microsoft.com/office/drawing/2014/main" id="{E1B7650E-5928-43AC-A6D8-191BA6A9204D}"/>
                </a:ext>
              </a:extLst>
            </p:cNvPr>
            <p:cNvSpPr>
              <a:spLocks/>
            </p:cNvSpPr>
            <p:nvPr/>
          </p:nvSpPr>
          <p:spPr bwMode="auto">
            <a:xfrm>
              <a:off x="670" y="2935"/>
              <a:ext cx="4392" cy="1"/>
            </a:xfrm>
            <a:custGeom>
              <a:avLst/>
              <a:gdLst>
                <a:gd name="T0" fmla="*/ 0 w 2705"/>
                <a:gd name="T1" fmla="*/ 0 h 1"/>
                <a:gd name="T2" fmla="*/ 0 w 2705"/>
                <a:gd name="T3" fmla="*/ 0 h 1"/>
                <a:gd name="T4" fmla="*/ 30523 w 2705"/>
                <a:gd name="T5" fmla="*/ 0 h 1"/>
                <a:gd name="T6" fmla="*/ 0 60000 65536"/>
                <a:gd name="T7" fmla="*/ 0 60000 65536"/>
                <a:gd name="T8" fmla="*/ 0 60000 65536"/>
              </a:gdLst>
              <a:ahLst/>
              <a:cxnLst>
                <a:cxn ang="T6">
                  <a:pos x="T0" y="T1"/>
                </a:cxn>
                <a:cxn ang="T7">
                  <a:pos x="T2" y="T3"/>
                </a:cxn>
                <a:cxn ang="T8">
                  <a:pos x="T4" y="T5"/>
                </a:cxn>
              </a:cxnLst>
              <a:rect l="0" t="0" r="r" b="b"/>
              <a:pathLst>
                <a:path w="2705" h="1">
                  <a:moveTo>
                    <a:pt x="0" y="0"/>
                  </a:moveTo>
                  <a:lnTo>
                    <a:pt x="0" y="0"/>
                  </a:lnTo>
                  <a:lnTo>
                    <a:pt x="2705" y="0"/>
                  </a:lnTo>
                </a:path>
              </a:pathLst>
            </a:custGeom>
            <a:noFill/>
            <a:ln w="36513">
              <a:solidFill>
                <a:schemeClr val="tx1"/>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9" name="Rectangle 45">
              <a:extLst>
                <a:ext uri="{FF2B5EF4-FFF2-40B4-BE49-F238E27FC236}">
                  <a16:creationId xmlns:a16="http://schemas.microsoft.com/office/drawing/2014/main" id="{D8C691CC-B11A-49C9-BA56-3C4AF946FB1F}"/>
                </a:ext>
              </a:extLst>
            </p:cNvPr>
            <p:cNvSpPr>
              <a:spLocks noChangeArrowheads="1"/>
            </p:cNvSpPr>
            <p:nvPr/>
          </p:nvSpPr>
          <p:spPr bwMode="auto">
            <a:xfrm>
              <a:off x="2640" y="3024"/>
              <a:ext cx="402"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en-US" altLang="zh-CN" sz="2400">
                  <a:effectLst>
                    <a:outerShdw blurRad="38100" dist="38100" dir="2700000" algn="tl">
                      <a:srgbClr val="C0C0C0"/>
                    </a:outerShdw>
                  </a:effectLst>
                </a:rPr>
                <a:t>H</a:t>
              </a:r>
              <a:r>
                <a:rPr kumimoji="1" lang="en-US" altLang="zh-CN" sz="2400" baseline="-25000">
                  <a:effectLst>
                    <a:outerShdw blurRad="38100" dist="38100" dir="2700000" algn="tl">
                      <a:srgbClr val="C0C0C0"/>
                    </a:outerShdw>
                  </a:effectLst>
                </a:rPr>
                <a:t>0</a:t>
              </a:r>
              <a:r>
                <a:rPr kumimoji="1" lang="zh-CN" altLang="en-US" sz="2400">
                  <a:effectLst>
                    <a:outerShdw blurRad="38100" dist="38100" dir="2700000" algn="tl">
                      <a:srgbClr val="C0C0C0"/>
                    </a:outerShdw>
                  </a:effectLst>
                </a:rPr>
                <a:t>值</a:t>
              </a:r>
            </a:p>
          </p:txBody>
        </p:sp>
        <p:sp>
          <p:nvSpPr>
            <p:cNvPr id="47150" name="Rectangle 46">
              <a:extLst>
                <a:ext uri="{FF2B5EF4-FFF2-40B4-BE49-F238E27FC236}">
                  <a16:creationId xmlns:a16="http://schemas.microsoft.com/office/drawing/2014/main" id="{18C1185F-1534-4026-B73C-01A76270B66A}"/>
                </a:ext>
              </a:extLst>
            </p:cNvPr>
            <p:cNvSpPr>
              <a:spLocks noChangeArrowheads="1"/>
            </p:cNvSpPr>
            <p:nvPr/>
          </p:nvSpPr>
          <p:spPr bwMode="auto">
            <a:xfrm>
              <a:off x="1800" y="3156"/>
              <a:ext cx="576"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effectLst>
                    <a:outerShdw blurRad="38100" dist="38100" dir="2700000" algn="tl">
                      <a:srgbClr val="C0C0C0"/>
                    </a:outerShdw>
                  </a:effectLst>
                </a:rPr>
                <a:t>临界值</a:t>
              </a:r>
              <a:endParaRPr kumimoji="1" lang="zh-CN" altLang="en-US" sz="2400"/>
            </a:p>
          </p:txBody>
        </p:sp>
        <p:sp>
          <p:nvSpPr>
            <p:cNvPr id="88098" name="Line 47">
              <a:extLst>
                <a:ext uri="{FF2B5EF4-FFF2-40B4-BE49-F238E27FC236}">
                  <a16:creationId xmlns:a16="http://schemas.microsoft.com/office/drawing/2014/main" id="{EC060569-BCC6-47EF-9E7B-AE65FC07716C}"/>
                </a:ext>
              </a:extLst>
            </p:cNvPr>
            <p:cNvSpPr>
              <a:spLocks noChangeShapeType="1"/>
            </p:cNvSpPr>
            <p:nvPr/>
          </p:nvSpPr>
          <p:spPr bwMode="auto">
            <a:xfrm>
              <a:off x="2088" y="2964"/>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7152" name="Rectangle 48">
              <a:extLst>
                <a:ext uri="{FF2B5EF4-FFF2-40B4-BE49-F238E27FC236}">
                  <a16:creationId xmlns:a16="http://schemas.microsoft.com/office/drawing/2014/main" id="{4FF046F3-E6A3-413E-B3F2-C131956A98CB}"/>
                </a:ext>
              </a:extLst>
            </p:cNvPr>
            <p:cNvSpPr>
              <a:spLocks noChangeArrowheads="1"/>
            </p:cNvSpPr>
            <p:nvPr/>
          </p:nvSpPr>
          <p:spPr bwMode="auto">
            <a:xfrm>
              <a:off x="228" y="3468"/>
              <a:ext cx="2016" cy="26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defRPr/>
              </a:pPr>
              <a:r>
                <a:rPr kumimoji="1" lang="zh-CN" altLang="en-US" sz="2200" b="1">
                  <a:effectLst>
                    <a:outerShdw blurRad="38100" dist="38100" dir="2700000" algn="tl">
                      <a:srgbClr val="C0C0C0"/>
                    </a:outerShdw>
                  </a:effectLst>
                </a:rPr>
                <a:t>计算出的样本统计量</a:t>
              </a:r>
            </a:p>
          </p:txBody>
        </p:sp>
        <p:sp>
          <p:nvSpPr>
            <p:cNvPr id="47153" name="Rectangle 49">
              <a:extLst>
                <a:ext uri="{FF2B5EF4-FFF2-40B4-BE49-F238E27FC236}">
                  <a16:creationId xmlns:a16="http://schemas.microsoft.com/office/drawing/2014/main" id="{7D37709A-E7A9-4BD4-A763-A95D12902A99}"/>
                </a:ext>
              </a:extLst>
            </p:cNvPr>
            <p:cNvSpPr>
              <a:spLocks noChangeArrowheads="1"/>
            </p:cNvSpPr>
            <p:nvPr/>
          </p:nvSpPr>
          <p:spPr bwMode="auto">
            <a:xfrm>
              <a:off x="3096" y="3468"/>
              <a:ext cx="2016" cy="26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defRPr/>
              </a:pPr>
              <a:r>
                <a:rPr kumimoji="1" lang="zh-CN" altLang="en-US" sz="2200" b="1">
                  <a:effectLst>
                    <a:outerShdw blurRad="38100" dist="38100" dir="2700000" algn="tl">
                      <a:srgbClr val="C0C0C0"/>
                    </a:outerShdw>
                  </a:effectLst>
                </a:rPr>
                <a:t>计算出的样本统计量</a:t>
              </a:r>
            </a:p>
          </p:txBody>
        </p:sp>
        <p:sp>
          <p:nvSpPr>
            <p:cNvPr id="88101" name="AutoShape 50">
              <a:extLst>
                <a:ext uri="{FF2B5EF4-FFF2-40B4-BE49-F238E27FC236}">
                  <a16:creationId xmlns:a16="http://schemas.microsoft.com/office/drawing/2014/main" id="{80C990C6-E075-466F-8219-04D893E31323}"/>
                </a:ext>
              </a:extLst>
            </p:cNvPr>
            <p:cNvSpPr>
              <a:spLocks noChangeArrowheads="1"/>
            </p:cNvSpPr>
            <p:nvPr/>
          </p:nvSpPr>
          <p:spPr bwMode="auto">
            <a:xfrm>
              <a:off x="1464" y="2952"/>
              <a:ext cx="288" cy="492"/>
            </a:xfrm>
            <a:prstGeom prst="upArrow">
              <a:avLst>
                <a:gd name="adj1" fmla="val 50000"/>
                <a:gd name="adj2" fmla="val 42708"/>
              </a:avLst>
            </a:prstGeom>
            <a:solidFill>
              <a:schemeClr val="accent1"/>
            </a:solidFill>
            <a:ln w="12700">
              <a:solidFill>
                <a:schemeClr val="accent2"/>
              </a:solidFill>
              <a:miter lim="800000"/>
              <a:headEnd/>
              <a:tailEnd/>
            </a:ln>
            <a:effectLst>
              <a:outerShdw dist="56796" dir="1593903" algn="ctr" rotWithShape="0">
                <a:schemeClr val="bg2"/>
              </a:outerShdw>
            </a:effectLst>
          </p:spPr>
          <p:txBody>
            <a:bodyPr vert="eaVert"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88102" name="AutoShape 51">
              <a:extLst>
                <a:ext uri="{FF2B5EF4-FFF2-40B4-BE49-F238E27FC236}">
                  <a16:creationId xmlns:a16="http://schemas.microsoft.com/office/drawing/2014/main" id="{7425834E-D8DF-4AE9-B062-09553DC063CE}"/>
                </a:ext>
              </a:extLst>
            </p:cNvPr>
            <p:cNvSpPr>
              <a:spLocks noChangeArrowheads="1"/>
            </p:cNvSpPr>
            <p:nvPr/>
          </p:nvSpPr>
          <p:spPr bwMode="auto">
            <a:xfrm>
              <a:off x="4020" y="2964"/>
              <a:ext cx="288" cy="492"/>
            </a:xfrm>
            <a:prstGeom prst="upArrow">
              <a:avLst>
                <a:gd name="adj1" fmla="val 50000"/>
                <a:gd name="adj2" fmla="val 42708"/>
              </a:avLst>
            </a:prstGeom>
            <a:solidFill>
              <a:schemeClr val="accent1"/>
            </a:solidFill>
            <a:ln w="12700">
              <a:solidFill>
                <a:schemeClr val="accent2"/>
              </a:solidFill>
              <a:miter lim="800000"/>
              <a:headEnd/>
              <a:tailEnd/>
            </a:ln>
            <a:effectLst>
              <a:outerShdw dist="56796" dir="1593903" algn="ctr" rotWithShape="0">
                <a:schemeClr val="bg2"/>
              </a:outerShdw>
            </a:effectLst>
          </p:spPr>
          <p:txBody>
            <a:bodyPr vert="eaVert"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47156" name="Rectangle 52">
              <a:extLst>
                <a:ext uri="{FF2B5EF4-FFF2-40B4-BE49-F238E27FC236}">
                  <a16:creationId xmlns:a16="http://schemas.microsoft.com/office/drawing/2014/main" id="{917CE02B-D842-4397-950C-DCAF2900690E}"/>
                </a:ext>
              </a:extLst>
            </p:cNvPr>
            <p:cNvSpPr>
              <a:spLocks noChangeArrowheads="1"/>
            </p:cNvSpPr>
            <p:nvPr/>
          </p:nvSpPr>
          <p:spPr bwMode="auto">
            <a:xfrm>
              <a:off x="3384" y="3168"/>
              <a:ext cx="576"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effectLst>
                    <a:outerShdw blurRad="38100" dist="38100" dir="2700000" algn="tl">
                      <a:srgbClr val="C0C0C0"/>
                    </a:outerShdw>
                  </a:effectLst>
                </a:rPr>
                <a:t>临界值</a:t>
              </a:r>
              <a:endParaRPr kumimoji="1" lang="zh-CN" altLang="en-US" sz="2400"/>
            </a:p>
          </p:txBody>
        </p:sp>
        <p:sp>
          <p:nvSpPr>
            <p:cNvPr id="88104" name="Line 53">
              <a:extLst>
                <a:ext uri="{FF2B5EF4-FFF2-40B4-BE49-F238E27FC236}">
                  <a16:creationId xmlns:a16="http://schemas.microsoft.com/office/drawing/2014/main" id="{09BF01B5-823E-4418-9744-9947E4803393}"/>
                </a:ext>
              </a:extLst>
            </p:cNvPr>
            <p:cNvSpPr>
              <a:spLocks noChangeShapeType="1"/>
            </p:cNvSpPr>
            <p:nvPr/>
          </p:nvSpPr>
          <p:spPr bwMode="auto">
            <a:xfrm>
              <a:off x="3672" y="2964"/>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7158" name="Rectangle 54">
              <a:extLst>
                <a:ext uri="{FF2B5EF4-FFF2-40B4-BE49-F238E27FC236}">
                  <a16:creationId xmlns:a16="http://schemas.microsoft.com/office/drawing/2014/main" id="{4286AB7F-A443-474B-B25F-D7B637E66B45}"/>
                </a:ext>
              </a:extLst>
            </p:cNvPr>
            <p:cNvSpPr>
              <a:spLocks noChangeArrowheads="1"/>
            </p:cNvSpPr>
            <p:nvPr/>
          </p:nvSpPr>
          <p:spPr bwMode="auto">
            <a:xfrm>
              <a:off x="732" y="2244"/>
              <a:ext cx="577" cy="192"/>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en-US" altLang="zh-CN" sz="2000">
                  <a:solidFill>
                    <a:schemeClr val="accent2"/>
                  </a:solidFill>
                  <a:effectLst>
                    <a:outerShdw blurRad="38100" dist="38100" dir="2700000" algn="tl">
                      <a:srgbClr val="C0C0C0"/>
                    </a:outerShdw>
                  </a:effectLst>
                </a:rPr>
                <a:t>1/2 </a:t>
              </a:r>
              <a:r>
                <a:rPr kumimoji="1" lang="en-US" altLang="zh-CN" sz="2000" i="1">
                  <a:solidFill>
                    <a:schemeClr val="accent2"/>
                  </a:solidFill>
                  <a:effectLst>
                    <a:outerShdw blurRad="38100" dist="38100" dir="2700000" algn="tl">
                      <a:srgbClr val="C0C0C0"/>
                    </a:outerShdw>
                  </a:effectLst>
                </a:rPr>
                <a:t>P </a:t>
              </a:r>
              <a:r>
                <a:rPr kumimoji="1" lang="zh-CN" altLang="en-US" sz="2000">
                  <a:solidFill>
                    <a:schemeClr val="accent2"/>
                  </a:solidFill>
                  <a:effectLst>
                    <a:outerShdw blurRad="38100" dist="38100" dir="2700000" algn="tl">
                      <a:srgbClr val="C0C0C0"/>
                    </a:outerShdw>
                  </a:effectLst>
                </a:rPr>
                <a:t>值</a:t>
              </a:r>
            </a:p>
          </p:txBody>
        </p:sp>
        <p:sp>
          <p:nvSpPr>
            <p:cNvPr id="47159" name="Rectangle 55">
              <a:extLst>
                <a:ext uri="{FF2B5EF4-FFF2-40B4-BE49-F238E27FC236}">
                  <a16:creationId xmlns:a16="http://schemas.microsoft.com/office/drawing/2014/main" id="{FA3EF133-E28D-4378-BAEB-407B9834C088}"/>
                </a:ext>
              </a:extLst>
            </p:cNvPr>
            <p:cNvSpPr>
              <a:spLocks noChangeArrowheads="1"/>
            </p:cNvSpPr>
            <p:nvPr/>
          </p:nvSpPr>
          <p:spPr bwMode="auto">
            <a:xfrm>
              <a:off x="4692" y="2352"/>
              <a:ext cx="577" cy="192"/>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en-US" altLang="zh-CN" sz="2000">
                  <a:solidFill>
                    <a:schemeClr val="accent2"/>
                  </a:solidFill>
                  <a:effectLst>
                    <a:outerShdw blurRad="38100" dist="38100" dir="2700000" algn="tl">
                      <a:srgbClr val="C0C0C0"/>
                    </a:outerShdw>
                  </a:effectLst>
                </a:rPr>
                <a:t>1/2 </a:t>
              </a:r>
              <a:r>
                <a:rPr kumimoji="1" lang="en-US" altLang="zh-CN" sz="2000" i="1">
                  <a:solidFill>
                    <a:schemeClr val="accent2"/>
                  </a:solidFill>
                  <a:effectLst>
                    <a:outerShdw blurRad="38100" dist="38100" dir="2700000" algn="tl">
                      <a:srgbClr val="C0C0C0"/>
                    </a:outerShdw>
                  </a:effectLst>
                </a:rPr>
                <a:t>P </a:t>
              </a:r>
              <a:r>
                <a:rPr kumimoji="1" lang="zh-CN" altLang="en-US" sz="2000">
                  <a:solidFill>
                    <a:schemeClr val="accent2"/>
                  </a:solidFill>
                  <a:effectLst>
                    <a:outerShdw blurRad="38100" dist="38100" dir="2700000" algn="tl">
                      <a:srgbClr val="C0C0C0"/>
                    </a:outerShdw>
                  </a:effectLst>
                </a:rPr>
                <a:t>值</a:t>
              </a:r>
            </a:p>
          </p:txBody>
        </p:sp>
      </p:grpSp>
    </p:spTree>
  </p:cSld>
  <p:clrMapOvr>
    <a:masterClrMapping/>
  </p:clrMapOvr>
  <p:transition>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6CD12E7-E066-4075-8022-9D6FBAD231F7}"/>
              </a:ext>
            </a:extLst>
          </p:cNvPr>
          <p:cNvSpPr>
            <a:spLocks noGrp="1" noChangeArrowheads="1"/>
          </p:cNvSpPr>
          <p:nvPr>
            <p:ph type="title"/>
          </p:nvPr>
        </p:nvSpPr>
        <p:spPr>
          <a:xfrm>
            <a:off x="684213" y="333375"/>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t>左侧检验的</a:t>
            </a:r>
            <a:r>
              <a:rPr lang="en-US" altLang="zh-CN" sz="4000" i="1"/>
              <a:t>P </a:t>
            </a:r>
            <a:r>
              <a:rPr lang="zh-CN" altLang="en-US" sz="4000"/>
              <a:t>值</a:t>
            </a:r>
          </a:p>
        </p:txBody>
      </p:sp>
      <p:grpSp>
        <p:nvGrpSpPr>
          <p:cNvPr id="90115" name="Group 3">
            <a:extLst>
              <a:ext uri="{FF2B5EF4-FFF2-40B4-BE49-F238E27FC236}">
                <a16:creationId xmlns:a16="http://schemas.microsoft.com/office/drawing/2014/main" id="{8D7A7BC7-7803-4320-A233-60947F4A77CA}"/>
              </a:ext>
            </a:extLst>
          </p:cNvPr>
          <p:cNvGrpSpPr>
            <a:grpSpLocks/>
          </p:cNvGrpSpPr>
          <p:nvPr/>
        </p:nvGrpSpPr>
        <p:grpSpPr bwMode="auto">
          <a:xfrm>
            <a:off x="952500" y="1619250"/>
            <a:ext cx="7696200" cy="4797425"/>
            <a:chOff x="600" y="1020"/>
            <a:chExt cx="4848" cy="3022"/>
          </a:xfrm>
        </p:grpSpPr>
        <p:sp>
          <p:nvSpPr>
            <p:cNvPr id="49156" name="Rectangle 4">
              <a:extLst>
                <a:ext uri="{FF2B5EF4-FFF2-40B4-BE49-F238E27FC236}">
                  <a16:creationId xmlns:a16="http://schemas.microsoft.com/office/drawing/2014/main" id="{E8512EED-9E91-48D8-A841-B11DF8CC22E1}"/>
                </a:ext>
              </a:extLst>
            </p:cNvPr>
            <p:cNvSpPr>
              <a:spLocks noChangeArrowheads="1"/>
            </p:cNvSpPr>
            <p:nvPr/>
          </p:nvSpPr>
          <p:spPr bwMode="auto">
            <a:xfrm>
              <a:off x="2760" y="3228"/>
              <a:ext cx="402"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en-US" altLang="zh-CN" sz="2400">
                  <a:effectLst>
                    <a:outerShdw blurRad="38100" dist="38100" dir="2700000" algn="tl">
                      <a:srgbClr val="C0C0C0"/>
                    </a:outerShdw>
                  </a:effectLst>
                </a:rPr>
                <a:t>H</a:t>
              </a:r>
              <a:r>
                <a:rPr kumimoji="1" lang="en-US" altLang="zh-CN" sz="2400" baseline="-25000">
                  <a:effectLst>
                    <a:outerShdw blurRad="38100" dist="38100" dir="2700000" algn="tl">
                      <a:srgbClr val="C0C0C0"/>
                    </a:outerShdw>
                  </a:effectLst>
                </a:rPr>
                <a:t>0</a:t>
              </a:r>
              <a:r>
                <a:rPr kumimoji="1" lang="zh-CN" altLang="en-US" sz="2400">
                  <a:effectLst>
                    <a:outerShdw blurRad="38100" dist="38100" dir="2700000" algn="tl">
                      <a:srgbClr val="C0C0C0"/>
                    </a:outerShdw>
                  </a:effectLst>
                </a:rPr>
                <a:t>值</a:t>
              </a:r>
            </a:p>
          </p:txBody>
        </p:sp>
        <p:sp>
          <p:nvSpPr>
            <p:cNvPr id="49157" name="Rectangle 5">
              <a:extLst>
                <a:ext uri="{FF2B5EF4-FFF2-40B4-BE49-F238E27FC236}">
                  <a16:creationId xmlns:a16="http://schemas.microsoft.com/office/drawing/2014/main" id="{7DF4AF1A-A435-4D65-BF8E-65D0BB9DBD48}"/>
                </a:ext>
              </a:extLst>
            </p:cNvPr>
            <p:cNvSpPr>
              <a:spLocks noChangeArrowheads="1"/>
            </p:cNvSpPr>
            <p:nvPr/>
          </p:nvSpPr>
          <p:spPr bwMode="auto">
            <a:xfrm>
              <a:off x="1716" y="3360"/>
              <a:ext cx="576"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effectLst>
                    <a:outerShdw blurRad="38100" dist="38100" dir="2700000" algn="tl">
                      <a:srgbClr val="C0C0C0"/>
                    </a:outerShdw>
                  </a:effectLst>
                </a:rPr>
                <a:t>临界值</a:t>
              </a:r>
              <a:endParaRPr kumimoji="1" lang="zh-CN" altLang="en-US" sz="2400"/>
            </a:p>
          </p:txBody>
        </p:sp>
        <p:sp>
          <p:nvSpPr>
            <p:cNvPr id="49158" name="Rectangle 6">
              <a:extLst>
                <a:ext uri="{FF2B5EF4-FFF2-40B4-BE49-F238E27FC236}">
                  <a16:creationId xmlns:a16="http://schemas.microsoft.com/office/drawing/2014/main" id="{231BDC3A-0EC6-4557-8171-319E2CDEB513}"/>
                </a:ext>
              </a:extLst>
            </p:cNvPr>
            <p:cNvSpPr>
              <a:spLocks noChangeArrowheads="1"/>
            </p:cNvSpPr>
            <p:nvPr/>
          </p:nvSpPr>
          <p:spPr bwMode="auto">
            <a:xfrm>
              <a:off x="1464" y="2076"/>
              <a:ext cx="14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wrap="none" lIns="0" tIns="0" rIns="0" bIns="0">
              <a:spAutoFit/>
            </a:bodyPr>
            <a:lstStyle/>
            <a:p>
              <a:pPr>
                <a:defRPr/>
              </a:pPr>
              <a:r>
                <a:rPr kumimoji="1" lang="en-US" altLang="zh-CN" sz="2800" b="1">
                  <a:effectLst>
                    <a:outerShdw blurRad="38100" dist="38100" dir="2700000" algn="tl">
                      <a:srgbClr val="C0C0C0"/>
                    </a:outerShdw>
                  </a:effectLst>
                  <a:latin typeface="Symbol" panose="05050102010706020507" pitchFamily="18" charset="2"/>
                </a:rPr>
                <a:t>a</a:t>
              </a:r>
              <a:endParaRPr kumimoji="1" lang="en-US" altLang="zh-CN" sz="2400">
                <a:effectLst>
                  <a:outerShdw blurRad="38100" dist="38100" dir="2700000" algn="tl">
                    <a:srgbClr val="C0C0C0"/>
                  </a:outerShdw>
                </a:effectLst>
              </a:endParaRPr>
            </a:p>
          </p:txBody>
        </p:sp>
        <p:sp>
          <p:nvSpPr>
            <p:cNvPr id="49159" name="Rectangle 7">
              <a:extLst>
                <a:ext uri="{FF2B5EF4-FFF2-40B4-BE49-F238E27FC236}">
                  <a16:creationId xmlns:a16="http://schemas.microsoft.com/office/drawing/2014/main" id="{6B1B9049-7B54-468C-9DAA-DDCDE7549C86}"/>
                </a:ext>
              </a:extLst>
            </p:cNvPr>
            <p:cNvSpPr>
              <a:spLocks noChangeArrowheads="1"/>
            </p:cNvSpPr>
            <p:nvPr/>
          </p:nvSpPr>
          <p:spPr bwMode="auto">
            <a:xfrm>
              <a:off x="4488" y="3228"/>
              <a:ext cx="960"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effectLst>
                    <a:outerShdw blurRad="38100" dist="38100" dir="2700000" algn="tl">
                      <a:srgbClr val="C0C0C0"/>
                    </a:outerShdw>
                  </a:effectLst>
                </a:rPr>
                <a:t>样本统计量</a:t>
              </a:r>
              <a:endParaRPr kumimoji="1" lang="zh-CN" altLang="en-US" sz="2400"/>
            </a:p>
          </p:txBody>
        </p:sp>
        <p:sp>
          <p:nvSpPr>
            <p:cNvPr id="49160" name="Rectangle 8">
              <a:extLst>
                <a:ext uri="{FF2B5EF4-FFF2-40B4-BE49-F238E27FC236}">
                  <a16:creationId xmlns:a16="http://schemas.microsoft.com/office/drawing/2014/main" id="{EBABD11A-5226-45A4-873B-8A7AB3BA912A}"/>
                </a:ext>
              </a:extLst>
            </p:cNvPr>
            <p:cNvSpPr>
              <a:spLocks noChangeArrowheads="1"/>
            </p:cNvSpPr>
            <p:nvPr/>
          </p:nvSpPr>
          <p:spPr bwMode="auto">
            <a:xfrm>
              <a:off x="1428" y="1632"/>
              <a:ext cx="576" cy="23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effectLst>
                    <a:outerShdw blurRad="38100" dist="38100" dir="2700000" algn="tl">
                      <a:srgbClr val="C0C0C0"/>
                    </a:outerShdw>
                  </a:effectLst>
                </a:rPr>
                <a:t>拒绝域</a:t>
              </a:r>
              <a:endParaRPr kumimoji="1" lang="zh-CN" altLang="en-US" sz="2400"/>
            </a:p>
          </p:txBody>
        </p:sp>
        <p:grpSp>
          <p:nvGrpSpPr>
            <p:cNvPr id="90121" name="Group 9">
              <a:extLst>
                <a:ext uri="{FF2B5EF4-FFF2-40B4-BE49-F238E27FC236}">
                  <a16:creationId xmlns:a16="http://schemas.microsoft.com/office/drawing/2014/main" id="{2F8CA1E3-43E5-40A0-B5A8-9B457214BD48}"/>
                </a:ext>
              </a:extLst>
            </p:cNvPr>
            <p:cNvGrpSpPr>
              <a:grpSpLocks/>
            </p:cNvGrpSpPr>
            <p:nvPr/>
          </p:nvGrpSpPr>
          <p:grpSpPr bwMode="auto">
            <a:xfrm>
              <a:off x="933" y="1694"/>
              <a:ext cx="49" cy="1322"/>
              <a:chOff x="765" y="1874"/>
              <a:chExt cx="49" cy="1322"/>
            </a:xfrm>
          </p:grpSpPr>
          <p:sp>
            <p:nvSpPr>
              <p:cNvPr id="90144" name="Line 10">
                <a:extLst>
                  <a:ext uri="{FF2B5EF4-FFF2-40B4-BE49-F238E27FC236}">
                    <a16:creationId xmlns:a16="http://schemas.microsoft.com/office/drawing/2014/main" id="{FABBBD0E-25C3-4B18-BFAD-85C478461040}"/>
                  </a:ext>
                </a:extLst>
              </p:cNvPr>
              <p:cNvSpPr>
                <a:spLocks noChangeShapeType="1"/>
              </p:cNvSpPr>
              <p:nvPr/>
            </p:nvSpPr>
            <p:spPr bwMode="auto">
              <a:xfrm>
                <a:off x="765" y="1874"/>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45" name="Line 11">
                <a:extLst>
                  <a:ext uri="{FF2B5EF4-FFF2-40B4-BE49-F238E27FC236}">
                    <a16:creationId xmlns:a16="http://schemas.microsoft.com/office/drawing/2014/main" id="{E5BD2886-DB72-4C82-AB37-8488770EC222}"/>
                  </a:ext>
                </a:extLst>
              </p:cNvPr>
              <p:cNvSpPr>
                <a:spLocks noChangeShapeType="1"/>
              </p:cNvSpPr>
              <p:nvPr/>
            </p:nvSpPr>
            <p:spPr bwMode="auto">
              <a:xfrm>
                <a:off x="765" y="2022"/>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46" name="Line 12">
                <a:extLst>
                  <a:ext uri="{FF2B5EF4-FFF2-40B4-BE49-F238E27FC236}">
                    <a16:creationId xmlns:a16="http://schemas.microsoft.com/office/drawing/2014/main" id="{D3B0D8CE-23E8-4BCF-B9E6-A791C8987A1D}"/>
                  </a:ext>
                </a:extLst>
              </p:cNvPr>
              <p:cNvSpPr>
                <a:spLocks noChangeShapeType="1"/>
              </p:cNvSpPr>
              <p:nvPr/>
            </p:nvSpPr>
            <p:spPr bwMode="auto">
              <a:xfrm>
                <a:off x="765" y="2169"/>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47" name="Line 13">
                <a:extLst>
                  <a:ext uri="{FF2B5EF4-FFF2-40B4-BE49-F238E27FC236}">
                    <a16:creationId xmlns:a16="http://schemas.microsoft.com/office/drawing/2014/main" id="{156EFF11-9A4F-4176-A110-4E601A390973}"/>
                  </a:ext>
                </a:extLst>
              </p:cNvPr>
              <p:cNvSpPr>
                <a:spLocks noChangeShapeType="1"/>
              </p:cNvSpPr>
              <p:nvPr/>
            </p:nvSpPr>
            <p:spPr bwMode="auto">
              <a:xfrm>
                <a:off x="765" y="2314"/>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48" name="Line 14">
                <a:extLst>
                  <a:ext uri="{FF2B5EF4-FFF2-40B4-BE49-F238E27FC236}">
                    <a16:creationId xmlns:a16="http://schemas.microsoft.com/office/drawing/2014/main" id="{B48C6152-D40A-4BB9-98F2-E3D9E712D121}"/>
                  </a:ext>
                </a:extLst>
              </p:cNvPr>
              <p:cNvSpPr>
                <a:spLocks noChangeShapeType="1"/>
              </p:cNvSpPr>
              <p:nvPr/>
            </p:nvSpPr>
            <p:spPr bwMode="auto">
              <a:xfrm>
                <a:off x="765" y="2461"/>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49" name="Line 15">
                <a:extLst>
                  <a:ext uri="{FF2B5EF4-FFF2-40B4-BE49-F238E27FC236}">
                    <a16:creationId xmlns:a16="http://schemas.microsoft.com/office/drawing/2014/main" id="{B9891E68-2E34-4EA7-AF88-BA6EF314647C}"/>
                  </a:ext>
                </a:extLst>
              </p:cNvPr>
              <p:cNvSpPr>
                <a:spLocks noChangeShapeType="1"/>
              </p:cNvSpPr>
              <p:nvPr/>
            </p:nvSpPr>
            <p:spPr bwMode="auto">
              <a:xfrm>
                <a:off x="765" y="2608"/>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50" name="Line 16">
                <a:extLst>
                  <a:ext uri="{FF2B5EF4-FFF2-40B4-BE49-F238E27FC236}">
                    <a16:creationId xmlns:a16="http://schemas.microsoft.com/office/drawing/2014/main" id="{26365025-4242-4E06-A99F-DE9CFB26BB8C}"/>
                  </a:ext>
                </a:extLst>
              </p:cNvPr>
              <p:cNvSpPr>
                <a:spLocks noChangeShapeType="1"/>
              </p:cNvSpPr>
              <p:nvPr/>
            </p:nvSpPr>
            <p:spPr bwMode="auto">
              <a:xfrm>
                <a:off x="765" y="2756"/>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51" name="Line 17">
                <a:extLst>
                  <a:ext uri="{FF2B5EF4-FFF2-40B4-BE49-F238E27FC236}">
                    <a16:creationId xmlns:a16="http://schemas.microsoft.com/office/drawing/2014/main" id="{498A9885-5966-4D90-9999-3C054D31BD98}"/>
                  </a:ext>
                </a:extLst>
              </p:cNvPr>
              <p:cNvSpPr>
                <a:spLocks noChangeShapeType="1"/>
              </p:cNvSpPr>
              <p:nvPr/>
            </p:nvSpPr>
            <p:spPr bwMode="auto">
              <a:xfrm>
                <a:off x="765" y="2900"/>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52" name="Line 18">
                <a:extLst>
                  <a:ext uri="{FF2B5EF4-FFF2-40B4-BE49-F238E27FC236}">
                    <a16:creationId xmlns:a16="http://schemas.microsoft.com/office/drawing/2014/main" id="{484E16EE-02A4-4AD7-BB93-E9E9F2A39C1A}"/>
                  </a:ext>
                </a:extLst>
              </p:cNvPr>
              <p:cNvSpPr>
                <a:spLocks noChangeShapeType="1"/>
              </p:cNvSpPr>
              <p:nvPr/>
            </p:nvSpPr>
            <p:spPr bwMode="auto">
              <a:xfrm>
                <a:off x="765" y="3048"/>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53" name="Line 19">
                <a:extLst>
                  <a:ext uri="{FF2B5EF4-FFF2-40B4-BE49-F238E27FC236}">
                    <a16:creationId xmlns:a16="http://schemas.microsoft.com/office/drawing/2014/main" id="{2BA7BBCC-502F-4B16-AB5D-0481B23DA41B}"/>
                  </a:ext>
                </a:extLst>
              </p:cNvPr>
              <p:cNvSpPr>
                <a:spLocks noChangeShapeType="1"/>
              </p:cNvSpPr>
              <p:nvPr/>
            </p:nvSpPr>
            <p:spPr bwMode="auto">
              <a:xfrm>
                <a:off x="765" y="3195"/>
                <a:ext cx="49" cy="1"/>
              </a:xfrm>
              <a:prstGeom prst="line">
                <a:avLst/>
              </a:prstGeom>
              <a:noFill/>
              <a:ln w="36513">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90122" name="Line 20">
              <a:extLst>
                <a:ext uri="{FF2B5EF4-FFF2-40B4-BE49-F238E27FC236}">
                  <a16:creationId xmlns:a16="http://schemas.microsoft.com/office/drawing/2014/main" id="{CB42E4C4-3DBC-4F88-8E46-9E9383A350F6}"/>
                </a:ext>
              </a:extLst>
            </p:cNvPr>
            <p:cNvSpPr>
              <a:spLocks noChangeShapeType="1"/>
            </p:cNvSpPr>
            <p:nvPr/>
          </p:nvSpPr>
          <p:spPr bwMode="auto">
            <a:xfrm>
              <a:off x="2028" y="2940"/>
              <a:ext cx="1932" cy="0"/>
            </a:xfrm>
            <a:prstGeom prst="line">
              <a:avLst/>
            </a:prstGeom>
            <a:noFill/>
            <a:ln w="36513">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0161" dir="4293903" algn="ctr" rotWithShape="0">
                      <a:schemeClr val="bg2"/>
                    </a:outerShdw>
                  </a:effectLst>
                </a14:hiddenEffects>
              </a:ext>
            </a:extLst>
          </p:spPr>
          <p:txBody>
            <a:bodyPr/>
            <a:lstStyle/>
            <a:p>
              <a:endParaRPr lang="zh-CN" altLang="en-US"/>
            </a:p>
          </p:txBody>
        </p:sp>
        <p:sp>
          <p:nvSpPr>
            <p:cNvPr id="49173" name="Rectangle 21">
              <a:extLst>
                <a:ext uri="{FF2B5EF4-FFF2-40B4-BE49-F238E27FC236}">
                  <a16:creationId xmlns:a16="http://schemas.microsoft.com/office/drawing/2014/main" id="{88253944-1805-4778-A202-D1374511E7CC}"/>
                </a:ext>
              </a:extLst>
            </p:cNvPr>
            <p:cNvSpPr>
              <a:spLocks noChangeArrowheads="1"/>
            </p:cNvSpPr>
            <p:nvPr/>
          </p:nvSpPr>
          <p:spPr bwMode="auto">
            <a:xfrm>
              <a:off x="600" y="1020"/>
              <a:ext cx="168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pPr algn="ctr">
                <a:spcBef>
                  <a:spcPct val="50000"/>
                </a:spcBef>
                <a:defRPr/>
              </a:pPr>
              <a:r>
                <a:rPr kumimoji="1" lang="zh-CN" altLang="en-US" sz="2800" b="1">
                  <a:effectLst>
                    <a:outerShdw blurRad="38100" dist="38100" dir="2700000" algn="tl">
                      <a:srgbClr val="C0C0C0"/>
                    </a:outerShdw>
                  </a:effectLst>
                </a:rPr>
                <a:t>抽样分布</a:t>
              </a:r>
            </a:p>
          </p:txBody>
        </p:sp>
        <p:sp>
          <p:nvSpPr>
            <p:cNvPr id="49174" name="Rectangle 22">
              <a:extLst>
                <a:ext uri="{FF2B5EF4-FFF2-40B4-BE49-F238E27FC236}">
                  <a16:creationId xmlns:a16="http://schemas.microsoft.com/office/drawing/2014/main" id="{6343448D-5316-4F09-B043-69191D1D617E}"/>
                </a:ext>
              </a:extLst>
            </p:cNvPr>
            <p:cNvSpPr>
              <a:spLocks noChangeArrowheads="1"/>
            </p:cNvSpPr>
            <p:nvPr/>
          </p:nvSpPr>
          <p:spPr bwMode="auto">
            <a:xfrm>
              <a:off x="2433" y="2361"/>
              <a:ext cx="96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pPr algn="ctr">
                <a:spcBef>
                  <a:spcPct val="50000"/>
                </a:spcBef>
                <a:defRPr/>
              </a:pPr>
              <a:r>
                <a:rPr kumimoji="1" lang="en-US" altLang="zh-CN" sz="2400" b="1">
                  <a:effectLst>
                    <a:outerShdw blurRad="38100" dist="38100" dir="2700000" algn="tl">
                      <a:srgbClr val="C0C0C0"/>
                    </a:outerShdw>
                  </a:effectLst>
                </a:rPr>
                <a:t>1 - </a:t>
              </a:r>
              <a:r>
                <a:rPr kumimoji="1" lang="en-US" altLang="zh-CN" sz="2400" b="1">
                  <a:effectLst>
                    <a:outerShdw blurRad="38100" dist="38100" dir="2700000" algn="tl">
                      <a:srgbClr val="C0C0C0"/>
                    </a:outerShdw>
                  </a:effectLst>
                  <a:latin typeface="Symbol" panose="05050102010706020507" pitchFamily="18" charset="2"/>
                </a:rPr>
                <a:t></a:t>
              </a:r>
              <a:endParaRPr kumimoji="1" lang="en-US" altLang="zh-CN" sz="2400" b="1">
                <a:latin typeface="Symbol" panose="05050102010706020507" pitchFamily="18" charset="2"/>
              </a:endParaRPr>
            </a:p>
          </p:txBody>
        </p:sp>
        <p:sp>
          <p:nvSpPr>
            <p:cNvPr id="49175" name="Rectangle 23">
              <a:extLst>
                <a:ext uri="{FF2B5EF4-FFF2-40B4-BE49-F238E27FC236}">
                  <a16:creationId xmlns:a16="http://schemas.microsoft.com/office/drawing/2014/main" id="{E22E3624-617B-4E0B-B8D5-A0EA1F9C5EA6}"/>
                </a:ext>
              </a:extLst>
            </p:cNvPr>
            <p:cNvSpPr>
              <a:spLocks noChangeArrowheads="1"/>
            </p:cNvSpPr>
            <p:nvPr/>
          </p:nvSpPr>
          <p:spPr bwMode="auto">
            <a:xfrm>
              <a:off x="3669" y="1113"/>
              <a:ext cx="129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pPr>
                <a:spcBef>
                  <a:spcPct val="50000"/>
                </a:spcBef>
                <a:defRPr/>
              </a:pPr>
              <a:r>
                <a:rPr kumimoji="1" lang="zh-CN" altLang="en-US" sz="2400" b="1">
                  <a:effectLst>
                    <a:outerShdw blurRad="38100" dist="38100" dir="2700000" algn="tl">
                      <a:srgbClr val="C0C0C0"/>
                    </a:outerShdw>
                  </a:effectLst>
                </a:rPr>
                <a:t>置信水平</a:t>
              </a:r>
            </a:p>
          </p:txBody>
        </p:sp>
        <p:sp>
          <p:nvSpPr>
            <p:cNvPr id="90126" name="Line 24">
              <a:extLst>
                <a:ext uri="{FF2B5EF4-FFF2-40B4-BE49-F238E27FC236}">
                  <a16:creationId xmlns:a16="http://schemas.microsoft.com/office/drawing/2014/main" id="{88483F12-4181-4C4C-848B-2464ACC8772E}"/>
                </a:ext>
              </a:extLst>
            </p:cNvPr>
            <p:cNvSpPr>
              <a:spLocks noChangeShapeType="1"/>
            </p:cNvSpPr>
            <p:nvPr/>
          </p:nvSpPr>
          <p:spPr bwMode="auto">
            <a:xfrm>
              <a:off x="2004" y="3168"/>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0127" name="AutoShape 25">
              <a:extLst>
                <a:ext uri="{FF2B5EF4-FFF2-40B4-BE49-F238E27FC236}">
                  <a16:creationId xmlns:a16="http://schemas.microsoft.com/office/drawing/2014/main" id="{A71D7622-25D6-4C4C-B080-62339ABF1089}"/>
                </a:ext>
              </a:extLst>
            </p:cNvPr>
            <p:cNvSpPr>
              <a:spLocks noChangeArrowheads="1"/>
            </p:cNvSpPr>
            <p:nvPr/>
          </p:nvSpPr>
          <p:spPr bwMode="auto">
            <a:xfrm>
              <a:off x="1464" y="3180"/>
              <a:ext cx="288" cy="564"/>
            </a:xfrm>
            <a:prstGeom prst="upArrow">
              <a:avLst>
                <a:gd name="adj1" fmla="val 50000"/>
                <a:gd name="adj2" fmla="val 48958"/>
              </a:avLst>
            </a:prstGeom>
            <a:solidFill>
              <a:schemeClr val="accent1"/>
            </a:solidFill>
            <a:ln w="12700">
              <a:solidFill>
                <a:schemeClr val="accent2"/>
              </a:solidFill>
              <a:miter lim="800000"/>
              <a:headEnd/>
              <a:tailEnd/>
            </a:ln>
            <a:effectLst>
              <a:outerShdw dist="56796" dir="1593903" algn="ctr" rotWithShape="0">
                <a:schemeClr val="bg2"/>
              </a:outerShdw>
            </a:effectLst>
          </p:spPr>
          <p:txBody>
            <a:bodyPr vert="eaVert"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90128" name="Freeform 26" descr="60%">
              <a:extLst>
                <a:ext uri="{FF2B5EF4-FFF2-40B4-BE49-F238E27FC236}">
                  <a16:creationId xmlns:a16="http://schemas.microsoft.com/office/drawing/2014/main" id="{DB56337F-6CA3-46CE-B815-02596E42B25A}"/>
                </a:ext>
              </a:extLst>
            </p:cNvPr>
            <p:cNvSpPr>
              <a:spLocks/>
            </p:cNvSpPr>
            <p:nvPr/>
          </p:nvSpPr>
          <p:spPr bwMode="auto">
            <a:xfrm>
              <a:off x="1172" y="2605"/>
              <a:ext cx="839" cy="546"/>
            </a:xfrm>
            <a:custGeom>
              <a:avLst/>
              <a:gdLst>
                <a:gd name="T0" fmla="*/ 256 w 1129"/>
                <a:gd name="T1" fmla="*/ 0 h 735"/>
                <a:gd name="T2" fmla="*/ 256 w 1129"/>
                <a:gd name="T3" fmla="*/ 166 h 735"/>
                <a:gd name="T4" fmla="*/ 0 w 1129"/>
                <a:gd name="T5" fmla="*/ 166 h 735"/>
                <a:gd name="T6" fmla="*/ 28 w 1129"/>
                <a:gd name="T7" fmla="*/ 158 h 735"/>
                <a:gd name="T8" fmla="*/ 56 w 1129"/>
                <a:gd name="T9" fmla="*/ 149 h 735"/>
                <a:gd name="T10" fmla="*/ 82 w 1129"/>
                <a:gd name="T11" fmla="*/ 138 h 735"/>
                <a:gd name="T12" fmla="*/ 108 w 1129"/>
                <a:gd name="T13" fmla="*/ 126 h 735"/>
                <a:gd name="T14" fmla="*/ 132 w 1129"/>
                <a:gd name="T15" fmla="*/ 114 h 735"/>
                <a:gd name="T16" fmla="*/ 154 w 1129"/>
                <a:gd name="T17" fmla="*/ 100 h 735"/>
                <a:gd name="T18" fmla="*/ 175 w 1129"/>
                <a:gd name="T19" fmla="*/ 85 h 735"/>
                <a:gd name="T20" fmla="*/ 195 w 1129"/>
                <a:gd name="T21" fmla="*/ 70 h 735"/>
                <a:gd name="T22" fmla="*/ 213 w 1129"/>
                <a:gd name="T23" fmla="*/ 53 h 735"/>
                <a:gd name="T24" fmla="*/ 229 w 1129"/>
                <a:gd name="T25" fmla="*/ 36 h 735"/>
                <a:gd name="T26" fmla="*/ 244 w 1129"/>
                <a:gd name="T27" fmla="*/ 19 h 735"/>
                <a:gd name="T28" fmla="*/ 256 w 1129"/>
                <a:gd name="T29" fmla="*/ 0 h 7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9" name="Rectangle 27">
              <a:extLst>
                <a:ext uri="{FF2B5EF4-FFF2-40B4-BE49-F238E27FC236}">
                  <a16:creationId xmlns:a16="http://schemas.microsoft.com/office/drawing/2014/main" id="{9AD4486C-4157-44A9-94E2-A109192C2665}"/>
                </a:ext>
              </a:extLst>
            </p:cNvPr>
            <p:cNvSpPr>
              <a:spLocks noChangeArrowheads="1"/>
            </p:cNvSpPr>
            <p:nvPr/>
          </p:nvSpPr>
          <p:spPr bwMode="auto">
            <a:xfrm>
              <a:off x="600" y="3756"/>
              <a:ext cx="2016" cy="28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defRPr/>
              </a:pPr>
              <a:r>
                <a:rPr kumimoji="1" lang="zh-CN" altLang="en-US" sz="2400" b="1">
                  <a:effectLst>
                    <a:outerShdw blurRad="38100" dist="38100" dir="2700000" algn="tl">
                      <a:srgbClr val="C0C0C0"/>
                    </a:outerShdw>
                  </a:effectLst>
                </a:rPr>
                <a:t>计算出的样本统计量</a:t>
              </a:r>
            </a:p>
          </p:txBody>
        </p:sp>
        <p:sp>
          <p:nvSpPr>
            <p:cNvPr id="90130" name="Line 28">
              <a:extLst>
                <a:ext uri="{FF2B5EF4-FFF2-40B4-BE49-F238E27FC236}">
                  <a16:creationId xmlns:a16="http://schemas.microsoft.com/office/drawing/2014/main" id="{A5F37983-DD7A-40BA-A87D-37572CA68841}"/>
                </a:ext>
              </a:extLst>
            </p:cNvPr>
            <p:cNvSpPr>
              <a:spLocks noChangeShapeType="1"/>
            </p:cNvSpPr>
            <p:nvPr/>
          </p:nvSpPr>
          <p:spPr bwMode="auto">
            <a:xfrm flipH="1">
              <a:off x="1164" y="2580"/>
              <a:ext cx="456" cy="0"/>
            </a:xfrm>
            <a:prstGeom prst="line">
              <a:avLst/>
            </a:prstGeom>
            <a:noFill/>
            <a:ln w="19050">
              <a:solidFill>
                <a:srgbClr val="7BFFF2"/>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9181" name="Rectangle 29">
              <a:extLst>
                <a:ext uri="{FF2B5EF4-FFF2-40B4-BE49-F238E27FC236}">
                  <a16:creationId xmlns:a16="http://schemas.microsoft.com/office/drawing/2014/main" id="{6037BD48-F641-44C4-A7FA-279FE4EC809B}"/>
                </a:ext>
              </a:extLst>
            </p:cNvPr>
            <p:cNvSpPr>
              <a:spLocks noChangeArrowheads="1"/>
            </p:cNvSpPr>
            <p:nvPr/>
          </p:nvSpPr>
          <p:spPr bwMode="auto">
            <a:xfrm>
              <a:off x="1104" y="2688"/>
              <a:ext cx="311" cy="192"/>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en-US" altLang="zh-CN" sz="2000" i="1">
                  <a:solidFill>
                    <a:schemeClr val="accent2"/>
                  </a:solidFill>
                  <a:effectLst>
                    <a:outerShdw blurRad="38100" dist="38100" dir="2700000" algn="tl">
                      <a:srgbClr val="C0C0C0"/>
                    </a:outerShdw>
                  </a:effectLst>
                </a:rPr>
                <a:t>P </a:t>
              </a:r>
              <a:r>
                <a:rPr kumimoji="1" lang="zh-CN" altLang="en-US" sz="2000">
                  <a:solidFill>
                    <a:schemeClr val="accent2"/>
                  </a:solidFill>
                  <a:effectLst>
                    <a:outerShdw blurRad="38100" dist="38100" dir="2700000" algn="tl">
                      <a:srgbClr val="C0C0C0"/>
                    </a:outerShdw>
                  </a:effectLst>
                </a:rPr>
                <a:t>值</a:t>
              </a:r>
            </a:p>
          </p:txBody>
        </p:sp>
        <p:sp>
          <p:nvSpPr>
            <p:cNvPr id="90132" name="Line 30">
              <a:extLst>
                <a:ext uri="{FF2B5EF4-FFF2-40B4-BE49-F238E27FC236}">
                  <a16:creationId xmlns:a16="http://schemas.microsoft.com/office/drawing/2014/main" id="{65F31159-66CA-46FB-BACC-34C0B165B853}"/>
                </a:ext>
              </a:extLst>
            </p:cNvPr>
            <p:cNvSpPr>
              <a:spLocks noChangeShapeType="1"/>
            </p:cNvSpPr>
            <p:nvPr/>
          </p:nvSpPr>
          <p:spPr bwMode="auto">
            <a:xfrm flipH="1">
              <a:off x="2928" y="1404"/>
              <a:ext cx="1068" cy="996"/>
            </a:xfrm>
            <a:prstGeom prst="line">
              <a:avLst/>
            </a:prstGeom>
            <a:noFill/>
            <a:ln w="127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33" name="Freeform 31">
              <a:extLst>
                <a:ext uri="{FF2B5EF4-FFF2-40B4-BE49-F238E27FC236}">
                  <a16:creationId xmlns:a16="http://schemas.microsoft.com/office/drawing/2014/main" id="{257728BD-5E12-4F0C-8A5D-6802609A29A3}"/>
                </a:ext>
              </a:extLst>
            </p:cNvPr>
            <p:cNvSpPr>
              <a:spLocks/>
            </p:cNvSpPr>
            <p:nvPr/>
          </p:nvSpPr>
          <p:spPr bwMode="auto">
            <a:xfrm>
              <a:off x="1129" y="2944"/>
              <a:ext cx="495" cy="205"/>
            </a:xfrm>
            <a:custGeom>
              <a:avLst/>
              <a:gdLst>
                <a:gd name="T0" fmla="*/ 2004 w 349"/>
                <a:gd name="T1" fmla="*/ 0 h 198"/>
                <a:gd name="T2" fmla="*/ 2004 w 349"/>
                <a:gd name="T3" fmla="*/ 235 h 198"/>
                <a:gd name="T4" fmla="*/ 0 w 349"/>
                <a:gd name="T5" fmla="*/ 235 h 198"/>
                <a:gd name="T6" fmla="*/ 1240 w 349"/>
                <a:gd name="T7" fmla="*/ 118 h 198"/>
                <a:gd name="T8" fmla="*/ 2004 w 349"/>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198">
                  <a:moveTo>
                    <a:pt x="349" y="0"/>
                  </a:moveTo>
                  <a:lnTo>
                    <a:pt x="349" y="198"/>
                  </a:lnTo>
                  <a:lnTo>
                    <a:pt x="0" y="198"/>
                  </a:lnTo>
                  <a:lnTo>
                    <a:pt x="216" y="99"/>
                  </a:lnTo>
                  <a:lnTo>
                    <a:pt x="349" y="0"/>
                  </a:lnTo>
                  <a:close/>
                </a:path>
              </a:pathLst>
            </a:custGeom>
            <a:blipFill dpi="0" rotWithShape="0">
              <a:blip r:embed="rId4"/>
              <a:srcRect/>
              <a:tile tx="0" ty="0" sx="100000" sy="100000" flip="none" algn="tl"/>
            </a:blipFill>
            <a:ln w="7938">
              <a:solidFill>
                <a:srgbClr val="000000"/>
              </a:solidFill>
              <a:prstDash val="solid"/>
              <a:round/>
              <a:headEnd/>
              <a:tailEnd/>
            </a:ln>
          </p:spPr>
          <p:txBody>
            <a:bodyPr/>
            <a:lstStyle/>
            <a:p>
              <a:endParaRPr lang="zh-CN" altLang="en-US"/>
            </a:p>
          </p:txBody>
        </p:sp>
        <p:grpSp>
          <p:nvGrpSpPr>
            <p:cNvPr id="90134" name="Group 32">
              <a:extLst>
                <a:ext uri="{FF2B5EF4-FFF2-40B4-BE49-F238E27FC236}">
                  <a16:creationId xmlns:a16="http://schemas.microsoft.com/office/drawing/2014/main" id="{2FBAA797-45C1-4A87-A8B3-CD5458D5532B}"/>
                </a:ext>
              </a:extLst>
            </p:cNvPr>
            <p:cNvGrpSpPr>
              <a:grpSpLocks/>
            </p:cNvGrpSpPr>
            <p:nvPr/>
          </p:nvGrpSpPr>
          <p:grpSpPr bwMode="auto">
            <a:xfrm>
              <a:off x="984" y="1692"/>
              <a:ext cx="3883" cy="1432"/>
              <a:chOff x="816" y="1872"/>
              <a:chExt cx="3883" cy="1432"/>
            </a:xfrm>
          </p:grpSpPr>
          <p:sp>
            <p:nvSpPr>
              <p:cNvPr id="90142" name="Freeform 33">
                <a:extLst>
                  <a:ext uri="{FF2B5EF4-FFF2-40B4-BE49-F238E27FC236}">
                    <a16:creationId xmlns:a16="http://schemas.microsoft.com/office/drawing/2014/main" id="{4ED6FED7-A008-4BB4-A458-1926852756FC}"/>
                  </a:ext>
                </a:extLst>
              </p:cNvPr>
              <p:cNvSpPr>
                <a:spLocks/>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FF33CC"/>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43" name="Freeform 34">
                <a:extLst>
                  <a:ext uri="{FF2B5EF4-FFF2-40B4-BE49-F238E27FC236}">
                    <a16:creationId xmlns:a16="http://schemas.microsoft.com/office/drawing/2014/main" id="{B4F5C892-0441-48A4-B6BF-47CD1A77F7CF}"/>
                  </a:ext>
                </a:extLst>
              </p:cNvPr>
              <p:cNvSpPr>
                <a:spLocks/>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FF33CC"/>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0135" name="Freeform 35">
              <a:extLst>
                <a:ext uri="{FF2B5EF4-FFF2-40B4-BE49-F238E27FC236}">
                  <a16:creationId xmlns:a16="http://schemas.microsoft.com/office/drawing/2014/main" id="{FF5684E0-DB91-4991-B9EE-19F577C767A3}"/>
                </a:ext>
              </a:extLst>
            </p:cNvPr>
            <p:cNvSpPr>
              <a:spLocks/>
            </p:cNvSpPr>
            <p:nvPr/>
          </p:nvSpPr>
          <p:spPr bwMode="auto">
            <a:xfrm>
              <a:off x="1200" y="2888"/>
              <a:ext cx="315" cy="206"/>
            </a:xfrm>
            <a:custGeom>
              <a:avLst/>
              <a:gdLst>
                <a:gd name="T0" fmla="*/ 0 w 303"/>
                <a:gd name="T1" fmla="*/ 0 h 566"/>
                <a:gd name="T2" fmla="*/ 57 w 303"/>
                <a:gd name="T3" fmla="*/ 0 h 566"/>
                <a:gd name="T4" fmla="*/ 111 w 303"/>
                <a:gd name="T5" fmla="*/ 0 h 566"/>
                <a:gd name="T6" fmla="*/ 158 w 303"/>
                <a:gd name="T7" fmla="*/ 0 h 566"/>
                <a:gd name="T8" fmla="*/ 198 w 303"/>
                <a:gd name="T9" fmla="*/ 0 h 566"/>
                <a:gd name="T10" fmla="*/ 229 w 303"/>
                <a:gd name="T11" fmla="*/ 1 h 566"/>
                <a:gd name="T12" fmla="*/ 252 w 303"/>
                <a:gd name="T13" fmla="*/ 1 h 566"/>
                <a:gd name="T14" fmla="*/ 257 w 303"/>
                <a:gd name="T15" fmla="*/ 1 h 566"/>
                <a:gd name="T16" fmla="*/ 255 w 303"/>
                <a:gd name="T17" fmla="*/ 1 h 566"/>
                <a:gd name="T18" fmla="*/ 236 w 303"/>
                <a:gd name="T19" fmla="*/ 2 h 566"/>
                <a:gd name="T20" fmla="*/ 219 w 303"/>
                <a:gd name="T21" fmla="*/ 2 h 566"/>
                <a:gd name="T22" fmla="*/ 214 w 303"/>
                <a:gd name="T23" fmla="*/ 3 h 566"/>
                <a:gd name="T24" fmla="*/ 219 w 303"/>
                <a:gd name="T25" fmla="*/ 3 h 566"/>
                <a:gd name="T26" fmla="*/ 234 w 303"/>
                <a:gd name="T27" fmla="*/ 3 h 566"/>
                <a:gd name="T28" fmla="*/ 255 w 303"/>
                <a:gd name="T29" fmla="*/ 3 h 566"/>
                <a:gd name="T30" fmla="*/ 286 w 303"/>
                <a:gd name="T31" fmla="*/ 3 h 566"/>
                <a:gd name="T32" fmla="*/ 324 w 303"/>
                <a:gd name="T33" fmla="*/ 3 h 566"/>
                <a:gd name="T34" fmla="*/ 367 w 303"/>
                <a:gd name="T35" fmla="*/ 4 h 5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19050" cmpd="sng">
              <a:solidFill>
                <a:srgbClr val="7BFFF2"/>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36" name="Line 36">
              <a:extLst>
                <a:ext uri="{FF2B5EF4-FFF2-40B4-BE49-F238E27FC236}">
                  <a16:creationId xmlns:a16="http://schemas.microsoft.com/office/drawing/2014/main" id="{652F37F9-A624-442A-9691-7E892C4E6023}"/>
                </a:ext>
              </a:extLst>
            </p:cNvPr>
            <p:cNvSpPr>
              <a:spLocks noChangeShapeType="1"/>
            </p:cNvSpPr>
            <p:nvPr/>
          </p:nvSpPr>
          <p:spPr bwMode="auto">
            <a:xfrm>
              <a:off x="1620" y="2580"/>
              <a:ext cx="0" cy="576"/>
            </a:xfrm>
            <a:prstGeom prst="line">
              <a:avLst/>
            </a:prstGeom>
            <a:noFill/>
            <a:ln w="19050">
              <a:solidFill>
                <a:srgbClr val="7BFFF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137" name="Freeform 37">
              <a:extLst>
                <a:ext uri="{FF2B5EF4-FFF2-40B4-BE49-F238E27FC236}">
                  <a16:creationId xmlns:a16="http://schemas.microsoft.com/office/drawing/2014/main" id="{ED621AEC-1538-43FF-9548-145B904D7A42}"/>
                </a:ext>
              </a:extLst>
            </p:cNvPr>
            <p:cNvSpPr>
              <a:spLocks/>
            </p:cNvSpPr>
            <p:nvPr/>
          </p:nvSpPr>
          <p:spPr bwMode="auto">
            <a:xfrm>
              <a:off x="1505" y="2384"/>
              <a:ext cx="363" cy="626"/>
            </a:xfrm>
            <a:custGeom>
              <a:avLst/>
              <a:gdLst>
                <a:gd name="T0" fmla="*/ 0 w 303"/>
                <a:gd name="T1" fmla="*/ 0 h 566"/>
                <a:gd name="T2" fmla="*/ 115 w 303"/>
                <a:gd name="T3" fmla="*/ 11 h 566"/>
                <a:gd name="T4" fmla="*/ 225 w 303"/>
                <a:gd name="T5" fmla="*/ 30 h 566"/>
                <a:gd name="T6" fmla="*/ 321 w 303"/>
                <a:gd name="T7" fmla="*/ 73 h 566"/>
                <a:gd name="T8" fmla="*/ 401 w 303"/>
                <a:gd name="T9" fmla="*/ 125 h 566"/>
                <a:gd name="T10" fmla="*/ 466 w 303"/>
                <a:gd name="T11" fmla="*/ 188 h 566"/>
                <a:gd name="T12" fmla="*/ 510 w 303"/>
                <a:gd name="T13" fmla="*/ 255 h 566"/>
                <a:gd name="T14" fmla="*/ 522 w 303"/>
                <a:gd name="T15" fmla="*/ 334 h 566"/>
                <a:gd name="T16" fmla="*/ 520 w 303"/>
                <a:gd name="T17" fmla="*/ 411 h 566"/>
                <a:gd name="T18" fmla="*/ 478 w 303"/>
                <a:gd name="T19" fmla="*/ 483 h 566"/>
                <a:gd name="T20" fmla="*/ 447 w 303"/>
                <a:gd name="T21" fmla="*/ 547 h 566"/>
                <a:gd name="T22" fmla="*/ 435 w 303"/>
                <a:gd name="T23" fmla="*/ 618 h 566"/>
                <a:gd name="T24" fmla="*/ 447 w 303"/>
                <a:gd name="T25" fmla="*/ 680 h 566"/>
                <a:gd name="T26" fmla="*/ 476 w 303"/>
                <a:gd name="T27" fmla="*/ 750 h 566"/>
                <a:gd name="T28" fmla="*/ 520 w 303"/>
                <a:gd name="T29" fmla="*/ 808 h 566"/>
                <a:gd name="T30" fmla="*/ 582 w 303"/>
                <a:gd name="T31" fmla="*/ 860 h 566"/>
                <a:gd name="T32" fmla="*/ 659 w 303"/>
                <a:gd name="T33" fmla="*/ 904 h 566"/>
                <a:gd name="T34" fmla="*/ 748 w 303"/>
                <a:gd name="T35" fmla="*/ 936 h 5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19050"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0138" name="Group 38">
              <a:extLst>
                <a:ext uri="{FF2B5EF4-FFF2-40B4-BE49-F238E27FC236}">
                  <a16:creationId xmlns:a16="http://schemas.microsoft.com/office/drawing/2014/main" id="{30DCF9D1-F6C0-447A-BC2D-76DFA247E40E}"/>
                </a:ext>
              </a:extLst>
            </p:cNvPr>
            <p:cNvGrpSpPr>
              <a:grpSpLocks/>
            </p:cNvGrpSpPr>
            <p:nvPr/>
          </p:nvGrpSpPr>
          <p:grpSpPr bwMode="auto">
            <a:xfrm>
              <a:off x="1332" y="1968"/>
              <a:ext cx="672" cy="1200"/>
              <a:chOff x="1392" y="2160"/>
              <a:chExt cx="672" cy="1200"/>
            </a:xfrm>
          </p:grpSpPr>
          <p:sp>
            <p:nvSpPr>
              <p:cNvPr id="90140" name="Line 39">
                <a:extLst>
                  <a:ext uri="{FF2B5EF4-FFF2-40B4-BE49-F238E27FC236}">
                    <a16:creationId xmlns:a16="http://schemas.microsoft.com/office/drawing/2014/main" id="{1121E146-219F-4933-9709-9EF9FA47F989}"/>
                  </a:ext>
                </a:extLst>
              </p:cNvPr>
              <p:cNvSpPr>
                <a:spLocks noChangeShapeType="1"/>
              </p:cNvSpPr>
              <p:nvPr/>
            </p:nvSpPr>
            <p:spPr bwMode="auto">
              <a:xfrm>
                <a:off x="1392" y="2160"/>
                <a:ext cx="672" cy="0"/>
              </a:xfrm>
              <a:prstGeom prst="line">
                <a:avLst/>
              </a:prstGeom>
              <a:noFill/>
              <a:ln w="28575">
                <a:solidFill>
                  <a:schemeClr val="tx1"/>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0141" name="Line 40">
                <a:extLst>
                  <a:ext uri="{FF2B5EF4-FFF2-40B4-BE49-F238E27FC236}">
                    <a16:creationId xmlns:a16="http://schemas.microsoft.com/office/drawing/2014/main" id="{4ED9439B-FEC0-4288-87A3-F05265624918}"/>
                  </a:ext>
                </a:extLst>
              </p:cNvPr>
              <p:cNvSpPr>
                <a:spLocks noChangeShapeType="1"/>
              </p:cNvSpPr>
              <p:nvPr/>
            </p:nvSpPr>
            <p:spPr bwMode="auto">
              <a:xfrm>
                <a:off x="2064" y="2160"/>
                <a:ext cx="0" cy="1200"/>
              </a:xfrm>
              <a:prstGeom prst="line">
                <a:avLst/>
              </a:prstGeom>
              <a:noFill/>
              <a:ln w="28575">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0139" name="Freeform 41">
              <a:extLst>
                <a:ext uri="{FF2B5EF4-FFF2-40B4-BE49-F238E27FC236}">
                  <a16:creationId xmlns:a16="http://schemas.microsoft.com/office/drawing/2014/main" id="{846E216E-4702-4CFA-B57E-5E557D8DEA9C}"/>
                </a:ext>
              </a:extLst>
            </p:cNvPr>
            <p:cNvSpPr>
              <a:spLocks/>
            </p:cNvSpPr>
            <p:nvPr/>
          </p:nvSpPr>
          <p:spPr bwMode="auto">
            <a:xfrm>
              <a:off x="984" y="1692"/>
              <a:ext cx="3957" cy="1466"/>
            </a:xfrm>
            <a:custGeom>
              <a:avLst/>
              <a:gdLst>
                <a:gd name="T0" fmla="*/ 0 w 3957"/>
                <a:gd name="T1" fmla="*/ 0 h 1466"/>
                <a:gd name="T2" fmla="*/ 0 w 3957"/>
                <a:gd name="T3" fmla="*/ 1466 h 1466"/>
                <a:gd name="T4" fmla="*/ 3957 w 3957"/>
                <a:gd name="T5" fmla="*/ 1466 h 1466"/>
                <a:gd name="T6" fmla="*/ 0 60000 65536"/>
                <a:gd name="T7" fmla="*/ 0 60000 65536"/>
                <a:gd name="T8" fmla="*/ 0 60000 65536"/>
              </a:gdLst>
              <a:ahLst/>
              <a:cxnLst>
                <a:cxn ang="T6">
                  <a:pos x="T0" y="T1"/>
                </a:cxn>
                <a:cxn ang="T7">
                  <a:pos x="T2" y="T3"/>
                </a:cxn>
                <a:cxn ang="T8">
                  <a:pos x="T4" y="T5"/>
                </a:cxn>
              </a:cxnLst>
              <a:rect l="0" t="0" r="r" b="b"/>
              <a:pathLst>
                <a:path w="3957" h="1466">
                  <a:moveTo>
                    <a:pt x="0" y="0"/>
                  </a:moveTo>
                  <a:lnTo>
                    <a:pt x="0" y="1466"/>
                  </a:lnTo>
                  <a:lnTo>
                    <a:pt x="3957" y="1466"/>
                  </a:lnTo>
                </a:path>
              </a:pathLst>
            </a:custGeom>
            <a:noFill/>
            <a:ln w="36513">
              <a:solidFill>
                <a:schemeClr val="tx1"/>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858379B-C3F5-44CF-B7A6-FEC09362F76D}"/>
              </a:ext>
            </a:extLst>
          </p:cNvPr>
          <p:cNvSpPr>
            <a:spLocks noGrp="1" noChangeArrowheads="1"/>
          </p:cNvSpPr>
          <p:nvPr>
            <p:ph type="title"/>
          </p:nvPr>
        </p:nvSpPr>
        <p:spPr>
          <a:xfrm>
            <a:off x="755650" y="404813"/>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t>右侧检验的</a:t>
            </a:r>
            <a:r>
              <a:rPr lang="en-US" altLang="zh-CN" sz="4000" i="1"/>
              <a:t>P </a:t>
            </a:r>
            <a:r>
              <a:rPr lang="zh-CN" altLang="en-US" sz="4000"/>
              <a:t>值</a:t>
            </a:r>
          </a:p>
        </p:txBody>
      </p:sp>
      <p:grpSp>
        <p:nvGrpSpPr>
          <p:cNvPr id="92163" name="Group 3">
            <a:extLst>
              <a:ext uri="{FF2B5EF4-FFF2-40B4-BE49-F238E27FC236}">
                <a16:creationId xmlns:a16="http://schemas.microsoft.com/office/drawing/2014/main" id="{AD13D4C8-1F7B-4E64-B0B0-54BBA56DFE59}"/>
              </a:ext>
            </a:extLst>
          </p:cNvPr>
          <p:cNvGrpSpPr>
            <a:grpSpLocks/>
          </p:cNvGrpSpPr>
          <p:nvPr/>
        </p:nvGrpSpPr>
        <p:grpSpPr bwMode="auto">
          <a:xfrm>
            <a:off x="723900" y="1657350"/>
            <a:ext cx="7467600" cy="4645025"/>
            <a:chOff x="456" y="1044"/>
            <a:chExt cx="4704" cy="2926"/>
          </a:xfrm>
        </p:grpSpPr>
        <p:sp>
          <p:nvSpPr>
            <p:cNvPr id="51204" name="Rectangle 4">
              <a:extLst>
                <a:ext uri="{FF2B5EF4-FFF2-40B4-BE49-F238E27FC236}">
                  <a16:creationId xmlns:a16="http://schemas.microsoft.com/office/drawing/2014/main" id="{FB0967C9-1CD0-4DE0-8C1E-A11BD4DE5275}"/>
                </a:ext>
              </a:extLst>
            </p:cNvPr>
            <p:cNvSpPr>
              <a:spLocks noChangeArrowheads="1"/>
            </p:cNvSpPr>
            <p:nvPr/>
          </p:nvSpPr>
          <p:spPr bwMode="auto">
            <a:xfrm>
              <a:off x="2616" y="3252"/>
              <a:ext cx="40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lIns="0" tIns="0" rIns="0" bIns="0">
              <a:spAutoFit/>
            </a:bodyPr>
            <a:lstStyle/>
            <a:p>
              <a:pPr>
                <a:defRPr/>
              </a:pPr>
              <a:r>
                <a:rPr kumimoji="1" lang="en-US" altLang="zh-CN" sz="2400">
                  <a:effectLst>
                    <a:outerShdw blurRad="38100" dist="38100" dir="2700000" algn="tl">
                      <a:srgbClr val="C0C0C0"/>
                    </a:outerShdw>
                  </a:effectLst>
                </a:rPr>
                <a:t>H</a:t>
              </a:r>
              <a:r>
                <a:rPr kumimoji="1" lang="en-US" altLang="zh-CN" sz="2400" baseline="-25000">
                  <a:effectLst>
                    <a:outerShdw blurRad="38100" dist="38100" dir="2700000" algn="tl">
                      <a:srgbClr val="C0C0C0"/>
                    </a:outerShdw>
                  </a:effectLst>
                </a:rPr>
                <a:t>0</a:t>
              </a:r>
              <a:r>
                <a:rPr kumimoji="1" lang="zh-CN" altLang="en-US" sz="2400">
                  <a:effectLst>
                    <a:outerShdw blurRad="38100" dist="38100" dir="2700000" algn="tl">
                      <a:srgbClr val="C0C0C0"/>
                    </a:outerShdw>
                  </a:effectLst>
                </a:rPr>
                <a:t>值</a:t>
              </a:r>
            </a:p>
          </p:txBody>
        </p:sp>
        <p:sp>
          <p:nvSpPr>
            <p:cNvPr id="51205" name="Rectangle 5">
              <a:extLst>
                <a:ext uri="{FF2B5EF4-FFF2-40B4-BE49-F238E27FC236}">
                  <a16:creationId xmlns:a16="http://schemas.microsoft.com/office/drawing/2014/main" id="{C3185305-4011-4884-89E0-D087D4057B5D}"/>
                </a:ext>
              </a:extLst>
            </p:cNvPr>
            <p:cNvSpPr>
              <a:spLocks noChangeArrowheads="1"/>
            </p:cNvSpPr>
            <p:nvPr/>
          </p:nvSpPr>
          <p:spPr bwMode="auto">
            <a:xfrm>
              <a:off x="3384" y="3444"/>
              <a:ext cx="57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lIns="0" tIns="0" rIns="0" bIns="0">
              <a:spAutoFit/>
            </a:bodyPr>
            <a:lstStyle/>
            <a:p>
              <a:pPr>
                <a:defRPr/>
              </a:pPr>
              <a:r>
                <a:rPr kumimoji="1" lang="zh-CN" altLang="en-US" sz="2400">
                  <a:effectLst>
                    <a:outerShdw blurRad="38100" dist="38100" dir="2700000" algn="tl">
                      <a:srgbClr val="C0C0C0"/>
                    </a:outerShdw>
                  </a:effectLst>
                </a:rPr>
                <a:t>临界值</a:t>
              </a:r>
              <a:endParaRPr kumimoji="1" lang="zh-CN" altLang="en-US" sz="2400"/>
            </a:p>
          </p:txBody>
        </p:sp>
        <p:sp>
          <p:nvSpPr>
            <p:cNvPr id="51206" name="Rectangle 6">
              <a:extLst>
                <a:ext uri="{FF2B5EF4-FFF2-40B4-BE49-F238E27FC236}">
                  <a16:creationId xmlns:a16="http://schemas.microsoft.com/office/drawing/2014/main" id="{43111C4F-0905-479F-8A91-BBAD48EA69DF}"/>
                </a:ext>
              </a:extLst>
            </p:cNvPr>
            <p:cNvSpPr>
              <a:spLocks noChangeArrowheads="1"/>
            </p:cNvSpPr>
            <p:nvPr/>
          </p:nvSpPr>
          <p:spPr bwMode="auto">
            <a:xfrm>
              <a:off x="4080" y="2280"/>
              <a:ext cx="14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defRPr/>
              </a:pPr>
              <a:r>
                <a:rPr kumimoji="1" lang="en-US" altLang="zh-CN" sz="2800" b="1">
                  <a:effectLst>
                    <a:outerShdw blurRad="38100" dist="38100" dir="2700000" algn="tl">
                      <a:srgbClr val="C0C0C0"/>
                    </a:outerShdw>
                  </a:effectLst>
                  <a:latin typeface="Symbol" panose="05050102010706020507" pitchFamily="18" charset="2"/>
                </a:rPr>
                <a:t>a</a:t>
              </a:r>
              <a:endParaRPr kumimoji="1" lang="en-US" altLang="zh-CN" sz="2400">
                <a:effectLst>
                  <a:outerShdw blurRad="38100" dist="38100" dir="2700000" algn="tl">
                    <a:srgbClr val="C0C0C0"/>
                  </a:outerShdw>
                </a:effectLst>
              </a:endParaRPr>
            </a:p>
          </p:txBody>
        </p:sp>
        <p:sp>
          <p:nvSpPr>
            <p:cNvPr id="51207" name="Rectangle 7">
              <a:extLst>
                <a:ext uri="{FF2B5EF4-FFF2-40B4-BE49-F238E27FC236}">
                  <a16:creationId xmlns:a16="http://schemas.microsoft.com/office/drawing/2014/main" id="{1E394356-60D3-4915-8155-ABF454D6F872}"/>
                </a:ext>
              </a:extLst>
            </p:cNvPr>
            <p:cNvSpPr>
              <a:spLocks noChangeArrowheads="1"/>
            </p:cNvSpPr>
            <p:nvPr/>
          </p:nvSpPr>
          <p:spPr bwMode="auto">
            <a:xfrm>
              <a:off x="3732" y="1740"/>
              <a:ext cx="57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lIns="0" tIns="0" rIns="0" bIns="0">
              <a:spAutoFit/>
            </a:bodyPr>
            <a:lstStyle/>
            <a:p>
              <a:pPr>
                <a:defRPr/>
              </a:pPr>
              <a:r>
                <a:rPr kumimoji="1" lang="zh-CN" altLang="en-US" sz="2400">
                  <a:effectLst>
                    <a:outerShdw blurRad="38100" dist="38100" dir="2700000" algn="tl">
                      <a:srgbClr val="C0C0C0"/>
                    </a:outerShdw>
                  </a:effectLst>
                </a:rPr>
                <a:t>拒绝域</a:t>
              </a:r>
              <a:endParaRPr kumimoji="1" lang="zh-CN" altLang="en-US" sz="2400"/>
            </a:p>
          </p:txBody>
        </p:sp>
        <p:grpSp>
          <p:nvGrpSpPr>
            <p:cNvPr id="92168" name="Group 8">
              <a:extLst>
                <a:ext uri="{FF2B5EF4-FFF2-40B4-BE49-F238E27FC236}">
                  <a16:creationId xmlns:a16="http://schemas.microsoft.com/office/drawing/2014/main" id="{02AB6631-4B95-4E0E-8385-6E09E2E3366D}"/>
                </a:ext>
              </a:extLst>
            </p:cNvPr>
            <p:cNvGrpSpPr>
              <a:grpSpLocks/>
            </p:cNvGrpSpPr>
            <p:nvPr/>
          </p:nvGrpSpPr>
          <p:grpSpPr bwMode="auto">
            <a:xfrm>
              <a:off x="789" y="1718"/>
              <a:ext cx="49" cy="1322"/>
              <a:chOff x="765" y="1874"/>
              <a:chExt cx="49" cy="1322"/>
            </a:xfrm>
          </p:grpSpPr>
          <p:sp>
            <p:nvSpPr>
              <p:cNvPr id="92192" name="Line 9">
                <a:extLst>
                  <a:ext uri="{FF2B5EF4-FFF2-40B4-BE49-F238E27FC236}">
                    <a16:creationId xmlns:a16="http://schemas.microsoft.com/office/drawing/2014/main" id="{33C226E2-3B58-487F-BA6C-E9D57BBDC0A0}"/>
                  </a:ext>
                </a:extLst>
              </p:cNvPr>
              <p:cNvSpPr>
                <a:spLocks noChangeShapeType="1"/>
              </p:cNvSpPr>
              <p:nvPr/>
            </p:nvSpPr>
            <p:spPr bwMode="auto">
              <a:xfrm>
                <a:off x="765" y="1874"/>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93" name="Line 10">
                <a:extLst>
                  <a:ext uri="{FF2B5EF4-FFF2-40B4-BE49-F238E27FC236}">
                    <a16:creationId xmlns:a16="http://schemas.microsoft.com/office/drawing/2014/main" id="{638CFA93-F7D1-4D35-BBEF-DBEDC93E0316}"/>
                  </a:ext>
                </a:extLst>
              </p:cNvPr>
              <p:cNvSpPr>
                <a:spLocks noChangeShapeType="1"/>
              </p:cNvSpPr>
              <p:nvPr/>
            </p:nvSpPr>
            <p:spPr bwMode="auto">
              <a:xfrm>
                <a:off x="765" y="2022"/>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94" name="Line 11">
                <a:extLst>
                  <a:ext uri="{FF2B5EF4-FFF2-40B4-BE49-F238E27FC236}">
                    <a16:creationId xmlns:a16="http://schemas.microsoft.com/office/drawing/2014/main" id="{C7A8DDBC-1DBE-4433-89FF-E2422A335CFD}"/>
                  </a:ext>
                </a:extLst>
              </p:cNvPr>
              <p:cNvSpPr>
                <a:spLocks noChangeShapeType="1"/>
              </p:cNvSpPr>
              <p:nvPr/>
            </p:nvSpPr>
            <p:spPr bwMode="auto">
              <a:xfrm>
                <a:off x="765" y="2169"/>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95" name="Line 12">
                <a:extLst>
                  <a:ext uri="{FF2B5EF4-FFF2-40B4-BE49-F238E27FC236}">
                    <a16:creationId xmlns:a16="http://schemas.microsoft.com/office/drawing/2014/main" id="{D5390B2D-0D03-4B43-ABA1-00415A08B052}"/>
                  </a:ext>
                </a:extLst>
              </p:cNvPr>
              <p:cNvSpPr>
                <a:spLocks noChangeShapeType="1"/>
              </p:cNvSpPr>
              <p:nvPr/>
            </p:nvSpPr>
            <p:spPr bwMode="auto">
              <a:xfrm>
                <a:off x="765" y="2314"/>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96" name="Line 13">
                <a:extLst>
                  <a:ext uri="{FF2B5EF4-FFF2-40B4-BE49-F238E27FC236}">
                    <a16:creationId xmlns:a16="http://schemas.microsoft.com/office/drawing/2014/main" id="{0AAF623E-7DAF-4D53-904D-97D37A12ED5F}"/>
                  </a:ext>
                </a:extLst>
              </p:cNvPr>
              <p:cNvSpPr>
                <a:spLocks noChangeShapeType="1"/>
              </p:cNvSpPr>
              <p:nvPr/>
            </p:nvSpPr>
            <p:spPr bwMode="auto">
              <a:xfrm>
                <a:off x="765" y="2461"/>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97" name="Line 14">
                <a:extLst>
                  <a:ext uri="{FF2B5EF4-FFF2-40B4-BE49-F238E27FC236}">
                    <a16:creationId xmlns:a16="http://schemas.microsoft.com/office/drawing/2014/main" id="{C205BE8F-2376-43D3-84A0-924979152073}"/>
                  </a:ext>
                </a:extLst>
              </p:cNvPr>
              <p:cNvSpPr>
                <a:spLocks noChangeShapeType="1"/>
              </p:cNvSpPr>
              <p:nvPr/>
            </p:nvSpPr>
            <p:spPr bwMode="auto">
              <a:xfrm>
                <a:off x="765" y="2608"/>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98" name="Line 15">
                <a:extLst>
                  <a:ext uri="{FF2B5EF4-FFF2-40B4-BE49-F238E27FC236}">
                    <a16:creationId xmlns:a16="http://schemas.microsoft.com/office/drawing/2014/main" id="{E76AE98F-812B-4C8C-B201-341C38B6CE73}"/>
                  </a:ext>
                </a:extLst>
              </p:cNvPr>
              <p:cNvSpPr>
                <a:spLocks noChangeShapeType="1"/>
              </p:cNvSpPr>
              <p:nvPr/>
            </p:nvSpPr>
            <p:spPr bwMode="auto">
              <a:xfrm>
                <a:off x="765" y="2756"/>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99" name="Line 16">
                <a:extLst>
                  <a:ext uri="{FF2B5EF4-FFF2-40B4-BE49-F238E27FC236}">
                    <a16:creationId xmlns:a16="http://schemas.microsoft.com/office/drawing/2014/main" id="{D75F2C5E-AC95-4D14-8B4E-0FF337815AB5}"/>
                  </a:ext>
                </a:extLst>
              </p:cNvPr>
              <p:cNvSpPr>
                <a:spLocks noChangeShapeType="1"/>
              </p:cNvSpPr>
              <p:nvPr/>
            </p:nvSpPr>
            <p:spPr bwMode="auto">
              <a:xfrm>
                <a:off x="765" y="2900"/>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200" name="Line 17">
                <a:extLst>
                  <a:ext uri="{FF2B5EF4-FFF2-40B4-BE49-F238E27FC236}">
                    <a16:creationId xmlns:a16="http://schemas.microsoft.com/office/drawing/2014/main" id="{6B25B038-4930-4677-947F-DAC185A66CA8}"/>
                  </a:ext>
                </a:extLst>
              </p:cNvPr>
              <p:cNvSpPr>
                <a:spLocks noChangeShapeType="1"/>
              </p:cNvSpPr>
              <p:nvPr/>
            </p:nvSpPr>
            <p:spPr bwMode="auto">
              <a:xfrm>
                <a:off x="765" y="3048"/>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201" name="Line 18">
                <a:extLst>
                  <a:ext uri="{FF2B5EF4-FFF2-40B4-BE49-F238E27FC236}">
                    <a16:creationId xmlns:a16="http://schemas.microsoft.com/office/drawing/2014/main" id="{F5003C63-3B0C-4187-9045-7F69A6E60320}"/>
                  </a:ext>
                </a:extLst>
              </p:cNvPr>
              <p:cNvSpPr>
                <a:spLocks noChangeShapeType="1"/>
              </p:cNvSpPr>
              <p:nvPr/>
            </p:nvSpPr>
            <p:spPr bwMode="auto">
              <a:xfrm>
                <a:off x="765" y="3195"/>
                <a:ext cx="49" cy="1"/>
              </a:xfrm>
              <a:prstGeom prst="line">
                <a:avLst/>
              </a:prstGeom>
              <a:noFill/>
              <a:ln w="36513">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92169" name="Line 19">
              <a:extLst>
                <a:ext uri="{FF2B5EF4-FFF2-40B4-BE49-F238E27FC236}">
                  <a16:creationId xmlns:a16="http://schemas.microsoft.com/office/drawing/2014/main" id="{802E5A8A-53A1-48BC-9662-DFB7001D522E}"/>
                </a:ext>
              </a:extLst>
            </p:cNvPr>
            <p:cNvSpPr>
              <a:spLocks noChangeShapeType="1"/>
            </p:cNvSpPr>
            <p:nvPr/>
          </p:nvSpPr>
          <p:spPr bwMode="auto">
            <a:xfrm flipH="1">
              <a:off x="1740" y="2988"/>
              <a:ext cx="1920" cy="0"/>
            </a:xfrm>
            <a:prstGeom prst="line">
              <a:avLst/>
            </a:prstGeom>
            <a:noFill/>
            <a:ln w="36513">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51220" name="Rectangle 20">
              <a:extLst>
                <a:ext uri="{FF2B5EF4-FFF2-40B4-BE49-F238E27FC236}">
                  <a16:creationId xmlns:a16="http://schemas.microsoft.com/office/drawing/2014/main" id="{0AB4B125-B285-4A64-8AD0-7AA363340278}"/>
                </a:ext>
              </a:extLst>
            </p:cNvPr>
            <p:cNvSpPr>
              <a:spLocks noChangeArrowheads="1"/>
            </p:cNvSpPr>
            <p:nvPr/>
          </p:nvSpPr>
          <p:spPr bwMode="auto">
            <a:xfrm>
              <a:off x="456" y="1044"/>
              <a:ext cx="168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pPr algn="ctr">
                <a:spcBef>
                  <a:spcPct val="50000"/>
                </a:spcBef>
                <a:defRPr/>
              </a:pPr>
              <a:r>
                <a:rPr kumimoji="1" lang="zh-CN" altLang="en-US" sz="2800" b="1">
                  <a:effectLst>
                    <a:outerShdw blurRad="38100" dist="38100" dir="2700000" algn="tl">
                      <a:srgbClr val="C0C0C0"/>
                    </a:outerShdw>
                  </a:effectLst>
                </a:rPr>
                <a:t>抽样分布</a:t>
              </a:r>
            </a:p>
          </p:txBody>
        </p:sp>
        <p:sp>
          <p:nvSpPr>
            <p:cNvPr id="51221" name="Rectangle 21">
              <a:extLst>
                <a:ext uri="{FF2B5EF4-FFF2-40B4-BE49-F238E27FC236}">
                  <a16:creationId xmlns:a16="http://schemas.microsoft.com/office/drawing/2014/main" id="{1E739508-ED7D-41E7-B410-7623932E658E}"/>
                </a:ext>
              </a:extLst>
            </p:cNvPr>
            <p:cNvSpPr>
              <a:spLocks noChangeArrowheads="1"/>
            </p:cNvSpPr>
            <p:nvPr/>
          </p:nvSpPr>
          <p:spPr bwMode="auto">
            <a:xfrm>
              <a:off x="2265" y="2397"/>
              <a:ext cx="96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pPr algn="ctr">
                <a:spcBef>
                  <a:spcPct val="50000"/>
                </a:spcBef>
                <a:defRPr/>
              </a:pPr>
              <a:r>
                <a:rPr kumimoji="1" lang="en-US" altLang="zh-CN" sz="2400" b="1">
                  <a:effectLst>
                    <a:outerShdw blurRad="38100" dist="38100" dir="2700000" algn="tl">
                      <a:srgbClr val="C0C0C0"/>
                    </a:outerShdw>
                  </a:effectLst>
                </a:rPr>
                <a:t>1 - </a:t>
              </a:r>
              <a:r>
                <a:rPr kumimoji="1" lang="en-US" altLang="zh-CN" sz="2400" b="1">
                  <a:effectLst>
                    <a:outerShdw blurRad="38100" dist="38100" dir="2700000" algn="tl">
                      <a:srgbClr val="C0C0C0"/>
                    </a:outerShdw>
                  </a:effectLst>
                  <a:latin typeface="Symbol" panose="05050102010706020507" pitchFamily="18" charset="2"/>
                </a:rPr>
                <a:t></a:t>
              </a:r>
              <a:endParaRPr kumimoji="1" lang="en-US" altLang="zh-CN" sz="2400" b="1">
                <a:latin typeface="Symbol" panose="05050102010706020507" pitchFamily="18" charset="2"/>
              </a:endParaRPr>
            </a:p>
          </p:txBody>
        </p:sp>
        <p:sp>
          <p:nvSpPr>
            <p:cNvPr id="92172" name="Line 22">
              <a:extLst>
                <a:ext uri="{FF2B5EF4-FFF2-40B4-BE49-F238E27FC236}">
                  <a16:creationId xmlns:a16="http://schemas.microsoft.com/office/drawing/2014/main" id="{4CB5A4ED-DC02-4F6B-9C86-D2C02399178E}"/>
                </a:ext>
              </a:extLst>
            </p:cNvPr>
            <p:cNvSpPr>
              <a:spLocks noChangeShapeType="1"/>
            </p:cNvSpPr>
            <p:nvPr/>
          </p:nvSpPr>
          <p:spPr bwMode="auto">
            <a:xfrm flipH="1">
              <a:off x="2764" y="1376"/>
              <a:ext cx="844" cy="105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51223" name="Rectangle 23">
              <a:extLst>
                <a:ext uri="{FF2B5EF4-FFF2-40B4-BE49-F238E27FC236}">
                  <a16:creationId xmlns:a16="http://schemas.microsoft.com/office/drawing/2014/main" id="{94A83807-CBE9-44F7-9622-76D6749E427D}"/>
                </a:ext>
              </a:extLst>
            </p:cNvPr>
            <p:cNvSpPr>
              <a:spLocks noChangeArrowheads="1"/>
            </p:cNvSpPr>
            <p:nvPr/>
          </p:nvSpPr>
          <p:spPr bwMode="auto">
            <a:xfrm>
              <a:off x="3261" y="1065"/>
              <a:ext cx="95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lIns="90488" tIns="44450" rIns="90488" bIns="44450">
              <a:spAutoFit/>
            </a:bodyPr>
            <a:lstStyle/>
            <a:p>
              <a:pPr>
                <a:spcBef>
                  <a:spcPct val="50000"/>
                </a:spcBef>
                <a:defRPr/>
              </a:pPr>
              <a:r>
                <a:rPr kumimoji="1" lang="zh-CN" altLang="en-US" sz="2400" b="1">
                  <a:effectLst>
                    <a:outerShdw blurRad="38100" dist="38100" dir="2700000" algn="tl">
                      <a:srgbClr val="C0C0C0"/>
                    </a:outerShdw>
                  </a:effectLst>
                </a:rPr>
                <a:t>置信水平</a:t>
              </a:r>
            </a:p>
          </p:txBody>
        </p:sp>
        <p:sp>
          <p:nvSpPr>
            <p:cNvPr id="92174" name="Line 24">
              <a:extLst>
                <a:ext uri="{FF2B5EF4-FFF2-40B4-BE49-F238E27FC236}">
                  <a16:creationId xmlns:a16="http://schemas.microsoft.com/office/drawing/2014/main" id="{583F09B9-9E69-4787-8370-238265F7A4CA}"/>
                </a:ext>
              </a:extLst>
            </p:cNvPr>
            <p:cNvSpPr>
              <a:spLocks noChangeShapeType="1"/>
            </p:cNvSpPr>
            <p:nvPr/>
          </p:nvSpPr>
          <p:spPr bwMode="auto">
            <a:xfrm>
              <a:off x="3672" y="3216"/>
              <a:ext cx="0" cy="19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51225" name="Rectangle 25">
              <a:extLst>
                <a:ext uri="{FF2B5EF4-FFF2-40B4-BE49-F238E27FC236}">
                  <a16:creationId xmlns:a16="http://schemas.microsoft.com/office/drawing/2014/main" id="{80DE79CB-52E6-41BD-BD93-3CAAB7672497}"/>
                </a:ext>
              </a:extLst>
            </p:cNvPr>
            <p:cNvSpPr>
              <a:spLocks noChangeArrowheads="1"/>
            </p:cNvSpPr>
            <p:nvPr/>
          </p:nvSpPr>
          <p:spPr bwMode="auto">
            <a:xfrm>
              <a:off x="3144" y="3684"/>
              <a:ext cx="201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90488" tIns="44450" rIns="90488" bIns="44450">
              <a:spAutoFit/>
            </a:bodyPr>
            <a:lstStyle/>
            <a:p>
              <a:pPr algn="ctr">
                <a:spcBef>
                  <a:spcPct val="50000"/>
                </a:spcBef>
                <a:defRPr/>
              </a:pPr>
              <a:r>
                <a:rPr kumimoji="1" lang="zh-CN" altLang="en-US" sz="2400" b="1">
                  <a:effectLst>
                    <a:outerShdw blurRad="38100" dist="38100" dir="2700000" algn="tl">
                      <a:srgbClr val="C0C0C0"/>
                    </a:outerShdw>
                  </a:effectLst>
                </a:rPr>
                <a:t>计算出的样本统计量</a:t>
              </a:r>
            </a:p>
          </p:txBody>
        </p:sp>
        <p:sp>
          <p:nvSpPr>
            <p:cNvPr id="92176" name="Freeform 26" descr="60%">
              <a:extLst>
                <a:ext uri="{FF2B5EF4-FFF2-40B4-BE49-F238E27FC236}">
                  <a16:creationId xmlns:a16="http://schemas.microsoft.com/office/drawing/2014/main" id="{EAC696BC-9462-4C2E-B0EA-6323E72212C2}"/>
                </a:ext>
              </a:extLst>
            </p:cNvPr>
            <p:cNvSpPr>
              <a:spLocks/>
            </p:cNvSpPr>
            <p:nvPr/>
          </p:nvSpPr>
          <p:spPr bwMode="auto">
            <a:xfrm>
              <a:off x="3691" y="2653"/>
              <a:ext cx="876" cy="527"/>
            </a:xfrm>
            <a:custGeom>
              <a:avLst/>
              <a:gdLst>
                <a:gd name="T0" fmla="*/ 0 w 1129"/>
                <a:gd name="T1" fmla="*/ 0 h 734"/>
                <a:gd name="T2" fmla="*/ 0 w 1129"/>
                <a:gd name="T3" fmla="*/ 140 h 734"/>
                <a:gd name="T4" fmla="*/ 318 w 1129"/>
                <a:gd name="T5" fmla="*/ 140 h 734"/>
                <a:gd name="T6" fmla="*/ 282 w 1129"/>
                <a:gd name="T7" fmla="*/ 134 h 734"/>
                <a:gd name="T8" fmla="*/ 248 w 1129"/>
                <a:gd name="T9" fmla="*/ 126 h 734"/>
                <a:gd name="T10" fmla="*/ 215 w 1129"/>
                <a:gd name="T11" fmla="*/ 116 h 734"/>
                <a:gd name="T12" fmla="*/ 184 w 1129"/>
                <a:gd name="T13" fmla="*/ 107 h 734"/>
                <a:gd name="T14" fmla="*/ 154 w 1129"/>
                <a:gd name="T15" fmla="*/ 96 h 734"/>
                <a:gd name="T16" fmla="*/ 125 w 1129"/>
                <a:gd name="T17" fmla="*/ 85 h 734"/>
                <a:gd name="T18" fmla="*/ 99 w 1129"/>
                <a:gd name="T19" fmla="*/ 73 h 734"/>
                <a:gd name="T20" fmla="*/ 75 w 1129"/>
                <a:gd name="T21" fmla="*/ 60 h 734"/>
                <a:gd name="T22" fmla="*/ 53 w 1129"/>
                <a:gd name="T23" fmla="*/ 45 h 734"/>
                <a:gd name="T24" fmla="*/ 33 w 1129"/>
                <a:gd name="T25" fmla="*/ 31 h 734"/>
                <a:gd name="T26" fmla="*/ 16 w 1129"/>
                <a:gd name="T27" fmla="*/ 16 h 734"/>
                <a:gd name="T28" fmla="*/ 0 w 1129"/>
                <a:gd name="T29" fmla="*/ 0 h 7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29" h="734">
                  <a:moveTo>
                    <a:pt x="0" y="0"/>
                  </a:moveTo>
                  <a:lnTo>
                    <a:pt x="0" y="734"/>
                  </a:lnTo>
                  <a:lnTo>
                    <a:pt x="1129" y="734"/>
                  </a:lnTo>
                  <a:lnTo>
                    <a:pt x="1002" y="700"/>
                  </a:lnTo>
                  <a:lnTo>
                    <a:pt x="880" y="659"/>
                  </a:lnTo>
                  <a:lnTo>
                    <a:pt x="764" y="612"/>
                  </a:lnTo>
                  <a:lnTo>
                    <a:pt x="652" y="561"/>
                  </a:lnTo>
                  <a:lnTo>
                    <a:pt x="546" y="504"/>
                  </a:lnTo>
                  <a:lnTo>
                    <a:pt x="445" y="444"/>
                  </a:lnTo>
                  <a:lnTo>
                    <a:pt x="352" y="380"/>
                  </a:lnTo>
                  <a:lnTo>
                    <a:pt x="267" y="310"/>
                  </a:lnTo>
                  <a:lnTo>
                    <a:pt x="189" y="237"/>
                  </a:lnTo>
                  <a:lnTo>
                    <a:pt x="116" y="162"/>
                  </a:lnTo>
                  <a:lnTo>
                    <a:pt x="54" y="82"/>
                  </a:lnTo>
                  <a:lnTo>
                    <a:pt x="0"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77" name="Freeform 27">
              <a:extLst>
                <a:ext uri="{FF2B5EF4-FFF2-40B4-BE49-F238E27FC236}">
                  <a16:creationId xmlns:a16="http://schemas.microsoft.com/office/drawing/2014/main" id="{8910806D-D416-404D-8414-EBD3F08D97C9}"/>
                </a:ext>
              </a:extLst>
            </p:cNvPr>
            <p:cNvSpPr>
              <a:spLocks/>
            </p:cNvSpPr>
            <p:nvPr/>
          </p:nvSpPr>
          <p:spPr bwMode="auto">
            <a:xfrm>
              <a:off x="4024" y="2942"/>
              <a:ext cx="421" cy="221"/>
            </a:xfrm>
            <a:custGeom>
              <a:avLst/>
              <a:gdLst>
                <a:gd name="T0" fmla="*/ 0 w 349"/>
                <a:gd name="T1" fmla="*/ 0 h 197"/>
                <a:gd name="T2" fmla="*/ 0 w 349"/>
                <a:gd name="T3" fmla="*/ 350 h 197"/>
                <a:gd name="T4" fmla="*/ 891 w 349"/>
                <a:gd name="T5" fmla="*/ 350 h 197"/>
                <a:gd name="T6" fmla="*/ 339 w 349"/>
                <a:gd name="T7" fmla="*/ 176 h 197"/>
                <a:gd name="T8" fmla="*/ 0 w 349"/>
                <a:gd name="T9" fmla="*/ 0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197">
                  <a:moveTo>
                    <a:pt x="0" y="0"/>
                  </a:moveTo>
                  <a:lnTo>
                    <a:pt x="0" y="197"/>
                  </a:lnTo>
                  <a:lnTo>
                    <a:pt x="349" y="197"/>
                  </a:lnTo>
                  <a:lnTo>
                    <a:pt x="133" y="99"/>
                  </a:lnTo>
                  <a:lnTo>
                    <a:pt x="0" y="0"/>
                  </a:lnTo>
                  <a:close/>
                </a:path>
              </a:pathLst>
            </a:custGeom>
            <a:blipFill dpi="0" rotWithShape="0">
              <a:blip r:embed="rId4"/>
              <a:srcRect/>
              <a:tile tx="0" ty="0" sx="100000" sy="100000" flip="none" algn="tl"/>
            </a:blipFill>
            <a:ln w="7938">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28" name="Rectangle 28">
              <a:extLst>
                <a:ext uri="{FF2B5EF4-FFF2-40B4-BE49-F238E27FC236}">
                  <a16:creationId xmlns:a16="http://schemas.microsoft.com/office/drawing/2014/main" id="{447571E3-11A8-4397-929E-E3C41F139558}"/>
                </a:ext>
              </a:extLst>
            </p:cNvPr>
            <p:cNvSpPr>
              <a:spLocks noChangeArrowheads="1"/>
            </p:cNvSpPr>
            <p:nvPr/>
          </p:nvSpPr>
          <p:spPr bwMode="auto">
            <a:xfrm>
              <a:off x="4152" y="2736"/>
              <a:ext cx="31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808080"/>
                    </a:outerShdw>
                  </a:effectLst>
                </a14:hiddenEffects>
              </a:ext>
            </a:extLst>
          </p:spPr>
          <p:txBody>
            <a:bodyPr wrap="none" lIns="0" tIns="0" rIns="0" bIns="0">
              <a:spAutoFit/>
            </a:bodyPr>
            <a:lstStyle/>
            <a:p>
              <a:pPr>
                <a:defRPr/>
              </a:pPr>
              <a:r>
                <a:rPr kumimoji="1" lang="en-US" altLang="zh-CN" sz="2000" i="1">
                  <a:solidFill>
                    <a:schemeClr val="accent2"/>
                  </a:solidFill>
                  <a:effectLst>
                    <a:outerShdw blurRad="38100" dist="38100" dir="2700000" algn="tl">
                      <a:srgbClr val="C0C0C0"/>
                    </a:outerShdw>
                  </a:effectLst>
                </a:rPr>
                <a:t>P </a:t>
              </a:r>
              <a:r>
                <a:rPr kumimoji="1" lang="zh-CN" altLang="en-US" sz="2000">
                  <a:solidFill>
                    <a:schemeClr val="accent2"/>
                  </a:solidFill>
                  <a:effectLst>
                    <a:outerShdw blurRad="38100" dist="38100" dir="2700000" algn="tl">
                      <a:srgbClr val="C0C0C0"/>
                    </a:outerShdw>
                  </a:effectLst>
                </a:rPr>
                <a:t>值</a:t>
              </a:r>
            </a:p>
          </p:txBody>
        </p:sp>
        <p:grpSp>
          <p:nvGrpSpPr>
            <p:cNvPr id="92179" name="Group 29">
              <a:extLst>
                <a:ext uri="{FF2B5EF4-FFF2-40B4-BE49-F238E27FC236}">
                  <a16:creationId xmlns:a16="http://schemas.microsoft.com/office/drawing/2014/main" id="{4E0F537A-B4F7-41DC-B7E6-1E0F53665829}"/>
                </a:ext>
              </a:extLst>
            </p:cNvPr>
            <p:cNvGrpSpPr>
              <a:grpSpLocks/>
            </p:cNvGrpSpPr>
            <p:nvPr/>
          </p:nvGrpSpPr>
          <p:grpSpPr bwMode="auto">
            <a:xfrm>
              <a:off x="840" y="1716"/>
              <a:ext cx="3883" cy="1432"/>
              <a:chOff x="840" y="1716"/>
              <a:chExt cx="3883" cy="1432"/>
            </a:xfrm>
          </p:grpSpPr>
          <p:sp>
            <p:nvSpPr>
              <p:cNvPr id="92190" name="Freeform 30">
                <a:extLst>
                  <a:ext uri="{FF2B5EF4-FFF2-40B4-BE49-F238E27FC236}">
                    <a16:creationId xmlns:a16="http://schemas.microsoft.com/office/drawing/2014/main" id="{0D1681D3-E9E8-4C7E-9E0F-A3DB288B6B34}"/>
                  </a:ext>
                </a:extLst>
              </p:cNvPr>
              <p:cNvSpPr>
                <a:spLocks/>
              </p:cNvSpPr>
              <p:nvPr/>
            </p:nvSpPr>
            <p:spPr bwMode="auto">
              <a:xfrm>
                <a:off x="2781" y="1718"/>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FF33CC"/>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91" name="Freeform 31">
                <a:extLst>
                  <a:ext uri="{FF2B5EF4-FFF2-40B4-BE49-F238E27FC236}">
                    <a16:creationId xmlns:a16="http://schemas.microsoft.com/office/drawing/2014/main" id="{25678670-1990-4C13-BE97-DE5620E4FD96}"/>
                  </a:ext>
                </a:extLst>
              </p:cNvPr>
              <p:cNvSpPr>
                <a:spLocks/>
              </p:cNvSpPr>
              <p:nvPr/>
            </p:nvSpPr>
            <p:spPr bwMode="auto">
              <a:xfrm>
                <a:off x="840" y="1716"/>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FF33CC"/>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92180" name="Group 32">
              <a:extLst>
                <a:ext uri="{FF2B5EF4-FFF2-40B4-BE49-F238E27FC236}">
                  <a16:creationId xmlns:a16="http://schemas.microsoft.com/office/drawing/2014/main" id="{95ADF186-B606-4F91-9E82-CF41DD9785FC}"/>
                </a:ext>
              </a:extLst>
            </p:cNvPr>
            <p:cNvGrpSpPr>
              <a:grpSpLocks/>
            </p:cNvGrpSpPr>
            <p:nvPr/>
          </p:nvGrpSpPr>
          <p:grpSpPr bwMode="auto">
            <a:xfrm flipH="1">
              <a:off x="3684" y="2004"/>
              <a:ext cx="672" cy="1200"/>
              <a:chOff x="1392" y="2160"/>
              <a:chExt cx="672" cy="1200"/>
            </a:xfrm>
          </p:grpSpPr>
          <p:sp>
            <p:nvSpPr>
              <p:cNvPr id="92188" name="Line 33">
                <a:extLst>
                  <a:ext uri="{FF2B5EF4-FFF2-40B4-BE49-F238E27FC236}">
                    <a16:creationId xmlns:a16="http://schemas.microsoft.com/office/drawing/2014/main" id="{85AF112E-E6F9-4E79-9155-0235F8912F83}"/>
                  </a:ext>
                </a:extLst>
              </p:cNvPr>
              <p:cNvSpPr>
                <a:spLocks noChangeShapeType="1"/>
              </p:cNvSpPr>
              <p:nvPr/>
            </p:nvSpPr>
            <p:spPr bwMode="auto">
              <a:xfrm>
                <a:off x="1392" y="2160"/>
                <a:ext cx="672"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dir="5400000" algn="ctr" rotWithShape="0">
                        <a:schemeClr val="bg2"/>
                      </a:outerShdw>
                    </a:effectLst>
                  </a14:hiddenEffects>
                </a:ext>
              </a:extLst>
            </p:spPr>
            <p:txBody>
              <a:bodyPr wrap="none" anchor="ctr"/>
              <a:lstStyle/>
              <a:p>
                <a:endParaRPr lang="zh-CN" altLang="en-US"/>
              </a:p>
            </p:txBody>
          </p:sp>
          <p:sp>
            <p:nvSpPr>
              <p:cNvPr id="92189" name="Line 34">
                <a:extLst>
                  <a:ext uri="{FF2B5EF4-FFF2-40B4-BE49-F238E27FC236}">
                    <a16:creationId xmlns:a16="http://schemas.microsoft.com/office/drawing/2014/main" id="{943F8FFD-6DCC-44BC-AE11-867F1C4FDF20}"/>
                  </a:ext>
                </a:extLst>
              </p:cNvPr>
              <p:cNvSpPr>
                <a:spLocks noChangeShapeType="1"/>
              </p:cNvSpPr>
              <p:nvPr/>
            </p:nvSpPr>
            <p:spPr bwMode="auto">
              <a:xfrm>
                <a:off x="2064" y="2160"/>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sp>
          <p:nvSpPr>
            <p:cNvPr id="92181" name="Freeform 35">
              <a:extLst>
                <a:ext uri="{FF2B5EF4-FFF2-40B4-BE49-F238E27FC236}">
                  <a16:creationId xmlns:a16="http://schemas.microsoft.com/office/drawing/2014/main" id="{4AFD2403-56CB-4ABE-98BE-4A215C2C338F}"/>
                </a:ext>
              </a:extLst>
            </p:cNvPr>
            <p:cNvSpPr>
              <a:spLocks/>
            </p:cNvSpPr>
            <p:nvPr/>
          </p:nvSpPr>
          <p:spPr bwMode="auto">
            <a:xfrm flipH="1">
              <a:off x="3785" y="2552"/>
              <a:ext cx="423" cy="494"/>
            </a:xfrm>
            <a:custGeom>
              <a:avLst/>
              <a:gdLst>
                <a:gd name="T0" fmla="*/ 0 w 303"/>
                <a:gd name="T1" fmla="*/ 0 h 566"/>
                <a:gd name="T2" fmla="*/ 250 w 303"/>
                <a:gd name="T3" fmla="*/ 3 h 566"/>
                <a:gd name="T4" fmla="*/ 482 w 303"/>
                <a:gd name="T5" fmla="*/ 9 h 566"/>
                <a:gd name="T6" fmla="*/ 688 w 303"/>
                <a:gd name="T7" fmla="*/ 22 h 566"/>
                <a:gd name="T8" fmla="*/ 866 w 303"/>
                <a:gd name="T9" fmla="*/ 38 h 566"/>
                <a:gd name="T10" fmla="*/ 1004 w 303"/>
                <a:gd name="T11" fmla="*/ 57 h 566"/>
                <a:gd name="T12" fmla="*/ 1097 w 303"/>
                <a:gd name="T13" fmla="*/ 79 h 566"/>
                <a:gd name="T14" fmla="*/ 1125 w 303"/>
                <a:gd name="T15" fmla="*/ 102 h 566"/>
                <a:gd name="T16" fmla="*/ 1113 w 303"/>
                <a:gd name="T17" fmla="*/ 126 h 566"/>
                <a:gd name="T18" fmla="*/ 1029 w 303"/>
                <a:gd name="T19" fmla="*/ 148 h 566"/>
                <a:gd name="T20" fmla="*/ 960 w 303"/>
                <a:gd name="T21" fmla="*/ 168 h 566"/>
                <a:gd name="T22" fmla="*/ 934 w 303"/>
                <a:gd name="T23" fmla="*/ 189 h 566"/>
                <a:gd name="T24" fmla="*/ 960 w 303"/>
                <a:gd name="T25" fmla="*/ 208 h 566"/>
                <a:gd name="T26" fmla="*/ 1018 w 303"/>
                <a:gd name="T27" fmla="*/ 230 h 566"/>
                <a:gd name="T28" fmla="*/ 1113 w 303"/>
                <a:gd name="T29" fmla="*/ 249 h 566"/>
                <a:gd name="T30" fmla="*/ 1249 w 303"/>
                <a:gd name="T31" fmla="*/ 264 h 566"/>
                <a:gd name="T32" fmla="*/ 1417 w 303"/>
                <a:gd name="T33" fmla="*/ 277 h 566"/>
                <a:gd name="T34" fmla="*/ 1608 w 303"/>
                <a:gd name="T35" fmla="*/ 286 h 5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19050"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5400" dir="5400000" algn="ctr" rotWithShape="0">
                      <a:schemeClr val="bg2"/>
                    </a:outerShdw>
                  </a:effectLst>
                </a14:hiddenEffects>
              </a:ext>
            </a:extLst>
          </p:spPr>
          <p:txBody>
            <a:bodyPr/>
            <a:lstStyle/>
            <a:p>
              <a:endParaRPr lang="zh-CN" altLang="en-US"/>
            </a:p>
          </p:txBody>
        </p:sp>
        <p:grpSp>
          <p:nvGrpSpPr>
            <p:cNvPr id="92182" name="Group 36">
              <a:extLst>
                <a:ext uri="{FF2B5EF4-FFF2-40B4-BE49-F238E27FC236}">
                  <a16:creationId xmlns:a16="http://schemas.microsoft.com/office/drawing/2014/main" id="{04DE5A10-8364-4D56-9F8B-B25460897336}"/>
                </a:ext>
              </a:extLst>
            </p:cNvPr>
            <p:cNvGrpSpPr>
              <a:grpSpLocks/>
            </p:cNvGrpSpPr>
            <p:nvPr/>
          </p:nvGrpSpPr>
          <p:grpSpPr bwMode="auto">
            <a:xfrm flipH="1">
              <a:off x="4020" y="2676"/>
              <a:ext cx="456" cy="504"/>
              <a:chOff x="4752" y="2856"/>
              <a:chExt cx="456" cy="576"/>
            </a:xfrm>
          </p:grpSpPr>
          <p:sp>
            <p:nvSpPr>
              <p:cNvPr id="92186" name="Line 37">
                <a:extLst>
                  <a:ext uri="{FF2B5EF4-FFF2-40B4-BE49-F238E27FC236}">
                    <a16:creationId xmlns:a16="http://schemas.microsoft.com/office/drawing/2014/main" id="{97B33BD8-4B24-4DED-A27C-BD4A4EAE96CB}"/>
                  </a:ext>
                </a:extLst>
              </p:cNvPr>
              <p:cNvSpPr>
                <a:spLocks noChangeShapeType="1"/>
              </p:cNvSpPr>
              <p:nvPr/>
            </p:nvSpPr>
            <p:spPr bwMode="auto">
              <a:xfrm flipH="1">
                <a:off x="4752" y="2856"/>
                <a:ext cx="456" cy="0"/>
              </a:xfrm>
              <a:prstGeom prst="line">
                <a:avLst/>
              </a:prstGeom>
              <a:noFill/>
              <a:ln w="19050">
                <a:solidFill>
                  <a:srgbClr val="7BFFF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endParaRPr lang="zh-CN" altLang="en-US"/>
              </a:p>
            </p:txBody>
          </p:sp>
          <p:sp>
            <p:nvSpPr>
              <p:cNvPr id="92187" name="Line 38">
                <a:extLst>
                  <a:ext uri="{FF2B5EF4-FFF2-40B4-BE49-F238E27FC236}">
                    <a16:creationId xmlns:a16="http://schemas.microsoft.com/office/drawing/2014/main" id="{BCE8429E-5D76-4A86-A79B-F855AA8C999F}"/>
                  </a:ext>
                </a:extLst>
              </p:cNvPr>
              <p:cNvSpPr>
                <a:spLocks noChangeShapeType="1"/>
              </p:cNvSpPr>
              <p:nvPr/>
            </p:nvSpPr>
            <p:spPr bwMode="auto">
              <a:xfrm>
                <a:off x="5208" y="2856"/>
                <a:ext cx="0" cy="576"/>
              </a:xfrm>
              <a:prstGeom prst="line">
                <a:avLst/>
              </a:prstGeom>
              <a:noFill/>
              <a:ln w="19050">
                <a:solidFill>
                  <a:srgbClr val="7BFFF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endParaRPr lang="zh-CN" altLang="en-US"/>
              </a:p>
            </p:txBody>
          </p:sp>
        </p:grpSp>
        <p:sp>
          <p:nvSpPr>
            <p:cNvPr id="92183" name="Freeform 39">
              <a:extLst>
                <a:ext uri="{FF2B5EF4-FFF2-40B4-BE49-F238E27FC236}">
                  <a16:creationId xmlns:a16="http://schemas.microsoft.com/office/drawing/2014/main" id="{33BE21F3-8F4A-422F-BDA7-2202C824719F}"/>
                </a:ext>
              </a:extLst>
            </p:cNvPr>
            <p:cNvSpPr>
              <a:spLocks/>
            </p:cNvSpPr>
            <p:nvPr/>
          </p:nvSpPr>
          <p:spPr bwMode="auto">
            <a:xfrm flipH="1">
              <a:off x="4116" y="2924"/>
              <a:ext cx="315" cy="182"/>
            </a:xfrm>
            <a:custGeom>
              <a:avLst/>
              <a:gdLst>
                <a:gd name="T0" fmla="*/ 0 w 303"/>
                <a:gd name="T1" fmla="*/ 0 h 566"/>
                <a:gd name="T2" fmla="*/ 57 w 303"/>
                <a:gd name="T3" fmla="*/ 0 h 566"/>
                <a:gd name="T4" fmla="*/ 111 w 303"/>
                <a:gd name="T5" fmla="*/ 0 h 566"/>
                <a:gd name="T6" fmla="*/ 158 w 303"/>
                <a:gd name="T7" fmla="*/ 0 h 566"/>
                <a:gd name="T8" fmla="*/ 198 w 303"/>
                <a:gd name="T9" fmla="*/ 0 h 566"/>
                <a:gd name="T10" fmla="*/ 229 w 303"/>
                <a:gd name="T11" fmla="*/ 0 h 566"/>
                <a:gd name="T12" fmla="*/ 252 w 303"/>
                <a:gd name="T13" fmla="*/ 1 h 566"/>
                <a:gd name="T14" fmla="*/ 257 w 303"/>
                <a:gd name="T15" fmla="*/ 1 h 566"/>
                <a:gd name="T16" fmla="*/ 255 w 303"/>
                <a:gd name="T17" fmla="*/ 1 h 566"/>
                <a:gd name="T18" fmla="*/ 236 w 303"/>
                <a:gd name="T19" fmla="*/ 1 h 566"/>
                <a:gd name="T20" fmla="*/ 219 w 303"/>
                <a:gd name="T21" fmla="*/ 1 h 566"/>
                <a:gd name="T22" fmla="*/ 214 w 303"/>
                <a:gd name="T23" fmla="*/ 1 h 566"/>
                <a:gd name="T24" fmla="*/ 219 w 303"/>
                <a:gd name="T25" fmla="*/ 2 h 566"/>
                <a:gd name="T26" fmla="*/ 234 w 303"/>
                <a:gd name="T27" fmla="*/ 2 h 566"/>
                <a:gd name="T28" fmla="*/ 255 w 303"/>
                <a:gd name="T29" fmla="*/ 2 h 566"/>
                <a:gd name="T30" fmla="*/ 286 w 303"/>
                <a:gd name="T31" fmla="*/ 2 h 566"/>
                <a:gd name="T32" fmla="*/ 324 w 303"/>
                <a:gd name="T33" fmla="*/ 2 h 566"/>
                <a:gd name="T34" fmla="*/ 367 w 303"/>
                <a:gd name="T35" fmla="*/ 2 h 5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19050" cmpd="sng">
              <a:solidFill>
                <a:srgbClr val="7BFFF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84" name="Freeform 40">
              <a:extLst>
                <a:ext uri="{FF2B5EF4-FFF2-40B4-BE49-F238E27FC236}">
                  <a16:creationId xmlns:a16="http://schemas.microsoft.com/office/drawing/2014/main" id="{2F802A8F-89AC-4CD2-87B3-F495A1D04CE5}"/>
                </a:ext>
              </a:extLst>
            </p:cNvPr>
            <p:cNvSpPr>
              <a:spLocks/>
            </p:cNvSpPr>
            <p:nvPr/>
          </p:nvSpPr>
          <p:spPr bwMode="auto">
            <a:xfrm>
              <a:off x="840" y="1716"/>
              <a:ext cx="3957" cy="1466"/>
            </a:xfrm>
            <a:custGeom>
              <a:avLst/>
              <a:gdLst>
                <a:gd name="T0" fmla="*/ 0 w 3957"/>
                <a:gd name="T1" fmla="*/ 0 h 1466"/>
                <a:gd name="T2" fmla="*/ 0 w 3957"/>
                <a:gd name="T3" fmla="*/ 1466 h 1466"/>
                <a:gd name="T4" fmla="*/ 3957 w 3957"/>
                <a:gd name="T5" fmla="*/ 1466 h 1466"/>
                <a:gd name="T6" fmla="*/ 0 60000 65536"/>
                <a:gd name="T7" fmla="*/ 0 60000 65536"/>
                <a:gd name="T8" fmla="*/ 0 60000 65536"/>
              </a:gdLst>
              <a:ahLst/>
              <a:cxnLst>
                <a:cxn ang="T6">
                  <a:pos x="T0" y="T1"/>
                </a:cxn>
                <a:cxn ang="T7">
                  <a:pos x="T2" y="T3"/>
                </a:cxn>
                <a:cxn ang="T8">
                  <a:pos x="T4" y="T5"/>
                </a:cxn>
              </a:cxnLst>
              <a:rect l="0" t="0" r="r" b="b"/>
              <a:pathLst>
                <a:path w="3957" h="1466">
                  <a:moveTo>
                    <a:pt x="0" y="0"/>
                  </a:moveTo>
                  <a:lnTo>
                    <a:pt x="0" y="1466"/>
                  </a:lnTo>
                  <a:lnTo>
                    <a:pt x="3957" y="1466"/>
                  </a:lnTo>
                </a:path>
              </a:pathLst>
            </a:custGeom>
            <a:noFill/>
            <a:ln w="36513">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92185" name="AutoShape 41">
              <a:extLst>
                <a:ext uri="{FF2B5EF4-FFF2-40B4-BE49-F238E27FC236}">
                  <a16:creationId xmlns:a16="http://schemas.microsoft.com/office/drawing/2014/main" id="{B272697C-7375-410A-AC4D-E97D249122DC}"/>
                </a:ext>
              </a:extLst>
            </p:cNvPr>
            <p:cNvSpPr>
              <a:spLocks noChangeArrowheads="1"/>
            </p:cNvSpPr>
            <p:nvPr/>
          </p:nvSpPr>
          <p:spPr bwMode="auto">
            <a:xfrm>
              <a:off x="3912" y="3192"/>
              <a:ext cx="264" cy="528"/>
            </a:xfrm>
            <a:prstGeom prst="upArrow">
              <a:avLst>
                <a:gd name="adj1" fmla="val 50000"/>
                <a:gd name="adj2" fmla="val 50000"/>
              </a:avLst>
            </a:prstGeom>
            <a:solidFill>
              <a:schemeClr val="accent1"/>
            </a:solidFill>
            <a:ln w="12700">
              <a:solidFill>
                <a:schemeClr val="accent2"/>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Tree>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866EA051-02DF-498B-86D2-6B9FD48F48AA}"/>
              </a:ext>
            </a:extLst>
          </p:cNvPr>
          <p:cNvSpPr>
            <a:spLocks noGrp="1" noChangeArrowheads="1"/>
          </p:cNvSpPr>
          <p:nvPr>
            <p:ph type="title"/>
          </p:nvPr>
        </p:nvSpPr>
        <p:spPr>
          <a:xfrm>
            <a:off x="-108520" y="1772816"/>
            <a:ext cx="8928100" cy="3873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dirty="0"/>
              <a:t>利用 </a:t>
            </a:r>
            <a:r>
              <a:rPr lang="en-US" altLang="zh-CN" sz="4000" i="1" dirty="0"/>
              <a:t>p </a:t>
            </a:r>
            <a:r>
              <a:rPr lang="zh-CN" altLang="en-US" sz="4000" dirty="0"/>
              <a:t>值</a:t>
            </a:r>
            <a:r>
              <a:rPr lang="en-US" altLang="zh-CN" sz="4000" dirty="0"/>
              <a:t>(</a:t>
            </a:r>
            <a:r>
              <a:rPr lang="en-US" altLang="zh-CN" b="0" dirty="0"/>
              <a:t> </a:t>
            </a:r>
            <a:r>
              <a:rPr lang="en-US" altLang="zh-CN" sz="2800" b="0" dirty="0"/>
              <a:t>probability value</a:t>
            </a:r>
            <a:r>
              <a:rPr lang="en-US" altLang="zh-CN" sz="4000" dirty="0"/>
              <a:t>)</a:t>
            </a:r>
            <a:r>
              <a:rPr lang="zh-CN" altLang="en-US" sz="4000" dirty="0"/>
              <a:t>进行检验</a:t>
            </a:r>
            <a:br>
              <a:rPr lang="zh-CN" altLang="en-US" sz="4000" dirty="0"/>
            </a:br>
            <a:r>
              <a:rPr lang="en-US" altLang="zh-CN" sz="3600" dirty="0">
                <a:solidFill>
                  <a:schemeClr val="hlink"/>
                </a:solidFill>
              </a:rPr>
              <a:t>(</a:t>
            </a:r>
            <a:r>
              <a:rPr lang="zh-CN" altLang="en-US" sz="3600" dirty="0">
                <a:solidFill>
                  <a:srgbClr val="C00000"/>
                </a:solidFill>
              </a:rPr>
              <a:t>决策准则</a:t>
            </a:r>
            <a:r>
              <a:rPr lang="en-US" altLang="zh-CN" sz="3600" dirty="0">
                <a:solidFill>
                  <a:schemeClr val="hlink"/>
                </a:solidFill>
              </a:rPr>
              <a:t>)</a:t>
            </a:r>
          </a:p>
        </p:txBody>
      </p:sp>
      <p:sp>
        <p:nvSpPr>
          <p:cNvPr id="53251" name="Rectangle 3">
            <a:extLst>
              <a:ext uri="{FF2B5EF4-FFF2-40B4-BE49-F238E27FC236}">
                <a16:creationId xmlns:a16="http://schemas.microsoft.com/office/drawing/2014/main" id="{8A3E79D9-CF22-4603-B7AE-F7124F979EA0}"/>
              </a:ext>
            </a:extLst>
          </p:cNvPr>
          <p:cNvSpPr>
            <a:spLocks noGrp="1" noChangeArrowheads="1"/>
          </p:cNvSpPr>
          <p:nvPr>
            <p:ph type="body" idx="1"/>
          </p:nvPr>
        </p:nvSpPr>
        <p:spPr>
          <a:xfrm>
            <a:off x="-36512" y="2399196"/>
            <a:ext cx="8132763" cy="3190044"/>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54112" indent="-533400" eaLnBrk="1" hangingPunct="1">
              <a:spcBef>
                <a:spcPct val="30000"/>
              </a:spcBef>
            </a:pPr>
            <a:r>
              <a:rPr lang="zh-CN" altLang="en-US" sz="3200" dirty="0">
                <a:solidFill>
                  <a:schemeClr val="tx1"/>
                </a:solidFill>
              </a:rPr>
              <a:t>若</a:t>
            </a:r>
            <a:r>
              <a:rPr lang="en-US" altLang="zh-CN" sz="3200" dirty="0">
                <a:solidFill>
                  <a:schemeClr val="tx1"/>
                </a:solidFill>
              </a:rPr>
              <a:t>p</a:t>
            </a:r>
            <a:r>
              <a:rPr lang="zh-CN" altLang="en-US" sz="3200" dirty="0">
                <a:solidFill>
                  <a:schemeClr val="tx1"/>
                </a:solidFill>
              </a:rPr>
              <a:t>值 </a:t>
            </a:r>
            <a:r>
              <a:rPr lang="en-US" altLang="zh-CN" sz="3200" dirty="0">
                <a:solidFill>
                  <a:schemeClr val="tx1"/>
                </a:solidFill>
                <a:latin typeface="Symbol" panose="05050102010706020507" pitchFamily="18" charset="2"/>
              </a:rPr>
              <a:t>&gt;</a:t>
            </a:r>
            <a:r>
              <a:rPr lang="en-US" altLang="zh-CN" sz="3200" dirty="0">
                <a:solidFill>
                  <a:schemeClr val="tx1"/>
                </a:solidFill>
              </a:rPr>
              <a:t> </a:t>
            </a:r>
            <a:r>
              <a:rPr lang="en-US" altLang="zh-CN" sz="3200" dirty="0">
                <a:solidFill>
                  <a:schemeClr val="tx1"/>
                </a:solidFill>
                <a:latin typeface="Symbol" panose="05050102010706020507" pitchFamily="18" charset="2"/>
              </a:rPr>
              <a:t></a:t>
            </a:r>
            <a:r>
              <a:rPr lang="en-US" altLang="zh-CN" sz="3200" dirty="0">
                <a:solidFill>
                  <a:schemeClr val="tx1"/>
                </a:solidFill>
                <a:latin typeface="宋体" panose="02010600030101010101" pitchFamily="2" charset="-122"/>
              </a:rPr>
              <a:t>,</a:t>
            </a:r>
            <a:r>
              <a:rPr lang="en-US" altLang="zh-CN" sz="3200" dirty="0">
                <a:solidFill>
                  <a:schemeClr val="tx1"/>
                </a:solidFill>
              </a:rPr>
              <a:t> H</a:t>
            </a:r>
            <a:r>
              <a:rPr lang="en-US" altLang="zh-CN" sz="3200" baseline="-25000" dirty="0">
                <a:solidFill>
                  <a:schemeClr val="tx1"/>
                </a:solidFill>
              </a:rPr>
              <a:t>0</a:t>
            </a:r>
            <a:r>
              <a:rPr lang="zh-CN" altLang="en-US" sz="3200" dirty="0">
                <a:solidFill>
                  <a:schemeClr val="tx1"/>
                </a:solidFill>
                <a:latin typeface="宋体" panose="02010600030101010101" pitchFamily="2" charset="-122"/>
              </a:rPr>
              <a:t>正确的概率较高，在显著性水平</a:t>
            </a:r>
            <a:r>
              <a:rPr lang="en-US" altLang="zh-CN" sz="3200" dirty="0">
                <a:solidFill>
                  <a:schemeClr val="tx1"/>
                </a:solidFill>
                <a:latin typeface="Symbol" panose="05050102010706020507" pitchFamily="18" charset="2"/>
              </a:rPr>
              <a:t></a:t>
            </a:r>
            <a:r>
              <a:rPr lang="zh-CN" altLang="en-US" sz="3200" dirty="0">
                <a:solidFill>
                  <a:schemeClr val="tx1"/>
                </a:solidFill>
                <a:latin typeface="Symbol" panose="05050102010706020507" pitchFamily="18" charset="2"/>
              </a:rPr>
              <a:t>下（接受）</a:t>
            </a:r>
            <a:r>
              <a:rPr lang="zh-CN" altLang="en-US" sz="3200" dirty="0">
                <a:solidFill>
                  <a:schemeClr val="tx1"/>
                </a:solidFill>
              </a:rPr>
              <a:t>不拒绝 </a:t>
            </a:r>
            <a:r>
              <a:rPr lang="en-US" altLang="zh-CN" sz="3200" dirty="0">
                <a:solidFill>
                  <a:schemeClr val="tx1"/>
                </a:solidFill>
              </a:rPr>
              <a:t>H</a:t>
            </a:r>
            <a:r>
              <a:rPr lang="en-US" altLang="zh-CN" sz="3200" baseline="-25000" dirty="0">
                <a:solidFill>
                  <a:schemeClr val="tx1"/>
                </a:solidFill>
              </a:rPr>
              <a:t>0</a:t>
            </a:r>
            <a:r>
              <a:rPr lang="zh-CN" altLang="en-US" sz="3200" baseline="-25000" dirty="0">
                <a:solidFill>
                  <a:schemeClr val="tx1"/>
                </a:solidFill>
              </a:rPr>
              <a:t>；</a:t>
            </a:r>
            <a:endParaRPr lang="en-US" altLang="zh-CN" sz="3200" dirty="0">
              <a:solidFill>
                <a:schemeClr val="tx1"/>
              </a:solidFill>
            </a:endParaRPr>
          </a:p>
          <a:p>
            <a:pPr marL="1154112" indent="-533400" eaLnBrk="1" hangingPunct="1"/>
            <a:r>
              <a:rPr lang="zh-CN" altLang="en-US" sz="3200" dirty="0">
                <a:solidFill>
                  <a:schemeClr val="tx1"/>
                </a:solidFill>
              </a:rPr>
              <a:t>若</a:t>
            </a:r>
            <a:r>
              <a:rPr lang="en-US" altLang="zh-CN" sz="3200" dirty="0">
                <a:solidFill>
                  <a:schemeClr val="tx1"/>
                </a:solidFill>
              </a:rPr>
              <a:t>p</a:t>
            </a:r>
            <a:r>
              <a:rPr lang="zh-CN" altLang="en-US" sz="3200" dirty="0">
                <a:solidFill>
                  <a:schemeClr val="tx1"/>
                </a:solidFill>
              </a:rPr>
              <a:t>值 </a:t>
            </a:r>
            <a:r>
              <a:rPr lang="en-US" altLang="zh-CN" sz="3200" dirty="0">
                <a:solidFill>
                  <a:schemeClr val="tx1"/>
                </a:solidFill>
              </a:rPr>
              <a:t>&lt;=</a:t>
            </a:r>
            <a:r>
              <a:rPr lang="en-US" altLang="zh-CN" sz="3200" dirty="0">
                <a:solidFill>
                  <a:schemeClr val="tx1"/>
                </a:solidFill>
                <a:latin typeface="Symbol" panose="05050102010706020507" pitchFamily="18" charset="2"/>
              </a:rPr>
              <a:t></a:t>
            </a:r>
            <a:r>
              <a:rPr lang="en-US" altLang="zh-CN" sz="3200" dirty="0">
                <a:solidFill>
                  <a:schemeClr val="tx1"/>
                </a:solidFill>
              </a:rPr>
              <a:t>, H</a:t>
            </a:r>
            <a:r>
              <a:rPr lang="en-US" altLang="zh-CN" sz="3200" baseline="-25000" dirty="0">
                <a:solidFill>
                  <a:schemeClr val="tx1"/>
                </a:solidFill>
              </a:rPr>
              <a:t>0</a:t>
            </a:r>
            <a:r>
              <a:rPr lang="zh-CN" altLang="en-US" sz="3200" dirty="0">
                <a:solidFill>
                  <a:schemeClr val="tx1"/>
                </a:solidFill>
              </a:rPr>
              <a:t>正确的概率较低，</a:t>
            </a:r>
            <a:r>
              <a:rPr lang="zh-CN" altLang="en-US" sz="3200" dirty="0">
                <a:solidFill>
                  <a:schemeClr val="tx1"/>
                </a:solidFill>
                <a:latin typeface="宋体" panose="02010600030101010101" pitchFamily="2" charset="-122"/>
              </a:rPr>
              <a:t>在显著性水平</a:t>
            </a:r>
            <a:r>
              <a:rPr lang="en-US" altLang="zh-CN" sz="3200" dirty="0">
                <a:solidFill>
                  <a:schemeClr val="tx1"/>
                </a:solidFill>
                <a:latin typeface="Symbol" panose="05050102010706020507" pitchFamily="18" charset="2"/>
              </a:rPr>
              <a:t></a:t>
            </a:r>
            <a:r>
              <a:rPr lang="zh-CN" altLang="en-US" sz="3200" dirty="0">
                <a:solidFill>
                  <a:schemeClr val="tx1"/>
                </a:solidFill>
                <a:latin typeface="Symbol" panose="05050102010706020507" pitchFamily="18" charset="2"/>
              </a:rPr>
              <a:t>下</a:t>
            </a:r>
            <a:r>
              <a:rPr lang="zh-CN" altLang="en-US" sz="3200" dirty="0">
                <a:solidFill>
                  <a:schemeClr val="tx1"/>
                </a:solidFill>
              </a:rPr>
              <a:t>拒绝 </a:t>
            </a:r>
            <a:r>
              <a:rPr lang="en-US" altLang="zh-CN" sz="3200" dirty="0">
                <a:solidFill>
                  <a:schemeClr val="tx1"/>
                </a:solidFill>
              </a:rPr>
              <a:t>H</a:t>
            </a:r>
            <a:r>
              <a:rPr lang="en-US" altLang="zh-CN" sz="3200" baseline="-25000" dirty="0">
                <a:solidFill>
                  <a:schemeClr val="tx1"/>
                </a:solidFill>
              </a:rPr>
              <a:t>0</a:t>
            </a:r>
            <a:r>
              <a:rPr lang="zh-CN" altLang="en-US" sz="3200" baseline="-25000" dirty="0">
                <a:solidFill>
                  <a:schemeClr val="tx1"/>
                </a:solidFill>
              </a:rPr>
              <a:t>。</a:t>
            </a:r>
            <a:endParaRPr lang="en-US" altLang="zh-CN" sz="3200" baseline="-25000" dirty="0">
              <a:solidFill>
                <a:schemeClr val="tx1"/>
              </a:solidFill>
            </a:endParaRPr>
          </a:p>
        </p:txBody>
      </p:sp>
      <p:sp>
        <p:nvSpPr>
          <p:cNvPr id="94212" name="标题 1">
            <a:extLst>
              <a:ext uri="{FF2B5EF4-FFF2-40B4-BE49-F238E27FC236}">
                <a16:creationId xmlns:a16="http://schemas.microsoft.com/office/drawing/2014/main" id="{D3291C92-D534-4FFB-8692-B6C8AC368661}"/>
              </a:ext>
            </a:extLst>
          </p:cNvPr>
          <p:cNvSpPr txBox="1">
            <a:spLocks/>
          </p:cNvSpPr>
          <p:nvPr/>
        </p:nvSpPr>
        <p:spPr bwMode="auto">
          <a:xfrm>
            <a:off x="107950" y="188913"/>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dirty="0">
                <a:solidFill>
                  <a:srgbClr val="0000CC"/>
                </a:solidFill>
                <a:latin typeface="Arial" panose="020B0604020202020204" pitchFamily="34" charset="0"/>
                <a:cs typeface="Arial" panose="020B0604020202020204" pitchFamily="34" charset="0"/>
              </a:rPr>
              <a:t>4.3-2 P</a:t>
            </a:r>
            <a:r>
              <a:rPr lang="zh-CN" altLang="en-US" dirty="0">
                <a:solidFill>
                  <a:srgbClr val="0000CC"/>
                </a:solidFill>
                <a:latin typeface="Arial" panose="020B0604020202020204" pitchFamily="34" charset="0"/>
                <a:cs typeface="Arial" panose="020B0604020202020204" pitchFamily="34" charset="0"/>
              </a:rPr>
              <a:t>值检验法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subTnLst>
                                    <p:animClr clrSpc="rgb" dir="cw">
                                      <p:cBhvr override="childStyle">
                                        <p:cTn dur="1" fill="hold" display="0" masterRel="nextClick" afterEffect="1"/>
                                        <p:tgtEl>
                                          <p:spTgt spid="53251">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subTnLst>
                                    <p:animClr clrSpc="rgb" dir="cw">
                                      <p:cBhvr override="childStyle">
                                        <p:cTn dur="1" fill="hold" display="0" masterRel="nextClick" afterEffect="1"/>
                                        <p:tgtEl>
                                          <p:spTgt spid="53251">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88EBB48-B0FF-4247-94DC-076C8014B4ED}"/>
              </a:ext>
            </a:extLst>
          </p:cNvPr>
          <p:cNvSpPr>
            <a:spLocks noGrp="1" noChangeArrowheads="1"/>
          </p:cNvSpPr>
          <p:nvPr>
            <p:ph type="title"/>
          </p:nvPr>
        </p:nvSpPr>
        <p:spPr>
          <a:xfrm>
            <a:off x="-1404938" y="1700213"/>
            <a:ext cx="8928101" cy="3873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a:t>双侧检验与单侧检验</a:t>
            </a:r>
            <a:br>
              <a:rPr lang="zh-CN" altLang="en-US" sz="4000"/>
            </a:br>
            <a:r>
              <a:rPr lang="zh-CN" altLang="en-US" sz="4000"/>
              <a:t> </a:t>
            </a:r>
            <a:r>
              <a:rPr lang="en-US" altLang="zh-CN" sz="3600">
                <a:solidFill>
                  <a:schemeClr val="hlink"/>
                </a:solidFill>
              </a:rPr>
              <a:t>(</a:t>
            </a:r>
            <a:r>
              <a:rPr lang="zh-CN" altLang="en-US" sz="3600">
                <a:solidFill>
                  <a:schemeClr val="hlink"/>
                </a:solidFill>
              </a:rPr>
              <a:t>假设的形式</a:t>
            </a:r>
            <a:r>
              <a:rPr lang="en-US" altLang="zh-CN" sz="3600">
                <a:solidFill>
                  <a:schemeClr val="hlink"/>
                </a:solidFill>
              </a:rPr>
              <a:t>)</a:t>
            </a:r>
          </a:p>
        </p:txBody>
      </p:sp>
      <p:graphicFrame>
        <p:nvGraphicFramePr>
          <p:cNvPr id="55299" name="Group 3">
            <a:extLst>
              <a:ext uri="{FF2B5EF4-FFF2-40B4-BE49-F238E27FC236}">
                <a16:creationId xmlns:a16="http://schemas.microsoft.com/office/drawing/2014/main" id="{56B24FBC-5BDD-4664-A6AA-C8A284100E27}"/>
              </a:ext>
            </a:extLst>
          </p:cNvPr>
          <p:cNvGraphicFramePr>
            <a:graphicFrameLocks noGrp="1"/>
          </p:cNvGraphicFramePr>
          <p:nvPr/>
        </p:nvGraphicFramePr>
        <p:xfrm>
          <a:off x="901700" y="2214563"/>
          <a:ext cx="7558088" cy="3463925"/>
        </p:xfrm>
        <a:graphic>
          <a:graphicData uri="http://schemas.openxmlformats.org/drawingml/2006/table">
            <a:tbl>
              <a:tblPr/>
              <a:tblGrid>
                <a:gridCol w="1876265">
                  <a:extLst>
                    <a:ext uri="{9D8B030D-6E8A-4147-A177-3AD203B41FA5}">
                      <a16:colId xmlns:a16="http://schemas.microsoft.com/office/drawing/2014/main" val="1417292280"/>
                    </a:ext>
                  </a:extLst>
                </a:gridCol>
                <a:gridCol w="1877853">
                  <a:extLst>
                    <a:ext uri="{9D8B030D-6E8A-4147-A177-3AD203B41FA5}">
                      <a16:colId xmlns:a16="http://schemas.microsoft.com/office/drawing/2014/main" val="627873"/>
                    </a:ext>
                  </a:extLst>
                </a:gridCol>
                <a:gridCol w="1876265">
                  <a:extLst>
                    <a:ext uri="{9D8B030D-6E8A-4147-A177-3AD203B41FA5}">
                      <a16:colId xmlns:a16="http://schemas.microsoft.com/office/drawing/2014/main" val="2532457472"/>
                    </a:ext>
                  </a:extLst>
                </a:gridCol>
                <a:gridCol w="1927705">
                  <a:extLst>
                    <a:ext uri="{9D8B030D-6E8A-4147-A177-3AD203B41FA5}">
                      <a16:colId xmlns:a16="http://schemas.microsoft.com/office/drawing/2014/main" val="2569976117"/>
                    </a:ext>
                  </a:extLst>
                </a:gridCol>
              </a:tblGrid>
              <a:tr h="838200">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anose="020B0604020202020204" pitchFamily="34" charset="0"/>
                          <a:ea typeface="微软简秀圆" pitchFamily="49" charset="-122"/>
                        </a:rPr>
                        <a:t>假设</a:t>
                      </a: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66FF"/>
                          </a:solidFill>
                          <a:effectLst/>
                          <a:latin typeface="宋体" panose="02010600030101010101" pitchFamily="2" charset="-122"/>
                          <a:ea typeface="微软简秀圆" pitchFamily="49" charset="-122"/>
                        </a:rPr>
                        <a:t>研究的问题</a:t>
                      </a: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90456599"/>
                  </a:ext>
                </a:extLst>
              </a:tr>
              <a:tr h="7778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66FF"/>
                          </a:solidFill>
                          <a:effectLst/>
                          <a:latin typeface="宋体" panose="02010600030101010101" pitchFamily="2" charset="-122"/>
                          <a:ea typeface="微软简秀圆" pitchFamily="49" charset="-122"/>
                        </a:rPr>
                        <a:t>双侧检验</a:t>
                      </a: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3366FF"/>
                          </a:solidFill>
                          <a:effectLst/>
                          <a:latin typeface="宋体" panose="02010600030101010101" pitchFamily="2" charset="-122"/>
                          <a:ea typeface="微软简秀圆" pitchFamily="49" charset="-122"/>
                        </a:rPr>
                        <a:t>左侧检验</a:t>
                      </a:r>
                      <a:endParaRPr kumimoji="0" lang="zh-CN" altLang="en-US" sz="2800" b="1" i="0" u="none" strike="noStrike" cap="none" normalizeH="0" baseline="0" dirty="0">
                        <a:ln>
                          <a:noFill/>
                        </a:ln>
                        <a:solidFill>
                          <a:srgbClr val="3366FF"/>
                        </a:solidFill>
                        <a:effectLst/>
                        <a:latin typeface="Arial" panose="020B0604020202020204" pitchFamily="34" charset="0"/>
                        <a:ea typeface="微软简秀圆" pitchFamily="49" charset="-122"/>
                      </a:endParaRP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3366FF"/>
                          </a:solidFill>
                          <a:effectLst/>
                          <a:latin typeface="宋体" panose="02010600030101010101" pitchFamily="2" charset="-122"/>
                          <a:ea typeface="微软简秀圆" pitchFamily="49" charset="-122"/>
                        </a:rPr>
                        <a:t>右侧检验</a:t>
                      </a:r>
                      <a:endParaRPr kumimoji="0" lang="zh-CN" altLang="en-US" sz="2800" b="1" i="0" u="none" strike="noStrike" cap="none" normalizeH="0" baseline="0" dirty="0">
                        <a:ln>
                          <a:noFill/>
                        </a:ln>
                        <a:solidFill>
                          <a:srgbClr val="3366FF"/>
                        </a:solidFill>
                        <a:effectLst/>
                        <a:latin typeface="Arial" panose="020B0604020202020204" pitchFamily="34" charset="0"/>
                        <a:ea typeface="微软简秀圆" pitchFamily="49" charset="-122"/>
                      </a:endParaRP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3583586338"/>
                  </a:ext>
                </a:extLst>
              </a:tr>
              <a:tr h="9239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700" b="1" i="0" u="none" strike="noStrike" cap="none" normalizeH="0" baseline="0">
                          <a:ln>
                            <a:noFill/>
                          </a:ln>
                          <a:solidFill>
                            <a:schemeClr val="tx1"/>
                          </a:solidFill>
                          <a:effectLst/>
                          <a:latin typeface="Arial" panose="020B0604020202020204" pitchFamily="34" charset="0"/>
                          <a:ea typeface="宋体" panose="02010600030101010101" pitchFamily="2" charset="-122"/>
                        </a:rPr>
                        <a:t>H</a:t>
                      </a:r>
                      <a:r>
                        <a:rPr kumimoji="0" lang="en-US" altLang="zh-CN" sz="2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endParaRPr kumimoji="0" lang="en-US" altLang="zh-CN" sz="27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900" b="1" i="0" u="none" strike="noStrike" cap="none" normalizeH="0" baseline="0" dirty="0">
                          <a:ln>
                            <a:noFill/>
                          </a:ln>
                          <a:solidFill>
                            <a:srgbClr val="FF2323"/>
                          </a:solidFill>
                          <a:effectLst/>
                          <a:latin typeface="Symbol" panose="05050102010706020507" pitchFamily="18" charset="2"/>
                          <a:ea typeface="宋体" panose="02010600030101010101" pitchFamily="2" charset="-122"/>
                        </a:rPr>
                        <a:t>m </a:t>
                      </a:r>
                      <a:r>
                        <a:rPr kumimoji="0" lang="en-US" altLang="zh-CN" sz="2700" b="1" i="0" u="none" strike="noStrike" cap="none" normalizeH="0" baseline="0" dirty="0">
                          <a:ln>
                            <a:noFill/>
                          </a:ln>
                          <a:solidFill>
                            <a:srgbClr val="FF2323"/>
                          </a:solidFill>
                          <a:effectLst/>
                          <a:latin typeface="Arial" panose="020B0604020202020204" pitchFamily="34" charset="0"/>
                          <a:ea typeface="宋体" panose="02010600030101010101" pitchFamily="2" charset="-122"/>
                        </a:rPr>
                        <a:t>= </a:t>
                      </a:r>
                      <a:r>
                        <a:rPr kumimoji="0" lang="en-US" altLang="zh-CN" sz="2900" b="1" i="0" u="none" strike="noStrike" cap="none" normalizeH="0" baseline="0" dirty="0">
                          <a:ln>
                            <a:noFill/>
                          </a:ln>
                          <a:solidFill>
                            <a:srgbClr val="FF2323"/>
                          </a:solidFill>
                          <a:effectLst/>
                          <a:latin typeface="Symbol" panose="05050102010706020507" pitchFamily="18" charset="2"/>
                          <a:ea typeface="宋体" panose="02010600030101010101" pitchFamily="2" charset="-122"/>
                        </a:rPr>
                        <a:t>m</a:t>
                      </a:r>
                      <a:r>
                        <a:rPr kumimoji="0" lang="en-US" altLang="zh-CN" sz="2900" b="1" i="0" u="none" strike="noStrike" cap="none" normalizeH="0" baseline="-25000" dirty="0">
                          <a:ln>
                            <a:noFill/>
                          </a:ln>
                          <a:solidFill>
                            <a:srgbClr val="FF2323"/>
                          </a:solidFill>
                          <a:effectLst/>
                          <a:latin typeface="Symbol" panose="05050102010706020507" pitchFamily="18" charset="2"/>
                          <a:ea typeface="宋体" panose="02010600030101010101" pitchFamily="2" charset="-122"/>
                        </a:rPr>
                        <a:t>0</a:t>
                      </a: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rPr>
                        <a:t>m </a:t>
                      </a:r>
                      <a:r>
                        <a:rPr kumimoji="0" lang="en-US" altLang="zh-CN" sz="2900" b="1" i="0" u="none" strike="noStrike" cap="none" normalizeH="0" baseline="0">
                          <a:ln>
                            <a:noFill/>
                          </a:ln>
                          <a:solidFill>
                            <a:srgbClr val="FF2323"/>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900" b="1" i="0" u="none" strike="noStrike" cap="none" normalizeH="0" baseline="0">
                          <a:ln>
                            <a:noFill/>
                          </a:ln>
                          <a:solidFill>
                            <a:srgbClr val="FF2323"/>
                          </a:solidFill>
                          <a:effectLst/>
                          <a:latin typeface="Arial" panose="020B0604020202020204" pitchFamily="34" charset="0"/>
                          <a:ea typeface="宋体" panose="02010600030101010101" pitchFamily="2" charset="-122"/>
                        </a:rPr>
                        <a:t> </a:t>
                      </a:r>
                      <a:r>
                        <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rPr>
                        <a:t>m</a:t>
                      </a:r>
                      <a:r>
                        <a:rPr kumimoji="0" lang="en-US" altLang="zh-CN" sz="2900" b="1" i="0" u="none" strike="noStrike" cap="none" normalizeH="0" baseline="-25000">
                          <a:ln>
                            <a:noFill/>
                          </a:ln>
                          <a:solidFill>
                            <a:srgbClr val="FF2323"/>
                          </a:solidFill>
                          <a:effectLst/>
                          <a:latin typeface="Symbol" panose="05050102010706020507" pitchFamily="18" charset="2"/>
                          <a:ea typeface="宋体" panose="02010600030101010101" pitchFamily="2" charset="-122"/>
                        </a:rPr>
                        <a:t>0</a:t>
                      </a:r>
                      <a:endParaRPr kumimoji="0" lang="en-US" altLang="zh-CN" sz="2800" b="1" i="0" u="none" strike="noStrike" cap="none" normalizeH="0" baseline="0">
                        <a:ln>
                          <a:noFill/>
                        </a:ln>
                        <a:solidFill>
                          <a:srgbClr val="FF2323"/>
                        </a:solidFill>
                        <a:effectLst/>
                        <a:latin typeface="Arial" panose="020B0604020202020204" pitchFamily="34" charset="0"/>
                        <a:ea typeface="宋体" panose="02010600030101010101" pitchFamily="2" charset="-122"/>
                      </a:endParaRP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rPr>
                        <a:t>m </a:t>
                      </a:r>
                      <a:r>
                        <a:rPr kumimoji="0" lang="en-US" altLang="zh-CN" sz="2900" b="1" i="0" u="none" strike="noStrike" cap="none" normalizeH="0" baseline="0">
                          <a:ln>
                            <a:noFill/>
                          </a:ln>
                          <a:solidFill>
                            <a:srgbClr val="FF2323"/>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900" b="1" i="0" u="none" strike="noStrike" cap="none" normalizeH="0" baseline="0">
                          <a:ln>
                            <a:noFill/>
                          </a:ln>
                          <a:solidFill>
                            <a:srgbClr val="FF2323"/>
                          </a:solidFill>
                          <a:effectLst/>
                          <a:latin typeface="Arial" panose="020B0604020202020204" pitchFamily="34" charset="0"/>
                          <a:ea typeface="宋体" panose="02010600030101010101" pitchFamily="2" charset="-122"/>
                        </a:rPr>
                        <a:t> </a:t>
                      </a:r>
                      <a:r>
                        <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rPr>
                        <a:t>m</a:t>
                      </a:r>
                      <a:r>
                        <a:rPr kumimoji="0" lang="en-US" altLang="zh-CN" sz="2900" b="1" i="0" u="none" strike="noStrike" cap="none" normalizeH="0" baseline="-25000">
                          <a:ln>
                            <a:noFill/>
                          </a:ln>
                          <a:solidFill>
                            <a:srgbClr val="FF2323"/>
                          </a:solidFill>
                          <a:effectLst/>
                          <a:latin typeface="Symbol" panose="05050102010706020507" pitchFamily="18" charset="2"/>
                          <a:ea typeface="宋体" panose="02010600030101010101" pitchFamily="2" charset="-122"/>
                        </a:rPr>
                        <a:t>0</a:t>
                      </a: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3506393401"/>
                  </a:ext>
                </a:extLst>
              </a:tr>
              <a:tr h="9239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7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H</a:t>
                      </a:r>
                      <a:r>
                        <a:rPr kumimoji="0" lang="en-US" altLang="zh-CN" sz="27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1</a:t>
                      </a: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rPr>
                        <a:t>m </a:t>
                      </a:r>
                      <a:r>
                        <a:rPr kumimoji="0" lang="en-US" altLang="zh-CN" sz="2700" b="1" i="0" u="none" strike="noStrike" cap="none" normalizeH="0" baseline="0">
                          <a:ln>
                            <a:noFill/>
                          </a:ln>
                          <a:solidFill>
                            <a:srgbClr val="FF2323"/>
                          </a:solidFill>
                          <a:effectLst/>
                          <a:latin typeface="Arial" panose="020B0604020202020204" pitchFamily="34" charset="0"/>
                          <a:ea typeface="宋体" panose="02010600030101010101" pitchFamily="2" charset="-122"/>
                        </a:rPr>
                        <a:t>≠</a:t>
                      </a:r>
                      <a:r>
                        <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rPr>
                        <a:t>m</a:t>
                      </a:r>
                      <a:r>
                        <a:rPr kumimoji="0" lang="en-US" altLang="zh-CN" sz="2900" b="1" i="0" u="none" strike="noStrike" cap="none" normalizeH="0" baseline="-25000">
                          <a:ln>
                            <a:noFill/>
                          </a:ln>
                          <a:solidFill>
                            <a:srgbClr val="FF2323"/>
                          </a:solidFill>
                          <a:effectLst/>
                          <a:latin typeface="Symbol" panose="05050102010706020507" pitchFamily="18" charset="2"/>
                          <a:ea typeface="宋体" panose="02010600030101010101" pitchFamily="2" charset="-122"/>
                        </a:rPr>
                        <a:t>0</a:t>
                      </a:r>
                      <a:endPar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endParaRP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rPr>
                        <a:t>m </a:t>
                      </a:r>
                      <a:r>
                        <a:rPr kumimoji="0" lang="en-US" altLang="zh-CN" sz="2900" b="1" i="0" u="none" strike="noStrike" cap="none" normalizeH="0" baseline="0">
                          <a:ln>
                            <a:noFill/>
                          </a:ln>
                          <a:solidFill>
                            <a:srgbClr val="FF2323"/>
                          </a:solidFill>
                          <a:effectLst/>
                          <a:latin typeface="Arial" panose="020B0604020202020204" pitchFamily="34" charset="0"/>
                          <a:ea typeface="宋体" panose="02010600030101010101" pitchFamily="2" charset="-122"/>
                        </a:rPr>
                        <a:t>&lt; </a:t>
                      </a:r>
                      <a:r>
                        <a:rPr kumimoji="0" lang="en-US" altLang="zh-CN" sz="2900" b="1" i="0" u="none" strike="noStrike" cap="none" normalizeH="0" baseline="0">
                          <a:ln>
                            <a:noFill/>
                          </a:ln>
                          <a:solidFill>
                            <a:srgbClr val="FF2323"/>
                          </a:solidFill>
                          <a:effectLst/>
                          <a:latin typeface="Symbol" panose="05050102010706020507" pitchFamily="18" charset="2"/>
                          <a:ea typeface="宋体" panose="02010600030101010101" pitchFamily="2" charset="-122"/>
                        </a:rPr>
                        <a:t>m</a:t>
                      </a:r>
                      <a:r>
                        <a:rPr kumimoji="0" lang="en-US" altLang="zh-CN" sz="2900" b="1" i="0" u="none" strike="noStrike" cap="none" normalizeH="0" baseline="-25000">
                          <a:ln>
                            <a:noFill/>
                          </a:ln>
                          <a:solidFill>
                            <a:srgbClr val="FF2323"/>
                          </a:solidFill>
                          <a:effectLst/>
                          <a:latin typeface="Symbol" panose="05050102010706020507" pitchFamily="18" charset="2"/>
                          <a:ea typeface="宋体" panose="02010600030101010101" pitchFamily="2" charset="-122"/>
                        </a:rPr>
                        <a:t>0</a:t>
                      </a:r>
                      <a:endParaRPr kumimoji="0" lang="en-US" altLang="zh-CN" sz="2800" b="1" i="0" u="none" strike="noStrike" cap="none" normalizeH="0" baseline="0">
                        <a:ln>
                          <a:noFill/>
                        </a:ln>
                        <a:solidFill>
                          <a:srgbClr val="FF2323"/>
                        </a:solidFill>
                        <a:effectLst/>
                        <a:latin typeface="Arial" panose="020B0604020202020204" pitchFamily="34" charset="0"/>
                        <a:ea typeface="宋体" panose="02010600030101010101" pitchFamily="2" charset="-122"/>
                      </a:endParaRP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685800">
                        <a:spcBef>
                          <a:spcPct val="20000"/>
                        </a:spcBef>
                        <a:defRPr sz="2400">
                          <a:solidFill>
                            <a:schemeClr val="tx1"/>
                          </a:solidFill>
                          <a:latin typeface="Arial" panose="020B0604020202020204" pitchFamily="34" charset="0"/>
                          <a:ea typeface="宋体" panose="02010600030101010101" pitchFamily="2" charset="-122"/>
                        </a:defRPr>
                      </a:lvl2pPr>
                      <a:lvl3pPr marL="1085850">
                        <a:spcBef>
                          <a:spcPct val="20000"/>
                        </a:spcBef>
                        <a:defRPr sz="2000">
                          <a:solidFill>
                            <a:schemeClr val="tx1"/>
                          </a:solidFill>
                          <a:latin typeface="Arial" panose="020B0604020202020204" pitchFamily="34" charset="0"/>
                          <a:ea typeface="宋体" panose="02010600030101010101" pitchFamily="2" charset="-122"/>
                        </a:defRPr>
                      </a:lvl3pPr>
                      <a:lvl4pPr marL="1428750">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900" b="1" i="0" u="none" strike="noStrike" cap="none" normalizeH="0" baseline="0" dirty="0">
                          <a:ln>
                            <a:noFill/>
                          </a:ln>
                          <a:solidFill>
                            <a:srgbClr val="FF2323"/>
                          </a:solidFill>
                          <a:effectLst/>
                          <a:latin typeface="Symbol" panose="05050102010706020507" pitchFamily="18" charset="2"/>
                          <a:ea typeface="宋体" panose="02010600030101010101" pitchFamily="2" charset="-122"/>
                        </a:rPr>
                        <a:t>m </a:t>
                      </a:r>
                      <a:r>
                        <a:rPr kumimoji="0" lang="en-US" altLang="zh-CN" sz="2900" b="1" i="0" u="none" strike="noStrike" cap="none" normalizeH="0" baseline="0" dirty="0">
                          <a:ln>
                            <a:noFill/>
                          </a:ln>
                          <a:solidFill>
                            <a:srgbClr val="FF2323"/>
                          </a:solidFill>
                          <a:effectLst/>
                          <a:latin typeface="Arial" panose="020B0604020202020204" pitchFamily="34" charset="0"/>
                          <a:ea typeface="宋体" panose="02010600030101010101" pitchFamily="2" charset="-122"/>
                        </a:rPr>
                        <a:t>&gt; </a:t>
                      </a:r>
                      <a:r>
                        <a:rPr kumimoji="0" lang="en-US" altLang="zh-CN" sz="2900" b="1" i="0" u="none" strike="noStrike" cap="none" normalizeH="0" baseline="0" dirty="0">
                          <a:ln>
                            <a:noFill/>
                          </a:ln>
                          <a:solidFill>
                            <a:srgbClr val="FF2323"/>
                          </a:solidFill>
                          <a:effectLst/>
                          <a:latin typeface="Symbol" panose="05050102010706020507" pitchFamily="18" charset="2"/>
                          <a:ea typeface="宋体" panose="02010600030101010101" pitchFamily="2" charset="-122"/>
                        </a:rPr>
                        <a:t>m</a:t>
                      </a:r>
                      <a:r>
                        <a:rPr kumimoji="0" lang="en-US" altLang="zh-CN" sz="2900" b="1" i="0" u="none" strike="noStrike" cap="none" normalizeH="0" baseline="-25000" dirty="0">
                          <a:ln>
                            <a:noFill/>
                          </a:ln>
                          <a:solidFill>
                            <a:srgbClr val="FF2323"/>
                          </a:solidFill>
                          <a:effectLst/>
                          <a:latin typeface="Symbol" panose="05050102010706020507" pitchFamily="18" charset="2"/>
                          <a:ea typeface="宋体" panose="02010600030101010101" pitchFamily="2" charset="-122"/>
                        </a:rPr>
                        <a:t>0</a:t>
                      </a:r>
                    </a:p>
                  </a:txBody>
                  <a:tcPr marL="91432" marR="91432"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2678739167"/>
                  </a:ext>
                </a:extLst>
              </a:tr>
            </a:tbl>
          </a:graphicData>
        </a:graphic>
      </p:graphicFrame>
      <p:sp>
        <p:nvSpPr>
          <p:cNvPr id="96283" name="标题 1">
            <a:extLst>
              <a:ext uri="{FF2B5EF4-FFF2-40B4-BE49-F238E27FC236}">
                <a16:creationId xmlns:a16="http://schemas.microsoft.com/office/drawing/2014/main" id="{127D4DFE-605C-4FF1-8B79-D79B6FBAFFF6}"/>
              </a:ext>
            </a:extLst>
          </p:cNvPr>
          <p:cNvSpPr txBox="1">
            <a:spLocks/>
          </p:cNvSpPr>
          <p:nvPr/>
        </p:nvSpPr>
        <p:spPr bwMode="auto">
          <a:xfrm>
            <a:off x="323528" y="260648"/>
            <a:ext cx="8928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just">
              <a:lnSpc>
                <a:spcPct val="130000"/>
              </a:lnSpc>
              <a:spcBef>
                <a:spcPct val="20000"/>
              </a:spcBef>
              <a:buClr>
                <a:schemeClr val="accent2"/>
              </a:buClr>
              <a:buFont typeface="Wingdings" panose="05000000000000000000" pitchFamily="2" charset="2"/>
              <a:buChar char="l"/>
              <a:defRPr sz="2800" b="1">
                <a:solidFill>
                  <a:srgbClr val="6600FF"/>
                </a:solidFill>
                <a:latin typeface="Times New Roman" panose="02020603050405020304" pitchFamily="18" charset="0"/>
                <a:ea typeface="宋体" panose="02010600030101010101" pitchFamily="2" charset="-122"/>
              </a:defRPr>
            </a:lvl1pPr>
            <a:lvl2pPr marL="522288" indent="-342900" algn="just">
              <a:lnSpc>
                <a:spcPct val="130000"/>
              </a:lnSpc>
              <a:spcBef>
                <a:spcPct val="20000"/>
              </a:spcBef>
              <a:buClr>
                <a:schemeClr val="accent2"/>
              </a:buClr>
              <a:buFont typeface="Times New Roman" panose="02020603050405020304" pitchFamily="18" charset="0"/>
              <a:buChar char="−"/>
              <a:defRPr sz="2400" b="1">
                <a:solidFill>
                  <a:schemeClr val="tx1"/>
                </a:solidFill>
                <a:latin typeface="Times New Roman" panose="02020603050405020304" pitchFamily="18" charset="0"/>
                <a:ea typeface="宋体" panose="02010600030101010101" pitchFamily="2" charset="-122"/>
              </a:defRPr>
            </a:lvl2pPr>
            <a:lvl3pPr marL="708025" indent="-342900" algn="just">
              <a:lnSpc>
                <a:spcPct val="125000"/>
              </a:lnSpc>
              <a:spcBef>
                <a:spcPct val="20000"/>
              </a:spcBef>
              <a:spcAft>
                <a:spcPct val="5000"/>
              </a:spcAft>
              <a:buClr>
                <a:schemeClr val="accent2"/>
              </a:buClr>
              <a:buFont typeface="Wingdings" panose="05000000000000000000" pitchFamily="2" charset="2"/>
              <a:buChar char="ü"/>
              <a:defRPr sz="2400" b="1">
                <a:solidFill>
                  <a:srgbClr val="000099"/>
                </a:solidFill>
                <a:latin typeface="Times New Roman" panose="02020603050405020304" pitchFamily="18" charset="0"/>
                <a:ea typeface="宋体" panose="02010600030101010101" pitchFamily="2" charset="-122"/>
              </a:defRPr>
            </a:lvl3pPr>
            <a:lvl4pPr marL="887413" indent="-342900" algn="just">
              <a:lnSpc>
                <a:spcPct val="120000"/>
              </a:lnSpc>
              <a:spcAft>
                <a:spcPct val="2000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4pPr>
            <a:lvl5pPr marL="1066800" indent="-342900" algn="just">
              <a:lnSpc>
                <a:spcPct val="120000"/>
              </a:lnSpc>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5pPr>
            <a:lvl6pPr marL="15240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6pPr>
            <a:lvl7pPr marL="19812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7pPr>
            <a:lvl8pPr marL="24384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8pPr>
            <a:lvl9pPr marL="2895600" indent="-342900" algn="just" eaLnBrk="0" fontAlgn="base" hangingPunct="0">
              <a:lnSpc>
                <a:spcPct val="120000"/>
              </a:lnSpc>
              <a:spcBef>
                <a:spcPct val="0"/>
              </a:spcBef>
              <a:spcAft>
                <a:spcPct val="0"/>
              </a:spcAft>
              <a:buClr>
                <a:schemeClr val="accent2"/>
              </a:buClr>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buClrTx/>
              <a:buFontTx/>
              <a:buNone/>
            </a:pPr>
            <a:r>
              <a:rPr lang="en-US" altLang="zh-CN" dirty="0">
                <a:solidFill>
                  <a:srgbClr val="0000CC"/>
                </a:solidFill>
                <a:latin typeface="Arial" panose="020B0604020202020204" pitchFamily="34" charset="0"/>
                <a:cs typeface="Arial" panose="020B0604020202020204" pitchFamily="34" charset="0"/>
              </a:rPr>
              <a:t>4.3-2 P</a:t>
            </a:r>
            <a:r>
              <a:rPr lang="zh-CN" altLang="en-US" dirty="0">
                <a:solidFill>
                  <a:srgbClr val="0000CC"/>
                </a:solidFill>
                <a:latin typeface="Arial" panose="020B0604020202020204" pitchFamily="34" charset="0"/>
                <a:cs typeface="Arial" panose="020B0604020202020204" pitchFamily="34" charset="0"/>
              </a:rPr>
              <a:t>值检验法</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2E80990-E240-4B48-A41D-B3AB95CD26F7}"/>
              </a:ext>
            </a:extLst>
          </p:cNvPr>
          <p:cNvSpPr>
            <a:spLocks noGrp="1" noChangeArrowheads="1"/>
          </p:cNvSpPr>
          <p:nvPr>
            <p:ph type="title"/>
          </p:nvPr>
        </p:nvSpPr>
        <p:spPr>
          <a:xfrm>
            <a:off x="228600" y="751682"/>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r>
              <a:rPr lang="zh-CN" altLang="en-US" sz="4000" dirty="0"/>
              <a:t>双侧检验</a:t>
            </a:r>
            <a:br>
              <a:rPr lang="zh-CN" altLang="en-US" sz="4000" dirty="0"/>
            </a:br>
            <a:r>
              <a:rPr lang="en-US" altLang="zh-CN" sz="3600" dirty="0">
                <a:solidFill>
                  <a:schemeClr val="hlink"/>
                </a:solidFill>
              </a:rPr>
              <a:t>(</a:t>
            </a:r>
            <a:r>
              <a:rPr lang="zh-CN" altLang="en-US" sz="3600" dirty="0">
                <a:solidFill>
                  <a:schemeClr val="hlink"/>
                </a:solidFill>
              </a:rPr>
              <a:t>显著性水平与拒绝域 </a:t>
            </a:r>
            <a:r>
              <a:rPr lang="en-US" altLang="zh-CN" sz="3600" dirty="0">
                <a:solidFill>
                  <a:schemeClr val="hlink"/>
                </a:solidFill>
              </a:rPr>
              <a:t>)</a:t>
            </a:r>
            <a:endParaRPr lang="en-US" altLang="zh-CN" dirty="0"/>
          </a:p>
        </p:txBody>
      </p:sp>
      <p:sp>
        <p:nvSpPr>
          <p:cNvPr id="100355" name="Rectangle 3">
            <a:extLst>
              <a:ext uri="{FF2B5EF4-FFF2-40B4-BE49-F238E27FC236}">
                <a16:creationId xmlns:a16="http://schemas.microsoft.com/office/drawing/2014/main" id="{4A844228-DC76-4921-876F-A2280B6F11A5}"/>
              </a:ext>
            </a:extLst>
          </p:cNvPr>
          <p:cNvSpPr>
            <a:spLocks noChangeArrowheads="1"/>
          </p:cNvSpPr>
          <p:nvPr/>
        </p:nvSpPr>
        <p:spPr bwMode="auto">
          <a:xfrm>
            <a:off x="0" y="1562100"/>
            <a:ext cx="9144000" cy="52959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nvGrpSpPr>
          <p:cNvPr id="100356" name="Group 4">
            <a:extLst>
              <a:ext uri="{FF2B5EF4-FFF2-40B4-BE49-F238E27FC236}">
                <a16:creationId xmlns:a16="http://schemas.microsoft.com/office/drawing/2014/main" id="{68D6C21F-4E8B-4448-A3D6-4854E7309121}"/>
              </a:ext>
            </a:extLst>
          </p:cNvPr>
          <p:cNvGrpSpPr>
            <a:grpSpLocks/>
          </p:cNvGrpSpPr>
          <p:nvPr/>
        </p:nvGrpSpPr>
        <p:grpSpPr bwMode="auto">
          <a:xfrm>
            <a:off x="685800" y="1905000"/>
            <a:ext cx="7696200" cy="4137025"/>
            <a:chOff x="432" y="1200"/>
            <a:chExt cx="4848" cy="2606"/>
          </a:xfrm>
        </p:grpSpPr>
        <p:sp>
          <p:nvSpPr>
            <p:cNvPr id="59397" name="Rectangle 5">
              <a:extLst>
                <a:ext uri="{FF2B5EF4-FFF2-40B4-BE49-F238E27FC236}">
                  <a16:creationId xmlns:a16="http://schemas.microsoft.com/office/drawing/2014/main" id="{AEC9DAC5-780A-490A-9415-5F206DA4CD61}"/>
                </a:ext>
              </a:extLst>
            </p:cNvPr>
            <p:cNvSpPr>
              <a:spLocks noChangeArrowheads="1"/>
            </p:cNvSpPr>
            <p:nvPr/>
          </p:nvSpPr>
          <p:spPr bwMode="auto">
            <a:xfrm>
              <a:off x="432" y="1200"/>
              <a:ext cx="1680" cy="325"/>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defRPr/>
              </a:pPr>
              <a:r>
                <a:rPr kumimoji="1" lang="zh-CN" altLang="en-US" sz="2800" b="1">
                  <a:effectLst>
                    <a:outerShdw blurRad="38100" dist="38100" dir="2700000" algn="tl">
                      <a:srgbClr val="C0C0C0"/>
                    </a:outerShdw>
                  </a:effectLst>
                </a:rPr>
                <a:t>抽样分布</a:t>
              </a:r>
            </a:p>
          </p:txBody>
        </p:sp>
        <p:sp>
          <p:nvSpPr>
            <p:cNvPr id="59398" name="Rectangle 6">
              <a:extLst>
                <a:ext uri="{FF2B5EF4-FFF2-40B4-BE49-F238E27FC236}">
                  <a16:creationId xmlns:a16="http://schemas.microsoft.com/office/drawing/2014/main" id="{A6ECD7AD-FBAF-4178-8D1A-23900048106D}"/>
                </a:ext>
              </a:extLst>
            </p:cNvPr>
            <p:cNvSpPr>
              <a:spLocks noChangeArrowheads="1"/>
            </p:cNvSpPr>
            <p:nvPr/>
          </p:nvSpPr>
          <p:spPr bwMode="auto">
            <a:xfrm>
              <a:off x="2592" y="3408"/>
              <a:ext cx="402"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en-US" altLang="zh-CN" sz="2400">
                  <a:effectLst>
                    <a:outerShdw blurRad="38100" dist="38100" dir="2700000" algn="tl">
                      <a:srgbClr val="C0C0C0"/>
                    </a:outerShdw>
                  </a:effectLst>
                </a:rPr>
                <a:t>H</a:t>
              </a:r>
              <a:r>
                <a:rPr kumimoji="1" lang="en-US" altLang="zh-CN" sz="2400" baseline="-25000">
                  <a:effectLst>
                    <a:outerShdw blurRad="38100" dist="38100" dir="2700000" algn="tl">
                      <a:srgbClr val="C0C0C0"/>
                    </a:outerShdw>
                  </a:effectLst>
                </a:rPr>
                <a:t>0</a:t>
              </a:r>
              <a:r>
                <a:rPr kumimoji="1" lang="zh-CN" altLang="en-US" sz="2400">
                  <a:effectLst>
                    <a:outerShdw blurRad="38100" dist="38100" dir="2700000" algn="tl">
                      <a:srgbClr val="C0C0C0"/>
                    </a:outerShdw>
                  </a:effectLst>
                </a:rPr>
                <a:t>值</a:t>
              </a:r>
            </a:p>
          </p:txBody>
        </p:sp>
        <p:sp>
          <p:nvSpPr>
            <p:cNvPr id="59399" name="Rectangle 7">
              <a:extLst>
                <a:ext uri="{FF2B5EF4-FFF2-40B4-BE49-F238E27FC236}">
                  <a16:creationId xmlns:a16="http://schemas.microsoft.com/office/drawing/2014/main" id="{6D3E9775-7A7A-45E7-BC86-4C28C7B4E819}"/>
                </a:ext>
              </a:extLst>
            </p:cNvPr>
            <p:cNvSpPr>
              <a:spLocks noChangeArrowheads="1"/>
            </p:cNvSpPr>
            <p:nvPr/>
          </p:nvSpPr>
          <p:spPr bwMode="auto">
            <a:xfrm>
              <a:off x="3450" y="3569"/>
              <a:ext cx="576"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effectLst>
                    <a:outerShdw blurRad="38100" dist="38100" dir="2700000" algn="tl">
                      <a:srgbClr val="C0C0C0"/>
                    </a:outerShdw>
                  </a:effectLst>
                </a:rPr>
                <a:t>临界值</a:t>
              </a:r>
              <a:endParaRPr kumimoji="1" lang="zh-CN" altLang="en-US" sz="2400"/>
            </a:p>
          </p:txBody>
        </p:sp>
        <p:sp>
          <p:nvSpPr>
            <p:cNvPr id="59400" name="Rectangle 8">
              <a:extLst>
                <a:ext uri="{FF2B5EF4-FFF2-40B4-BE49-F238E27FC236}">
                  <a16:creationId xmlns:a16="http://schemas.microsoft.com/office/drawing/2014/main" id="{80C97651-725B-46BE-A354-E22473C391C0}"/>
                </a:ext>
              </a:extLst>
            </p:cNvPr>
            <p:cNvSpPr>
              <a:spLocks noChangeArrowheads="1"/>
            </p:cNvSpPr>
            <p:nvPr/>
          </p:nvSpPr>
          <p:spPr bwMode="auto">
            <a:xfrm>
              <a:off x="1500" y="3576"/>
              <a:ext cx="576"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effectLst>
                    <a:outerShdw blurRad="38100" dist="38100" dir="2700000" algn="tl">
                      <a:srgbClr val="C0C0C0"/>
                    </a:outerShdw>
                  </a:effectLst>
                </a:rPr>
                <a:t>临界值</a:t>
              </a:r>
              <a:endParaRPr kumimoji="1" lang="zh-CN" altLang="en-US" sz="2400"/>
            </a:p>
          </p:txBody>
        </p:sp>
        <p:sp>
          <p:nvSpPr>
            <p:cNvPr id="100361" name="Rectangle 9">
              <a:extLst>
                <a:ext uri="{FF2B5EF4-FFF2-40B4-BE49-F238E27FC236}">
                  <a16:creationId xmlns:a16="http://schemas.microsoft.com/office/drawing/2014/main" id="{0C7B6E72-CF93-4EAE-A61A-8A916B7507FD}"/>
                </a:ext>
              </a:extLst>
            </p:cNvPr>
            <p:cNvSpPr>
              <a:spLocks noChangeArrowheads="1"/>
            </p:cNvSpPr>
            <p:nvPr/>
          </p:nvSpPr>
          <p:spPr bwMode="auto">
            <a:xfrm>
              <a:off x="4346" y="2430"/>
              <a:ext cx="334"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kumimoji="1" lang="en-US" altLang="zh-CN" sz="2400" b="1">
                  <a:latin typeface="Symbol" panose="05050102010706020507" pitchFamily="18" charset="2"/>
                </a:rPr>
                <a:t>a</a:t>
              </a:r>
              <a:r>
                <a:rPr kumimoji="1" lang="en-US" altLang="zh-CN" sz="2400" b="1"/>
                <a:t>/2 </a:t>
              </a:r>
            </a:p>
          </p:txBody>
        </p:sp>
        <p:sp>
          <p:nvSpPr>
            <p:cNvPr id="59402" name="Rectangle 10">
              <a:extLst>
                <a:ext uri="{FF2B5EF4-FFF2-40B4-BE49-F238E27FC236}">
                  <a16:creationId xmlns:a16="http://schemas.microsoft.com/office/drawing/2014/main" id="{9D589A01-47BA-4A43-85B7-C34CB3C2CDFB}"/>
                </a:ext>
              </a:extLst>
            </p:cNvPr>
            <p:cNvSpPr>
              <a:spLocks noChangeArrowheads="1"/>
            </p:cNvSpPr>
            <p:nvPr/>
          </p:nvSpPr>
          <p:spPr bwMode="auto">
            <a:xfrm>
              <a:off x="1078" y="2408"/>
              <a:ext cx="334"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en-US" altLang="zh-CN" sz="2400" b="1">
                  <a:effectLst>
                    <a:outerShdw blurRad="38100" dist="38100" dir="2700000" algn="tl">
                      <a:srgbClr val="C0C0C0"/>
                    </a:outerShdw>
                  </a:effectLst>
                  <a:latin typeface="Symbol" panose="05050102010706020507" pitchFamily="18" charset="2"/>
                </a:rPr>
                <a:t>a</a:t>
              </a:r>
              <a:r>
                <a:rPr kumimoji="1" lang="en-US" altLang="zh-CN" sz="2400" b="1">
                  <a:effectLst>
                    <a:outerShdw blurRad="38100" dist="38100" dir="2700000" algn="tl">
                      <a:srgbClr val="C0C0C0"/>
                    </a:outerShdw>
                  </a:effectLst>
                </a:rPr>
                <a:t>/2</a:t>
              </a:r>
              <a:r>
                <a:rPr kumimoji="1" lang="en-US" altLang="zh-CN" sz="2400" b="1">
                  <a:solidFill>
                    <a:srgbClr val="CDCDCD"/>
                  </a:solidFill>
                  <a:effectLst>
                    <a:outerShdw blurRad="38100" dist="38100" dir="2700000" algn="tl">
                      <a:srgbClr val="C0C0C0"/>
                    </a:outerShdw>
                  </a:effectLst>
                </a:rPr>
                <a:t> </a:t>
              </a:r>
            </a:p>
          </p:txBody>
        </p:sp>
        <p:sp>
          <p:nvSpPr>
            <p:cNvPr id="59403" name="Rectangle 11">
              <a:extLst>
                <a:ext uri="{FF2B5EF4-FFF2-40B4-BE49-F238E27FC236}">
                  <a16:creationId xmlns:a16="http://schemas.microsoft.com/office/drawing/2014/main" id="{9CFE9BA1-3849-4290-8126-DC2F63DD0A71}"/>
                </a:ext>
              </a:extLst>
            </p:cNvPr>
            <p:cNvSpPr>
              <a:spLocks noChangeArrowheads="1"/>
            </p:cNvSpPr>
            <p:nvPr/>
          </p:nvSpPr>
          <p:spPr bwMode="auto">
            <a:xfrm>
              <a:off x="4320" y="3408"/>
              <a:ext cx="960"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effectLst>
                    <a:outerShdw blurRad="38100" dist="38100" dir="2700000" algn="tl">
                      <a:srgbClr val="C0C0C0"/>
                    </a:outerShdw>
                  </a:effectLst>
                </a:rPr>
                <a:t>样本统计量</a:t>
              </a:r>
              <a:endParaRPr kumimoji="1" lang="zh-CN" altLang="en-US" sz="2400"/>
            </a:p>
          </p:txBody>
        </p:sp>
        <p:sp>
          <p:nvSpPr>
            <p:cNvPr id="59404" name="Rectangle 12">
              <a:extLst>
                <a:ext uri="{FF2B5EF4-FFF2-40B4-BE49-F238E27FC236}">
                  <a16:creationId xmlns:a16="http://schemas.microsoft.com/office/drawing/2014/main" id="{363E8AC5-C5FD-467E-8870-6CC07CE58824}"/>
                </a:ext>
              </a:extLst>
            </p:cNvPr>
            <p:cNvSpPr>
              <a:spLocks noChangeArrowheads="1"/>
            </p:cNvSpPr>
            <p:nvPr/>
          </p:nvSpPr>
          <p:spPr bwMode="auto">
            <a:xfrm>
              <a:off x="1188" y="1824"/>
              <a:ext cx="576"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solidFill>
                    <a:schemeClr val="hlink"/>
                  </a:solidFill>
                  <a:effectLst>
                    <a:outerShdw blurRad="38100" dist="38100" dir="2700000" algn="tl">
                      <a:srgbClr val="C0C0C0"/>
                    </a:outerShdw>
                  </a:effectLst>
                </a:rPr>
                <a:t>拒绝域</a:t>
              </a:r>
              <a:endParaRPr kumimoji="1" lang="zh-CN" altLang="en-US" sz="2400">
                <a:solidFill>
                  <a:schemeClr val="hlink"/>
                </a:solidFill>
              </a:endParaRPr>
            </a:p>
          </p:txBody>
        </p:sp>
        <p:sp>
          <p:nvSpPr>
            <p:cNvPr id="59405" name="Rectangle 13">
              <a:extLst>
                <a:ext uri="{FF2B5EF4-FFF2-40B4-BE49-F238E27FC236}">
                  <a16:creationId xmlns:a16="http://schemas.microsoft.com/office/drawing/2014/main" id="{6CF56CF6-DB52-409A-808B-89B1645B56B1}"/>
                </a:ext>
              </a:extLst>
            </p:cNvPr>
            <p:cNvSpPr>
              <a:spLocks noChangeArrowheads="1"/>
            </p:cNvSpPr>
            <p:nvPr/>
          </p:nvSpPr>
          <p:spPr bwMode="auto">
            <a:xfrm>
              <a:off x="3768" y="1824"/>
              <a:ext cx="576"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kumimoji="1" lang="zh-CN" altLang="en-US" sz="2400">
                  <a:solidFill>
                    <a:schemeClr val="hlink"/>
                  </a:solidFill>
                  <a:effectLst>
                    <a:outerShdw blurRad="38100" dist="38100" dir="2700000" algn="tl">
                      <a:srgbClr val="C0C0C0"/>
                    </a:outerShdw>
                  </a:effectLst>
                </a:rPr>
                <a:t>拒绝域</a:t>
              </a:r>
              <a:endParaRPr kumimoji="1" lang="zh-CN" altLang="en-US" sz="2400">
                <a:solidFill>
                  <a:schemeClr val="hlink"/>
                </a:solidFill>
              </a:endParaRPr>
            </a:p>
          </p:txBody>
        </p:sp>
        <p:sp>
          <p:nvSpPr>
            <p:cNvPr id="100366" name="Line 14">
              <a:extLst>
                <a:ext uri="{FF2B5EF4-FFF2-40B4-BE49-F238E27FC236}">
                  <a16:creationId xmlns:a16="http://schemas.microsoft.com/office/drawing/2014/main" id="{8C4D3726-BD2F-46AF-ADD4-CA8B84AB1D6C}"/>
                </a:ext>
              </a:extLst>
            </p:cNvPr>
            <p:cNvSpPr>
              <a:spLocks noChangeShapeType="1"/>
            </p:cNvSpPr>
            <p:nvPr/>
          </p:nvSpPr>
          <p:spPr bwMode="auto">
            <a:xfrm>
              <a:off x="477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67" name="Line 15">
              <a:extLst>
                <a:ext uri="{FF2B5EF4-FFF2-40B4-BE49-F238E27FC236}">
                  <a16:creationId xmlns:a16="http://schemas.microsoft.com/office/drawing/2014/main" id="{C577F1E3-A032-4318-A0C9-D7BC21081607}"/>
                </a:ext>
              </a:extLst>
            </p:cNvPr>
            <p:cNvSpPr>
              <a:spLocks noChangeShapeType="1"/>
            </p:cNvSpPr>
            <p:nvPr/>
          </p:nvSpPr>
          <p:spPr bwMode="auto">
            <a:xfrm>
              <a:off x="4378"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68" name="Line 16">
              <a:extLst>
                <a:ext uri="{FF2B5EF4-FFF2-40B4-BE49-F238E27FC236}">
                  <a16:creationId xmlns:a16="http://schemas.microsoft.com/office/drawing/2014/main" id="{B78CDABB-A9C9-429D-83D2-251C1E00A50C}"/>
                </a:ext>
              </a:extLst>
            </p:cNvPr>
            <p:cNvSpPr>
              <a:spLocks noChangeShapeType="1"/>
            </p:cNvSpPr>
            <p:nvPr/>
          </p:nvSpPr>
          <p:spPr bwMode="auto">
            <a:xfrm>
              <a:off x="398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69" name="Line 17">
              <a:extLst>
                <a:ext uri="{FF2B5EF4-FFF2-40B4-BE49-F238E27FC236}">
                  <a16:creationId xmlns:a16="http://schemas.microsoft.com/office/drawing/2014/main" id="{E6986E6A-64E4-4E91-85B3-8D66AA226E1A}"/>
                </a:ext>
              </a:extLst>
            </p:cNvPr>
            <p:cNvSpPr>
              <a:spLocks noChangeShapeType="1"/>
            </p:cNvSpPr>
            <p:nvPr/>
          </p:nvSpPr>
          <p:spPr bwMode="auto">
            <a:xfrm>
              <a:off x="3585"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70" name="Line 18">
              <a:extLst>
                <a:ext uri="{FF2B5EF4-FFF2-40B4-BE49-F238E27FC236}">
                  <a16:creationId xmlns:a16="http://schemas.microsoft.com/office/drawing/2014/main" id="{DC22091A-2B2F-42D9-B6FB-A391416608C6}"/>
                </a:ext>
              </a:extLst>
            </p:cNvPr>
            <p:cNvSpPr>
              <a:spLocks noChangeShapeType="1"/>
            </p:cNvSpPr>
            <p:nvPr/>
          </p:nvSpPr>
          <p:spPr bwMode="auto">
            <a:xfrm>
              <a:off x="3189"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71" name="Line 19">
              <a:extLst>
                <a:ext uri="{FF2B5EF4-FFF2-40B4-BE49-F238E27FC236}">
                  <a16:creationId xmlns:a16="http://schemas.microsoft.com/office/drawing/2014/main" id="{20A7942A-2851-4484-9258-09EDB7B0E3DE}"/>
                </a:ext>
              </a:extLst>
            </p:cNvPr>
            <p:cNvSpPr>
              <a:spLocks noChangeShapeType="1"/>
            </p:cNvSpPr>
            <p:nvPr/>
          </p:nvSpPr>
          <p:spPr bwMode="auto">
            <a:xfrm>
              <a:off x="2793"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72" name="Line 20">
              <a:extLst>
                <a:ext uri="{FF2B5EF4-FFF2-40B4-BE49-F238E27FC236}">
                  <a16:creationId xmlns:a16="http://schemas.microsoft.com/office/drawing/2014/main" id="{08FF4587-0208-4897-AC76-6F44C5DA801B}"/>
                </a:ext>
              </a:extLst>
            </p:cNvPr>
            <p:cNvSpPr>
              <a:spLocks noChangeShapeType="1"/>
            </p:cNvSpPr>
            <p:nvPr/>
          </p:nvSpPr>
          <p:spPr bwMode="auto">
            <a:xfrm>
              <a:off x="2397"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73" name="Line 21">
              <a:extLst>
                <a:ext uri="{FF2B5EF4-FFF2-40B4-BE49-F238E27FC236}">
                  <a16:creationId xmlns:a16="http://schemas.microsoft.com/office/drawing/2014/main" id="{1F135B94-BE0B-4BF2-BD87-C68582C82DDA}"/>
                </a:ext>
              </a:extLst>
            </p:cNvPr>
            <p:cNvSpPr>
              <a:spLocks noChangeShapeType="1"/>
            </p:cNvSpPr>
            <p:nvPr/>
          </p:nvSpPr>
          <p:spPr bwMode="auto">
            <a:xfrm>
              <a:off x="2003"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74" name="Line 22">
              <a:extLst>
                <a:ext uri="{FF2B5EF4-FFF2-40B4-BE49-F238E27FC236}">
                  <a16:creationId xmlns:a16="http://schemas.microsoft.com/office/drawing/2014/main" id="{DAE9698B-6675-4F94-898C-E843C1737B95}"/>
                </a:ext>
              </a:extLst>
            </p:cNvPr>
            <p:cNvSpPr>
              <a:spLocks noChangeShapeType="1"/>
            </p:cNvSpPr>
            <p:nvPr/>
          </p:nvSpPr>
          <p:spPr bwMode="auto">
            <a:xfrm>
              <a:off x="1607" y="3340"/>
              <a:ext cx="1" cy="18"/>
            </a:xfrm>
            <a:prstGeom prst="line">
              <a:avLst/>
            </a:prstGeom>
            <a:noFill/>
            <a:ln w="36513">
              <a:solidFill>
                <a:srgbClr val="CDCDCD"/>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75" name="Line 23">
              <a:extLst>
                <a:ext uri="{FF2B5EF4-FFF2-40B4-BE49-F238E27FC236}">
                  <a16:creationId xmlns:a16="http://schemas.microsoft.com/office/drawing/2014/main" id="{2D7BFDD2-35A2-4A2A-900D-0BDEFBC4ECFA}"/>
                </a:ext>
              </a:extLst>
            </p:cNvPr>
            <p:cNvSpPr>
              <a:spLocks noChangeShapeType="1"/>
            </p:cNvSpPr>
            <p:nvPr/>
          </p:nvSpPr>
          <p:spPr bwMode="auto">
            <a:xfrm>
              <a:off x="1865" y="3111"/>
              <a:ext cx="1778" cy="1"/>
            </a:xfrm>
            <a:prstGeom prst="line">
              <a:avLst/>
            </a:prstGeom>
            <a:noFill/>
            <a:ln w="36513">
              <a:solidFill>
                <a:schemeClr val="tx1"/>
              </a:solidFill>
              <a:round/>
              <a:headEnd type="triangle" w="med" len="me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9416" name="Rectangle 24">
              <a:extLst>
                <a:ext uri="{FF2B5EF4-FFF2-40B4-BE49-F238E27FC236}">
                  <a16:creationId xmlns:a16="http://schemas.microsoft.com/office/drawing/2014/main" id="{F97BD3B0-DCE9-4F35-BAB1-53A2AD598754}"/>
                </a:ext>
              </a:extLst>
            </p:cNvPr>
            <p:cNvSpPr>
              <a:spLocks noChangeArrowheads="1"/>
            </p:cNvSpPr>
            <p:nvPr/>
          </p:nvSpPr>
          <p:spPr bwMode="auto">
            <a:xfrm>
              <a:off x="2253" y="2325"/>
              <a:ext cx="966" cy="286"/>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defRPr/>
              </a:pPr>
              <a:r>
                <a:rPr kumimoji="1" lang="en-US" altLang="zh-CN" sz="2400" b="1">
                  <a:effectLst>
                    <a:outerShdw blurRad="38100" dist="38100" dir="2700000" algn="tl">
                      <a:srgbClr val="C0C0C0"/>
                    </a:outerShdw>
                  </a:effectLst>
                </a:rPr>
                <a:t>1 - </a:t>
              </a:r>
              <a:r>
                <a:rPr kumimoji="1" lang="en-US" altLang="zh-CN" sz="2400" b="1">
                  <a:effectLst>
                    <a:outerShdw blurRad="38100" dist="38100" dir="2700000" algn="tl">
                      <a:srgbClr val="C0C0C0"/>
                    </a:outerShdw>
                  </a:effectLst>
                  <a:latin typeface="Symbol" panose="05050102010706020507" pitchFamily="18" charset="2"/>
                </a:rPr>
                <a:t></a:t>
              </a:r>
              <a:endParaRPr kumimoji="1" lang="en-US" altLang="zh-CN" sz="2400" b="1">
                <a:latin typeface="Symbol" panose="05050102010706020507" pitchFamily="18" charset="2"/>
              </a:endParaRPr>
            </a:p>
          </p:txBody>
        </p:sp>
        <p:sp>
          <p:nvSpPr>
            <p:cNvPr id="100377" name="Line 25">
              <a:extLst>
                <a:ext uri="{FF2B5EF4-FFF2-40B4-BE49-F238E27FC236}">
                  <a16:creationId xmlns:a16="http://schemas.microsoft.com/office/drawing/2014/main" id="{9B1A5E31-65A0-44E3-A3F5-EDBD51CC4124}"/>
                </a:ext>
              </a:extLst>
            </p:cNvPr>
            <p:cNvSpPr>
              <a:spLocks noChangeShapeType="1"/>
            </p:cNvSpPr>
            <p:nvPr/>
          </p:nvSpPr>
          <p:spPr bwMode="auto">
            <a:xfrm flipH="1">
              <a:off x="2716" y="1448"/>
              <a:ext cx="796" cy="944"/>
            </a:xfrm>
            <a:prstGeom prst="line">
              <a:avLst/>
            </a:prstGeom>
            <a:noFill/>
            <a:ln w="25400">
              <a:solidFill>
                <a:schemeClr val="tx2"/>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9418" name="Rectangle 26">
              <a:extLst>
                <a:ext uri="{FF2B5EF4-FFF2-40B4-BE49-F238E27FC236}">
                  <a16:creationId xmlns:a16="http://schemas.microsoft.com/office/drawing/2014/main" id="{566AD976-04DF-4E74-98FF-A74A285770C9}"/>
                </a:ext>
              </a:extLst>
            </p:cNvPr>
            <p:cNvSpPr>
              <a:spLocks noChangeArrowheads="1"/>
            </p:cNvSpPr>
            <p:nvPr/>
          </p:nvSpPr>
          <p:spPr bwMode="auto">
            <a:xfrm>
              <a:off x="3501" y="1293"/>
              <a:ext cx="1299" cy="286"/>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kumimoji="1" lang="zh-CN" altLang="en-US" sz="2400" b="1">
                  <a:effectLst>
                    <a:outerShdw blurRad="38100" dist="38100" dir="2700000" algn="tl">
                      <a:srgbClr val="C0C0C0"/>
                    </a:outerShdw>
                  </a:effectLst>
                </a:rPr>
                <a:t>置信水平</a:t>
              </a:r>
            </a:p>
          </p:txBody>
        </p:sp>
        <p:sp>
          <p:nvSpPr>
            <p:cNvPr id="100379" name="Line 27">
              <a:extLst>
                <a:ext uri="{FF2B5EF4-FFF2-40B4-BE49-F238E27FC236}">
                  <a16:creationId xmlns:a16="http://schemas.microsoft.com/office/drawing/2014/main" id="{B1A2EE47-CCC8-4AA5-88CE-53B52EFB288C}"/>
                </a:ext>
              </a:extLst>
            </p:cNvPr>
            <p:cNvSpPr>
              <a:spLocks noChangeShapeType="1"/>
            </p:cNvSpPr>
            <p:nvPr/>
          </p:nvSpPr>
          <p:spPr bwMode="auto">
            <a:xfrm>
              <a:off x="1152" y="2160"/>
              <a:ext cx="624" cy="0"/>
            </a:xfrm>
            <a:prstGeom prst="line">
              <a:avLst/>
            </a:prstGeom>
            <a:noFill/>
            <a:ln w="28575">
              <a:solidFill>
                <a:schemeClr val="tx1"/>
              </a:solidFill>
              <a:round/>
              <a:headEnd type="triangle" w="med" len="med"/>
              <a:tailEn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0" name="Line 28">
              <a:extLst>
                <a:ext uri="{FF2B5EF4-FFF2-40B4-BE49-F238E27FC236}">
                  <a16:creationId xmlns:a16="http://schemas.microsoft.com/office/drawing/2014/main" id="{567A48BC-63AB-447B-8989-07170463A685}"/>
                </a:ext>
              </a:extLst>
            </p:cNvPr>
            <p:cNvSpPr>
              <a:spLocks noChangeShapeType="1"/>
            </p:cNvSpPr>
            <p:nvPr/>
          </p:nvSpPr>
          <p:spPr bwMode="auto">
            <a:xfrm>
              <a:off x="3732" y="2160"/>
              <a:ext cx="672" cy="0"/>
            </a:xfrm>
            <a:prstGeom prst="line">
              <a:avLst/>
            </a:prstGeom>
            <a:noFill/>
            <a:ln w="28575">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1" name="Line 29">
              <a:extLst>
                <a:ext uri="{FF2B5EF4-FFF2-40B4-BE49-F238E27FC236}">
                  <a16:creationId xmlns:a16="http://schemas.microsoft.com/office/drawing/2014/main" id="{0BF192BE-B288-4E76-8D8A-B7F59D08E527}"/>
                </a:ext>
              </a:extLst>
            </p:cNvPr>
            <p:cNvSpPr>
              <a:spLocks noChangeShapeType="1"/>
            </p:cNvSpPr>
            <p:nvPr/>
          </p:nvSpPr>
          <p:spPr bwMode="auto">
            <a:xfrm>
              <a:off x="1764" y="3360"/>
              <a:ext cx="0" cy="192"/>
            </a:xfrm>
            <a:prstGeom prst="line">
              <a:avLst/>
            </a:prstGeom>
            <a:noFill/>
            <a:ln w="28575">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2" name="Line 30">
              <a:extLst>
                <a:ext uri="{FF2B5EF4-FFF2-40B4-BE49-F238E27FC236}">
                  <a16:creationId xmlns:a16="http://schemas.microsoft.com/office/drawing/2014/main" id="{D776C479-0F7D-49C6-BEB3-C724A2D77D98}"/>
                </a:ext>
              </a:extLst>
            </p:cNvPr>
            <p:cNvSpPr>
              <a:spLocks noChangeShapeType="1"/>
            </p:cNvSpPr>
            <p:nvPr/>
          </p:nvSpPr>
          <p:spPr bwMode="auto">
            <a:xfrm>
              <a:off x="3708" y="3360"/>
              <a:ext cx="0" cy="192"/>
            </a:xfrm>
            <a:prstGeom prst="line">
              <a:avLst/>
            </a:prstGeom>
            <a:noFill/>
            <a:ln w="28575">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3" name="Freeform 31" descr="60%">
              <a:extLst>
                <a:ext uri="{FF2B5EF4-FFF2-40B4-BE49-F238E27FC236}">
                  <a16:creationId xmlns:a16="http://schemas.microsoft.com/office/drawing/2014/main" id="{127BB263-A698-434D-839E-1B39275FD105}"/>
                </a:ext>
              </a:extLst>
            </p:cNvPr>
            <p:cNvSpPr>
              <a:spLocks/>
            </p:cNvSpPr>
            <p:nvPr/>
          </p:nvSpPr>
          <p:spPr bwMode="auto">
            <a:xfrm>
              <a:off x="740" y="2929"/>
              <a:ext cx="1019" cy="426"/>
            </a:xfrm>
            <a:custGeom>
              <a:avLst/>
              <a:gdLst>
                <a:gd name="T0" fmla="*/ 676 w 1129"/>
                <a:gd name="T1" fmla="*/ 0 h 735"/>
                <a:gd name="T2" fmla="*/ 676 w 1129"/>
                <a:gd name="T3" fmla="*/ 48 h 735"/>
                <a:gd name="T4" fmla="*/ 0 w 1129"/>
                <a:gd name="T5" fmla="*/ 48 h 735"/>
                <a:gd name="T6" fmla="*/ 74 w 1129"/>
                <a:gd name="T7" fmla="*/ 46 h 735"/>
                <a:gd name="T8" fmla="*/ 147 w 1129"/>
                <a:gd name="T9" fmla="*/ 43 h 735"/>
                <a:gd name="T10" fmla="*/ 217 w 1129"/>
                <a:gd name="T11" fmla="*/ 40 h 735"/>
                <a:gd name="T12" fmla="*/ 283 w 1129"/>
                <a:gd name="T13" fmla="*/ 37 h 735"/>
                <a:gd name="T14" fmla="*/ 347 w 1129"/>
                <a:gd name="T15" fmla="*/ 33 h 735"/>
                <a:gd name="T16" fmla="*/ 408 w 1129"/>
                <a:gd name="T17" fmla="*/ 29 h 735"/>
                <a:gd name="T18" fmla="*/ 464 w 1129"/>
                <a:gd name="T19" fmla="*/ 25 h 735"/>
                <a:gd name="T20" fmla="*/ 514 w 1129"/>
                <a:gd name="T21" fmla="*/ 20 h 735"/>
                <a:gd name="T22" fmla="*/ 562 w 1129"/>
                <a:gd name="T23" fmla="*/ 16 h 735"/>
                <a:gd name="T24" fmla="*/ 606 w 1129"/>
                <a:gd name="T25" fmla="*/ 10 h 735"/>
                <a:gd name="T26" fmla="*/ 644 w 1129"/>
                <a:gd name="T27" fmla="*/ 5 h 735"/>
                <a:gd name="T28" fmla="*/ 676 w 1129"/>
                <a:gd name="T29" fmla="*/ 0 h 7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384" name="Freeform 32" descr="60%">
              <a:extLst>
                <a:ext uri="{FF2B5EF4-FFF2-40B4-BE49-F238E27FC236}">
                  <a16:creationId xmlns:a16="http://schemas.microsoft.com/office/drawing/2014/main" id="{CD606B61-96A2-4C79-A92C-98DF546F4AB9}"/>
                </a:ext>
              </a:extLst>
            </p:cNvPr>
            <p:cNvSpPr>
              <a:spLocks/>
            </p:cNvSpPr>
            <p:nvPr/>
          </p:nvSpPr>
          <p:spPr bwMode="auto">
            <a:xfrm>
              <a:off x="3727" y="2893"/>
              <a:ext cx="1044" cy="467"/>
            </a:xfrm>
            <a:custGeom>
              <a:avLst/>
              <a:gdLst>
                <a:gd name="T0" fmla="*/ 0 w 1129"/>
                <a:gd name="T1" fmla="*/ 0 h 734"/>
                <a:gd name="T2" fmla="*/ 0 w 1129"/>
                <a:gd name="T3" fmla="*/ 76 h 734"/>
                <a:gd name="T4" fmla="*/ 763 w 1129"/>
                <a:gd name="T5" fmla="*/ 76 h 734"/>
                <a:gd name="T6" fmla="*/ 677 w 1129"/>
                <a:gd name="T7" fmla="*/ 73 h 734"/>
                <a:gd name="T8" fmla="*/ 596 w 1129"/>
                <a:gd name="T9" fmla="*/ 69 h 734"/>
                <a:gd name="T10" fmla="*/ 517 w 1129"/>
                <a:gd name="T11" fmla="*/ 64 h 734"/>
                <a:gd name="T12" fmla="*/ 441 w 1129"/>
                <a:gd name="T13" fmla="*/ 59 h 734"/>
                <a:gd name="T14" fmla="*/ 369 w 1129"/>
                <a:gd name="T15" fmla="*/ 53 h 734"/>
                <a:gd name="T16" fmla="*/ 301 w 1129"/>
                <a:gd name="T17" fmla="*/ 46 h 734"/>
                <a:gd name="T18" fmla="*/ 238 w 1129"/>
                <a:gd name="T19" fmla="*/ 39 h 734"/>
                <a:gd name="T20" fmla="*/ 180 w 1129"/>
                <a:gd name="T21" fmla="*/ 32 h 734"/>
                <a:gd name="T22" fmla="*/ 129 w 1129"/>
                <a:gd name="T23" fmla="*/ 25 h 734"/>
                <a:gd name="T24" fmla="*/ 79 w 1129"/>
                <a:gd name="T25" fmla="*/ 17 h 734"/>
                <a:gd name="T26" fmla="*/ 37 w 1129"/>
                <a:gd name="T27" fmla="*/ 8 h 734"/>
                <a:gd name="T28" fmla="*/ 0 w 1129"/>
                <a:gd name="T29" fmla="*/ 0 h 7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29" h="734">
                  <a:moveTo>
                    <a:pt x="0" y="0"/>
                  </a:moveTo>
                  <a:lnTo>
                    <a:pt x="0" y="734"/>
                  </a:lnTo>
                  <a:lnTo>
                    <a:pt x="1129" y="734"/>
                  </a:lnTo>
                  <a:lnTo>
                    <a:pt x="1002" y="700"/>
                  </a:lnTo>
                  <a:lnTo>
                    <a:pt x="880" y="659"/>
                  </a:lnTo>
                  <a:lnTo>
                    <a:pt x="764" y="612"/>
                  </a:lnTo>
                  <a:lnTo>
                    <a:pt x="652" y="561"/>
                  </a:lnTo>
                  <a:lnTo>
                    <a:pt x="546" y="504"/>
                  </a:lnTo>
                  <a:lnTo>
                    <a:pt x="445" y="444"/>
                  </a:lnTo>
                  <a:lnTo>
                    <a:pt x="352" y="380"/>
                  </a:lnTo>
                  <a:lnTo>
                    <a:pt x="267" y="310"/>
                  </a:lnTo>
                  <a:lnTo>
                    <a:pt x="189" y="237"/>
                  </a:lnTo>
                  <a:lnTo>
                    <a:pt x="116" y="162"/>
                  </a:lnTo>
                  <a:lnTo>
                    <a:pt x="54" y="8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0385" name="Group 33">
              <a:extLst>
                <a:ext uri="{FF2B5EF4-FFF2-40B4-BE49-F238E27FC236}">
                  <a16:creationId xmlns:a16="http://schemas.microsoft.com/office/drawing/2014/main" id="{59D031A6-129B-4C60-B52D-E4DCB3BCD568}"/>
                </a:ext>
              </a:extLst>
            </p:cNvPr>
            <p:cNvGrpSpPr>
              <a:grpSpLocks/>
            </p:cNvGrpSpPr>
            <p:nvPr/>
          </p:nvGrpSpPr>
          <p:grpSpPr bwMode="auto">
            <a:xfrm>
              <a:off x="713" y="1898"/>
              <a:ext cx="4136" cy="1486"/>
              <a:chOff x="765" y="1872"/>
              <a:chExt cx="4008" cy="1486"/>
            </a:xfrm>
          </p:grpSpPr>
          <p:sp>
            <p:nvSpPr>
              <p:cNvPr id="100393" name="Freeform 34">
                <a:extLst>
                  <a:ext uri="{FF2B5EF4-FFF2-40B4-BE49-F238E27FC236}">
                    <a16:creationId xmlns:a16="http://schemas.microsoft.com/office/drawing/2014/main" id="{5F265931-E2D2-4BBE-9AA9-E872BA2B24F9}"/>
                  </a:ext>
                </a:extLst>
              </p:cNvPr>
              <p:cNvSpPr>
                <a:spLocks/>
              </p:cNvSpPr>
              <p:nvPr/>
            </p:nvSpPr>
            <p:spPr bwMode="auto">
              <a:xfrm>
                <a:off x="816" y="1872"/>
                <a:ext cx="3957" cy="1466"/>
              </a:xfrm>
              <a:custGeom>
                <a:avLst/>
                <a:gdLst>
                  <a:gd name="T0" fmla="*/ 0 w 3957"/>
                  <a:gd name="T1" fmla="*/ 0 h 1466"/>
                  <a:gd name="T2" fmla="*/ 0 w 3957"/>
                  <a:gd name="T3" fmla="*/ 1466 h 1466"/>
                  <a:gd name="T4" fmla="*/ 3957 w 3957"/>
                  <a:gd name="T5" fmla="*/ 1466 h 1466"/>
                  <a:gd name="T6" fmla="*/ 0 60000 65536"/>
                  <a:gd name="T7" fmla="*/ 0 60000 65536"/>
                  <a:gd name="T8" fmla="*/ 0 60000 65536"/>
                </a:gdLst>
                <a:ahLst/>
                <a:cxnLst>
                  <a:cxn ang="T6">
                    <a:pos x="T0" y="T1"/>
                  </a:cxn>
                  <a:cxn ang="T7">
                    <a:pos x="T2" y="T3"/>
                  </a:cxn>
                  <a:cxn ang="T8">
                    <a:pos x="T4" y="T5"/>
                  </a:cxn>
                </a:cxnLst>
                <a:rect l="0" t="0" r="r" b="b"/>
                <a:pathLst>
                  <a:path w="3957" h="1466">
                    <a:moveTo>
                      <a:pt x="0" y="0"/>
                    </a:moveTo>
                    <a:lnTo>
                      <a:pt x="0" y="1466"/>
                    </a:lnTo>
                    <a:lnTo>
                      <a:pt x="3957" y="1466"/>
                    </a:lnTo>
                  </a:path>
                </a:pathLst>
              </a:custGeom>
              <a:noFill/>
              <a:ln w="36513">
                <a:solidFill>
                  <a:schemeClr val="tx1"/>
                </a:solidFill>
                <a:prstDash val="solid"/>
                <a:round/>
                <a:headEnd/>
                <a:tailEnd/>
              </a:ln>
              <a:effectLst>
                <a:outerShdw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0394" name="Group 35">
                <a:extLst>
                  <a:ext uri="{FF2B5EF4-FFF2-40B4-BE49-F238E27FC236}">
                    <a16:creationId xmlns:a16="http://schemas.microsoft.com/office/drawing/2014/main" id="{E5CA17E2-61E5-40F3-B12F-850C9BBC8E5C}"/>
                  </a:ext>
                </a:extLst>
              </p:cNvPr>
              <p:cNvGrpSpPr>
                <a:grpSpLocks/>
              </p:cNvGrpSpPr>
              <p:nvPr/>
            </p:nvGrpSpPr>
            <p:grpSpPr bwMode="auto">
              <a:xfrm>
                <a:off x="765" y="1874"/>
                <a:ext cx="447" cy="1484"/>
                <a:chOff x="765" y="1874"/>
                <a:chExt cx="447" cy="1484"/>
              </a:xfrm>
            </p:grpSpPr>
            <p:sp>
              <p:nvSpPr>
                <p:cNvPr id="100395" name="Line 36">
                  <a:extLst>
                    <a:ext uri="{FF2B5EF4-FFF2-40B4-BE49-F238E27FC236}">
                      <a16:creationId xmlns:a16="http://schemas.microsoft.com/office/drawing/2014/main" id="{B4A3E865-BDF6-41F1-8712-696BE2E4DFFF}"/>
                    </a:ext>
                  </a:extLst>
                </p:cNvPr>
                <p:cNvSpPr>
                  <a:spLocks noChangeShapeType="1"/>
                </p:cNvSpPr>
                <p:nvPr/>
              </p:nvSpPr>
              <p:spPr bwMode="auto">
                <a:xfrm>
                  <a:off x="765" y="1874"/>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96" name="Line 37">
                  <a:extLst>
                    <a:ext uri="{FF2B5EF4-FFF2-40B4-BE49-F238E27FC236}">
                      <a16:creationId xmlns:a16="http://schemas.microsoft.com/office/drawing/2014/main" id="{E68AF023-E938-4F14-8375-B2E4F7CABF15}"/>
                    </a:ext>
                  </a:extLst>
                </p:cNvPr>
                <p:cNvSpPr>
                  <a:spLocks noChangeShapeType="1"/>
                </p:cNvSpPr>
                <p:nvPr/>
              </p:nvSpPr>
              <p:spPr bwMode="auto">
                <a:xfrm>
                  <a:off x="765" y="2022"/>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97" name="Line 38">
                  <a:extLst>
                    <a:ext uri="{FF2B5EF4-FFF2-40B4-BE49-F238E27FC236}">
                      <a16:creationId xmlns:a16="http://schemas.microsoft.com/office/drawing/2014/main" id="{15187086-19D6-4387-B14A-77B0DF2F327E}"/>
                    </a:ext>
                  </a:extLst>
                </p:cNvPr>
                <p:cNvSpPr>
                  <a:spLocks noChangeShapeType="1"/>
                </p:cNvSpPr>
                <p:nvPr/>
              </p:nvSpPr>
              <p:spPr bwMode="auto">
                <a:xfrm>
                  <a:off x="765" y="2169"/>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98" name="Line 39">
                  <a:extLst>
                    <a:ext uri="{FF2B5EF4-FFF2-40B4-BE49-F238E27FC236}">
                      <a16:creationId xmlns:a16="http://schemas.microsoft.com/office/drawing/2014/main" id="{26BB3BAF-952A-4D04-8DC9-D09C10371ADA}"/>
                    </a:ext>
                  </a:extLst>
                </p:cNvPr>
                <p:cNvSpPr>
                  <a:spLocks noChangeShapeType="1"/>
                </p:cNvSpPr>
                <p:nvPr/>
              </p:nvSpPr>
              <p:spPr bwMode="auto">
                <a:xfrm>
                  <a:off x="765" y="2314"/>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399" name="Line 40">
                  <a:extLst>
                    <a:ext uri="{FF2B5EF4-FFF2-40B4-BE49-F238E27FC236}">
                      <a16:creationId xmlns:a16="http://schemas.microsoft.com/office/drawing/2014/main" id="{6D026367-F367-4B2C-B22B-0550EB780B9A}"/>
                    </a:ext>
                  </a:extLst>
                </p:cNvPr>
                <p:cNvSpPr>
                  <a:spLocks noChangeShapeType="1"/>
                </p:cNvSpPr>
                <p:nvPr/>
              </p:nvSpPr>
              <p:spPr bwMode="auto">
                <a:xfrm>
                  <a:off x="765" y="2461"/>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400" name="Line 41">
                  <a:extLst>
                    <a:ext uri="{FF2B5EF4-FFF2-40B4-BE49-F238E27FC236}">
                      <a16:creationId xmlns:a16="http://schemas.microsoft.com/office/drawing/2014/main" id="{D2861A11-56C4-4D4D-9B2F-4178F90A1B9B}"/>
                    </a:ext>
                  </a:extLst>
                </p:cNvPr>
                <p:cNvSpPr>
                  <a:spLocks noChangeShapeType="1"/>
                </p:cNvSpPr>
                <p:nvPr/>
              </p:nvSpPr>
              <p:spPr bwMode="auto">
                <a:xfrm>
                  <a:off x="765" y="2608"/>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401" name="Line 42">
                  <a:extLst>
                    <a:ext uri="{FF2B5EF4-FFF2-40B4-BE49-F238E27FC236}">
                      <a16:creationId xmlns:a16="http://schemas.microsoft.com/office/drawing/2014/main" id="{F82F5ECC-BEB4-4C76-8152-C746B9D4987C}"/>
                    </a:ext>
                  </a:extLst>
                </p:cNvPr>
                <p:cNvSpPr>
                  <a:spLocks noChangeShapeType="1"/>
                </p:cNvSpPr>
                <p:nvPr/>
              </p:nvSpPr>
              <p:spPr bwMode="auto">
                <a:xfrm>
                  <a:off x="765" y="2756"/>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402" name="Line 43">
                  <a:extLst>
                    <a:ext uri="{FF2B5EF4-FFF2-40B4-BE49-F238E27FC236}">
                      <a16:creationId xmlns:a16="http://schemas.microsoft.com/office/drawing/2014/main" id="{2FCA9A88-D667-485C-850C-2956E32DE8EE}"/>
                    </a:ext>
                  </a:extLst>
                </p:cNvPr>
                <p:cNvSpPr>
                  <a:spLocks noChangeShapeType="1"/>
                </p:cNvSpPr>
                <p:nvPr/>
              </p:nvSpPr>
              <p:spPr bwMode="auto">
                <a:xfrm>
                  <a:off x="765" y="2900"/>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403" name="Line 44">
                  <a:extLst>
                    <a:ext uri="{FF2B5EF4-FFF2-40B4-BE49-F238E27FC236}">
                      <a16:creationId xmlns:a16="http://schemas.microsoft.com/office/drawing/2014/main" id="{7ECF9125-92FE-4C15-8594-CEE2CA7B7588}"/>
                    </a:ext>
                  </a:extLst>
                </p:cNvPr>
                <p:cNvSpPr>
                  <a:spLocks noChangeShapeType="1"/>
                </p:cNvSpPr>
                <p:nvPr/>
              </p:nvSpPr>
              <p:spPr bwMode="auto">
                <a:xfrm>
                  <a:off x="765" y="3048"/>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404" name="Line 45">
                  <a:extLst>
                    <a:ext uri="{FF2B5EF4-FFF2-40B4-BE49-F238E27FC236}">
                      <a16:creationId xmlns:a16="http://schemas.microsoft.com/office/drawing/2014/main" id="{5DBF3E20-8296-4366-BDEC-2F8A3F4088B0}"/>
                    </a:ext>
                  </a:extLst>
                </p:cNvPr>
                <p:cNvSpPr>
                  <a:spLocks noChangeShapeType="1"/>
                </p:cNvSpPr>
                <p:nvPr/>
              </p:nvSpPr>
              <p:spPr bwMode="auto">
                <a:xfrm>
                  <a:off x="765" y="3195"/>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0405" name="Line 46">
                  <a:extLst>
                    <a:ext uri="{FF2B5EF4-FFF2-40B4-BE49-F238E27FC236}">
                      <a16:creationId xmlns:a16="http://schemas.microsoft.com/office/drawing/2014/main" id="{9BB84C23-D2C7-4A84-8F4A-64E69BB984F3}"/>
                    </a:ext>
                  </a:extLst>
                </p:cNvPr>
                <p:cNvSpPr>
                  <a:spLocks noChangeShapeType="1"/>
                </p:cNvSpPr>
                <p:nvPr/>
              </p:nvSpPr>
              <p:spPr bwMode="auto">
                <a:xfrm>
                  <a:off x="121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grpSp>
          <p:nvGrpSpPr>
            <p:cNvPr id="100386" name="Group 47">
              <a:extLst>
                <a:ext uri="{FF2B5EF4-FFF2-40B4-BE49-F238E27FC236}">
                  <a16:creationId xmlns:a16="http://schemas.microsoft.com/office/drawing/2014/main" id="{EE6EC437-FD45-4CAF-AAAD-CE0CE6B6FC76}"/>
                </a:ext>
              </a:extLst>
            </p:cNvPr>
            <p:cNvGrpSpPr>
              <a:grpSpLocks/>
            </p:cNvGrpSpPr>
            <p:nvPr/>
          </p:nvGrpSpPr>
          <p:grpSpPr bwMode="auto">
            <a:xfrm>
              <a:off x="816" y="1872"/>
              <a:ext cx="3883" cy="1432"/>
              <a:chOff x="816" y="1872"/>
              <a:chExt cx="3883" cy="1432"/>
            </a:xfrm>
          </p:grpSpPr>
          <p:sp>
            <p:nvSpPr>
              <p:cNvPr id="100391" name="Freeform 48">
                <a:extLst>
                  <a:ext uri="{FF2B5EF4-FFF2-40B4-BE49-F238E27FC236}">
                    <a16:creationId xmlns:a16="http://schemas.microsoft.com/office/drawing/2014/main" id="{6BAB5508-69D9-4E03-B961-D8AFB37248FC}"/>
                  </a:ext>
                </a:extLst>
              </p:cNvPr>
              <p:cNvSpPr>
                <a:spLocks/>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CE64A1"/>
                </a:solidFill>
                <a:prstDash val="solid"/>
                <a:round/>
                <a:headEnd/>
                <a:tailEnd/>
              </a:ln>
              <a:effectLst>
                <a:outerShdw dist="381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92" name="Freeform 49">
                <a:extLst>
                  <a:ext uri="{FF2B5EF4-FFF2-40B4-BE49-F238E27FC236}">
                    <a16:creationId xmlns:a16="http://schemas.microsoft.com/office/drawing/2014/main" id="{74BE85BB-0219-4B59-B623-313BA8A21AAF}"/>
                  </a:ext>
                </a:extLst>
              </p:cNvPr>
              <p:cNvSpPr>
                <a:spLocks/>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CE64A1"/>
                </a:solidFill>
                <a:prstDash val="solid"/>
                <a:round/>
                <a:headEnd/>
                <a:tailEnd/>
              </a:ln>
              <a:effectLst>
                <a:outerShdw dist="381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0387" name="Freeform 50">
              <a:extLst>
                <a:ext uri="{FF2B5EF4-FFF2-40B4-BE49-F238E27FC236}">
                  <a16:creationId xmlns:a16="http://schemas.microsoft.com/office/drawing/2014/main" id="{A0F23C71-87B9-421E-B43E-614484B7EDF8}"/>
                </a:ext>
              </a:extLst>
            </p:cNvPr>
            <p:cNvSpPr>
              <a:spLocks/>
            </p:cNvSpPr>
            <p:nvPr/>
          </p:nvSpPr>
          <p:spPr bwMode="auto">
            <a:xfrm>
              <a:off x="1241" y="2672"/>
              <a:ext cx="303" cy="56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36513">
              <a:solidFill>
                <a:srgbClr val="2FFFEB"/>
              </a:solidFill>
              <a:prstDash val="solid"/>
              <a:round/>
              <a:headEnd type="none" w="med" len="med"/>
              <a:tailEnd type="triangle" w="med" len="med"/>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8" name="Freeform 51">
              <a:extLst>
                <a:ext uri="{FF2B5EF4-FFF2-40B4-BE49-F238E27FC236}">
                  <a16:creationId xmlns:a16="http://schemas.microsoft.com/office/drawing/2014/main" id="{04D383F4-E1A7-4F41-AEBC-D04D164D0C73}"/>
                </a:ext>
              </a:extLst>
            </p:cNvPr>
            <p:cNvSpPr>
              <a:spLocks/>
            </p:cNvSpPr>
            <p:nvPr/>
          </p:nvSpPr>
          <p:spPr bwMode="auto">
            <a:xfrm>
              <a:off x="3903" y="2698"/>
              <a:ext cx="591" cy="563"/>
            </a:xfrm>
            <a:custGeom>
              <a:avLst/>
              <a:gdLst>
                <a:gd name="T0" fmla="*/ 180 w 795"/>
                <a:gd name="T1" fmla="*/ 0 h 491"/>
                <a:gd name="T2" fmla="*/ 176 w 795"/>
                <a:gd name="T3" fmla="*/ 114 h 491"/>
                <a:gd name="T4" fmla="*/ 169 w 795"/>
                <a:gd name="T5" fmla="*/ 219 h 491"/>
                <a:gd name="T6" fmla="*/ 161 w 795"/>
                <a:gd name="T7" fmla="*/ 316 h 491"/>
                <a:gd name="T8" fmla="*/ 152 w 795"/>
                <a:gd name="T9" fmla="*/ 404 h 491"/>
                <a:gd name="T10" fmla="*/ 141 w 795"/>
                <a:gd name="T11" fmla="*/ 472 h 491"/>
                <a:gd name="T12" fmla="*/ 128 w 795"/>
                <a:gd name="T13" fmla="*/ 527 h 491"/>
                <a:gd name="T14" fmla="*/ 114 w 795"/>
                <a:gd name="T15" fmla="*/ 557 h 491"/>
                <a:gd name="T16" fmla="*/ 100 w 795"/>
                <a:gd name="T17" fmla="*/ 576 h 491"/>
                <a:gd name="T18" fmla="*/ 87 w 795"/>
                <a:gd name="T19" fmla="*/ 568 h 491"/>
                <a:gd name="T20" fmla="*/ 73 w 795"/>
                <a:gd name="T21" fmla="*/ 564 h 491"/>
                <a:gd name="T22" fmla="*/ 60 w 795"/>
                <a:gd name="T23" fmla="*/ 576 h 491"/>
                <a:gd name="T24" fmla="*/ 47 w 795"/>
                <a:gd name="T25" fmla="*/ 604 h 491"/>
                <a:gd name="T26" fmla="*/ 36 w 795"/>
                <a:gd name="T27" fmla="*/ 649 h 491"/>
                <a:gd name="T28" fmla="*/ 25 w 795"/>
                <a:gd name="T29" fmla="*/ 711 h 491"/>
                <a:gd name="T30" fmla="*/ 15 w 795"/>
                <a:gd name="T31" fmla="*/ 789 h 491"/>
                <a:gd name="T32" fmla="*/ 7 w 795"/>
                <a:gd name="T33" fmla="*/ 876 h 491"/>
                <a:gd name="T34" fmla="*/ 0 w 795"/>
                <a:gd name="T35" fmla="*/ 975 h 4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5" h="491">
                  <a:moveTo>
                    <a:pt x="795" y="0"/>
                  </a:moveTo>
                  <a:lnTo>
                    <a:pt x="776" y="57"/>
                  </a:lnTo>
                  <a:lnTo>
                    <a:pt x="748" y="111"/>
                  </a:lnTo>
                  <a:lnTo>
                    <a:pt x="712" y="160"/>
                  </a:lnTo>
                  <a:lnTo>
                    <a:pt x="668" y="204"/>
                  </a:lnTo>
                  <a:lnTo>
                    <a:pt x="619" y="238"/>
                  </a:lnTo>
                  <a:lnTo>
                    <a:pt x="562" y="266"/>
                  </a:lnTo>
                  <a:lnTo>
                    <a:pt x="505" y="282"/>
                  </a:lnTo>
                  <a:lnTo>
                    <a:pt x="442" y="290"/>
                  </a:lnTo>
                  <a:lnTo>
                    <a:pt x="383" y="287"/>
                  </a:lnTo>
                  <a:lnTo>
                    <a:pt x="323" y="284"/>
                  </a:lnTo>
                  <a:lnTo>
                    <a:pt x="266" y="290"/>
                  </a:lnTo>
                  <a:lnTo>
                    <a:pt x="209" y="305"/>
                  </a:lnTo>
                  <a:lnTo>
                    <a:pt x="158" y="328"/>
                  </a:lnTo>
                  <a:lnTo>
                    <a:pt x="108" y="359"/>
                  </a:lnTo>
                  <a:lnTo>
                    <a:pt x="64" y="398"/>
                  </a:lnTo>
                  <a:lnTo>
                    <a:pt x="28" y="442"/>
                  </a:lnTo>
                  <a:lnTo>
                    <a:pt x="0" y="491"/>
                  </a:lnTo>
                </a:path>
              </a:pathLst>
            </a:custGeom>
            <a:noFill/>
            <a:ln w="36513">
              <a:solidFill>
                <a:srgbClr val="2FFFEB"/>
              </a:solidFill>
              <a:prstDash val="solid"/>
              <a:round/>
              <a:headEnd type="none" w="med" len="med"/>
              <a:tailEnd type="triangle" w="med" len="med"/>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9" name="Line 52">
              <a:extLst>
                <a:ext uri="{FF2B5EF4-FFF2-40B4-BE49-F238E27FC236}">
                  <a16:creationId xmlns:a16="http://schemas.microsoft.com/office/drawing/2014/main" id="{4A4B075F-E1DC-4696-B93B-9DD6A6FD094A}"/>
                </a:ext>
              </a:extLst>
            </p:cNvPr>
            <p:cNvSpPr>
              <a:spLocks noChangeShapeType="1"/>
            </p:cNvSpPr>
            <p:nvPr/>
          </p:nvSpPr>
          <p:spPr bwMode="auto">
            <a:xfrm>
              <a:off x="1764" y="2160"/>
              <a:ext cx="0" cy="1200"/>
            </a:xfrm>
            <a:prstGeom prst="line">
              <a:avLst/>
            </a:prstGeom>
            <a:noFill/>
            <a:ln w="28575">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0" name="Line 53">
              <a:extLst>
                <a:ext uri="{FF2B5EF4-FFF2-40B4-BE49-F238E27FC236}">
                  <a16:creationId xmlns:a16="http://schemas.microsoft.com/office/drawing/2014/main" id="{1E12C2A3-E1B6-4A1A-9769-E34A6C09C172}"/>
                </a:ext>
              </a:extLst>
            </p:cNvPr>
            <p:cNvSpPr>
              <a:spLocks noChangeShapeType="1"/>
            </p:cNvSpPr>
            <p:nvPr/>
          </p:nvSpPr>
          <p:spPr bwMode="auto">
            <a:xfrm>
              <a:off x="3720" y="2160"/>
              <a:ext cx="0" cy="1202"/>
            </a:xfrm>
            <a:prstGeom prst="line">
              <a:avLst/>
            </a:prstGeom>
            <a:noFill/>
            <a:ln w="28575">
              <a:solidFill>
                <a:schemeClr val="tx1"/>
              </a:solidFill>
              <a:round/>
              <a:headEnd/>
              <a:tailEnd/>
            </a:ln>
            <a:effectLst>
              <a:outerShdw dist="12700" dir="162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BBFCF0A-8BE6-48E0-AD95-1711E2B8F61A}"/>
              </a:ext>
            </a:extLst>
          </p:cNvPr>
          <p:cNvSpPr>
            <a:spLocks noGrp="1" noChangeArrowheads="1"/>
          </p:cNvSpPr>
          <p:nvPr>
            <p:ph type="title"/>
          </p:nvPr>
        </p:nvSpPr>
        <p:spPr/>
        <p:txBody>
          <a:bodyPr/>
          <a:lstStyle/>
          <a:p>
            <a:pPr eaLnBrk="1" hangingPunct="1"/>
            <a:r>
              <a:rPr lang="en-US" altLang="zh-CN"/>
              <a:t>4.1 </a:t>
            </a:r>
            <a:r>
              <a:rPr lang="zh-CN" altLang="en-US"/>
              <a:t>总体与样本</a:t>
            </a:r>
          </a:p>
        </p:txBody>
      </p:sp>
      <p:sp>
        <p:nvSpPr>
          <p:cNvPr id="14339" name="内容占位符 2">
            <a:extLst>
              <a:ext uri="{FF2B5EF4-FFF2-40B4-BE49-F238E27FC236}">
                <a16:creationId xmlns:a16="http://schemas.microsoft.com/office/drawing/2014/main" id="{BD15C66C-E954-404B-988E-09B8961A2201}"/>
              </a:ext>
            </a:extLst>
          </p:cNvPr>
          <p:cNvSpPr>
            <a:spLocks noGrp="1" noChangeArrowheads="1"/>
          </p:cNvSpPr>
          <p:nvPr>
            <p:ph sz="half" idx="1"/>
          </p:nvPr>
        </p:nvSpPr>
        <p:spPr/>
        <p:txBody>
          <a:bodyPr/>
          <a:lstStyle/>
          <a:p>
            <a:pPr eaLnBrk="1" hangingPunct="1"/>
            <a:r>
              <a:rPr lang="zh-CN" altLang="en-US" dirty="0">
                <a:latin typeface="黑体" panose="02010609060101010101" pitchFamily="49" charset="-122"/>
              </a:rPr>
              <a:t>样本与抽样</a:t>
            </a:r>
            <a:endParaRPr lang="en-US" altLang="zh-CN" dirty="0">
              <a:latin typeface="黑体" panose="02010609060101010101" pitchFamily="49" charset="-122"/>
            </a:endParaRPr>
          </a:p>
          <a:p>
            <a:pPr lvl="1" eaLnBrk="1" hangingPunct="1"/>
            <a:r>
              <a:rPr lang="zh-CN" altLang="en-US" dirty="0"/>
              <a:t>实际应用中，为了研究总体的特性，总是从总体中抽出部分个体进行观察和试验，根据观察或试验得到的数据推断总体的性质．</a:t>
            </a:r>
            <a:endParaRPr lang="en-US" altLang="zh-CN" dirty="0"/>
          </a:p>
          <a:p>
            <a:pPr lvl="2" eaLnBrk="1" hangingPunct="1"/>
            <a:r>
              <a:rPr lang="zh-CN" altLang="en-US" dirty="0"/>
              <a:t>我们把从总体中抽出的部分个体称为</a:t>
            </a:r>
            <a:r>
              <a:rPr lang="zh-CN" altLang="en-US" dirty="0">
                <a:solidFill>
                  <a:schemeClr val="accent2"/>
                </a:solidFill>
                <a:latin typeface="Arial Narrow" panose="020B0606020202030204" pitchFamily="34" charset="0"/>
              </a:rPr>
              <a:t>样本</a:t>
            </a:r>
            <a:r>
              <a:rPr lang="zh-CN" altLang="en-US" dirty="0"/>
              <a:t>，</a:t>
            </a:r>
            <a:endParaRPr lang="en-US" altLang="zh-CN" dirty="0"/>
          </a:p>
          <a:p>
            <a:pPr lvl="2" eaLnBrk="1" hangingPunct="1"/>
            <a:r>
              <a:rPr lang="zh-CN" altLang="en-US" dirty="0"/>
              <a:t>把样本中包含个体的数量称为</a:t>
            </a:r>
            <a:r>
              <a:rPr lang="zh-CN" altLang="en-US" dirty="0">
                <a:solidFill>
                  <a:schemeClr val="accent2"/>
                </a:solidFill>
                <a:latin typeface="Arial Narrow" panose="020B0606020202030204" pitchFamily="34" charset="0"/>
              </a:rPr>
              <a:t>样本容量</a:t>
            </a:r>
            <a:r>
              <a:rPr lang="zh-CN" altLang="en-US" dirty="0"/>
              <a:t>，</a:t>
            </a:r>
            <a:endParaRPr lang="en-US" altLang="zh-CN" dirty="0"/>
          </a:p>
          <a:p>
            <a:pPr lvl="2" eaLnBrk="1" hangingPunct="1"/>
            <a:r>
              <a:rPr lang="zh-CN" altLang="en-US" dirty="0"/>
              <a:t>把对样本的观察或试验的过程称为</a:t>
            </a:r>
            <a:r>
              <a:rPr lang="zh-CN" altLang="en-US" dirty="0">
                <a:solidFill>
                  <a:schemeClr val="accent2"/>
                </a:solidFill>
                <a:latin typeface="Arial Narrow" panose="020B0606020202030204" pitchFamily="34" charset="0"/>
              </a:rPr>
              <a:t>抽样</a:t>
            </a:r>
            <a:r>
              <a:rPr lang="zh-CN" altLang="en-US" dirty="0"/>
              <a:t>，</a:t>
            </a:r>
            <a:endParaRPr lang="en-US" altLang="zh-CN" dirty="0"/>
          </a:p>
          <a:p>
            <a:pPr lvl="2" eaLnBrk="1" hangingPunct="1"/>
            <a:r>
              <a:rPr lang="zh-CN" altLang="en-US" dirty="0"/>
              <a:t>把观察或试验得到的数据称为</a:t>
            </a:r>
            <a:r>
              <a:rPr lang="zh-CN" altLang="en-US" dirty="0">
                <a:solidFill>
                  <a:schemeClr val="accent2"/>
                </a:solidFill>
                <a:latin typeface="Arial Narrow" panose="020B0606020202030204" pitchFamily="34" charset="0"/>
              </a:rPr>
              <a:t>样本观测值</a:t>
            </a:r>
            <a:r>
              <a:rPr lang="zh-CN" altLang="en-US" dirty="0"/>
              <a:t>（观测数据），简称</a:t>
            </a:r>
            <a:r>
              <a:rPr lang="zh-CN" altLang="en-US" dirty="0">
                <a:solidFill>
                  <a:schemeClr val="accent2"/>
                </a:solidFill>
                <a:latin typeface="Arial Narrow" panose="020B0606020202030204" pitchFamily="34" charset="0"/>
              </a:rPr>
              <a:t>样本值</a:t>
            </a:r>
            <a:r>
              <a:rPr lang="zh-CN" altLang="en-US" dirty="0"/>
              <a:t>．</a:t>
            </a:r>
          </a:p>
          <a:p>
            <a:pPr lvl="1" eaLnBrk="1" hangingPunct="1"/>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3E5D4-2680-4811-8306-830573163D9A}"/>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4.3-2 P</a:t>
            </a:r>
            <a:r>
              <a:rPr lang="zh-CN" altLang="en-US" dirty="0">
                <a:latin typeface="Arial" panose="020B0604020202020204" pitchFamily="34" charset="0"/>
                <a:cs typeface="Arial" panose="020B0604020202020204" pitchFamily="34" charset="0"/>
              </a:rPr>
              <a:t>值检验法</a:t>
            </a:r>
            <a:endParaRPr lang="zh-CN" altLang="en-US" dirty="0"/>
          </a:p>
        </p:txBody>
      </p:sp>
      <p:sp>
        <p:nvSpPr>
          <p:cNvPr id="3" name="内容占位符 2">
            <a:extLst>
              <a:ext uri="{FF2B5EF4-FFF2-40B4-BE49-F238E27FC236}">
                <a16:creationId xmlns:a16="http://schemas.microsoft.com/office/drawing/2014/main" id="{ED5741FC-29A1-45AC-B0A2-8D1531B7816B}"/>
              </a:ext>
            </a:extLst>
          </p:cNvPr>
          <p:cNvSpPr>
            <a:spLocks noGrp="1"/>
          </p:cNvSpPr>
          <p:nvPr>
            <p:ph sz="half" idx="1"/>
          </p:nvPr>
        </p:nvSpPr>
        <p:spPr/>
        <p:txBody>
          <a:bodyPr/>
          <a:lstStyle/>
          <a:p>
            <a:r>
              <a:rPr lang="zh-CN" altLang="en-US" dirty="0">
                <a:solidFill>
                  <a:srgbClr val="FF0000"/>
                </a:solidFill>
              </a:rPr>
              <a:t>例</a:t>
            </a:r>
            <a:r>
              <a:rPr lang="en-US" altLang="zh-CN" dirty="0">
                <a:solidFill>
                  <a:srgbClr val="FF0000"/>
                </a:solidFill>
              </a:rPr>
              <a:t>1</a:t>
            </a:r>
            <a:r>
              <a:rPr lang="zh-CN" altLang="en-US" dirty="0">
                <a:solidFill>
                  <a:srgbClr val="FF0000"/>
                </a:solidFill>
              </a:rPr>
              <a:t>：</a:t>
            </a:r>
            <a:r>
              <a:rPr kumimoji="1" lang="zh-CN" altLang="en-US" sz="2400" dirty="0">
                <a:solidFill>
                  <a:schemeClr val="tx1"/>
                </a:solidFill>
                <a:latin typeface="Times New Roman" panose="02020603050405020304" pitchFamily="18" charset="0"/>
                <a:ea typeface="楷体_GB2312" pitchFamily="49" charset="-122"/>
              </a:rPr>
              <a:t>根据大量调查</a:t>
            </a:r>
            <a:r>
              <a:rPr kumimoji="1" lang="en-US" altLang="zh-CN" sz="2400" dirty="0">
                <a:solidFill>
                  <a:schemeClr val="tx1"/>
                </a:solidFill>
                <a:latin typeface="Times New Roman" panose="02020603050405020304" pitchFamily="18" charset="0"/>
                <a:ea typeface="楷体_GB2312" pitchFamily="49" charset="-122"/>
              </a:rPr>
              <a:t>,</a:t>
            </a:r>
            <a:r>
              <a:rPr kumimoji="1" lang="zh-CN" altLang="en-US" sz="2400" dirty="0">
                <a:solidFill>
                  <a:schemeClr val="tx1"/>
                </a:solidFill>
                <a:latin typeface="Times New Roman" panose="02020603050405020304" pitchFamily="18" charset="0"/>
                <a:ea typeface="楷体_GB2312" pitchFamily="49" charset="-122"/>
              </a:rPr>
              <a:t>已知健康成年男子的脉搏均数为</a:t>
            </a:r>
            <a:r>
              <a:rPr kumimoji="1" lang="en-US" altLang="zh-CN" sz="2400" dirty="0">
                <a:solidFill>
                  <a:schemeClr val="tx1"/>
                </a:solidFill>
                <a:latin typeface="Times New Roman" panose="02020603050405020304" pitchFamily="18" charset="0"/>
                <a:ea typeface="楷体_GB2312" pitchFamily="49" charset="-122"/>
              </a:rPr>
              <a:t>72</a:t>
            </a:r>
            <a:r>
              <a:rPr kumimoji="1" lang="zh-CN" altLang="en-US" sz="2400" dirty="0">
                <a:solidFill>
                  <a:schemeClr val="tx1"/>
                </a:solidFill>
                <a:latin typeface="Times New Roman" panose="02020603050405020304" pitchFamily="18" charset="0"/>
                <a:ea typeface="楷体_GB2312" pitchFamily="49" charset="-122"/>
              </a:rPr>
              <a:t>次</a:t>
            </a:r>
            <a:r>
              <a:rPr kumimoji="1" lang="en-US" altLang="zh-CN" sz="2400" dirty="0">
                <a:solidFill>
                  <a:schemeClr val="tx1"/>
                </a:solidFill>
                <a:latin typeface="Times New Roman" panose="02020603050405020304" pitchFamily="18" charset="0"/>
                <a:ea typeface="楷体_GB2312" pitchFamily="49" charset="-122"/>
              </a:rPr>
              <a:t>/</a:t>
            </a:r>
            <a:r>
              <a:rPr kumimoji="1" lang="zh-CN" altLang="en-US" sz="2400" dirty="0">
                <a:solidFill>
                  <a:schemeClr val="tx1"/>
                </a:solidFill>
                <a:latin typeface="Times New Roman" panose="02020603050405020304" pitchFamily="18" charset="0"/>
                <a:ea typeface="楷体_GB2312" pitchFamily="49" charset="-122"/>
              </a:rPr>
              <a:t>分</a:t>
            </a:r>
            <a:r>
              <a:rPr kumimoji="1" lang="en-US" altLang="zh-CN" sz="2400" dirty="0">
                <a:solidFill>
                  <a:schemeClr val="tx1"/>
                </a:solidFill>
                <a:latin typeface="Times New Roman" panose="02020603050405020304" pitchFamily="18" charset="0"/>
                <a:ea typeface="楷体_GB2312" pitchFamily="49" charset="-122"/>
              </a:rPr>
              <a:t>, </a:t>
            </a:r>
            <a:r>
              <a:rPr kumimoji="1" lang="zh-CN" altLang="en-US" sz="2400" dirty="0">
                <a:solidFill>
                  <a:schemeClr val="tx1"/>
                </a:solidFill>
                <a:latin typeface="Times New Roman" panose="02020603050405020304" pitchFamily="18" charset="0"/>
                <a:ea typeface="楷体_GB2312" pitchFamily="49" charset="-122"/>
              </a:rPr>
              <a:t>标准差为</a:t>
            </a:r>
            <a:r>
              <a:rPr kumimoji="1" lang="en-US" altLang="zh-CN" sz="2400" dirty="0">
                <a:solidFill>
                  <a:schemeClr val="tx1"/>
                </a:solidFill>
                <a:latin typeface="Times New Roman" panose="02020603050405020304" pitchFamily="18" charset="0"/>
                <a:ea typeface="楷体_GB2312" pitchFamily="49" charset="-122"/>
              </a:rPr>
              <a:t>6.0</a:t>
            </a:r>
            <a:r>
              <a:rPr kumimoji="1" lang="zh-CN" altLang="en-US" sz="2400" dirty="0">
                <a:solidFill>
                  <a:schemeClr val="tx1"/>
                </a:solidFill>
                <a:latin typeface="Times New Roman" panose="02020603050405020304" pitchFamily="18" charset="0"/>
                <a:ea typeface="楷体_GB2312" pitchFamily="49" charset="-122"/>
              </a:rPr>
              <a:t>次</a:t>
            </a:r>
            <a:r>
              <a:rPr kumimoji="1" lang="en-US" altLang="zh-CN" sz="2400" dirty="0">
                <a:solidFill>
                  <a:schemeClr val="tx1"/>
                </a:solidFill>
                <a:latin typeface="Times New Roman" panose="02020603050405020304" pitchFamily="18" charset="0"/>
                <a:ea typeface="楷体_GB2312" pitchFamily="49" charset="-122"/>
              </a:rPr>
              <a:t>/</a:t>
            </a:r>
            <a:r>
              <a:rPr kumimoji="1" lang="zh-CN" altLang="en-US" sz="2400" dirty="0">
                <a:solidFill>
                  <a:schemeClr val="tx1"/>
                </a:solidFill>
                <a:latin typeface="Times New Roman" panose="02020603050405020304" pitchFamily="18" charset="0"/>
                <a:ea typeface="楷体_GB2312" pitchFamily="49" charset="-122"/>
              </a:rPr>
              <a:t>分。某医生在某山区随机调查</a:t>
            </a:r>
            <a:r>
              <a:rPr kumimoji="1" lang="en-US" altLang="zh-CN" sz="2400" dirty="0">
                <a:solidFill>
                  <a:schemeClr val="tx1"/>
                </a:solidFill>
                <a:latin typeface="Times New Roman" panose="02020603050405020304" pitchFamily="18" charset="0"/>
                <a:ea typeface="楷体_GB2312" pitchFamily="49" charset="-122"/>
              </a:rPr>
              <a:t>25</a:t>
            </a:r>
            <a:r>
              <a:rPr kumimoji="1" lang="zh-CN" altLang="en-US" sz="2400" dirty="0">
                <a:solidFill>
                  <a:schemeClr val="tx1"/>
                </a:solidFill>
                <a:latin typeface="Times New Roman" panose="02020603050405020304" pitchFamily="18" charset="0"/>
                <a:ea typeface="楷体_GB2312" pitchFamily="49" charset="-122"/>
              </a:rPr>
              <a:t>名健康成年男子</a:t>
            </a:r>
            <a:r>
              <a:rPr kumimoji="1" lang="en-US" altLang="zh-CN" sz="2400" dirty="0">
                <a:solidFill>
                  <a:schemeClr val="tx1"/>
                </a:solidFill>
                <a:latin typeface="Times New Roman" panose="02020603050405020304" pitchFamily="18" charset="0"/>
                <a:ea typeface="楷体_GB2312" pitchFamily="49" charset="-122"/>
              </a:rPr>
              <a:t>,</a:t>
            </a:r>
            <a:r>
              <a:rPr kumimoji="1" lang="zh-CN" altLang="en-US" sz="2400" dirty="0">
                <a:solidFill>
                  <a:schemeClr val="tx1"/>
                </a:solidFill>
                <a:latin typeface="Times New Roman" panose="02020603050405020304" pitchFamily="18" charset="0"/>
                <a:ea typeface="楷体_GB2312" pitchFamily="49" charset="-122"/>
              </a:rPr>
              <a:t>求得脉搏均数为</a:t>
            </a:r>
            <a:r>
              <a:rPr kumimoji="1" lang="en-US" altLang="zh-CN" sz="2400" dirty="0">
                <a:solidFill>
                  <a:schemeClr val="tx1"/>
                </a:solidFill>
                <a:latin typeface="Times New Roman" panose="02020603050405020304" pitchFamily="18" charset="0"/>
                <a:ea typeface="楷体_GB2312" pitchFamily="49" charset="-122"/>
              </a:rPr>
              <a:t>74.2</a:t>
            </a:r>
            <a:r>
              <a:rPr kumimoji="1" lang="zh-CN" altLang="en-US" sz="2400" dirty="0">
                <a:solidFill>
                  <a:schemeClr val="tx1"/>
                </a:solidFill>
                <a:latin typeface="Times New Roman" panose="02020603050405020304" pitchFamily="18" charset="0"/>
                <a:ea typeface="楷体_GB2312" pitchFamily="49" charset="-122"/>
              </a:rPr>
              <a:t>次</a:t>
            </a:r>
            <a:r>
              <a:rPr kumimoji="1" lang="en-US" altLang="zh-CN" sz="2400" dirty="0">
                <a:solidFill>
                  <a:schemeClr val="tx1"/>
                </a:solidFill>
                <a:latin typeface="Times New Roman" panose="02020603050405020304" pitchFamily="18" charset="0"/>
                <a:ea typeface="楷体_GB2312" pitchFamily="49" charset="-122"/>
              </a:rPr>
              <a:t>/</a:t>
            </a:r>
            <a:r>
              <a:rPr kumimoji="1" lang="zh-CN" altLang="en-US" sz="2400" dirty="0">
                <a:solidFill>
                  <a:schemeClr val="tx1"/>
                </a:solidFill>
                <a:latin typeface="Times New Roman" panose="02020603050405020304" pitchFamily="18" charset="0"/>
                <a:ea typeface="楷体_GB2312" pitchFamily="49" charset="-122"/>
              </a:rPr>
              <a:t>分</a:t>
            </a:r>
            <a:r>
              <a:rPr kumimoji="1" lang="en-US" altLang="zh-CN" sz="2400" dirty="0">
                <a:solidFill>
                  <a:schemeClr val="tx1"/>
                </a:solidFill>
                <a:latin typeface="Times New Roman" panose="02020603050405020304" pitchFamily="18" charset="0"/>
                <a:ea typeface="楷体_GB2312" pitchFamily="49" charset="-122"/>
              </a:rPr>
              <a:t>, </a:t>
            </a:r>
            <a:r>
              <a:rPr kumimoji="1" lang="zh-CN" altLang="en-US" sz="2400" dirty="0">
                <a:solidFill>
                  <a:schemeClr val="tx1"/>
                </a:solidFill>
                <a:latin typeface="Times New Roman" panose="02020603050405020304" pitchFamily="18" charset="0"/>
                <a:ea typeface="楷体_GB2312" pitchFamily="49" charset="-122"/>
              </a:rPr>
              <a:t>能否认为该山区的成年男子的脉搏均数高于一般成年男子的脉搏均数？</a:t>
            </a:r>
          </a:p>
          <a:p>
            <a:pPr lvl="1"/>
            <a:r>
              <a:rPr lang="zh-CN" altLang="en-US" dirty="0"/>
              <a:t>解：采用学生</a:t>
            </a:r>
            <a:r>
              <a:rPr lang="en-US" altLang="zh-CN" dirty="0"/>
              <a:t>t</a:t>
            </a:r>
            <a:r>
              <a:rPr lang="zh-CN" altLang="en-US" dirty="0"/>
              <a:t>检验。检验统计量</a:t>
            </a:r>
            <a:r>
              <a:rPr lang="en-US" altLang="zh-CN" dirty="0"/>
              <a:t>t</a:t>
            </a:r>
            <a:r>
              <a:rPr lang="zh-CN" altLang="en-US" dirty="0"/>
              <a:t>的计算公式以及自由度为：</a:t>
            </a:r>
          </a:p>
        </p:txBody>
      </p:sp>
      <mc:AlternateContent xmlns:mc="http://schemas.openxmlformats.org/markup-compatibility/2006" xmlns:a14="http://schemas.microsoft.com/office/drawing/2010/main">
        <mc:Choice Requires="a14">
          <p:sp>
            <p:nvSpPr>
              <p:cNvPr id="4" name="Object 2">
                <a:extLst>
                  <a:ext uri="{FF2B5EF4-FFF2-40B4-BE49-F238E27FC236}">
                    <a16:creationId xmlns:a16="http://schemas.microsoft.com/office/drawing/2014/main" id="{C2A0D5D8-9848-4271-81D2-3E2BC7F4CE1D}"/>
                  </a:ext>
                </a:extLst>
              </p:cNvPr>
              <p:cNvSpPr txBox="1"/>
              <p:nvPr/>
            </p:nvSpPr>
            <p:spPr bwMode="auto">
              <a:xfrm>
                <a:off x="1897062" y="3835474"/>
                <a:ext cx="5349875" cy="1447800"/>
              </a:xfrm>
              <a:prstGeom prst="rect">
                <a:avLst/>
              </a:prstGeom>
              <a:solidFill>
                <a:schemeClr val="bg1"/>
              </a:solidFill>
            </p:spPr>
            <p:txBody>
              <a:bodyPr>
                <a:normAutofit/>
              </a:bodyPr>
              <a:lstStyle/>
              <a:p>
                <a:pPr/>
                <a14:m>
                  <m:oMathPara xmlns:m="http://schemas.openxmlformats.org/officeDocument/2006/math">
                    <m:oMathParaPr>
                      <m:jc m:val="left"/>
                    </m:oMathParaPr>
                    <m:oMath xmlns:m="http://schemas.openxmlformats.org/officeDocument/2006/math">
                      <m:r>
                        <a:rPr lang="zh-CN" altLang="en-US" sz="2800" i="1" smtClean="0">
                          <a:solidFill>
                            <a:schemeClr val="tx1"/>
                          </a:solidFill>
                          <a:latin typeface="Cambria Math" panose="02040503050406030204" pitchFamily="18" charset="0"/>
                        </a:rPr>
                        <m:t>𝑡</m:t>
                      </m:r>
                      <m:r>
                        <a:rPr lang="zh-CN" altLang="en-US" sz="2800" i="1" smtClean="0">
                          <a:solidFill>
                            <a:schemeClr val="tx1"/>
                          </a:solidFill>
                          <a:latin typeface="Cambria Math" panose="02040503050406030204" pitchFamily="18" charset="0"/>
                        </a:rPr>
                        <m:t>=</m:t>
                      </m:r>
                      <m:f>
                        <m:fPr>
                          <m:ctrlPr>
                            <a:rPr lang="zh-CN" altLang="en-US" sz="2800" i="1">
                              <a:solidFill>
                                <a:schemeClr val="tx1"/>
                              </a:solidFill>
                              <a:latin typeface="Cambria Math" panose="02040503050406030204" pitchFamily="18" charset="0"/>
                            </a:rPr>
                          </m:ctrlPr>
                        </m:fPr>
                        <m:num>
                          <m:acc>
                            <m:accPr>
                              <m:chr m:val="̄"/>
                              <m:ctrlPr>
                                <a:rPr lang="zh-CN" altLang="en-US" sz="2800" i="1">
                                  <a:solidFill>
                                    <a:schemeClr val="tx1"/>
                                  </a:solidFill>
                                  <a:latin typeface="Cambria Math" panose="02040503050406030204" pitchFamily="18" charset="0"/>
                                </a:rPr>
                              </m:ctrlPr>
                            </m:accPr>
                            <m:e>
                              <m:r>
                                <a:rPr lang="zh-CN" altLang="en-US" sz="2800" i="1">
                                  <a:solidFill>
                                    <a:schemeClr val="tx1"/>
                                  </a:solidFill>
                                  <a:latin typeface="Cambria Math" panose="02040503050406030204" pitchFamily="18" charset="0"/>
                                </a:rPr>
                                <m:t>𝑋</m:t>
                              </m:r>
                            </m:e>
                          </m:acc>
                          <m:r>
                            <a:rPr lang="zh-CN" altLang="en-US" sz="2800" i="1">
                              <a:solidFill>
                                <a:schemeClr val="tx1"/>
                              </a:solidFill>
                              <a:latin typeface="Cambria Math" panose="02040503050406030204" pitchFamily="18" charset="0"/>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𝜇</m:t>
                              </m:r>
                            </m:e>
                            <m:sub>
                              <m:r>
                                <a:rPr lang="zh-CN" altLang="en-US" sz="2800" i="1">
                                  <a:solidFill>
                                    <a:schemeClr val="tx1"/>
                                  </a:solidFill>
                                  <a:latin typeface="Cambria Math" panose="02040503050406030204" pitchFamily="18" charset="0"/>
                                </a:rPr>
                                <m:t>0</m:t>
                              </m:r>
                            </m:sub>
                          </m:sSub>
                        </m:num>
                        <m:den>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𝑆</m:t>
                              </m:r>
                            </m:e>
                            <m:sub>
                              <m:acc>
                                <m:accPr>
                                  <m:chr m:val="̄"/>
                                  <m:ctrlPr>
                                    <a:rPr lang="zh-CN" altLang="en-US" sz="2800" i="1">
                                      <a:solidFill>
                                        <a:schemeClr val="tx1"/>
                                      </a:solidFill>
                                      <a:latin typeface="Cambria Math" panose="02040503050406030204" pitchFamily="18" charset="0"/>
                                    </a:rPr>
                                  </m:ctrlPr>
                                </m:accPr>
                                <m:e>
                                  <m:r>
                                    <a:rPr lang="zh-CN" altLang="en-US" sz="2800" i="1">
                                      <a:solidFill>
                                        <a:schemeClr val="tx1"/>
                                      </a:solidFill>
                                      <a:latin typeface="Cambria Math" panose="02040503050406030204" pitchFamily="18" charset="0"/>
                                    </a:rPr>
                                    <m:t>𝑋</m:t>
                                  </m:r>
                                </m:e>
                              </m:acc>
                            </m:sub>
                          </m:sSub>
                        </m:den>
                      </m:f>
                      <m:r>
                        <a:rPr lang="zh-CN" altLang="en-US" sz="2800" i="1">
                          <a:solidFill>
                            <a:schemeClr val="tx1"/>
                          </a:solidFill>
                          <a:latin typeface="Cambria Math" panose="02040503050406030204" pitchFamily="18" charset="0"/>
                        </a:rPr>
                        <m:t>=</m:t>
                      </m:r>
                      <m:f>
                        <m:fPr>
                          <m:ctrlPr>
                            <a:rPr lang="zh-CN" altLang="en-US" sz="2800" i="1">
                              <a:solidFill>
                                <a:schemeClr val="tx1"/>
                              </a:solidFill>
                              <a:latin typeface="Cambria Math" panose="02040503050406030204" pitchFamily="18" charset="0"/>
                            </a:rPr>
                          </m:ctrlPr>
                        </m:fPr>
                        <m:num>
                          <m:d>
                            <m:dPr>
                              <m:begChr m:val="|"/>
                              <m:endChr m:val="|"/>
                              <m:ctrlPr>
                                <a:rPr lang="zh-CN" altLang="en-US" sz="2800" i="1">
                                  <a:solidFill>
                                    <a:schemeClr val="tx1"/>
                                  </a:solidFill>
                                  <a:latin typeface="Cambria Math" panose="02040503050406030204" pitchFamily="18" charset="0"/>
                                </a:rPr>
                              </m:ctrlPr>
                            </m:dPr>
                            <m:e>
                              <m:acc>
                                <m:accPr>
                                  <m:chr m:val="̄"/>
                                  <m:ctrlPr>
                                    <a:rPr lang="zh-CN" altLang="en-US" sz="2800" i="1">
                                      <a:solidFill>
                                        <a:schemeClr val="tx1"/>
                                      </a:solidFill>
                                      <a:latin typeface="Cambria Math" panose="02040503050406030204" pitchFamily="18" charset="0"/>
                                    </a:rPr>
                                  </m:ctrlPr>
                                </m:accPr>
                                <m:e>
                                  <m:r>
                                    <a:rPr lang="zh-CN" altLang="en-US" sz="2800" i="1">
                                      <a:solidFill>
                                        <a:schemeClr val="tx1"/>
                                      </a:solidFill>
                                      <a:latin typeface="Cambria Math" panose="02040503050406030204" pitchFamily="18" charset="0"/>
                                    </a:rPr>
                                    <m:t>𝑋</m:t>
                                  </m:r>
                                </m:e>
                              </m:acc>
                              <m:r>
                                <a:rPr lang="zh-CN" altLang="en-US" sz="2800" i="1">
                                  <a:solidFill>
                                    <a:schemeClr val="tx1"/>
                                  </a:solidFill>
                                  <a:latin typeface="Cambria Math" panose="02040503050406030204" pitchFamily="18" charset="0"/>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𝜇</m:t>
                                  </m:r>
                                </m:e>
                                <m:sub>
                                  <m:r>
                                    <a:rPr lang="zh-CN" altLang="en-US" sz="2800" i="1">
                                      <a:solidFill>
                                        <a:schemeClr val="tx1"/>
                                      </a:solidFill>
                                      <a:latin typeface="Cambria Math" panose="02040503050406030204" pitchFamily="18" charset="0"/>
                                    </a:rPr>
                                    <m:t>0</m:t>
                                  </m:r>
                                </m:sub>
                              </m:sSub>
                            </m:e>
                          </m:d>
                        </m:num>
                        <m:den>
                          <m:r>
                            <a:rPr lang="zh-CN" altLang="en-US" sz="2800" i="1">
                              <a:solidFill>
                                <a:schemeClr val="tx1"/>
                              </a:solidFill>
                              <a:latin typeface="Cambria Math" panose="02040503050406030204" pitchFamily="18" charset="0"/>
                            </a:rPr>
                            <m:t>𝑆</m:t>
                          </m:r>
                          <m:r>
                            <a:rPr lang="zh-CN" altLang="en-US" sz="2800" i="1">
                              <a:solidFill>
                                <a:schemeClr val="tx1"/>
                              </a:solidFill>
                              <a:latin typeface="Cambria Math" panose="02040503050406030204" pitchFamily="18" charset="0"/>
                            </a:rPr>
                            <m:t>/</m:t>
                          </m:r>
                          <m:rad>
                            <m:radPr>
                              <m:degHide m:val="on"/>
                              <m:ctrlPr>
                                <a:rPr lang="zh-CN" altLang="en-US" sz="2800" i="1">
                                  <a:solidFill>
                                    <a:schemeClr val="tx1"/>
                                  </a:solidFill>
                                  <a:latin typeface="Cambria Math" panose="02040503050406030204" pitchFamily="18" charset="0"/>
                                </a:rPr>
                              </m:ctrlPr>
                            </m:radPr>
                            <m:deg/>
                            <m:e>
                              <m:r>
                                <a:rPr lang="zh-CN" altLang="en-US" sz="2800" i="1">
                                  <a:solidFill>
                                    <a:schemeClr val="tx1"/>
                                  </a:solidFill>
                                  <a:latin typeface="Cambria Math" panose="02040503050406030204" pitchFamily="18" charset="0"/>
                                </a:rPr>
                                <m:t>𝑛</m:t>
                              </m:r>
                            </m:e>
                          </m:rad>
                        </m:den>
                      </m:f>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𝜈</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𝑛</m:t>
                      </m:r>
                      <m:r>
                        <a:rPr lang="zh-CN" altLang="en-US" sz="2800" i="1">
                          <a:solidFill>
                            <a:schemeClr val="tx1"/>
                          </a:solidFill>
                          <a:latin typeface="Cambria Math" panose="02040503050406030204" pitchFamily="18" charset="0"/>
                        </a:rPr>
                        <m:t>−1</m:t>
                      </m:r>
                    </m:oMath>
                  </m:oMathPara>
                </a14:m>
                <a:endParaRPr lang="zh-CN" altLang="en-US" sz="2800" dirty="0">
                  <a:solidFill>
                    <a:schemeClr val="tx1"/>
                  </a:solidFill>
                </a:endParaRPr>
              </a:p>
            </p:txBody>
          </p:sp>
        </mc:Choice>
        <mc:Fallback xmlns="">
          <p:sp>
            <p:nvSpPr>
              <p:cNvPr id="4" name="Object 2">
                <a:extLst>
                  <a:ext uri="{FF2B5EF4-FFF2-40B4-BE49-F238E27FC236}">
                    <a16:creationId xmlns:a16="http://schemas.microsoft.com/office/drawing/2014/main" id="{C2A0D5D8-9848-4271-81D2-3E2BC7F4CE1D}"/>
                  </a:ext>
                </a:extLst>
              </p:cNvPr>
              <p:cNvSpPr txBox="1">
                <a:spLocks noRot="1" noChangeAspect="1" noMove="1" noResize="1" noEditPoints="1" noAdjustHandles="1" noChangeArrowheads="1" noChangeShapeType="1" noTextEdit="1"/>
              </p:cNvSpPr>
              <p:nvPr/>
            </p:nvSpPr>
            <p:spPr bwMode="auto">
              <a:xfrm>
                <a:off x="1897062" y="3835474"/>
                <a:ext cx="5349875" cy="14478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F57E444-5B31-4088-9053-086CD191609B}"/>
                  </a:ext>
                </a:extLst>
              </p:cNvPr>
              <p:cNvSpPr txBox="1"/>
              <p:nvPr/>
            </p:nvSpPr>
            <p:spPr>
              <a:xfrm>
                <a:off x="1897062" y="5438055"/>
                <a:ext cx="6419354" cy="461665"/>
              </a:xfrm>
              <a:prstGeom prst="rect">
                <a:avLst/>
              </a:prstGeom>
              <a:noFill/>
            </p:spPr>
            <p:txBody>
              <a:bodyPr wrap="square" rtlCol="0">
                <a:spAutoFit/>
              </a:bodyPr>
              <a:lstStyle/>
              <a:p>
                <a:r>
                  <a:rPr lang="zh-CN" altLang="en-US" sz="2400" dirty="0">
                    <a:latin typeface="+mj-lt"/>
                  </a:rPr>
                  <a:t>其中</a:t>
                </a:r>
                <a14:m>
                  <m:oMath xmlns:m="http://schemas.openxmlformats.org/officeDocument/2006/math">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𝑋</m:t>
                        </m:r>
                      </m:e>
                    </m:acc>
                    <m:r>
                      <a:rPr lang="en-US" altLang="zh-CN" sz="2400" b="0" i="1" smtClean="0">
                        <a:latin typeface="Cambria Math" panose="02040503050406030204" pitchFamily="18" charset="0"/>
                      </a:rPr>
                      <m:t>=74.2,  </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𝜇</m:t>
                        </m:r>
                      </m:e>
                      <m:sub>
                        <m:r>
                          <a:rPr lang="zh-CN" altLang="en-US" sz="2400" i="1">
                            <a:latin typeface="Cambria Math" panose="02040503050406030204" pitchFamily="18" charset="0"/>
                          </a:rPr>
                          <m:t>0</m:t>
                        </m:r>
                      </m:sub>
                    </m:sSub>
                  </m:oMath>
                </a14:m>
                <a:r>
                  <a:rPr lang="en-US" altLang="zh-CN" sz="2400" dirty="0">
                    <a:latin typeface="+mj-lt"/>
                  </a:rPr>
                  <a:t>=72</a:t>
                </a:r>
                <a:r>
                  <a:rPr lang="zh-CN" altLang="en-US" sz="2400" dirty="0">
                    <a:latin typeface="+mj-lt"/>
                  </a:rPr>
                  <a:t>，</a:t>
                </a:r>
                <a14:m>
                  <m:oMath xmlns:m="http://schemas.openxmlformats.org/officeDocument/2006/math">
                    <m:r>
                      <a:rPr lang="zh-CN" altLang="en-US" sz="2400" i="1">
                        <a:latin typeface="Cambria Math" panose="02040503050406030204" pitchFamily="18" charset="0"/>
                      </a:rPr>
                      <m:t>𝑆</m:t>
                    </m:r>
                  </m:oMath>
                </a14:m>
                <a:r>
                  <a:rPr lang="en-US" altLang="zh-CN" sz="2400" dirty="0">
                    <a:latin typeface="+mj-lt"/>
                  </a:rPr>
                  <a:t>=6.0</a:t>
                </a:r>
                <a:r>
                  <a:rPr lang="zh-CN" altLang="en-US" sz="2400" dirty="0">
                    <a:latin typeface="+mj-lt"/>
                  </a:rPr>
                  <a:t>，</a:t>
                </a:r>
                <a:r>
                  <a:rPr lang="en-US" altLang="zh-CN" sz="2400" dirty="0">
                    <a:latin typeface="+mj-lt"/>
                  </a:rPr>
                  <a:t>n=25</a:t>
                </a:r>
                <a:endParaRPr lang="zh-CN" altLang="en-US" sz="2400" dirty="0">
                  <a:latin typeface="+mj-lt"/>
                </a:endParaRPr>
              </a:p>
            </p:txBody>
          </p:sp>
        </mc:Choice>
        <mc:Fallback xmlns="">
          <p:sp>
            <p:nvSpPr>
              <p:cNvPr id="7" name="文本框 6">
                <a:extLst>
                  <a:ext uri="{FF2B5EF4-FFF2-40B4-BE49-F238E27FC236}">
                    <a16:creationId xmlns:a16="http://schemas.microsoft.com/office/drawing/2014/main" id="{6F57E444-5B31-4088-9053-086CD191609B}"/>
                  </a:ext>
                </a:extLst>
              </p:cNvPr>
              <p:cNvSpPr txBox="1">
                <a:spLocks noRot="1" noChangeAspect="1" noMove="1" noResize="1" noEditPoints="1" noAdjustHandles="1" noChangeArrowheads="1" noChangeShapeType="1" noTextEdit="1"/>
              </p:cNvSpPr>
              <p:nvPr/>
            </p:nvSpPr>
            <p:spPr>
              <a:xfrm>
                <a:off x="1897062" y="5438055"/>
                <a:ext cx="6419354" cy="461665"/>
              </a:xfrm>
              <a:prstGeom prst="rect">
                <a:avLst/>
              </a:prstGeom>
              <a:blipFill>
                <a:blip r:embed="rId3"/>
                <a:stretch>
                  <a:fillRect l="-1425" t="-14474" b="-27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7542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94474-93BF-4433-AEA3-34213EA9A2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08DC12E-FF7A-40A2-9F83-A10B18203670}"/>
              </a:ext>
            </a:extLst>
          </p:cNvPr>
          <p:cNvSpPr>
            <a:spLocks noGrp="1"/>
          </p:cNvSpPr>
          <p:nvPr>
            <p:ph sz="half" idx="1"/>
          </p:nvPr>
        </p:nvSpPr>
        <p:spPr/>
        <p:txBody>
          <a:bodyPr/>
          <a:lstStyle/>
          <a:p>
            <a:pPr>
              <a:lnSpc>
                <a:spcPct val="120000"/>
              </a:lnSpc>
              <a:spcBef>
                <a:spcPct val="0"/>
              </a:spcBef>
              <a:buNone/>
            </a:pPr>
            <a:r>
              <a:rPr lang="en-US" altLang="zh-CN" dirty="0">
                <a:solidFill>
                  <a:schemeClr val="tx1"/>
                </a:solidFill>
                <a:latin typeface="Times New Roman" panose="02020603050405020304" pitchFamily="18" charset="0"/>
                <a:ea typeface="楷体_GB2312" pitchFamily="49" charset="-122"/>
              </a:rPr>
              <a:t>(1) </a:t>
            </a:r>
            <a:r>
              <a:rPr lang="zh-CN" altLang="en-US" dirty="0">
                <a:solidFill>
                  <a:schemeClr val="tx1"/>
                </a:solidFill>
                <a:latin typeface="Times New Roman" panose="02020603050405020304" pitchFamily="18" charset="0"/>
                <a:ea typeface="楷体_GB2312" pitchFamily="49" charset="-122"/>
              </a:rPr>
              <a:t>建立检验假设，确定检验水准</a:t>
            </a:r>
          </a:p>
          <a:p>
            <a:pPr>
              <a:lnSpc>
                <a:spcPct val="120000"/>
              </a:lnSpc>
              <a:spcBef>
                <a:spcPct val="0"/>
              </a:spcBef>
              <a:buNone/>
            </a:pPr>
            <a:r>
              <a:rPr lang="zh-CN" altLang="en-US" dirty="0">
                <a:solidFill>
                  <a:schemeClr val="tx1"/>
                </a:solidFill>
                <a:latin typeface="Times New Roman" panose="02020603050405020304" pitchFamily="18" charset="0"/>
                <a:ea typeface="楷体_GB2312" pitchFamily="49" charset="-122"/>
              </a:rPr>
              <a:t>   </a:t>
            </a:r>
            <a:r>
              <a:rPr lang="en-US" altLang="zh-CN" sz="2400" i="1" dirty="0">
                <a:solidFill>
                  <a:schemeClr val="tx1"/>
                </a:solidFill>
                <a:latin typeface="Times New Roman" panose="02020603050405020304" pitchFamily="18" charset="0"/>
                <a:ea typeface="楷体_GB2312" pitchFamily="49" charset="-122"/>
              </a:rPr>
              <a:t>H</a:t>
            </a:r>
            <a:r>
              <a:rPr lang="en-US" altLang="zh-CN" sz="2400" baseline="-30000" dirty="0">
                <a:solidFill>
                  <a:schemeClr val="tx1"/>
                </a:solidFill>
                <a:latin typeface="Times New Roman" panose="02020603050405020304" pitchFamily="18" charset="0"/>
                <a:ea typeface="楷体_GB2312" pitchFamily="49" charset="-122"/>
              </a:rPr>
              <a:t>0</a:t>
            </a:r>
            <a:r>
              <a:rPr lang="zh-CN" altLang="en-US" sz="2400" dirty="0">
                <a:solidFill>
                  <a:schemeClr val="tx1"/>
                </a:solidFill>
                <a:latin typeface="Times New Roman" panose="02020603050405020304" pitchFamily="18" charset="0"/>
                <a:ea typeface="楷体_GB2312" pitchFamily="49" charset="-122"/>
              </a:rPr>
              <a:t>：</a:t>
            </a:r>
            <a:r>
              <a:rPr lang="zh-CN" altLang="en-US" sz="240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i="1" dirty="0">
                <a:solidFill>
                  <a:schemeClr val="tx1"/>
                </a:solidFill>
                <a:latin typeface="Times New Roman" panose="02020603050405020304" pitchFamily="18" charset="0"/>
                <a:ea typeface="楷体_GB2312" pitchFamily="49" charset="-122"/>
              </a:rPr>
              <a:t>=</a:t>
            </a:r>
            <a:r>
              <a:rPr lang="en-US" altLang="zh-CN" sz="240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baseline="-30000" dirty="0">
                <a:solidFill>
                  <a:schemeClr val="tx1"/>
                </a:solidFill>
                <a:latin typeface="Times New Roman" panose="02020603050405020304" pitchFamily="18" charset="0"/>
                <a:ea typeface="楷体_GB2312" pitchFamily="49" charset="-122"/>
              </a:rPr>
              <a:t>0</a:t>
            </a:r>
            <a:r>
              <a:rPr lang="en-US" altLang="zh-CN" sz="2400" dirty="0">
                <a:solidFill>
                  <a:schemeClr val="tx1"/>
                </a:solidFill>
                <a:latin typeface="Times New Roman" panose="02020603050405020304" pitchFamily="18" charset="0"/>
                <a:ea typeface="楷体_GB2312" pitchFamily="49" charset="-122"/>
              </a:rPr>
              <a:t>,  </a:t>
            </a:r>
            <a:r>
              <a:rPr lang="zh-CN" altLang="en-US" sz="2400" dirty="0">
                <a:solidFill>
                  <a:schemeClr val="tx1"/>
                </a:solidFill>
                <a:latin typeface="Times New Roman" panose="02020603050405020304" pitchFamily="18" charset="0"/>
                <a:ea typeface="楷体_GB2312" pitchFamily="49" charset="-122"/>
              </a:rPr>
              <a:t>山区成年男子脉搏均数与一般成年男子的脉</a:t>
            </a:r>
          </a:p>
          <a:p>
            <a:pPr>
              <a:lnSpc>
                <a:spcPct val="120000"/>
              </a:lnSpc>
              <a:spcBef>
                <a:spcPct val="0"/>
              </a:spcBef>
              <a:buNone/>
            </a:pPr>
            <a:r>
              <a:rPr lang="zh-CN" altLang="en-US" sz="2400" dirty="0">
                <a:solidFill>
                  <a:schemeClr val="tx1"/>
                </a:solidFill>
                <a:latin typeface="Times New Roman" panose="02020603050405020304" pitchFamily="18" charset="0"/>
                <a:ea typeface="楷体_GB2312" pitchFamily="49" charset="-122"/>
              </a:rPr>
              <a:t>                       搏均数相同</a:t>
            </a:r>
          </a:p>
          <a:p>
            <a:pPr>
              <a:lnSpc>
                <a:spcPct val="120000"/>
              </a:lnSpc>
              <a:spcBef>
                <a:spcPct val="0"/>
              </a:spcBef>
              <a:buNone/>
            </a:pPr>
            <a:r>
              <a:rPr lang="zh-CN" altLang="en-US" sz="2400" dirty="0">
                <a:solidFill>
                  <a:schemeClr val="tx1"/>
                </a:solidFill>
                <a:latin typeface="Times New Roman" panose="02020603050405020304" pitchFamily="18" charset="0"/>
                <a:ea typeface="楷体_GB2312" pitchFamily="49" charset="-122"/>
              </a:rPr>
              <a:t> </a:t>
            </a:r>
            <a:r>
              <a:rPr lang="zh-CN" altLang="en-US" sz="2400" i="1" dirty="0">
                <a:solidFill>
                  <a:schemeClr val="tx1"/>
                </a:solidFill>
                <a:latin typeface="Times New Roman" panose="02020603050405020304" pitchFamily="18" charset="0"/>
                <a:ea typeface="楷体_GB2312" pitchFamily="49" charset="-122"/>
              </a:rPr>
              <a:t>  </a:t>
            </a:r>
            <a:r>
              <a:rPr lang="en-US" altLang="zh-CN" sz="2400" i="1" dirty="0">
                <a:solidFill>
                  <a:schemeClr val="tx1"/>
                </a:solidFill>
                <a:latin typeface="Times New Roman" panose="02020603050405020304" pitchFamily="18" charset="0"/>
                <a:ea typeface="楷体_GB2312" pitchFamily="49" charset="-122"/>
              </a:rPr>
              <a:t>H</a:t>
            </a:r>
            <a:r>
              <a:rPr lang="en-US" altLang="zh-CN" sz="2400" baseline="-30000" dirty="0">
                <a:solidFill>
                  <a:schemeClr val="tx1"/>
                </a:solidFill>
                <a:latin typeface="Times New Roman" panose="02020603050405020304" pitchFamily="18" charset="0"/>
                <a:ea typeface="楷体_GB2312" pitchFamily="49" charset="-122"/>
              </a:rPr>
              <a:t>1</a:t>
            </a:r>
            <a:r>
              <a:rPr lang="zh-CN" altLang="en-US" sz="2400" dirty="0">
                <a:solidFill>
                  <a:schemeClr val="tx1"/>
                </a:solidFill>
                <a:latin typeface="Times New Roman" panose="02020603050405020304" pitchFamily="18" charset="0"/>
                <a:ea typeface="楷体_GB2312" pitchFamily="49" charset="-122"/>
              </a:rPr>
              <a:t>：</a:t>
            </a:r>
            <a:r>
              <a:rPr lang="zh-CN" altLang="en-US" sz="2400" i="1" dirty="0">
                <a:solidFill>
                  <a:schemeClr val="tx1"/>
                </a:solidFill>
                <a:latin typeface="Times New Roman" panose="02020603050405020304" pitchFamily="18" charset="0"/>
                <a:ea typeface="楷体_GB2312" pitchFamily="49" charset="-122"/>
                <a:sym typeface="Symbol" panose="05050102010706020507" pitchFamily="18" charset="2"/>
              </a:rPr>
              <a:t></a:t>
            </a:r>
            <a:r>
              <a:rPr lang="zh-CN" altLang="en-US" sz="2400" dirty="0">
                <a:solidFill>
                  <a:schemeClr val="tx1"/>
                </a:solidFill>
              </a:rPr>
              <a:t>＞</a:t>
            </a:r>
            <a:r>
              <a:rPr lang="zh-CN" altLang="en-US" sz="240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baseline="-30000" dirty="0">
                <a:solidFill>
                  <a:schemeClr val="tx1"/>
                </a:solidFill>
                <a:latin typeface="Times New Roman" panose="02020603050405020304" pitchFamily="18" charset="0"/>
                <a:ea typeface="楷体_GB2312" pitchFamily="49" charset="-122"/>
              </a:rPr>
              <a:t>0</a:t>
            </a:r>
            <a:r>
              <a:rPr lang="en-US" altLang="zh-CN" sz="2400" dirty="0">
                <a:solidFill>
                  <a:schemeClr val="tx1"/>
                </a:solidFill>
                <a:latin typeface="Times New Roman" panose="02020603050405020304" pitchFamily="18" charset="0"/>
                <a:ea typeface="楷体_GB2312" pitchFamily="49" charset="-122"/>
              </a:rPr>
              <a:t>, </a:t>
            </a:r>
            <a:r>
              <a:rPr lang="zh-CN" altLang="en-US" sz="2400" dirty="0">
                <a:solidFill>
                  <a:schemeClr val="tx1"/>
                </a:solidFill>
                <a:latin typeface="Times New Roman" panose="02020603050405020304" pitchFamily="18" charset="0"/>
                <a:ea typeface="楷体_GB2312" pitchFamily="49" charset="-122"/>
              </a:rPr>
              <a:t>山区成年男子脉搏均数高于一般成年男子的</a:t>
            </a:r>
          </a:p>
          <a:p>
            <a:pPr>
              <a:lnSpc>
                <a:spcPct val="120000"/>
              </a:lnSpc>
              <a:spcBef>
                <a:spcPct val="0"/>
              </a:spcBef>
              <a:buNone/>
            </a:pPr>
            <a:r>
              <a:rPr lang="zh-CN" altLang="en-US" sz="2400" dirty="0">
                <a:solidFill>
                  <a:schemeClr val="tx1"/>
                </a:solidFill>
                <a:latin typeface="Times New Roman" panose="02020603050405020304" pitchFamily="18" charset="0"/>
                <a:ea typeface="楷体_GB2312" pitchFamily="49" charset="-122"/>
              </a:rPr>
              <a:t>                       脉搏均数</a:t>
            </a:r>
          </a:p>
          <a:p>
            <a:pPr>
              <a:lnSpc>
                <a:spcPct val="120000"/>
              </a:lnSpc>
              <a:spcBef>
                <a:spcPct val="0"/>
              </a:spcBef>
              <a:buNone/>
            </a:pPr>
            <a:r>
              <a:rPr lang="zh-CN" altLang="en-US" sz="2400" i="1" dirty="0">
                <a:solidFill>
                  <a:schemeClr val="tx1"/>
                </a:solidFill>
                <a:latin typeface="Times New Roman" panose="02020603050405020304" pitchFamily="18" charset="0"/>
                <a:ea typeface="楷体_GB2312" pitchFamily="49" charset="-122"/>
                <a:sym typeface="Symbol" panose="05050102010706020507" pitchFamily="18" charset="2"/>
              </a:rPr>
              <a:t>  </a:t>
            </a:r>
            <a:r>
              <a:rPr lang="zh-CN" altLang="en-US" sz="2400" dirty="0">
                <a:solidFill>
                  <a:srgbClr val="FF0000"/>
                </a:solidFill>
                <a:latin typeface="Times New Roman" panose="02020603050405020304" pitchFamily="18" charset="0"/>
                <a:ea typeface="楷体_GB2312" pitchFamily="49" charset="-122"/>
                <a:sym typeface="Symbol" panose="05050102010706020507" pitchFamily="18" charset="2"/>
              </a:rPr>
              <a:t>单侧</a:t>
            </a:r>
            <a:r>
              <a:rPr lang="zh-CN" altLang="en-US" sz="2400" i="1"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400" i="1" dirty="0">
                <a:solidFill>
                  <a:srgbClr val="FF0000"/>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0.05</a:t>
            </a:r>
          </a:p>
          <a:p>
            <a:pPr>
              <a:lnSpc>
                <a:spcPct val="120000"/>
              </a:lnSpc>
              <a:spcBef>
                <a:spcPct val="0"/>
              </a:spcBef>
              <a:buNone/>
            </a:pPr>
            <a:endParaRPr lang="en-US" altLang="zh-CN" sz="2400" dirty="0">
              <a:solidFill>
                <a:schemeClr val="tx1"/>
              </a:solidFill>
              <a:latin typeface="Times New Roman" panose="02020603050405020304" pitchFamily="18" charset="0"/>
              <a:ea typeface="楷体_GB2312" pitchFamily="49" charset="-122"/>
            </a:endParaRPr>
          </a:p>
          <a:p>
            <a:pPr marL="0" indent="0">
              <a:buNone/>
            </a:pPr>
            <a:r>
              <a:rPr lang="en-US" altLang="zh-CN" dirty="0">
                <a:solidFill>
                  <a:schemeClr val="tx1"/>
                </a:solidFill>
                <a:latin typeface="Times New Roman" panose="02020603050405020304" pitchFamily="18" charset="0"/>
                <a:ea typeface="楷体_GB2312" pitchFamily="49" charset="-122"/>
              </a:rPr>
              <a:t>(2) </a:t>
            </a:r>
            <a:r>
              <a:rPr lang="zh-CN" altLang="en-US" dirty="0">
                <a:solidFill>
                  <a:schemeClr val="tx1"/>
                </a:solidFill>
                <a:latin typeface="Times New Roman" panose="02020603050405020304" pitchFamily="18" charset="0"/>
                <a:ea typeface="楷体_GB2312" pitchFamily="49" charset="-122"/>
              </a:rPr>
              <a:t>计算统计量</a:t>
            </a:r>
          </a:p>
          <a:p>
            <a:pPr marL="0" indent="0">
              <a:buNone/>
            </a:pPr>
            <a:endParaRPr lang="zh-CN" altLang="en-US" dirty="0"/>
          </a:p>
        </p:txBody>
      </p:sp>
      <p:graphicFrame>
        <p:nvGraphicFramePr>
          <p:cNvPr id="4" name="Object 3">
            <a:extLst>
              <a:ext uri="{FF2B5EF4-FFF2-40B4-BE49-F238E27FC236}">
                <a16:creationId xmlns:a16="http://schemas.microsoft.com/office/drawing/2014/main" id="{06BC49BF-AA3A-456B-BDD4-0C4DC6BB0145}"/>
              </a:ext>
            </a:extLst>
          </p:cNvPr>
          <p:cNvGraphicFramePr>
            <a:graphicFrameLocks noChangeAspect="1"/>
          </p:cNvGraphicFramePr>
          <p:nvPr>
            <p:extLst>
              <p:ext uri="{D42A27DB-BD31-4B8C-83A1-F6EECF244321}">
                <p14:modId xmlns:p14="http://schemas.microsoft.com/office/powerpoint/2010/main" val="2755834645"/>
              </p:ext>
            </p:extLst>
          </p:nvPr>
        </p:nvGraphicFramePr>
        <p:xfrm>
          <a:off x="1049337" y="5013176"/>
          <a:ext cx="7045325" cy="1354137"/>
        </p:xfrm>
        <a:graphic>
          <a:graphicData uri="http://schemas.openxmlformats.org/presentationml/2006/ole">
            <mc:AlternateContent xmlns:mc="http://schemas.openxmlformats.org/markup-compatibility/2006">
              <mc:Choice xmlns:v="urn:schemas-microsoft-com:vml" Requires="v">
                <p:oleObj spid="_x0000_s69651" name="Equation" r:id="rId3" imgW="2527200" imgH="495000" progId="Equation.DSMT4">
                  <p:embed/>
                </p:oleObj>
              </mc:Choice>
              <mc:Fallback>
                <p:oleObj name="Equation" r:id="rId3" imgW="2527200" imgH="495000" progId="Equation.DSMT4">
                  <p:embed/>
                  <p:pic>
                    <p:nvPicPr>
                      <p:cNvPr id="279555" name="Object 3">
                        <a:extLst>
                          <a:ext uri="{FF2B5EF4-FFF2-40B4-BE49-F238E27FC236}">
                            <a16:creationId xmlns:a16="http://schemas.microsoft.com/office/drawing/2014/main" id="{B79434C9-3456-4F50-80B8-F25286FA04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37" y="5013176"/>
                        <a:ext cx="7045325" cy="135413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511450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2A564-3720-4653-8201-892682EB597B}"/>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4.3-2 P</a:t>
            </a:r>
            <a:r>
              <a:rPr lang="zh-CN" altLang="en-US" dirty="0">
                <a:latin typeface="Arial" panose="020B0604020202020204" pitchFamily="34" charset="0"/>
                <a:cs typeface="Arial" panose="020B0604020202020204" pitchFamily="34" charset="0"/>
              </a:rPr>
              <a:t>值检验法</a:t>
            </a:r>
            <a:endParaRPr lang="zh-CN" altLang="en-US" dirty="0"/>
          </a:p>
        </p:txBody>
      </p:sp>
      <p:sp>
        <p:nvSpPr>
          <p:cNvPr id="3" name="内容占位符 2">
            <a:extLst>
              <a:ext uri="{FF2B5EF4-FFF2-40B4-BE49-F238E27FC236}">
                <a16:creationId xmlns:a16="http://schemas.microsoft.com/office/drawing/2014/main" id="{C36E7FA7-E84F-4D24-B457-722588C72079}"/>
              </a:ext>
            </a:extLst>
          </p:cNvPr>
          <p:cNvSpPr>
            <a:spLocks noGrp="1"/>
          </p:cNvSpPr>
          <p:nvPr>
            <p:ph sz="half" idx="1"/>
          </p:nvPr>
        </p:nvSpPr>
        <p:spPr/>
        <p:txBody>
          <a:bodyPr/>
          <a:lstStyle/>
          <a:p>
            <a:pPr>
              <a:spcBef>
                <a:spcPct val="0"/>
              </a:spcBef>
              <a:buNone/>
            </a:pPr>
            <a:r>
              <a:rPr lang="en-US" altLang="zh-CN" dirty="0">
                <a:solidFill>
                  <a:schemeClr val="tx1"/>
                </a:solidFill>
                <a:effectLst>
                  <a:outerShdw blurRad="38100" dist="38100" dir="2700000" algn="tl">
                    <a:srgbClr val="000000"/>
                  </a:outerShdw>
                </a:effectLst>
              </a:rPr>
              <a:t> </a:t>
            </a:r>
            <a:r>
              <a:rPr lang="en-US" altLang="zh-CN" dirty="0">
                <a:solidFill>
                  <a:schemeClr val="tx1"/>
                </a:solidFill>
                <a:latin typeface="Times New Roman" panose="02020603050405020304" pitchFamily="18" charset="0"/>
                <a:ea typeface="楷体_GB2312" pitchFamily="49" charset="-122"/>
              </a:rPr>
              <a:t>(3) </a:t>
            </a:r>
            <a:r>
              <a:rPr lang="zh-CN" altLang="en-US" dirty="0">
                <a:solidFill>
                  <a:schemeClr val="tx1"/>
                </a:solidFill>
                <a:latin typeface="Times New Roman" panose="02020603050405020304" pitchFamily="18" charset="0"/>
                <a:ea typeface="楷体_GB2312" pitchFamily="49" charset="-122"/>
              </a:rPr>
              <a:t>确定</a:t>
            </a:r>
            <a:r>
              <a:rPr lang="en-US" altLang="zh-CN" i="1" dirty="0">
                <a:solidFill>
                  <a:schemeClr val="tx1"/>
                </a:solidFill>
                <a:latin typeface="Times New Roman" panose="02020603050405020304" pitchFamily="18" charset="0"/>
                <a:ea typeface="楷体_GB2312" pitchFamily="49" charset="-122"/>
              </a:rPr>
              <a:t>P</a:t>
            </a:r>
            <a:r>
              <a:rPr lang="zh-CN" altLang="en-US" dirty="0">
                <a:solidFill>
                  <a:schemeClr val="tx1"/>
                </a:solidFill>
                <a:latin typeface="Times New Roman" panose="02020603050405020304" pitchFamily="18" charset="0"/>
                <a:ea typeface="楷体_GB2312" pitchFamily="49" charset="-122"/>
              </a:rPr>
              <a:t>值</a:t>
            </a:r>
            <a:r>
              <a:rPr lang="en-US" altLang="zh-CN" dirty="0">
                <a:solidFill>
                  <a:schemeClr val="tx1"/>
                </a:solidFill>
                <a:latin typeface="Times New Roman" panose="02020603050405020304" pitchFamily="18" charset="0"/>
                <a:ea typeface="楷体_GB2312" pitchFamily="49" charset="-122"/>
              </a:rPr>
              <a:t>,</a:t>
            </a:r>
            <a:r>
              <a:rPr lang="zh-CN" altLang="en-US" dirty="0">
                <a:solidFill>
                  <a:schemeClr val="tx1"/>
                </a:solidFill>
                <a:latin typeface="Times New Roman" panose="02020603050405020304" pitchFamily="18" charset="0"/>
                <a:ea typeface="楷体_GB2312" pitchFamily="49" charset="-122"/>
              </a:rPr>
              <a:t>作出统计推断结论</a:t>
            </a:r>
          </a:p>
          <a:p>
            <a:pPr>
              <a:spcBef>
                <a:spcPct val="0"/>
              </a:spcBef>
              <a:buNone/>
            </a:pPr>
            <a:r>
              <a:rPr lang="zh-CN" altLang="en-US" sz="3200" b="0" dirty="0">
                <a:solidFill>
                  <a:schemeClr val="tx1"/>
                </a:solidFill>
                <a:latin typeface="Times New Roman" panose="02020603050405020304" pitchFamily="18" charset="0"/>
                <a:ea typeface="楷体_GB2312" pitchFamily="49" charset="-122"/>
              </a:rPr>
              <a:t>     </a:t>
            </a:r>
            <a:r>
              <a:rPr lang="zh-CN" altLang="en-US" sz="2400" b="0" dirty="0">
                <a:solidFill>
                  <a:schemeClr val="tx1"/>
                </a:solidFill>
                <a:latin typeface="Times New Roman" panose="02020603050405020304" pitchFamily="18" charset="0"/>
                <a:ea typeface="楷体_GB2312" pitchFamily="49" charset="-122"/>
              </a:rPr>
              <a:t>以</a:t>
            </a:r>
            <a:r>
              <a:rPr lang="zh-CN" altLang="en-US" sz="2400" b="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b="0" dirty="0">
                <a:solidFill>
                  <a:schemeClr val="tx1"/>
                </a:solidFill>
                <a:latin typeface="Times New Roman" panose="02020603050405020304" pitchFamily="18" charset="0"/>
                <a:ea typeface="楷体_GB2312" pitchFamily="49" charset="-122"/>
              </a:rPr>
              <a:t>=</a:t>
            </a:r>
            <a:r>
              <a:rPr lang="en-US" altLang="zh-CN" sz="2400" b="0" i="1" dirty="0">
                <a:solidFill>
                  <a:schemeClr val="tx1"/>
                </a:solidFill>
                <a:latin typeface="Times New Roman" panose="02020603050405020304" pitchFamily="18" charset="0"/>
                <a:ea typeface="楷体_GB2312" pitchFamily="49" charset="-122"/>
              </a:rPr>
              <a:t>n</a:t>
            </a:r>
            <a:r>
              <a:rPr lang="en-US" altLang="zh-CN" sz="2400" b="0" dirty="0">
                <a:solidFill>
                  <a:schemeClr val="tx1"/>
                </a:solidFill>
                <a:latin typeface="Times New Roman" panose="02020603050405020304" pitchFamily="18" charset="0"/>
                <a:ea typeface="楷体_GB2312" pitchFamily="49" charset="-122"/>
              </a:rPr>
              <a:t>-1=25-1=24,</a:t>
            </a:r>
            <a:r>
              <a:rPr lang="zh-CN" altLang="en-US" sz="2400" b="0" dirty="0">
                <a:solidFill>
                  <a:schemeClr val="tx1"/>
                </a:solidFill>
                <a:latin typeface="Times New Roman" panose="02020603050405020304" pitchFamily="18" charset="0"/>
                <a:ea typeface="楷体_GB2312" pitchFamily="49" charset="-122"/>
              </a:rPr>
              <a:t>查</a:t>
            </a:r>
            <a:r>
              <a:rPr lang="en-US" altLang="zh-CN" sz="2400" b="0" i="1" dirty="0">
                <a:solidFill>
                  <a:schemeClr val="tx1"/>
                </a:solidFill>
                <a:latin typeface="Times New Roman" panose="02020603050405020304" pitchFamily="18" charset="0"/>
                <a:ea typeface="楷体_GB2312" pitchFamily="49" charset="-122"/>
              </a:rPr>
              <a:t>t</a:t>
            </a:r>
            <a:r>
              <a:rPr lang="zh-CN" altLang="en-US" sz="2400" b="0" dirty="0">
                <a:solidFill>
                  <a:schemeClr val="tx1"/>
                </a:solidFill>
                <a:latin typeface="Times New Roman" panose="02020603050405020304" pitchFamily="18" charset="0"/>
                <a:ea typeface="楷体_GB2312" pitchFamily="49" charset="-122"/>
              </a:rPr>
              <a:t>界值表</a:t>
            </a:r>
            <a:r>
              <a:rPr lang="en-US" altLang="zh-CN" sz="2400" b="0" dirty="0">
                <a:solidFill>
                  <a:schemeClr val="tx1"/>
                </a:solidFill>
                <a:latin typeface="Times New Roman" panose="02020603050405020304" pitchFamily="18" charset="0"/>
                <a:ea typeface="楷体_GB2312" pitchFamily="49" charset="-122"/>
              </a:rPr>
              <a:t>, </a:t>
            </a:r>
            <a:r>
              <a:rPr lang="en-US" altLang="zh-CN" sz="2400" b="0" i="1" dirty="0">
                <a:solidFill>
                  <a:schemeClr val="tx1"/>
                </a:solidFill>
                <a:latin typeface="Times New Roman" panose="02020603050405020304" pitchFamily="18" charset="0"/>
                <a:ea typeface="楷体_GB2312" pitchFamily="49" charset="-122"/>
              </a:rPr>
              <a:t>t</a:t>
            </a:r>
            <a:r>
              <a:rPr lang="en-US" altLang="zh-CN" sz="2400" b="0" baseline="-30000" dirty="0">
                <a:solidFill>
                  <a:schemeClr val="tx1"/>
                </a:solidFill>
                <a:latin typeface="Times New Roman" panose="02020603050405020304" pitchFamily="18" charset="0"/>
                <a:ea typeface="楷体_GB2312" pitchFamily="49" charset="-122"/>
              </a:rPr>
              <a:t>0.05</a:t>
            </a:r>
            <a:r>
              <a:rPr lang="en-US" altLang="zh-CN" sz="2400" b="0" baseline="-25000" dirty="0">
                <a:solidFill>
                  <a:schemeClr val="tx1"/>
                </a:solidFill>
                <a:latin typeface="Times New Roman" panose="02020603050405020304" pitchFamily="18" charset="0"/>
                <a:ea typeface="楷体_GB2312" pitchFamily="49" charset="-122"/>
              </a:rPr>
              <a:t>, 24</a:t>
            </a:r>
            <a:r>
              <a:rPr lang="en-US" altLang="zh-CN" sz="2400" b="0" dirty="0">
                <a:solidFill>
                  <a:schemeClr val="tx1"/>
                </a:solidFill>
                <a:latin typeface="Times New Roman" panose="02020603050405020304" pitchFamily="18" charset="0"/>
                <a:ea typeface="楷体_GB2312" pitchFamily="49" charset="-122"/>
              </a:rPr>
              <a:t>=1.711, </a:t>
            </a:r>
            <a:r>
              <a:rPr lang="en-US" altLang="zh-CN" sz="2400" b="0" i="1" dirty="0">
                <a:solidFill>
                  <a:schemeClr val="tx1"/>
                </a:solidFill>
                <a:latin typeface="Times New Roman" panose="02020603050405020304" pitchFamily="18" charset="0"/>
                <a:ea typeface="楷体_GB2312" pitchFamily="49" charset="-122"/>
              </a:rPr>
              <a:t>t</a:t>
            </a:r>
            <a:r>
              <a:rPr lang="en-US" altLang="en-US" sz="2400" b="0" dirty="0">
                <a:solidFill>
                  <a:schemeClr val="tx1"/>
                </a:solidFill>
                <a:latin typeface="Times New Roman" panose="02020603050405020304" pitchFamily="18" charset="0"/>
              </a:rPr>
              <a:t>＞</a:t>
            </a:r>
            <a:r>
              <a:rPr lang="en-US" altLang="zh-CN" sz="2400" b="0" i="1" dirty="0">
                <a:solidFill>
                  <a:schemeClr val="tx1"/>
                </a:solidFill>
                <a:latin typeface="Times New Roman" panose="02020603050405020304" pitchFamily="18" charset="0"/>
                <a:ea typeface="楷体_GB2312" pitchFamily="49" charset="-122"/>
              </a:rPr>
              <a:t>t</a:t>
            </a:r>
            <a:r>
              <a:rPr lang="en-US" altLang="zh-CN" sz="2400" b="0" baseline="-30000" dirty="0">
                <a:solidFill>
                  <a:schemeClr val="tx1"/>
                </a:solidFill>
                <a:latin typeface="Times New Roman" panose="02020603050405020304" pitchFamily="18" charset="0"/>
                <a:ea typeface="楷体_GB2312" pitchFamily="49" charset="-122"/>
              </a:rPr>
              <a:t>0.05</a:t>
            </a:r>
            <a:r>
              <a:rPr lang="en-US" altLang="zh-CN" sz="2400" b="0" baseline="-25000" dirty="0">
                <a:solidFill>
                  <a:schemeClr val="tx1"/>
                </a:solidFill>
                <a:latin typeface="Times New Roman" panose="02020603050405020304" pitchFamily="18" charset="0"/>
                <a:ea typeface="楷体_GB2312" pitchFamily="49" charset="-122"/>
              </a:rPr>
              <a:t>, 24</a:t>
            </a:r>
            <a:r>
              <a:rPr lang="en-US" altLang="zh-CN" sz="2400" b="0" dirty="0">
                <a:solidFill>
                  <a:schemeClr val="tx1"/>
                </a:solidFill>
                <a:latin typeface="Times New Roman" panose="02020603050405020304" pitchFamily="18" charset="0"/>
                <a:ea typeface="楷体_GB2312" pitchFamily="49" charset="-122"/>
              </a:rPr>
              <a:t>, </a:t>
            </a:r>
            <a:r>
              <a:rPr lang="en-US" altLang="zh-CN" sz="2400" b="0" i="1" dirty="0">
                <a:solidFill>
                  <a:schemeClr val="tx1"/>
                </a:solidFill>
                <a:latin typeface="Times New Roman" panose="02020603050405020304" pitchFamily="18" charset="0"/>
                <a:ea typeface="楷体_GB2312" pitchFamily="49" charset="-122"/>
              </a:rPr>
              <a:t>P</a:t>
            </a:r>
            <a:r>
              <a:rPr lang="zh-CN" altLang="zh-CN" sz="2400" b="0" dirty="0">
                <a:solidFill>
                  <a:schemeClr val="tx1"/>
                </a:solidFill>
                <a:latin typeface="Times New Roman" panose="02020603050405020304" pitchFamily="18" charset="0"/>
                <a:ea typeface="楷体_GB2312" pitchFamily="49" charset="-122"/>
              </a:rPr>
              <a:t>＜</a:t>
            </a:r>
            <a:r>
              <a:rPr lang="en-US" altLang="zh-CN" sz="2400" b="0" dirty="0">
                <a:solidFill>
                  <a:schemeClr val="tx1"/>
                </a:solidFill>
                <a:latin typeface="Times New Roman" panose="02020603050405020304" pitchFamily="18" charset="0"/>
                <a:ea typeface="楷体_GB2312" pitchFamily="49" charset="-122"/>
              </a:rPr>
              <a:t>0.05, </a:t>
            </a:r>
            <a:r>
              <a:rPr lang="zh-CN" altLang="en-US" sz="2400" b="0" dirty="0">
                <a:solidFill>
                  <a:schemeClr val="tx1"/>
                </a:solidFill>
                <a:latin typeface="Times New Roman" panose="02020603050405020304" pitchFamily="18" charset="0"/>
                <a:ea typeface="楷体_GB2312" pitchFamily="49" charset="-122"/>
              </a:rPr>
              <a:t>按</a:t>
            </a:r>
            <a:r>
              <a:rPr lang="zh-CN" altLang="en-US" sz="2400" b="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b="0" dirty="0">
                <a:solidFill>
                  <a:schemeClr val="tx1"/>
                </a:solidFill>
                <a:latin typeface="Times New Roman" panose="02020603050405020304" pitchFamily="18" charset="0"/>
                <a:ea typeface="楷体_GB2312" pitchFamily="49" charset="-122"/>
              </a:rPr>
              <a:t>=0.05</a:t>
            </a:r>
            <a:r>
              <a:rPr lang="zh-CN" altLang="en-US" sz="2400" b="0" dirty="0">
                <a:solidFill>
                  <a:schemeClr val="tx1"/>
                </a:solidFill>
                <a:latin typeface="Times New Roman" panose="02020603050405020304" pitchFamily="18" charset="0"/>
                <a:ea typeface="楷体_GB2312" pitchFamily="49" charset="-122"/>
              </a:rPr>
              <a:t>水准拒绝</a:t>
            </a:r>
            <a:r>
              <a:rPr lang="en-US" altLang="zh-CN" sz="2400" b="0" i="1" dirty="0">
                <a:solidFill>
                  <a:schemeClr val="tx1"/>
                </a:solidFill>
                <a:latin typeface="Times New Roman" panose="02020603050405020304" pitchFamily="18" charset="0"/>
                <a:ea typeface="楷体_GB2312" pitchFamily="49" charset="-122"/>
              </a:rPr>
              <a:t>H</a:t>
            </a:r>
            <a:r>
              <a:rPr lang="en-US" altLang="zh-CN" sz="2400" b="0" baseline="-30000" dirty="0">
                <a:solidFill>
                  <a:schemeClr val="tx1"/>
                </a:solidFill>
                <a:latin typeface="Times New Roman" panose="02020603050405020304" pitchFamily="18" charset="0"/>
                <a:ea typeface="楷体_GB2312" pitchFamily="49" charset="-122"/>
              </a:rPr>
              <a:t>0</a:t>
            </a:r>
            <a:r>
              <a:rPr lang="en-US" altLang="zh-CN" sz="2400" b="0" dirty="0">
                <a:solidFill>
                  <a:schemeClr val="tx1"/>
                </a:solidFill>
                <a:latin typeface="Times New Roman" panose="02020603050405020304" pitchFamily="18" charset="0"/>
                <a:ea typeface="楷体_GB2312" pitchFamily="49" charset="-122"/>
              </a:rPr>
              <a:t>, </a:t>
            </a:r>
            <a:r>
              <a:rPr lang="zh-CN" altLang="en-US" sz="2400" b="0" dirty="0">
                <a:solidFill>
                  <a:schemeClr val="tx1"/>
                </a:solidFill>
                <a:latin typeface="Times New Roman" panose="02020603050405020304" pitchFamily="18" charset="0"/>
                <a:ea typeface="楷体_GB2312" pitchFamily="49" charset="-122"/>
              </a:rPr>
              <a:t>接受</a:t>
            </a:r>
            <a:r>
              <a:rPr lang="en-US" altLang="zh-CN" sz="2400" b="0" i="1" dirty="0">
                <a:solidFill>
                  <a:schemeClr val="tx1"/>
                </a:solidFill>
                <a:latin typeface="Times New Roman" panose="02020603050405020304" pitchFamily="18" charset="0"/>
                <a:ea typeface="楷体_GB2312" pitchFamily="49" charset="-122"/>
              </a:rPr>
              <a:t>H</a:t>
            </a:r>
            <a:r>
              <a:rPr lang="en-US" altLang="zh-CN" sz="2400" b="0" baseline="-30000" dirty="0">
                <a:solidFill>
                  <a:schemeClr val="tx1"/>
                </a:solidFill>
                <a:latin typeface="Times New Roman" panose="02020603050405020304" pitchFamily="18" charset="0"/>
                <a:ea typeface="楷体_GB2312" pitchFamily="49" charset="-122"/>
              </a:rPr>
              <a:t>1</a:t>
            </a:r>
            <a:r>
              <a:rPr lang="en-US" altLang="zh-CN" sz="2400" b="0" dirty="0">
                <a:solidFill>
                  <a:schemeClr val="tx1"/>
                </a:solidFill>
                <a:latin typeface="Times New Roman" panose="02020603050405020304" pitchFamily="18" charset="0"/>
                <a:ea typeface="楷体_GB2312" pitchFamily="49" charset="-122"/>
              </a:rPr>
              <a:t> ,</a:t>
            </a:r>
            <a:r>
              <a:rPr lang="zh-CN" altLang="en-US" sz="2400" b="0" dirty="0">
                <a:solidFill>
                  <a:schemeClr val="tx1"/>
                </a:solidFill>
                <a:latin typeface="Times New Roman" panose="02020603050405020304" pitchFamily="18" charset="0"/>
                <a:ea typeface="楷体_GB2312" pitchFamily="49" charset="-122"/>
              </a:rPr>
              <a:t>两者的差异有统计学意义。可以认为山区成年男子的脉搏均数高于一般健康成年男子的脉搏均数。</a:t>
            </a:r>
          </a:p>
          <a:p>
            <a:endParaRPr lang="zh-CN" altLang="en-US" dirty="0"/>
          </a:p>
        </p:txBody>
      </p:sp>
    </p:spTree>
    <p:extLst>
      <p:ext uri="{BB962C8B-B14F-4D97-AF65-F5344CB8AC3E}">
        <p14:creationId xmlns:p14="http://schemas.microsoft.com/office/powerpoint/2010/main" val="1241198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B5EC3-704D-4401-84A6-33423991549A}"/>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4.3-2 P</a:t>
            </a:r>
            <a:r>
              <a:rPr lang="zh-CN" altLang="en-US" dirty="0">
                <a:latin typeface="Arial" panose="020B0604020202020204" pitchFamily="34" charset="0"/>
                <a:cs typeface="Arial" panose="020B0604020202020204" pitchFamily="34" charset="0"/>
              </a:rPr>
              <a:t>值检验法</a:t>
            </a:r>
            <a:endParaRPr lang="zh-CN" altLang="en-US" dirty="0"/>
          </a:p>
        </p:txBody>
      </p:sp>
      <p:sp>
        <p:nvSpPr>
          <p:cNvPr id="4" name="Oval 2">
            <a:extLst>
              <a:ext uri="{FF2B5EF4-FFF2-40B4-BE49-F238E27FC236}">
                <a16:creationId xmlns:a16="http://schemas.microsoft.com/office/drawing/2014/main" id="{38905971-6BD6-41FD-9560-9F89F023FF64}"/>
              </a:ext>
            </a:extLst>
          </p:cNvPr>
          <p:cNvSpPr>
            <a:spLocks noChangeArrowheads="1"/>
          </p:cNvSpPr>
          <p:nvPr/>
        </p:nvSpPr>
        <p:spPr bwMode="auto">
          <a:xfrm>
            <a:off x="2209800" y="152400"/>
            <a:ext cx="2057400" cy="190500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0"/>
              </a:spcBef>
              <a:buClrTx/>
              <a:buSzTx/>
              <a:buFontTx/>
              <a:buNone/>
            </a:pPr>
            <a:r>
              <a:rPr kumimoji="1" lang="el-GR" altLang="zh-CN" sz="4000" i="1">
                <a:solidFill>
                  <a:schemeClr val="accent2"/>
                </a:solidFill>
                <a:effectLst/>
                <a:latin typeface="Times New Roman" panose="02020603050405020304" pitchFamily="18" charset="0"/>
              </a:rPr>
              <a:t>μ</a:t>
            </a:r>
            <a:r>
              <a:rPr kumimoji="1" lang="el-GR" altLang="zh-CN" sz="4000" baseline="-25000">
                <a:solidFill>
                  <a:schemeClr val="accent2"/>
                </a:solidFill>
                <a:effectLst/>
                <a:latin typeface="Times New Roman" panose="02020603050405020304" pitchFamily="18" charset="0"/>
                <a:ea typeface="楷体_GB2312" pitchFamily="49" charset="-122"/>
              </a:rPr>
              <a:t>0</a:t>
            </a:r>
            <a:r>
              <a:rPr kumimoji="1" lang="en-US" altLang="zh-CN" sz="4000">
                <a:solidFill>
                  <a:schemeClr val="accent2"/>
                </a:solidFill>
                <a:effectLst/>
                <a:latin typeface="Times New Roman" panose="02020603050405020304" pitchFamily="18" charset="0"/>
                <a:ea typeface="楷体_GB2312" pitchFamily="49" charset="-122"/>
              </a:rPr>
              <a:t>=72</a:t>
            </a:r>
          </a:p>
          <a:p>
            <a:pPr algn="ctr">
              <a:spcBef>
                <a:spcPct val="0"/>
              </a:spcBef>
              <a:buClrTx/>
              <a:buSzTx/>
              <a:buFontTx/>
              <a:buNone/>
            </a:pPr>
            <a:r>
              <a:rPr kumimoji="1" lang="zh-CN" altLang="en-US" sz="4000">
                <a:solidFill>
                  <a:schemeClr val="accent2"/>
                </a:solidFill>
                <a:effectLst/>
                <a:latin typeface="Times New Roman" panose="02020603050405020304" pitchFamily="18" charset="0"/>
                <a:ea typeface="楷体_GB2312" pitchFamily="49" charset="-122"/>
              </a:rPr>
              <a:t>次</a:t>
            </a:r>
            <a:r>
              <a:rPr kumimoji="1" lang="en-US" altLang="zh-CN" sz="4000">
                <a:solidFill>
                  <a:schemeClr val="accent2"/>
                </a:solidFill>
                <a:effectLst/>
                <a:latin typeface="Times New Roman" panose="02020603050405020304" pitchFamily="18" charset="0"/>
                <a:ea typeface="楷体_GB2312" pitchFamily="49" charset="-122"/>
              </a:rPr>
              <a:t>/</a:t>
            </a:r>
            <a:r>
              <a:rPr kumimoji="1" lang="zh-CN" altLang="en-US" sz="4000">
                <a:solidFill>
                  <a:schemeClr val="accent2"/>
                </a:solidFill>
                <a:effectLst/>
                <a:latin typeface="Times New Roman" panose="02020603050405020304" pitchFamily="18" charset="0"/>
                <a:ea typeface="楷体_GB2312" pitchFamily="49" charset="-122"/>
              </a:rPr>
              <a:t>分</a:t>
            </a:r>
            <a:endParaRPr kumimoji="1" lang="zh-CN" altLang="el-GR" sz="4000">
              <a:solidFill>
                <a:schemeClr val="accent2"/>
              </a:solidFill>
              <a:effectLst/>
              <a:latin typeface="Times New Roman" panose="02020603050405020304" pitchFamily="18" charset="0"/>
              <a:ea typeface="楷体_GB2312" pitchFamily="49" charset="-122"/>
            </a:endParaRPr>
          </a:p>
        </p:txBody>
      </p:sp>
      <p:sp>
        <p:nvSpPr>
          <p:cNvPr id="5" name="Oval 3">
            <a:extLst>
              <a:ext uri="{FF2B5EF4-FFF2-40B4-BE49-F238E27FC236}">
                <a16:creationId xmlns:a16="http://schemas.microsoft.com/office/drawing/2014/main" id="{736A9406-4CAB-45B1-82CE-47D631DAE5C4}"/>
              </a:ext>
            </a:extLst>
          </p:cNvPr>
          <p:cNvSpPr>
            <a:spLocks noChangeArrowheads="1"/>
          </p:cNvSpPr>
          <p:nvPr/>
        </p:nvSpPr>
        <p:spPr bwMode="auto">
          <a:xfrm>
            <a:off x="5029200" y="152400"/>
            <a:ext cx="2057400" cy="190500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0"/>
              </a:spcBef>
              <a:buClrTx/>
              <a:buSzTx/>
              <a:buFontTx/>
              <a:buNone/>
            </a:pPr>
            <a:r>
              <a:rPr kumimoji="1" lang="el-GR" altLang="zh-CN" sz="4000" i="1">
                <a:solidFill>
                  <a:schemeClr val="accent2"/>
                </a:solidFill>
                <a:effectLst/>
                <a:latin typeface="Times New Roman" panose="02020603050405020304" pitchFamily="18" charset="0"/>
              </a:rPr>
              <a:t>μ</a:t>
            </a:r>
            <a:r>
              <a:rPr kumimoji="1" lang="en-US" altLang="zh-CN" sz="4000" i="1">
                <a:solidFill>
                  <a:schemeClr val="accent2"/>
                </a:solidFill>
                <a:effectLst/>
                <a:latin typeface="Garamond" panose="02020404030301010803" pitchFamily="18" charset="0"/>
              </a:rPr>
              <a:t> </a:t>
            </a:r>
            <a:r>
              <a:rPr kumimoji="1" lang="en-US" altLang="zh-CN" sz="4000">
                <a:solidFill>
                  <a:schemeClr val="accent2"/>
                </a:solidFill>
                <a:effectLst/>
                <a:latin typeface="楷体_GB2312" pitchFamily="49" charset="-122"/>
                <a:ea typeface="楷体_GB2312" pitchFamily="49" charset="-122"/>
              </a:rPr>
              <a:t>=</a:t>
            </a:r>
            <a:r>
              <a:rPr kumimoji="1" lang="zh-CN" altLang="en-US" sz="4000">
                <a:solidFill>
                  <a:schemeClr val="accent2"/>
                </a:solidFill>
                <a:effectLst/>
                <a:latin typeface="楷体_GB2312" pitchFamily="49" charset="-122"/>
                <a:ea typeface="楷体_GB2312" pitchFamily="49" charset="-122"/>
              </a:rPr>
              <a:t>？</a:t>
            </a:r>
          </a:p>
          <a:p>
            <a:pPr algn="ctr">
              <a:spcBef>
                <a:spcPct val="0"/>
              </a:spcBef>
              <a:buClrTx/>
              <a:buSzTx/>
              <a:buFontTx/>
              <a:buNone/>
            </a:pPr>
            <a:r>
              <a:rPr kumimoji="1" lang="zh-CN" altLang="en-US" sz="4000">
                <a:solidFill>
                  <a:schemeClr val="accent2"/>
                </a:solidFill>
                <a:effectLst/>
                <a:latin typeface="楷体_GB2312" pitchFamily="49" charset="-122"/>
                <a:ea typeface="楷体_GB2312" pitchFamily="49" charset="-122"/>
              </a:rPr>
              <a:t>次</a:t>
            </a:r>
            <a:r>
              <a:rPr kumimoji="1" lang="en-US" altLang="zh-CN" sz="4000">
                <a:solidFill>
                  <a:schemeClr val="accent2"/>
                </a:solidFill>
                <a:effectLst/>
                <a:latin typeface="楷体_GB2312" pitchFamily="49" charset="-122"/>
                <a:ea typeface="楷体_GB2312" pitchFamily="49" charset="-122"/>
              </a:rPr>
              <a:t>/</a:t>
            </a:r>
            <a:r>
              <a:rPr kumimoji="1" lang="zh-CN" altLang="en-US" sz="4000">
                <a:solidFill>
                  <a:schemeClr val="accent2"/>
                </a:solidFill>
                <a:effectLst/>
                <a:latin typeface="楷体_GB2312" pitchFamily="49" charset="-122"/>
                <a:ea typeface="楷体_GB2312" pitchFamily="49" charset="-122"/>
              </a:rPr>
              <a:t>分</a:t>
            </a:r>
            <a:endParaRPr kumimoji="1" lang="zh-CN" altLang="el-GR" sz="4000">
              <a:solidFill>
                <a:schemeClr val="accent2"/>
              </a:solidFill>
              <a:effectLst/>
              <a:latin typeface="楷体_GB2312" pitchFamily="49" charset="-122"/>
              <a:ea typeface="楷体_GB2312" pitchFamily="49" charset="-122"/>
            </a:endParaRPr>
          </a:p>
        </p:txBody>
      </p:sp>
      <p:grpSp>
        <p:nvGrpSpPr>
          <p:cNvPr id="6" name="Group 4">
            <a:extLst>
              <a:ext uri="{FF2B5EF4-FFF2-40B4-BE49-F238E27FC236}">
                <a16:creationId xmlns:a16="http://schemas.microsoft.com/office/drawing/2014/main" id="{E7B371DF-9070-4A22-BFDA-B087F484A94A}"/>
              </a:ext>
            </a:extLst>
          </p:cNvPr>
          <p:cNvGrpSpPr>
            <a:grpSpLocks/>
          </p:cNvGrpSpPr>
          <p:nvPr/>
        </p:nvGrpSpPr>
        <p:grpSpPr bwMode="auto">
          <a:xfrm>
            <a:off x="5717948" y="3548063"/>
            <a:ext cx="838200" cy="762000"/>
            <a:chOff x="3312" y="2400"/>
            <a:chExt cx="528" cy="480"/>
          </a:xfrm>
        </p:grpSpPr>
        <p:sp>
          <p:nvSpPr>
            <p:cNvPr id="7" name="Oval 5">
              <a:extLst>
                <a:ext uri="{FF2B5EF4-FFF2-40B4-BE49-F238E27FC236}">
                  <a16:creationId xmlns:a16="http://schemas.microsoft.com/office/drawing/2014/main" id="{301CC462-56C5-4972-9D82-5348D5F02FF0}"/>
                </a:ext>
              </a:extLst>
            </p:cNvPr>
            <p:cNvSpPr>
              <a:spLocks noChangeArrowheads="1"/>
            </p:cNvSpPr>
            <p:nvPr/>
          </p:nvSpPr>
          <p:spPr bwMode="auto">
            <a:xfrm>
              <a:off x="3312" y="2400"/>
              <a:ext cx="528" cy="480"/>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nSpc>
                  <a:spcPct val="60000"/>
                </a:lnSpc>
                <a:spcBef>
                  <a:spcPct val="0"/>
                </a:spcBef>
                <a:spcAft>
                  <a:spcPct val="30000"/>
                </a:spcAft>
                <a:buClrTx/>
                <a:buSzTx/>
                <a:buFontTx/>
                <a:buNone/>
              </a:pPr>
              <a:r>
                <a:rPr kumimoji="1" lang="en-US" altLang="zh-CN" sz="4000" i="1">
                  <a:solidFill>
                    <a:schemeClr val="bg2"/>
                  </a:solidFill>
                  <a:effectLst/>
                  <a:latin typeface="楷体_GB2312" pitchFamily="49" charset="-122"/>
                  <a:ea typeface="楷体_GB2312" pitchFamily="49" charset="-122"/>
                </a:rPr>
                <a:t>~</a:t>
              </a:r>
              <a:endParaRPr kumimoji="1" lang="el-GR" altLang="zh-CN" sz="4000" baseline="-25000">
                <a:solidFill>
                  <a:schemeClr val="bg2"/>
                </a:solidFill>
                <a:effectLst/>
                <a:latin typeface="Times New Roman" panose="02020603050405020304" pitchFamily="18" charset="0"/>
                <a:ea typeface="楷体_GB2312" pitchFamily="49" charset="-122"/>
              </a:endParaRPr>
            </a:p>
          </p:txBody>
        </p:sp>
        <p:sp>
          <p:nvSpPr>
            <p:cNvPr id="8" name="Oval 6">
              <a:extLst>
                <a:ext uri="{FF2B5EF4-FFF2-40B4-BE49-F238E27FC236}">
                  <a16:creationId xmlns:a16="http://schemas.microsoft.com/office/drawing/2014/main" id="{8B9D935D-0208-42A6-966E-EAF3D7F0919D}"/>
                </a:ext>
              </a:extLst>
            </p:cNvPr>
            <p:cNvSpPr>
              <a:spLocks noChangeArrowheads="1"/>
            </p:cNvSpPr>
            <p:nvPr/>
          </p:nvSpPr>
          <p:spPr bwMode="auto">
            <a:xfrm flipV="1">
              <a:off x="3483" y="2643"/>
              <a:ext cx="286" cy="29"/>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nSpc>
                  <a:spcPct val="60000"/>
                </a:lnSpc>
                <a:spcBef>
                  <a:spcPct val="0"/>
                </a:spcBef>
                <a:spcAft>
                  <a:spcPct val="30000"/>
                </a:spcAft>
                <a:buClrTx/>
                <a:buSzTx/>
                <a:buFontTx/>
                <a:buNone/>
              </a:pPr>
              <a:r>
                <a:rPr kumimoji="1" lang="en-US" altLang="zh-CN" sz="3200" i="1" dirty="0">
                  <a:solidFill>
                    <a:schemeClr val="bg2"/>
                  </a:solidFill>
                  <a:effectLst/>
                  <a:latin typeface="Times New Roman" panose="02020603050405020304" pitchFamily="18" charset="0"/>
                  <a:ea typeface="楷体_GB2312" pitchFamily="49" charset="-122"/>
                </a:rPr>
                <a:t>X</a:t>
              </a:r>
              <a:endParaRPr kumimoji="1" lang="el-GR" altLang="zh-CN" sz="3200" baseline="-25000" dirty="0">
                <a:solidFill>
                  <a:schemeClr val="bg2"/>
                </a:solidFill>
                <a:effectLst/>
                <a:latin typeface="Times New Roman" panose="02020603050405020304" pitchFamily="18" charset="0"/>
                <a:ea typeface="楷体_GB2312" pitchFamily="49" charset="-122"/>
              </a:endParaRPr>
            </a:p>
          </p:txBody>
        </p:sp>
      </p:grpSp>
      <p:sp>
        <p:nvSpPr>
          <p:cNvPr id="9" name="Line 7">
            <a:extLst>
              <a:ext uri="{FF2B5EF4-FFF2-40B4-BE49-F238E27FC236}">
                <a16:creationId xmlns:a16="http://schemas.microsoft.com/office/drawing/2014/main" id="{0239400D-6F0E-4B47-89A0-D4F246F4716D}"/>
              </a:ext>
            </a:extLst>
          </p:cNvPr>
          <p:cNvSpPr>
            <a:spLocks noChangeShapeType="1"/>
          </p:cNvSpPr>
          <p:nvPr/>
        </p:nvSpPr>
        <p:spPr bwMode="auto">
          <a:xfrm>
            <a:off x="228600" y="4648200"/>
            <a:ext cx="5105400" cy="0"/>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5B54F2EA-FA59-49AE-AF56-524338812067}"/>
              </a:ext>
            </a:extLst>
          </p:cNvPr>
          <p:cNvSpPr>
            <a:spLocks noChangeShapeType="1"/>
          </p:cNvSpPr>
          <p:nvPr/>
        </p:nvSpPr>
        <p:spPr bwMode="auto">
          <a:xfrm flipV="1">
            <a:off x="2590800" y="2819400"/>
            <a:ext cx="0" cy="2133600"/>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a:extLst>
              <a:ext uri="{FF2B5EF4-FFF2-40B4-BE49-F238E27FC236}">
                <a16:creationId xmlns:a16="http://schemas.microsoft.com/office/drawing/2014/main" id="{53CF7D3D-7379-4E5F-9E0D-470A77119775}"/>
              </a:ext>
            </a:extLst>
          </p:cNvPr>
          <p:cNvSpPr>
            <a:spLocks/>
          </p:cNvSpPr>
          <p:nvPr/>
        </p:nvSpPr>
        <p:spPr bwMode="auto">
          <a:xfrm>
            <a:off x="685800" y="3124200"/>
            <a:ext cx="3810000" cy="1447800"/>
          </a:xfrm>
          <a:custGeom>
            <a:avLst/>
            <a:gdLst>
              <a:gd name="T0" fmla="*/ 64 w 4236"/>
              <a:gd name="T1" fmla="*/ 1373 h 1381"/>
              <a:gd name="T2" fmla="*/ 149 w 4236"/>
              <a:gd name="T3" fmla="*/ 1358 h 1381"/>
              <a:gd name="T4" fmla="*/ 234 w 4236"/>
              <a:gd name="T5" fmla="*/ 1340 h 1381"/>
              <a:gd name="T6" fmla="*/ 319 w 4236"/>
              <a:gd name="T7" fmla="*/ 1318 h 1381"/>
              <a:gd name="T8" fmla="*/ 404 w 4236"/>
              <a:gd name="T9" fmla="*/ 1291 h 1381"/>
              <a:gd name="T10" fmla="*/ 489 w 4236"/>
              <a:gd name="T11" fmla="*/ 1257 h 1381"/>
              <a:gd name="T12" fmla="*/ 574 w 4236"/>
              <a:gd name="T13" fmla="*/ 1218 h 1381"/>
              <a:gd name="T14" fmla="*/ 660 w 4236"/>
              <a:gd name="T15" fmla="*/ 1171 h 1381"/>
              <a:gd name="T16" fmla="*/ 745 w 4236"/>
              <a:gd name="T17" fmla="*/ 1117 h 1381"/>
              <a:gd name="T18" fmla="*/ 830 w 4236"/>
              <a:gd name="T19" fmla="*/ 1056 h 1381"/>
              <a:gd name="T20" fmla="*/ 915 w 4236"/>
              <a:gd name="T21" fmla="*/ 987 h 1381"/>
              <a:gd name="T22" fmla="*/ 1000 w 4236"/>
              <a:gd name="T23" fmla="*/ 911 h 1381"/>
              <a:gd name="T24" fmla="*/ 1085 w 4236"/>
              <a:gd name="T25" fmla="*/ 829 h 1381"/>
              <a:gd name="T26" fmla="*/ 1170 w 4236"/>
              <a:gd name="T27" fmla="*/ 741 h 1381"/>
              <a:gd name="T28" fmla="*/ 1256 w 4236"/>
              <a:gd name="T29" fmla="*/ 649 h 1381"/>
              <a:gd name="T30" fmla="*/ 1341 w 4236"/>
              <a:gd name="T31" fmla="*/ 556 h 1381"/>
              <a:gd name="T32" fmla="*/ 1426 w 4236"/>
              <a:gd name="T33" fmla="*/ 462 h 1381"/>
              <a:gd name="T34" fmla="*/ 1511 w 4236"/>
              <a:gd name="T35" fmla="*/ 371 h 1381"/>
              <a:gd name="T36" fmla="*/ 1596 w 4236"/>
              <a:gd name="T37" fmla="*/ 285 h 1381"/>
              <a:gd name="T38" fmla="*/ 1681 w 4236"/>
              <a:gd name="T39" fmla="*/ 206 h 1381"/>
              <a:gd name="T40" fmla="*/ 1767 w 4236"/>
              <a:gd name="T41" fmla="*/ 137 h 1381"/>
              <a:gd name="T42" fmla="*/ 1852 w 4236"/>
              <a:gd name="T43" fmla="*/ 80 h 1381"/>
              <a:gd name="T44" fmla="*/ 1937 w 4236"/>
              <a:gd name="T45" fmla="*/ 38 h 1381"/>
              <a:gd name="T46" fmla="*/ 2022 w 4236"/>
              <a:gd name="T47" fmla="*/ 10 h 1381"/>
              <a:gd name="T48" fmla="*/ 2107 w 4236"/>
              <a:gd name="T49" fmla="*/ 0 h 1381"/>
              <a:gd name="T50" fmla="*/ 2192 w 4236"/>
              <a:gd name="T51" fmla="*/ 6 h 1381"/>
              <a:gd name="T52" fmla="*/ 2278 w 4236"/>
              <a:gd name="T53" fmla="*/ 29 h 1381"/>
              <a:gd name="T54" fmla="*/ 2363 w 4236"/>
              <a:gd name="T55" fmla="*/ 68 h 1381"/>
              <a:gd name="T56" fmla="*/ 2448 w 4236"/>
              <a:gd name="T57" fmla="*/ 121 h 1381"/>
              <a:gd name="T58" fmla="*/ 2533 w 4236"/>
              <a:gd name="T59" fmla="*/ 187 h 1381"/>
              <a:gd name="T60" fmla="*/ 2618 w 4236"/>
              <a:gd name="T61" fmla="*/ 264 h 1381"/>
              <a:gd name="T62" fmla="*/ 2703 w 4236"/>
              <a:gd name="T63" fmla="*/ 349 h 1381"/>
              <a:gd name="T64" fmla="*/ 2789 w 4236"/>
              <a:gd name="T65" fmla="*/ 439 h 1381"/>
              <a:gd name="T66" fmla="*/ 2874 w 4236"/>
              <a:gd name="T67" fmla="*/ 532 h 1381"/>
              <a:gd name="T68" fmla="*/ 2959 w 4236"/>
              <a:gd name="T69" fmla="*/ 626 h 1381"/>
              <a:gd name="T70" fmla="*/ 3044 w 4236"/>
              <a:gd name="T71" fmla="*/ 718 h 1381"/>
              <a:gd name="T72" fmla="*/ 3129 w 4236"/>
              <a:gd name="T73" fmla="*/ 807 h 1381"/>
              <a:gd name="T74" fmla="*/ 3214 w 4236"/>
              <a:gd name="T75" fmla="*/ 891 h 1381"/>
              <a:gd name="T76" fmla="*/ 3299 w 4236"/>
              <a:gd name="T77" fmla="*/ 969 h 1381"/>
              <a:gd name="T78" fmla="*/ 3385 w 4236"/>
              <a:gd name="T79" fmla="*/ 1039 h 1381"/>
              <a:gd name="T80" fmla="*/ 3470 w 4236"/>
              <a:gd name="T81" fmla="*/ 1103 h 1381"/>
              <a:gd name="T82" fmla="*/ 3555 w 4236"/>
              <a:gd name="T83" fmla="*/ 1158 h 1381"/>
              <a:gd name="T84" fmla="*/ 3640 w 4236"/>
              <a:gd name="T85" fmla="*/ 1207 h 1381"/>
              <a:gd name="T86" fmla="*/ 3725 w 4236"/>
              <a:gd name="T87" fmla="*/ 1248 h 1381"/>
              <a:gd name="T88" fmla="*/ 3811 w 4236"/>
              <a:gd name="T89" fmla="*/ 1283 h 1381"/>
              <a:gd name="T90" fmla="*/ 3896 w 4236"/>
              <a:gd name="T91" fmla="*/ 1312 h 1381"/>
              <a:gd name="T92" fmla="*/ 3981 w 4236"/>
              <a:gd name="T93" fmla="*/ 1335 h 1381"/>
              <a:gd name="T94" fmla="*/ 4066 w 4236"/>
              <a:gd name="T95" fmla="*/ 1354 h 1381"/>
              <a:gd name="T96" fmla="*/ 4151 w 4236"/>
              <a:gd name="T97" fmla="*/ 1369 h 1381"/>
              <a:gd name="T98" fmla="*/ 4236 w 4236"/>
              <a:gd name="T99" fmla="*/ 1381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36" h="1381">
                <a:moveTo>
                  <a:pt x="0" y="1381"/>
                </a:moveTo>
                <a:lnTo>
                  <a:pt x="21" y="1378"/>
                </a:lnTo>
                <a:lnTo>
                  <a:pt x="42" y="1376"/>
                </a:lnTo>
                <a:lnTo>
                  <a:pt x="64" y="1373"/>
                </a:lnTo>
                <a:lnTo>
                  <a:pt x="85" y="1369"/>
                </a:lnTo>
                <a:lnTo>
                  <a:pt x="106" y="1366"/>
                </a:lnTo>
                <a:lnTo>
                  <a:pt x="127" y="1362"/>
                </a:lnTo>
                <a:lnTo>
                  <a:pt x="149" y="1358"/>
                </a:lnTo>
                <a:lnTo>
                  <a:pt x="170" y="1354"/>
                </a:lnTo>
                <a:lnTo>
                  <a:pt x="191" y="1350"/>
                </a:lnTo>
                <a:lnTo>
                  <a:pt x="213" y="1345"/>
                </a:lnTo>
                <a:lnTo>
                  <a:pt x="234" y="1340"/>
                </a:lnTo>
                <a:lnTo>
                  <a:pt x="255" y="1335"/>
                </a:lnTo>
                <a:lnTo>
                  <a:pt x="276" y="1330"/>
                </a:lnTo>
                <a:lnTo>
                  <a:pt x="298" y="1324"/>
                </a:lnTo>
                <a:lnTo>
                  <a:pt x="319" y="1318"/>
                </a:lnTo>
                <a:lnTo>
                  <a:pt x="340" y="1312"/>
                </a:lnTo>
                <a:lnTo>
                  <a:pt x="361" y="1305"/>
                </a:lnTo>
                <a:lnTo>
                  <a:pt x="383" y="1298"/>
                </a:lnTo>
                <a:lnTo>
                  <a:pt x="404" y="1291"/>
                </a:lnTo>
                <a:lnTo>
                  <a:pt x="426" y="1283"/>
                </a:lnTo>
                <a:lnTo>
                  <a:pt x="447" y="1275"/>
                </a:lnTo>
                <a:lnTo>
                  <a:pt x="468" y="1266"/>
                </a:lnTo>
                <a:lnTo>
                  <a:pt x="489" y="1257"/>
                </a:lnTo>
                <a:lnTo>
                  <a:pt x="511" y="1248"/>
                </a:lnTo>
                <a:lnTo>
                  <a:pt x="532" y="1238"/>
                </a:lnTo>
                <a:lnTo>
                  <a:pt x="553" y="1228"/>
                </a:lnTo>
                <a:lnTo>
                  <a:pt x="574" y="1218"/>
                </a:lnTo>
                <a:lnTo>
                  <a:pt x="596" y="1207"/>
                </a:lnTo>
                <a:lnTo>
                  <a:pt x="617" y="1195"/>
                </a:lnTo>
                <a:lnTo>
                  <a:pt x="638" y="1184"/>
                </a:lnTo>
                <a:lnTo>
                  <a:pt x="660" y="1171"/>
                </a:lnTo>
                <a:lnTo>
                  <a:pt x="681" y="1158"/>
                </a:lnTo>
                <a:lnTo>
                  <a:pt x="702" y="1145"/>
                </a:lnTo>
                <a:lnTo>
                  <a:pt x="723" y="1131"/>
                </a:lnTo>
                <a:lnTo>
                  <a:pt x="745" y="1117"/>
                </a:lnTo>
                <a:lnTo>
                  <a:pt x="766" y="1103"/>
                </a:lnTo>
                <a:lnTo>
                  <a:pt x="787" y="1087"/>
                </a:lnTo>
                <a:lnTo>
                  <a:pt x="809" y="1072"/>
                </a:lnTo>
                <a:lnTo>
                  <a:pt x="830" y="1056"/>
                </a:lnTo>
                <a:lnTo>
                  <a:pt x="851" y="1039"/>
                </a:lnTo>
                <a:lnTo>
                  <a:pt x="873" y="1022"/>
                </a:lnTo>
                <a:lnTo>
                  <a:pt x="894" y="1005"/>
                </a:lnTo>
                <a:lnTo>
                  <a:pt x="915" y="987"/>
                </a:lnTo>
                <a:lnTo>
                  <a:pt x="936" y="969"/>
                </a:lnTo>
                <a:lnTo>
                  <a:pt x="958" y="950"/>
                </a:lnTo>
                <a:lnTo>
                  <a:pt x="979" y="931"/>
                </a:lnTo>
                <a:lnTo>
                  <a:pt x="1000" y="911"/>
                </a:lnTo>
                <a:lnTo>
                  <a:pt x="1022" y="891"/>
                </a:lnTo>
                <a:lnTo>
                  <a:pt x="1043" y="870"/>
                </a:lnTo>
                <a:lnTo>
                  <a:pt x="1064" y="850"/>
                </a:lnTo>
                <a:lnTo>
                  <a:pt x="1085" y="829"/>
                </a:lnTo>
                <a:lnTo>
                  <a:pt x="1107" y="807"/>
                </a:lnTo>
                <a:lnTo>
                  <a:pt x="1128" y="785"/>
                </a:lnTo>
                <a:lnTo>
                  <a:pt x="1149" y="763"/>
                </a:lnTo>
                <a:lnTo>
                  <a:pt x="1170" y="741"/>
                </a:lnTo>
                <a:lnTo>
                  <a:pt x="1192" y="718"/>
                </a:lnTo>
                <a:lnTo>
                  <a:pt x="1213" y="695"/>
                </a:lnTo>
                <a:lnTo>
                  <a:pt x="1235" y="672"/>
                </a:lnTo>
                <a:lnTo>
                  <a:pt x="1256" y="649"/>
                </a:lnTo>
                <a:lnTo>
                  <a:pt x="1277" y="626"/>
                </a:lnTo>
                <a:lnTo>
                  <a:pt x="1298" y="602"/>
                </a:lnTo>
                <a:lnTo>
                  <a:pt x="1320" y="579"/>
                </a:lnTo>
                <a:lnTo>
                  <a:pt x="1341" y="556"/>
                </a:lnTo>
                <a:lnTo>
                  <a:pt x="1362" y="532"/>
                </a:lnTo>
                <a:lnTo>
                  <a:pt x="1383" y="509"/>
                </a:lnTo>
                <a:lnTo>
                  <a:pt x="1405" y="485"/>
                </a:lnTo>
                <a:lnTo>
                  <a:pt x="1426" y="462"/>
                </a:lnTo>
                <a:lnTo>
                  <a:pt x="1448" y="439"/>
                </a:lnTo>
                <a:lnTo>
                  <a:pt x="1469" y="416"/>
                </a:lnTo>
                <a:lnTo>
                  <a:pt x="1490" y="393"/>
                </a:lnTo>
                <a:lnTo>
                  <a:pt x="1511" y="371"/>
                </a:lnTo>
                <a:lnTo>
                  <a:pt x="1532" y="349"/>
                </a:lnTo>
                <a:lnTo>
                  <a:pt x="1554" y="327"/>
                </a:lnTo>
                <a:lnTo>
                  <a:pt x="1575" y="306"/>
                </a:lnTo>
                <a:lnTo>
                  <a:pt x="1596" y="285"/>
                </a:lnTo>
                <a:lnTo>
                  <a:pt x="1618" y="264"/>
                </a:lnTo>
                <a:lnTo>
                  <a:pt x="1639" y="244"/>
                </a:lnTo>
                <a:lnTo>
                  <a:pt x="1661" y="225"/>
                </a:lnTo>
                <a:lnTo>
                  <a:pt x="1681" y="206"/>
                </a:lnTo>
                <a:lnTo>
                  <a:pt x="1703" y="187"/>
                </a:lnTo>
                <a:lnTo>
                  <a:pt x="1724" y="170"/>
                </a:lnTo>
                <a:lnTo>
                  <a:pt x="1745" y="153"/>
                </a:lnTo>
                <a:lnTo>
                  <a:pt x="1767" y="137"/>
                </a:lnTo>
                <a:lnTo>
                  <a:pt x="1788" y="121"/>
                </a:lnTo>
                <a:lnTo>
                  <a:pt x="1809" y="107"/>
                </a:lnTo>
                <a:lnTo>
                  <a:pt x="1831" y="93"/>
                </a:lnTo>
                <a:lnTo>
                  <a:pt x="1852" y="80"/>
                </a:lnTo>
                <a:lnTo>
                  <a:pt x="1873" y="68"/>
                </a:lnTo>
                <a:lnTo>
                  <a:pt x="1894" y="57"/>
                </a:lnTo>
                <a:lnTo>
                  <a:pt x="1916" y="47"/>
                </a:lnTo>
                <a:lnTo>
                  <a:pt x="1937" y="38"/>
                </a:lnTo>
                <a:lnTo>
                  <a:pt x="1958" y="29"/>
                </a:lnTo>
                <a:lnTo>
                  <a:pt x="1979" y="22"/>
                </a:lnTo>
                <a:lnTo>
                  <a:pt x="2001" y="16"/>
                </a:lnTo>
                <a:lnTo>
                  <a:pt x="2022" y="10"/>
                </a:lnTo>
                <a:lnTo>
                  <a:pt x="2044" y="6"/>
                </a:lnTo>
                <a:lnTo>
                  <a:pt x="2065" y="3"/>
                </a:lnTo>
                <a:lnTo>
                  <a:pt x="2086" y="1"/>
                </a:lnTo>
                <a:lnTo>
                  <a:pt x="2107" y="0"/>
                </a:lnTo>
                <a:lnTo>
                  <a:pt x="2128" y="0"/>
                </a:lnTo>
                <a:lnTo>
                  <a:pt x="2150" y="1"/>
                </a:lnTo>
                <a:lnTo>
                  <a:pt x="2171" y="3"/>
                </a:lnTo>
                <a:lnTo>
                  <a:pt x="2192" y="6"/>
                </a:lnTo>
                <a:lnTo>
                  <a:pt x="2214" y="10"/>
                </a:lnTo>
                <a:lnTo>
                  <a:pt x="2235" y="16"/>
                </a:lnTo>
                <a:lnTo>
                  <a:pt x="2257" y="22"/>
                </a:lnTo>
                <a:lnTo>
                  <a:pt x="2278" y="29"/>
                </a:lnTo>
                <a:lnTo>
                  <a:pt x="2299" y="38"/>
                </a:lnTo>
                <a:lnTo>
                  <a:pt x="2320" y="47"/>
                </a:lnTo>
                <a:lnTo>
                  <a:pt x="2341" y="57"/>
                </a:lnTo>
                <a:lnTo>
                  <a:pt x="2363" y="68"/>
                </a:lnTo>
                <a:lnTo>
                  <a:pt x="2384" y="80"/>
                </a:lnTo>
                <a:lnTo>
                  <a:pt x="2405" y="93"/>
                </a:lnTo>
                <a:lnTo>
                  <a:pt x="2427" y="107"/>
                </a:lnTo>
                <a:lnTo>
                  <a:pt x="2448" y="121"/>
                </a:lnTo>
                <a:lnTo>
                  <a:pt x="2470" y="137"/>
                </a:lnTo>
                <a:lnTo>
                  <a:pt x="2490" y="153"/>
                </a:lnTo>
                <a:lnTo>
                  <a:pt x="2512" y="170"/>
                </a:lnTo>
                <a:lnTo>
                  <a:pt x="2533" y="187"/>
                </a:lnTo>
                <a:lnTo>
                  <a:pt x="2554" y="206"/>
                </a:lnTo>
                <a:lnTo>
                  <a:pt x="2576" y="225"/>
                </a:lnTo>
                <a:lnTo>
                  <a:pt x="2597" y="244"/>
                </a:lnTo>
                <a:lnTo>
                  <a:pt x="2618" y="264"/>
                </a:lnTo>
                <a:lnTo>
                  <a:pt x="2640" y="285"/>
                </a:lnTo>
                <a:lnTo>
                  <a:pt x="2661" y="306"/>
                </a:lnTo>
                <a:lnTo>
                  <a:pt x="2682" y="327"/>
                </a:lnTo>
                <a:lnTo>
                  <a:pt x="2703" y="349"/>
                </a:lnTo>
                <a:lnTo>
                  <a:pt x="2725" y="371"/>
                </a:lnTo>
                <a:lnTo>
                  <a:pt x="2746" y="393"/>
                </a:lnTo>
                <a:lnTo>
                  <a:pt x="2767" y="416"/>
                </a:lnTo>
                <a:lnTo>
                  <a:pt x="2789" y="439"/>
                </a:lnTo>
                <a:lnTo>
                  <a:pt x="2810" y="462"/>
                </a:lnTo>
                <a:lnTo>
                  <a:pt x="2831" y="485"/>
                </a:lnTo>
                <a:lnTo>
                  <a:pt x="2853" y="509"/>
                </a:lnTo>
                <a:lnTo>
                  <a:pt x="2874" y="532"/>
                </a:lnTo>
                <a:lnTo>
                  <a:pt x="2895" y="556"/>
                </a:lnTo>
                <a:lnTo>
                  <a:pt x="2916" y="579"/>
                </a:lnTo>
                <a:lnTo>
                  <a:pt x="2937" y="602"/>
                </a:lnTo>
                <a:lnTo>
                  <a:pt x="2959" y="626"/>
                </a:lnTo>
                <a:lnTo>
                  <a:pt x="2980" y="649"/>
                </a:lnTo>
                <a:lnTo>
                  <a:pt x="3002" y="672"/>
                </a:lnTo>
                <a:lnTo>
                  <a:pt x="3023" y="695"/>
                </a:lnTo>
                <a:lnTo>
                  <a:pt x="3044" y="718"/>
                </a:lnTo>
                <a:lnTo>
                  <a:pt x="3066" y="741"/>
                </a:lnTo>
                <a:lnTo>
                  <a:pt x="3086" y="763"/>
                </a:lnTo>
                <a:lnTo>
                  <a:pt x="3108" y="785"/>
                </a:lnTo>
                <a:lnTo>
                  <a:pt x="3129" y="807"/>
                </a:lnTo>
                <a:lnTo>
                  <a:pt x="3150" y="829"/>
                </a:lnTo>
                <a:lnTo>
                  <a:pt x="3172" y="850"/>
                </a:lnTo>
                <a:lnTo>
                  <a:pt x="3193" y="870"/>
                </a:lnTo>
                <a:lnTo>
                  <a:pt x="3214" y="891"/>
                </a:lnTo>
                <a:lnTo>
                  <a:pt x="3236" y="911"/>
                </a:lnTo>
                <a:lnTo>
                  <a:pt x="3257" y="931"/>
                </a:lnTo>
                <a:lnTo>
                  <a:pt x="3278" y="950"/>
                </a:lnTo>
                <a:lnTo>
                  <a:pt x="3299" y="969"/>
                </a:lnTo>
                <a:lnTo>
                  <a:pt x="3321" y="987"/>
                </a:lnTo>
                <a:lnTo>
                  <a:pt x="3342" y="1005"/>
                </a:lnTo>
                <a:lnTo>
                  <a:pt x="3363" y="1022"/>
                </a:lnTo>
                <a:lnTo>
                  <a:pt x="3385" y="1039"/>
                </a:lnTo>
                <a:lnTo>
                  <a:pt x="3406" y="1056"/>
                </a:lnTo>
                <a:lnTo>
                  <a:pt x="3427" y="1072"/>
                </a:lnTo>
                <a:lnTo>
                  <a:pt x="3449" y="1087"/>
                </a:lnTo>
                <a:lnTo>
                  <a:pt x="3470" y="1103"/>
                </a:lnTo>
                <a:lnTo>
                  <a:pt x="3491" y="1117"/>
                </a:lnTo>
                <a:lnTo>
                  <a:pt x="3513" y="1131"/>
                </a:lnTo>
                <a:lnTo>
                  <a:pt x="3533" y="1145"/>
                </a:lnTo>
                <a:lnTo>
                  <a:pt x="3555" y="1158"/>
                </a:lnTo>
                <a:lnTo>
                  <a:pt x="3576" y="1171"/>
                </a:lnTo>
                <a:lnTo>
                  <a:pt x="3598" y="1184"/>
                </a:lnTo>
                <a:lnTo>
                  <a:pt x="3619" y="1195"/>
                </a:lnTo>
                <a:lnTo>
                  <a:pt x="3640" y="1207"/>
                </a:lnTo>
                <a:lnTo>
                  <a:pt x="3662" y="1218"/>
                </a:lnTo>
                <a:lnTo>
                  <a:pt x="3683" y="1228"/>
                </a:lnTo>
                <a:lnTo>
                  <a:pt x="3704" y="1238"/>
                </a:lnTo>
                <a:lnTo>
                  <a:pt x="3725" y="1248"/>
                </a:lnTo>
                <a:lnTo>
                  <a:pt x="3746" y="1257"/>
                </a:lnTo>
                <a:lnTo>
                  <a:pt x="3768" y="1266"/>
                </a:lnTo>
                <a:lnTo>
                  <a:pt x="3789" y="1275"/>
                </a:lnTo>
                <a:lnTo>
                  <a:pt x="3811" y="1283"/>
                </a:lnTo>
                <a:lnTo>
                  <a:pt x="3832" y="1291"/>
                </a:lnTo>
                <a:lnTo>
                  <a:pt x="3853" y="1298"/>
                </a:lnTo>
                <a:lnTo>
                  <a:pt x="3874" y="1305"/>
                </a:lnTo>
                <a:lnTo>
                  <a:pt x="3896" y="1312"/>
                </a:lnTo>
                <a:lnTo>
                  <a:pt x="3917" y="1318"/>
                </a:lnTo>
                <a:lnTo>
                  <a:pt x="3938" y="1324"/>
                </a:lnTo>
                <a:lnTo>
                  <a:pt x="3959" y="1330"/>
                </a:lnTo>
                <a:lnTo>
                  <a:pt x="3981" y="1335"/>
                </a:lnTo>
                <a:lnTo>
                  <a:pt x="4002" y="1340"/>
                </a:lnTo>
                <a:lnTo>
                  <a:pt x="4024" y="1345"/>
                </a:lnTo>
                <a:lnTo>
                  <a:pt x="4045" y="1350"/>
                </a:lnTo>
                <a:lnTo>
                  <a:pt x="4066" y="1354"/>
                </a:lnTo>
                <a:lnTo>
                  <a:pt x="4087" y="1358"/>
                </a:lnTo>
                <a:lnTo>
                  <a:pt x="4109" y="1362"/>
                </a:lnTo>
                <a:lnTo>
                  <a:pt x="4130" y="1366"/>
                </a:lnTo>
                <a:lnTo>
                  <a:pt x="4151" y="1369"/>
                </a:lnTo>
                <a:lnTo>
                  <a:pt x="4172" y="1373"/>
                </a:lnTo>
                <a:lnTo>
                  <a:pt x="4194" y="1376"/>
                </a:lnTo>
                <a:lnTo>
                  <a:pt x="4215" y="1378"/>
                </a:lnTo>
                <a:lnTo>
                  <a:pt x="4236" y="1381"/>
                </a:lnTo>
              </a:path>
            </a:pathLst>
          </a:custGeom>
          <a:noFill/>
          <a:ln w="317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Line 10">
            <a:extLst>
              <a:ext uri="{FF2B5EF4-FFF2-40B4-BE49-F238E27FC236}">
                <a16:creationId xmlns:a16="http://schemas.microsoft.com/office/drawing/2014/main" id="{D2743570-066B-4EFD-9A31-37B052E5BF4F}"/>
              </a:ext>
            </a:extLst>
          </p:cNvPr>
          <p:cNvSpPr>
            <a:spLocks noChangeShapeType="1"/>
          </p:cNvSpPr>
          <p:nvPr/>
        </p:nvSpPr>
        <p:spPr bwMode="auto">
          <a:xfrm flipV="1">
            <a:off x="3886200" y="4191000"/>
            <a:ext cx="0" cy="4572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a:extLst>
              <a:ext uri="{FF2B5EF4-FFF2-40B4-BE49-F238E27FC236}">
                <a16:creationId xmlns:a16="http://schemas.microsoft.com/office/drawing/2014/main" id="{5D0E5A44-C4A3-469F-9688-DF346B6FAC9B}"/>
              </a:ext>
            </a:extLst>
          </p:cNvPr>
          <p:cNvSpPr>
            <a:spLocks noChangeShapeType="1"/>
          </p:cNvSpPr>
          <p:nvPr/>
        </p:nvSpPr>
        <p:spPr bwMode="auto">
          <a:xfrm flipV="1">
            <a:off x="3962400" y="3962400"/>
            <a:ext cx="1600200" cy="533400"/>
          </a:xfrm>
          <a:prstGeom prst="line">
            <a:avLst/>
          </a:prstGeom>
          <a:noFill/>
          <a:ln w="31750">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 name="Object 12">
            <a:extLst>
              <a:ext uri="{FF2B5EF4-FFF2-40B4-BE49-F238E27FC236}">
                <a16:creationId xmlns:a16="http://schemas.microsoft.com/office/drawing/2014/main" id="{534DC530-CF53-45C3-AF70-454DCF5655AF}"/>
              </a:ext>
            </a:extLst>
          </p:cNvPr>
          <p:cNvGraphicFramePr>
            <a:graphicFrameLocks noChangeAspect="1"/>
          </p:cNvGraphicFramePr>
          <p:nvPr/>
        </p:nvGraphicFramePr>
        <p:xfrm>
          <a:off x="381000" y="5486400"/>
          <a:ext cx="3505200" cy="893763"/>
        </p:xfrm>
        <a:graphic>
          <a:graphicData uri="http://schemas.openxmlformats.org/presentationml/2006/ole">
            <mc:AlternateContent xmlns:mc="http://schemas.openxmlformats.org/markup-compatibility/2006">
              <mc:Choice xmlns:v="urn:schemas-microsoft-com:vml" Requires="v">
                <p:oleObj spid="_x0000_s70688" name="Equation" r:id="rId4" imgW="1841400" imgH="469800" progId="Equation.DSMT4">
                  <p:embed/>
                </p:oleObj>
              </mc:Choice>
              <mc:Fallback>
                <p:oleObj name="Equation" r:id="rId4" imgW="1841400" imgH="469800" progId="Equation.DSMT4">
                  <p:embed/>
                  <p:pic>
                    <p:nvPicPr>
                      <p:cNvPr id="277516" name="Object 12">
                        <a:extLst>
                          <a:ext uri="{FF2B5EF4-FFF2-40B4-BE49-F238E27FC236}">
                            <a16:creationId xmlns:a16="http://schemas.microsoft.com/office/drawing/2014/main" id="{D62028CA-1519-4C9F-ACDC-46C3E8F75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486400"/>
                        <a:ext cx="3505200" cy="8937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AutoShape 13">
            <a:extLst>
              <a:ext uri="{FF2B5EF4-FFF2-40B4-BE49-F238E27FC236}">
                <a16:creationId xmlns:a16="http://schemas.microsoft.com/office/drawing/2014/main" id="{70913CBE-5153-47A3-A8F6-7A769CA93012}"/>
              </a:ext>
            </a:extLst>
          </p:cNvPr>
          <p:cNvSpPr>
            <a:spLocks noChangeArrowheads="1"/>
          </p:cNvSpPr>
          <p:nvPr/>
        </p:nvSpPr>
        <p:spPr bwMode="auto">
          <a:xfrm>
            <a:off x="5867400" y="2133600"/>
            <a:ext cx="381000" cy="1176338"/>
          </a:xfrm>
          <a:prstGeom prst="downArrow">
            <a:avLst>
              <a:gd name="adj1" fmla="val 50000"/>
              <a:gd name="adj2" fmla="val 77188"/>
            </a:avLst>
          </a:prstGeom>
          <a:solidFill>
            <a:srgbClr val="9933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 name="Group 14">
            <a:extLst>
              <a:ext uri="{FF2B5EF4-FFF2-40B4-BE49-F238E27FC236}">
                <a16:creationId xmlns:a16="http://schemas.microsoft.com/office/drawing/2014/main" id="{A041134B-E364-4687-BAD8-E3DB29E0A142}"/>
              </a:ext>
            </a:extLst>
          </p:cNvPr>
          <p:cNvGrpSpPr>
            <a:grpSpLocks/>
          </p:cNvGrpSpPr>
          <p:nvPr/>
        </p:nvGrpSpPr>
        <p:grpSpPr bwMode="auto">
          <a:xfrm>
            <a:off x="6858000" y="3124200"/>
            <a:ext cx="1981200" cy="1371600"/>
            <a:chOff x="1824" y="1968"/>
            <a:chExt cx="1248" cy="864"/>
          </a:xfrm>
        </p:grpSpPr>
        <p:sp>
          <p:nvSpPr>
            <p:cNvPr id="17" name="Rectangle 15">
              <a:extLst>
                <a:ext uri="{FF2B5EF4-FFF2-40B4-BE49-F238E27FC236}">
                  <a16:creationId xmlns:a16="http://schemas.microsoft.com/office/drawing/2014/main" id="{424E24F0-D9E6-49E9-B59F-FE366BA85737}"/>
                </a:ext>
              </a:extLst>
            </p:cNvPr>
            <p:cNvSpPr>
              <a:spLocks noChangeArrowheads="1"/>
            </p:cNvSpPr>
            <p:nvPr/>
          </p:nvSpPr>
          <p:spPr bwMode="auto">
            <a:xfrm>
              <a:off x="1872" y="1968"/>
              <a:ext cx="1200"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0" i="1">
                  <a:effectLst/>
                  <a:latin typeface="Times New Roman" panose="02020603050405020304" pitchFamily="18" charset="0"/>
                </a:rPr>
                <a:t>n  </a:t>
              </a:r>
              <a:r>
                <a:rPr lang="en-US" altLang="zh-CN" sz="2400" b="0">
                  <a:effectLst/>
                  <a:latin typeface="Times New Roman" panose="02020603050405020304" pitchFamily="18" charset="0"/>
                </a:rPr>
                <a:t>= 25</a:t>
              </a:r>
            </a:p>
            <a:p>
              <a:pPr>
                <a:buFont typeface="Wingdings" panose="05000000000000000000" pitchFamily="2" charset="2"/>
                <a:buNone/>
              </a:pPr>
              <a:r>
                <a:rPr lang="en-US" altLang="zh-CN" sz="2400" b="0" i="1">
                  <a:effectLst/>
                  <a:latin typeface="Times New Roman" panose="02020603050405020304" pitchFamily="18" charset="0"/>
                </a:rPr>
                <a:t>X =</a:t>
              </a:r>
              <a:r>
                <a:rPr lang="en-US" altLang="zh-CN" sz="2400" b="0">
                  <a:effectLst/>
                  <a:latin typeface="Times New Roman" panose="02020603050405020304" pitchFamily="18" charset="0"/>
                </a:rPr>
                <a:t>74.2</a:t>
              </a:r>
              <a:r>
                <a:rPr lang="zh-CN" altLang="en-US" sz="2400" b="0">
                  <a:effectLst/>
                  <a:latin typeface="Times New Roman" panose="02020603050405020304" pitchFamily="18" charset="0"/>
                </a:rPr>
                <a:t>次</a:t>
              </a:r>
              <a:r>
                <a:rPr lang="en-US" altLang="zh-CN" sz="2400" b="0">
                  <a:effectLst/>
                  <a:latin typeface="Times New Roman" panose="02020603050405020304" pitchFamily="18" charset="0"/>
                </a:rPr>
                <a:t>/</a:t>
              </a:r>
              <a:r>
                <a:rPr lang="zh-CN" altLang="en-US" sz="2400" b="0">
                  <a:effectLst/>
                  <a:latin typeface="Times New Roman" panose="02020603050405020304" pitchFamily="18" charset="0"/>
                </a:rPr>
                <a:t>分</a:t>
              </a:r>
            </a:p>
            <a:p>
              <a:pPr>
                <a:buFont typeface="Wingdings" panose="05000000000000000000" pitchFamily="2" charset="2"/>
                <a:buNone/>
              </a:pPr>
              <a:r>
                <a:rPr lang="en-US" altLang="zh-CN" sz="2400" b="0" i="1">
                  <a:effectLst/>
                  <a:latin typeface="Times New Roman" panose="02020603050405020304" pitchFamily="18" charset="0"/>
                </a:rPr>
                <a:t>S </a:t>
              </a:r>
              <a:r>
                <a:rPr lang="en-US" altLang="zh-CN" sz="2400" b="0">
                  <a:effectLst/>
                  <a:latin typeface="Times New Roman" panose="02020603050405020304" pitchFamily="18" charset="0"/>
                </a:rPr>
                <a:t>= 6.0</a:t>
              </a:r>
              <a:r>
                <a:rPr lang="zh-CN" altLang="en-US" sz="2400" b="0">
                  <a:effectLst/>
                  <a:latin typeface="Times New Roman" panose="02020603050405020304" pitchFamily="18" charset="0"/>
                </a:rPr>
                <a:t>次</a:t>
              </a:r>
              <a:r>
                <a:rPr lang="en-US" altLang="zh-CN" sz="2400" b="0">
                  <a:effectLst/>
                  <a:latin typeface="Times New Roman" panose="02020603050405020304" pitchFamily="18" charset="0"/>
                </a:rPr>
                <a:t>/</a:t>
              </a:r>
              <a:r>
                <a:rPr lang="zh-CN" altLang="en-US" sz="2400" b="0">
                  <a:effectLst/>
                  <a:latin typeface="Times New Roman" panose="02020603050405020304" pitchFamily="18" charset="0"/>
                </a:rPr>
                <a:t>分</a:t>
              </a:r>
            </a:p>
          </p:txBody>
        </p:sp>
        <p:sp>
          <p:nvSpPr>
            <p:cNvPr id="18" name="Rectangle 16">
              <a:extLst>
                <a:ext uri="{FF2B5EF4-FFF2-40B4-BE49-F238E27FC236}">
                  <a16:creationId xmlns:a16="http://schemas.microsoft.com/office/drawing/2014/main" id="{C3E0C331-7ABB-471B-BBC5-D78313584E97}"/>
                </a:ext>
              </a:extLst>
            </p:cNvPr>
            <p:cNvSpPr>
              <a:spLocks noChangeArrowheads="1"/>
            </p:cNvSpPr>
            <p:nvPr/>
          </p:nvSpPr>
          <p:spPr bwMode="auto">
            <a:xfrm>
              <a:off x="1824" y="2208"/>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b="0"/>
                <a:t> </a:t>
              </a:r>
              <a:r>
                <a:rPr lang="en-US" altLang="zh-CN" b="0">
                  <a:latin typeface="Garamond" panose="02020404030301010803" pitchFamily="18" charset="0"/>
                </a:rPr>
                <a:t>¯</a:t>
              </a:r>
              <a:endParaRPr lang="en-US" altLang="zh-CN">
                <a:ea typeface="楷体_GB2312" pitchFamily="49" charset="-122"/>
              </a:endParaRPr>
            </a:p>
          </p:txBody>
        </p:sp>
      </p:grpSp>
      <p:graphicFrame>
        <p:nvGraphicFramePr>
          <p:cNvPr id="19" name="Object 17">
            <a:extLst>
              <a:ext uri="{FF2B5EF4-FFF2-40B4-BE49-F238E27FC236}">
                <a16:creationId xmlns:a16="http://schemas.microsoft.com/office/drawing/2014/main" id="{7F7297BA-D410-4D2C-8C92-AFAAAB0642A1}"/>
              </a:ext>
            </a:extLst>
          </p:cNvPr>
          <p:cNvGraphicFramePr>
            <a:graphicFrameLocks noChangeAspect="1"/>
          </p:cNvGraphicFramePr>
          <p:nvPr/>
        </p:nvGraphicFramePr>
        <p:xfrm>
          <a:off x="4267200" y="5486400"/>
          <a:ext cx="4541838" cy="600075"/>
        </p:xfrm>
        <a:graphic>
          <a:graphicData uri="http://schemas.openxmlformats.org/presentationml/2006/ole">
            <mc:AlternateContent xmlns:mc="http://schemas.openxmlformats.org/markup-compatibility/2006">
              <mc:Choice xmlns:v="urn:schemas-microsoft-com:vml" Requires="v">
                <p:oleObj spid="_x0000_s70689" name="Equation" r:id="rId6" imgW="2400120" imgH="317160" progId="Equation.DSMT4">
                  <p:embed/>
                </p:oleObj>
              </mc:Choice>
              <mc:Fallback>
                <p:oleObj name="Equation" r:id="rId6" imgW="2400120" imgH="317160" progId="Equation.DSMT4">
                  <p:embed/>
                  <p:pic>
                    <p:nvPicPr>
                      <p:cNvPr id="277521" name="Object 17">
                        <a:extLst>
                          <a:ext uri="{FF2B5EF4-FFF2-40B4-BE49-F238E27FC236}">
                            <a16:creationId xmlns:a16="http://schemas.microsoft.com/office/drawing/2014/main" id="{79FF0A60-7352-46A5-8C15-B4F368469F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5486400"/>
                        <a:ext cx="4541838" cy="6000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18">
            <a:extLst>
              <a:ext uri="{FF2B5EF4-FFF2-40B4-BE49-F238E27FC236}">
                <a16:creationId xmlns:a16="http://schemas.microsoft.com/office/drawing/2014/main" id="{F7FCDCB4-B0DA-48CE-A159-0F2DA9F93638}"/>
              </a:ext>
            </a:extLst>
          </p:cNvPr>
          <p:cNvSpPr>
            <a:spLocks noChangeArrowheads="1"/>
          </p:cNvSpPr>
          <p:nvPr/>
        </p:nvSpPr>
        <p:spPr bwMode="auto">
          <a:xfrm>
            <a:off x="7162800" y="533400"/>
            <a:ext cx="1981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800">
                <a:effectLst/>
                <a:latin typeface="Times New Roman" panose="02020603050405020304" pitchFamily="18" charset="0"/>
                <a:ea typeface="楷体_GB2312" pitchFamily="49" charset="-122"/>
              </a:rPr>
              <a:t>山区人群</a:t>
            </a:r>
          </a:p>
          <a:p>
            <a:pPr>
              <a:buFont typeface="Wingdings" panose="05000000000000000000" pitchFamily="2" charset="2"/>
              <a:buNone/>
            </a:pPr>
            <a:r>
              <a:rPr lang="en-US" altLang="zh-CN" sz="2800">
                <a:effectLst/>
                <a:latin typeface="Times New Roman" panose="02020603050405020304" pitchFamily="18" charset="0"/>
                <a:ea typeface="楷体_GB2312" pitchFamily="49" charset="-122"/>
              </a:rPr>
              <a:t>(</a:t>
            </a:r>
            <a:r>
              <a:rPr lang="zh-CN" altLang="en-US" sz="2800">
                <a:effectLst/>
                <a:latin typeface="Times New Roman" panose="02020603050405020304" pitchFamily="18" charset="0"/>
                <a:ea typeface="楷体_GB2312" pitchFamily="49" charset="-122"/>
              </a:rPr>
              <a:t>未知总体</a:t>
            </a:r>
            <a:r>
              <a:rPr lang="en-US" altLang="zh-CN" sz="2800">
                <a:effectLst/>
                <a:latin typeface="Times New Roman" panose="02020603050405020304" pitchFamily="18" charset="0"/>
                <a:ea typeface="楷体_GB2312" pitchFamily="49" charset="-122"/>
              </a:rPr>
              <a:t>)</a:t>
            </a:r>
          </a:p>
        </p:txBody>
      </p:sp>
      <p:sp>
        <p:nvSpPr>
          <p:cNvPr id="21" name="Rectangle 19">
            <a:extLst>
              <a:ext uri="{FF2B5EF4-FFF2-40B4-BE49-F238E27FC236}">
                <a16:creationId xmlns:a16="http://schemas.microsoft.com/office/drawing/2014/main" id="{B7864118-B6D9-4A9D-B675-76D2D993F859}"/>
              </a:ext>
            </a:extLst>
          </p:cNvPr>
          <p:cNvSpPr>
            <a:spLocks noChangeArrowheads="1"/>
          </p:cNvSpPr>
          <p:nvPr/>
        </p:nvSpPr>
        <p:spPr bwMode="auto">
          <a:xfrm>
            <a:off x="228600" y="685800"/>
            <a:ext cx="1905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sz="2800">
                <a:effectLst/>
                <a:latin typeface="Times New Roman" panose="02020603050405020304" pitchFamily="18" charset="0"/>
                <a:ea typeface="楷体_GB2312" pitchFamily="49" charset="-122"/>
              </a:rPr>
              <a:t>一般人群</a:t>
            </a:r>
          </a:p>
          <a:p>
            <a:pPr>
              <a:lnSpc>
                <a:spcPct val="90000"/>
              </a:lnSpc>
              <a:buFont typeface="Wingdings" panose="05000000000000000000" pitchFamily="2" charset="2"/>
              <a:buNone/>
            </a:pPr>
            <a:r>
              <a:rPr lang="en-US" altLang="zh-CN" sz="2800">
                <a:effectLst/>
                <a:latin typeface="Times New Roman" panose="02020603050405020304" pitchFamily="18" charset="0"/>
                <a:ea typeface="楷体_GB2312" pitchFamily="49" charset="-122"/>
              </a:rPr>
              <a:t>(</a:t>
            </a:r>
            <a:r>
              <a:rPr lang="zh-CN" altLang="en-US" sz="2800">
                <a:effectLst/>
                <a:latin typeface="Times New Roman" panose="02020603050405020304" pitchFamily="18" charset="0"/>
                <a:ea typeface="楷体_GB2312" pitchFamily="49" charset="-122"/>
              </a:rPr>
              <a:t>已知总体</a:t>
            </a:r>
            <a:r>
              <a:rPr lang="en-US" altLang="zh-CN" sz="2800">
                <a:effectLst/>
                <a:latin typeface="Times New Roman" panose="02020603050405020304" pitchFamily="18" charset="0"/>
                <a:ea typeface="楷体_GB2312" pitchFamily="49" charset="-122"/>
              </a:rPr>
              <a:t>)</a:t>
            </a:r>
          </a:p>
        </p:txBody>
      </p:sp>
      <p:sp>
        <p:nvSpPr>
          <p:cNvPr id="22" name="Rectangle 20">
            <a:extLst>
              <a:ext uri="{FF2B5EF4-FFF2-40B4-BE49-F238E27FC236}">
                <a16:creationId xmlns:a16="http://schemas.microsoft.com/office/drawing/2014/main" id="{7475C78B-828A-40D3-84F6-C631510C3CB4}"/>
              </a:ext>
            </a:extLst>
          </p:cNvPr>
          <p:cNvSpPr>
            <a:spLocks noChangeArrowheads="1"/>
          </p:cNvSpPr>
          <p:nvPr/>
        </p:nvSpPr>
        <p:spPr bwMode="auto">
          <a:xfrm>
            <a:off x="1066800" y="2209800"/>
            <a:ext cx="2971800" cy="533400"/>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b="0">
                <a:effectLst/>
                <a:latin typeface="Times New Roman" panose="02020603050405020304" pitchFamily="18" charset="0"/>
                <a:ea typeface="楷体_GB2312" pitchFamily="49" charset="-122"/>
              </a:rPr>
              <a:t>假设：</a:t>
            </a:r>
            <a:r>
              <a:rPr kumimoji="1" lang="el-GR" altLang="zh-CN" i="1">
                <a:effectLst/>
                <a:latin typeface="Times New Roman" panose="02020603050405020304" pitchFamily="18" charset="0"/>
              </a:rPr>
              <a:t>μ</a:t>
            </a:r>
            <a:r>
              <a:rPr kumimoji="1" lang="el-GR" altLang="zh-CN" baseline="-25000">
                <a:effectLst/>
                <a:latin typeface="Times New Roman" panose="02020603050405020304" pitchFamily="18" charset="0"/>
              </a:rPr>
              <a:t> </a:t>
            </a:r>
            <a:r>
              <a:rPr kumimoji="1" lang="en-US" altLang="zh-CN">
                <a:effectLst/>
                <a:latin typeface="Times New Roman" panose="02020603050405020304" pitchFamily="18" charset="0"/>
              </a:rPr>
              <a:t>= </a:t>
            </a:r>
            <a:r>
              <a:rPr kumimoji="1" lang="el-GR" altLang="zh-CN" i="1">
                <a:effectLst/>
                <a:latin typeface="Times New Roman" panose="02020603050405020304" pitchFamily="18" charset="0"/>
              </a:rPr>
              <a:t>μ</a:t>
            </a:r>
            <a:r>
              <a:rPr kumimoji="1" lang="el-GR" altLang="zh-CN" baseline="-25000">
                <a:effectLst/>
                <a:latin typeface="Times New Roman" panose="02020603050405020304" pitchFamily="18" charset="0"/>
              </a:rPr>
              <a:t>0</a:t>
            </a:r>
            <a:endParaRPr kumimoji="1" lang="en-US" altLang="zh-CN" baseline="-25000">
              <a:effectLst/>
              <a:latin typeface="Times New Roman" panose="02020603050405020304" pitchFamily="18" charset="0"/>
            </a:endParaRPr>
          </a:p>
        </p:txBody>
      </p:sp>
      <p:sp>
        <p:nvSpPr>
          <p:cNvPr id="23" name="Rectangle 21">
            <a:extLst>
              <a:ext uri="{FF2B5EF4-FFF2-40B4-BE49-F238E27FC236}">
                <a16:creationId xmlns:a16="http://schemas.microsoft.com/office/drawing/2014/main" id="{F27350D5-775F-40C8-A186-6DC0ED120B65}"/>
              </a:ext>
            </a:extLst>
          </p:cNvPr>
          <p:cNvSpPr>
            <a:spLocks noChangeArrowheads="1"/>
          </p:cNvSpPr>
          <p:nvPr/>
        </p:nvSpPr>
        <p:spPr bwMode="auto">
          <a:xfrm>
            <a:off x="2286000" y="50292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lgn="ctr">
              <a:lnSpc>
                <a:spcPct val="90000"/>
              </a:lnSpc>
              <a:spcBef>
                <a:spcPct val="0"/>
              </a:spcBef>
              <a:buFont typeface="Wingdings" panose="05000000000000000000" pitchFamily="2" charset="2"/>
              <a:buNone/>
            </a:pPr>
            <a:r>
              <a:rPr lang="en-US" altLang="zh-CN" sz="2800" b="0">
                <a:effectLst/>
                <a:latin typeface="Times New Roman" panose="02020603050405020304" pitchFamily="18" charset="0"/>
                <a:ea typeface="楷体_GB2312" pitchFamily="49" charset="-122"/>
              </a:rPr>
              <a:t>0</a:t>
            </a:r>
            <a:endParaRPr kumimoji="1" lang="en-US" altLang="zh-CN" sz="2800" baseline="-25000">
              <a:effectLst/>
              <a:latin typeface="Times New Roman" panose="02020603050405020304" pitchFamily="18" charset="0"/>
            </a:endParaRPr>
          </a:p>
        </p:txBody>
      </p:sp>
      <p:sp>
        <p:nvSpPr>
          <p:cNvPr id="24" name="Rectangle 22">
            <a:extLst>
              <a:ext uri="{FF2B5EF4-FFF2-40B4-BE49-F238E27FC236}">
                <a16:creationId xmlns:a16="http://schemas.microsoft.com/office/drawing/2014/main" id="{C8FD38AB-3217-4A6F-BC30-0A7040414B2A}"/>
              </a:ext>
            </a:extLst>
          </p:cNvPr>
          <p:cNvSpPr>
            <a:spLocks noChangeArrowheads="1"/>
          </p:cNvSpPr>
          <p:nvPr/>
        </p:nvSpPr>
        <p:spPr bwMode="auto">
          <a:xfrm>
            <a:off x="3505200" y="4800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lnSpc>
                <a:spcPct val="90000"/>
              </a:lnSpc>
              <a:spcBef>
                <a:spcPct val="0"/>
              </a:spcBef>
              <a:buFont typeface="Wingdings" panose="05000000000000000000" pitchFamily="2" charset="2"/>
              <a:buNone/>
            </a:pPr>
            <a:r>
              <a:rPr lang="en-US" altLang="zh-CN" sz="2000" b="0">
                <a:effectLst/>
                <a:latin typeface="Times New Roman" panose="02020603050405020304" pitchFamily="18" charset="0"/>
                <a:ea typeface="楷体_GB2312" pitchFamily="49" charset="-122"/>
              </a:rPr>
              <a:t>1.833</a:t>
            </a:r>
            <a:endParaRPr kumimoji="1" lang="en-US" altLang="zh-CN" sz="2000" baseline="-25000">
              <a:effectLst/>
              <a:latin typeface="Times New Roman" panose="02020603050405020304" pitchFamily="18" charset="0"/>
            </a:endParaRPr>
          </a:p>
        </p:txBody>
      </p:sp>
      <p:sp>
        <p:nvSpPr>
          <p:cNvPr id="25" name="Rectangle 23">
            <a:extLst>
              <a:ext uri="{FF2B5EF4-FFF2-40B4-BE49-F238E27FC236}">
                <a16:creationId xmlns:a16="http://schemas.microsoft.com/office/drawing/2014/main" id="{37EBCD13-CEE5-404F-BF75-87239544E400}"/>
              </a:ext>
            </a:extLst>
          </p:cNvPr>
          <p:cNvSpPr>
            <a:spLocks noChangeArrowheads="1"/>
          </p:cNvSpPr>
          <p:nvPr/>
        </p:nvSpPr>
        <p:spPr bwMode="auto">
          <a:xfrm>
            <a:off x="3276600" y="3352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lnSpc>
                <a:spcPct val="90000"/>
              </a:lnSpc>
              <a:spcBef>
                <a:spcPct val="0"/>
              </a:spcBef>
              <a:buFont typeface="Wingdings" panose="05000000000000000000" pitchFamily="2" charset="2"/>
              <a:buNone/>
            </a:pPr>
            <a:r>
              <a:rPr lang="en-US" altLang="zh-CN" sz="2000" b="0">
                <a:effectLst/>
                <a:latin typeface="Times New Roman" panose="02020603050405020304" pitchFamily="18" charset="0"/>
                <a:ea typeface="楷体_GB2312" pitchFamily="49" charset="-122"/>
              </a:rPr>
              <a:t>1.711</a:t>
            </a:r>
            <a:endParaRPr kumimoji="1" lang="en-US" altLang="zh-CN" sz="2000" baseline="-25000">
              <a:effectLst/>
              <a:latin typeface="Times New Roman" panose="02020603050405020304" pitchFamily="18" charset="0"/>
            </a:endParaRPr>
          </a:p>
        </p:txBody>
      </p:sp>
      <p:sp>
        <p:nvSpPr>
          <p:cNvPr id="26" name="Line 24">
            <a:extLst>
              <a:ext uri="{FF2B5EF4-FFF2-40B4-BE49-F238E27FC236}">
                <a16:creationId xmlns:a16="http://schemas.microsoft.com/office/drawing/2014/main" id="{DE8CC0E4-11FB-4A86-A988-1ABFA24FD82F}"/>
              </a:ext>
            </a:extLst>
          </p:cNvPr>
          <p:cNvSpPr>
            <a:spLocks noChangeShapeType="1"/>
          </p:cNvSpPr>
          <p:nvPr/>
        </p:nvSpPr>
        <p:spPr bwMode="auto">
          <a:xfrm flipV="1">
            <a:off x="3581400" y="3733800"/>
            <a:ext cx="0" cy="9144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5">
            <a:extLst>
              <a:ext uri="{FF2B5EF4-FFF2-40B4-BE49-F238E27FC236}">
                <a16:creationId xmlns:a16="http://schemas.microsoft.com/office/drawing/2014/main" id="{AE836AF3-6E67-4E24-978A-1ADB347E4454}"/>
              </a:ext>
            </a:extLst>
          </p:cNvPr>
          <p:cNvSpPr>
            <a:spLocks noChangeShapeType="1"/>
          </p:cNvSpPr>
          <p:nvPr/>
        </p:nvSpPr>
        <p:spPr bwMode="auto">
          <a:xfrm flipV="1">
            <a:off x="4191000" y="3886200"/>
            <a:ext cx="0" cy="7620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26">
            <a:extLst>
              <a:ext uri="{FF2B5EF4-FFF2-40B4-BE49-F238E27FC236}">
                <a16:creationId xmlns:a16="http://schemas.microsoft.com/office/drawing/2014/main" id="{4FC3B258-5C68-433D-A2FA-5ACDB77CC50D}"/>
              </a:ext>
            </a:extLst>
          </p:cNvPr>
          <p:cNvSpPr>
            <a:spLocks noChangeArrowheads="1"/>
          </p:cNvSpPr>
          <p:nvPr/>
        </p:nvSpPr>
        <p:spPr bwMode="auto">
          <a:xfrm>
            <a:off x="4038600" y="3505200"/>
            <a:ext cx="838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lnSpc>
                <a:spcPct val="90000"/>
              </a:lnSpc>
              <a:spcBef>
                <a:spcPct val="0"/>
              </a:spcBef>
              <a:buFont typeface="Wingdings" panose="05000000000000000000" pitchFamily="2" charset="2"/>
              <a:buNone/>
            </a:pPr>
            <a:r>
              <a:rPr lang="en-US" altLang="zh-CN" sz="2000" b="0">
                <a:effectLst/>
                <a:latin typeface="Times New Roman" panose="02020603050405020304" pitchFamily="18" charset="0"/>
                <a:ea typeface="楷体_GB2312" pitchFamily="49" charset="-122"/>
              </a:rPr>
              <a:t>2.492</a:t>
            </a:r>
            <a:endParaRPr kumimoji="1" lang="en-US" altLang="zh-CN" sz="2000" baseline="-25000">
              <a:effectLst/>
              <a:latin typeface="Times New Roman" panose="02020603050405020304" pitchFamily="18" charset="0"/>
            </a:endParaRPr>
          </a:p>
        </p:txBody>
      </p:sp>
      <p:sp>
        <p:nvSpPr>
          <p:cNvPr id="29" name="Rectangle 27">
            <a:extLst>
              <a:ext uri="{FF2B5EF4-FFF2-40B4-BE49-F238E27FC236}">
                <a16:creationId xmlns:a16="http://schemas.microsoft.com/office/drawing/2014/main" id="{D4D5033C-CB64-4BB1-BF10-96D37F668DFD}"/>
              </a:ext>
            </a:extLst>
          </p:cNvPr>
          <p:cNvSpPr>
            <a:spLocks noChangeArrowheads="1"/>
          </p:cNvSpPr>
          <p:nvPr/>
        </p:nvSpPr>
        <p:spPr bwMode="auto">
          <a:xfrm>
            <a:off x="3962400" y="6248400"/>
            <a:ext cx="2819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Ø"/>
              <a:defRPr sz="32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50000"/>
              <a:buChar char="l"/>
              <a:defRPr sz="28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Char char="l"/>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defRPr>
            </a:lvl9pPr>
          </a:lstStyle>
          <a:p>
            <a:pPr algn="ctr">
              <a:lnSpc>
                <a:spcPct val="90000"/>
              </a:lnSpc>
              <a:spcBef>
                <a:spcPct val="0"/>
              </a:spcBef>
              <a:buFont typeface="Wingdings" panose="05000000000000000000" pitchFamily="2" charset="2"/>
              <a:buNone/>
            </a:pPr>
            <a:r>
              <a:rPr lang="en-US" altLang="zh-CN" sz="2800" dirty="0">
                <a:effectLst/>
                <a:latin typeface="Times New Roman" panose="02020603050405020304" pitchFamily="18" charset="0"/>
              </a:rPr>
              <a:t>0.01</a:t>
            </a:r>
            <a:r>
              <a:rPr lang="zh-CN" altLang="en-US" sz="2800" dirty="0">
                <a:effectLst/>
                <a:latin typeface="Times New Roman" panose="02020603050405020304" pitchFamily="18" charset="0"/>
              </a:rPr>
              <a:t>＜</a:t>
            </a:r>
            <a:r>
              <a:rPr lang="en-US" altLang="zh-CN" sz="2800" i="1" dirty="0">
                <a:effectLst/>
                <a:latin typeface="Times New Roman" panose="02020603050405020304" pitchFamily="18" charset="0"/>
                <a:ea typeface="楷体_GB2312" pitchFamily="49" charset="-122"/>
              </a:rPr>
              <a:t>p</a:t>
            </a:r>
            <a:r>
              <a:rPr lang="zh-CN" altLang="en-US" sz="2800" dirty="0">
                <a:effectLst/>
                <a:latin typeface="Times New Roman" panose="02020603050405020304" pitchFamily="18" charset="0"/>
              </a:rPr>
              <a:t>＜</a:t>
            </a:r>
            <a:r>
              <a:rPr lang="en-US" altLang="zh-CN" sz="2800" dirty="0">
                <a:effectLst/>
                <a:latin typeface="Times New Roman" panose="02020603050405020304" pitchFamily="18" charset="0"/>
              </a:rPr>
              <a:t>0.05</a:t>
            </a:r>
          </a:p>
        </p:txBody>
      </p:sp>
    </p:spTree>
    <p:extLst>
      <p:ext uri="{BB962C8B-B14F-4D97-AF65-F5344CB8AC3E}">
        <p14:creationId xmlns:p14="http://schemas.microsoft.com/office/powerpoint/2010/main" val="114797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trips(downLef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strips(downRight)">
                                      <p:cBhvr>
                                        <p:cTn id="39" dur="500"/>
                                        <p:tgtEl>
                                          <p:spTgt spid="9"/>
                                        </p:tgtEl>
                                      </p:cBhvr>
                                    </p:animEffect>
                                  </p:childTnLst>
                                </p:cTn>
                              </p:par>
                            </p:childTnLst>
                          </p:cTn>
                        </p:par>
                        <p:par>
                          <p:cTn id="40" fill="hold">
                            <p:stCondLst>
                              <p:cond delay="500"/>
                            </p:stCondLst>
                            <p:childTnLst>
                              <p:par>
                                <p:cTn id="41" presetID="18" presetClass="entr" presetSubtype="3"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upRight)">
                                      <p:cBhvr>
                                        <p:cTn id="43" dur="500"/>
                                        <p:tgtEl>
                                          <p:spTgt spid="10"/>
                                        </p:tgtEl>
                                      </p:cBhvr>
                                    </p:animEffect>
                                  </p:childTnLst>
                                </p:cTn>
                              </p:par>
                            </p:childTnLst>
                          </p:cTn>
                        </p:par>
                        <p:par>
                          <p:cTn id="44" fill="hold">
                            <p:stCondLst>
                              <p:cond delay="1000"/>
                            </p:stCondLst>
                            <p:childTnLst>
                              <p:par>
                                <p:cTn id="45" presetID="18" presetClass="entr" presetSubtype="6"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trips(downLef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500"/>
                            </p:stCondLst>
                            <p:childTnLst>
                              <p:par>
                                <p:cTn id="71" presetID="42"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anim calcmode="lin" valueType="num">
                                      <p:cBhvr>
                                        <p:cTn id="74" dur="500" fill="hold"/>
                                        <p:tgtEl>
                                          <p:spTgt spid="24"/>
                                        </p:tgtEl>
                                        <p:attrNameLst>
                                          <p:attrName>ppt_x</p:attrName>
                                        </p:attrNameLst>
                                      </p:cBhvr>
                                      <p:tavLst>
                                        <p:tav tm="0">
                                          <p:val>
                                            <p:strVal val="#ppt_x"/>
                                          </p:val>
                                        </p:tav>
                                        <p:tav tm="100000">
                                          <p:val>
                                            <p:strVal val="#ppt_x"/>
                                          </p:val>
                                        </p:tav>
                                      </p:tavLst>
                                    </p:anim>
                                    <p:anim calcmode="lin" valueType="num">
                                      <p:cBhvr>
                                        <p:cTn id="7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anim calcmode="lin" valueType="num">
                                      <p:cBhvr>
                                        <p:cTn id="81" dur="1000" fill="hold"/>
                                        <p:tgtEl>
                                          <p:spTgt spid="19"/>
                                        </p:tgtEl>
                                        <p:attrNameLst>
                                          <p:attrName>ppt_x</p:attrName>
                                        </p:attrNameLst>
                                      </p:cBhvr>
                                      <p:tavLst>
                                        <p:tav tm="0">
                                          <p:val>
                                            <p:strVal val="#ppt_x"/>
                                          </p:val>
                                        </p:tav>
                                        <p:tav tm="100000">
                                          <p:val>
                                            <p:strVal val="#ppt_x"/>
                                          </p:val>
                                        </p:tav>
                                      </p:tavLst>
                                    </p:anim>
                                    <p:anim calcmode="lin" valueType="num">
                                      <p:cBhvr>
                                        <p:cTn id="82" dur="1000" fill="hold"/>
                                        <p:tgtEl>
                                          <p:spTgt spid="19"/>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42"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anim calcmode="lin" valueType="num">
                                      <p:cBhvr>
                                        <p:cTn id="87" dur="500" fill="hold"/>
                                        <p:tgtEl>
                                          <p:spTgt spid="25"/>
                                        </p:tgtEl>
                                        <p:attrNameLst>
                                          <p:attrName>ppt_x</p:attrName>
                                        </p:attrNameLst>
                                      </p:cBhvr>
                                      <p:tavLst>
                                        <p:tav tm="0">
                                          <p:val>
                                            <p:strVal val="#ppt_x"/>
                                          </p:val>
                                        </p:tav>
                                        <p:tav tm="100000">
                                          <p:val>
                                            <p:strVal val="#ppt_x"/>
                                          </p:val>
                                        </p:tav>
                                      </p:tavLst>
                                    </p:anim>
                                    <p:anim calcmode="lin" valueType="num">
                                      <p:cBhvr>
                                        <p:cTn id="88" dur="500" fill="hold"/>
                                        <p:tgtEl>
                                          <p:spTgt spid="25"/>
                                        </p:tgtEl>
                                        <p:attrNameLst>
                                          <p:attrName>ppt_y</p:attrName>
                                        </p:attrNameLst>
                                      </p:cBhvr>
                                      <p:tavLst>
                                        <p:tav tm="0">
                                          <p:val>
                                            <p:strVal val="#ppt_y+.1"/>
                                          </p:val>
                                        </p:tav>
                                        <p:tav tm="100000">
                                          <p:val>
                                            <p:strVal val="#ppt_y"/>
                                          </p:val>
                                        </p:tav>
                                      </p:tavLst>
                                    </p:anim>
                                  </p:childTnLst>
                                </p:cTn>
                              </p:par>
                            </p:childTnLst>
                          </p:cTn>
                        </p:par>
                        <p:par>
                          <p:cTn id="89" fill="hold">
                            <p:stCondLst>
                              <p:cond delay="1500"/>
                            </p:stCondLst>
                            <p:childTnLst>
                              <p:par>
                                <p:cTn id="90" presetID="42" presetClass="entr" presetSubtype="0" fill="hold"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anim calcmode="lin" valueType="num">
                                      <p:cBhvr>
                                        <p:cTn id="93" dur="500" fill="hold"/>
                                        <p:tgtEl>
                                          <p:spTgt spid="26"/>
                                        </p:tgtEl>
                                        <p:attrNameLst>
                                          <p:attrName>ppt_x</p:attrName>
                                        </p:attrNameLst>
                                      </p:cBhvr>
                                      <p:tavLst>
                                        <p:tav tm="0">
                                          <p:val>
                                            <p:strVal val="#ppt_x"/>
                                          </p:val>
                                        </p:tav>
                                        <p:tav tm="100000">
                                          <p:val>
                                            <p:strVal val="#ppt_x"/>
                                          </p:val>
                                        </p:tav>
                                      </p:tavLst>
                                    </p:anim>
                                    <p:anim calcmode="lin" valueType="num">
                                      <p:cBhvr>
                                        <p:cTn id="94" dur="500" fill="hold"/>
                                        <p:tgtEl>
                                          <p:spTgt spid="26"/>
                                        </p:tgtEl>
                                        <p:attrNameLst>
                                          <p:attrName>ppt_y</p:attrName>
                                        </p:attrNameLst>
                                      </p:cBhvr>
                                      <p:tavLst>
                                        <p:tav tm="0">
                                          <p:val>
                                            <p:strVal val="#ppt_y+.1"/>
                                          </p:val>
                                        </p:tav>
                                        <p:tav tm="100000">
                                          <p:val>
                                            <p:strVal val="#ppt_y"/>
                                          </p:val>
                                        </p:tav>
                                      </p:tavLst>
                                    </p:anim>
                                  </p:childTnLst>
                                </p:cTn>
                              </p:par>
                            </p:childTnLst>
                          </p:cTn>
                        </p:par>
                        <p:par>
                          <p:cTn id="95" fill="hold">
                            <p:stCondLst>
                              <p:cond delay="2000"/>
                            </p:stCondLst>
                            <p:childTnLst>
                              <p:par>
                                <p:cTn id="96" presetID="42" presetClass="entr" presetSubtype="0" fill="hold"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anim calcmode="lin" valueType="num">
                                      <p:cBhvr>
                                        <p:cTn id="99" dur="500" fill="hold"/>
                                        <p:tgtEl>
                                          <p:spTgt spid="27"/>
                                        </p:tgtEl>
                                        <p:attrNameLst>
                                          <p:attrName>ppt_x</p:attrName>
                                        </p:attrNameLst>
                                      </p:cBhvr>
                                      <p:tavLst>
                                        <p:tav tm="0">
                                          <p:val>
                                            <p:strVal val="#ppt_x"/>
                                          </p:val>
                                        </p:tav>
                                        <p:tav tm="100000">
                                          <p:val>
                                            <p:strVal val="#ppt_x"/>
                                          </p:val>
                                        </p:tav>
                                      </p:tavLst>
                                    </p:anim>
                                    <p:anim calcmode="lin" valueType="num">
                                      <p:cBhvr>
                                        <p:cTn id="100" dur="500" fill="hold"/>
                                        <p:tgtEl>
                                          <p:spTgt spid="27"/>
                                        </p:tgtEl>
                                        <p:attrNameLst>
                                          <p:attrName>ppt_y</p:attrName>
                                        </p:attrNameLst>
                                      </p:cBhvr>
                                      <p:tavLst>
                                        <p:tav tm="0">
                                          <p:val>
                                            <p:strVal val="#ppt_y+.1"/>
                                          </p:val>
                                        </p:tav>
                                        <p:tav tm="100000">
                                          <p:val>
                                            <p:strVal val="#ppt_y"/>
                                          </p:val>
                                        </p:tav>
                                      </p:tavLst>
                                    </p:anim>
                                  </p:childTnLst>
                                </p:cTn>
                              </p:par>
                            </p:childTnLst>
                          </p:cTn>
                        </p:par>
                        <p:par>
                          <p:cTn id="101" fill="hold">
                            <p:stCondLst>
                              <p:cond delay="2500"/>
                            </p:stCondLst>
                            <p:childTnLst>
                              <p:par>
                                <p:cTn id="102" presetID="42" presetClass="entr" presetSubtype="0"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1000"/>
                                        <p:tgtEl>
                                          <p:spTgt spid="28"/>
                                        </p:tgtEl>
                                      </p:cBhvr>
                                    </p:animEffect>
                                    <p:anim calcmode="lin" valueType="num">
                                      <p:cBhvr>
                                        <p:cTn id="105" dur="1000" fill="hold"/>
                                        <p:tgtEl>
                                          <p:spTgt spid="28"/>
                                        </p:tgtEl>
                                        <p:attrNameLst>
                                          <p:attrName>ppt_x</p:attrName>
                                        </p:attrNameLst>
                                      </p:cBhvr>
                                      <p:tavLst>
                                        <p:tav tm="0">
                                          <p:val>
                                            <p:strVal val="#ppt_x"/>
                                          </p:val>
                                        </p:tav>
                                        <p:tav tm="100000">
                                          <p:val>
                                            <p:strVal val="#ppt_x"/>
                                          </p:val>
                                        </p:tav>
                                      </p:tavLst>
                                    </p:anim>
                                    <p:anim calcmode="lin" valueType="num">
                                      <p:cBhvr>
                                        <p:cTn id="106" dur="1000" fill="hold"/>
                                        <p:tgtEl>
                                          <p:spTgt spid="28"/>
                                        </p:tgtEl>
                                        <p:attrNameLst>
                                          <p:attrName>ppt_y</p:attrName>
                                        </p:attrNameLst>
                                      </p:cBhvr>
                                      <p:tavLst>
                                        <p:tav tm="0">
                                          <p:val>
                                            <p:strVal val="#ppt_y+.1"/>
                                          </p:val>
                                        </p:tav>
                                        <p:tav tm="100000">
                                          <p:val>
                                            <p:strVal val="#ppt_y"/>
                                          </p:val>
                                        </p:tav>
                                      </p:tavLst>
                                    </p:anim>
                                  </p:childTnLst>
                                </p:cTn>
                              </p:par>
                            </p:childTnLst>
                          </p:cTn>
                        </p:par>
                        <p:par>
                          <p:cTn id="107" fill="hold">
                            <p:stCondLst>
                              <p:cond delay="3500"/>
                            </p:stCondLst>
                            <p:childTnLst>
                              <p:par>
                                <p:cTn id="108" presetID="42" presetClass="entr" presetSubtype="0" fill="hold" grpId="0" nodeType="after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500"/>
                                        <p:tgtEl>
                                          <p:spTgt spid="29"/>
                                        </p:tgtEl>
                                      </p:cBhvr>
                                    </p:animEffect>
                                    <p:anim calcmode="lin" valueType="num">
                                      <p:cBhvr>
                                        <p:cTn id="111" dur="500" fill="hold"/>
                                        <p:tgtEl>
                                          <p:spTgt spid="29"/>
                                        </p:tgtEl>
                                        <p:attrNameLst>
                                          <p:attrName>ppt_x</p:attrName>
                                        </p:attrNameLst>
                                      </p:cBhvr>
                                      <p:tavLst>
                                        <p:tav tm="0">
                                          <p:val>
                                            <p:strVal val="#ppt_x"/>
                                          </p:val>
                                        </p:tav>
                                        <p:tav tm="100000">
                                          <p:val>
                                            <p:strVal val="#ppt_x"/>
                                          </p:val>
                                        </p:tav>
                                      </p:tavLst>
                                    </p:anim>
                                    <p:anim calcmode="lin" valueType="num">
                                      <p:cBhvr>
                                        <p:cTn id="112"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2" grpId="0" animBg="1"/>
      <p:bldP spid="23" grpId="0"/>
      <p:bldP spid="24" grpId="0"/>
      <p:bldP spid="25" grpId="0"/>
      <p:bldP spid="28" grpId="0"/>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2DE57-20AE-4D8F-AACA-1A179F1FEB7C}"/>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4.3-2 P</a:t>
            </a:r>
            <a:r>
              <a:rPr lang="zh-CN" altLang="en-US" dirty="0">
                <a:latin typeface="Arial" panose="020B0604020202020204" pitchFamily="34" charset="0"/>
                <a:cs typeface="Arial" panose="020B0604020202020204" pitchFamily="34" charset="0"/>
              </a:rPr>
              <a:t>值检验法</a:t>
            </a:r>
            <a:endParaRPr lang="zh-CN" altLang="en-US" dirty="0"/>
          </a:p>
        </p:txBody>
      </p:sp>
      <p:sp>
        <p:nvSpPr>
          <p:cNvPr id="3" name="内容占位符 2">
            <a:extLst>
              <a:ext uri="{FF2B5EF4-FFF2-40B4-BE49-F238E27FC236}">
                <a16:creationId xmlns:a16="http://schemas.microsoft.com/office/drawing/2014/main" id="{F72C0264-E5F5-4751-8772-6618DFCE2326}"/>
              </a:ext>
            </a:extLst>
          </p:cNvPr>
          <p:cNvSpPr>
            <a:spLocks noGrp="1"/>
          </p:cNvSpPr>
          <p:nvPr>
            <p:ph sz="half" idx="1"/>
          </p:nvPr>
        </p:nvSpPr>
        <p:spPr/>
        <p:txBody>
          <a:bodyPr/>
          <a:lstStyle/>
          <a:p>
            <a:r>
              <a:rPr lang="zh-CN" altLang="en-US" sz="2400" dirty="0">
                <a:solidFill>
                  <a:srgbClr val="FF0000"/>
                </a:solidFill>
              </a:rPr>
              <a:t>例</a:t>
            </a:r>
            <a:r>
              <a:rPr lang="en-US" altLang="zh-CN" sz="2400" dirty="0">
                <a:solidFill>
                  <a:srgbClr val="FF0000"/>
                </a:solidFill>
              </a:rPr>
              <a:t>2</a:t>
            </a:r>
            <a:r>
              <a:rPr lang="zh-CN" altLang="en-US" sz="2400" dirty="0"/>
              <a:t>：</a:t>
            </a:r>
            <a:r>
              <a:rPr kumimoji="1" lang="zh-CN" altLang="en-US" sz="2400" dirty="0">
                <a:solidFill>
                  <a:schemeClr val="tx1"/>
                </a:solidFill>
                <a:latin typeface="Times New Roman" panose="02020603050405020304" pitchFamily="18" charset="0"/>
                <a:ea typeface="楷体_GB2312" pitchFamily="49" charset="-122"/>
              </a:rPr>
              <a:t>以往通过大规模调查已知某地新生儿出生体重为</a:t>
            </a:r>
            <a:r>
              <a:rPr kumimoji="1" lang="en-US" altLang="zh-CN" sz="2400" dirty="0">
                <a:solidFill>
                  <a:schemeClr val="tx1"/>
                </a:solidFill>
                <a:latin typeface="Times New Roman" panose="02020603050405020304" pitchFamily="18" charset="0"/>
                <a:ea typeface="楷体_GB2312" pitchFamily="49" charset="-122"/>
              </a:rPr>
              <a:t>3.30kg, </a:t>
            </a:r>
            <a:r>
              <a:rPr kumimoji="1" lang="zh-CN" altLang="en-US" sz="2400" dirty="0">
                <a:solidFill>
                  <a:schemeClr val="tx1"/>
                </a:solidFill>
                <a:latin typeface="Times New Roman" panose="02020603050405020304" pitchFamily="18" charset="0"/>
                <a:ea typeface="楷体_GB2312" pitchFamily="49" charset="-122"/>
              </a:rPr>
              <a:t>从该地难产儿中随机抽取</a:t>
            </a:r>
            <a:r>
              <a:rPr kumimoji="1" lang="en-US" altLang="zh-CN" sz="2400" dirty="0">
                <a:solidFill>
                  <a:schemeClr val="tx1"/>
                </a:solidFill>
                <a:latin typeface="Times New Roman" panose="02020603050405020304" pitchFamily="18" charset="0"/>
                <a:ea typeface="楷体_GB2312" pitchFamily="49" charset="-122"/>
              </a:rPr>
              <a:t>35</a:t>
            </a:r>
            <a:r>
              <a:rPr kumimoji="1" lang="zh-CN" altLang="en-US" sz="2400" dirty="0">
                <a:solidFill>
                  <a:schemeClr val="tx1"/>
                </a:solidFill>
                <a:latin typeface="Times New Roman" panose="02020603050405020304" pitchFamily="18" charset="0"/>
                <a:ea typeface="楷体_GB2312" pitchFamily="49" charset="-122"/>
              </a:rPr>
              <a:t>名新生儿作为研究样本</a:t>
            </a:r>
            <a:r>
              <a:rPr kumimoji="1" lang="en-US" altLang="zh-CN" sz="2400" dirty="0">
                <a:solidFill>
                  <a:schemeClr val="tx1"/>
                </a:solidFill>
                <a:latin typeface="Times New Roman" panose="02020603050405020304" pitchFamily="18" charset="0"/>
                <a:ea typeface="楷体_GB2312" pitchFamily="49" charset="-122"/>
              </a:rPr>
              <a:t>, </a:t>
            </a:r>
            <a:r>
              <a:rPr kumimoji="1" lang="zh-CN" altLang="en-US" sz="2400" dirty="0">
                <a:solidFill>
                  <a:schemeClr val="tx1"/>
                </a:solidFill>
                <a:latin typeface="Times New Roman" panose="02020603050405020304" pitchFamily="18" charset="0"/>
                <a:ea typeface="楷体_GB2312" pitchFamily="49" charset="-122"/>
              </a:rPr>
              <a:t>平均出生体重为</a:t>
            </a:r>
            <a:r>
              <a:rPr kumimoji="1" lang="en-US" altLang="zh-CN" sz="2400" dirty="0">
                <a:solidFill>
                  <a:schemeClr val="tx1"/>
                </a:solidFill>
                <a:latin typeface="Times New Roman" panose="02020603050405020304" pitchFamily="18" charset="0"/>
                <a:ea typeface="楷体_GB2312" pitchFamily="49" charset="-122"/>
              </a:rPr>
              <a:t>3.42kg, </a:t>
            </a:r>
            <a:r>
              <a:rPr kumimoji="1" lang="zh-CN" altLang="en-US" sz="2400" dirty="0">
                <a:solidFill>
                  <a:schemeClr val="tx1"/>
                </a:solidFill>
                <a:latin typeface="Times New Roman" panose="02020603050405020304" pitchFamily="18" charset="0"/>
                <a:ea typeface="楷体_GB2312" pitchFamily="49" charset="-122"/>
              </a:rPr>
              <a:t>标准差为</a:t>
            </a:r>
            <a:r>
              <a:rPr kumimoji="1" lang="en-US" altLang="zh-CN" sz="2400" dirty="0">
                <a:solidFill>
                  <a:schemeClr val="tx1"/>
                </a:solidFill>
                <a:latin typeface="Times New Roman" panose="02020603050405020304" pitchFamily="18" charset="0"/>
                <a:ea typeface="楷体_GB2312" pitchFamily="49" charset="-122"/>
              </a:rPr>
              <a:t>0.40kg</a:t>
            </a:r>
            <a:r>
              <a:rPr kumimoji="1" lang="zh-CN" altLang="en-US" sz="2400" dirty="0">
                <a:solidFill>
                  <a:schemeClr val="tx1"/>
                </a:solidFill>
                <a:latin typeface="Times New Roman" panose="02020603050405020304" pitchFamily="18" charset="0"/>
                <a:ea typeface="楷体_GB2312" pitchFamily="49" charset="-122"/>
              </a:rPr>
              <a:t>。问该地难产儿出生体重是否与一般新生儿体重不同？</a:t>
            </a:r>
            <a:r>
              <a:rPr kumimoji="1" lang="zh-CN" altLang="en-US" sz="2400" dirty="0">
                <a:solidFill>
                  <a:schemeClr val="tx1"/>
                </a:solidFill>
                <a:latin typeface="楷体_GB2312" pitchFamily="49" charset="-122"/>
                <a:ea typeface="楷体_GB2312" pitchFamily="49" charset="-122"/>
              </a:rPr>
              <a:t> </a:t>
            </a:r>
            <a:endParaRPr kumimoji="1" lang="en-US" altLang="zh-CN" sz="2400" dirty="0">
              <a:solidFill>
                <a:schemeClr val="tx1"/>
              </a:solidFill>
              <a:latin typeface="楷体_GB2312" pitchFamily="49" charset="-122"/>
              <a:ea typeface="楷体_GB2312" pitchFamily="49" charset="-122"/>
            </a:endParaRPr>
          </a:p>
          <a:p>
            <a:pPr>
              <a:lnSpc>
                <a:spcPct val="120000"/>
              </a:lnSpc>
              <a:spcBef>
                <a:spcPct val="0"/>
              </a:spcBef>
              <a:buClrTx/>
              <a:buNone/>
            </a:pPr>
            <a:r>
              <a:rPr kumimoji="1" lang="en-US" altLang="zh-CN" sz="2400" dirty="0"/>
              <a:t>	</a:t>
            </a:r>
            <a:r>
              <a:rPr kumimoji="1" lang="zh-CN" altLang="en-US" sz="2400" dirty="0"/>
              <a:t>解：</a:t>
            </a:r>
            <a:r>
              <a:rPr kumimoji="1" lang="zh-CN" altLang="en-US" sz="2400" b="0" dirty="0">
                <a:solidFill>
                  <a:schemeClr val="tx1"/>
                </a:solidFill>
              </a:rPr>
              <a:t>对资料进行分析</a:t>
            </a:r>
            <a:r>
              <a:rPr kumimoji="1" lang="en-US" altLang="zh-CN" sz="2400" b="0" dirty="0">
                <a:solidFill>
                  <a:schemeClr val="tx1"/>
                </a:solidFill>
              </a:rPr>
              <a:t>:</a:t>
            </a:r>
          </a:p>
          <a:p>
            <a:pPr>
              <a:lnSpc>
                <a:spcPct val="120000"/>
              </a:lnSpc>
              <a:spcBef>
                <a:spcPct val="0"/>
              </a:spcBef>
              <a:buClrTx/>
              <a:buNone/>
            </a:pPr>
            <a:r>
              <a:rPr kumimoji="1" lang="en-US" altLang="zh-CN" sz="2400" b="0" dirty="0">
                <a:solidFill>
                  <a:schemeClr val="tx1"/>
                </a:solidFill>
              </a:rPr>
              <a:t>     1.</a:t>
            </a:r>
            <a:r>
              <a:rPr kumimoji="1" lang="zh-CN" altLang="en-US" sz="2400" b="0" dirty="0">
                <a:solidFill>
                  <a:schemeClr val="tx1"/>
                </a:solidFill>
              </a:rPr>
              <a:t>资料提供的信息</a:t>
            </a:r>
            <a:r>
              <a:rPr kumimoji="1" lang="en-US" altLang="zh-CN" sz="2400" b="0" dirty="0">
                <a:solidFill>
                  <a:schemeClr val="tx1"/>
                </a:solidFill>
              </a:rPr>
              <a:t>:</a:t>
            </a:r>
            <a:endParaRPr kumimoji="1" lang="zh-CN" altLang="en-US" sz="2400" b="0" dirty="0">
              <a:solidFill>
                <a:schemeClr val="tx1"/>
              </a:solidFill>
            </a:endParaRPr>
          </a:p>
          <a:p>
            <a:pPr>
              <a:lnSpc>
                <a:spcPct val="120000"/>
              </a:lnSpc>
              <a:spcBef>
                <a:spcPct val="0"/>
              </a:spcBef>
              <a:buClrTx/>
              <a:buNone/>
            </a:pPr>
            <a:r>
              <a:rPr kumimoji="1" lang="zh-CN" altLang="en-US" sz="2400" b="0" dirty="0">
                <a:solidFill>
                  <a:schemeClr val="tx1"/>
                </a:solidFill>
              </a:rPr>
              <a:t>        已知总体均数</a:t>
            </a:r>
            <a:r>
              <a:rPr lang="zh-CN" altLang="en-US" sz="2400" b="0" i="1" dirty="0">
                <a:solidFill>
                  <a:schemeClr val="tx1"/>
                </a:solidFill>
                <a:sym typeface="Symbol" panose="05050102010706020507" pitchFamily="18" charset="2"/>
              </a:rPr>
              <a:t></a:t>
            </a:r>
            <a:r>
              <a:rPr lang="en-US" altLang="zh-CN" sz="2400" b="0" baseline="-25000" dirty="0">
                <a:solidFill>
                  <a:schemeClr val="tx1"/>
                </a:solidFill>
              </a:rPr>
              <a:t>0</a:t>
            </a:r>
            <a:r>
              <a:rPr lang="en-US" altLang="zh-CN" sz="2400" b="0" dirty="0">
                <a:solidFill>
                  <a:schemeClr val="tx1"/>
                </a:solidFill>
              </a:rPr>
              <a:t>=3.30kg, </a:t>
            </a:r>
            <a:r>
              <a:rPr lang="en-US" altLang="zh-CN" sz="2400" b="0" i="1" dirty="0">
                <a:solidFill>
                  <a:schemeClr val="tx1"/>
                </a:solidFill>
              </a:rPr>
              <a:t>n</a:t>
            </a:r>
            <a:r>
              <a:rPr lang="en-US" altLang="zh-CN" sz="2400" b="0" dirty="0">
                <a:solidFill>
                  <a:schemeClr val="tx1"/>
                </a:solidFill>
              </a:rPr>
              <a:t>=35,  </a:t>
            </a:r>
            <a:r>
              <a:rPr lang="en-US" altLang="zh-CN" sz="2400" b="0" i="1" dirty="0">
                <a:solidFill>
                  <a:schemeClr val="tx1"/>
                </a:solidFill>
              </a:rPr>
              <a:t>S </a:t>
            </a:r>
            <a:r>
              <a:rPr lang="en-US" altLang="zh-CN" sz="2400" b="0" dirty="0">
                <a:solidFill>
                  <a:schemeClr val="tx1"/>
                </a:solidFill>
              </a:rPr>
              <a:t>= 0.40kg</a:t>
            </a:r>
            <a:r>
              <a:rPr lang="zh-CN" altLang="en-US" sz="2400" b="0" dirty="0">
                <a:solidFill>
                  <a:schemeClr val="tx1"/>
                </a:solidFill>
              </a:rPr>
              <a:t>。</a:t>
            </a:r>
          </a:p>
          <a:p>
            <a:pPr>
              <a:lnSpc>
                <a:spcPct val="120000"/>
              </a:lnSpc>
              <a:spcBef>
                <a:spcPct val="0"/>
              </a:spcBef>
              <a:buClrTx/>
              <a:buNone/>
            </a:pPr>
            <a:r>
              <a:rPr lang="zh-CN" altLang="en-US" sz="2400" b="0" dirty="0">
                <a:solidFill>
                  <a:schemeClr val="tx1"/>
                </a:solidFill>
              </a:rPr>
              <a:t>     </a:t>
            </a:r>
            <a:r>
              <a:rPr lang="en-US" altLang="zh-CN" sz="2400" b="0" dirty="0">
                <a:solidFill>
                  <a:schemeClr val="tx1"/>
                </a:solidFill>
              </a:rPr>
              <a:t>2.</a:t>
            </a:r>
            <a:r>
              <a:rPr lang="zh-CN" altLang="en-US" sz="2400" b="0" dirty="0">
                <a:solidFill>
                  <a:schemeClr val="tx1"/>
                </a:solidFill>
              </a:rPr>
              <a:t>应进行样本均数与总体均数比较的 </a:t>
            </a:r>
            <a:r>
              <a:rPr lang="en-US" altLang="zh-CN" sz="2400" b="0" i="1" dirty="0">
                <a:solidFill>
                  <a:schemeClr val="tx1"/>
                </a:solidFill>
              </a:rPr>
              <a:t>t</a:t>
            </a:r>
            <a:r>
              <a:rPr lang="zh-CN" altLang="en-US" sz="2400" b="0" dirty="0">
                <a:solidFill>
                  <a:schemeClr val="tx1"/>
                </a:solidFill>
              </a:rPr>
              <a:t>检验。</a:t>
            </a:r>
          </a:p>
          <a:p>
            <a:pPr>
              <a:lnSpc>
                <a:spcPct val="120000"/>
              </a:lnSpc>
              <a:spcBef>
                <a:spcPct val="0"/>
              </a:spcBef>
              <a:buClrTx/>
              <a:buNone/>
            </a:pPr>
            <a:r>
              <a:rPr lang="zh-CN" altLang="en-US" sz="2400" b="0" dirty="0">
                <a:solidFill>
                  <a:schemeClr val="tx1"/>
                </a:solidFill>
              </a:rPr>
              <a:t>     </a:t>
            </a:r>
            <a:r>
              <a:rPr lang="en-US" altLang="zh-CN" sz="2400" b="0" dirty="0">
                <a:solidFill>
                  <a:schemeClr val="tx1"/>
                </a:solidFill>
              </a:rPr>
              <a:t>3.</a:t>
            </a:r>
            <a:r>
              <a:rPr lang="zh-CN" altLang="en-US" sz="2400" b="0" dirty="0">
                <a:solidFill>
                  <a:schemeClr val="tx1"/>
                </a:solidFill>
              </a:rPr>
              <a:t>目的</a:t>
            </a:r>
            <a:r>
              <a:rPr lang="en-US" altLang="zh-CN" sz="2400" b="0" dirty="0">
                <a:solidFill>
                  <a:schemeClr val="tx1"/>
                </a:solidFill>
              </a:rPr>
              <a:t>: </a:t>
            </a:r>
            <a:r>
              <a:rPr kumimoji="1" lang="zh-CN" altLang="en-US" sz="2400" b="0" dirty="0">
                <a:solidFill>
                  <a:schemeClr val="tx1"/>
                </a:solidFill>
              </a:rPr>
              <a:t>推断样本所代表的未知总体均数与已知的总体均数有无差别</a:t>
            </a:r>
            <a:r>
              <a:rPr kumimoji="1" lang="zh-CN" altLang="en-US" sz="2400" dirty="0">
                <a:solidFill>
                  <a:schemeClr val="tx1"/>
                </a:solidFill>
              </a:rPr>
              <a:t>。         </a:t>
            </a:r>
          </a:p>
          <a:p>
            <a:pPr lvl="1"/>
            <a:endParaRPr lang="zh-CN" altLang="en-US" sz="2000" dirty="0"/>
          </a:p>
        </p:txBody>
      </p:sp>
    </p:spTree>
    <p:extLst>
      <p:ext uri="{BB962C8B-B14F-4D97-AF65-F5344CB8AC3E}">
        <p14:creationId xmlns:p14="http://schemas.microsoft.com/office/powerpoint/2010/main" val="3549404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1A1D1-587C-40D7-BF4E-E5EC339F16E6}"/>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4.3-2 P</a:t>
            </a:r>
            <a:r>
              <a:rPr lang="zh-CN" altLang="en-US" dirty="0">
                <a:latin typeface="Arial" panose="020B0604020202020204" pitchFamily="34" charset="0"/>
                <a:cs typeface="Arial" panose="020B0604020202020204" pitchFamily="34" charset="0"/>
              </a:rPr>
              <a:t>值检验法</a:t>
            </a:r>
            <a:endParaRPr lang="zh-CN" altLang="en-US" dirty="0"/>
          </a:p>
        </p:txBody>
      </p:sp>
      <p:sp>
        <p:nvSpPr>
          <p:cNvPr id="3" name="内容占位符 2">
            <a:extLst>
              <a:ext uri="{FF2B5EF4-FFF2-40B4-BE49-F238E27FC236}">
                <a16:creationId xmlns:a16="http://schemas.microsoft.com/office/drawing/2014/main" id="{11E9BA4D-8530-4C5A-8972-E12CA2D15906}"/>
              </a:ext>
            </a:extLst>
          </p:cNvPr>
          <p:cNvSpPr>
            <a:spLocks noGrp="1"/>
          </p:cNvSpPr>
          <p:nvPr>
            <p:ph sz="half" idx="1"/>
          </p:nvPr>
        </p:nvSpPr>
        <p:spPr/>
        <p:txBody>
          <a:bodyPr/>
          <a:lstStyle/>
          <a:p>
            <a:pPr>
              <a:lnSpc>
                <a:spcPct val="120000"/>
              </a:lnSpc>
              <a:spcBef>
                <a:spcPct val="0"/>
              </a:spcBef>
              <a:buNone/>
            </a:pPr>
            <a:r>
              <a:rPr lang="en-US" altLang="zh-CN" sz="2400" dirty="0">
                <a:solidFill>
                  <a:schemeClr val="tx1"/>
                </a:solidFill>
                <a:latin typeface="Times New Roman" panose="02020603050405020304" pitchFamily="18" charset="0"/>
                <a:ea typeface="楷体_GB2312" pitchFamily="49" charset="-122"/>
              </a:rPr>
              <a:t>(1) </a:t>
            </a:r>
            <a:r>
              <a:rPr lang="zh-CN" altLang="en-US" sz="2400" dirty="0">
                <a:solidFill>
                  <a:schemeClr val="tx1"/>
                </a:solidFill>
                <a:latin typeface="Times New Roman" panose="02020603050405020304" pitchFamily="18" charset="0"/>
                <a:ea typeface="楷体_GB2312" pitchFamily="49" charset="-122"/>
              </a:rPr>
              <a:t>建立检验假设，确定检验水准</a:t>
            </a:r>
          </a:p>
          <a:p>
            <a:pPr>
              <a:lnSpc>
                <a:spcPct val="120000"/>
              </a:lnSpc>
              <a:spcBef>
                <a:spcPct val="0"/>
              </a:spcBef>
              <a:buNone/>
            </a:pPr>
            <a:r>
              <a:rPr lang="zh-CN" altLang="en-US" sz="2400" b="0" dirty="0">
                <a:solidFill>
                  <a:schemeClr val="tx1"/>
                </a:solidFill>
                <a:latin typeface="Times New Roman" panose="02020603050405020304" pitchFamily="18" charset="0"/>
                <a:ea typeface="楷体_GB2312" pitchFamily="49" charset="-122"/>
              </a:rPr>
              <a:t>   </a:t>
            </a:r>
            <a:r>
              <a:rPr lang="en-US" altLang="zh-CN" sz="2400" b="0" i="1" dirty="0">
                <a:solidFill>
                  <a:schemeClr val="tx1"/>
                </a:solidFill>
                <a:latin typeface="Times New Roman" panose="02020603050405020304" pitchFamily="18" charset="0"/>
                <a:ea typeface="楷体_GB2312" pitchFamily="49" charset="-122"/>
              </a:rPr>
              <a:t>H</a:t>
            </a:r>
            <a:r>
              <a:rPr lang="en-US" altLang="zh-CN" sz="2400" b="0" baseline="-30000" dirty="0">
                <a:solidFill>
                  <a:schemeClr val="tx1"/>
                </a:solidFill>
                <a:latin typeface="Times New Roman" panose="02020603050405020304" pitchFamily="18" charset="0"/>
                <a:ea typeface="楷体_GB2312" pitchFamily="49" charset="-122"/>
              </a:rPr>
              <a:t>0</a:t>
            </a:r>
            <a:r>
              <a:rPr lang="zh-CN" altLang="en-US" sz="2400" b="0" dirty="0">
                <a:solidFill>
                  <a:schemeClr val="tx1"/>
                </a:solidFill>
                <a:latin typeface="Times New Roman" panose="02020603050405020304" pitchFamily="18" charset="0"/>
                <a:ea typeface="楷体_GB2312" pitchFamily="49" charset="-122"/>
              </a:rPr>
              <a:t>：</a:t>
            </a:r>
            <a:r>
              <a:rPr lang="zh-CN" altLang="en-US" sz="2400" b="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b="0" i="1" dirty="0">
                <a:solidFill>
                  <a:schemeClr val="tx1"/>
                </a:solidFill>
                <a:latin typeface="Times New Roman" panose="02020603050405020304" pitchFamily="18" charset="0"/>
                <a:ea typeface="楷体_GB2312" pitchFamily="49" charset="-122"/>
              </a:rPr>
              <a:t>=</a:t>
            </a:r>
            <a:r>
              <a:rPr lang="en-US" altLang="zh-CN" sz="2400" b="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b="0" baseline="-30000" dirty="0">
                <a:solidFill>
                  <a:schemeClr val="tx1"/>
                </a:solidFill>
                <a:latin typeface="Times New Roman" panose="02020603050405020304" pitchFamily="18" charset="0"/>
                <a:ea typeface="楷体_GB2312" pitchFamily="49" charset="-122"/>
              </a:rPr>
              <a:t>0</a:t>
            </a:r>
            <a:r>
              <a:rPr lang="en-US" altLang="zh-CN" sz="2400" b="0" dirty="0">
                <a:solidFill>
                  <a:schemeClr val="tx1"/>
                </a:solidFill>
                <a:latin typeface="Times New Roman" panose="02020603050405020304" pitchFamily="18" charset="0"/>
                <a:ea typeface="楷体_GB2312" pitchFamily="49" charset="-122"/>
              </a:rPr>
              <a:t>,  </a:t>
            </a:r>
            <a:r>
              <a:rPr lang="zh-CN" altLang="en-US" sz="2400" b="0" dirty="0">
                <a:solidFill>
                  <a:schemeClr val="tx1"/>
                </a:solidFill>
                <a:latin typeface="Times New Roman" panose="02020603050405020304" pitchFamily="18" charset="0"/>
                <a:ea typeface="楷体_GB2312" pitchFamily="49" charset="-122"/>
              </a:rPr>
              <a:t>该地难产儿与一般新生儿平均出生体重相同</a:t>
            </a:r>
          </a:p>
          <a:p>
            <a:pPr>
              <a:lnSpc>
                <a:spcPct val="120000"/>
              </a:lnSpc>
              <a:spcBef>
                <a:spcPct val="0"/>
              </a:spcBef>
              <a:buNone/>
            </a:pPr>
            <a:r>
              <a:rPr lang="zh-CN" altLang="en-US" sz="2400" b="0" dirty="0">
                <a:solidFill>
                  <a:schemeClr val="tx1"/>
                </a:solidFill>
                <a:latin typeface="Times New Roman" panose="02020603050405020304" pitchFamily="18" charset="0"/>
                <a:ea typeface="楷体_GB2312" pitchFamily="49" charset="-122"/>
              </a:rPr>
              <a:t> </a:t>
            </a:r>
            <a:r>
              <a:rPr lang="zh-CN" altLang="en-US" sz="2400" b="0" i="1" dirty="0">
                <a:solidFill>
                  <a:schemeClr val="tx1"/>
                </a:solidFill>
                <a:latin typeface="Times New Roman" panose="02020603050405020304" pitchFamily="18" charset="0"/>
                <a:ea typeface="楷体_GB2312" pitchFamily="49" charset="-122"/>
              </a:rPr>
              <a:t>  </a:t>
            </a:r>
            <a:r>
              <a:rPr lang="en-US" altLang="zh-CN" sz="2400" b="0" i="1" dirty="0">
                <a:solidFill>
                  <a:schemeClr val="tx1"/>
                </a:solidFill>
                <a:latin typeface="Times New Roman" panose="02020603050405020304" pitchFamily="18" charset="0"/>
                <a:ea typeface="楷体_GB2312" pitchFamily="49" charset="-122"/>
              </a:rPr>
              <a:t>H</a:t>
            </a:r>
            <a:r>
              <a:rPr lang="en-US" altLang="zh-CN" sz="2400" b="0" baseline="-30000" dirty="0">
                <a:solidFill>
                  <a:schemeClr val="tx1"/>
                </a:solidFill>
                <a:latin typeface="Times New Roman" panose="02020603050405020304" pitchFamily="18" charset="0"/>
                <a:ea typeface="楷体_GB2312" pitchFamily="49" charset="-122"/>
              </a:rPr>
              <a:t>1</a:t>
            </a:r>
            <a:r>
              <a:rPr lang="zh-CN" altLang="en-US" sz="2400" b="0" dirty="0">
                <a:solidFill>
                  <a:schemeClr val="tx1"/>
                </a:solidFill>
                <a:latin typeface="Times New Roman" panose="02020603050405020304" pitchFamily="18" charset="0"/>
                <a:ea typeface="楷体_GB2312" pitchFamily="49" charset="-122"/>
              </a:rPr>
              <a:t>：</a:t>
            </a:r>
            <a:r>
              <a:rPr lang="zh-CN" altLang="en-US" sz="2400" b="0" i="1" dirty="0">
                <a:solidFill>
                  <a:schemeClr val="tx1"/>
                </a:solidFill>
                <a:latin typeface="Times New Roman" panose="02020603050405020304" pitchFamily="18" charset="0"/>
                <a:ea typeface="楷体_GB2312" pitchFamily="49" charset="-122"/>
                <a:sym typeface="Symbol" panose="05050102010706020507" pitchFamily="18" charset="2"/>
              </a:rPr>
              <a:t></a:t>
            </a:r>
            <a:r>
              <a:rPr lang="zh-CN" altLang="en-US" sz="2400" b="0" i="1" dirty="0">
                <a:solidFill>
                  <a:schemeClr val="tx1"/>
                </a:solidFill>
                <a:latin typeface="Times New Roman" panose="02020603050405020304" pitchFamily="18" charset="0"/>
                <a:ea typeface="楷体_GB2312" pitchFamily="49" charset="-122"/>
              </a:rPr>
              <a:t>≠</a:t>
            </a:r>
            <a:r>
              <a:rPr lang="zh-CN" altLang="en-US" sz="2400" b="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b="0" baseline="-30000" dirty="0">
                <a:solidFill>
                  <a:schemeClr val="tx1"/>
                </a:solidFill>
                <a:latin typeface="Times New Roman" panose="02020603050405020304" pitchFamily="18" charset="0"/>
                <a:ea typeface="楷体_GB2312" pitchFamily="49" charset="-122"/>
              </a:rPr>
              <a:t>0</a:t>
            </a:r>
            <a:r>
              <a:rPr lang="en-US" altLang="zh-CN" sz="2400" b="0" dirty="0">
                <a:solidFill>
                  <a:schemeClr val="tx1"/>
                </a:solidFill>
                <a:latin typeface="Times New Roman" panose="02020603050405020304" pitchFamily="18" charset="0"/>
                <a:ea typeface="楷体_GB2312" pitchFamily="49" charset="-122"/>
              </a:rPr>
              <a:t>,</a:t>
            </a:r>
            <a:r>
              <a:rPr lang="zh-CN" altLang="en-US" sz="2400" b="0" dirty="0">
                <a:solidFill>
                  <a:schemeClr val="tx1"/>
                </a:solidFill>
                <a:latin typeface="Times New Roman" panose="02020603050405020304" pitchFamily="18" charset="0"/>
                <a:ea typeface="楷体_GB2312" pitchFamily="49" charset="-122"/>
              </a:rPr>
              <a:t>该地难产儿与一般新生儿平均出生体重不同</a:t>
            </a:r>
          </a:p>
          <a:p>
            <a:pPr>
              <a:lnSpc>
                <a:spcPct val="120000"/>
              </a:lnSpc>
              <a:spcBef>
                <a:spcPct val="0"/>
              </a:spcBef>
              <a:buNone/>
            </a:pPr>
            <a:r>
              <a:rPr lang="zh-CN" altLang="en-US" sz="2400" b="0" i="1" dirty="0">
                <a:solidFill>
                  <a:schemeClr val="tx1"/>
                </a:solidFill>
                <a:latin typeface="Times New Roman" panose="02020603050405020304" pitchFamily="18" charset="0"/>
                <a:ea typeface="楷体_GB2312" pitchFamily="49" charset="-122"/>
                <a:sym typeface="Symbol" panose="05050102010706020507" pitchFamily="18" charset="2"/>
              </a:rPr>
              <a:t>  双侧</a:t>
            </a:r>
            <a:r>
              <a:rPr lang="en-US" altLang="zh-CN" sz="2400" b="0" i="1" dirty="0">
                <a:solidFill>
                  <a:schemeClr val="tx1"/>
                </a:solidFill>
                <a:latin typeface="Times New Roman" panose="02020603050405020304" pitchFamily="18" charset="0"/>
                <a:ea typeface="楷体_GB2312" pitchFamily="49" charset="-122"/>
              </a:rPr>
              <a:t>=</a:t>
            </a:r>
            <a:r>
              <a:rPr lang="en-US" altLang="zh-CN" sz="2400" b="0" dirty="0">
                <a:solidFill>
                  <a:schemeClr val="tx1"/>
                </a:solidFill>
                <a:latin typeface="Times New Roman" panose="02020603050405020304" pitchFamily="18" charset="0"/>
                <a:ea typeface="楷体_GB2312" pitchFamily="49" charset="-122"/>
              </a:rPr>
              <a:t>0.05</a:t>
            </a:r>
          </a:p>
          <a:p>
            <a:pPr marL="0" indent="0">
              <a:buNone/>
            </a:pPr>
            <a:r>
              <a:rPr lang="en-US" altLang="zh-CN" sz="2400" dirty="0">
                <a:solidFill>
                  <a:schemeClr val="tx1"/>
                </a:solidFill>
                <a:latin typeface="Times New Roman" panose="02020603050405020304" pitchFamily="18" charset="0"/>
                <a:ea typeface="楷体_GB2312" pitchFamily="49" charset="-122"/>
              </a:rPr>
              <a:t>(2) </a:t>
            </a:r>
            <a:r>
              <a:rPr lang="zh-CN" altLang="en-US" sz="2400" dirty="0">
                <a:solidFill>
                  <a:schemeClr val="tx1"/>
                </a:solidFill>
                <a:latin typeface="Times New Roman" panose="02020603050405020304" pitchFamily="18" charset="0"/>
                <a:ea typeface="楷体_GB2312" pitchFamily="49" charset="-122"/>
              </a:rPr>
              <a:t>计算统计量</a:t>
            </a:r>
            <a:endParaRPr lang="en-US" altLang="zh-CN" sz="2400" dirty="0">
              <a:solidFill>
                <a:schemeClr val="tx1"/>
              </a:solidFill>
              <a:latin typeface="Times New Roman" panose="02020603050405020304" pitchFamily="18" charset="0"/>
              <a:ea typeface="楷体_GB2312" pitchFamily="49" charset="-122"/>
            </a:endParaRPr>
          </a:p>
          <a:p>
            <a:pPr marL="0" indent="0">
              <a:buNone/>
            </a:pPr>
            <a:endParaRPr lang="zh-CN" altLang="en-US" dirty="0">
              <a:solidFill>
                <a:schemeClr val="tx1"/>
              </a:solidFill>
              <a:latin typeface="Times New Roman" panose="02020603050405020304" pitchFamily="18" charset="0"/>
              <a:ea typeface="楷体_GB2312" pitchFamily="49" charset="-122"/>
            </a:endParaRPr>
          </a:p>
          <a:p>
            <a:endParaRPr lang="zh-CN" altLang="en-US" dirty="0"/>
          </a:p>
        </p:txBody>
      </p:sp>
      <p:graphicFrame>
        <p:nvGraphicFramePr>
          <p:cNvPr id="4" name="Object 3">
            <a:extLst>
              <a:ext uri="{FF2B5EF4-FFF2-40B4-BE49-F238E27FC236}">
                <a16:creationId xmlns:a16="http://schemas.microsoft.com/office/drawing/2014/main" id="{5206F26F-F975-4549-A827-003D96C9015B}"/>
              </a:ext>
            </a:extLst>
          </p:cNvPr>
          <p:cNvGraphicFramePr>
            <a:graphicFrameLocks noChangeAspect="1"/>
          </p:cNvGraphicFramePr>
          <p:nvPr>
            <p:extLst>
              <p:ext uri="{D42A27DB-BD31-4B8C-83A1-F6EECF244321}">
                <p14:modId xmlns:p14="http://schemas.microsoft.com/office/powerpoint/2010/main" val="672907925"/>
              </p:ext>
            </p:extLst>
          </p:nvPr>
        </p:nvGraphicFramePr>
        <p:xfrm>
          <a:off x="978694" y="3933056"/>
          <a:ext cx="6473626" cy="1219793"/>
        </p:xfrm>
        <a:graphic>
          <a:graphicData uri="http://schemas.openxmlformats.org/presentationml/2006/ole">
            <mc:AlternateContent xmlns:mc="http://schemas.openxmlformats.org/markup-compatibility/2006">
              <mc:Choice xmlns:v="urn:schemas-microsoft-com:vml" Requires="v">
                <p:oleObj spid="_x0000_s71694" name="Equation" r:id="rId3" imgW="2577960" imgH="495000" progId="Equation.DSMT4">
                  <p:embed/>
                </p:oleObj>
              </mc:Choice>
              <mc:Fallback>
                <p:oleObj name="Equation" r:id="rId3" imgW="2577960" imgH="495000" progId="Equation.DSMT4">
                  <p:embed/>
                  <p:pic>
                    <p:nvPicPr>
                      <p:cNvPr id="266243" name="Object 3">
                        <a:extLst>
                          <a:ext uri="{FF2B5EF4-FFF2-40B4-BE49-F238E27FC236}">
                            <a16:creationId xmlns:a16="http://schemas.microsoft.com/office/drawing/2014/main" id="{F1C0C85F-C29F-42E4-913C-81F32AF15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694" y="3933056"/>
                        <a:ext cx="6473626" cy="121979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0498624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E4EF6-BA4C-4AC5-8FA1-8AEB0D8E0EBB}"/>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4.3-2 P</a:t>
            </a:r>
            <a:r>
              <a:rPr lang="zh-CN" altLang="en-US" dirty="0">
                <a:latin typeface="Arial" panose="020B0604020202020204" pitchFamily="34" charset="0"/>
                <a:cs typeface="Arial" panose="020B0604020202020204" pitchFamily="34" charset="0"/>
              </a:rPr>
              <a:t>值检验法</a:t>
            </a:r>
            <a:endParaRPr lang="zh-CN" altLang="en-US" dirty="0"/>
          </a:p>
        </p:txBody>
      </p:sp>
      <p:sp>
        <p:nvSpPr>
          <p:cNvPr id="3" name="内容占位符 2">
            <a:extLst>
              <a:ext uri="{FF2B5EF4-FFF2-40B4-BE49-F238E27FC236}">
                <a16:creationId xmlns:a16="http://schemas.microsoft.com/office/drawing/2014/main" id="{092B83E8-31E6-4F1D-8B81-353687521460}"/>
              </a:ext>
            </a:extLst>
          </p:cNvPr>
          <p:cNvSpPr>
            <a:spLocks noGrp="1"/>
          </p:cNvSpPr>
          <p:nvPr>
            <p:ph sz="half" idx="1"/>
          </p:nvPr>
        </p:nvSpPr>
        <p:spPr/>
        <p:txBody>
          <a:bodyPr/>
          <a:lstStyle/>
          <a:p>
            <a:pPr>
              <a:spcBef>
                <a:spcPct val="0"/>
              </a:spcBef>
              <a:buNone/>
            </a:pP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3</a:t>
            </a:r>
            <a:r>
              <a:rPr lang="zh-CN" altLang="en-US" dirty="0">
                <a:solidFill>
                  <a:schemeClr val="tx1"/>
                </a:solidFill>
                <a:latin typeface="Times New Roman" panose="02020603050405020304" pitchFamily="18" charset="0"/>
                <a:ea typeface="楷体_GB2312" pitchFamily="49" charset="-122"/>
              </a:rPr>
              <a:t>）确定</a:t>
            </a:r>
            <a:r>
              <a:rPr lang="en-US" altLang="zh-CN" i="1" dirty="0">
                <a:solidFill>
                  <a:schemeClr val="tx1"/>
                </a:solidFill>
                <a:latin typeface="Times New Roman" panose="02020603050405020304" pitchFamily="18" charset="0"/>
                <a:ea typeface="楷体_GB2312" pitchFamily="49" charset="-122"/>
              </a:rPr>
              <a:t>P</a:t>
            </a:r>
            <a:r>
              <a:rPr lang="zh-CN" altLang="en-US" dirty="0">
                <a:solidFill>
                  <a:schemeClr val="tx1"/>
                </a:solidFill>
                <a:latin typeface="Times New Roman" panose="02020603050405020304" pitchFamily="18" charset="0"/>
                <a:ea typeface="楷体_GB2312" pitchFamily="49" charset="-122"/>
              </a:rPr>
              <a:t>值</a:t>
            </a:r>
            <a:r>
              <a:rPr lang="en-US" altLang="zh-CN" dirty="0">
                <a:solidFill>
                  <a:schemeClr val="tx1"/>
                </a:solidFill>
                <a:latin typeface="Times New Roman" panose="02020603050405020304" pitchFamily="18" charset="0"/>
                <a:ea typeface="楷体_GB2312" pitchFamily="49" charset="-122"/>
              </a:rPr>
              <a:t>,</a:t>
            </a:r>
            <a:r>
              <a:rPr lang="zh-CN" altLang="en-US" dirty="0">
                <a:solidFill>
                  <a:schemeClr val="tx1"/>
                </a:solidFill>
                <a:latin typeface="Times New Roman" panose="02020603050405020304" pitchFamily="18" charset="0"/>
                <a:ea typeface="楷体_GB2312" pitchFamily="49" charset="-122"/>
              </a:rPr>
              <a:t>作出统计推断结论</a:t>
            </a:r>
          </a:p>
          <a:p>
            <a:pPr>
              <a:spcBef>
                <a:spcPct val="0"/>
              </a:spcBef>
              <a:buNone/>
            </a:pPr>
            <a:r>
              <a:rPr lang="zh-CN" altLang="en-US" sz="2400" dirty="0">
                <a:solidFill>
                  <a:schemeClr val="tx1"/>
                </a:solidFill>
                <a:latin typeface="Times New Roman" panose="02020603050405020304" pitchFamily="18" charset="0"/>
                <a:ea typeface="楷体_GB2312" pitchFamily="49" charset="-122"/>
              </a:rPr>
              <a:t>     </a:t>
            </a:r>
            <a:r>
              <a:rPr lang="zh-CN" altLang="en-US" sz="2400" b="0" dirty="0">
                <a:solidFill>
                  <a:schemeClr val="tx1"/>
                </a:solidFill>
                <a:latin typeface="Times New Roman" panose="02020603050405020304" pitchFamily="18" charset="0"/>
                <a:ea typeface="楷体_GB2312" pitchFamily="49" charset="-122"/>
              </a:rPr>
              <a:t>以</a:t>
            </a:r>
            <a:r>
              <a:rPr lang="zh-CN" altLang="en-US" sz="2400" b="0" i="1" dirty="0">
                <a:solidFill>
                  <a:schemeClr val="tx1"/>
                </a:solidFill>
                <a:latin typeface="Times New Roman" panose="02020603050405020304" pitchFamily="18" charset="0"/>
                <a:ea typeface="楷体_GB2312" pitchFamily="49" charset="-122"/>
                <a:sym typeface="Symbol" panose="05050102010706020507" pitchFamily="18" charset="2"/>
              </a:rPr>
              <a:t> </a:t>
            </a:r>
            <a:r>
              <a:rPr lang="en-US" altLang="zh-CN" sz="2400" b="0" dirty="0">
                <a:solidFill>
                  <a:schemeClr val="tx1"/>
                </a:solidFill>
                <a:latin typeface="Times New Roman" panose="02020603050405020304" pitchFamily="18" charset="0"/>
                <a:ea typeface="楷体_GB2312" pitchFamily="49" charset="-122"/>
              </a:rPr>
              <a:t>=</a:t>
            </a:r>
            <a:r>
              <a:rPr lang="en-US" altLang="zh-CN" sz="2400" b="0" i="1" dirty="0">
                <a:solidFill>
                  <a:schemeClr val="tx1"/>
                </a:solidFill>
                <a:latin typeface="Times New Roman" panose="02020603050405020304" pitchFamily="18" charset="0"/>
                <a:ea typeface="楷体_GB2312" pitchFamily="49" charset="-122"/>
              </a:rPr>
              <a:t>n</a:t>
            </a:r>
            <a:r>
              <a:rPr lang="en-US" altLang="zh-CN" sz="2400" b="0" dirty="0">
                <a:solidFill>
                  <a:schemeClr val="tx1"/>
                </a:solidFill>
                <a:latin typeface="Times New Roman" panose="02020603050405020304" pitchFamily="18" charset="0"/>
                <a:ea typeface="楷体_GB2312" pitchFamily="49" charset="-122"/>
              </a:rPr>
              <a:t>-1=35-1=34,</a:t>
            </a:r>
            <a:r>
              <a:rPr lang="zh-CN" altLang="en-US" sz="2400" b="0" dirty="0">
                <a:solidFill>
                  <a:schemeClr val="tx1"/>
                </a:solidFill>
                <a:latin typeface="Times New Roman" panose="02020603050405020304" pitchFamily="18" charset="0"/>
                <a:ea typeface="楷体_GB2312" pitchFamily="49" charset="-122"/>
              </a:rPr>
              <a:t>查</a:t>
            </a:r>
            <a:r>
              <a:rPr lang="en-US" altLang="zh-CN" sz="2400" b="0" i="1" dirty="0">
                <a:solidFill>
                  <a:schemeClr val="tx1"/>
                </a:solidFill>
                <a:latin typeface="Times New Roman" panose="02020603050405020304" pitchFamily="18" charset="0"/>
                <a:ea typeface="楷体_GB2312" pitchFamily="49" charset="-122"/>
              </a:rPr>
              <a:t>t</a:t>
            </a:r>
            <a:r>
              <a:rPr lang="zh-CN" altLang="en-US" sz="2400" b="0" dirty="0">
                <a:solidFill>
                  <a:schemeClr val="tx1"/>
                </a:solidFill>
                <a:latin typeface="Times New Roman" panose="02020603050405020304" pitchFamily="18" charset="0"/>
                <a:ea typeface="楷体_GB2312" pitchFamily="49" charset="-122"/>
              </a:rPr>
              <a:t>界值表</a:t>
            </a:r>
            <a:r>
              <a:rPr lang="en-US" altLang="zh-CN" sz="2400" b="0" dirty="0">
                <a:solidFill>
                  <a:schemeClr val="tx1"/>
                </a:solidFill>
                <a:latin typeface="Times New Roman" panose="02020603050405020304" pitchFamily="18" charset="0"/>
                <a:ea typeface="楷体_GB2312" pitchFamily="49" charset="-122"/>
              </a:rPr>
              <a:t>, </a:t>
            </a:r>
            <a:r>
              <a:rPr lang="en-US" altLang="zh-CN" sz="2400" b="0" i="1" dirty="0">
                <a:solidFill>
                  <a:schemeClr val="tx1"/>
                </a:solidFill>
                <a:latin typeface="Times New Roman" panose="02020603050405020304" pitchFamily="18" charset="0"/>
                <a:ea typeface="楷体_GB2312" pitchFamily="49" charset="-122"/>
              </a:rPr>
              <a:t>t</a:t>
            </a:r>
            <a:r>
              <a:rPr lang="en-US" altLang="zh-CN" sz="2400" b="0" baseline="-30000" dirty="0">
                <a:solidFill>
                  <a:schemeClr val="tx1"/>
                </a:solidFill>
                <a:latin typeface="Times New Roman" panose="02020603050405020304" pitchFamily="18" charset="0"/>
                <a:ea typeface="楷体_GB2312" pitchFamily="49" charset="-122"/>
              </a:rPr>
              <a:t>0.05</a:t>
            </a:r>
            <a:r>
              <a:rPr lang="zh-CN" altLang="en-US" sz="2400" b="0" baseline="-30000" dirty="0">
                <a:solidFill>
                  <a:schemeClr val="tx1"/>
                </a:solidFill>
                <a:latin typeface="Times New Roman" panose="02020603050405020304" pitchFamily="18" charset="0"/>
                <a:ea typeface="楷体_GB2312" pitchFamily="49" charset="-122"/>
              </a:rPr>
              <a:t>／</a:t>
            </a:r>
            <a:r>
              <a:rPr lang="en-US" altLang="zh-CN" sz="2400" b="0" baseline="-30000" dirty="0">
                <a:solidFill>
                  <a:schemeClr val="tx1"/>
                </a:solidFill>
                <a:latin typeface="Times New Roman" panose="02020603050405020304" pitchFamily="18" charset="0"/>
                <a:ea typeface="楷体_GB2312" pitchFamily="49" charset="-122"/>
              </a:rPr>
              <a:t>2</a:t>
            </a:r>
            <a:r>
              <a:rPr lang="en-US" altLang="zh-CN" sz="2400" b="0" baseline="-25000" dirty="0">
                <a:solidFill>
                  <a:schemeClr val="tx1"/>
                </a:solidFill>
                <a:latin typeface="Times New Roman" panose="02020603050405020304" pitchFamily="18" charset="0"/>
                <a:ea typeface="楷体_GB2312" pitchFamily="49" charset="-122"/>
              </a:rPr>
              <a:t>,</a:t>
            </a:r>
            <a:r>
              <a:rPr lang="en-US" altLang="zh-CN" sz="2400" b="0" baseline="-30000" dirty="0">
                <a:solidFill>
                  <a:schemeClr val="tx1"/>
                </a:solidFill>
                <a:latin typeface="Times New Roman" panose="02020603050405020304" pitchFamily="18" charset="0"/>
                <a:ea typeface="楷体_GB2312" pitchFamily="49" charset="-122"/>
              </a:rPr>
              <a:t>34</a:t>
            </a:r>
            <a:r>
              <a:rPr lang="en-US" altLang="zh-CN" sz="2400" b="0" dirty="0">
                <a:solidFill>
                  <a:schemeClr val="tx1"/>
                </a:solidFill>
                <a:latin typeface="Times New Roman" panose="02020603050405020304" pitchFamily="18" charset="0"/>
                <a:ea typeface="楷体_GB2312" pitchFamily="49" charset="-122"/>
              </a:rPr>
              <a:t>=2.032, t</a:t>
            </a:r>
            <a:r>
              <a:rPr lang="en-US" altLang="en-US" sz="2400" b="0" dirty="0">
                <a:solidFill>
                  <a:schemeClr val="tx1"/>
                </a:solidFill>
              </a:rPr>
              <a:t>＜</a:t>
            </a:r>
            <a:r>
              <a:rPr lang="en-US" altLang="zh-CN" sz="2400" b="0" i="1" dirty="0">
                <a:solidFill>
                  <a:schemeClr val="tx1"/>
                </a:solidFill>
                <a:latin typeface="Times New Roman" panose="02020603050405020304" pitchFamily="18" charset="0"/>
                <a:ea typeface="楷体_GB2312" pitchFamily="49" charset="-122"/>
              </a:rPr>
              <a:t>t</a:t>
            </a:r>
            <a:r>
              <a:rPr lang="en-US" altLang="zh-CN" sz="2400" b="0" baseline="-30000" dirty="0">
                <a:solidFill>
                  <a:schemeClr val="tx1"/>
                </a:solidFill>
                <a:latin typeface="Times New Roman" panose="02020603050405020304" pitchFamily="18" charset="0"/>
                <a:ea typeface="楷体_GB2312" pitchFamily="49" charset="-122"/>
              </a:rPr>
              <a:t>0.05</a:t>
            </a:r>
            <a:r>
              <a:rPr lang="zh-CN" altLang="en-US" sz="2400" b="0" baseline="-30000" dirty="0">
                <a:solidFill>
                  <a:schemeClr val="tx1"/>
                </a:solidFill>
                <a:latin typeface="Times New Roman" panose="02020603050405020304" pitchFamily="18" charset="0"/>
                <a:ea typeface="楷体_GB2312" pitchFamily="49" charset="-122"/>
              </a:rPr>
              <a:t>／</a:t>
            </a:r>
            <a:r>
              <a:rPr lang="en-US" altLang="zh-CN" sz="2400" b="0" baseline="-30000" dirty="0">
                <a:solidFill>
                  <a:schemeClr val="tx1"/>
                </a:solidFill>
                <a:latin typeface="Times New Roman" panose="02020603050405020304" pitchFamily="18" charset="0"/>
                <a:ea typeface="楷体_GB2312" pitchFamily="49" charset="-122"/>
              </a:rPr>
              <a:t>2</a:t>
            </a:r>
            <a:r>
              <a:rPr lang="en-US" altLang="zh-CN" sz="2400" b="0" baseline="-25000" dirty="0">
                <a:solidFill>
                  <a:schemeClr val="tx1"/>
                </a:solidFill>
                <a:latin typeface="Times New Roman" panose="02020603050405020304" pitchFamily="18" charset="0"/>
                <a:ea typeface="楷体_GB2312" pitchFamily="49" charset="-122"/>
              </a:rPr>
              <a:t>,</a:t>
            </a:r>
            <a:r>
              <a:rPr lang="en-US" altLang="zh-CN" sz="2400" b="0" baseline="-30000" dirty="0">
                <a:solidFill>
                  <a:schemeClr val="tx1"/>
                </a:solidFill>
                <a:latin typeface="Times New Roman" panose="02020603050405020304" pitchFamily="18" charset="0"/>
                <a:ea typeface="楷体_GB2312" pitchFamily="49" charset="-122"/>
              </a:rPr>
              <a:t>34</a:t>
            </a:r>
            <a:r>
              <a:rPr lang="en-US" altLang="zh-CN" sz="2400" b="0" dirty="0">
                <a:solidFill>
                  <a:schemeClr val="tx1"/>
                </a:solidFill>
                <a:latin typeface="Times New Roman" panose="02020603050405020304" pitchFamily="18" charset="0"/>
                <a:ea typeface="楷体_GB2312" pitchFamily="49" charset="-122"/>
              </a:rPr>
              <a:t>,</a:t>
            </a:r>
            <a:r>
              <a:rPr lang="en-US" altLang="en-US" sz="2400" b="0" dirty="0">
                <a:solidFill>
                  <a:schemeClr val="tx1"/>
                </a:solidFill>
              </a:rPr>
              <a:t> </a:t>
            </a:r>
            <a:r>
              <a:rPr lang="en-US" altLang="zh-CN" sz="2400" b="0" i="1" dirty="0">
                <a:solidFill>
                  <a:schemeClr val="tx1"/>
                </a:solidFill>
                <a:latin typeface="Times New Roman" panose="02020603050405020304" pitchFamily="18" charset="0"/>
                <a:ea typeface="楷体_GB2312" pitchFamily="49" charset="-122"/>
              </a:rPr>
              <a:t>P</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ea typeface="楷体_GB2312" pitchFamily="49" charset="-122"/>
              </a:rPr>
              <a:t>0.05, </a:t>
            </a:r>
            <a:r>
              <a:rPr lang="zh-CN" altLang="en-US" sz="2400" b="0" dirty="0">
                <a:solidFill>
                  <a:schemeClr val="tx1"/>
                </a:solidFill>
                <a:latin typeface="Times New Roman" panose="02020603050405020304" pitchFamily="18" charset="0"/>
                <a:ea typeface="楷体_GB2312" pitchFamily="49" charset="-122"/>
              </a:rPr>
              <a:t>按</a:t>
            </a:r>
            <a:r>
              <a:rPr lang="zh-CN" altLang="en-US" sz="2400" b="0" i="1"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400" b="0" dirty="0">
                <a:solidFill>
                  <a:schemeClr val="tx1"/>
                </a:solidFill>
                <a:latin typeface="Times New Roman" panose="02020603050405020304" pitchFamily="18" charset="0"/>
                <a:ea typeface="楷体_GB2312" pitchFamily="49" charset="-122"/>
              </a:rPr>
              <a:t>=0.05</a:t>
            </a:r>
            <a:r>
              <a:rPr lang="zh-CN" altLang="en-US" sz="2400" b="0" dirty="0">
                <a:solidFill>
                  <a:schemeClr val="tx1"/>
                </a:solidFill>
                <a:latin typeface="Times New Roman" panose="02020603050405020304" pitchFamily="18" charset="0"/>
                <a:ea typeface="楷体_GB2312" pitchFamily="49" charset="-122"/>
              </a:rPr>
              <a:t>水准尚不能拒绝</a:t>
            </a:r>
            <a:r>
              <a:rPr lang="en-US" altLang="zh-CN" sz="2400" b="0" i="1" dirty="0">
                <a:solidFill>
                  <a:schemeClr val="tx1"/>
                </a:solidFill>
                <a:latin typeface="Times New Roman" panose="02020603050405020304" pitchFamily="18" charset="0"/>
                <a:ea typeface="楷体_GB2312" pitchFamily="49" charset="-122"/>
              </a:rPr>
              <a:t>H</a:t>
            </a:r>
            <a:r>
              <a:rPr lang="en-US" altLang="zh-CN" sz="2400" b="0" baseline="-30000" dirty="0">
                <a:solidFill>
                  <a:schemeClr val="tx1"/>
                </a:solidFill>
                <a:latin typeface="Times New Roman" panose="02020603050405020304" pitchFamily="18" charset="0"/>
                <a:ea typeface="楷体_GB2312" pitchFamily="49" charset="-122"/>
              </a:rPr>
              <a:t>0</a:t>
            </a:r>
            <a:r>
              <a:rPr lang="en-US" altLang="zh-CN" sz="2400" b="0" dirty="0">
                <a:solidFill>
                  <a:schemeClr val="tx1"/>
                </a:solidFill>
                <a:latin typeface="Times New Roman" panose="02020603050405020304" pitchFamily="18" charset="0"/>
                <a:ea typeface="楷体_GB2312" pitchFamily="49" charset="-122"/>
              </a:rPr>
              <a:t>, </a:t>
            </a:r>
            <a:r>
              <a:rPr lang="zh-CN" altLang="en-US" sz="2400" b="0" dirty="0">
                <a:solidFill>
                  <a:schemeClr val="tx1"/>
                </a:solidFill>
                <a:latin typeface="Times New Roman" panose="02020603050405020304" pitchFamily="18" charset="0"/>
                <a:ea typeface="楷体_GB2312" pitchFamily="49" charset="-122"/>
              </a:rPr>
              <a:t>两者的差异无统计学意义。据样本提供的信息</a:t>
            </a:r>
            <a:r>
              <a:rPr lang="en-US" altLang="zh-CN" sz="2400" b="0" dirty="0">
                <a:solidFill>
                  <a:schemeClr val="tx1"/>
                </a:solidFill>
                <a:latin typeface="Times New Roman" panose="02020603050405020304" pitchFamily="18" charset="0"/>
                <a:ea typeface="楷体_GB2312" pitchFamily="49" charset="-122"/>
              </a:rPr>
              <a:t>, </a:t>
            </a:r>
            <a:r>
              <a:rPr lang="zh-CN" altLang="en-US" sz="2400" b="0" dirty="0">
                <a:solidFill>
                  <a:schemeClr val="tx1"/>
                </a:solidFill>
                <a:latin typeface="Times New Roman" panose="02020603050405020304" pitchFamily="18" charset="0"/>
                <a:ea typeface="楷体_GB2312" pitchFamily="49" charset="-122"/>
              </a:rPr>
              <a:t>还不能认为该地难产儿与一般新生儿平均出生体重不同。</a:t>
            </a:r>
            <a:endParaRPr lang="en-US" altLang="zh-CN" sz="2400" b="0" dirty="0">
              <a:solidFill>
                <a:schemeClr val="tx1"/>
              </a:solidFill>
              <a:latin typeface="Times New Roman" panose="02020603050405020304" pitchFamily="18" charset="0"/>
              <a:ea typeface="楷体_GB2312" pitchFamily="49" charset="-122"/>
            </a:endParaRPr>
          </a:p>
          <a:p>
            <a:pPr>
              <a:spcBef>
                <a:spcPct val="0"/>
              </a:spcBef>
              <a:buNone/>
            </a:pPr>
            <a:endParaRPr lang="en-US" altLang="zh-CN" sz="2400" b="0" dirty="0">
              <a:solidFill>
                <a:schemeClr val="tx1"/>
              </a:solidFill>
              <a:latin typeface="Times New Roman" panose="02020603050405020304" pitchFamily="18" charset="0"/>
              <a:ea typeface="楷体_GB2312" pitchFamily="49" charset="-122"/>
            </a:endParaRPr>
          </a:p>
          <a:p>
            <a:pPr>
              <a:spcBef>
                <a:spcPct val="0"/>
              </a:spcBef>
              <a:buNone/>
            </a:pPr>
            <a:endParaRPr lang="zh-CN" altLang="en-US" sz="2400" b="0" dirty="0">
              <a:solidFill>
                <a:schemeClr val="tx1"/>
              </a:solidFill>
              <a:latin typeface="Times New Roman" panose="02020603050405020304" pitchFamily="18" charset="0"/>
              <a:ea typeface="楷体_GB2312" pitchFamily="49" charset="-122"/>
            </a:endParaRPr>
          </a:p>
          <a:p>
            <a:endParaRPr lang="zh-CN" altLang="en-US" dirty="0"/>
          </a:p>
        </p:txBody>
      </p:sp>
    </p:spTree>
    <p:extLst>
      <p:ext uri="{BB962C8B-B14F-4D97-AF65-F5344CB8AC3E}">
        <p14:creationId xmlns:p14="http://schemas.microsoft.com/office/powerpoint/2010/main" val="6519805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A673E-129F-456D-AB6D-3F232BEC3E56}"/>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4.3-2 P</a:t>
            </a:r>
            <a:r>
              <a:rPr lang="zh-CN" altLang="en-US" dirty="0">
                <a:latin typeface="Arial" panose="020B0604020202020204" pitchFamily="34" charset="0"/>
                <a:cs typeface="Arial" panose="020B0604020202020204" pitchFamily="34" charset="0"/>
              </a:rPr>
              <a:t>值检验法</a:t>
            </a:r>
            <a:endParaRPr lang="zh-CN" altLang="en-US" dirty="0"/>
          </a:p>
        </p:txBody>
      </p:sp>
      <p:sp>
        <p:nvSpPr>
          <p:cNvPr id="3" name="内容占位符 2">
            <a:extLst>
              <a:ext uri="{FF2B5EF4-FFF2-40B4-BE49-F238E27FC236}">
                <a16:creationId xmlns:a16="http://schemas.microsoft.com/office/drawing/2014/main" id="{D84CD068-AFF1-4A2F-A0CB-84A647F37845}"/>
              </a:ext>
            </a:extLst>
          </p:cNvPr>
          <p:cNvSpPr>
            <a:spLocks noGrp="1"/>
          </p:cNvSpPr>
          <p:nvPr>
            <p:ph sz="half" idx="1"/>
          </p:nvPr>
        </p:nvSpPr>
        <p:spPr/>
        <p:txBody>
          <a:bodyPr/>
          <a:lstStyle/>
          <a:p>
            <a:pPr>
              <a:lnSpc>
                <a:spcPct val="120000"/>
              </a:lnSpc>
              <a:spcBef>
                <a:spcPct val="0"/>
              </a:spcBef>
              <a:buNone/>
            </a:pPr>
            <a:r>
              <a:rPr lang="zh-CN" altLang="en-US" sz="3200" dirty="0">
                <a:solidFill>
                  <a:srgbClr val="FF0000"/>
                </a:solidFill>
                <a:latin typeface="Times New Roman" panose="02020603050405020304" pitchFamily="18" charset="0"/>
                <a:ea typeface="楷体_GB2312" pitchFamily="49" charset="-122"/>
              </a:rPr>
              <a:t>检验水准</a:t>
            </a:r>
            <a:r>
              <a:rPr lang="en-US" altLang="zh-CN" sz="3200" dirty="0">
                <a:solidFill>
                  <a:srgbClr val="FF0000"/>
                </a:solidFill>
                <a:latin typeface="Times New Roman" panose="02020603050405020304" pitchFamily="18" charset="0"/>
                <a:ea typeface="楷体_GB2312" pitchFamily="49" charset="-122"/>
              </a:rPr>
              <a:t>:</a:t>
            </a:r>
            <a:r>
              <a:rPr lang="el-GR" altLang="zh-CN" sz="3200" dirty="0">
                <a:solidFill>
                  <a:srgbClr val="FF0000"/>
                </a:solidFill>
                <a:latin typeface="Times New Roman" panose="02020603050405020304" pitchFamily="18" charset="0"/>
                <a:ea typeface="楷体_GB2312" pitchFamily="49" charset="-122"/>
              </a:rPr>
              <a:t>α</a:t>
            </a:r>
            <a:r>
              <a:rPr lang="en-US" altLang="zh-CN" sz="3200" dirty="0">
                <a:solidFill>
                  <a:srgbClr val="FF0000"/>
                </a:solidFill>
                <a:latin typeface="Times New Roman" panose="02020603050405020304" pitchFamily="18" charset="0"/>
                <a:ea typeface="楷体_GB2312" pitchFamily="49" charset="-122"/>
              </a:rPr>
              <a:t> =0.05</a:t>
            </a:r>
          </a:p>
          <a:p>
            <a:pPr>
              <a:lnSpc>
                <a:spcPct val="120000"/>
              </a:lnSpc>
              <a:spcBef>
                <a:spcPct val="0"/>
              </a:spcBef>
              <a:buNone/>
            </a:pPr>
            <a:r>
              <a:rPr lang="en-US" altLang="zh-CN" sz="3200" dirty="0">
                <a:solidFill>
                  <a:srgbClr val="FF0000"/>
                </a:solidFill>
                <a:latin typeface="Times New Roman" panose="02020603050405020304" pitchFamily="18" charset="0"/>
                <a:ea typeface="楷体_GB2312" pitchFamily="49" charset="-122"/>
              </a:rPr>
              <a:t>   </a:t>
            </a:r>
            <a:r>
              <a:rPr lang="en-US" altLang="zh-CN" i="1" dirty="0">
                <a:solidFill>
                  <a:srgbClr val="FF0000"/>
                </a:solidFill>
                <a:latin typeface="Times New Roman" panose="02020603050405020304" pitchFamily="18" charset="0"/>
                <a:ea typeface="楷体_GB2312" pitchFamily="49" charset="-122"/>
              </a:rPr>
              <a:t>P</a:t>
            </a:r>
            <a:r>
              <a:rPr lang="el-GR"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ea typeface="楷体_GB2312" pitchFamily="49" charset="-122"/>
              </a:rPr>
              <a:t>0.05                </a:t>
            </a:r>
            <a:r>
              <a:rPr lang="zh-CN" altLang="en-US" dirty="0">
                <a:latin typeface="Times New Roman" panose="02020603050405020304" pitchFamily="18" charset="0"/>
                <a:ea typeface="楷体_GB2312" pitchFamily="49" charset="-122"/>
              </a:rPr>
              <a:t>两者的差别无统计学意义</a:t>
            </a:r>
          </a:p>
          <a:p>
            <a:pPr>
              <a:lnSpc>
                <a:spcPct val="120000"/>
              </a:lnSpc>
              <a:spcBef>
                <a:spcPct val="0"/>
              </a:spcBef>
              <a:buNone/>
            </a:pPr>
            <a:r>
              <a:rPr lang="zh-CN" altLang="en-US"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0.01</a:t>
            </a:r>
            <a:r>
              <a:rPr lang="en-US" altLang="en-US" dirty="0">
                <a:solidFill>
                  <a:srgbClr val="FF0000"/>
                </a:solidFill>
              </a:rPr>
              <a:t>＜ </a:t>
            </a:r>
            <a:r>
              <a:rPr lang="en-US" altLang="zh-CN" i="1" dirty="0">
                <a:solidFill>
                  <a:srgbClr val="FF0000"/>
                </a:solidFill>
                <a:latin typeface="Times New Roman" panose="02020603050405020304" pitchFamily="18" charset="0"/>
                <a:ea typeface="楷体_GB2312" pitchFamily="49" charset="-122"/>
              </a:rPr>
              <a:t>P</a:t>
            </a:r>
            <a:r>
              <a:rPr lang="en-US" altLang="zh-CN" dirty="0">
                <a:solidFill>
                  <a:srgbClr val="FF0000"/>
                </a:solidFill>
                <a:latin typeface="Times New Roman" panose="02020603050405020304" pitchFamily="18" charset="0"/>
                <a:ea typeface="楷体_GB2312" pitchFamily="49" charset="-122"/>
              </a:rPr>
              <a:t> </a:t>
            </a:r>
            <a:r>
              <a:rPr lang="en-US" altLang="el-GR" dirty="0">
                <a:solidFill>
                  <a:srgbClr val="FF0000"/>
                </a:solidFill>
                <a:latin typeface="Times New Roman" panose="02020603050405020304" pitchFamily="18" charset="0"/>
              </a:rPr>
              <a:t>≤</a:t>
            </a:r>
            <a:r>
              <a:rPr lang="en-US" altLang="en-US" dirty="0">
                <a:solidFill>
                  <a:srgbClr val="FF0000"/>
                </a:solidFill>
              </a:rPr>
              <a:t> </a:t>
            </a:r>
            <a:r>
              <a:rPr lang="en-US" altLang="zh-CN" dirty="0">
                <a:solidFill>
                  <a:srgbClr val="FF0000"/>
                </a:solidFill>
                <a:latin typeface="Times New Roman" panose="02020603050405020304" pitchFamily="18" charset="0"/>
                <a:ea typeface="楷体_GB2312" pitchFamily="49" charset="-122"/>
              </a:rPr>
              <a:t>0.05  </a:t>
            </a:r>
            <a:r>
              <a:rPr lang="zh-CN" altLang="en-US" dirty="0">
                <a:latin typeface="Times New Roman" panose="02020603050405020304" pitchFamily="18" charset="0"/>
                <a:ea typeface="楷体_GB2312" pitchFamily="49" charset="-122"/>
              </a:rPr>
              <a:t>两者的差别有统计学意义</a:t>
            </a:r>
          </a:p>
          <a:p>
            <a:pPr>
              <a:lnSpc>
                <a:spcPct val="120000"/>
              </a:lnSpc>
              <a:spcBef>
                <a:spcPct val="0"/>
              </a:spcBef>
              <a:buNone/>
            </a:pPr>
            <a:r>
              <a:rPr lang="zh-CN" altLang="en-US" dirty="0">
                <a:latin typeface="Times New Roman" panose="02020603050405020304" pitchFamily="18" charset="0"/>
                <a:ea typeface="楷体_GB2312" pitchFamily="49" charset="-122"/>
              </a:rPr>
              <a:t>   </a:t>
            </a:r>
            <a:r>
              <a:rPr lang="en-US" altLang="zh-CN" i="1" dirty="0">
                <a:solidFill>
                  <a:srgbClr val="FF0000"/>
                </a:solidFill>
                <a:latin typeface="Times New Roman" panose="02020603050405020304" pitchFamily="18" charset="0"/>
                <a:ea typeface="楷体_GB2312" pitchFamily="49" charset="-122"/>
              </a:rPr>
              <a:t>P</a:t>
            </a:r>
            <a:r>
              <a:rPr lang="en-US" altLang="zh-CN" dirty="0">
                <a:solidFill>
                  <a:srgbClr val="FF0000"/>
                </a:solidFill>
                <a:latin typeface="Times New Roman" panose="02020603050405020304" pitchFamily="18" charset="0"/>
                <a:ea typeface="楷体_GB2312" pitchFamily="49" charset="-122"/>
              </a:rPr>
              <a:t> </a:t>
            </a:r>
            <a:r>
              <a:rPr lang="en-US" altLang="el-GR" dirty="0">
                <a:solidFill>
                  <a:srgbClr val="FF0000"/>
                </a:solidFill>
                <a:latin typeface="Times New Roman" panose="02020603050405020304" pitchFamily="18" charset="0"/>
              </a:rPr>
              <a:t>≤</a:t>
            </a:r>
            <a:r>
              <a:rPr lang="en-US" altLang="en-US" dirty="0">
                <a:solidFill>
                  <a:srgbClr val="FF0000"/>
                </a:solidFill>
              </a:rPr>
              <a:t> </a:t>
            </a:r>
            <a:r>
              <a:rPr lang="en-US" altLang="zh-CN" dirty="0">
                <a:solidFill>
                  <a:srgbClr val="FF0000"/>
                </a:solidFill>
                <a:latin typeface="Times New Roman" panose="02020603050405020304" pitchFamily="18" charset="0"/>
                <a:ea typeface="楷体_GB2312" pitchFamily="49" charset="-122"/>
              </a:rPr>
              <a:t>0.01       </a:t>
            </a:r>
            <a:r>
              <a:rPr lang="zh-CN" altLang="en-US" dirty="0">
                <a:latin typeface="Times New Roman" panose="02020603050405020304" pitchFamily="18" charset="0"/>
                <a:ea typeface="楷体_GB2312" pitchFamily="49" charset="-122"/>
              </a:rPr>
              <a:t>两者的差别有高度统计学意义</a:t>
            </a:r>
            <a:endParaRPr lang="zh-CN" altLang="en-US" dirty="0"/>
          </a:p>
          <a:p>
            <a:endParaRPr lang="zh-CN" altLang="en-US" dirty="0"/>
          </a:p>
        </p:txBody>
      </p:sp>
    </p:spTree>
    <p:extLst>
      <p:ext uri="{BB962C8B-B14F-4D97-AF65-F5344CB8AC3E}">
        <p14:creationId xmlns:p14="http://schemas.microsoft.com/office/powerpoint/2010/main" val="177880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a:extLst>
              <a:ext uri="{FF2B5EF4-FFF2-40B4-BE49-F238E27FC236}">
                <a16:creationId xmlns:a16="http://schemas.microsoft.com/office/drawing/2014/main" id="{617798A4-A49F-473B-85BD-B938DF985AEF}"/>
              </a:ext>
            </a:extLst>
          </p:cNvPr>
          <p:cNvSpPr>
            <a:spLocks noGrp="1" noChangeArrowheads="1"/>
          </p:cNvSpPr>
          <p:nvPr>
            <p:ph type="body" idx="1"/>
          </p:nvPr>
        </p:nvSpPr>
        <p:spPr>
          <a:xfrm>
            <a:off x="112713" y="836613"/>
            <a:ext cx="8496300" cy="5688012"/>
          </a:xfrm>
        </p:spPr>
        <p:txBody>
          <a:bodyPr/>
          <a:lstStyle/>
          <a:p>
            <a:pPr eaLnBrk="1" hangingPunct="1">
              <a:lnSpc>
                <a:spcPct val="120000"/>
              </a:lnSpc>
            </a:pPr>
            <a:r>
              <a:rPr lang="zh-CN" altLang="en-US" dirty="0">
                <a:solidFill>
                  <a:schemeClr val="tx2"/>
                </a:solidFill>
              </a:rPr>
              <a:t>在应用中，我们从总体中抽出的个体必须具有代表性，样本中个体之间要具有相互独立性，为保证这两点，一般采用简单</a:t>
            </a:r>
            <a:r>
              <a:rPr lang="zh-CN" altLang="en-US" dirty="0">
                <a:solidFill>
                  <a:srgbClr val="FF0000"/>
                </a:solidFill>
              </a:rPr>
              <a:t>随机抽样</a:t>
            </a:r>
            <a:r>
              <a:rPr lang="zh-CN" altLang="en-US" dirty="0"/>
              <a:t>．</a:t>
            </a:r>
            <a:endParaRPr lang="en-US" altLang="zh-CN" dirty="0"/>
          </a:p>
          <a:p>
            <a:pPr eaLnBrk="1" hangingPunct="1">
              <a:lnSpc>
                <a:spcPct val="120000"/>
              </a:lnSpc>
            </a:pPr>
            <a:r>
              <a:rPr lang="zh-CN" altLang="en-US" dirty="0">
                <a:solidFill>
                  <a:srgbClr val="FF0000"/>
                </a:solidFill>
                <a:latin typeface="Arial Narrow" panose="020B0606020202030204" pitchFamily="34" charset="0"/>
              </a:rPr>
              <a:t>定义</a:t>
            </a:r>
            <a:r>
              <a:rPr lang="zh-CN" altLang="en-US" dirty="0"/>
              <a:t> </a:t>
            </a:r>
            <a:endParaRPr lang="en-US" altLang="zh-CN" dirty="0"/>
          </a:p>
          <a:p>
            <a:pPr lvl="1" eaLnBrk="1" hangingPunct="1">
              <a:lnSpc>
                <a:spcPct val="120000"/>
              </a:lnSpc>
            </a:pPr>
            <a:r>
              <a:rPr lang="zh-CN" altLang="en-US" dirty="0"/>
              <a:t>一种抽样方法若满足下面两点，称其为</a:t>
            </a:r>
            <a:r>
              <a:rPr lang="zh-CN" altLang="en-US" dirty="0">
                <a:solidFill>
                  <a:schemeClr val="accent2"/>
                </a:solidFill>
                <a:latin typeface="Arial Narrow" panose="020B0606020202030204" pitchFamily="34" charset="0"/>
              </a:rPr>
              <a:t>简单随机抽样</a:t>
            </a:r>
            <a:r>
              <a:rPr lang="zh-CN" altLang="en-US" dirty="0"/>
              <a:t>：</a:t>
            </a:r>
            <a:endParaRPr lang="en-US" altLang="zh-CN" dirty="0"/>
          </a:p>
          <a:p>
            <a:pPr lvl="2" eaLnBrk="1" hangingPunct="1">
              <a:lnSpc>
                <a:spcPct val="120000"/>
              </a:lnSpc>
            </a:pPr>
            <a:r>
              <a:rPr lang="zh-CN" altLang="en-US" dirty="0"/>
              <a:t>  </a:t>
            </a:r>
            <a:r>
              <a:rPr lang="en-US" altLang="zh-CN" dirty="0"/>
              <a:t>(1) </a:t>
            </a:r>
            <a:r>
              <a:rPr lang="zh-CN" altLang="en-US" dirty="0"/>
              <a:t>总体中每个个体被抽到的机会是均等的；</a:t>
            </a:r>
            <a:endParaRPr lang="en-US" altLang="zh-CN" dirty="0"/>
          </a:p>
          <a:p>
            <a:pPr lvl="2" eaLnBrk="1" hangingPunct="1">
              <a:lnSpc>
                <a:spcPct val="120000"/>
              </a:lnSpc>
            </a:pPr>
            <a:r>
              <a:rPr lang="zh-CN" altLang="en-US" dirty="0"/>
              <a:t>  </a:t>
            </a:r>
            <a:r>
              <a:rPr lang="en-US" altLang="zh-CN" dirty="0"/>
              <a:t>(2) </a:t>
            </a:r>
            <a:r>
              <a:rPr lang="zh-CN" altLang="en-US" dirty="0"/>
              <a:t>样本中的个体相互独立．</a:t>
            </a:r>
          </a:p>
          <a:p>
            <a:pPr lvl="1" eaLnBrk="1" hangingPunct="1">
              <a:lnSpc>
                <a:spcPct val="120000"/>
              </a:lnSpc>
            </a:pPr>
            <a:r>
              <a:rPr lang="zh-CN" altLang="en-US" dirty="0"/>
              <a:t>由简单随机抽样得到的样本称为</a:t>
            </a:r>
            <a:r>
              <a:rPr lang="zh-CN" altLang="en-US" dirty="0">
                <a:solidFill>
                  <a:schemeClr val="accent2"/>
                </a:solidFill>
                <a:latin typeface="Arial Narrow" panose="020B0606020202030204" pitchFamily="34" charset="0"/>
              </a:rPr>
              <a:t>简单随机样本</a:t>
            </a:r>
            <a:r>
              <a:rPr lang="zh-CN" altLang="en-US" dirty="0"/>
              <a:t>．        </a:t>
            </a:r>
          </a:p>
          <a:p>
            <a:pPr lvl="1" eaLnBrk="1" hangingPunct="1">
              <a:lnSpc>
                <a:spcPct val="120000"/>
              </a:lnSpc>
            </a:pPr>
            <a:r>
              <a:rPr lang="zh-CN" altLang="en-US" dirty="0"/>
              <a:t>如果没有特殊说明</a:t>
            </a:r>
            <a:r>
              <a:rPr lang="en-US" altLang="zh-CN" dirty="0"/>
              <a:t>,</a:t>
            </a:r>
            <a:r>
              <a:rPr lang="zh-CN" altLang="en-US" dirty="0"/>
              <a:t>以后所说样本均指简单随机样本</a:t>
            </a:r>
            <a:r>
              <a:rPr lang="zh-CN" altLang="en-US" sz="2800" dirty="0"/>
              <a:t>．</a:t>
            </a:r>
          </a:p>
        </p:txBody>
      </p:sp>
      <p:sp>
        <p:nvSpPr>
          <p:cNvPr id="15363" name="标题 1">
            <a:extLst>
              <a:ext uri="{FF2B5EF4-FFF2-40B4-BE49-F238E27FC236}">
                <a16:creationId xmlns:a16="http://schemas.microsoft.com/office/drawing/2014/main" id="{C551E04C-20DE-40E4-9CE9-639B07FFF7DE}"/>
              </a:ext>
            </a:extLst>
          </p:cNvPr>
          <p:cNvSpPr>
            <a:spLocks noGrp="1" noChangeArrowheads="1"/>
          </p:cNvSpPr>
          <p:nvPr>
            <p:ph type="title"/>
          </p:nvPr>
        </p:nvSpPr>
        <p:spPr/>
        <p:txBody>
          <a:bodyPr/>
          <a:lstStyle/>
          <a:p>
            <a:pPr eaLnBrk="1" hangingPunct="1"/>
            <a:r>
              <a:rPr lang="en-US" altLang="zh-CN"/>
              <a:t>4.1 </a:t>
            </a:r>
            <a:r>
              <a:rPr lang="zh-CN" altLang="en-US"/>
              <a:t>总体与样本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0450">
                                            <p:txEl>
                                              <p:pRg st="5" end="5"/>
                                            </p:txEl>
                                          </p:spTgt>
                                        </p:tgtEl>
                                        <p:attrNameLst>
                                          <p:attrName>style.visibility</p:attrName>
                                        </p:attrNameLst>
                                      </p:cBhvr>
                                      <p:to>
                                        <p:strVal val="visible"/>
                                      </p:to>
                                    </p:set>
                                    <p:animEffect transition="in" filter="wipe(left)">
                                      <p:cBhvr>
                                        <p:cTn id="7" dur="500"/>
                                        <p:tgtEl>
                                          <p:spTgt spid="1000450">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0450">
                                            <p:txEl>
                                              <p:pRg st="6" end="6"/>
                                            </p:txEl>
                                          </p:spTgt>
                                        </p:tgtEl>
                                        <p:attrNameLst>
                                          <p:attrName>style.visibility</p:attrName>
                                        </p:attrNameLst>
                                      </p:cBhvr>
                                      <p:to>
                                        <p:strVal val="visible"/>
                                      </p:to>
                                    </p:set>
                                    <p:animEffect transition="in" filter="wipe(left)">
                                      <p:cBhvr>
                                        <p:cTn id="12" dur="500"/>
                                        <p:tgtEl>
                                          <p:spTgt spid="10004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2" name="Rectangle 4">
            <a:extLst>
              <a:ext uri="{FF2B5EF4-FFF2-40B4-BE49-F238E27FC236}">
                <a16:creationId xmlns:a16="http://schemas.microsoft.com/office/drawing/2014/main" id="{8882D5AB-6B0D-4A2C-BE78-BE4FC0851BB1}"/>
              </a:ext>
            </a:extLst>
          </p:cNvPr>
          <p:cNvSpPr>
            <a:spLocks noChangeArrowheads="1"/>
          </p:cNvSpPr>
          <p:nvPr/>
        </p:nvSpPr>
        <p:spPr bwMode="auto">
          <a:xfrm>
            <a:off x="1547813" y="404813"/>
            <a:ext cx="5943600" cy="1143000"/>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flatTx/>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4800" b="1">
                <a:latin typeface="Times New Roman" panose="02020603050405020304" pitchFamily="18" charset="0"/>
                <a:ea typeface="宋体" panose="02010600030101010101" pitchFamily="2" charset="-122"/>
              </a:rPr>
              <a:t>总</a:t>
            </a:r>
            <a:r>
              <a:rPr kumimoji="1" lang="zh-CN" altLang="en-US" sz="4800" b="1">
                <a:latin typeface="Times New Roman" panose="02020603050405020304" pitchFamily="18" charset="0"/>
                <a:ea typeface="ˎ̥"/>
                <a:cs typeface="ˎ̥"/>
              </a:rPr>
              <a:t>  </a:t>
            </a:r>
            <a:r>
              <a:rPr kumimoji="1" lang="zh-CN" altLang="en-US" sz="4800" b="1">
                <a:latin typeface="Times New Roman" panose="02020603050405020304" pitchFamily="18" charset="0"/>
                <a:ea typeface="宋体" panose="02010600030101010101" pitchFamily="2" charset="-122"/>
              </a:rPr>
              <a:t>体</a:t>
            </a:r>
            <a:r>
              <a:rPr kumimoji="1" lang="zh-CN" altLang="en-US" sz="4800" b="1">
                <a:latin typeface="Times New Roman" panose="02020603050405020304" pitchFamily="18" charset="0"/>
                <a:ea typeface="ˎ̥"/>
                <a:cs typeface="ˎ̥"/>
              </a:rPr>
              <a:t>  </a:t>
            </a:r>
            <a:r>
              <a:rPr kumimoji="1" lang="en-US" altLang="zh-CN" sz="4800" b="1">
                <a:latin typeface="Times New Roman" panose="02020603050405020304" pitchFamily="18" charset="0"/>
                <a:ea typeface="ˎ̥"/>
                <a:cs typeface="ˎ̥"/>
              </a:rPr>
              <a:t>X</a:t>
            </a:r>
            <a:endParaRPr lang="en-US" altLang="zh-CN">
              <a:latin typeface="Arial" panose="020B0604020202020204" pitchFamily="34" charset="0"/>
              <a:ea typeface="宋体" panose="02010600030101010101" pitchFamily="2" charset="-122"/>
            </a:endParaRPr>
          </a:p>
        </p:txBody>
      </p:sp>
      <p:sp>
        <p:nvSpPr>
          <p:cNvPr id="1020933" name="AutoShape 5">
            <a:extLst>
              <a:ext uri="{FF2B5EF4-FFF2-40B4-BE49-F238E27FC236}">
                <a16:creationId xmlns:a16="http://schemas.microsoft.com/office/drawing/2014/main" id="{3C98614A-F851-4235-8D87-9D37A2EC9728}"/>
              </a:ext>
            </a:extLst>
          </p:cNvPr>
          <p:cNvSpPr>
            <a:spLocks noChangeArrowheads="1"/>
          </p:cNvSpPr>
          <p:nvPr/>
        </p:nvSpPr>
        <p:spPr bwMode="auto">
          <a:xfrm rot="5400000">
            <a:off x="3771900" y="1781175"/>
            <a:ext cx="762000" cy="457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solidFill>
          <a:ln w="9525">
            <a:solidFill>
              <a:schemeClr val="tx1"/>
            </a:solidFill>
            <a:miter lim="800000"/>
            <a:headEnd/>
            <a:tailEnd/>
          </a:ln>
          <a:effectLst>
            <a:outerShdw dist="107763" dir="18900000" algn="ctr" rotWithShape="0">
              <a:srgbClr val="DDDDDD"/>
            </a:outerShdw>
          </a:effectLst>
        </p:spPr>
        <p:txBody>
          <a:bodyPr rot="10800000" vert="eaVert" wrap="none" anchor="ctr"/>
          <a:lstStyle/>
          <a:p>
            <a:endParaRPr lang="zh-CN" altLang="en-US"/>
          </a:p>
        </p:txBody>
      </p:sp>
      <p:sp>
        <p:nvSpPr>
          <p:cNvPr id="1020934" name="Rectangle 6">
            <a:extLst>
              <a:ext uri="{FF2B5EF4-FFF2-40B4-BE49-F238E27FC236}">
                <a16:creationId xmlns:a16="http://schemas.microsoft.com/office/drawing/2014/main" id="{121C5259-156D-43E8-95A8-6053108A07DD}"/>
              </a:ext>
            </a:extLst>
          </p:cNvPr>
          <p:cNvSpPr>
            <a:spLocks noChangeArrowheads="1"/>
          </p:cNvSpPr>
          <p:nvPr/>
        </p:nvSpPr>
        <p:spPr bwMode="auto">
          <a:xfrm>
            <a:off x="2484438" y="2636838"/>
            <a:ext cx="3276600" cy="1143000"/>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flatTx/>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3200" b="1">
                <a:latin typeface="Times New Roman" panose="02020603050405020304" pitchFamily="18" charset="0"/>
                <a:ea typeface="宋体" panose="02010600030101010101" pitchFamily="2" charset="-122"/>
              </a:rPr>
              <a:t>样本</a:t>
            </a:r>
            <a:r>
              <a:rPr kumimoji="1" lang="en-US" altLang="zh-CN" sz="3200" b="1">
                <a:latin typeface="Times New Roman" panose="02020603050405020304" pitchFamily="18" charset="0"/>
                <a:ea typeface="ˎ̥"/>
                <a:cs typeface="ˎ̥"/>
              </a:rPr>
              <a:t>X</a:t>
            </a:r>
            <a:r>
              <a:rPr kumimoji="1" lang="en-US" altLang="zh-CN" sz="3200" b="1" baseline="-25000">
                <a:latin typeface="Times New Roman" panose="02020603050405020304" pitchFamily="18" charset="0"/>
                <a:ea typeface="ˎ̥"/>
                <a:cs typeface="ˎ̥"/>
              </a:rPr>
              <a:t>1</a:t>
            </a:r>
            <a:r>
              <a:rPr kumimoji="1" lang="en-US" altLang="zh-CN" sz="3200" b="1">
                <a:latin typeface="Times New Roman" panose="02020603050405020304" pitchFamily="18" charset="0"/>
                <a:ea typeface="ˎ̥"/>
                <a:cs typeface="ˎ̥"/>
              </a:rPr>
              <a:t>,X</a:t>
            </a:r>
            <a:r>
              <a:rPr kumimoji="1" lang="en-US" altLang="zh-CN" sz="3200" b="1" baseline="-25000">
                <a:latin typeface="Times New Roman" panose="02020603050405020304" pitchFamily="18" charset="0"/>
                <a:ea typeface="ˎ̥"/>
                <a:cs typeface="ˎ̥"/>
              </a:rPr>
              <a:t>2</a:t>
            </a:r>
            <a:r>
              <a:rPr kumimoji="1" lang="en-US" altLang="zh-CN" sz="3200" b="1">
                <a:latin typeface="Times New Roman" panose="02020603050405020304" pitchFamily="18" charset="0"/>
                <a:ea typeface="ˎ̥"/>
                <a:cs typeface="ˎ̥"/>
              </a:rPr>
              <a:t>,…,X</a:t>
            </a:r>
            <a:r>
              <a:rPr kumimoji="1" lang="en-US" altLang="zh-CN" sz="3200" b="1" baseline="-25000">
                <a:latin typeface="Times New Roman" panose="02020603050405020304" pitchFamily="18" charset="0"/>
                <a:ea typeface="ˎ̥"/>
                <a:cs typeface="ˎ̥"/>
              </a:rPr>
              <a:t>n</a:t>
            </a:r>
            <a:endParaRPr lang="en-US" altLang="zh-CN" b="1">
              <a:latin typeface="Arial" panose="020B0604020202020204" pitchFamily="34" charset="0"/>
              <a:ea typeface="宋体" panose="02010600030101010101" pitchFamily="2" charset="-122"/>
            </a:endParaRPr>
          </a:p>
        </p:txBody>
      </p:sp>
      <p:sp>
        <p:nvSpPr>
          <p:cNvPr id="1020935" name="Rectangle 7">
            <a:extLst>
              <a:ext uri="{FF2B5EF4-FFF2-40B4-BE49-F238E27FC236}">
                <a16:creationId xmlns:a16="http://schemas.microsoft.com/office/drawing/2014/main" id="{226889B0-8085-4585-9093-200EC52018C2}"/>
              </a:ext>
            </a:extLst>
          </p:cNvPr>
          <p:cNvSpPr>
            <a:spLocks noChangeArrowheads="1"/>
          </p:cNvSpPr>
          <p:nvPr/>
        </p:nvSpPr>
        <p:spPr bwMode="auto">
          <a:xfrm>
            <a:off x="2484438" y="5229225"/>
            <a:ext cx="3276600" cy="1143000"/>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flatTx/>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3200" b="1">
                <a:latin typeface="Times New Roman" panose="02020603050405020304" pitchFamily="18" charset="0"/>
                <a:ea typeface="宋体" panose="02010600030101010101" pitchFamily="2" charset="-122"/>
              </a:rPr>
              <a:t>样本值</a:t>
            </a:r>
            <a:r>
              <a:rPr kumimoji="1" lang="en-US" altLang="zh-CN" sz="3200" b="1">
                <a:latin typeface="Times New Roman" panose="02020603050405020304" pitchFamily="18" charset="0"/>
                <a:ea typeface="ˎ̥"/>
                <a:cs typeface="ˎ̥"/>
              </a:rPr>
              <a:t>x</a:t>
            </a:r>
            <a:r>
              <a:rPr kumimoji="1" lang="en-US" altLang="zh-CN" sz="3200" b="1" baseline="-25000">
                <a:latin typeface="Times New Roman" panose="02020603050405020304" pitchFamily="18" charset="0"/>
                <a:ea typeface="ˎ̥"/>
                <a:cs typeface="ˎ̥"/>
              </a:rPr>
              <a:t>1</a:t>
            </a:r>
            <a:r>
              <a:rPr kumimoji="1" lang="en-US" altLang="zh-CN" sz="3200" b="1">
                <a:latin typeface="Times New Roman" panose="02020603050405020304" pitchFamily="18" charset="0"/>
                <a:ea typeface="ˎ̥"/>
                <a:cs typeface="ˎ̥"/>
              </a:rPr>
              <a:t>,x</a:t>
            </a:r>
            <a:r>
              <a:rPr kumimoji="1" lang="en-US" altLang="zh-CN" sz="3200" b="1" baseline="-25000">
                <a:latin typeface="Times New Roman" panose="02020603050405020304" pitchFamily="18" charset="0"/>
                <a:ea typeface="ˎ̥"/>
                <a:cs typeface="ˎ̥"/>
              </a:rPr>
              <a:t>2</a:t>
            </a:r>
            <a:r>
              <a:rPr kumimoji="1" lang="en-US" altLang="zh-CN" sz="3200" b="1">
                <a:latin typeface="Times New Roman" panose="02020603050405020304" pitchFamily="18" charset="0"/>
                <a:ea typeface="ˎ̥"/>
                <a:cs typeface="ˎ̥"/>
              </a:rPr>
              <a:t>,…,x</a:t>
            </a:r>
            <a:r>
              <a:rPr kumimoji="1" lang="en-US" altLang="zh-CN" sz="3200" b="1" baseline="-25000">
                <a:latin typeface="Times New Roman" panose="02020603050405020304" pitchFamily="18" charset="0"/>
                <a:ea typeface="ˎ̥"/>
                <a:cs typeface="ˎ̥"/>
              </a:rPr>
              <a:t>n</a:t>
            </a:r>
            <a:endParaRPr lang="en-US" altLang="zh-CN" b="1">
              <a:latin typeface="Arial" panose="020B0604020202020204" pitchFamily="34" charset="0"/>
              <a:ea typeface="宋体" panose="02010600030101010101" pitchFamily="2" charset="-122"/>
            </a:endParaRPr>
          </a:p>
        </p:txBody>
      </p:sp>
      <p:sp>
        <p:nvSpPr>
          <p:cNvPr id="1020936" name="Text Box 8">
            <a:extLst>
              <a:ext uri="{FF2B5EF4-FFF2-40B4-BE49-F238E27FC236}">
                <a16:creationId xmlns:a16="http://schemas.microsoft.com/office/drawing/2014/main" id="{60044986-ED2D-40CD-8FC3-9944869C6948}"/>
              </a:ext>
            </a:extLst>
          </p:cNvPr>
          <p:cNvSpPr txBox="1">
            <a:spLocks noChangeArrowheads="1"/>
          </p:cNvSpPr>
          <p:nvPr/>
        </p:nvSpPr>
        <p:spPr bwMode="auto">
          <a:xfrm>
            <a:off x="2268538" y="1773238"/>
            <a:ext cx="3962400" cy="5191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latin typeface="Times New Roman" panose="02020603050405020304" pitchFamily="18" charset="0"/>
                <a:ea typeface="宋体" panose="02010600030101010101" pitchFamily="2" charset="-122"/>
              </a:rPr>
              <a:t>随机抽样</a:t>
            </a:r>
            <a:r>
              <a:rPr kumimoji="1" lang="zh-CN" altLang="en-US" sz="2800" b="1">
                <a:latin typeface="Times New Roman" panose="02020603050405020304" pitchFamily="18" charset="0"/>
                <a:ea typeface="ˎ̥"/>
                <a:cs typeface="ˎ̥"/>
              </a:rPr>
              <a:t>       </a:t>
            </a:r>
            <a:r>
              <a:rPr kumimoji="1" lang="zh-CN" altLang="en-US" sz="2800" b="1">
                <a:latin typeface="Times New Roman" panose="02020603050405020304" pitchFamily="18" charset="0"/>
                <a:ea typeface="宋体" panose="02010600030101010101" pitchFamily="2" charset="-122"/>
              </a:rPr>
              <a:t>获得样本</a:t>
            </a:r>
            <a:endParaRPr lang="zh-CN" altLang="en-US">
              <a:latin typeface="Arial" panose="020B0604020202020204" pitchFamily="34" charset="0"/>
              <a:ea typeface="宋体" panose="02010600030101010101" pitchFamily="2" charset="-122"/>
            </a:endParaRPr>
          </a:p>
        </p:txBody>
      </p:sp>
      <p:sp>
        <p:nvSpPr>
          <p:cNvPr id="1020937" name="AutoShape 9">
            <a:extLst>
              <a:ext uri="{FF2B5EF4-FFF2-40B4-BE49-F238E27FC236}">
                <a16:creationId xmlns:a16="http://schemas.microsoft.com/office/drawing/2014/main" id="{23487A49-9554-4CAF-9EB7-4E0C60E672E3}"/>
              </a:ext>
            </a:extLst>
          </p:cNvPr>
          <p:cNvSpPr>
            <a:spLocks noChangeArrowheads="1"/>
          </p:cNvSpPr>
          <p:nvPr/>
        </p:nvSpPr>
        <p:spPr bwMode="auto">
          <a:xfrm rot="5400000">
            <a:off x="3987800" y="4157663"/>
            <a:ext cx="762000" cy="457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solidFill>
          <a:ln w="9525">
            <a:solidFill>
              <a:schemeClr val="tx1"/>
            </a:solidFill>
            <a:miter lim="800000"/>
            <a:headEnd/>
            <a:tailEnd/>
          </a:ln>
          <a:effectLst>
            <a:outerShdw dist="107763" dir="18900000" algn="ctr" rotWithShape="0">
              <a:srgbClr val="DDDDDD"/>
            </a:outerShdw>
          </a:effectLst>
        </p:spPr>
        <p:txBody>
          <a:bodyPr rot="10800000" vert="eaVert" wrap="none" anchor="ctr"/>
          <a:lstStyle/>
          <a:p>
            <a:endParaRPr lang="zh-CN" altLang="en-US"/>
          </a:p>
        </p:txBody>
      </p:sp>
      <p:sp>
        <p:nvSpPr>
          <p:cNvPr id="1020938" name="Text Box 10">
            <a:extLst>
              <a:ext uri="{FF2B5EF4-FFF2-40B4-BE49-F238E27FC236}">
                <a16:creationId xmlns:a16="http://schemas.microsoft.com/office/drawing/2014/main" id="{406F8AA7-28F2-4F25-B51D-C8AFDDD69D68}"/>
              </a:ext>
            </a:extLst>
          </p:cNvPr>
          <p:cNvSpPr txBox="1">
            <a:spLocks noChangeArrowheads="1"/>
          </p:cNvSpPr>
          <p:nvPr/>
        </p:nvSpPr>
        <p:spPr bwMode="auto">
          <a:xfrm>
            <a:off x="2484438" y="4221163"/>
            <a:ext cx="4267200" cy="5191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latin typeface="Times New Roman" panose="02020603050405020304" pitchFamily="18" charset="0"/>
                <a:ea typeface="宋体" panose="02010600030101010101" pitchFamily="2" charset="-122"/>
              </a:rPr>
              <a:t>完成试验</a:t>
            </a:r>
            <a:r>
              <a:rPr kumimoji="1" lang="zh-CN" altLang="en-US" sz="2800" b="1">
                <a:latin typeface="Times New Roman" panose="02020603050405020304" pitchFamily="18" charset="0"/>
                <a:ea typeface="ˎ̥"/>
                <a:cs typeface="ˎ̥"/>
              </a:rPr>
              <a:t>       </a:t>
            </a:r>
            <a:r>
              <a:rPr kumimoji="1" lang="zh-CN" altLang="en-US" sz="2800" b="1">
                <a:latin typeface="Times New Roman" panose="02020603050405020304" pitchFamily="18" charset="0"/>
                <a:ea typeface="宋体" panose="02010600030101010101" pitchFamily="2" charset="-122"/>
              </a:rPr>
              <a:t>获得数据</a:t>
            </a:r>
            <a:endParaRPr lang="zh-CN" altLang="en-US">
              <a:latin typeface="Arial" panose="020B0604020202020204" pitchFamily="34" charset="0"/>
              <a:ea typeface="宋体" panose="02010600030101010101" pitchFamily="2" charset="-122"/>
            </a:endParaRPr>
          </a:p>
        </p:txBody>
      </p:sp>
      <p:sp>
        <p:nvSpPr>
          <p:cNvPr id="1020939" name="AutoShape 11">
            <a:extLst>
              <a:ext uri="{FF2B5EF4-FFF2-40B4-BE49-F238E27FC236}">
                <a16:creationId xmlns:a16="http://schemas.microsoft.com/office/drawing/2014/main" id="{35896076-7E78-4177-8EAD-66496C80AF59}"/>
              </a:ext>
            </a:extLst>
          </p:cNvPr>
          <p:cNvSpPr>
            <a:spLocks noChangeArrowheads="1"/>
          </p:cNvSpPr>
          <p:nvPr/>
        </p:nvSpPr>
        <p:spPr bwMode="auto">
          <a:xfrm>
            <a:off x="6084888" y="5445125"/>
            <a:ext cx="914400" cy="381000"/>
          </a:xfrm>
          <a:prstGeom prst="rightArrow">
            <a:avLst>
              <a:gd name="adj1" fmla="val 50000"/>
              <a:gd name="adj2" fmla="val 60000"/>
            </a:avLst>
          </a:prstGeom>
          <a:solidFill>
            <a:srgbClr val="A3B2C1"/>
          </a:solidFill>
          <a:ln w="9525">
            <a:solidFill>
              <a:schemeClr val="tx1"/>
            </a:solidFill>
            <a:miter lim="800000"/>
            <a:headEnd/>
            <a:tailEnd/>
          </a:ln>
          <a:effectLst>
            <a:outerShdw dist="107763" dir="18900000" algn="ctr" rotWithShape="0">
              <a:srgbClr val="DDDDDD"/>
            </a:outerShdw>
          </a:effectLst>
        </p:spPr>
        <p:txBody>
          <a:bodyPr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endParaRPr lang="zh-CN" altLang="zh-CN"/>
          </a:p>
        </p:txBody>
      </p:sp>
      <p:sp>
        <p:nvSpPr>
          <p:cNvPr id="1020940" name="Text Box 12">
            <a:extLst>
              <a:ext uri="{FF2B5EF4-FFF2-40B4-BE49-F238E27FC236}">
                <a16:creationId xmlns:a16="http://schemas.microsoft.com/office/drawing/2014/main" id="{306CC50A-DC7F-4A0D-9582-BFD6C12A97A5}"/>
              </a:ext>
            </a:extLst>
          </p:cNvPr>
          <p:cNvSpPr txBox="1">
            <a:spLocks noChangeArrowheads="1"/>
          </p:cNvSpPr>
          <p:nvPr/>
        </p:nvSpPr>
        <p:spPr bwMode="auto">
          <a:xfrm>
            <a:off x="7467600" y="1341438"/>
            <a:ext cx="1676400" cy="116046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spcBef>
                <a:spcPct val="50000"/>
              </a:spcBef>
            </a:pPr>
            <a:r>
              <a:rPr kumimoji="1" lang="zh-CN" altLang="en-US" sz="2800" b="1">
                <a:latin typeface="Times New Roman" panose="02020603050405020304" pitchFamily="18" charset="0"/>
                <a:ea typeface="宋体" panose="02010600030101010101" pitchFamily="2" charset="-122"/>
              </a:rPr>
              <a:t>整理加工 </a:t>
            </a:r>
            <a:endParaRPr kumimoji="1" lang="zh-CN" altLang="en-US" sz="2400">
              <a:latin typeface="Times New Roman" panose="02020603050405020304" pitchFamily="18" charset="0"/>
              <a:ea typeface="ˎ̥"/>
              <a:cs typeface="ˎ̥"/>
            </a:endParaRPr>
          </a:p>
          <a:p>
            <a:pPr eaLnBrk="1" hangingPunct="1">
              <a:spcBef>
                <a:spcPct val="50000"/>
              </a:spcBef>
            </a:pPr>
            <a:r>
              <a:rPr kumimoji="1" lang="zh-CN" altLang="en-US" sz="2800" b="1">
                <a:latin typeface="Times New Roman" panose="02020603050405020304" pitchFamily="18" charset="0"/>
                <a:ea typeface="宋体" panose="02010600030101010101" pitchFamily="2" charset="-122"/>
              </a:rPr>
              <a:t>统计推断</a:t>
            </a:r>
            <a:endParaRPr lang="zh-CN" altLang="en-US">
              <a:latin typeface="Arial" panose="020B0604020202020204" pitchFamily="34" charset="0"/>
              <a:ea typeface="宋体" panose="02010600030101010101" pitchFamily="2" charset="-122"/>
            </a:endParaRPr>
          </a:p>
        </p:txBody>
      </p:sp>
      <p:sp>
        <p:nvSpPr>
          <p:cNvPr id="1020941" name="Rectangle 13">
            <a:extLst>
              <a:ext uri="{FF2B5EF4-FFF2-40B4-BE49-F238E27FC236}">
                <a16:creationId xmlns:a16="http://schemas.microsoft.com/office/drawing/2014/main" id="{99083EF5-17F5-4435-A2B3-4548F5DC3C4E}"/>
              </a:ext>
            </a:extLst>
          </p:cNvPr>
          <p:cNvSpPr>
            <a:spLocks noChangeArrowheads="1"/>
          </p:cNvSpPr>
          <p:nvPr/>
        </p:nvSpPr>
        <p:spPr bwMode="auto">
          <a:xfrm>
            <a:off x="7308850" y="5084763"/>
            <a:ext cx="1143000" cy="1143000"/>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flatTx/>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r>
              <a:rPr kumimoji="1" lang="zh-CN" altLang="en-US" sz="3200" b="1">
                <a:latin typeface="Times New Roman" panose="02020603050405020304" pitchFamily="18" charset="0"/>
                <a:ea typeface="宋体" panose="02010600030101010101" pitchFamily="2" charset="-122"/>
              </a:rPr>
              <a:t>统计 </a:t>
            </a:r>
            <a:endParaRPr kumimoji="1" lang="zh-CN" altLang="en-US" sz="2400">
              <a:latin typeface="Times New Roman" panose="02020603050405020304" pitchFamily="18" charset="0"/>
              <a:ea typeface="ˎ̥"/>
              <a:cs typeface="ˎ̥"/>
            </a:endParaRPr>
          </a:p>
          <a:p>
            <a:pPr algn="ctr" eaLnBrk="1" hangingPunct="1"/>
            <a:r>
              <a:rPr kumimoji="1" lang="zh-CN" altLang="en-US" sz="3200" b="1">
                <a:latin typeface="Times New Roman" panose="02020603050405020304" pitchFamily="18" charset="0"/>
                <a:ea typeface="宋体" panose="02010600030101010101" pitchFamily="2" charset="-122"/>
              </a:rPr>
              <a:t>工作</a:t>
            </a:r>
            <a:endParaRPr lang="zh-CN" altLang="en-US">
              <a:latin typeface="Arial" panose="020B0604020202020204" pitchFamily="34" charset="0"/>
              <a:ea typeface="宋体" panose="02010600030101010101" pitchFamily="2" charset="-122"/>
            </a:endParaRPr>
          </a:p>
        </p:txBody>
      </p:sp>
      <p:sp>
        <p:nvSpPr>
          <p:cNvPr id="1020943" name="AutoShape 15">
            <a:extLst>
              <a:ext uri="{FF2B5EF4-FFF2-40B4-BE49-F238E27FC236}">
                <a16:creationId xmlns:a16="http://schemas.microsoft.com/office/drawing/2014/main" id="{27E01226-FD4A-4358-A77B-7C16CBFB01D1}"/>
              </a:ext>
            </a:extLst>
          </p:cNvPr>
          <p:cNvSpPr>
            <a:spLocks noChangeArrowheads="1"/>
          </p:cNvSpPr>
          <p:nvPr/>
        </p:nvSpPr>
        <p:spPr bwMode="auto">
          <a:xfrm>
            <a:off x="6877050" y="2636838"/>
            <a:ext cx="1150938" cy="2089150"/>
          </a:xfrm>
          <a:prstGeom prst="upArrow">
            <a:avLst>
              <a:gd name="adj1" fmla="val 50000"/>
              <a:gd name="adj2" fmla="val 453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0932"/>
                                        </p:tgtEl>
                                        <p:attrNameLst>
                                          <p:attrName>style.visibility</p:attrName>
                                        </p:attrNameLst>
                                      </p:cBhvr>
                                      <p:to>
                                        <p:strVal val="visible"/>
                                      </p:to>
                                    </p:set>
                                    <p:anim calcmode="lin" valueType="num">
                                      <p:cBhvr additive="base">
                                        <p:cTn id="7" dur="500" fill="hold"/>
                                        <p:tgtEl>
                                          <p:spTgt spid="1020932"/>
                                        </p:tgtEl>
                                        <p:attrNameLst>
                                          <p:attrName>ppt_x</p:attrName>
                                        </p:attrNameLst>
                                      </p:cBhvr>
                                      <p:tavLst>
                                        <p:tav tm="0">
                                          <p:val>
                                            <p:strVal val="#ppt_x"/>
                                          </p:val>
                                        </p:tav>
                                        <p:tav tm="100000">
                                          <p:val>
                                            <p:strVal val="#ppt_x"/>
                                          </p:val>
                                        </p:tav>
                                      </p:tavLst>
                                    </p:anim>
                                    <p:anim calcmode="lin" valueType="num">
                                      <p:cBhvr additive="base">
                                        <p:cTn id="8" dur="500" fill="hold"/>
                                        <p:tgtEl>
                                          <p:spTgt spid="10209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020933"/>
                                        </p:tgtEl>
                                        <p:attrNameLst>
                                          <p:attrName>style.visibility</p:attrName>
                                        </p:attrNameLst>
                                      </p:cBhvr>
                                      <p:to>
                                        <p:strVal val="visible"/>
                                      </p:to>
                                    </p:set>
                                    <p:animEffect transition="in" filter="wipe(up)">
                                      <p:cBhvr>
                                        <p:cTn id="13" dur="500"/>
                                        <p:tgtEl>
                                          <p:spTgt spid="10209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020936"/>
                                        </p:tgtEl>
                                        <p:attrNameLst>
                                          <p:attrName>style.visibility</p:attrName>
                                        </p:attrNameLst>
                                      </p:cBhvr>
                                      <p:to>
                                        <p:strVal val="visible"/>
                                      </p:to>
                                    </p:set>
                                    <p:anim calcmode="lin" valueType="num">
                                      <p:cBhvr>
                                        <p:cTn id="18" dur="500" fill="hold"/>
                                        <p:tgtEl>
                                          <p:spTgt spid="1020936"/>
                                        </p:tgtEl>
                                        <p:attrNameLst>
                                          <p:attrName>ppt_w</p:attrName>
                                        </p:attrNameLst>
                                      </p:cBhvr>
                                      <p:tavLst>
                                        <p:tav tm="0">
                                          <p:val>
                                            <p:fltVal val="0"/>
                                          </p:val>
                                        </p:tav>
                                        <p:tav tm="100000">
                                          <p:val>
                                            <p:strVal val="#ppt_w"/>
                                          </p:val>
                                        </p:tav>
                                      </p:tavLst>
                                    </p:anim>
                                    <p:anim calcmode="lin" valueType="num">
                                      <p:cBhvr>
                                        <p:cTn id="19" dur="500" fill="hold"/>
                                        <p:tgtEl>
                                          <p:spTgt spid="102093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2"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1020934"/>
                                        </p:tgtEl>
                                        <p:attrNameLst>
                                          <p:attrName>style.visibility</p:attrName>
                                        </p:attrNameLst>
                                      </p:cBhvr>
                                      <p:to>
                                        <p:strVal val="visible"/>
                                      </p:to>
                                    </p:set>
                                    <p:animEffect transition="in" filter="slide(fromTop)">
                                      <p:cBhvr>
                                        <p:cTn id="24" dur="500"/>
                                        <p:tgtEl>
                                          <p:spTgt spid="102093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020937"/>
                                        </p:tgtEl>
                                        <p:attrNameLst>
                                          <p:attrName>style.visibility</p:attrName>
                                        </p:attrNameLst>
                                      </p:cBhvr>
                                      <p:to>
                                        <p:strVal val="visible"/>
                                      </p:to>
                                    </p:set>
                                    <p:animEffect transition="in" filter="wipe(up)">
                                      <p:cBhvr>
                                        <p:cTn id="29" dur="500"/>
                                        <p:tgtEl>
                                          <p:spTgt spid="10209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1020938"/>
                                        </p:tgtEl>
                                        <p:attrNameLst>
                                          <p:attrName>style.visibility</p:attrName>
                                        </p:attrNameLst>
                                      </p:cBhvr>
                                      <p:to>
                                        <p:strVal val="visible"/>
                                      </p:to>
                                    </p:set>
                                    <p:anim calcmode="lin" valueType="num">
                                      <p:cBhvr>
                                        <p:cTn id="34" dur="500" fill="hold"/>
                                        <p:tgtEl>
                                          <p:spTgt spid="1020938"/>
                                        </p:tgtEl>
                                        <p:attrNameLst>
                                          <p:attrName>ppt_w</p:attrName>
                                        </p:attrNameLst>
                                      </p:cBhvr>
                                      <p:tavLst>
                                        <p:tav tm="0">
                                          <p:val>
                                            <p:fltVal val="0"/>
                                          </p:val>
                                        </p:tav>
                                        <p:tav tm="100000">
                                          <p:val>
                                            <p:strVal val="#ppt_w"/>
                                          </p:val>
                                        </p:tav>
                                      </p:tavLst>
                                    </p:anim>
                                    <p:anim calcmode="lin" valueType="num">
                                      <p:cBhvr>
                                        <p:cTn id="35" dur="500" fill="hold"/>
                                        <p:tgtEl>
                                          <p:spTgt spid="102093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1020935"/>
                                        </p:tgtEl>
                                        <p:attrNameLst>
                                          <p:attrName>style.visibility</p:attrName>
                                        </p:attrNameLst>
                                      </p:cBhvr>
                                      <p:to>
                                        <p:strVal val="visible"/>
                                      </p:to>
                                    </p:set>
                                    <p:animEffect transition="in" filter="slide(fromTop)">
                                      <p:cBhvr>
                                        <p:cTn id="40" dur="500"/>
                                        <p:tgtEl>
                                          <p:spTgt spid="10209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20939"/>
                                        </p:tgtEl>
                                        <p:attrNameLst>
                                          <p:attrName>style.visibility</p:attrName>
                                        </p:attrNameLst>
                                      </p:cBhvr>
                                      <p:to>
                                        <p:strVal val="visible"/>
                                      </p:to>
                                    </p:set>
                                    <p:animEffect transition="in" filter="wipe(left)">
                                      <p:cBhvr>
                                        <p:cTn id="45" dur="500"/>
                                        <p:tgtEl>
                                          <p:spTgt spid="102093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20941"/>
                                        </p:tgtEl>
                                        <p:attrNameLst>
                                          <p:attrName>style.visibility</p:attrName>
                                        </p:attrNameLst>
                                      </p:cBhvr>
                                      <p:to>
                                        <p:strVal val="visible"/>
                                      </p:to>
                                    </p:set>
                                    <p:animEffect transition="in" filter="dissolve">
                                      <p:cBhvr>
                                        <p:cTn id="50" dur="500"/>
                                        <p:tgtEl>
                                          <p:spTgt spid="102094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020943"/>
                                        </p:tgtEl>
                                        <p:attrNameLst>
                                          <p:attrName>style.visibility</p:attrName>
                                        </p:attrNameLst>
                                      </p:cBhvr>
                                      <p:to>
                                        <p:strVal val="visible"/>
                                      </p:to>
                                    </p:set>
                                    <p:animEffect transition="in" filter="wipe(down)">
                                      <p:cBhvr>
                                        <p:cTn id="55" dur="500"/>
                                        <p:tgtEl>
                                          <p:spTgt spid="102094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0" fill="hold" grpId="0" nodeType="clickEffect">
                                  <p:stCondLst>
                                    <p:cond delay="0"/>
                                  </p:stCondLst>
                                  <p:childTnLst>
                                    <p:set>
                                      <p:cBhvr>
                                        <p:cTn id="59" dur="1" fill="hold">
                                          <p:stCondLst>
                                            <p:cond delay="0"/>
                                          </p:stCondLst>
                                        </p:cTn>
                                        <p:tgtEl>
                                          <p:spTgt spid="1020940"/>
                                        </p:tgtEl>
                                        <p:attrNameLst>
                                          <p:attrName>style.visibility</p:attrName>
                                        </p:attrNameLst>
                                      </p:cBhvr>
                                      <p:to>
                                        <p:strVal val="visible"/>
                                      </p:to>
                                    </p:set>
                                    <p:anim calcmode="lin" valueType="num">
                                      <p:cBhvr>
                                        <p:cTn id="60" dur="500" fill="hold"/>
                                        <p:tgtEl>
                                          <p:spTgt spid="1020940"/>
                                        </p:tgtEl>
                                        <p:attrNameLst>
                                          <p:attrName>ppt_w</p:attrName>
                                        </p:attrNameLst>
                                      </p:cBhvr>
                                      <p:tavLst>
                                        <p:tav tm="0">
                                          <p:val>
                                            <p:fltVal val="0"/>
                                          </p:val>
                                        </p:tav>
                                        <p:tav tm="100000">
                                          <p:val>
                                            <p:strVal val="#ppt_w"/>
                                          </p:val>
                                        </p:tav>
                                      </p:tavLst>
                                    </p:anim>
                                    <p:anim calcmode="lin" valueType="num">
                                      <p:cBhvr>
                                        <p:cTn id="61" dur="500" fill="hold"/>
                                        <p:tgtEl>
                                          <p:spTgt spid="102094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8"/>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2" grpId="0" animBg="1" autoUpdateAnimBg="0"/>
      <p:bldP spid="1020934" grpId="0" animBg="1" autoUpdateAnimBg="0"/>
      <p:bldP spid="1020935" grpId="0" animBg="1" autoUpdateAnimBg="0"/>
      <p:bldP spid="1020936" grpId="0" autoUpdateAnimBg="0"/>
      <p:bldP spid="1020938" grpId="0" autoUpdateAnimBg="0"/>
      <p:bldP spid="1020939" grpId="0" animBg="1"/>
      <p:bldP spid="1020940" grpId="0" autoUpdateAnimBg="0"/>
      <p:bldP spid="1020941" grpId="0" animBg="1" autoUpdateAnimBg="0"/>
      <p:bldP spid="10209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D9ACDDC-B3E7-4B64-A1B3-66B34E5307B9}"/>
              </a:ext>
            </a:extLst>
          </p:cNvPr>
          <p:cNvSpPr>
            <a:spLocks noGrp="1" noChangeArrowheads="1"/>
          </p:cNvSpPr>
          <p:nvPr>
            <p:ph type="body" idx="1"/>
          </p:nvPr>
        </p:nvSpPr>
        <p:spPr/>
        <p:txBody>
          <a:bodyPr/>
          <a:lstStyle/>
          <a:p>
            <a:pPr eaLnBrk="1" hangingPunct="1"/>
            <a:r>
              <a:rPr lang="zh-CN" altLang="en-US" dirty="0">
                <a:solidFill>
                  <a:srgbClr val="000099"/>
                </a:solidFill>
              </a:rPr>
              <a:t>统计量与抽样分布</a:t>
            </a:r>
            <a:endParaRPr lang="en-US" altLang="zh-CN" dirty="0">
              <a:solidFill>
                <a:srgbClr val="000099"/>
              </a:solidFill>
            </a:endParaRPr>
          </a:p>
          <a:p>
            <a:pPr lvl="1" eaLnBrk="1" hangingPunct="1"/>
            <a:r>
              <a:rPr lang="zh-CN" altLang="en-US" dirty="0"/>
              <a:t> 在利用样本推断总体的性质时，往往不能直接利用样本，而需要对它</a:t>
            </a:r>
            <a:r>
              <a:rPr lang="zh-CN" altLang="en-US" dirty="0">
                <a:solidFill>
                  <a:srgbClr val="FF0000"/>
                </a:solidFill>
              </a:rPr>
              <a:t>进行一定的加工</a:t>
            </a:r>
            <a:r>
              <a:rPr lang="zh-CN" altLang="en-US" dirty="0"/>
              <a:t>，这样才能有效地利用其中的信息，否则，样本只是呈现为一堆“杂乱无章”的数据．</a:t>
            </a:r>
          </a:p>
        </p:txBody>
      </p:sp>
      <p:sp>
        <p:nvSpPr>
          <p:cNvPr id="17411" name="标题 1">
            <a:extLst>
              <a:ext uri="{FF2B5EF4-FFF2-40B4-BE49-F238E27FC236}">
                <a16:creationId xmlns:a16="http://schemas.microsoft.com/office/drawing/2014/main" id="{881D244E-84EA-4F7D-9B5E-5519D54A8B3D}"/>
              </a:ext>
            </a:extLst>
          </p:cNvPr>
          <p:cNvSpPr>
            <a:spLocks noGrp="1" noChangeArrowheads="1"/>
          </p:cNvSpPr>
          <p:nvPr>
            <p:ph type="title"/>
          </p:nvPr>
        </p:nvSpPr>
        <p:spPr/>
        <p:txBody>
          <a:bodyPr/>
          <a:lstStyle/>
          <a:p>
            <a:pPr eaLnBrk="1" hangingPunct="1"/>
            <a:r>
              <a:rPr lang="en-US" altLang="zh-CN"/>
              <a:t>4.1 </a:t>
            </a:r>
            <a:r>
              <a:rPr lang="zh-CN" altLang="en-US"/>
              <a:t>总体与样本</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华文新魏"/>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4111</TotalTime>
  <Words>3149</Words>
  <Application>Microsoft Office PowerPoint</Application>
  <PresentationFormat>全屏显示(4:3)</PresentationFormat>
  <Paragraphs>546</Paragraphs>
  <Slides>67</Slides>
  <Notes>28</Notes>
  <HiddenSlides>0</HiddenSlides>
  <MMClips>0</MMClips>
  <ScaleCrop>false</ScaleCrop>
  <HeadingPairs>
    <vt:vector size="10" baseType="variant">
      <vt:variant>
        <vt:lpstr>已用的字体</vt:lpstr>
      </vt:variant>
      <vt:variant>
        <vt:i4>16</vt:i4>
      </vt:variant>
      <vt:variant>
        <vt:lpstr>主题</vt:lpstr>
      </vt:variant>
      <vt:variant>
        <vt:i4>1</vt:i4>
      </vt:variant>
      <vt:variant>
        <vt:lpstr>嵌入 OLE 服务器</vt:lpstr>
      </vt:variant>
      <vt:variant>
        <vt:i4>5</vt:i4>
      </vt:variant>
      <vt:variant>
        <vt:lpstr>幻灯片标题</vt:lpstr>
      </vt:variant>
      <vt:variant>
        <vt:i4>67</vt:i4>
      </vt:variant>
      <vt:variant>
        <vt:lpstr>自定义放映</vt:lpstr>
      </vt:variant>
      <vt:variant>
        <vt:i4>3</vt:i4>
      </vt:variant>
    </vt:vector>
  </HeadingPairs>
  <TitlesOfParts>
    <vt:vector size="92" baseType="lpstr">
      <vt:lpstr>方正舒体</vt:lpstr>
      <vt:lpstr>仿宋_GB2312</vt:lpstr>
      <vt:lpstr>黑体</vt:lpstr>
      <vt:lpstr>华文新魏</vt:lpstr>
      <vt:lpstr>楷体_GB2312</vt:lpstr>
      <vt:lpstr>宋体</vt:lpstr>
      <vt:lpstr>Arial</vt:lpstr>
      <vt:lpstr>Arial Black</vt:lpstr>
      <vt:lpstr>Arial Narrow</vt:lpstr>
      <vt:lpstr>Book Antiqua</vt:lpstr>
      <vt:lpstr>Cambria Math</vt:lpstr>
      <vt:lpstr>Garamond</vt:lpstr>
      <vt:lpstr>Symbol</vt:lpstr>
      <vt:lpstr>Times New Roman</vt:lpstr>
      <vt:lpstr>Verdana</vt:lpstr>
      <vt:lpstr>Wingdings</vt:lpstr>
      <vt:lpstr>Profile</vt:lpstr>
      <vt:lpstr>Equation</vt:lpstr>
      <vt:lpstr>公式</vt:lpstr>
      <vt:lpstr>Document</vt:lpstr>
      <vt:lpstr>文档</vt:lpstr>
      <vt:lpstr>图表</vt:lpstr>
      <vt:lpstr>PowerPoint 演示文稿</vt:lpstr>
      <vt:lpstr>PowerPoint 演示文稿</vt:lpstr>
      <vt:lpstr>PowerPoint 演示文稿</vt:lpstr>
      <vt:lpstr>本章提纲</vt:lpstr>
      <vt:lpstr>4.1 总体与样本</vt:lpstr>
      <vt:lpstr>4.1 总体与样本</vt:lpstr>
      <vt:lpstr>4.1 总体与样本</vt:lpstr>
      <vt:lpstr>PowerPoint 演示文稿</vt:lpstr>
      <vt:lpstr>4.1 总体与样本</vt:lpstr>
      <vt:lpstr>4.1 总体与样本</vt:lpstr>
      <vt:lpstr>4.1 总体与样本</vt:lpstr>
      <vt:lpstr>2. 表示分散性的数字特征</vt:lpstr>
      <vt:lpstr>4.1 总体与样本</vt:lpstr>
      <vt:lpstr>4.1 总体与样本</vt:lpstr>
      <vt:lpstr>4.1 总体与样本</vt:lpstr>
      <vt:lpstr>4.2 参数估计</vt:lpstr>
      <vt:lpstr>4.2-1矩估计法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4.2-4 区间估计</vt:lpstr>
      <vt:lpstr>4.2-4 区间估计</vt:lpstr>
      <vt:lpstr>正态总体均值的区间估计</vt:lpstr>
      <vt:lpstr>假设检验在统计方法中的地位</vt:lpstr>
      <vt:lpstr>PowerPoint 演示文稿</vt:lpstr>
      <vt:lpstr>PowerPoint 演示文稿</vt:lpstr>
      <vt:lpstr>PowerPoint 演示文稿</vt:lpstr>
      <vt:lpstr>PowerPoint 演示文稿</vt:lpstr>
      <vt:lpstr>PowerPoint 演示文稿</vt:lpstr>
      <vt:lpstr>什么是假设?(hypothesis)</vt:lpstr>
      <vt:lpstr>什么是假设检验?  (hypothesis testing)</vt:lpstr>
      <vt:lpstr>假设检验的基本思想</vt:lpstr>
      <vt:lpstr>PowerPoint 演示文稿</vt:lpstr>
      <vt:lpstr>提出原假设和备择假设</vt:lpstr>
      <vt:lpstr>PowerPoint 演示文稿</vt:lpstr>
      <vt:lpstr>PowerPoint 演示文稿</vt:lpstr>
      <vt:lpstr>4.3-1 假设检验的基本问题</vt:lpstr>
      <vt:lpstr>规定显著性水平 (significant level)</vt:lpstr>
      <vt:lpstr>作出统计决策</vt:lpstr>
      <vt:lpstr>假设检验中的小概率原理</vt:lpstr>
      <vt:lpstr>什么是小概率？</vt:lpstr>
      <vt:lpstr>假设检验中的两类错误</vt:lpstr>
      <vt:lpstr>PowerPoint 演示文稿</vt:lpstr>
      <vt:lpstr>什么是P 值? (P-value)</vt:lpstr>
      <vt:lpstr>双侧检验的P 值</vt:lpstr>
      <vt:lpstr>左侧检验的P 值</vt:lpstr>
      <vt:lpstr>右侧检验的P 值</vt:lpstr>
      <vt:lpstr>利用 p 值( probability value)进行检验 (决策准则)</vt:lpstr>
      <vt:lpstr>双侧检验与单侧检验  (假设的形式)</vt:lpstr>
      <vt:lpstr>双侧检验 (显著性水平与拒绝域 )</vt:lpstr>
      <vt:lpstr>4.3-2 P值检验法</vt:lpstr>
      <vt:lpstr>PowerPoint 演示文稿</vt:lpstr>
      <vt:lpstr>4.3-2 P值检验法</vt:lpstr>
      <vt:lpstr>4.3-2 P值检验法</vt:lpstr>
      <vt:lpstr>4.3-2 P值检验法</vt:lpstr>
      <vt:lpstr>4.3-2 P值检验法</vt:lpstr>
      <vt:lpstr>4.3-2 P值检验法</vt:lpstr>
      <vt:lpstr>4.3-2 P值检验法</vt:lpstr>
      <vt:lpstr>自定义放映 1</vt:lpstr>
      <vt:lpstr>自定义放映 2</vt:lpstr>
      <vt:lpstr>自定义放映 3</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dc:creator>
  <cp:lastModifiedBy>zero</cp:lastModifiedBy>
  <cp:revision>234</cp:revision>
  <dcterms:created xsi:type="dcterms:W3CDTF">2009-02-23T13:34:53Z</dcterms:created>
  <dcterms:modified xsi:type="dcterms:W3CDTF">2019-05-10T14:16:03Z</dcterms:modified>
</cp:coreProperties>
</file>