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ranklin Gothic" panose="020B0604020202020204" charset="0"/>
      <p:bold r:id="rId21"/>
    </p:embeddedFont>
    <p:embeddedFont>
      <p:font typeface="Libre Franklin" panose="020B0604020202020204" charset="0"/>
      <p:regular r:id="rId22"/>
      <p:bold r:id="rId23"/>
      <p:italic r:id="rId24"/>
      <p:boldItalic r:id="rId25"/>
    </p:embeddedFont>
    <p:embeddedFont>
      <p:font typeface="Tw Cen MT" panose="020B0602020104020603" pitchFamily="34" charset="0"/>
      <p:regular r:id="rId26"/>
      <p:bold r:id="rId27"/>
      <p:italic r:id="rId28"/>
      <p:boldItalic r:id="rId29"/>
    </p:embeddedFont>
    <p:embeddedFont>
      <p:font typeface="Tw Cen MT Condensed" panose="020B0606020104020203" pitchFamily="34" charset="0"/>
      <p:regular r:id="rId30"/>
      <p:bold r:id="rId31"/>
    </p:embeddedFont>
    <p:embeddedFont>
      <p:font typeface="Wingdings 3" panose="05040102010807070707" pitchFamily="18" charset="2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C2D740-E6F7-4DF5-B2A2-EBBA300C556B}">
  <a:tblStyle styleId="{1AC2D740-E6F7-4DF5-B2A2-EBBA300C5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9EE42-D878-49C2-9372-D701018B88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5B334F-C8C6-47C2-8880-25C79F5F1ECF}">
      <dgm:prSet/>
      <dgm:spPr/>
      <dgm:t>
        <a:bodyPr/>
        <a:lstStyle/>
        <a:p>
          <a:r>
            <a:rPr lang="en-GB"/>
            <a:t>CPU or process Scheduling, which is an important part in any operating systems, allocates processes to the CPU in specific order to optimize some objective functions. </a:t>
          </a:r>
          <a:endParaRPr lang="en-US"/>
        </a:p>
      </dgm:t>
    </dgm:pt>
    <dgm:pt modelId="{5EDB40D2-1EEE-4A08-A132-1E171DA27451}" type="parTrans" cxnId="{61E92F50-C59C-4AC1-B042-4EE7819102B0}">
      <dgm:prSet/>
      <dgm:spPr/>
      <dgm:t>
        <a:bodyPr/>
        <a:lstStyle/>
        <a:p>
          <a:endParaRPr lang="en-US"/>
        </a:p>
      </dgm:t>
    </dgm:pt>
    <dgm:pt modelId="{D46BB933-95EA-4C0B-903D-00736368C86D}" type="sibTrans" cxnId="{61E92F50-C59C-4AC1-B042-4EE7819102B0}">
      <dgm:prSet/>
      <dgm:spPr/>
      <dgm:t>
        <a:bodyPr/>
        <a:lstStyle/>
        <a:p>
          <a:endParaRPr lang="en-US"/>
        </a:p>
      </dgm:t>
    </dgm:pt>
    <dgm:pt modelId="{03464CA0-DADC-48CE-A171-DDE61DECBCFE}">
      <dgm:prSet/>
      <dgm:spPr/>
      <dgm:t>
        <a:bodyPr/>
        <a:lstStyle/>
        <a:p>
          <a:r>
            <a:rPr lang="en-GB" dirty="0"/>
            <a:t>The efficiency of any operating system relies strongly on the scheduling algorithms used. Several scheduling algorithms exists. Among them, Round Robin (RR) is the most widely utilized algorithm.</a:t>
          </a:r>
          <a:endParaRPr lang="en-US" dirty="0"/>
        </a:p>
      </dgm:t>
    </dgm:pt>
    <dgm:pt modelId="{3DE951BB-6F5A-49C2-9B54-9AD157ECF384}" type="parTrans" cxnId="{6E5FC9AE-4950-4F15-B7AF-2037EA85DF8A}">
      <dgm:prSet/>
      <dgm:spPr/>
      <dgm:t>
        <a:bodyPr/>
        <a:lstStyle/>
        <a:p>
          <a:endParaRPr lang="en-US"/>
        </a:p>
      </dgm:t>
    </dgm:pt>
    <dgm:pt modelId="{486BF742-FB78-4E0A-95D7-4E2CD4448841}" type="sibTrans" cxnId="{6E5FC9AE-4950-4F15-B7AF-2037EA85DF8A}">
      <dgm:prSet/>
      <dgm:spPr/>
      <dgm:t>
        <a:bodyPr/>
        <a:lstStyle/>
        <a:p>
          <a:endParaRPr lang="en-US"/>
        </a:p>
      </dgm:t>
    </dgm:pt>
    <dgm:pt modelId="{2E621E74-6C80-4450-9268-4D116379773F}">
      <dgm:prSet/>
      <dgm:spPr/>
      <dgm:t>
        <a:bodyPr/>
        <a:lstStyle/>
        <a:p>
          <a:r>
            <a:rPr lang="en-GB" dirty="0"/>
            <a:t>RR has proved to be effective in several types of operating systems, such as time-sharing systems. This is due to the reasonable response time it gives.</a:t>
          </a:r>
          <a:endParaRPr lang="en-US" dirty="0"/>
        </a:p>
      </dgm:t>
    </dgm:pt>
    <dgm:pt modelId="{8BB47F53-00AC-4C56-A27A-DE1CC09448EA}" type="parTrans" cxnId="{15D304F3-1E64-4B7E-A824-4C7C8EEB415D}">
      <dgm:prSet/>
      <dgm:spPr/>
      <dgm:t>
        <a:bodyPr/>
        <a:lstStyle/>
        <a:p>
          <a:endParaRPr lang="en-US"/>
        </a:p>
      </dgm:t>
    </dgm:pt>
    <dgm:pt modelId="{5BF1722D-4BA4-46E2-9638-08A2F0443F35}" type="sibTrans" cxnId="{15D304F3-1E64-4B7E-A824-4C7C8EEB415D}">
      <dgm:prSet/>
      <dgm:spPr/>
      <dgm:t>
        <a:bodyPr/>
        <a:lstStyle/>
        <a:p>
          <a:endParaRPr lang="en-US"/>
        </a:p>
      </dgm:t>
    </dgm:pt>
    <dgm:pt modelId="{BF238484-FEF6-4BE8-B475-4C1A94F0837F}">
      <dgm:prSet/>
      <dgm:spPr/>
      <dgm:t>
        <a:bodyPr/>
        <a:lstStyle/>
        <a:p>
          <a:r>
            <a:rPr lang="en-GB"/>
            <a:t>However, it suffers from some shortcomings such as high average turnaround time, high average waiting time.</a:t>
          </a:r>
          <a:endParaRPr lang="en-US"/>
        </a:p>
      </dgm:t>
    </dgm:pt>
    <dgm:pt modelId="{9F59924D-7277-40D1-9927-EC03A3C17044}" type="parTrans" cxnId="{4038EB81-1EBC-4BB2-9230-D232F81809C7}">
      <dgm:prSet/>
      <dgm:spPr/>
      <dgm:t>
        <a:bodyPr/>
        <a:lstStyle/>
        <a:p>
          <a:endParaRPr lang="en-US"/>
        </a:p>
      </dgm:t>
    </dgm:pt>
    <dgm:pt modelId="{170ECD63-3140-45F6-BA9C-BBB586417274}" type="sibTrans" cxnId="{4038EB81-1EBC-4BB2-9230-D232F81809C7}">
      <dgm:prSet/>
      <dgm:spPr/>
      <dgm:t>
        <a:bodyPr/>
        <a:lstStyle/>
        <a:p>
          <a:endParaRPr lang="en-US"/>
        </a:p>
      </dgm:t>
    </dgm:pt>
    <dgm:pt modelId="{47560C6A-C3CA-4492-9D0A-D4155F203206}">
      <dgm:prSet/>
      <dgm:spPr/>
      <dgm:t>
        <a:bodyPr/>
        <a:lstStyle/>
        <a:p>
          <a:r>
            <a:rPr lang="en-GB"/>
            <a:t>So, we devise an improved Round – Robin Algorithm.</a:t>
          </a:r>
          <a:endParaRPr lang="en-US"/>
        </a:p>
      </dgm:t>
    </dgm:pt>
    <dgm:pt modelId="{EBA568A7-0123-4C92-B01C-04C653BA51B0}" type="parTrans" cxnId="{1FB0F4B2-6E2D-4F5F-AD0A-992DA9EFE581}">
      <dgm:prSet/>
      <dgm:spPr/>
      <dgm:t>
        <a:bodyPr/>
        <a:lstStyle/>
        <a:p>
          <a:endParaRPr lang="en-US"/>
        </a:p>
      </dgm:t>
    </dgm:pt>
    <dgm:pt modelId="{90B4E08C-D447-4A63-8E31-F1090D231C9F}" type="sibTrans" cxnId="{1FB0F4B2-6E2D-4F5F-AD0A-992DA9EFE581}">
      <dgm:prSet/>
      <dgm:spPr/>
      <dgm:t>
        <a:bodyPr/>
        <a:lstStyle/>
        <a:p>
          <a:endParaRPr lang="en-US"/>
        </a:p>
      </dgm:t>
    </dgm:pt>
    <dgm:pt modelId="{914B56E2-85B5-43DD-B320-7C91359FE6C8}" type="pres">
      <dgm:prSet presAssocID="{FBC9EE42-D878-49C2-9372-D701018B88B1}" presName="root" presStyleCnt="0">
        <dgm:presLayoutVars>
          <dgm:dir/>
          <dgm:resizeHandles val="exact"/>
        </dgm:presLayoutVars>
      </dgm:prSet>
      <dgm:spPr/>
    </dgm:pt>
    <dgm:pt modelId="{92255A93-BBB8-487D-8AE8-3510E4F8098E}" type="pres">
      <dgm:prSet presAssocID="{F05B334F-C8C6-47C2-8880-25C79F5F1ECF}" presName="compNode" presStyleCnt="0"/>
      <dgm:spPr/>
    </dgm:pt>
    <dgm:pt modelId="{AC0200E6-8CAB-4B62-9F0B-95F16B73C098}" type="pres">
      <dgm:prSet presAssocID="{F05B334F-C8C6-47C2-8880-25C79F5F1ECF}" presName="bgRect" presStyleLbl="bgShp" presStyleIdx="0" presStyleCnt="5"/>
      <dgm:spPr/>
    </dgm:pt>
    <dgm:pt modelId="{81FB081F-976B-4C36-A9B1-4C828C834449}" type="pres">
      <dgm:prSet presAssocID="{F05B334F-C8C6-47C2-8880-25C79F5F1EC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5BBD654-EB08-49A9-86F1-9566AB620460}" type="pres">
      <dgm:prSet presAssocID="{F05B334F-C8C6-47C2-8880-25C79F5F1ECF}" presName="spaceRect" presStyleCnt="0"/>
      <dgm:spPr/>
    </dgm:pt>
    <dgm:pt modelId="{4DB2CE94-6949-4D38-92E7-1162B73F0BE4}" type="pres">
      <dgm:prSet presAssocID="{F05B334F-C8C6-47C2-8880-25C79F5F1ECF}" presName="parTx" presStyleLbl="revTx" presStyleIdx="0" presStyleCnt="5">
        <dgm:presLayoutVars>
          <dgm:chMax val="0"/>
          <dgm:chPref val="0"/>
        </dgm:presLayoutVars>
      </dgm:prSet>
      <dgm:spPr/>
    </dgm:pt>
    <dgm:pt modelId="{68018C73-48F3-4CED-8C17-FCC7CA53F371}" type="pres">
      <dgm:prSet presAssocID="{D46BB933-95EA-4C0B-903D-00736368C86D}" presName="sibTrans" presStyleCnt="0"/>
      <dgm:spPr/>
    </dgm:pt>
    <dgm:pt modelId="{0A9E72B1-C5D5-4C6B-85D3-6547CF73BCE3}" type="pres">
      <dgm:prSet presAssocID="{03464CA0-DADC-48CE-A171-DDE61DECBCFE}" presName="compNode" presStyleCnt="0"/>
      <dgm:spPr/>
    </dgm:pt>
    <dgm:pt modelId="{3BE70912-B35D-4286-889F-F6EA22D682C2}" type="pres">
      <dgm:prSet presAssocID="{03464CA0-DADC-48CE-A171-DDE61DECBCFE}" presName="bgRect" presStyleLbl="bgShp" presStyleIdx="1" presStyleCnt="5"/>
      <dgm:spPr/>
    </dgm:pt>
    <dgm:pt modelId="{A2CEFFDD-C601-45CC-92CC-8B39E0FF6D48}" type="pres">
      <dgm:prSet presAssocID="{03464CA0-DADC-48CE-A171-DDE61DECBCF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B7E74F5-7B47-4011-86A1-02E2D35DACD5}" type="pres">
      <dgm:prSet presAssocID="{03464CA0-DADC-48CE-A171-DDE61DECBCFE}" presName="spaceRect" presStyleCnt="0"/>
      <dgm:spPr/>
    </dgm:pt>
    <dgm:pt modelId="{38DF5FBE-C908-4DA4-9B17-648911410A53}" type="pres">
      <dgm:prSet presAssocID="{03464CA0-DADC-48CE-A171-DDE61DECBCFE}" presName="parTx" presStyleLbl="revTx" presStyleIdx="1" presStyleCnt="5">
        <dgm:presLayoutVars>
          <dgm:chMax val="0"/>
          <dgm:chPref val="0"/>
        </dgm:presLayoutVars>
      </dgm:prSet>
      <dgm:spPr/>
    </dgm:pt>
    <dgm:pt modelId="{AC11F553-A097-40C3-BFDB-DCDEC7E3735D}" type="pres">
      <dgm:prSet presAssocID="{486BF742-FB78-4E0A-95D7-4E2CD4448841}" presName="sibTrans" presStyleCnt="0"/>
      <dgm:spPr/>
    </dgm:pt>
    <dgm:pt modelId="{D682FDAA-A4F9-44D4-9BAB-B04DDB98F82E}" type="pres">
      <dgm:prSet presAssocID="{2E621E74-6C80-4450-9268-4D116379773F}" presName="compNode" presStyleCnt="0"/>
      <dgm:spPr/>
    </dgm:pt>
    <dgm:pt modelId="{4F3B0E82-2902-4FCF-9461-D4BD5DCDD989}" type="pres">
      <dgm:prSet presAssocID="{2E621E74-6C80-4450-9268-4D116379773F}" presName="bgRect" presStyleLbl="bgShp" presStyleIdx="2" presStyleCnt="5"/>
      <dgm:spPr/>
    </dgm:pt>
    <dgm:pt modelId="{E6665A27-FDC8-4329-AD6B-916A3476E786}" type="pres">
      <dgm:prSet presAssocID="{2E621E74-6C80-4450-9268-4D11637977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77034CFB-D60F-4CF9-83A1-3AB95CEB17AE}" type="pres">
      <dgm:prSet presAssocID="{2E621E74-6C80-4450-9268-4D116379773F}" presName="spaceRect" presStyleCnt="0"/>
      <dgm:spPr/>
    </dgm:pt>
    <dgm:pt modelId="{78C993DB-4DC4-472E-90A5-CFDD69F94D99}" type="pres">
      <dgm:prSet presAssocID="{2E621E74-6C80-4450-9268-4D116379773F}" presName="parTx" presStyleLbl="revTx" presStyleIdx="2" presStyleCnt="5">
        <dgm:presLayoutVars>
          <dgm:chMax val="0"/>
          <dgm:chPref val="0"/>
        </dgm:presLayoutVars>
      </dgm:prSet>
      <dgm:spPr/>
    </dgm:pt>
    <dgm:pt modelId="{89723C97-E53C-42F7-987A-3E39FF5DF21C}" type="pres">
      <dgm:prSet presAssocID="{5BF1722D-4BA4-46E2-9638-08A2F0443F35}" presName="sibTrans" presStyleCnt="0"/>
      <dgm:spPr/>
    </dgm:pt>
    <dgm:pt modelId="{0EA8B17F-8530-4D85-B622-43C5F892C226}" type="pres">
      <dgm:prSet presAssocID="{BF238484-FEF6-4BE8-B475-4C1A94F0837F}" presName="compNode" presStyleCnt="0"/>
      <dgm:spPr/>
    </dgm:pt>
    <dgm:pt modelId="{26A47001-6697-4D78-8066-189D799A548A}" type="pres">
      <dgm:prSet presAssocID="{BF238484-FEF6-4BE8-B475-4C1A94F0837F}" presName="bgRect" presStyleLbl="bgShp" presStyleIdx="3" presStyleCnt="5"/>
      <dgm:spPr/>
    </dgm:pt>
    <dgm:pt modelId="{CBE837B7-45C5-43EF-AB0F-B71DE2F06837}" type="pres">
      <dgm:prSet presAssocID="{BF238484-FEF6-4BE8-B475-4C1A94F0837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174EC70-9368-42C8-B18A-901F355A5366}" type="pres">
      <dgm:prSet presAssocID="{BF238484-FEF6-4BE8-B475-4C1A94F0837F}" presName="spaceRect" presStyleCnt="0"/>
      <dgm:spPr/>
    </dgm:pt>
    <dgm:pt modelId="{C601E2B0-5B8A-424E-AF76-23A8A35C342C}" type="pres">
      <dgm:prSet presAssocID="{BF238484-FEF6-4BE8-B475-4C1A94F0837F}" presName="parTx" presStyleLbl="revTx" presStyleIdx="3" presStyleCnt="5">
        <dgm:presLayoutVars>
          <dgm:chMax val="0"/>
          <dgm:chPref val="0"/>
        </dgm:presLayoutVars>
      </dgm:prSet>
      <dgm:spPr/>
    </dgm:pt>
    <dgm:pt modelId="{0FCD855E-4E7F-42A6-A1FA-CD72F90AC60A}" type="pres">
      <dgm:prSet presAssocID="{170ECD63-3140-45F6-BA9C-BBB586417274}" presName="sibTrans" presStyleCnt="0"/>
      <dgm:spPr/>
    </dgm:pt>
    <dgm:pt modelId="{F07CD1F0-9B91-47DB-8812-DF7BB170421B}" type="pres">
      <dgm:prSet presAssocID="{47560C6A-C3CA-4492-9D0A-D4155F203206}" presName="compNode" presStyleCnt="0"/>
      <dgm:spPr/>
    </dgm:pt>
    <dgm:pt modelId="{88C09219-B992-4DE3-BCAC-A493A6279B9A}" type="pres">
      <dgm:prSet presAssocID="{47560C6A-C3CA-4492-9D0A-D4155F203206}" presName="bgRect" presStyleLbl="bgShp" presStyleIdx="4" presStyleCnt="5"/>
      <dgm:spPr/>
    </dgm:pt>
    <dgm:pt modelId="{0B14322E-B8DA-4A14-98B8-16BF4A16A831}" type="pres">
      <dgm:prSet presAssocID="{47560C6A-C3CA-4492-9D0A-D4155F20320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007120A-660A-4D3E-B954-3C3029E4773E}" type="pres">
      <dgm:prSet presAssocID="{47560C6A-C3CA-4492-9D0A-D4155F203206}" presName="spaceRect" presStyleCnt="0"/>
      <dgm:spPr/>
    </dgm:pt>
    <dgm:pt modelId="{489321A5-214C-4733-A2F0-5674B442F0DF}" type="pres">
      <dgm:prSet presAssocID="{47560C6A-C3CA-4492-9D0A-D4155F20320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E92F50-C59C-4AC1-B042-4EE7819102B0}" srcId="{FBC9EE42-D878-49C2-9372-D701018B88B1}" destId="{F05B334F-C8C6-47C2-8880-25C79F5F1ECF}" srcOrd="0" destOrd="0" parTransId="{5EDB40D2-1EEE-4A08-A132-1E171DA27451}" sibTransId="{D46BB933-95EA-4C0B-903D-00736368C86D}"/>
    <dgm:cxn modelId="{BD0C7177-4E94-4771-863F-E999204673F8}" type="presOf" srcId="{2E621E74-6C80-4450-9268-4D116379773F}" destId="{78C993DB-4DC4-472E-90A5-CFDD69F94D99}" srcOrd="0" destOrd="0" presId="urn:microsoft.com/office/officeart/2018/2/layout/IconVerticalSolidList"/>
    <dgm:cxn modelId="{4038EB81-1EBC-4BB2-9230-D232F81809C7}" srcId="{FBC9EE42-D878-49C2-9372-D701018B88B1}" destId="{BF238484-FEF6-4BE8-B475-4C1A94F0837F}" srcOrd="3" destOrd="0" parTransId="{9F59924D-7277-40D1-9927-EC03A3C17044}" sibTransId="{170ECD63-3140-45F6-BA9C-BBB586417274}"/>
    <dgm:cxn modelId="{0C462E9C-EE79-474A-BAC0-2ABB38BCFBFE}" type="presOf" srcId="{FBC9EE42-D878-49C2-9372-D701018B88B1}" destId="{914B56E2-85B5-43DD-B320-7C91359FE6C8}" srcOrd="0" destOrd="0" presId="urn:microsoft.com/office/officeart/2018/2/layout/IconVerticalSolidList"/>
    <dgm:cxn modelId="{1E47D8A6-BC79-4E59-AD33-023334B3DF92}" type="presOf" srcId="{BF238484-FEF6-4BE8-B475-4C1A94F0837F}" destId="{C601E2B0-5B8A-424E-AF76-23A8A35C342C}" srcOrd="0" destOrd="0" presId="urn:microsoft.com/office/officeart/2018/2/layout/IconVerticalSolidList"/>
    <dgm:cxn modelId="{6E5FC9AE-4950-4F15-B7AF-2037EA85DF8A}" srcId="{FBC9EE42-D878-49C2-9372-D701018B88B1}" destId="{03464CA0-DADC-48CE-A171-DDE61DECBCFE}" srcOrd="1" destOrd="0" parTransId="{3DE951BB-6F5A-49C2-9B54-9AD157ECF384}" sibTransId="{486BF742-FB78-4E0A-95D7-4E2CD4448841}"/>
    <dgm:cxn modelId="{1FB0F4B2-6E2D-4F5F-AD0A-992DA9EFE581}" srcId="{FBC9EE42-D878-49C2-9372-D701018B88B1}" destId="{47560C6A-C3CA-4492-9D0A-D4155F203206}" srcOrd="4" destOrd="0" parTransId="{EBA568A7-0123-4C92-B01C-04C653BA51B0}" sibTransId="{90B4E08C-D447-4A63-8E31-F1090D231C9F}"/>
    <dgm:cxn modelId="{9D95FBDE-A556-46F3-9B9E-74B5E8F269C4}" type="presOf" srcId="{F05B334F-C8C6-47C2-8880-25C79F5F1ECF}" destId="{4DB2CE94-6949-4D38-92E7-1162B73F0BE4}" srcOrd="0" destOrd="0" presId="urn:microsoft.com/office/officeart/2018/2/layout/IconVerticalSolidList"/>
    <dgm:cxn modelId="{15D304F3-1E64-4B7E-A824-4C7C8EEB415D}" srcId="{FBC9EE42-D878-49C2-9372-D701018B88B1}" destId="{2E621E74-6C80-4450-9268-4D116379773F}" srcOrd="2" destOrd="0" parTransId="{8BB47F53-00AC-4C56-A27A-DE1CC09448EA}" sibTransId="{5BF1722D-4BA4-46E2-9638-08A2F0443F35}"/>
    <dgm:cxn modelId="{5D8B22F9-B81C-4704-B020-E0E3D7C57394}" type="presOf" srcId="{47560C6A-C3CA-4492-9D0A-D4155F203206}" destId="{489321A5-214C-4733-A2F0-5674B442F0DF}" srcOrd="0" destOrd="0" presId="urn:microsoft.com/office/officeart/2018/2/layout/IconVerticalSolidList"/>
    <dgm:cxn modelId="{8F629FF9-C9AB-43C5-8668-91576B968615}" type="presOf" srcId="{03464CA0-DADC-48CE-A171-DDE61DECBCFE}" destId="{38DF5FBE-C908-4DA4-9B17-648911410A53}" srcOrd="0" destOrd="0" presId="urn:microsoft.com/office/officeart/2018/2/layout/IconVerticalSolidList"/>
    <dgm:cxn modelId="{8C7F6112-4513-4A19-95E4-0827D602B776}" type="presParOf" srcId="{914B56E2-85B5-43DD-B320-7C91359FE6C8}" destId="{92255A93-BBB8-487D-8AE8-3510E4F8098E}" srcOrd="0" destOrd="0" presId="urn:microsoft.com/office/officeart/2018/2/layout/IconVerticalSolidList"/>
    <dgm:cxn modelId="{60773EBB-EECF-454D-8384-EAAB612BDB84}" type="presParOf" srcId="{92255A93-BBB8-487D-8AE8-3510E4F8098E}" destId="{AC0200E6-8CAB-4B62-9F0B-95F16B73C098}" srcOrd="0" destOrd="0" presId="urn:microsoft.com/office/officeart/2018/2/layout/IconVerticalSolidList"/>
    <dgm:cxn modelId="{1697013F-357B-4972-B5A7-145EBF9B6752}" type="presParOf" srcId="{92255A93-BBB8-487D-8AE8-3510E4F8098E}" destId="{81FB081F-976B-4C36-A9B1-4C828C834449}" srcOrd="1" destOrd="0" presId="urn:microsoft.com/office/officeart/2018/2/layout/IconVerticalSolidList"/>
    <dgm:cxn modelId="{E691ADB9-EECE-4D4B-99A8-044C0229033A}" type="presParOf" srcId="{92255A93-BBB8-487D-8AE8-3510E4F8098E}" destId="{A5BBD654-EB08-49A9-86F1-9566AB620460}" srcOrd="2" destOrd="0" presId="urn:microsoft.com/office/officeart/2018/2/layout/IconVerticalSolidList"/>
    <dgm:cxn modelId="{4407992E-1F32-47B0-9BD9-36BD8B19BD6F}" type="presParOf" srcId="{92255A93-BBB8-487D-8AE8-3510E4F8098E}" destId="{4DB2CE94-6949-4D38-92E7-1162B73F0BE4}" srcOrd="3" destOrd="0" presId="urn:microsoft.com/office/officeart/2018/2/layout/IconVerticalSolidList"/>
    <dgm:cxn modelId="{C9D69D19-50EE-496D-B26A-2972A1E177C0}" type="presParOf" srcId="{914B56E2-85B5-43DD-B320-7C91359FE6C8}" destId="{68018C73-48F3-4CED-8C17-FCC7CA53F371}" srcOrd="1" destOrd="0" presId="urn:microsoft.com/office/officeart/2018/2/layout/IconVerticalSolidList"/>
    <dgm:cxn modelId="{C18EC577-9C54-4F04-953B-64FB66B34982}" type="presParOf" srcId="{914B56E2-85B5-43DD-B320-7C91359FE6C8}" destId="{0A9E72B1-C5D5-4C6B-85D3-6547CF73BCE3}" srcOrd="2" destOrd="0" presId="urn:microsoft.com/office/officeart/2018/2/layout/IconVerticalSolidList"/>
    <dgm:cxn modelId="{019111F5-F8A9-4CED-BCE4-843CA893F01F}" type="presParOf" srcId="{0A9E72B1-C5D5-4C6B-85D3-6547CF73BCE3}" destId="{3BE70912-B35D-4286-889F-F6EA22D682C2}" srcOrd="0" destOrd="0" presId="urn:microsoft.com/office/officeart/2018/2/layout/IconVerticalSolidList"/>
    <dgm:cxn modelId="{6EA3AE8B-8EBD-4FFA-9959-9A27F31311BE}" type="presParOf" srcId="{0A9E72B1-C5D5-4C6B-85D3-6547CF73BCE3}" destId="{A2CEFFDD-C601-45CC-92CC-8B39E0FF6D48}" srcOrd="1" destOrd="0" presId="urn:microsoft.com/office/officeart/2018/2/layout/IconVerticalSolidList"/>
    <dgm:cxn modelId="{C0854F10-04B7-4F71-A1AA-4AD6E600D587}" type="presParOf" srcId="{0A9E72B1-C5D5-4C6B-85D3-6547CF73BCE3}" destId="{2B7E74F5-7B47-4011-86A1-02E2D35DACD5}" srcOrd="2" destOrd="0" presId="urn:microsoft.com/office/officeart/2018/2/layout/IconVerticalSolidList"/>
    <dgm:cxn modelId="{C3174F13-4B24-4A2C-B510-D8A0B23A913C}" type="presParOf" srcId="{0A9E72B1-C5D5-4C6B-85D3-6547CF73BCE3}" destId="{38DF5FBE-C908-4DA4-9B17-648911410A53}" srcOrd="3" destOrd="0" presId="urn:microsoft.com/office/officeart/2018/2/layout/IconVerticalSolidList"/>
    <dgm:cxn modelId="{7C8A7C04-6404-402B-BDAB-9B2800051BD5}" type="presParOf" srcId="{914B56E2-85B5-43DD-B320-7C91359FE6C8}" destId="{AC11F553-A097-40C3-BFDB-DCDEC7E3735D}" srcOrd="3" destOrd="0" presId="urn:microsoft.com/office/officeart/2018/2/layout/IconVerticalSolidList"/>
    <dgm:cxn modelId="{7E5B95B6-A080-4F6F-A16A-C7D3D5BBE29A}" type="presParOf" srcId="{914B56E2-85B5-43DD-B320-7C91359FE6C8}" destId="{D682FDAA-A4F9-44D4-9BAB-B04DDB98F82E}" srcOrd="4" destOrd="0" presId="urn:microsoft.com/office/officeart/2018/2/layout/IconVerticalSolidList"/>
    <dgm:cxn modelId="{35F0B0EE-0B21-432F-96E4-BF9642DA9902}" type="presParOf" srcId="{D682FDAA-A4F9-44D4-9BAB-B04DDB98F82E}" destId="{4F3B0E82-2902-4FCF-9461-D4BD5DCDD989}" srcOrd="0" destOrd="0" presId="urn:microsoft.com/office/officeart/2018/2/layout/IconVerticalSolidList"/>
    <dgm:cxn modelId="{8CD1A8D0-8C39-493A-A0EB-C46DC8E96FF7}" type="presParOf" srcId="{D682FDAA-A4F9-44D4-9BAB-B04DDB98F82E}" destId="{E6665A27-FDC8-4329-AD6B-916A3476E786}" srcOrd="1" destOrd="0" presId="urn:microsoft.com/office/officeart/2018/2/layout/IconVerticalSolidList"/>
    <dgm:cxn modelId="{83167C24-2EF1-434A-B7F2-3400E750B082}" type="presParOf" srcId="{D682FDAA-A4F9-44D4-9BAB-B04DDB98F82E}" destId="{77034CFB-D60F-4CF9-83A1-3AB95CEB17AE}" srcOrd="2" destOrd="0" presId="urn:microsoft.com/office/officeart/2018/2/layout/IconVerticalSolidList"/>
    <dgm:cxn modelId="{B15E6BDB-DB0A-44E6-9C15-7792F01A6D3F}" type="presParOf" srcId="{D682FDAA-A4F9-44D4-9BAB-B04DDB98F82E}" destId="{78C993DB-4DC4-472E-90A5-CFDD69F94D99}" srcOrd="3" destOrd="0" presId="urn:microsoft.com/office/officeart/2018/2/layout/IconVerticalSolidList"/>
    <dgm:cxn modelId="{050B8FE1-356D-4E5A-9237-497DA90A9618}" type="presParOf" srcId="{914B56E2-85B5-43DD-B320-7C91359FE6C8}" destId="{89723C97-E53C-42F7-987A-3E39FF5DF21C}" srcOrd="5" destOrd="0" presId="urn:microsoft.com/office/officeart/2018/2/layout/IconVerticalSolidList"/>
    <dgm:cxn modelId="{87AADD89-9D0B-4DE3-9A97-E2AF6CCF1F6C}" type="presParOf" srcId="{914B56E2-85B5-43DD-B320-7C91359FE6C8}" destId="{0EA8B17F-8530-4D85-B622-43C5F892C226}" srcOrd="6" destOrd="0" presId="urn:microsoft.com/office/officeart/2018/2/layout/IconVerticalSolidList"/>
    <dgm:cxn modelId="{7FC6AF0E-7085-4E58-ABC5-EF9A7B51C0BC}" type="presParOf" srcId="{0EA8B17F-8530-4D85-B622-43C5F892C226}" destId="{26A47001-6697-4D78-8066-189D799A548A}" srcOrd="0" destOrd="0" presId="urn:microsoft.com/office/officeart/2018/2/layout/IconVerticalSolidList"/>
    <dgm:cxn modelId="{94FAC657-10F8-4866-82DC-9A1BC5515F05}" type="presParOf" srcId="{0EA8B17F-8530-4D85-B622-43C5F892C226}" destId="{CBE837B7-45C5-43EF-AB0F-B71DE2F06837}" srcOrd="1" destOrd="0" presId="urn:microsoft.com/office/officeart/2018/2/layout/IconVerticalSolidList"/>
    <dgm:cxn modelId="{6FA50192-D7DF-4B55-BA19-EAD28CE7A0EB}" type="presParOf" srcId="{0EA8B17F-8530-4D85-B622-43C5F892C226}" destId="{2174EC70-9368-42C8-B18A-901F355A5366}" srcOrd="2" destOrd="0" presId="urn:microsoft.com/office/officeart/2018/2/layout/IconVerticalSolidList"/>
    <dgm:cxn modelId="{89A0C34B-228E-46C9-BF1C-C54292C67124}" type="presParOf" srcId="{0EA8B17F-8530-4D85-B622-43C5F892C226}" destId="{C601E2B0-5B8A-424E-AF76-23A8A35C342C}" srcOrd="3" destOrd="0" presId="urn:microsoft.com/office/officeart/2018/2/layout/IconVerticalSolidList"/>
    <dgm:cxn modelId="{07B0E1D5-EBAE-4672-A847-25D81DD39199}" type="presParOf" srcId="{914B56E2-85B5-43DD-B320-7C91359FE6C8}" destId="{0FCD855E-4E7F-42A6-A1FA-CD72F90AC60A}" srcOrd="7" destOrd="0" presId="urn:microsoft.com/office/officeart/2018/2/layout/IconVerticalSolidList"/>
    <dgm:cxn modelId="{FAFA7D15-0135-4685-9239-995D702F8BB6}" type="presParOf" srcId="{914B56E2-85B5-43DD-B320-7C91359FE6C8}" destId="{F07CD1F0-9B91-47DB-8812-DF7BB170421B}" srcOrd="8" destOrd="0" presId="urn:microsoft.com/office/officeart/2018/2/layout/IconVerticalSolidList"/>
    <dgm:cxn modelId="{47EA2D27-208D-472F-A5EA-B776E378CB53}" type="presParOf" srcId="{F07CD1F0-9B91-47DB-8812-DF7BB170421B}" destId="{88C09219-B992-4DE3-BCAC-A493A6279B9A}" srcOrd="0" destOrd="0" presId="urn:microsoft.com/office/officeart/2018/2/layout/IconVerticalSolidList"/>
    <dgm:cxn modelId="{DF40205B-1EA7-434C-B790-A52C4785A91E}" type="presParOf" srcId="{F07CD1F0-9B91-47DB-8812-DF7BB170421B}" destId="{0B14322E-B8DA-4A14-98B8-16BF4A16A831}" srcOrd="1" destOrd="0" presId="urn:microsoft.com/office/officeart/2018/2/layout/IconVerticalSolidList"/>
    <dgm:cxn modelId="{9A7C0FDC-F1DE-45D4-A0B6-97C528CC5261}" type="presParOf" srcId="{F07CD1F0-9B91-47DB-8812-DF7BB170421B}" destId="{7007120A-660A-4D3E-B954-3C3029E4773E}" srcOrd="2" destOrd="0" presId="urn:microsoft.com/office/officeart/2018/2/layout/IconVerticalSolidList"/>
    <dgm:cxn modelId="{B75AE27E-AA5D-4F90-BED9-D794BEE9EF27}" type="presParOf" srcId="{F07CD1F0-9B91-47DB-8812-DF7BB170421B}" destId="{489321A5-214C-4733-A2F0-5674B442F0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200E6-8CAB-4B62-9F0B-95F16B73C098}">
      <dsp:nvSpPr>
        <dsp:cNvPr id="0" name=""/>
        <dsp:cNvSpPr/>
      </dsp:nvSpPr>
      <dsp:spPr>
        <a:xfrm>
          <a:off x="0" y="3860"/>
          <a:ext cx="6596063" cy="8223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B081F-976B-4C36-A9B1-4C828C834449}">
      <dsp:nvSpPr>
        <dsp:cNvPr id="0" name=""/>
        <dsp:cNvSpPr/>
      </dsp:nvSpPr>
      <dsp:spPr>
        <a:xfrm>
          <a:off x="248764" y="188892"/>
          <a:ext cx="452298" cy="4522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CE94-6949-4D38-92E7-1162B73F0BE4}">
      <dsp:nvSpPr>
        <dsp:cNvPr id="0" name=""/>
        <dsp:cNvSpPr/>
      </dsp:nvSpPr>
      <dsp:spPr>
        <a:xfrm>
          <a:off x="949827" y="3860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CPU or process Scheduling, which is an important part in any operating systems, allocates processes to the CPU in specific order to optimize some objective functions. </a:t>
          </a:r>
          <a:endParaRPr lang="en-US" sz="1600" kern="1200"/>
        </a:p>
      </dsp:txBody>
      <dsp:txXfrm>
        <a:off x="949827" y="3860"/>
        <a:ext cx="5646235" cy="822361"/>
      </dsp:txXfrm>
    </dsp:sp>
    <dsp:sp modelId="{3BE70912-B35D-4286-889F-F6EA22D682C2}">
      <dsp:nvSpPr>
        <dsp:cNvPr id="0" name=""/>
        <dsp:cNvSpPr/>
      </dsp:nvSpPr>
      <dsp:spPr>
        <a:xfrm>
          <a:off x="0" y="1031812"/>
          <a:ext cx="6596063" cy="8223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EFFDD-C601-45CC-92CC-8B39E0FF6D48}">
      <dsp:nvSpPr>
        <dsp:cNvPr id="0" name=""/>
        <dsp:cNvSpPr/>
      </dsp:nvSpPr>
      <dsp:spPr>
        <a:xfrm>
          <a:off x="248764" y="1216843"/>
          <a:ext cx="452298" cy="4522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F5FBE-C908-4DA4-9B17-648911410A53}">
      <dsp:nvSpPr>
        <dsp:cNvPr id="0" name=""/>
        <dsp:cNvSpPr/>
      </dsp:nvSpPr>
      <dsp:spPr>
        <a:xfrm>
          <a:off x="949827" y="1031812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The efficiency of any operating system relies strongly on the scheduling algorithms used. Several scheduling algorithms exists. Among them, Round Robin (RR) is the most widely utilized algorithm.</a:t>
          </a:r>
          <a:endParaRPr lang="en-US" sz="1600" kern="1200" dirty="0"/>
        </a:p>
      </dsp:txBody>
      <dsp:txXfrm>
        <a:off x="949827" y="1031812"/>
        <a:ext cx="5646235" cy="822361"/>
      </dsp:txXfrm>
    </dsp:sp>
    <dsp:sp modelId="{4F3B0E82-2902-4FCF-9461-D4BD5DCDD989}">
      <dsp:nvSpPr>
        <dsp:cNvPr id="0" name=""/>
        <dsp:cNvSpPr/>
      </dsp:nvSpPr>
      <dsp:spPr>
        <a:xfrm>
          <a:off x="0" y="2059763"/>
          <a:ext cx="6596063" cy="8223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65A27-FDC8-4329-AD6B-916A3476E786}">
      <dsp:nvSpPr>
        <dsp:cNvPr id="0" name=""/>
        <dsp:cNvSpPr/>
      </dsp:nvSpPr>
      <dsp:spPr>
        <a:xfrm>
          <a:off x="248764" y="2244794"/>
          <a:ext cx="452298" cy="4522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993DB-4DC4-472E-90A5-CFDD69F94D99}">
      <dsp:nvSpPr>
        <dsp:cNvPr id="0" name=""/>
        <dsp:cNvSpPr/>
      </dsp:nvSpPr>
      <dsp:spPr>
        <a:xfrm>
          <a:off x="949827" y="2059763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RR has proved to be effective in several types of operating systems, such as time-sharing systems. This is due to the reasonable response time it gives.</a:t>
          </a:r>
          <a:endParaRPr lang="en-US" sz="1600" kern="1200" dirty="0"/>
        </a:p>
      </dsp:txBody>
      <dsp:txXfrm>
        <a:off x="949827" y="2059763"/>
        <a:ext cx="5646235" cy="822361"/>
      </dsp:txXfrm>
    </dsp:sp>
    <dsp:sp modelId="{26A47001-6697-4D78-8066-189D799A548A}">
      <dsp:nvSpPr>
        <dsp:cNvPr id="0" name=""/>
        <dsp:cNvSpPr/>
      </dsp:nvSpPr>
      <dsp:spPr>
        <a:xfrm>
          <a:off x="0" y="3087714"/>
          <a:ext cx="6596063" cy="8223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837B7-45C5-43EF-AB0F-B71DE2F06837}">
      <dsp:nvSpPr>
        <dsp:cNvPr id="0" name=""/>
        <dsp:cNvSpPr/>
      </dsp:nvSpPr>
      <dsp:spPr>
        <a:xfrm>
          <a:off x="248764" y="3272746"/>
          <a:ext cx="452298" cy="4522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1E2B0-5B8A-424E-AF76-23A8A35C342C}">
      <dsp:nvSpPr>
        <dsp:cNvPr id="0" name=""/>
        <dsp:cNvSpPr/>
      </dsp:nvSpPr>
      <dsp:spPr>
        <a:xfrm>
          <a:off x="949827" y="3087714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However, it suffers from some shortcomings such as high average turnaround time, high average waiting time.</a:t>
          </a:r>
          <a:endParaRPr lang="en-US" sz="1600" kern="1200"/>
        </a:p>
      </dsp:txBody>
      <dsp:txXfrm>
        <a:off x="949827" y="3087714"/>
        <a:ext cx="5646235" cy="822361"/>
      </dsp:txXfrm>
    </dsp:sp>
    <dsp:sp modelId="{88C09219-B992-4DE3-BCAC-A493A6279B9A}">
      <dsp:nvSpPr>
        <dsp:cNvPr id="0" name=""/>
        <dsp:cNvSpPr/>
      </dsp:nvSpPr>
      <dsp:spPr>
        <a:xfrm>
          <a:off x="0" y="4115666"/>
          <a:ext cx="6596063" cy="8223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4322E-B8DA-4A14-98B8-16BF4A16A831}">
      <dsp:nvSpPr>
        <dsp:cNvPr id="0" name=""/>
        <dsp:cNvSpPr/>
      </dsp:nvSpPr>
      <dsp:spPr>
        <a:xfrm>
          <a:off x="248764" y="4300697"/>
          <a:ext cx="452298" cy="4522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321A5-214C-4733-A2F0-5674B442F0DF}">
      <dsp:nvSpPr>
        <dsp:cNvPr id="0" name=""/>
        <dsp:cNvSpPr/>
      </dsp:nvSpPr>
      <dsp:spPr>
        <a:xfrm>
          <a:off x="949827" y="4115666"/>
          <a:ext cx="5646235" cy="822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33" tIns="87033" rIns="87033" bIns="8703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So, we devise an improved Round – Robin Algorithm.</a:t>
          </a:r>
          <a:endParaRPr lang="en-US" sz="1600" kern="1200"/>
        </a:p>
      </dsp:txBody>
      <dsp:txXfrm>
        <a:off x="949827" y="4115666"/>
        <a:ext cx="5646235" cy="822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f78b4e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7f78b4e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7f78b4e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c7f78b4e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7f78b4ef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7f78b4ef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7f78b4ef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7f78b4ef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c619d653eb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c619d653eb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f78b4ef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7f78b4ef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619d653e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619d653e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19d653eb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19d653eb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19d653e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19d653e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7f78b4ef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7f78b4ef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7f78b4e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7f78b4e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7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3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72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39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7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77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2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56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0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958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3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llingAMD/OS-Algorithm-Improved-Round-Rob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Image result for cool coding wallpapers 4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 rot="-5400000">
            <a:off x="-1103377" y="1100316"/>
            <a:ext cx="6858003" cy="465734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43475" y="643475"/>
            <a:ext cx="4171800" cy="21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Franklin Gothic"/>
              <a:buNone/>
            </a:pPr>
            <a:r>
              <a:rPr lang="en-GB" sz="3700" dirty="0">
                <a:solidFill>
                  <a:schemeClr val="lt1"/>
                </a:solidFill>
              </a:rPr>
              <a:t>IMPROVED ROUND ROBIN-BASED SCHEDULING </a:t>
            </a:r>
            <a:br>
              <a:rPr lang="en-GB" sz="3700" dirty="0">
                <a:solidFill>
                  <a:schemeClr val="lt1"/>
                </a:solidFill>
              </a:rPr>
            </a:br>
            <a:r>
              <a:rPr lang="en-GB" sz="3700" dirty="0">
                <a:solidFill>
                  <a:schemeClr val="lt1"/>
                </a:solidFill>
              </a:rPr>
              <a:t>ALGORITHM</a:t>
            </a:r>
            <a:br>
              <a:rPr lang="en-GB" sz="3700" dirty="0">
                <a:solidFill>
                  <a:schemeClr val="lt1"/>
                </a:solidFill>
              </a:rPr>
            </a:br>
            <a:br>
              <a:rPr lang="en-GB" sz="3700" dirty="0">
                <a:solidFill>
                  <a:schemeClr val="lt1"/>
                </a:solidFill>
              </a:rPr>
            </a:b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643475" y="5516025"/>
            <a:ext cx="6086400" cy="9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2000"/>
              <a:buNone/>
            </a:pPr>
            <a:r>
              <a:rPr lang="en-GB" sz="2400">
                <a:solidFill>
                  <a:schemeClr val="lt1"/>
                </a:solidFill>
              </a:rPr>
              <a:t>AYUSH MANGUKIA, MOHAMMED IBRAHIM, SOORYA GOLAMUDI, NISHANT KUMAR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8000">
                <a:srgbClr val="000000">
                  <a:alpha val="23921"/>
                </a:srgbClr>
              </a:gs>
              <a:gs pos="85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9349298" y="2111580"/>
            <a:ext cx="3000000" cy="223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 dirty="0">
                <a:solidFill>
                  <a:schemeClr val="lt1"/>
                </a:solidFill>
                <a:latin typeface="+mj-lt"/>
                <a:ea typeface="Franklin Gothic"/>
                <a:cs typeface="Franklin Gothic"/>
                <a:sym typeface="Franklin Gothic"/>
              </a:rPr>
              <a:t>TECHNIQUES TO IMPROVE LINUX PROCESS SCHEDULING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New Concept – Parallel Processing into Round Robin</a:t>
            </a:r>
            <a:endParaRPr dirty="0"/>
          </a:p>
        </p:txBody>
      </p:sp>
      <p:sp>
        <p:nvSpPr>
          <p:cNvPr id="191" name="Google Shape;19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None/>
            </a:pPr>
            <a:r>
              <a:rPr lang="en-GB"/>
              <a:t>Ib Fill This LUL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29E9E3A5-F4E8-47A7-BB85-6CF92718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80D974B-B1F0-4DE6-B6B2-A9E28BB37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Google Shape;204;p25"/>
          <p:cNvSpPr txBox="1">
            <a:spLocks noGrp="1"/>
          </p:cNvSpPr>
          <p:nvPr>
            <p:ph type="title"/>
          </p:nvPr>
        </p:nvSpPr>
        <p:spPr>
          <a:xfrm>
            <a:off x="634276" y="640080"/>
            <a:ext cx="4208656" cy="394249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4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ROUND ROBIN with Parallel processing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85A41E9-862B-4839-AD43-1EEC52D9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66040" y="4708047"/>
            <a:ext cx="32004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1B00BC0-3A66-42DF-BC1A-E2444389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874" y="590154"/>
            <a:ext cx="6258798" cy="5677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Improvements using Parallel processing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" name="Google Shape;211;p26"/>
          <p:cNvGraphicFramePr/>
          <p:nvPr>
            <p:extLst>
              <p:ext uri="{D42A27DB-BD31-4B8C-83A1-F6EECF244321}">
                <p14:modId xmlns:p14="http://schemas.microsoft.com/office/powerpoint/2010/main" val="515044335"/>
              </p:ext>
            </p:extLst>
          </p:nvPr>
        </p:nvGraphicFramePr>
        <p:xfrm>
          <a:off x="4654984" y="748435"/>
          <a:ext cx="6896938" cy="5362116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{1AC2D740-E6F7-4DF5-B2A2-EBBA300C556B}</a:tableStyleId>
              </a:tblPr>
              <a:tblGrid>
                <a:gridCol w="2068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3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</a:p>
                  </a:txBody>
                  <a:tcPr marL="69405" marR="53379" marT="53388" marB="5338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N_Processes</a:t>
                      </a:r>
                    </a:p>
                  </a:txBody>
                  <a:tcPr marL="69405" marR="53379" marT="53388" marB="533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Response Time</a:t>
                      </a:r>
                    </a:p>
                  </a:txBody>
                  <a:tcPr marL="69405" marR="53379" marT="53388" marB="533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Waiting Time</a:t>
                      </a:r>
                    </a:p>
                  </a:txBody>
                  <a:tcPr marL="69405" marR="53379" marT="53388" marB="533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Turnaround Time</a:t>
                      </a:r>
                    </a:p>
                  </a:txBody>
                  <a:tcPr marL="69405" marR="53379" marT="53388" marB="533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 Switches</a:t>
                      </a:r>
                    </a:p>
                  </a:txBody>
                  <a:tcPr marL="69405" marR="53379" marT="53388" marB="5338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Robin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94.66864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176.18346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182.24346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92.37462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93.81462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99.87462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Dual (2) Processor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43.24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43.24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49.3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Quad (4) Processor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21.14797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27.20797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Robin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117.5181714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230.4090286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235.8518857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121.2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121.2 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126.6428571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Dual (2) Processor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56.01428571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56.01428571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61.45714286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Quad (4) Processor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24.08571429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24.08571429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29.52857143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Robin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218.596035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424.161765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431.051765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173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219.36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219.36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226.25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Dual (2) Processor</a:t>
                      </a:r>
                    </a:p>
                  </a:txBody>
                  <a:tcPr marL="69405" marR="53379" marT="53388" marB="5338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100.69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100.69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107.58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37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Quad (4) Processor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42.721415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42.66761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49.55761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</a:t>
                      </a:r>
                    </a:p>
                  </a:txBody>
                  <a:tcPr marL="69405" marR="53379" marT="53388" marB="5338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Improvements using Parallel processing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7" name="Google Shape;217;p27"/>
          <p:cNvGraphicFramePr/>
          <p:nvPr>
            <p:extLst>
              <p:ext uri="{D42A27DB-BD31-4B8C-83A1-F6EECF244321}">
                <p14:modId xmlns:p14="http://schemas.microsoft.com/office/powerpoint/2010/main" val="1082466754"/>
              </p:ext>
            </p:extLst>
          </p:nvPr>
        </p:nvGraphicFramePr>
        <p:xfrm>
          <a:off x="4654984" y="1059827"/>
          <a:ext cx="6896940" cy="4739327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{1AC2D740-E6F7-4DF5-B2A2-EBBA300C556B}</a:tableStyleId>
              </a:tblPr>
              <a:tblGrid>
                <a:gridCol w="114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4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8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N_Processes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Response Time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Waiting Time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Avg Turnaround Time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Context Switches</a:t>
                      </a:r>
                      <a:endParaRPr sz="1100" b="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Robin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235.0491067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470.3493067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475.4759733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8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239.78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239.78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244.9066667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9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Dual (2) Processor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106.0133333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106.0133333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111.14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9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Quad (4) Processor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40.78876333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40.76796667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45.89463333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Round Robin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328.83582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639.1362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644.4512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332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8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329.36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329.36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334.675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199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9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Dual (2) Processor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147.21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147.21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152.525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9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Round Robin Quad (4) Processor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58.005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58.005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63.32</a:t>
                      </a:r>
                      <a:endParaRPr sz="1100" cap="none" spc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cap="none" spc="0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196</a:t>
                      </a:r>
                      <a:endParaRPr sz="1100" cap="none" spc="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745" marR="69023" marT="69035" marB="69035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Repository of Work Done</a:t>
            </a:r>
            <a:endParaRPr lang="en-IN"/>
          </a:p>
        </p:txBody>
      </p:sp>
      <p:sp>
        <p:nvSpPr>
          <p:cNvPr id="223" name="Google Shape;223;p28"/>
          <p:cNvSpPr txBox="1"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IN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GitHub Repo : </a:t>
            </a:r>
            <a:r>
              <a:rPr lang="en-GB" u="sng">
                <a:hlinkClick r:id="rId3"/>
              </a:rPr>
              <a:t>https://github.com/TheKillingAMD/OS-Algorithm-Improved-Round-Robin</a:t>
            </a:r>
            <a:endParaRPr lang="en-GB"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endParaRPr lang="en-GB"/>
          </a:p>
        </p:txBody>
      </p:sp>
      <p:pic>
        <p:nvPicPr>
          <p:cNvPr id="225" name="Picture 224" descr="Working space background">
            <a:extLst>
              <a:ext uri="{FF2B5EF4-FFF2-40B4-BE49-F238E27FC236}">
                <a16:creationId xmlns:a16="http://schemas.microsoft.com/office/drawing/2014/main" id="{566EA6AB-68DA-4908-AF51-985416E43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841" r="-1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Franklin Gothic"/>
              <a:buNone/>
            </a:pPr>
            <a:r>
              <a:rPr lang="en-GB"/>
              <a:t>INTRODUCTION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Google Shape;125;p16">
            <a:extLst>
              <a:ext uri="{FF2B5EF4-FFF2-40B4-BE49-F238E27FC236}">
                <a16:creationId xmlns:a16="http://schemas.microsoft.com/office/drawing/2014/main" id="{65961E27-7AA3-4715-9542-3D10DD8D3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575003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 marL="0" lvl="0" indent="0" algn="r"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3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Literature</a:t>
            </a:r>
            <a:r>
              <a:rPr lang="en-US" sz="3500" kern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Survey </a:t>
            </a:r>
            <a:br>
              <a:rPr lang="en-US" sz="3500" kern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ORIGINAL</a:t>
            </a:r>
          </a:p>
          <a:p>
            <a:pPr marL="0" lvl="0" indent="0" algn="r"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3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ROUND ROBIN</a:t>
            </a:r>
            <a:br>
              <a:rPr lang="en-US" sz="3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B040646-0066-4ADA-A8F7-5C72CE61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839" y="640080"/>
            <a:ext cx="7872518" cy="3306457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1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3" name="Straight Connector 1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4" name="Rectangle 1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36805" y="640080"/>
            <a:ext cx="4210419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4400" spc="200" dirty="0">
                <a:solidFill>
                  <a:schemeClr val="tx1"/>
                </a:solidFill>
              </a:rPr>
              <a:t>Literature Survey </a:t>
            </a:r>
            <a:r>
              <a:rPr lang="en-US" sz="4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PROPOSED</a:t>
            </a:r>
          </a:p>
          <a:p>
            <a:pPr marL="0" lvl="0" indent="0" algn="r">
              <a:spcAft>
                <a:spcPts val="0"/>
              </a:spcAft>
              <a:buClr>
                <a:srgbClr val="FFFFFF"/>
              </a:buClr>
              <a:buSzPts val="3600"/>
            </a:pPr>
            <a:r>
              <a:rPr lang="en-US" sz="4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ROUND ROBIN</a:t>
            </a:r>
            <a:br>
              <a:rPr lang="en-US" sz="4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cxnSp>
        <p:nvCxnSpPr>
          <p:cNvPr id="185" name="Straight Connector 1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59BC81-C8F1-4C1E-BEA0-B695169EC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498" y="640080"/>
            <a:ext cx="6505908" cy="55788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CC5F1-84E5-4904-B403-122F295D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chemeClr val="tx1"/>
                </a:solidFill>
              </a:rPr>
              <a:t>Literature Survey 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Comparison (Gantt Chart)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D3070D-5534-4388-B972-A916AE42E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76365"/>
              </p:ext>
            </p:extLst>
          </p:nvPr>
        </p:nvGraphicFramePr>
        <p:xfrm>
          <a:off x="6206528" y="339807"/>
          <a:ext cx="5458969" cy="38923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83382">
                  <a:extLst>
                    <a:ext uri="{9D8B030D-6E8A-4147-A177-3AD203B41FA5}">
                      <a16:colId xmlns:a16="http://schemas.microsoft.com/office/drawing/2014/main" val="2664428824"/>
                    </a:ext>
                  </a:extLst>
                </a:gridCol>
                <a:gridCol w="1797679">
                  <a:extLst>
                    <a:ext uri="{9D8B030D-6E8A-4147-A177-3AD203B41FA5}">
                      <a16:colId xmlns:a16="http://schemas.microsoft.com/office/drawing/2014/main" val="1131719657"/>
                    </a:ext>
                  </a:extLst>
                </a:gridCol>
                <a:gridCol w="1577908">
                  <a:extLst>
                    <a:ext uri="{9D8B030D-6E8A-4147-A177-3AD203B41FA5}">
                      <a16:colId xmlns:a16="http://schemas.microsoft.com/office/drawing/2014/main" val="2570506311"/>
                    </a:ext>
                  </a:extLst>
                </a:gridCol>
              </a:tblGrid>
              <a:tr h="13291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 b="1" dirty="0"/>
                        <a:t>Process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 b="1"/>
                        <a:t>Arrival Time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 b="1"/>
                        <a:t>Burst Time</a:t>
                      </a:r>
                    </a:p>
                  </a:txBody>
                  <a:tcPr marL="158210" marR="158210" marT="158210" marB="158210"/>
                </a:tc>
                <a:extLst>
                  <a:ext uri="{0D108BD9-81ED-4DB2-BD59-A6C34878D82A}">
                    <a16:rowId xmlns:a16="http://schemas.microsoft.com/office/drawing/2014/main" val="738628286"/>
                  </a:ext>
                </a:extLst>
              </a:tr>
              <a:tr h="854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A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0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10</a:t>
                      </a:r>
                    </a:p>
                  </a:txBody>
                  <a:tcPr marL="158210" marR="158210" marT="158210" marB="158210"/>
                </a:tc>
                <a:extLst>
                  <a:ext uri="{0D108BD9-81ED-4DB2-BD59-A6C34878D82A}">
                    <a16:rowId xmlns:a16="http://schemas.microsoft.com/office/drawing/2014/main" val="85873164"/>
                  </a:ext>
                </a:extLst>
              </a:tr>
              <a:tr h="854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B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5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15</a:t>
                      </a:r>
                    </a:p>
                  </a:txBody>
                  <a:tcPr marL="158210" marR="158210" marT="158210" marB="158210"/>
                </a:tc>
                <a:extLst>
                  <a:ext uri="{0D108BD9-81ED-4DB2-BD59-A6C34878D82A}">
                    <a16:rowId xmlns:a16="http://schemas.microsoft.com/office/drawing/2014/main" val="2054080462"/>
                  </a:ext>
                </a:extLst>
              </a:tr>
              <a:tr h="8544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C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/>
                        <a:t>10</a:t>
                      </a:r>
                    </a:p>
                  </a:txBody>
                  <a:tcPr marL="158210" marR="158210" marT="158210" marB="15821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100" dirty="0"/>
                        <a:t>5</a:t>
                      </a:r>
                    </a:p>
                  </a:txBody>
                  <a:tcPr marL="158210" marR="158210" marT="158210" marB="158210"/>
                </a:tc>
                <a:extLst>
                  <a:ext uri="{0D108BD9-81ED-4DB2-BD59-A6C34878D82A}">
                    <a16:rowId xmlns:a16="http://schemas.microsoft.com/office/drawing/2014/main" val="2833699260"/>
                  </a:ext>
                </a:extLst>
              </a:tr>
            </a:tbl>
          </a:graphicData>
        </a:graphic>
      </p:graphicFrame>
      <p:pic>
        <p:nvPicPr>
          <p:cNvPr id="14" name="Google Shape;160;p19">
            <a:extLst>
              <a:ext uri="{FF2B5EF4-FFF2-40B4-BE49-F238E27FC236}">
                <a16:creationId xmlns:a16="http://schemas.microsoft.com/office/drawing/2014/main" id="{94DACC67-8519-44C2-B3AC-0E165524BC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128" r="1036"/>
          <a:stretch/>
        </p:blipFill>
        <p:spPr>
          <a:xfrm>
            <a:off x="5438551" y="4232193"/>
            <a:ext cx="66515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4400" spc="200" dirty="0">
                <a:solidFill>
                  <a:schemeClr val="tx1"/>
                </a:solidFill>
              </a:rPr>
              <a:t>Literature Survey </a:t>
            </a:r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Comparison (Gantt Chart)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Google Shape;166;p20"/>
          <p:cNvGraphicFramePr/>
          <p:nvPr>
            <p:extLst>
              <p:ext uri="{D42A27DB-BD31-4B8C-83A1-F6EECF244321}">
                <p14:modId xmlns:p14="http://schemas.microsoft.com/office/powerpoint/2010/main" val="4138070500"/>
              </p:ext>
            </p:extLst>
          </p:nvPr>
        </p:nvGraphicFramePr>
        <p:xfrm>
          <a:off x="4917116" y="230044"/>
          <a:ext cx="6369397" cy="411191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4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95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cap="all" spc="60">
                          <a:solidFill>
                            <a:schemeClr val="tx1"/>
                          </a:solidFill>
                        </a:rPr>
                        <a:t>Process</a:t>
                      </a:r>
                      <a:endParaRPr sz="24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279893" marR="279893" marT="279893" marB="2798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cap="all" spc="60">
                          <a:solidFill>
                            <a:schemeClr val="tx1"/>
                          </a:solidFill>
                        </a:rPr>
                        <a:t>Arrival Time</a:t>
                      </a:r>
                      <a:endParaRPr sz="24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279893" marR="279893" marT="279893" marB="2798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cap="all" spc="60">
                          <a:solidFill>
                            <a:schemeClr val="tx1"/>
                          </a:solidFill>
                        </a:rPr>
                        <a:t>Burst Time</a:t>
                      </a:r>
                      <a:endParaRPr sz="24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279893" marR="279893" marT="279893" marB="2798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A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0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B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15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>
                          <a:solidFill>
                            <a:schemeClr val="tx1"/>
                          </a:solidFill>
                        </a:rPr>
                        <a:t>C</a:t>
                      </a:r>
                      <a:endParaRPr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300" cap="none" spc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3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86565" marR="186565" marT="186565" marB="1865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Google Shape;167;p20">
            <a:extLst>
              <a:ext uri="{FF2B5EF4-FFF2-40B4-BE49-F238E27FC236}">
                <a16:creationId xmlns:a16="http://schemas.microsoft.com/office/drawing/2014/main" id="{DD7A15FB-9196-4A14-B1B2-1F66AB68E1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6" r="2467"/>
          <a:stretch/>
        </p:blipFill>
        <p:spPr>
          <a:xfrm>
            <a:off x="4917116" y="4324350"/>
            <a:ext cx="6637624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647F247E-B679-44E9-93C2-B2DD5EFB2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E15661-B0F2-42AE-A75B-0999B2CF5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72744" y="484632"/>
            <a:ext cx="8948150" cy="588091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3469327" y="788416"/>
            <a:ext cx="7923264" cy="14996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</a:rPr>
              <a:t>Predicted Improvements with the Algorithm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54706C1-38B7-4C23-8749-906CB0DC8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152" y="484632"/>
            <a:ext cx="2128933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161189-7A5B-4B2B-93DC-77710299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07198" y="1029524"/>
            <a:ext cx="0" cy="914400"/>
          </a:xfrm>
          <a:prstGeom prst="line">
            <a:avLst/>
          </a:prstGeom>
          <a:ln w="19050">
            <a:solidFill>
              <a:schemeClr val="accent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Google Shape;173;p21"/>
          <p:cNvSpPr txBox="1">
            <a:spLocks noGrp="1"/>
          </p:cNvSpPr>
          <p:nvPr>
            <p:ph idx="1"/>
          </p:nvPr>
        </p:nvSpPr>
        <p:spPr>
          <a:xfrm>
            <a:off x="3469327" y="2489202"/>
            <a:ext cx="7923264" cy="355461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333756" rtl="0">
              <a:spcBef>
                <a:spcPts val="360"/>
              </a:spcBef>
              <a:spcAft>
                <a:spcPts val="0"/>
              </a:spcAft>
              <a:buSzPts val="1656"/>
              <a:buAutoNum type="arabicPeriod"/>
            </a:pPr>
            <a:r>
              <a:rPr lang="en-GB">
                <a:solidFill>
                  <a:srgbClr val="FFFFFF"/>
                </a:solidFill>
              </a:rPr>
              <a:t>Using the Algorithm helps in reducing Average Waiting, Turn Around and Responsive Time as the Quantum Time is not fixed and is variable depending on the Tasks given to it. 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  <a:p>
            <a:pPr marL="457200" lvl="0" indent="-333756" rtl="0">
              <a:spcBef>
                <a:spcPts val="0"/>
              </a:spcBef>
              <a:spcAft>
                <a:spcPts val="0"/>
              </a:spcAft>
              <a:buSzPts val="1656"/>
              <a:buAutoNum type="arabicPeriod"/>
            </a:pPr>
            <a:r>
              <a:rPr lang="en-GB">
                <a:solidFill>
                  <a:srgbClr val="FFFFFF"/>
                </a:solidFill>
              </a:rPr>
              <a:t>Reduces number of context switches since the CPU is re-allocated to the current process if the remaining time is less than the time quantum.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3" name="Picture 180" descr="Graph on document with pen">
            <a:extLst>
              <a:ext uri="{FF2B5EF4-FFF2-40B4-BE49-F238E27FC236}">
                <a16:creationId xmlns:a16="http://schemas.microsoft.com/office/drawing/2014/main" id="{34C7E143-BA29-4EF5-A988-94E625D43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00" r="-1" b="14208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Found</a:t>
            </a:r>
            <a:endParaRPr lang="en-IN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Google Shape;179;p22"/>
          <p:cNvSpPr txBox="1">
            <a:spLocks noGrp="1"/>
          </p:cNvSpPr>
          <p:nvPr>
            <p:ph idx="1"/>
          </p:nvPr>
        </p:nvSpPr>
        <p:spPr>
          <a:xfrm>
            <a:off x="4971371" y="643467"/>
            <a:ext cx="6574112" cy="557106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GB" sz="2000"/>
              <a:t>For Dataset of Size 50, we find that a Quantum of Range 0.7 to 0.95 Produce Low Average Waiting and Turnaround Time with Context Switches almost equal to Size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GB" sz="2000"/>
            </a:br>
            <a:r>
              <a:rPr lang="en-GB" sz="2000"/>
              <a:t>For Dataset of Size 100, we find that a Quantum of Range 0.8 to 0.95 Produce Low Average Waiting and Turnaround Time with Context Switches almost equal to Size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00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For Dataset of Size 150, we find that a Quantum of Range 0.75 to 0.95 Produce Low Average Waiting and Turnaround Time with Context Switches almost equal to Size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lang="en-GB" sz="2000"/>
          </a:p>
          <a:p>
            <a:pPr marL="0" lvl="0" indent="0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/>
              <a:t>For Dataset of Size 200, we find that a Quantum of Range 0.8 to 0.95 Produce Low Average Waiting and Turnaround Time with Context Switches almost equal to Size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5" name="Rectangle 194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>
              <a:spcAft>
                <a:spcPts val="0"/>
              </a:spcAft>
            </a:pPr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Results for Quantum Values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5" name="Google Shape;185;p23"/>
          <p:cNvGraphicFramePr/>
          <p:nvPr>
            <p:extLst>
              <p:ext uri="{D42A27DB-BD31-4B8C-83A1-F6EECF244321}">
                <p14:modId xmlns:p14="http://schemas.microsoft.com/office/powerpoint/2010/main" val="266917863"/>
              </p:ext>
            </p:extLst>
          </p:nvPr>
        </p:nvGraphicFramePr>
        <p:xfrm>
          <a:off x="4654984" y="862407"/>
          <a:ext cx="6896938" cy="513416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4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9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9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ym typeface="Calibri"/>
                        </a:rPr>
                        <a:t>Quantum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 dirty="0">
                          <a:sym typeface="Calibri"/>
                        </a:rPr>
                        <a:t>N</a:t>
                      </a:r>
                      <a:endParaRPr sz="8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ym typeface="Calibri"/>
                        </a:rPr>
                        <a:t>AWT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ym typeface="Calibri"/>
                        </a:rPr>
                        <a:t>ART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ym typeface="Calibri"/>
                        </a:rPr>
                        <a:t>ATT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b="1">
                          <a:sym typeface="Calibri"/>
                        </a:rPr>
                        <a:t>#CS</a:t>
                      </a:r>
                      <a:endParaRPr sz="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95.40816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90.66816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101.46816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ym typeface="Calibri"/>
                        </a:rPr>
                        <a:t>0.85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93.81462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92.37462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99.87462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53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93.12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93.12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99.18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93.12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93.12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99.18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222.1464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216.2964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229.0364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226.25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226.25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219.36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226.25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244.9066667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244.9066667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244.9066667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150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239.78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244.9066667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149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334.675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0.85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334.675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334.675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199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257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0.95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200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329.36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ym typeface="Calibri"/>
                        </a:rPr>
                        <a:t>334.675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 dirty="0">
                          <a:sym typeface="Calibri"/>
                        </a:rPr>
                        <a:t>199</a:t>
                      </a:r>
                      <a:endParaRPr sz="8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9187" marR="69187" marT="69187" marB="69187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777</Words>
  <Application>Microsoft Office PowerPoint</Application>
  <PresentationFormat>Widescreen</PresentationFormat>
  <Paragraphs>293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Libre Franklin</vt:lpstr>
      <vt:lpstr>Wingdings 3</vt:lpstr>
      <vt:lpstr>Franklin Gothic</vt:lpstr>
      <vt:lpstr>Tw Cen MT Condensed</vt:lpstr>
      <vt:lpstr>Calibri</vt:lpstr>
      <vt:lpstr>Tw Cen MT</vt:lpstr>
      <vt:lpstr>Arial</vt:lpstr>
      <vt:lpstr>Integral</vt:lpstr>
      <vt:lpstr>IMPROVED ROUND ROBIN-BASED SCHEDULING  ALGORITHM  </vt:lpstr>
      <vt:lpstr>INTRODUCTION</vt:lpstr>
      <vt:lpstr>Literature Survey  THE ORIGINAL ROUND ROBIN ALGORITHM</vt:lpstr>
      <vt:lpstr>Literature Survey THE PROPOSED ROUND ROBIN ALGORITHM</vt:lpstr>
      <vt:lpstr>Literature Survey Comparison (Gantt Chart)</vt:lpstr>
      <vt:lpstr>Literature Survey Comparison (Gantt Chart)</vt:lpstr>
      <vt:lpstr>Predicted Improvements with the Algorithm</vt:lpstr>
      <vt:lpstr>Results Found</vt:lpstr>
      <vt:lpstr>Results for Quantum Values</vt:lpstr>
      <vt:lpstr>A New Concept – Parallel Processing into Round Robin</vt:lpstr>
      <vt:lpstr>ROUND ROBIN with Parallel processing</vt:lpstr>
      <vt:lpstr>Improvements using Parallel processing</vt:lpstr>
      <vt:lpstr>Improvements using Parallel processing</vt:lpstr>
      <vt:lpstr>Repository of Work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ROUND ROBIN-BASED SCHEDULING  ALGORITHM</dc:title>
  <dc:creator>Ayush Mangukia</dc:creator>
  <cp:lastModifiedBy>AYUSH DINESHBHAI MANGUKIA</cp:lastModifiedBy>
  <cp:revision>6</cp:revision>
  <dcterms:modified xsi:type="dcterms:W3CDTF">2021-04-07T13:56:28Z</dcterms:modified>
</cp:coreProperties>
</file>