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1"/>
  </p:notesMasterIdLst>
  <p:sldIdLst>
    <p:sldId id="256" r:id="rId2"/>
    <p:sldId id="257" r:id="rId3"/>
    <p:sldId id="270" r:id="rId4"/>
    <p:sldId id="258" r:id="rId5"/>
    <p:sldId id="259" r:id="rId6"/>
    <p:sldId id="260" r:id="rId7"/>
    <p:sldId id="271" r:id="rId8"/>
    <p:sldId id="262" r:id="rId9"/>
    <p:sldId id="264" r:id="rId10"/>
    <p:sldId id="263" r:id="rId11"/>
    <p:sldId id="265" r:id="rId12"/>
    <p:sldId id="266" r:id="rId13"/>
    <p:sldId id="272" r:id="rId14"/>
    <p:sldId id="273" r:id="rId15"/>
    <p:sldId id="267" r:id="rId16"/>
    <p:sldId id="268" r:id="rId17"/>
    <p:sldId id="275" r:id="rId18"/>
    <p:sldId id="274" r:id="rId19"/>
    <p:sldId id="269"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Franklin Gothic" panose="020B0604020202020204" charset="0"/>
      <p:bold r:id="rId26"/>
    </p:embeddedFont>
    <p:embeddedFont>
      <p:font typeface="Libre Franklin" panose="020B0604020202020204" charset="0"/>
      <p:regular r:id="rId27"/>
      <p:bold r:id="rId28"/>
      <p:italic r:id="rId29"/>
      <p:boldItalic r:id="rId30"/>
    </p:embeddedFont>
    <p:embeddedFont>
      <p:font typeface="Tw Cen MT" panose="020B0602020104020603" pitchFamily="34" charset="0"/>
      <p:regular r:id="rId31"/>
      <p:bold r:id="rId32"/>
      <p:italic r:id="rId33"/>
      <p:boldItalic r:id="rId34"/>
    </p:embeddedFont>
    <p:embeddedFont>
      <p:font typeface="Tw Cen MT Condensed" panose="020B0606020104020203" pitchFamily="34" charset="0"/>
      <p:regular r:id="rId35"/>
      <p:bold r:id="rId36"/>
    </p:embeddedFont>
    <p:embeddedFont>
      <p:font typeface="Wingdings 3" panose="05040102010807070707" pitchFamily="18" charset="2"/>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C2D740-E6F7-4DF5-B2A2-EBBA300C556B}">
  <a:tblStyle styleId="{1AC2D740-E6F7-4DF5-B2A2-EBBA300C55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C9EE42-D878-49C2-9372-D701018B88B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05B334F-C8C6-47C2-8880-25C79F5F1ECF}">
      <dgm:prSet/>
      <dgm:spPr/>
      <dgm:t>
        <a:bodyPr/>
        <a:lstStyle/>
        <a:p>
          <a:pPr algn="just"/>
          <a:r>
            <a:rPr lang="en-GB" dirty="0"/>
            <a:t>CPU or process Scheduling, which is an important part in any operating systems, allocates processes to the CPU in specific order to optimize some objective functions. </a:t>
          </a:r>
          <a:endParaRPr lang="en-US" dirty="0"/>
        </a:p>
      </dgm:t>
    </dgm:pt>
    <dgm:pt modelId="{5EDB40D2-1EEE-4A08-A132-1E171DA27451}" type="parTrans" cxnId="{61E92F50-C59C-4AC1-B042-4EE7819102B0}">
      <dgm:prSet/>
      <dgm:spPr/>
      <dgm:t>
        <a:bodyPr/>
        <a:lstStyle/>
        <a:p>
          <a:endParaRPr lang="en-US"/>
        </a:p>
      </dgm:t>
    </dgm:pt>
    <dgm:pt modelId="{D46BB933-95EA-4C0B-903D-00736368C86D}" type="sibTrans" cxnId="{61E92F50-C59C-4AC1-B042-4EE7819102B0}">
      <dgm:prSet/>
      <dgm:spPr/>
      <dgm:t>
        <a:bodyPr/>
        <a:lstStyle/>
        <a:p>
          <a:endParaRPr lang="en-US"/>
        </a:p>
      </dgm:t>
    </dgm:pt>
    <dgm:pt modelId="{03464CA0-DADC-48CE-A171-DDE61DECBCFE}">
      <dgm:prSet/>
      <dgm:spPr/>
      <dgm:t>
        <a:bodyPr/>
        <a:lstStyle/>
        <a:p>
          <a:pPr algn="just"/>
          <a:r>
            <a:rPr lang="en-GB" dirty="0"/>
            <a:t>The efficiency of any operating system relies strongly on the scheduling algorithms used. Several scheduling algorithms exists. Among them, Round Robin (RR) is the most widely utilized algorithm.</a:t>
          </a:r>
          <a:endParaRPr lang="en-US" dirty="0"/>
        </a:p>
      </dgm:t>
    </dgm:pt>
    <dgm:pt modelId="{3DE951BB-6F5A-49C2-9B54-9AD157ECF384}" type="parTrans" cxnId="{6E5FC9AE-4950-4F15-B7AF-2037EA85DF8A}">
      <dgm:prSet/>
      <dgm:spPr/>
      <dgm:t>
        <a:bodyPr/>
        <a:lstStyle/>
        <a:p>
          <a:endParaRPr lang="en-US"/>
        </a:p>
      </dgm:t>
    </dgm:pt>
    <dgm:pt modelId="{486BF742-FB78-4E0A-95D7-4E2CD4448841}" type="sibTrans" cxnId="{6E5FC9AE-4950-4F15-B7AF-2037EA85DF8A}">
      <dgm:prSet/>
      <dgm:spPr/>
      <dgm:t>
        <a:bodyPr/>
        <a:lstStyle/>
        <a:p>
          <a:endParaRPr lang="en-US"/>
        </a:p>
      </dgm:t>
    </dgm:pt>
    <dgm:pt modelId="{2E621E74-6C80-4450-9268-4D116379773F}">
      <dgm:prSet/>
      <dgm:spPr/>
      <dgm:t>
        <a:bodyPr/>
        <a:lstStyle/>
        <a:p>
          <a:pPr algn="just"/>
          <a:r>
            <a:rPr lang="en-GB" dirty="0"/>
            <a:t>RR has proved to be effective in several types of operating systems, such as time-sharing systems. This is due to the reasonable response time it gives.</a:t>
          </a:r>
          <a:endParaRPr lang="en-US" dirty="0"/>
        </a:p>
      </dgm:t>
    </dgm:pt>
    <dgm:pt modelId="{8BB47F53-00AC-4C56-A27A-DE1CC09448EA}" type="parTrans" cxnId="{15D304F3-1E64-4B7E-A824-4C7C8EEB415D}">
      <dgm:prSet/>
      <dgm:spPr/>
      <dgm:t>
        <a:bodyPr/>
        <a:lstStyle/>
        <a:p>
          <a:endParaRPr lang="en-US"/>
        </a:p>
      </dgm:t>
    </dgm:pt>
    <dgm:pt modelId="{5BF1722D-4BA4-46E2-9638-08A2F0443F35}" type="sibTrans" cxnId="{15D304F3-1E64-4B7E-A824-4C7C8EEB415D}">
      <dgm:prSet/>
      <dgm:spPr/>
      <dgm:t>
        <a:bodyPr/>
        <a:lstStyle/>
        <a:p>
          <a:endParaRPr lang="en-US"/>
        </a:p>
      </dgm:t>
    </dgm:pt>
    <dgm:pt modelId="{BF238484-FEF6-4BE8-B475-4C1A94F0837F}">
      <dgm:prSet/>
      <dgm:spPr/>
      <dgm:t>
        <a:bodyPr/>
        <a:lstStyle/>
        <a:p>
          <a:pPr algn="just"/>
          <a:r>
            <a:rPr lang="en-GB" dirty="0"/>
            <a:t>However, it suffers from some shortcomings such as high average turnaround time, high average waiting time.</a:t>
          </a:r>
          <a:endParaRPr lang="en-US" dirty="0"/>
        </a:p>
      </dgm:t>
    </dgm:pt>
    <dgm:pt modelId="{9F59924D-7277-40D1-9927-EC03A3C17044}" type="parTrans" cxnId="{4038EB81-1EBC-4BB2-9230-D232F81809C7}">
      <dgm:prSet/>
      <dgm:spPr/>
      <dgm:t>
        <a:bodyPr/>
        <a:lstStyle/>
        <a:p>
          <a:endParaRPr lang="en-US"/>
        </a:p>
      </dgm:t>
    </dgm:pt>
    <dgm:pt modelId="{170ECD63-3140-45F6-BA9C-BBB586417274}" type="sibTrans" cxnId="{4038EB81-1EBC-4BB2-9230-D232F81809C7}">
      <dgm:prSet/>
      <dgm:spPr/>
      <dgm:t>
        <a:bodyPr/>
        <a:lstStyle/>
        <a:p>
          <a:endParaRPr lang="en-US"/>
        </a:p>
      </dgm:t>
    </dgm:pt>
    <dgm:pt modelId="{47560C6A-C3CA-4492-9D0A-D4155F203206}">
      <dgm:prSet/>
      <dgm:spPr/>
      <dgm:t>
        <a:bodyPr/>
        <a:lstStyle/>
        <a:p>
          <a:pPr algn="just"/>
          <a:r>
            <a:rPr lang="en-GB" dirty="0"/>
            <a:t>So, we devise an improved Round – Robin Algorithm.</a:t>
          </a:r>
          <a:endParaRPr lang="en-US" dirty="0"/>
        </a:p>
      </dgm:t>
    </dgm:pt>
    <dgm:pt modelId="{EBA568A7-0123-4C92-B01C-04C653BA51B0}" type="parTrans" cxnId="{1FB0F4B2-6E2D-4F5F-AD0A-992DA9EFE581}">
      <dgm:prSet/>
      <dgm:spPr/>
      <dgm:t>
        <a:bodyPr/>
        <a:lstStyle/>
        <a:p>
          <a:endParaRPr lang="en-US"/>
        </a:p>
      </dgm:t>
    </dgm:pt>
    <dgm:pt modelId="{90B4E08C-D447-4A63-8E31-F1090D231C9F}" type="sibTrans" cxnId="{1FB0F4B2-6E2D-4F5F-AD0A-992DA9EFE581}">
      <dgm:prSet/>
      <dgm:spPr/>
      <dgm:t>
        <a:bodyPr/>
        <a:lstStyle/>
        <a:p>
          <a:endParaRPr lang="en-US"/>
        </a:p>
      </dgm:t>
    </dgm:pt>
    <dgm:pt modelId="{914B56E2-85B5-43DD-B320-7C91359FE6C8}" type="pres">
      <dgm:prSet presAssocID="{FBC9EE42-D878-49C2-9372-D701018B88B1}" presName="root" presStyleCnt="0">
        <dgm:presLayoutVars>
          <dgm:dir/>
          <dgm:resizeHandles val="exact"/>
        </dgm:presLayoutVars>
      </dgm:prSet>
      <dgm:spPr/>
    </dgm:pt>
    <dgm:pt modelId="{92255A93-BBB8-487D-8AE8-3510E4F8098E}" type="pres">
      <dgm:prSet presAssocID="{F05B334F-C8C6-47C2-8880-25C79F5F1ECF}" presName="compNode" presStyleCnt="0"/>
      <dgm:spPr/>
    </dgm:pt>
    <dgm:pt modelId="{AC0200E6-8CAB-4B62-9F0B-95F16B73C098}" type="pres">
      <dgm:prSet presAssocID="{F05B334F-C8C6-47C2-8880-25C79F5F1ECF}" presName="bgRect" presStyleLbl="bgShp" presStyleIdx="0" presStyleCnt="5"/>
      <dgm:spPr/>
    </dgm:pt>
    <dgm:pt modelId="{81FB081F-976B-4C36-A9B1-4C828C834449}" type="pres">
      <dgm:prSet presAssocID="{F05B334F-C8C6-47C2-8880-25C79F5F1EC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A5BBD654-EB08-49A9-86F1-9566AB620460}" type="pres">
      <dgm:prSet presAssocID="{F05B334F-C8C6-47C2-8880-25C79F5F1ECF}" presName="spaceRect" presStyleCnt="0"/>
      <dgm:spPr/>
    </dgm:pt>
    <dgm:pt modelId="{4DB2CE94-6949-4D38-92E7-1162B73F0BE4}" type="pres">
      <dgm:prSet presAssocID="{F05B334F-C8C6-47C2-8880-25C79F5F1ECF}" presName="parTx" presStyleLbl="revTx" presStyleIdx="0" presStyleCnt="5">
        <dgm:presLayoutVars>
          <dgm:chMax val="0"/>
          <dgm:chPref val="0"/>
        </dgm:presLayoutVars>
      </dgm:prSet>
      <dgm:spPr/>
    </dgm:pt>
    <dgm:pt modelId="{68018C73-48F3-4CED-8C17-FCC7CA53F371}" type="pres">
      <dgm:prSet presAssocID="{D46BB933-95EA-4C0B-903D-00736368C86D}" presName="sibTrans" presStyleCnt="0"/>
      <dgm:spPr/>
    </dgm:pt>
    <dgm:pt modelId="{0A9E72B1-C5D5-4C6B-85D3-6547CF73BCE3}" type="pres">
      <dgm:prSet presAssocID="{03464CA0-DADC-48CE-A171-DDE61DECBCFE}" presName="compNode" presStyleCnt="0"/>
      <dgm:spPr/>
    </dgm:pt>
    <dgm:pt modelId="{3BE70912-B35D-4286-889F-F6EA22D682C2}" type="pres">
      <dgm:prSet presAssocID="{03464CA0-DADC-48CE-A171-DDE61DECBCFE}" presName="bgRect" presStyleLbl="bgShp" presStyleIdx="1" presStyleCnt="5"/>
      <dgm:spPr/>
    </dgm:pt>
    <dgm:pt modelId="{A2CEFFDD-C601-45CC-92CC-8B39E0FF6D48}" type="pres">
      <dgm:prSet presAssocID="{03464CA0-DADC-48CE-A171-DDE61DECBCF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2B7E74F5-7B47-4011-86A1-02E2D35DACD5}" type="pres">
      <dgm:prSet presAssocID="{03464CA0-DADC-48CE-A171-DDE61DECBCFE}" presName="spaceRect" presStyleCnt="0"/>
      <dgm:spPr/>
    </dgm:pt>
    <dgm:pt modelId="{38DF5FBE-C908-4DA4-9B17-648911410A53}" type="pres">
      <dgm:prSet presAssocID="{03464CA0-DADC-48CE-A171-DDE61DECBCFE}" presName="parTx" presStyleLbl="revTx" presStyleIdx="1" presStyleCnt="5">
        <dgm:presLayoutVars>
          <dgm:chMax val="0"/>
          <dgm:chPref val="0"/>
        </dgm:presLayoutVars>
      </dgm:prSet>
      <dgm:spPr/>
    </dgm:pt>
    <dgm:pt modelId="{AC11F553-A097-40C3-BFDB-DCDEC7E3735D}" type="pres">
      <dgm:prSet presAssocID="{486BF742-FB78-4E0A-95D7-4E2CD4448841}" presName="sibTrans" presStyleCnt="0"/>
      <dgm:spPr/>
    </dgm:pt>
    <dgm:pt modelId="{D682FDAA-A4F9-44D4-9BAB-B04DDB98F82E}" type="pres">
      <dgm:prSet presAssocID="{2E621E74-6C80-4450-9268-4D116379773F}" presName="compNode" presStyleCnt="0"/>
      <dgm:spPr/>
    </dgm:pt>
    <dgm:pt modelId="{4F3B0E82-2902-4FCF-9461-D4BD5DCDD989}" type="pres">
      <dgm:prSet presAssocID="{2E621E74-6C80-4450-9268-4D116379773F}" presName="bgRect" presStyleLbl="bgShp" presStyleIdx="2" presStyleCnt="5"/>
      <dgm:spPr/>
    </dgm:pt>
    <dgm:pt modelId="{E6665A27-FDC8-4329-AD6B-916A3476E786}" type="pres">
      <dgm:prSet presAssocID="{2E621E74-6C80-4450-9268-4D116379773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eed Bump"/>
        </a:ext>
      </dgm:extLst>
    </dgm:pt>
    <dgm:pt modelId="{77034CFB-D60F-4CF9-83A1-3AB95CEB17AE}" type="pres">
      <dgm:prSet presAssocID="{2E621E74-6C80-4450-9268-4D116379773F}" presName="spaceRect" presStyleCnt="0"/>
      <dgm:spPr/>
    </dgm:pt>
    <dgm:pt modelId="{78C993DB-4DC4-472E-90A5-CFDD69F94D99}" type="pres">
      <dgm:prSet presAssocID="{2E621E74-6C80-4450-9268-4D116379773F}" presName="parTx" presStyleLbl="revTx" presStyleIdx="2" presStyleCnt="5">
        <dgm:presLayoutVars>
          <dgm:chMax val="0"/>
          <dgm:chPref val="0"/>
        </dgm:presLayoutVars>
      </dgm:prSet>
      <dgm:spPr/>
    </dgm:pt>
    <dgm:pt modelId="{89723C97-E53C-42F7-987A-3E39FF5DF21C}" type="pres">
      <dgm:prSet presAssocID="{5BF1722D-4BA4-46E2-9638-08A2F0443F35}" presName="sibTrans" presStyleCnt="0"/>
      <dgm:spPr/>
    </dgm:pt>
    <dgm:pt modelId="{0EA8B17F-8530-4D85-B622-43C5F892C226}" type="pres">
      <dgm:prSet presAssocID="{BF238484-FEF6-4BE8-B475-4C1A94F0837F}" presName="compNode" presStyleCnt="0"/>
      <dgm:spPr/>
    </dgm:pt>
    <dgm:pt modelId="{26A47001-6697-4D78-8066-189D799A548A}" type="pres">
      <dgm:prSet presAssocID="{BF238484-FEF6-4BE8-B475-4C1A94F0837F}" presName="bgRect" presStyleLbl="bgShp" presStyleIdx="3" presStyleCnt="5"/>
      <dgm:spPr/>
    </dgm:pt>
    <dgm:pt modelId="{CBE837B7-45C5-43EF-AB0F-B71DE2F06837}" type="pres">
      <dgm:prSet presAssocID="{BF238484-FEF6-4BE8-B475-4C1A94F0837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2174EC70-9368-42C8-B18A-901F355A5366}" type="pres">
      <dgm:prSet presAssocID="{BF238484-FEF6-4BE8-B475-4C1A94F0837F}" presName="spaceRect" presStyleCnt="0"/>
      <dgm:spPr/>
    </dgm:pt>
    <dgm:pt modelId="{C601E2B0-5B8A-424E-AF76-23A8A35C342C}" type="pres">
      <dgm:prSet presAssocID="{BF238484-FEF6-4BE8-B475-4C1A94F0837F}" presName="parTx" presStyleLbl="revTx" presStyleIdx="3" presStyleCnt="5">
        <dgm:presLayoutVars>
          <dgm:chMax val="0"/>
          <dgm:chPref val="0"/>
        </dgm:presLayoutVars>
      </dgm:prSet>
      <dgm:spPr/>
    </dgm:pt>
    <dgm:pt modelId="{0FCD855E-4E7F-42A6-A1FA-CD72F90AC60A}" type="pres">
      <dgm:prSet presAssocID="{170ECD63-3140-45F6-BA9C-BBB586417274}" presName="sibTrans" presStyleCnt="0"/>
      <dgm:spPr/>
    </dgm:pt>
    <dgm:pt modelId="{F07CD1F0-9B91-47DB-8812-DF7BB170421B}" type="pres">
      <dgm:prSet presAssocID="{47560C6A-C3CA-4492-9D0A-D4155F203206}" presName="compNode" presStyleCnt="0"/>
      <dgm:spPr/>
    </dgm:pt>
    <dgm:pt modelId="{88C09219-B992-4DE3-BCAC-A493A6279B9A}" type="pres">
      <dgm:prSet presAssocID="{47560C6A-C3CA-4492-9D0A-D4155F203206}" presName="bgRect" presStyleLbl="bgShp" presStyleIdx="4" presStyleCnt="5"/>
      <dgm:spPr/>
    </dgm:pt>
    <dgm:pt modelId="{0B14322E-B8DA-4A14-98B8-16BF4A16A831}" type="pres">
      <dgm:prSet presAssocID="{47560C6A-C3CA-4492-9D0A-D4155F20320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ze"/>
        </a:ext>
      </dgm:extLst>
    </dgm:pt>
    <dgm:pt modelId="{7007120A-660A-4D3E-B954-3C3029E4773E}" type="pres">
      <dgm:prSet presAssocID="{47560C6A-C3CA-4492-9D0A-D4155F203206}" presName="spaceRect" presStyleCnt="0"/>
      <dgm:spPr/>
    </dgm:pt>
    <dgm:pt modelId="{489321A5-214C-4733-A2F0-5674B442F0DF}" type="pres">
      <dgm:prSet presAssocID="{47560C6A-C3CA-4492-9D0A-D4155F203206}" presName="parTx" presStyleLbl="revTx" presStyleIdx="4" presStyleCnt="5">
        <dgm:presLayoutVars>
          <dgm:chMax val="0"/>
          <dgm:chPref val="0"/>
        </dgm:presLayoutVars>
      </dgm:prSet>
      <dgm:spPr/>
    </dgm:pt>
  </dgm:ptLst>
  <dgm:cxnLst>
    <dgm:cxn modelId="{61E92F50-C59C-4AC1-B042-4EE7819102B0}" srcId="{FBC9EE42-D878-49C2-9372-D701018B88B1}" destId="{F05B334F-C8C6-47C2-8880-25C79F5F1ECF}" srcOrd="0" destOrd="0" parTransId="{5EDB40D2-1EEE-4A08-A132-1E171DA27451}" sibTransId="{D46BB933-95EA-4C0B-903D-00736368C86D}"/>
    <dgm:cxn modelId="{BD0C7177-4E94-4771-863F-E999204673F8}" type="presOf" srcId="{2E621E74-6C80-4450-9268-4D116379773F}" destId="{78C993DB-4DC4-472E-90A5-CFDD69F94D99}" srcOrd="0" destOrd="0" presId="urn:microsoft.com/office/officeart/2018/2/layout/IconVerticalSolidList"/>
    <dgm:cxn modelId="{4038EB81-1EBC-4BB2-9230-D232F81809C7}" srcId="{FBC9EE42-D878-49C2-9372-D701018B88B1}" destId="{BF238484-FEF6-4BE8-B475-4C1A94F0837F}" srcOrd="3" destOrd="0" parTransId="{9F59924D-7277-40D1-9927-EC03A3C17044}" sibTransId="{170ECD63-3140-45F6-BA9C-BBB586417274}"/>
    <dgm:cxn modelId="{0C462E9C-EE79-474A-BAC0-2ABB38BCFBFE}" type="presOf" srcId="{FBC9EE42-D878-49C2-9372-D701018B88B1}" destId="{914B56E2-85B5-43DD-B320-7C91359FE6C8}" srcOrd="0" destOrd="0" presId="urn:microsoft.com/office/officeart/2018/2/layout/IconVerticalSolidList"/>
    <dgm:cxn modelId="{1E47D8A6-BC79-4E59-AD33-023334B3DF92}" type="presOf" srcId="{BF238484-FEF6-4BE8-B475-4C1A94F0837F}" destId="{C601E2B0-5B8A-424E-AF76-23A8A35C342C}" srcOrd="0" destOrd="0" presId="urn:microsoft.com/office/officeart/2018/2/layout/IconVerticalSolidList"/>
    <dgm:cxn modelId="{6E5FC9AE-4950-4F15-B7AF-2037EA85DF8A}" srcId="{FBC9EE42-D878-49C2-9372-D701018B88B1}" destId="{03464CA0-DADC-48CE-A171-DDE61DECBCFE}" srcOrd="1" destOrd="0" parTransId="{3DE951BB-6F5A-49C2-9B54-9AD157ECF384}" sibTransId="{486BF742-FB78-4E0A-95D7-4E2CD4448841}"/>
    <dgm:cxn modelId="{1FB0F4B2-6E2D-4F5F-AD0A-992DA9EFE581}" srcId="{FBC9EE42-D878-49C2-9372-D701018B88B1}" destId="{47560C6A-C3CA-4492-9D0A-D4155F203206}" srcOrd="4" destOrd="0" parTransId="{EBA568A7-0123-4C92-B01C-04C653BA51B0}" sibTransId="{90B4E08C-D447-4A63-8E31-F1090D231C9F}"/>
    <dgm:cxn modelId="{9D95FBDE-A556-46F3-9B9E-74B5E8F269C4}" type="presOf" srcId="{F05B334F-C8C6-47C2-8880-25C79F5F1ECF}" destId="{4DB2CE94-6949-4D38-92E7-1162B73F0BE4}" srcOrd="0" destOrd="0" presId="urn:microsoft.com/office/officeart/2018/2/layout/IconVerticalSolidList"/>
    <dgm:cxn modelId="{15D304F3-1E64-4B7E-A824-4C7C8EEB415D}" srcId="{FBC9EE42-D878-49C2-9372-D701018B88B1}" destId="{2E621E74-6C80-4450-9268-4D116379773F}" srcOrd="2" destOrd="0" parTransId="{8BB47F53-00AC-4C56-A27A-DE1CC09448EA}" sibTransId="{5BF1722D-4BA4-46E2-9638-08A2F0443F35}"/>
    <dgm:cxn modelId="{5D8B22F9-B81C-4704-B020-E0E3D7C57394}" type="presOf" srcId="{47560C6A-C3CA-4492-9D0A-D4155F203206}" destId="{489321A5-214C-4733-A2F0-5674B442F0DF}" srcOrd="0" destOrd="0" presId="urn:microsoft.com/office/officeart/2018/2/layout/IconVerticalSolidList"/>
    <dgm:cxn modelId="{8F629FF9-C9AB-43C5-8668-91576B968615}" type="presOf" srcId="{03464CA0-DADC-48CE-A171-DDE61DECBCFE}" destId="{38DF5FBE-C908-4DA4-9B17-648911410A53}" srcOrd="0" destOrd="0" presId="urn:microsoft.com/office/officeart/2018/2/layout/IconVerticalSolidList"/>
    <dgm:cxn modelId="{8C7F6112-4513-4A19-95E4-0827D602B776}" type="presParOf" srcId="{914B56E2-85B5-43DD-B320-7C91359FE6C8}" destId="{92255A93-BBB8-487D-8AE8-3510E4F8098E}" srcOrd="0" destOrd="0" presId="urn:microsoft.com/office/officeart/2018/2/layout/IconVerticalSolidList"/>
    <dgm:cxn modelId="{60773EBB-EECF-454D-8384-EAAB612BDB84}" type="presParOf" srcId="{92255A93-BBB8-487D-8AE8-3510E4F8098E}" destId="{AC0200E6-8CAB-4B62-9F0B-95F16B73C098}" srcOrd="0" destOrd="0" presId="urn:microsoft.com/office/officeart/2018/2/layout/IconVerticalSolidList"/>
    <dgm:cxn modelId="{1697013F-357B-4972-B5A7-145EBF9B6752}" type="presParOf" srcId="{92255A93-BBB8-487D-8AE8-3510E4F8098E}" destId="{81FB081F-976B-4C36-A9B1-4C828C834449}" srcOrd="1" destOrd="0" presId="urn:microsoft.com/office/officeart/2018/2/layout/IconVerticalSolidList"/>
    <dgm:cxn modelId="{E691ADB9-EECE-4D4B-99A8-044C0229033A}" type="presParOf" srcId="{92255A93-BBB8-487D-8AE8-3510E4F8098E}" destId="{A5BBD654-EB08-49A9-86F1-9566AB620460}" srcOrd="2" destOrd="0" presId="urn:microsoft.com/office/officeart/2018/2/layout/IconVerticalSolidList"/>
    <dgm:cxn modelId="{4407992E-1F32-47B0-9BD9-36BD8B19BD6F}" type="presParOf" srcId="{92255A93-BBB8-487D-8AE8-3510E4F8098E}" destId="{4DB2CE94-6949-4D38-92E7-1162B73F0BE4}" srcOrd="3" destOrd="0" presId="urn:microsoft.com/office/officeart/2018/2/layout/IconVerticalSolidList"/>
    <dgm:cxn modelId="{C9D69D19-50EE-496D-B26A-2972A1E177C0}" type="presParOf" srcId="{914B56E2-85B5-43DD-B320-7C91359FE6C8}" destId="{68018C73-48F3-4CED-8C17-FCC7CA53F371}" srcOrd="1" destOrd="0" presId="urn:microsoft.com/office/officeart/2018/2/layout/IconVerticalSolidList"/>
    <dgm:cxn modelId="{C18EC577-9C54-4F04-953B-64FB66B34982}" type="presParOf" srcId="{914B56E2-85B5-43DD-B320-7C91359FE6C8}" destId="{0A9E72B1-C5D5-4C6B-85D3-6547CF73BCE3}" srcOrd="2" destOrd="0" presId="urn:microsoft.com/office/officeart/2018/2/layout/IconVerticalSolidList"/>
    <dgm:cxn modelId="{019111F5-F8A9-4CED-BCE4-843CA893F01F}" type="presParOf" srcId="{0A9E72B1-C5D5-4C6B-85D3-6547CF73BCE3}" destId="{3BE70912-B35D-4286-889F-F6EA22D682C2}" srcOrd="0" destOrd="0" presId="urn:microsoft.com/office/officeart/2018/2/layout/IconVerticalSolidList"/>
    <dgm:cxn modelId="{6EA3AE8B-8EBD-4FFA-9959-9A27F31311BE}" type="presParOf" srcId="{0A9E72B1-C5D5-4C6B-85D3-6547CF73BCE3}" destId="{A2CEFFDD-C601-45CC-92CC-8B39E0FF6D48}" srcOrd="1" destOrd="0" presId="urn:microsoft.com/office/officeart/2018/2/layout/IconVerticalSolidList"/>
    <dgm:cxn modelId="{C0854F10-04B7-4F71-A1AA-4AD6E600D587}" type="presParOf" srcId="{0A9E72B1-C5D5-4C6B-85D3-6547CF73BCE3}" destId="{2B7E74F5-7B47-4011-86A1-02E2D35DACD5}" srcOrd="2" destOrd="0" presId="urn:microsoft.com/office/officeart/2018/2/layout/IconVerticalSolidList"/>
    <dgm:cxn modelId="{C3174F13-4B24-4A2C-B510-D8A0B23A913C}" type="presParOf" srcId="{0A9E72B1-C5D5-4C6B-85D3-6547CF73BCE3}" destId="{38DF5FBE-C908-4DA4-9B17-648911410A53}" srcOrd="3" destOrd="0" presId="urn:microsoft.com/office/officeart/2018/2/layout/IconVerticalSolidList"/>
    <dgm:cxn modelId="{7C8A7C04-6404-402B-BDAB-9B2800051BD5}" type="presParOf" srcId="{914B56E2-85B5-43DD-B320-7C91359FE6C8}" destId="{AC11F553-A097-40C3-BFDB-DCDEC7E3735D}" srcOrd="3" destOrd="0" presId="urn:microsoft.com/office/officeart/2018/2/layout/IconVerticalSolidList"/>
    <dgm:cxn modelId="{7E5B95B6-A080-4F6F-A16A-C7D3D5BBE29A}" type="presParOf" srcId="{914B56E2-85B5-43DD-B320-7C91359FE6C8}" destId="{D682FDAA-A4F9-44D4-9BAB-B04DDB98F82E}" srcOrd="4" destOrd="0" presId="urn:microsoft.com/office/officeart/2018/2/layout/IconVerticalSolidList"/>
    <dgm:cxn modelId="{35F0B0EE-0B21-432F-96E4-BF9642DA9902}" type="presParOf" srcId="{D682FDAA-A4F9-44D4-9BAB-B04DDB98F82E}" destId="{4F3B0E82-2902-4FCF-9461-D4BD5DCDD989}" srcOrd="0" destOrd="0" presId="urn:microsoft.com/office/officeart/2018/2/layout/IconVerticalSolidList"/>
    <dgm:cxn modelId="{8CD1A8D0-8C39-493A-A0EB-C46DC8E96FF7}" type="presParOf" srcId="{D682FDAA-A4F9-44D4-9BAB-B04DDB98F82E}" destId="{E6665A27-FDC8-4329-AD6B-916A3476E786}" srcOrd="1" destOrd="0" presId="urn:microsoft.com/office/officeart/2018/2/layout/IconVerticalSolidList"/>
    <dgm:cxn modelId="{83167C24-2EF1-434A-B7F2-3400E750B082}" type="presParOf" srcId="{D682FDAA-A4F9-44D4-9BAB-B04DDB98F82E}" destId="{77034CFB-D60F-4CF9-83A1-3AB95CEB17AE}" srcOrd="2" destOrd="0" presId="urn:microsoft.com/office/officeart/2018/2/layout/IconVerticalSolidList"/>
    <dgm:cxn modelId="{B15E6BDB-DB0A-44E6-9C15-7792F01A6D3F}" type="presParOf" srcId="{D682FDAA-A4F9-44D4-9BAB-B04DDB98F82E}" destId="{78C993DB-4DC4-472E-90A5-CFDD69F94D99}" srcOrd="3" destOrd="0" presId="urn:microsoft.com/office/officeart/2018/2/layout/IconVerticalSolidList"/>
    <dgm:cxn modelId="{050B8FE1-356D-4E5A-9237-497DA90A9618}" type="presParOf" srcId="{914B56E2-85B5-43DD-B320-7C91359FE6C8}" destId="{89723C97-E53C-42F7-987A-3E39FF5DF21C}" srcOrd="5" destOrd="0" presId="urn:microsoft.com/office/officeart/2018/2/layout/IconVerticalSolidList"/>
    <dgm:cxn modelId="{87AADD89-9D0B-4DE3-9A97-E2AF6CCF1F6C}" type="presParOf" srcId="{914B56E2-85B5-43DD-B320-7C91359FE6C8}" destId="{0EA8B17F-8530-4D85-B622-43C5F892C226}" srcOrd="6" destOrd="0" presId="urn:microsoft.com/office/officeart/2018/2/layout/IconVerticalSolidList"/>
    <dgm:cxn modelId="{7FC6AF0E-7085-4E58-ABC5-EF9A7B51C0BC}" type="presParOf" srcId="{0EA8B17F-8530-4D85-B622-43C5F892C226}" destId="{26A47001-6697-4D78-8066-189D799A548A}" srcOrd="0" destOrd="0" presId="urn:microsoft.com/office/officeart/2018/2/layout/IconVerticalSolidList"/>
    <dgm:cxn modelId="{94FAC657-10F8-4866-82DC-9A1BC5515F05}" type="presParOf" srcId="{0EA8B17F-8530-4D85-B622-43C5F892C226}" destId="{CBE837B7-45C5-43EF-AB0F-B71DE2F06837}" srcOrd="1" destOrd="0" presId="urn:microsoft.com/office/officeart/2018/2/layout/IconVerticalSolidList"/>
    <dgm:cxn modelId="{6FA50192-D7DF-4B55-BA19-EAD28CE7A0EB}" type="presParOf" srcId="{0EA8B17F-8530-4D85-B622-43C5F892C226}" destId="{2174EC70-9368-42C8-B18A-901F355A5366}" srcOrd="2" destOrd="0" presId="urn:microsoft.com/office/officeart/2018/2/layout/IconVerticalSolidList"/>
    <dgm:cxn modelId="{89A0C34B-228E-46C9-BF1C-C54292C67124}" type="presParOf" srcId="{0EA8B17F-8530-4D85-B622-43C5F892C226}" destId="{C601E2B0-5B8A-424E-AF76-23A8A35C342C}" srcOrd="3" destOrd="0" presId="urn:microsoft.com/office/officeart/2018/2/layout/IconVerticalSolidList"/>
    <dgm:cxn modelId="{07B0E1D5-EBAE-4672-A847-25D81DD39199}" type="presParOf" srcId="{914B56E2-85B5-43DD-B320-7C91359FE6C8}" destId="{0FCD855E-4E7F-42A6-A1FA-CD72F90AC60A}" srcOrd="7" destOrd="0" presId="urn:microsoft.com/office/officeart/2018/2/layout/IconVerticalSolidList"/>
    <dgm:cxn modelId="{FAFA7D15-0135-4685-9239-995D702F8BB6}" type="presParOf" srcId="{914B56E2-85B5-43DD-B320-7C91359FE6C8}" destId="{F07CD1F0-9B91-47DB-8812-DF7BB170421B}" srcOrd="8" destOrd="0" presId="urn:microsoft.com/office/officeart/2018/2/layout/IconVerticalSolidList"/>
    <dgm:cxn modelId="{47EA2D27-208D-472F-A5EA-B776E378CB53}" type="presParOf" srcId="{F07CD1F0-9B91-47DB-8812-DF7BB170421B}" destId="{88C09219-B992-4DE3-BCAC-A493A6279B9A}" srcOrd="0" destOrd="0" presId="urn:microsoft.com/office/officeart/2018/2/layout/IconVerticalSolidList"/>
    <dgm:cxn modelId="{DF40205B-1EA7-434C-B790-A52C4785A91E}" type="presParOf" srcId="{F07CD1F0-9B91-47DB-8812-DF7BB170421B}" destId="{0B14322E-B8DA-4A14-98B8-16BF4A16A831}" srcOrd="1" destOrd="0" presId="urn:microsoft.com/office/officeart/2018/2/layout/IconVerticalSolidList"/>
    <dgm:cxn modelId="{9A7C0FDC-F1DE-45D4-A0B6-97C528CC5261}" type="presParOf" srcId="{F07CD1F0-9B91-47DB-8812-DF7BB170421B}" destId="{7007120A-660A-4D3E-B954-3C3029E4773E}" srcOrd="2" destOrd="0" presId="urn:microsoft.com/office/officeart/2018/2/layout/IconVerticalSolidList"/>
    <dgm:cxn modelId="{B75AE27E-AA5D-4F90-BED9-D794BEE9EF27}" type="presParOf" srcId="{F07CD1F0-9B91-47DB-8812-DF7BB170421B}" destId="{489321A5-214C-4733-A2F0-5674B442F0D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15CC7C-EEDA-48BB-8A0C-0A48AF864DC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7CDEC9C-2E8C-4AE8-8301-7F2497BD8173}">
      <dgm:prSet/>
      <dgm:spPr/>
      <dgm:t>
        <a:bodyPr/>
        <a:lstStyle/>
        <a:p>
          <a:pPr algn="just"/>
          <a:r>
            <a:rPr lang="en-GB" b="0" i="0" dirty="0"/>
            <a:t>Uses several systems or processors to run different processes in parallel</a:t>
          </a:r>
          <a:endParaRPr lang="en-US" dirty="0"/>
        </a:p>
      </dgm:t>
    </dgm:pt>
    <dgm:pt modelId="{F64C479C-194F-42E1-8ADC-C067F3609483}" type="parTrans" cxnId="{117B61BA-7E67-44E5-8442-B1429BA357F3}">
      <dgm:prSet/>
      <dgm:spPr/>
      <dgm:t>
        <a:bodyPr/>
        <a:lstStyle/>
        <a:p>
          <a:endParaRPr lang="en-US"/>
        </a:p>
      </dgm:t>
    </dgm:pt>
    <dgm:pt modelId="{D2DDEFF2-7131-4F1E-91AF-D649AFEDE168}" type="sibTrans" cxnId="{117B61BA-7E67-44E5-8442-B1429BA357F3}">
      <dgm:prSet/>
      <dgm:spPr/>
      <dgm:t>
        <a:bodyPr/>
        <a:lstStyle/>
        <a:p>
          <a:endParaRPr lang="en-US"/>
        </a:p>
      </dgm:t>
    </dgm:pt>
    <dgm:pt modelId="{020F64AF-FBF8-4190-A68E-038A88DC2C10}">
      <dgm:prSet/>
      <dgm:spPr/>
      <dgm:t>
        <a:bodyPr/>
        <a:lstStyle/>
        <a:p>
          <a:pPr algn="just"/>
          <a:r>
            <a:rPr lang="en-GB" b="0" i="0" dirty="0"/>
            <a:t>Significantly lower values of time metrics and context switching even with 2/4 processors</a:t>
          </a:r>
          <a:endParaRPr lang="en-US" dirty="0"/>
        </a:p>
      </dgm:t>
    </dgm:pt>
    <dgm:pt modelId="{3197E6D8-C1EE-4364-B306-19F3558EB84E}" type="parTrans" cxnId="{7ECBB7EA-872D-4A27-988F-9F3AF07C902B}">
      <dgm:prSet/>
      <dgm:spPr/>
      <dgm:t>
        <a:bodyPr/>
        <a:lstStyle/>
        <a:p>
          <a:endParaRPr lang="en-US"/>
        </a:p>
      </dgm:t>
    </dgm:pt>
    <dgm:pt modelId="{8BD5598C-BFD0-49FE-83C8-FFC077CA5B1F}" type="sibTrans" cxnId="{7ECBB7EA-872D-4A27-988F-9F3AF07C902B}">
      <dgm:prSet/>
      <dgm:spPr/>
      <dgm:t>
        <a:bodyPr/>
        <a:lstStyle/>
        <a:p>
          <a:endParaRPr lang="en-US"/>
        </a:p>
      </dgm:t>
    </dgm:pt>
    <dgm:pt modelId="{A9C1ADE8-C62A-4772-A2A9-FB0F3C913811}">
      <dgm:prSet/>
      <dgm:spPr/>
      <dgm:t>
        <a:bodyPr/>
        <a:lstStyle/>
        <a:p>
          <a:pPr algn="just"/>
          <a:r>
            <a:rPr lang="en-GB" b="0" i="0" dirty="0"/>
            <a:t>Better management of workload for the individual processors compared to regular parallel processing</a:t>
          </a:r>
          <a:endParaRPr lang="en-US" dirty="0"/>
        </a:p>
      </dgm:t>
    </dgm:pt>
    <dgm:pt modelId="{002C0CB6-BD31-43AB-A8BA-DD436E660309}" type="parTrans" cxnId="{5CCF9B34-44FC-4755-8C88-DF15F69F8BD7}">
      <dgm:prSet/>
      <dgm:spPr/>
      <dgm:t>
        <a:bodyPr/>
        <a:lstStyle/>
        <a:p>
          <a:endParaRPr lang="en-US"/>
        </a:p>
      </dgm:t>
    </dgm:pt>
    <dgm:pt modelId="{8303A2C9-9EF9-40FB-8D77-B257854F1119}" type="sibTrans" cxnId="{5CCF9B34-44FC-4755-8C88-DF15F69F8BD7}">
      <dgm:prSet/>
      <dgm:spPr/>
      <dgm:t>
        <a:bodyPr/>
        <a:lstStyle/>
        <a:p>
          <a:endParaRPr lang="en-US"/>
        </a:p>
      </dgm:t>
    </dgm:pt>
    <dgm:pt modelId="{A006BE0C-58D7-4EBB-BB19-C96C10429085}">
      <dgm:prSet/>
      <dgm:spPr/>
      <dgm:t>
        <a:bodyPr/>
        <a:lstStyle/>
        <a:p>
          <a:pPr algn="just"/>
          <a:r>
            <a:rPr lang="en-GB" b="0" i="0" dirty="0"/>
            <a:t>Better turn around times for the processes also compared to regular parallel processing</a:t>
          </a:r>
          <a:endParaRPr lang="en-US" dirty="0"/>
        </a:p>
      </dgm:t>
    </dgm:pt>
    <dgm:pt modelId="{352052C0-20A8-4A38-8891-B646BFB88444}" type="parTrans" cxnId="{F64B4A81-5812-45AD-99D3-C720BC9F630A}">
      <dgm:prSet/>
      <dgm:spPr/>
      <dgm:t>
        <a:bodyPr/>
        <a:lstStyle/>
        <a:p>
          <a:endParaRPr lang="en-US"/>
        </a:p>
      </dgm:t>
    </dgm:pt>
    <dgm:pt modelId="{1ABA1C8D-80C4-4124-9AC4-ECB27DDA00E5}" type="sibTrans" cxnId="{F64B4A81-5812-45AD-99D3-C720BC9F630A}">
      <dgm:prSet/>
      <dgm:spPr/>
      <dgm:t>
        <a:bodyPr/>
        <a:lstStyle/>
        <a:p>
          <a:endParaRPr lang="en-US"/>
        </a:p>
      </dgm:t>
    </dgm:pt>
    <dgm:pt modelId="{347F8A71-4947-4CE1-B55C-800F29952943}" type="pres">
      <dgm:prSet presAssocID="{C015CC7C-EEDA-48BB-8A0C-0A48AF864DCB}" presName="linear" presStyleCnt="0">
        <dgm:presLayoutVars>
          <dgm:animLvl val="lvl"/>
          <dgm:resizeHandles val="exact"/>
        </dgm:presLayoutVars>
      </dgm:prSet>
      <dgm:spPr/>
    </dgm:pt>
    <dgm:pt modelId="{5A63FA19-023D-43DC-98F8-A4A57CA97DE9}" type="pres">
      <dgm:prSet presAssocID="{D7CDEC9C-2E8C-4AE8-8301-7F2497BD8173}" presName="parentText" presStyleLbl="node1" presStyleIdx="0" presStyleCnt="4">
        <dgm:presLayoutVars>
          <dgm:chMax val="0"/>
          <dgm:bulletEnabled val="1"/>
        </dgm:presLayoutVars>
      </dgm:prSet>
      <dgm:spPr/>
    </dgm:pt>
    <dgm:pt modelId="{90304947-5E65-4B85-A235-61DA2A80E270}" type="pres">
      <dgm:prSet presAssocID="{D2DDEFF2-7131-4F1E-91AF-D649AFEDE168}" presName="spacer" presStyleCnt="0"/>
      <dgm:spPr/>
    </dgm:pt>
    <dgm:pt modelId="{6E477AF4-C424-4CA6-B906-2D7C7200E870}" type="pres">
      <dgm:prSet presAssocID="{020F64AF-FBF8-4190-A68E-038A88DC2C10}" presName="parentText" presStyleLbl="node1" presStyleIdx="1" presStyleCnt="4">
        <dgm:presLayoutVars>
          <dgm:chMax val="0"/>
          <dgm:bulletEnabled val="1"/>
        </dgm:presLayoutVars>
      </dgm:prSet>
      <dgm:spPr/>
    </dgm:pt>
    <dgm:pt modelId="{1E4955B7-4125-4941-9F70-CDECBE1023E7}" type="pres">
      <dgm:prSet presAssocID="{8BD5598C-BFD0-49FE-83C8-FFC077CA5B1F}" presName="spacer" presStyleCnt="0"/>
      <dgm:spPr/>
    </dgm:pt>
    <dgm:pt modelId="{F9062316-964E-4020-A366-06559515B613}" type="pres">
      <dgm:prSet presAssocID="{A9C1ADE8-C62A-4772-A2A9-FB0F3C913811}" presName="parentText" presStyleLbl="node1" presStyleIdx="2" presStyleCnt="4">
        <dgm:presLayoutVars>
          <dgm:chMax val="0"/>
          <dgm:bulletEnabled val="1"/>
        </dgm:presLayoutVars>
      </dgm:prSet>
      <dgm:spPr/>
    </dgm:pt>
    <dgm:pt modelId="{A6F023AE-F608-4E7B-9516-B028733C3A89}" type="pres">
      <dgm:prSet presAssocID="{8303A2C9-9EF9-40FB-8D77-B257854F1119}" presName="spacer" presStyleCnt="0"/>
      <dgm:spPr/>
    </dgm:pt>
    <dgm:pt modelId="{E7FCBCA2-0BFE-4533-AA9F-674FC4F65A0F}" type="pres">
      <dgm:prSet presAssocID="{A006BE0C-58D7-4EBB-BB19-C96C10429085}" presName="parentText" presStyleLbl="node1" presStyleIdx="3" presStyleCnt="4">
        <dgm:presLayoutVars>
          <dgm:chMax val="0"/>
          <dgm:bulletEnabled val="1"/>
        </dgm:presLayoutVars>
      </dgm:prSet>
      <dgm:spPr/>
    </dgm:pt>
  </dgm:ptLst>
  <dgm:cxnLst>
    <dgm:cxn modelId="{3B3E6402-79FD-46AB-ACEE-A6FDDE1A2737}" type="presOf" srcId="{A9C1ADE8-C62A-4772-A2A9-FB0F3C913811}" destId="{F9062316-964E-4020-A366-06559515B613}" srcOrd="0" destOrd="0" presId="urn:microsoft.com/office/officeart/2005/8/layout/vList2"/>
    <dgm:cxn modelId="{5CCF9B34-44FC-4755-8C88-DF15F69F8BD7}" srcId="{C015CC7C-EEDA-48BB-8A0C-0A48AF864DCB}" destId="{A9C1ADE8-C62A-4772-A2A9-FB0F3C913811}" srcOrd="2" destOrd="0" parTransId="{002C0CB6-BD31-43AB-A8BA-DD436E660309}" sibTransId="{8303A2C9-9EF9-40FB-8D77-B257854F1119}"/>
    <dgm:cxn modelId="{F3D2FB6C-5B7D-4C13-8B0E-E347594BA1DD}" type="presOf" srcId="{020F64AF-FBF8-4190-A68E-038A88DC2C10}" destId="{6E477AF4-C424-4CA6-B906-2D7C7200E870}" srcOrd="0" destOrd="0" presId="urn:microsoft.com/office/officeart/2005/8/layout/vList2"/>
    <dgm:cxn modelId="{F64B4A81-5812-45AD-99D3-C720BC9F630A}" srcId="{C015CC7C-EEDA-48BB-8A0C-0A48AF864DCB}" destId="{A006BE0C-58D7-4EBB-BB19-C96C10429085}" srcOrd="3" destOrd="0" parTransId="{352052C0-20A8-4A38-8891-B646BFB88444}" sibTransId="{1ABA1C8D-80C4-4124-9AC4-ECB27DDA00E5}"/>
    <dgm:cxn modelId="{48E92D84-1B22-430A-95A9-8C8B44E2828E}" type="presOf" srcId="{C015CC7C-EEDA-48BB-8A0C-0A48AF864DCB}" destId="{347F8A71-4947-4CE1-B55C-800F29952943}" srcOrd="0" destOrd="0" presId="urn:microsoft.com/office/officeart/2005/8/layout/vList2"/>
    <dgm:cxn modelId="{544E7C8C-0A73-419B-B91A-359BB9F9DDF0}" type="presOf" srcId="{D7CDEC9C-2E8C-4AE8-8301-7F2497BD8173}" destId="{5A63FA19-023D-43DC-98F8-A4A57CA97DE9}" srcOrd="0" destOrd="0" presId="urn:microsoft.com/office/officeart/2005/8/layout/vList2"/>
    <dgm:cxn modelId="{00FF2CA0-70F9-4796-B45A-410D9DE396B9}" type="presOf" srcId="{A006BE0C-58D7-4EBB-BB19-C96C10429085}" destId="{E7FCBCA2-0BFE-4533-AA9F-674FC4F65A0F}" srcOrd="0" destOrd="0" presId="urn:microsoft.com/office/officeart/2005/8/layout/vList2"/>
    <dgm:cxn modelId="{117B61BA-7E67-44E5-8442-B1429BA357F3}" srcId="{C015CC7C-EEDA-48BB-8A0C-0A48AF864DCB}" destId="{D7CDEC9C-2E8C-4AE8-8301-7F2497BD8173}" srcOrd="0" destOrd="0" parTransId="{F64C479C-194F-42E1-8ADC-C067F3609483}" sibTransId="{D2DDEFF2-7131-4F1E-91AF-D649AFEDE168}"/>
    <dgm:cxn modelId="{7ECBB7EA-872D-4A27-988F-9F3AF07C902B}" srcId="{C015CC7C-EEDA-48BB-8A0C-0A48AF864DCB}" destId="{020F64AF-FBF8-4190-A68E-038A88DC2C10}" srcOrd="1" destOrd="0" parTransId="{3197E6D8-C1EE-4364-B306-19F3558EB84E}" sibTransId="{8BD5598C-BFD0-49FE-83C8-FFC077CA5B1F}"/>
    <dgm:cxn modelId="{BA71358B-E446-41CB-A4A6-44163493EB61}" type="presParOf" srcId="{347F8A71-4947-4CE1-B55C-800F29952943}" destId="{5A63FA19-023D-43DC-98F8-A4A57CA97DE9}" srcOrd="0" destOrd="0" presId="urn:microsoft.com/office/officeart/2005/8/layout/vList2"/>
    <dgm:cxn modelId="{E0A2FDB7-8B0D-4ACB-A381-B249939A9F51}" type="presParOf" srcId="{347F8A71-4947-4CE1-B55C-800F29952943}" destId="{90304947-5E65-4B85-A235-61DA2A80E270}" srcOrd="1" destOrd="0" presId="urn:microsoft.com/office/officeart/2005/8/layout/vList2"/>
    <dgm:cxn modelId="{E7C1D25E-5013-435E-974C-031565EFAEE3}" type="presParOf" srcId="{347F8A71-4947-4CE1-B55C-800F29952943}" destId="{6E477AF4-C424-4CA6-B906-2D7C7200E870}" srcOrd="2" destOrd="0" presId="urn:microsoft.com/office/officeart/2005/8/layout/vList2"/>
    <dgm:cxn modelId="{B8B230C1-3882-4CCE-801E-82D6D64E77E2}" type="presParOf" srcId="{347F8A71-4947-4CE1-B55C-800F29952943}" destId="{1E4955B7-4125-4941-9F70-CDECBE1023E7}" srcOrd="3" destOrd="0" presId="urn:microsoft.com/office/officeart/2005/8/layout/vList2"/>
    <dgm:cxn modelId="{063A1570-B4A0-49F2-941C-629A5861A6CE}" type="presParOf" srcId="{347F8A71-4947-4CE1-B55C-800F29952943}" destId="{F9062316-964E-4020-A366-06559515B613}" srcOrd="4" destOrd="0" presId="urn:microsoft.com/office/officeart/2005/8/layout/vList2"/>
    <dgm:cxn modelId="{025C56F5-3AD7-431C-B7F7-B097F11F7308}" type="presParOf" srcId="{347F8A71-4947-4CE1-B55C-800F29952943}" destId="{A6F023AE-F608-4E7B-9516-B028733C3A89}" srcOrd="5" destOrd="0" presId="urn:microsoft.com/office/officeart/2005/8/layout/vList2"/>
    <dgm:cxn modelId="{2133248B-9C94-4B06-A7F3-8B55155A08F7}" type="presParOf" srcId="{347F8A71-4947-4CE1-B55C-800F29952943}" destId="{E7FCBCA2-0BFE-4533-AA9F-674FC4F65A0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0200E6-8CAB-4B62-9F0B-95F16B73C098}">
      <dsp:nvSpPr>
        <dsp:cNvPr id="0" name=""/>
        <dsp:cNvSpPr/>
      </dsp:nvSpPr>
      <dsp:spPr>
        <a:xfrm>
          <a:off x="0" y="3860"/>
          <a:ext cx="6596063" cy="82236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FB081F-976B-4C36-A9B1-4C828C834449}">
      <dsp:nvSpPr>
        <dsp:cNvPr id="0" name=""/>
        <dsp:cNvSpPr/>
      </dsp:nvSpPr>
      <dsp:spPr>
        <a:xfrm>
          <a:off x="248764" y="188892"/>
          <a:ext cx="452298" cy="4522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B2CE94-6949-4D38-92E7-1162B73F0BE4}">
      <dsp:nvSpPr>
        <dsp:cNvPr id="0" name=""/>
        <dsp:cNvSpPr/>
      </dsp:nvSpPr>
      <dsp:spPr>
        <a:xfrm>
          <a:off x="949827" y="3860"/>
          <a:ext cx="5646235" cy="822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33" tIns="87033" rIns="87033" bIns="87033" numCol="1" spcCol="1270" anchor="ctr" anchorCtr="0">
          <a:noAutofit/>
        </a:bodyPr>
        <a:lstStyle/>
        <a:p>
          <a:pPr marL="0" lvl="0" indent="0" algn="just" defTabSz="711200">
            <a:lnSpc>
              <a:spcPct val="90000"/>
            </a:lnSpc>
            <a:spcBef>
              <a:spcPct val="0"/>
            </a:spcBef>
            <a:spcAft>
              <a:spcPct val="35000"/>
            </a:spcAft>
            <a:buNone/>
          </a:pPr>
          <a:r>
            <a:rPr lang="en-GB" sz="1600" kern="1200" dirty="0"/>
            <a:t>CPU or process Scheduling, which is an important part in any operating systems, allocates processes to the CPU in specific order to optimize some objective functions. </a:t>
          </a:r>
          <a:endParaRPr lang="en-US" sz="1600" kern="1200" dirty="0"/>
        </a:p>
      </dsp:txBody>
      <dsp:txXfrm>
        <a:off x="949827" y="3860"/>
        <a:ext cx="5646235" cy="822361"/>
      </dsp:txXfrm>
    </dsp:sp>
    <dsp:sp modelId="{3BE70912-B35D-4286-889F-F6EA22D682C2}">
      <dsp:nvSpPr>
        <dsp:cNvPr id="0" name=""/>
        <dsp:cNvSpPr/>
      </dsp:nvSpPr>
      <dsp:spPr>
        <a:xfrm>
          <a:off x="0" y="1031812"/>
          <a:ext cx="6596063" cy="82236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CEFFDD-C601-45CC-92CC-8B39E0FF6D48}">
      <dsp:nvSpPr>
        <dsp:cNvPr id="0" name=""/>
        <dsp:cNvSpPr/>
      </dsp:nvSpPr>
      <dsp:spPr>
        <a:xfrm>
          <a:off x="248764" y="1216843"/>
          <a:ext cx="452298" cy="4522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DF5FBE-C908-4DA4-9B17-648911410A53}">
      <dsp:nvSpPr>
        <dsp:cNvPr id="0" name=""/>
        <dsp:cNvSpPr/>
      </dsp:nvSpPr>
      <dsp:spPr>
        <a:xfrm>
          <a:off x="949827" y="1031812"/>
          <a:ext cx="5646235" cy="822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33" tIns="87033" rIns="87033" bIns="87033" numCol="1" spcCol="1270" anchor="ctr" anchorCtr="0">
          <a:noAutofit/>
        </a:bodyPr>
        <a:lstStyle/>
        <a:p>
          <a:pPr marL="0" lvl="0" indent="0" algn="just" defTabSz="711200">
            <a:lnSpc>
              <a:spcPct val="90000"/>
            </a:lnSpc>
            <a:spcBef>
              <a:spcPct val="0"/>
            </a:spcBef>
            <a:spcAft>
              <a:spcPct val="35000"/>
            </a:spcAft>
            <a:buNone/>
          </a:pPr>
          <a:r>
            <a:rPr lang="en-GB" sz="1600" kern="1200" dirty="0"/>
            <a:t>The efficiency of any operating system relies strongly on the scheduling algorithms used. Several scheduling algorithms exists. Among them, Round Robin (RR) is the most widely utilized algorithm.</a:t>
          </a:r>
          <a:endParaRPr lang="en-US" sz="1600" kern="1200" dirty="0"/>
        </a:p>
      </dsp:txBody>
      <dsp:txXfrm>
        <a:off x="949827" y="1031812"/>
        <a:ext cx="5646235" cy="822361"/>
      </dsp:txXfrm>
    </dsp:sp>
    <dsp:sp modelId="{4F3B0E82-2902-4FCF-9461-D4BD5DCDD989}">
      <dsp:nvSpPr>
        <dsp:cNvPr id="0" name=""/>
        <dsp:cNvSpPr/>
      </dsp:nvSpPr>
      <dsp:spPr>
        <a:xfrm>
          <a:off x="0" y="2059763"/>
          <a:ext cx="6596063" cy="82236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65A27-FDC8-4329-AD6B-916A3476E786}">
      <dsp:nvSpPr>
        <dsp:cNvPr id="0" name=""/>
        <dsp:cNvSpPr/>
      </dsp:nvSpPr>
      <dsp:spPr>
        <a:xfrm>
          <a:off x="248764" y="2244794"/>
          <a:ext cx="452298" cy="4522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C993DB-4DC4-472E-90A5-CFDD69F94D99}">
      <dsp:nvSpPr>
        <dsp:cNvPr id="0" name=""/>
        <dsp:cNvSpPr/>
      </dsp:nvSpPr>
      <dsp:spPr>
        <a:xfrm>
          <a:off x="949827" y="2059763"/>
          <a:ext cx="5646235" cy="822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33" tIns="87033" rIns="87033" bIns="87033" numCol="1" spcCol="1270" anchor="ctr" anchorCtr="0">
          <a:noAutofit/>
        </a:bodyPr>
        <a:lstStyle/>
        <a:p>
          <a:pPr marL="0" lvl="0" indent="0" algn="just" defTabSz="711200">
            <a:lnSpc>
              <a:spcPct val="90000"/>
            </a:lnSpc>
            <a:spcBef>
              <a:spcPct val="0"/>
            </a:spcBef>
            <a:spcAft>
              <a:spcPct val="35000"/>
            </a:spcAft>
            <a:buNone/>
          </a:pPr>
          <a:r>
            <a:rPr lang="en-GB" sz="1600" kern="1200" dirty="0"/>
            <a:t>RR has proved to be effective in several types of operating systems, such as time-sharing systems. This is due to the reasonable response time it gives.</a:t>
          </a:r>
          <a:endParaRPr lang="en-US" sz="1600" kern="1200" dirty="0"/>
        </a:p>
      </dsp:txBody>
      <dsp:txXfrm>
        <a:off x="949827" y="2059763"/>
        <a:ext cx="5646235" cy="822361"/>
      </dsp:txXfrm>
    </dsp:sp>
    <dsp:sp modelId="{26A47001-6697-4D78-8066-189D799A548A}">
      <dsp:nvSpPr>
        <dsp:cNvPr id="0" name=""/>
        <dsp:cNvSpPr/>
      </dsp:nvSpPr>
      <dsp:spPr>
        <a:xfrm>
          <a:off x="0" y="3087714"/>
          <a:ext cx="6596063" cy="82236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E837B7-45C5-43EF-AB0F-B71DE2F06837}">
      <dsp:nvSpPr>
        <dsp:cNvPr id="0" name=""/>
        <dsp:cNvSpPr/>
      </dsp:nvSpPr>
      <dsp:spPr>
        <a:xfrm>
          <a:off x="248764" y="3272746"/>
          <a:ext cx="452298" cy="4522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01E2B0-5B8A-424E-AF76-23A8A35C342C}">
      <dsp:nvSpPr>
        <dsp:cNvPr id="0" name=""/>
        <dsp:cNvSpPr/>
      </dsp:nvSpPr>
      <dsp:spPr>
        <a:xfrm>
          <a:off x="949827" y="3087714"/>
          <a:ext cx="5646235" cy="822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33" tIns="87033" rIns="87033" bIns="87033" numCol="1" spcCol="1270" anchor="ctr" anchorCtr="0">
          <a:noAutofit/>
        </a:bodyPr>
        <a:lstStyle/>
        <a:p>
          <a:pPr marL="0" lvl="0" indent="0" algn="just" defTabSz="711200">
            <a:lnSpc>
              <a:spcPct val="90000"/>
            </a:lnSpc>
            <a:spcBef>
              <a:spcPct val="0"/>
            </a:spcBef>
            <a:spcAft>
              <a:spcPct val="35000"/>
            </a:spcAft>
            <a:buNone/>
          </a:pPr>
          <a:r>
            <a:rPr lang="en-GB" sz="1600" kern="1200" dirty="0"/>
            <a:t>However, it suffers from some shortcomings such as high average turnaround time, high average waiting time.</a:t>
          </a:r>
          <a:endParaRPr lang="en-US" sz="1600" kern="1200" dirty="0"/>
        </a:p>
      </dsp:txBody>
      <dsp:txXfrm>
        <a:off x="949827" y="3087714"/>
        <a:ext cx="5646235" cy="822361"/>
      </dsp:txXfrm>
    </dsp:sp>
    <dsp:sp modelId="{88C09219-B992-4DE3-BCAC-A493A6279B9A}">
      <dsp:nvSpPr>
        <dsp:cNvPr id="0" name=""/>
        <dsp:cNvSpPr/>
      </dsp:nvSpPr>
      <dsp:spPr>
        <a:xfrm>
          <a:off x="0" y="4115666"/>
          <a:ext cx="6596063" cy="82236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14322E-B8DA-4A14-98B8-16BF4A16A831}">
      <dsp:nvSpPr>
        <dsp:cNvPr id="0" name=""/>
        <dsp:cNvSpPr/>
      </dsp:nvSpPr>
      <dsp:spPr>
        <a:xfrm>
          <a:off x="248764" y="4300697"/>
          <a:ext cx="452298" cy="4522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9321A5-214C-4733-A2F0-5674B442F0DF}">
      <dsp:nvSpPr>
        <dsp:cNvPr id="0" name=""/>
        <dsp:cNvSpPr/>
      </dsp:nvSpPr>
      <dsp:spPr>
        <a:xfrm>
          <a:off x="949827" y="4115666"/>
          <a:ext cx="5646235" cy="822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33" tIns="87033" rIns="87033" bIns="87033" numCol="1" spcCol="1270" anchor="ctr" anchorCtr="0">
          <a:noAutofit/>
        </a:bodyPr>
        <a:lstStyle/>
        <a:p>
          <a:pPr marL="0" lvl="0" indent="0" algn="just" defTabSz="711200">
            <a:lnSpc>
              <a:spcPct val="90000"/>
            </a:lnSpc>
            <a:spcBef>
              <a:spcPct val="0"/>
            </a:spcBef>
            <a:spcAft>
              <a:spcPct val="35000"/>
            </a:spcAft>
            <a:buNone/>
          </a:pPr>
          <a:r>
            <a:rPr lang="en-GB" sz="1600" kern="1200" dirty="0"/>
            <a:t>So, we devise an improved Round – Robin Algorithm.</a:t>
          </a:r>
          <a:endParaRPr lang="en-US" sz="1600" kern="1200" dirty="0"/>
        </a:p>
      </dsp:txBody>
      <dsp:txXfrm>
        <a:off x="949827" y="4115666"/>
        <a:ext cx="5646235" cy="8223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3FA19-023D-43DC-98F8-A4A57CA97DE9}">
      <dsp:nvSpPr>
        <dsp:cNvPr id="0" name=""/>
        <dsp:cNvSpPr/>
      </dsp:nvSpPr>
      <dsp:spPr>
        <a:xfrm>
          <a:off x="0" y="67187"/>
          <a:ext cx="5641974" cy="1147038"/>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GB" sz="2300" b="0" i="0" kern="1200" dirty="0"/>
            <a:t>Uses several systems or processors to run different processes in parallel</a:t>
          </a:r>
          <a:endParaRPr lang="en-US" sz="2300" kern="1200" dirty="0"/>
        </a:p>
      </dsp:txBody>
      <dsp:txXfrm>
        <a:off x="55994" y="123181"/>
        <a:ext cx="5529986" cy="1035050"/>
      </dsp:txXfrm>
    </dsp:sp>
    <dsp:sp modelId="{6E477AF4-C424-4CA6-B906-2D7C7200E870}">
      <dsp:nvSpPr>
        <dsp:cNvPr id="0" name=""/>
        <dsp:cNvSpPr/>
      </dsp:nvSpPr>
      <dsp:spPr>
        <a:xfrm>
          <a:off x="0" y="1280466"/>
          <a:ext cx="5641974" cy="1147038"/>
        </a:xfrm>
        <a:prstGeom prst="roundRect">
          <a:avLst/>
        </a:prstGeom>
        <a:solidFill>
          <a:schemeClr val="accent2">
            <a:hueOff val="-441124"/>
            <a:satOff val="497"/>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GB" sz="2300" b="0" i="0" kern="1200" dirty="0"/>
            <a:t>Significantly lower values of time metrics and context switching even with 2/4 processors</a:t>
          </a:r>
          <a:endParaRPr lang="en-US" sz="2300" kern="1200" dirty="0"/>
        </a:p>
      </dsp:txBody>
      <dsp:txXfrm>
        <a:off x="55994" y="1336460"/>
        <a:ext cx="5529986" cy="1035050"/>
      </dsp:txXfrm>
    </dsp:sp>
    <dsp:sp modelId="{F9062316-964E-4020-A366-06559515B613}">
      <dsp:nvSpPr>
        <dsp:cNvPr id="0" name=""/>
        <dsp:cNvSpPr/>
      </dsp:nvSpPr>
      <dsp:spPr>
        <a:xfrm>
          <a:off x="0" y="2493745"/>
          <a:ext cx="5641974" cy="1147038"/>
        </a:xfrm>
        <a:prstGeom prst="roundRect">
          <a:avLst/>
        </a:prstGeom>
        <a:solidFill>
          <a:schemeClr val="accent2">
            <a:hueOff val="-882249"/>
            <a:satOff val="995"/>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GB" sz="2300" b="0" i="0" kern="1200" dirty="0"/>
            <a:t>Better management of workload for the individual processors compared to regular parallel processing</a:t>
          </a:r>
          <a:endParaRPr lang="en-US" sz="2300" kern="1200" dirty="0"/>
        </a:p>
      </dsp:txBody>
      <dsp:txXfrm>
        <a:off x="55994" y="2549739"/>
        <a:ext cx="5529986" cy="1035050"/>
      </dsp:txXfrm>
    </dsp:sp>
    <dsp:sp modelId="{E7FCBCA2-0BFE-4533-AA9F-674FC4F65A0F}">
      <dsp:nvSpPr>
        <dsp:cNvPr id="0" name=""/>
        <dsp:cNvSpPr/>
      </dsp:nvSpPr>
      <dsp:spPr>
        <a:xfrm>
          <a:off x="0" y="3707023"/>
          <a:ext cx="5641974" cy="1147038"/>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GB" sz="2300" b="0" i="0" kern="1200" dirty="0"/>
            <a:t>Better turn around times for the processes also compared to regular parallel processing</a:t>
          </a:r>
          <a:endParaRPr lang="en-US" sz="2300" kern="1200" dirty="0"/>
        </a:p>
      </dsp:txBody>
      <dsp:txXfrm>
        <a:off x="55994" y="3763017"/>
        <a:ext cx="5529986" cy="10350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c7f78b4ef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c7f78b4ef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c7f78b4ef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c7f78b4ef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619d653e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619d653e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1420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619d653e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619d653e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498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c7f78b4e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c7f78b4e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c7f78b4ef2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c7f78b4ef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c619d653eb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c619d653eb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7f78b4ef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c7f78b4ef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619d653e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619d653e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619d653e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619d653e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8208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c619d653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c619d653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c7f78b4ef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c7f78b4ef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7f78b4ef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c7f78b4ef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7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37030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728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7739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573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2677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19226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80198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81562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22908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0958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39433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heKillingAMD/OS-Algorithm-Improved-Round-Robi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hyperlink" Target="https://www.overleaf.com/read/zmvmbshfxtpt"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pic>
        <p:nvPicPr>
          <p:cNvPr id="109" name="Google Shape;109;p15" descr="Image result for cool coding wallpapers 4k"/>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0" name="Google Shape;110;p15"/>
          <p:cNvSpPr/>
          <p:nvPr/>
        </p:nvSpPr>
        <p:spPr>
          <a:xfrm rot="-5400000">
            <a:off x="-1103377" y="1100316"/>
            <a:ext cx="6858003" cy="4657347"/>
          </a:xfrm>
          <a:prstGeom prst="rect">
            <a:avLst/>
          </a:prstGeom>
          <a:gradFill>
            <a:gsLst>
              <a:gs pos="0">
                <a:srgbClr val="000000">
                  <a:alpha val="0"/>
                </a:srgbClr>
              </a:gs>
              <a:gs pos="48000">
                <a:srgbClr val="000000">
                  <a:alpha val="23921"/>
                </a:srgbClr>
              </a:gs>
              <a:gs pos="85000">
                <a:srgbClr val="000000">
                  <a:alpha val="44705"/>
                </a:srgbClr>
              </a:gs>
              <a:gs pos="100000">
                <a:srgbClr val="000000">
                  <a:alpha val="44705"/>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11" name="Google Shape;111;p15"/>
          <p:cNvSpPr txBox="1">
            <a:spLocks noGrp="1"/>
          </p:cNvSpPr>
          <p:nvPr>
            <p:ph type="ctrTitle"/>
          </p:nvPr>
        </p:nvSpPr>
        <p:spPr>
          <a:xfrm>
            <a:off x="643475" y="643475"/>
            <a:ext cx="4171800" cy="21687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lt1"/>
              </a:buClr>
              <a:buSzPct val="100000"/>
              <a:buFont typeface="Franklin Gothic"/>
              <a:buNone/>
            </a:pPr>
            <a:r>
              <a:rPr lang="en-GB" sz="3700" dirty="0">
                <a:solidFill>
                  <a:schemeClr val="lt1"/>
                </a:solidFill>
              </a:rPr>
              <a:t>IMPROVED ROUND Robin BASED SCHEDULING </a:t>
            </a:r>
            <a:br>
              <a:rPr lang="en-GB" sz="3700" dirty="0">
                <a:solidFill>
                  <a:schemeClr val="lt1"/>
                </a:solidFill>
              </a:rPr>
            </a:br>
            <a:r>
              <a:rPr lang="en-GB" sz="3700" dirty="0">
                <a:solidFill>
                  <a:schemeClr val="lt1"/>
                </a:solidFill>
              </a:rPr>
              <a:t>ALGORITHM</a:t>
            </a:r>
            <a:br>
              <a:rPr lang="en-GB" sz="3700" dirty="0">
                <a:solidFill>
                  <a:schemeClr val="lt1"/>
                </a:solidFill>
              </a:rPr>
            </a:br>
            <a:br>
              <a:rPr lang="en-GB" sz="3700" dirty="0">
                <a:solidFill>
                  <a:schemeClr val="lt1"/>
                </a:solidFill>
              </a:rPr>
            </a:br>
            <a:endParaRPr dirty="0"/>
          </a:p>
        </p:txBody>
      </p:sp>
      <p:sp>
        <p:nvSpPr>
          <p:cNvPr id="112" name="Google Shape;112;p15"/>
          <p:cNvSpPr txBox="1">
            <a:spLocks noGrp="1"/>
          </p:cNvSpPr>
          <p:nvPr>
            <p:ph type="subTitle" idx="1"/>
          </p:nvPr>
        </p:nvSpPr>
        <p:spPr>
          <a:xfrm>
            <a:off x="643475" y="5516025"/>
            <a:ext cx="6086400" cy="915600"/>
          </a:xfrm>
          <a:prstGeom prst="rect">
            <a:avLst/>
          </a:prstGeom>
          <a:noFill/>
          <a:ln>
            <a:noFill/>
          </a:ln>
        </p:spPr>
        <p:txBody>
          <a:bodyPr spcFirstLastPara="1" wrap="square" lIns="91425" tIns="45700" rIns="91425" bIns="45700" anchor="b" anchorCtr="0">
            <a:normAutofit/>
          </a:bodyPr>
          <a:lstStyle/>
          <a:p>
            <a:pPr marL="0" lvl="0" indent="0" algn="l" rtl="0">
              <a:lnSpc>
                <a:spcPct val="110000"/>
              </a:lnSpc>
              <a:spcBef>
                <a:spcPts val="0"/>
              </a:spcBef>
              <a:spcAft>
                <a:spcPts val="0"/>
              </a:spcAft>
              <a:buSzPct val="92000"/>
              <a:buNone/>
            </a:pPr>
            <a:r>
              <a:rPr lang="en-GB" sz="2400">
                <a:solidFill>
                  <a:schemeClr val="lt1"/>
                </a:solidFill>
              </a:rPr>
              <a:t>AYUSH MANGUKIA, MOHAMMED IBRAHIM, SOORYA GOLAMUDI, NISHANT KUMAR</a:t>
            </a:r>
            <a:endParaRPr sz="2400">
              <a:solidFill>
                <a:schemeClr val="lt1"/>
              </a:solidFill>
            </a:endParaRPr>
          </a:p>
        </p:txBody>
      </p:sp>
      <p:sp>
        <p:nvSpPr>
          <p:cNvPr id="113" name="Google Shape;113;p15"/>
          <p:cNvSpPr/>
          <p:nvPr/>
        </p:nvSpPr>
        <p:spPr>
          <a:xfrm rot="5400000">
            <a:off x="6731935" y="1397930"/>
            <a:ext cx="6858003" cy="4062128"/>
          </a:xfrm>
          <a:prstGeom prst="rect">
            <a:avLst/>
          </a:prstGeom>
          <a:gradFill>
            <a:gsLst>
              <a:gs pos="0">
                <a:srgbClr val="000000">
                  <a:alpha val="0"/>
                </a:srgbClr>
              </a:gs>
              <a:gs pos="48000">
                <a:srgbClr val="000000">
                  <a:alpha val="23921"/>
                </a:srgbClr>
              </a:gs>
              <a:gs pos="85000">
                <a:srgbClr val="000000">
                  <a:alpha val="44705"/>
                </a:srgbClr>
              </a:gs>
              <a:gs pos="100000">
                <a:srgbClr val="000000">
                  <a:alpha val="44705"/>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14" name="Google Shape;114;p15"/>
          <p:cNvSpPr txBox="1"/>
          <p:nvPr/>
        </p:nvSpPr>
        <p:spPr>
          <a:xfrm>
            <a:off x="9038580" y="2311775"/>
            <a:ext cx="3000000" cy="2234428"/>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GB" sz="3700" dirty="0">
                <a:solidFill>
                  <a:schemeClr val="lt1"/>
                </a:solidFill>
                <a:latin typeface="+mj-lt"/>
                <a:ea typeface="Franklin Gothic"/>
                <a:cs typeface="Franklin Gothic"/>
                <a:sym typeface="Franklin Gothic"/>
              </a:rPr>
              <a:t>TECHNIQUES TO IMPROVE LINUX PROCESS SCHEDULING</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7"/>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3" name="Picture 180" descr="Graph on document with pen">
            <a:extLst>
              <a:ext uri="{FF2B5EF4-FFF2-40B4-BE49-F238E27FC236}">
                <a16:creationId xmlns:a16="http://schemas.microsoft.com/office/drawing/2014/main" id="{34C7E143-BA29-4EF5-A988-94E625D4395C}"/>
              </a:ext>
            </a:extLst>
          </p:cNvPr>
          <p:cNvPicPr>
            <a:picLocks noChangeAspect="1"/>
          </p:cNvPicPr>
          <p:nvPr/>
        </p:nvPicPr>
        <p:blipFill rotWithShape="1">
          <a:blip r:embed="rId3">
            <a:duotone>
              <a:schemeClr val="bg2">
                <a:shade val="45000"/>
                <a:satMod val="135000"/>
              </a:schemeClr>
              <a:prstClr val="white"/>
            </a:duotone>
            <a:alphaModFix amt="35000"/>
          </a:blip>
          <a:srcRect t="1500" r="-1" b="14208"/>
          <a:stretch/>
        </p:blipFill>
        <p:spPr>
          <a:xfrm>
            <a:off x="20" y="-1"/>
            <a:ext cx="12188932" cy="6858000"/>
          </a:xfrm>
          <a:prstGeom prst="rect">
            <a:avLst/>
          </a:prstGeom>
        </p:spPr>
      </p:pic>
      <p:sp>
        <p:nvSpPr>
          <p:cNvPr id="178" name="Google Shape;178;p22"/>
          <p:cNvSpPr txBox="1">
            <a:spLocks noGrp="1"/>
          </p:cNvSpPr>
          <p:nvPr>
            <p:ph type="title"/>
          </p:nvPr>
        </p:nvSpPr>
        <p:spPr>
          <a:xfrm>
            <a:off x="643467" y="643467"/>
            <a:ext cx="3684437" cy="5571066"/>
          </a:xfrm>
          <a:prstGeom prst="rect">
            <a:avLst/>
          </a:prstGeom>
        </p:spPr>
        <p:txBody>
          <a:bodyPr spcFirstLastPara="1" lIns="91425" tIns="45700" rIns="91425" bIns="45700" anchorCtr="0">
            <a:normAutofit/>
          </a:bodyPr>
          <a:lstStyle/>
          <a:p>
            <a:pPr marL="0" lvl="0" indent="0" algn="r" rtl="0">
              <a:spcBef>
                <a:spcPts val="0"/>
              </a:spcBef>
              <a:spcAft>
                <a:spcPts val="0"/>
              </a:spcAft>
              <a:buNone/>
            </a:pPr>
            <a:r>
              <a:rPr lang="en-GB"/>
              <a:t>Results Found</a:t>
            </a:r>
            <a:endParaRPr lang="en-IN"/>
          </a:p>
        </p:txBody>
      </p:sp>
      <p:cxnSp>
        <p:nvCxnSpPr>
          <p:cNvPr id="123" name="Straight Connector 122">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79" name="Google Shape;179;p22"/>
          <p:cNvSpPr txBox="1">
            <a:spLocks noGrp="1"/>
          </p:cNvSpPr>
          <p:nvPr>
            <p:ph idx="1"/>
          </p:nvPr>
        </p:nvSpPr>
        <p:spPr>
          <a:xfrm>
            <a:off x="4971371" y="643467"/>
            <a:ext cx="6574112" cy="5571066"/>
          </a:xfrm>
          <a:prstGeom prst="rect">
            <a:avLst/>
          </a:prstGeom>
        </p:spPr>
        <p:txBody>
          <a:bodyPr spcFirstLastPara="1" lIns="91425" tIns="45700" rIns="91425" bIns="45700" anchor="ctr" anchorCtr="0">
            <a:normAutofit/>
          </a:bodyPr>
          <a:lstStyle/>
          <a:p>
            <a:pPr marL="0" lvl="0" indent="0" algn="just" rtl="0">
              <a:spcBef>
                <a:spcPts val="360"/>
              </a:spcBef>
              <a:spcAft>
                <a:spcPts val="0"/>
              </a:spcAft>
              <a:buNone/>
            </a:pPr>
            <a:r>
              <a:rPr lang="en-GB" sz="2000" dirty="0"/>
              <a:t>For Dataset of Size 50, we find that a Quantum of Range 0.7 to 0.95 Produce Low Average Waiting and Turnaround Time with Context Switches almost equal to Size</a:t>
            </a:r>
          </a:p>
          <a:p>
            <a:pPr marL="0" lvl="0" indent="0" algn="just" rtl="0">
              <a:spcBef>
                <a:spcPts val="600"/>
              </a:spcBef>
              <a:spcAft>
                <a:spcPts val="0"/>
              </a:spcAft>
              <a:buNone/>
            </a:pPr>
            <a:br>
              <a:rPr lang="en-GB" sz="2000" dirty="0"/>
            </a:br>
            <a:r>
              <a:rPr lang="en-GB" sz="2000" dirty="0"/>
              <a:t>For Dataset of Size 100, we find that a Quantum of Range 0.8 to 0.95 Produce Low Average Waiting and Turnaround Time with Context Switches almost equal to Size</a:t>
            </a:r>
          </a:p>
          <a:p>
            <a:pPr marL="0" lvl="0" indent="0" algn="just" rtl="0">
              <a:spcBef>
                <a:spcPts val="600"/>
              </a:spcBef>
              <a:spcAft>
                <a:spcPts val="0"/>
              </a:spcAft>
              <a:buNone/>
            </a:pPr>
            <a:endParaRPr lang="en-GB" sz="2000" dirty="0"/>
          </a:p>
          <a:p>
            <a:pPr marL="0" lvl="0" indent="0" algn="just" rtl="0">
              <a:spcBef>
                <a:spcPts val="600"/>
              </a:spcBef>
              <a:spcAft>
                <a:spcPts val="0"/>
              </a:spcAft>
              <a:buNone/>
            </a:pPr>
            <a:r>
              <a:rPr lang="en-GB" sz="2000" dirty="0"/>
              <a:t>For Dataset of Size 150, we find that a Quantum of Range 0.75 to 0.95 Produce Low Average Waiting and Turnaround Time with Context Switches almost equal to Size</a:t>
            </a:r>
          </a:p>
          <a:p>
            <a:pPr marL="0" lvl="0" indent="0" algn="just" rtl="0">
              <a:spcBef>
                <a:spcPts val="600"/>
              </a:spcBef>
              <a:spcAft>
                <a:spcPts val="0"/>
              </a:spcAft>
              <a:buNone/>
            </a:pPr>
            <a:endParaRPr lang="en-GB" sz="2000" dirty="0"/>
          </a:p>
          <a:p>
            <a:pPr marL="0" lvl="0" indent="0" algn="just" rtl="0">
              <a:spcBef>
                <a:spcPts val="600"/>
              </a:spcBef>
              <a:spcAft>
                <a:spcPts val="600"/>
              </a:spcAft>
              <a:buNone/>
            </a:pPr>
            <a:r>
              <a:rPr lang="en-GB" sz="2000" dirty="0"/>
              <a:t>For Dataset of Size 200, we find that a Quantum of Range 0.8 to 0.95 Produce Low Average Waiting and Turnaround Time with Context Switches almost equal to Size</a:t>
            </a: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9"/>
        <p:cNvGrpSpPr/>
        <p:nvPr/>
      </p:nvGrpSpPr>
      <p:grpSpPr>
        <a:xfrm>
          <a:off x="0" y="0"/>
          <a:ext cx="0" cy="0"/>
          <a:chOff x="0" y="0"/>
          <a:chExt cx="0" cy="0"/>
        </a:xfrm>
      </p:grpSpPr>
      <p:sp>
        <p:nvSpPr>
          <p:cNvPr id="197" name="Rectangle 196">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Google Shape;190;p24"/>
          <p:cNvSpPr txBox="1">
            <a:spLocks noGrp="1"/>
          </p:cNvSpPr>
          <p:nvPr>
            <p:ph type="title"/>
          </p:nvPr>
        </p:nvSpPr>
        <p:spPr>
          <a:xfrm>
            <a:off x="643468" y="643467"/>
            <a:ext cx="3415612" cy="5571066"/>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GB" dirty="0">
                <a:solidFill>
                  <a:srgbClr val="FFFFFF"/>
                </a:solidFill>
              </a:rPr>
              <a:t>A New Concept Parallel Processing into Round Robin</a:t>
            </a:r>
          </a:p>
        </p:txBody>
      </p:sp>
      <p:graphicFrame>
        <p:nvGraphicFramePr>
          <p:cNvPr id="193" name="Google Shape;191;p24">
            <a:extLst>
              <a:ext uri="{FF2B5EF4-FFF2-40B4-BE49-F238E27FC236}">
                <a16:creationId xmlns:a16="http://schemas.microsoft.com/office/drawing/2014/main" id="{E4B48EA5-F9A4-424A-872A-EBC6C5971CE7}"/>
              </a:ext>
            </a:extLst>
          </p:cNvPr>
          <p:cNvGraphicFramePr>
            <a:graphicFrameLocks noGrp="1"/>
          </p:cNvGraphicFramePr>
          <p:nvPr>
            <p:ph idx="1"/>
            <p:extLst>
              <p:ext uri="{D42A27DB-BD31-4B8C-83A1-F6EECF244321}">
                <p14:modId xmlns:p14="http://schemas.microsoft.com/office/powerpoint/2010/main" val="3590191801"/>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5"/>
        <p:cNvGrpSpPr/>
        <p:nvPr/>
      </p:nvGrpSpPr>
      <p:grpSpPr>
        <a:xfrm>
          <a:off x="0" y="0"/>
          <a:ext cx="0" cy="0"/>
          <a:chOff x="0" y="0"/>
          <a:chExt cx="0" cy="0"/>
        </a:xfrm>
      </p:grpSpPr>
      <p:sp>
        <p:nvSpPr>
          <p:cNvPr id="82" name="Rectangle 81">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6" name="Straight Connector 85">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88" name="Rectangle 87">
            <a:extLst>
              <a:ext uri="{FF2B5EF4-FFF2-40B4-BE49-F238E27FC236}">
                <a16:creationId xmlns:a16="http://schemas.microsoft.com/office/drawing/2014/main" id="{29E9E3A5-F4E8-47A7-BB85-6CF927184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880D974B-B1F0-4DE6-B6B2-A9E28BB37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Google Shape;204;p25"/>
          <p:cNvSpPr txBox="1">
            <a:spLocks noGrp="1"/>
          </p:cNvSpPr>
          <p:nvPr>
            <p:ph type="title"/>
          </p:nvPr>
        </p:nvSpPr>
        <p:spPr>
          <a:xfrm>
            <a:off x="634276" y="640080"/>
            <a:ext cx="4208656" cy="3942498"/>
          </a:xfrm>
          <a:prstGeom prst="rect">
            <a:avLst/>
          </a:prstGeom>
        </p:spPr>
        <p:txBody>
          <a:bodyPr spcFirstLastPara="1" vert="horz" lIns="91440" tIns="45720" rIns="91440" bIns="45720" rtlCol="0" anchor="b" anchorCtr="0">
            <a:normAutofit/>
          </a:bodyPr>
          <a:lstStyle/>
          <a:p>
            <a:pPr marL="0" lvl="0" indent="0" algn="r">
              <a:spcAft>
                <a:spcPts val="0"/>
              </a:spcAft>
              <a:buClr>
                <a:srgbClr val="FFFFFF"/>
              </a:buClr>
              <a:buSzPts val="3600"/>
            </a:pPr>
            <a:r>
              <a:rPr lang="en-US" sz="4000" kern="1200" cap="all" spc="200" baseline="0" dirty="0">
                <a:solidFill>
                  <a:srgbClr val="FFFFFF"/>
                </a:solidFill>
                <a:latin typeface="+mj-lt"/>
                <a:ea typeface="+mj-ea"/>
                <a:cs typeface="+mj-cs"/>
              </a:rPr>
              <a:t>ROUND ROBIN with Parallel processing</a:t>
            </a:r>
          </a:p>
        </p:txBody>
      </p:sp>
      <p:cxnSp>
        <p:nvCxnSpPr>
          <p:cNvPr id="92" name="Straight Connector 91">
            <a:extLst>
              <a:ext uri="{FF2B5EF4-FFF2-40B4-BE49-F238E27FC236}">
                <a16:creationId xmlns:a16="http://schemas.microsoft.com/office/drawing/2014/main" id="{685A41E9-862B-4839-AD43-1EEC52D9AC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66040" y="4708047"/>
            <a:ext cx="32004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3" name="Picture 2" descr="Text&#10;&#10;Description automatically generated">
            <a:extLst>
              <a:ext uri="{FF2B5EF4-FFF2-40B4-BE49-F238E27FC236}">
                <a16:creationId xmlns:a16="http://schemas.microsoft.com/office/drawing/2014/main" id="{41B00BC0-3A66-42DF-BC1A-E2444389200F}"/>
              </a:ext>
            </a:extLst>
          </p:cNvPr>
          <p:cNvPicPr>
            <a:picLocks noChangeAspect="1"/>
          </p:cNvPicPr>
          <p:nvPr/>
        </p:nvPicPr>
        <p:blipFill>
          <a:blip r:embed="rId3"/>
          <a:stretch>
            <a:fillRect/>
          </a:stretch>
        </p:blipFill>
        <p:spPr>
          <a:xfrm>
            <a:off x="5700874" y="590154"/>
            <a:ext cx="6258798" cy="567769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Title 1">
            <a:extLst>
              <a:ext uri="{FF2B5EF4-FFF2-40B4-BE49-F238E27FC236}">
                <a16:creationId xmlns:a16="http://schemas.microsoft.com/office/drawing/2014/main" id="{808CC5F1-84E5-4904-B403-122F295DE8CD}"/>
              </a:ext>
            </a:extLst>
          </p:cNvPr>
          <p:cNvSpPr>
            <a:spLocks noGrp="1"/>
          </p:cNvSpPr>
          <p:nvPr>
            <p:ph type="title"/>
          </p:nvPr>
        </p:nvSpPr>
        <p:spPr>
          <a:xfrm>
            <a:off x="1024127" y="459317"/>
            <a:ext cx="5002961" cy="1749552"/>
          </a:xfrm>
        </p:spPr>
        <p:txBody>
          <a:bodyPr vert="horz" lIns="91440" tIns="45720" rIns="91440" bIns="45720" rtlCol="0" anchor="ctr">
            <a:normAutofit/>
          </a:bodyPr>
          <a:lstStyle/>
          <a:p>
            <a:r>
              <a:rPr lang="en-US" sz="3400" dirty="0"/>
              <a:t>(Gantt Chart)</a:t>
            </a:r>
            <a:br>
              <a:rPr lang="en-US" sz="3400" dirty="0"/>
            </a:br>
            <a:r>
              <a:rPr lang="en-US" sz="3400" dirty="0"/>
              <a:t>Improved Round robin (2 cores)</a:t>
            </a:r>
          </a:p>
        </p:txBody>
      </p:sp>
      <p:sp>
        <p:nvSpPr>
          <p:cNvPr id="43" name="TextBox 42">
            <a:extLst>
              <a:ext uri="{FF2B5EF4-FFF2-40B4-BE49-F238E27FC236}">
                <a16:creationId xmlns:a16="http://schemas.microsoft.com/office/drawing/2014/main" id="{67917C32-C70F-4C8E-968A-31A7A54C74EC}"/>
              </a:ext>
            </a:extLst>
          </p:cNvPr>
          <p:cNvSpPr txBox="1"/>
          <p:nvPr/>
        </p:nvSpPr>
        <p:spPr>
          <a:xfrm>
            <a:off x="1024129" y="2286000"/>
            <a:ext cx="4389120" cy="3931920"/>
          </a:xfrm>
          <a:prstGeom prst="rect">
            <a:avLst/>
          </a:prstGeom>
        </p:spPr>
        <p:txBody>
          <a:bodyPr vert="horz" lIns="45720" tIns="45720" rIns="45720" bIns="45720" rtlCol="0">
            <a:normAutofit/>
          </a:bodyPr>
          <a:lstStyle/>
          <a:p>
            <a:pPr>
              <a:lnSpc>
                <a:spcPct val="90000"/>
              </a:lnSpc>
              <a:spcAft>
                <a:spcPts val="600"/>
              </a:spcAft>
              <a:buClr>
                <a:schemeClr val="accent1"/>
              </a:buClr>
            </a:pPr>
            <a:r>
              <a:rPr lang="en-GB" sz="1800" kern="1200" dirty="0">
                <a:solidFill>
                  <a:schemeClr val="tx1"/>
                </a:solidFill>
                <a:latin typeface="+mn-lt"/>
                <a:ea typeface="+mn-ea"/>
                <a:cs typeface="+mn-cs"/>
              </a:rPr>
              <a:t>Improved RR (2 cores):</a:t>
            </a:r>
          </a:p>
          <a:p>
            <a:pPr>
              <a:lnSpc>
                <a:spcPct val="90000"/>
              </a:lnSpc>
              <a:spcAft>
                <a:spcPts val="600"/>
              </a:spcAft>
              <a:buClr>
                <a:schemeClr val="accent1"/>
              </a:buClr>
            </a:pPr>
            <a:r>
              <a:rPr lang="en-GB" sz="1800" kern="1200" dirty="0">
                <a:solidFill>
                  <a:schemeClr val="tx1"/>
                </a:solidFill>
                <a:latin typeface="+mn-lt"/>
                <a:ea typeface="+mn-ea"/>
                <a:cs typeface="+mn-cs"/>
              </a:rPr>
              <a:t>Average Response Time: 4.100</a:t>
            </a:r>
          </a:p>
          <a:p>
            <a:pPr>
              <a:lnSpc>
                <a:spcPct val="90000"/>
              </a:lnSpc>
              <a:spcAft>
                <a:spcPts val="600"/>
              </a:spcAft>
              <a:buClr>
                <a:schemeClr val="accent1"/>
              </a:buClr>
            </a:pPr>
            <a:r>
              <a:rPr lang="en-GB" sz="1800" kern="1200" dirty="0">
                <a:solidFill>
                  <a:schemeClr val="tx1"/>
                </a:solidFill>
                <a:latin typeface="+mn-lt"/>
                <a:ea typeface="+mn-ea"/>
                <a:cs typeface="+mn-cs"/>
              </a:rPr>
              <a:t>Average Waiting Time: 4.100</a:t>
            </a:r>
          </a:p>
          <a:p>
            <a:pPr>
              <a:lnSpc>
                <a:spcPct val="90000"/>
              </a:lnSpc>
              <a:spcAft>
                <a:spcPts val="600"/>
              </a:spcAft>
              <a:buClr>
                <a:schemeClr val="accent1"/>
              </a:buClr>
            </a:pPr>
            <a:r>
              <a:rPr lang="en-GB" sz="1800" kern="1200" dirty="0">
                <a:solidFill>
                  <a:schemeClr val="tx1"/>
                </a:solidFill>
                <a:latin typeface="+mn-lt"/>
                <a:ea typeface="+mn-ea"/>
                <a:cs typeface="+mn-cs"/>
              </a:rPr>
              <a:t>Average Turn-Around Time: 10.700</a:t>
            </a:r>
          </a:p>
          <a:p>
            <a:pPr>
              <a:lnSpc>
                <a:spcPct val="90000"/>
              </a:lnSpc>
              <a:spcAft>
                <a:spcPts val="600"/>
              </a:spcAft>
              <a:buClr>
                <a:schemeClr val="accent1"/>
              </a:buClr>
            </a:pPr>
            <a:r>
              <a:rPr lang="en-GB" sz="1800" kern="1200" dirty="0">
                <a:solidFill>
                  <a:schemeClr val="tx1"/>
                </a:solidFill>
                <a:latin typeface="+mn-lt"/>
                <a:ea typeface="+mn-ea"/>
                <a:cs typeface="+mn-cs"/>
              </a:rPr>
              <a:t>Context Switches: 8</a:t>
            </a:r>
            <a:endParaRPr lang="en-US" sz="1800" kern="1200" dirty="0">
              <a:solidFill>
                <a:schemeClr val="tx1"/>
              </a:solidFill>
              <a:latin typeface="+mn-lt"/>
              <a:ea typeface="+mn-ea"/>
              <a:cs typeface="+mn-cs"/>
            </a:endParaRPr>
          </a:p>
        </p:txBody>
      </p:sp>
      <p:graphicFrame>
        <p:nvGraphicFramePr>
          <p:cNvPr id="3" name="Table 2">
            <a:extLst>
              <a:ext uri="{FF2B5EF4-FFF2-40B4-BE49-F238E27FC236}">
                <a16:creationId xmlns:a16="http://schemas.microsoft.com/office/drawing/2014/main" id="{C513FF5E-702E-421A-A8B4-AF326B71C879}"/>
              </a:ext>
            </a:extLst>
          </p:cNvPr>
          <p:cNvGraphicFramePr>
            <a:graphicFrameLocks noGrp="1"/>
          </p:cNvGraphicFramePr>
          <p:nvPr/>
        </p:nvGraphicFramePr>
        <p:xfrm>
          <a:off x="7282261" y="960120"/>
          <a:ext cx="3723474" cy="4940859"/>
        </p:xfrm>
        <a:graphic>
          <a:graphicData uri="http://schemas.openxmlformats.org/drawingml/2006/table">
            <a:tbl>
              <a:tblPr firstRow="1" bandRow="1">
                <a:tableStyleId>{5C22544A-7EE6-4342-B048-85BDC9FD1C3A}</a:tableStyleId>
              </a:tblPr>
              <a:tblGrid>
                <a:gridCol w="1037113">
                  <a:extLst>
                    <a:ext uri="{9D8B030D-6E8A-4147-A177-3AD203B41FA5}">
                      <a16:colId xmlns:a16="http://schemas.microsoft.com/office/drawing/2014/main" val="1435034256"/>
                    </a:ext>
                  </a:extLst>
                </a:gridCol>
                <a:gridCol w="1396154">
                  <a:extLst>
                    <a:ext uri="{9D8B030D-6E8A-4147-A177-3AD203B41FA5}">
                      <a16:colId xmlns:a16="http://schemas.microsoft.com/office/drawing/2014/main" val="1567762691"/>
                    </a:ext>
                  </a:extLst>
                </a:gridCol>
                <a:gridCol w="1290207">
                  <a:extLst>
                    <a:ext uri="{9D8B030D-6E8A-4147-A177-3AD203B41FA5}">
                      <a16:colId xmlns:a16="http://schemas.microsoft.com/office/drawing/2014/main" val="2162949236"/>
                    </a:ext>
                  </a:extLst>
                </a:gridCol>
              </a:tblGrid>
              <a:tr h="449169">
                <a:tc>
                  <a:txBody>
                    <a:bodyPr/>
                    <a:lstStyle/>
                    <a:p>
                      <a:pPr rtl="0" fontAlgn="t">
                        <a:spcBef>
                          <a:spcPts val="0"/>
                        </a:spcBef>
                        <a:spcAft>
                          <a:spcPts val="0"/>
                        </a:spcAft>
                      </a:pPr>
                      <a:r>
                        <a:rPr lang="en-IN" sz="1500" b="1" u="none" strike="noStrike">
                          <a:solidFill>
                            <a:srgbClr val="000000"/>
                          </a:solidFill>
                          <a:effectLst/>
                        </a:rPr>
                        <a:t>Process</a:t>
                      </a:r>
                      <a:endParaRPr lang="en-IN" sz="1800">
                        <a:effectLst/>
                      </a:endParaRPr>
                    </a:p>
                  </a:txBody>
                  <a:tcPr marL="94623" marR="94623" marT="94623" marB="94623"/>
                </a:tc>
                <a:tc>
                  <a:txBody>
                    <a:bodyPr/>
                    <a:lstStyle/>
                    <a:p>
                      <a:pPr rtl="0" fontAlgn="t">
                        <a:spcBef>
                          <a:spcPts val="0"/>
                        </a:spcBef>
                        <a:spcAft>
                          <a:spcPts val="0"/>
                        </a:spcAft>
                      </a:pPr>
                      <a:r>
                        <a:rPr lang="en-IN" sz="1500" b="1" u="none" strike="noStrike">
                          <a:solidFill>
                            <a:srgbClr val="000000"/>
                          </a:solidFill>
                          <a:effectLst/>
                        </a:rPr>
                        <a:t>Arrival Time</a:t>
                      </a:r>
                      <a:endParaRPr lang="en-IN" sz="1800">
                        <a:effectLst/>
                      </a:endParaRPr>
                    </a:p>
                  </a:txBody>
                  <a:tcPr marL="94623" marR="94623" marT="94623" marB="94623"/>
                </a:tc>
                <a:tc>
                  <a:txBody>
                    <a:bodyPr/>
                    <a:lstStyle/>
                    <a:p>
                      <a:pPr rtl="0" fontAlgn="t">
                        <a:spcBef>
                          <a:spcPts val="0"/>
                        </a:spcBef>
                        <a:spcAft>
                          <a:spcPts val="0"/>
                        </a:spcAft>
                      </a:pPr>
                      <a:r>
                        <a:rPr lang="en-IN" sz="1500" b="1" u="none" strike="noStrike">
                          <a:solidFill>
                            <a:srgbClr val="000000"/>
                          </a:solidFill>
                          <a:effectLst/>
                        </a:rPr>
                        <a:t>Burst Time</a:t>
                      </a:r>
                      <a:endParaRPr lang="en-IN" sz="1800">
                        <a:effectLst/>
                      </a:endParaRPr>
                    </a:p>
                  </a:txBody>
                  <a:tcPr marL="94623" marR="94623" marT="94623" marB="94623"/>
                </a:tc>
                <a:extLst>
                  <a:ext uri="{0D108BD9-81ED-4DB2-BD59-A6C34878D82A}">
                    <a16:rowId xmlns:a16="http://schemas.microsoft.com/office/drawing/2014/main" val="4187570154"/>
                  </a:ext>
                </a:extLst>
              </a:tr>
              <a:tr h="449169">
                <a:tc>
                  <a:txBody>
                    <a:bodyPr/>
                    <a:lstStyle/>
                    <a:p>
                      <a:pPr rtl="0" fontAlgn="t">
                        <a:spcBef>
                          <a:spcPts val="0"/>
                        </a:spcBef>
                        <a:spcAft>
                          <a:spcPts val="0"/>
                        </a:spcAft>
                      </a:pPr>
                      <a:r>
                        <a:rPr lang="en-IN" sz="1500" b="0" u="none" strike="noStrike" dirty="0">
                          <a:solidFill>
                            <a:srgbClr val="000000"/>
                          </a:solidFill>
                          <a:effectLst/>
                        </a:rPr>
                        <a:t>1</a:t>
                      </a:r>
                      <a:endParaRPr lang="en-IN" sz="1800" dirty="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0</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dirty="0">
                          <a:solidFill>
                            <a:srgbClr val="000000"/>
                          </a:solidFill>
                          <a:effectLst/>
                        </a:rPr>
                        <a:t>5</a:t>
                      </a:r>
                      <a:endParaRPr lang="en-IN" sz="1800" dirty="0">
                        <a:effectLst/>
                      </a:endParaRPr>
                    </a:p>
                  </a:txBody>
                  <a:tcPr marL="94623" marR="94623" marT="94623" marB="94623"/>
                </a:tc>
                <a:extLst>
                  <a:ext uri="{0D108BD9-81ED-4DB2-BD59-A6C34878D82A}">
                    <a16:rowId xmlns:a16="http://schemas.microsoft.com/office/drawing/2014/main" val="953741386"/>
                  </a:ext>
                </a:extLst>
              </a:tr>
              <a:tr h="449169">
                <a:tc>
                  <a:txBody>
                    <a:bodyPr/>
                    <a:lstStyle/>
                    <a:p>
                      <a:pPr rtl="0" fontAlgn="t">
                        <a:spcBef>
                          <a:spcPts val="0"/>
                        </a:spcBef>
                        <a:spcAft>
                          <a:spcPts val="0"/>
                        </a:spcAft>
                      </a:pPr>
                      <a:r>
                        <a:rPr lang="en-IN" sz="1500" b="0" u="none" strike="noStrike" dirty="0">
                          <a:solidFill>
                            <a:srgbClr val="000000"/>
                          </a:solidFill>
                          <a:effectLst/>
                        </a:rPr>
                        <a:t>2</a:t>
                      </a:r>
                      <a:endParaRPr lang="en-IN" sz="1800" dirty="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0</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extLst>
                  <a:ext uri="{0D108BD9-81ED-4DB2-BD59-A6C34878D82A}">
                    <a16:rowId xmlns:a16="http://schemas.microsoft.com/office/drawing/2014/main" val="2830008697"/>
                  </a:ext>
                </a:extLst>
              </a:tr>
              <a:tr h="449169">
                <a:tc>
                  <a:txBody>
                    <a:bodyPr/>
                    <a:lstStyle/>
                    <a:p>
                      <a:pPr rtl="0" fontAlgn="t">
                        <a:spcBef>
                          <a:spcPts val="0"/>
                        </a:spcBef>
                        <a:spcAft>
                          <a:spcPts val="0"/>
                        </a:spcAft>
                      </a:pPr>
                      <a:r>
                        <a:rPr lang="en-IN" sz="1500" b="0" u="none" strike="noStrike" dirty="0">
                          <a:solidFill>
                            <a:srgbClr val="000000"/>
                          </a:solidFill>
                          <a:effectLst/>
                        </a:rPr>
                        <a:t>3</a:t>
                      </a:r>
                      <a:endParaRPr lang="en-IN" sz="1800" dirty="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1</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2</a:t>
                      </a:r>
                      <a:endParaRPr lang="en-IN" sz="1800">
                        <a:effectLst/>
                      </a:endParaRPr>
                    </a:p>
                  </a:txBody>
                  <a:tcPr marL="94623" marR="94623" marT="94623" marB="94623"/>
                </a:tc>
                <a:extLst>
                  <a:ext uri="{0D108BD9-81ED-4DB2-BD59-A6C34878D82A}">
                    <a16:rowId xmlns:a16="http://schemas.microsoft.com/office/drawing/2014/main" val="3266092329"/>
                  </a:ext>
                </a:extLst>
              </a:tr>
              <a:tr h="449169">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1</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20</a:t>
                      </a:r>
                      <a:endParaRPr lang="en-IN" sz="1800">
                        <a:effectLst/>
                      </a:endParaRPr>
                    </a:p>
                  </a:txBody>
                  <a:tcPr marL="94623" marR="94623" marT="94623" marB="94623"/>
                </a:tc>
                <a:extLst>
                  <a:ext uri="{0D108BD9-81ED-4DB2-BD59-A6C34878D82A}">
                    <a16:rowId xmlns:a16="http://schemas.microsoft.com/office/drawing/2014/main" val="2365945852"/>
                  </a:ext>
                </a:extLst>
              </a:tr>
              <a:tr h="449169">
                <a:tc>
                  <a:txBody>
                    <a:bodyPr/>
                    <a:lstStyle/>
                    <a:p>
                      <a:pPr rtl="0" fontAlgn="t">
                        <a:spcBef>
                          <a:spcPts val="0"/>
                        </a:spcBef>
                        <a:spcAft>
                          <a:spcPts val="0"/>
                        </a:spcAft>
                      </a:pPr>
                      <a:r>
                        <a:rPr lang="en-IN" sz="1500" b="0" u="none" strike="noStrike">
                          <a:solidFill>
                            <a:srgbClr val="000000"/>
                          </a:solidFill>
                          <a:effectLst/>
                        </a:rPr>
                        <a:t>5</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3</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11</a:t>
                      </a:r>
                      <a:endParaRPr lang="en-IN" sz="1800">
                        <a:effectLst/>
                      </a:endParaRPr>
                    </a:p>
                  </a:txBody>
                  <a:tcPr marL="94623" marR="94623" marT="94623" marB="94623"/>
                </a:tc>
                <a:extLst>
                  <a:ext uri="{0D108BD9-81ED-4DB2-BD59-A6C34878D82A}">
                    <a16:rowId xmlns:a16="http://schemas.microsoft.com/office/drawing/2014/main" val="75002883"/>
                  </a:ext>
                </a:extLst>
              </a:tr>
              <a:tr h="449169">
                <a:tc>
                  <a:txBody>
                    <a:bodyPr/>
                    <a:lstStyle/>
                    <a:p>
                      <a:pPr rtl="0" fontAlgn="t">
                        <a:spcBef>
                          <a:spcPts val="0"/>
                        </a:spcBef>
                        <a:spcAft>
                          <a:spcPts val="0"/>
                        </a:spcAft>
                      </a:pPr>
                      <a:r>
                        <a:rPr lang="en-IN" sz="1500" b="0" u="none" strike="noStrike">
                          <a:solidFill>
                            <a:srgbClr val="000000"/>
                          </a:solidFill>
                          <a:effectLst/>
                        </a:rPr>
                        <a:t>6</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1</a:t>
                      </a:r>
                      <a:endParaRPr lang="en-IN" sz="1800">
                        <a:effectLst/>
                      </a:endParaRPr>
                    </a:p>
                  </a:txBody>
                  <a:tcPr marL="94623" marR="94623" marT="94623" marB="94623"/>
                </a:tc>
                <a:extLst>
                  <a:ext uri="{0D108BD9-81ED-4DB2-BD59-A6C34878D82A}">
                    <a16:rowId xmlns:a16="http://schemas.microsoft.com/office/drawing/2014/main" val="1361674885"/>
                  </a:ext>
                </a:extLst>
              </a:tr>
              <a:tr h="449169">
                <a:tc>
                  <a:txBody>
                    <a:bodyPr/>
                    <a:lstStyle/>
                    <a:p>
                      <a:pPr rtl="0" fontAlgn="t">
                        <a:spcBef>
                          <a:spcPts val="0"/>
                        </a:spcBef>
                        <a:spcAft>
                          <a:spcPts val="0"/>
                        </a:spcAft>
                      </a:pPr>
                      <a:r>
                        <a:rPr lang="en-IN" sz="1500" b="0" u="none" strike="noStrike">
                          <a:solidFill>
                            <a:srgbClr val="000000"/>
                          </a:solidFill>
                          <a:effectLst/>
                        </a:rPr>
                        <a:t>7</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5</a:t>
                      </a:r>
                      <a:endParaRPr lang="en-IN" sz="1800">
                        <a:effectLst/>
                      </a:endParaRPr>
                    </a:p>
                  </a:txBody>
                  <a:tcPr marL="94623" marR="94623" marT="94623" marB="94623"/>
                </a:tc>
                <a:extLst>
                  <a:ext uri="{0D108BD9-81ED-4DB2-BD59-A6C34878D82A}">
                    <a16:rowId xmlns:a16="http://schemas.microsoft.com/office/drawing/2014/main" val="351020615"/>
                  </a:ext>
                </a:extLst>
              </a:tr>
              <a:tr h="449169">
                <a:tc>
                  <a:txBody>
                    <a:bodyPr/>
                    <a:lstStyle/>
                    <a:p>
                      <a:pPr rtl="0" fontAlgn="t">
                        <a:spcBef>
                          <a:spcPts val="0"/>
                        </a:spcBef>
                        <a:spcAft>
                          <a:spcPts val="0"/>
                        </a:spcAft>
                      </a:pPr>
                      <a:r>
                        <a:rPr lang="en-IN" sz="1500" b="0" u="none" strike="noStrike">
                          <a:solidFill>
                            <a:srgbClr val="000000"/>
                          </a:solidFill>
                          <a:effectLst/>
                        </a:rPr>
                        <a:t>8</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7</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extLst>
                  <a:ext uri="{0D108BD9-81ED-4DB2-BD59-A6C34878D82A}">
                    <a16:rowId xmlns:a16="http://schemas.microsoft.com/office/drawing/2014/main" val="2064136613"/>
                  </a:ext>
                </a:extLst>
              </a:tr>
              <a:tr h="449169">
                <a:tc>
                  <a:txBody>
                    <a:bodyPr/>
                    <a:lstStyle/>
                    <a:p>
                      <a:pPr rtl="0" fontAlgn="t">
                        <a:spcBef>
                          <a:spcPts val="0"/>
                        </a:spcBef>
                        <a:spcAft>
                          <a:spcPts val="0"/>
                        </a:spcAft>
                      </a:pPr>
                      <a:r>
                        <a:rPr lang="en-IN" sz="1500" b="0" u="none" strike="noStrike">
                          <a:solidFill>
                            <a:srgbClr val="000000"/>
                          </a:solidFill>
                          <a:effectLst/>
                        </a:rPr>
                        <a:t>9</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7</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extLst>
                  <a:ext uri="{0D108BD9-81ED-4DB2-BD59-A6C34878D82A}">
                    <a16:rowId xmlns:a16="http://schemas.microsoft.com/office/drawing/2014/main" val="2202937275"/>
                  </a:ext>
                </a:extLst>
              </a:tr>
              <a:tr h="449169">
                <a:tc>
                  <a:txBody>
                    <a:bodyPr/>
                    <a:lstStyle/>
                    <a:p>
                      <a:pPr rtl="0" fontAlgn="t">
                        <a:spcBef>
                          <a:spcPts val="0"/>
                        </a:spcBef>
                        <a:spcAft>
                          <a:spcPts val="0"/>
                        </a:spcAft>
                      </a:pPr>
                      <a:r>
                        <a:rPr lang="en-IN" sz="1500" b="0" u="none" strike="noStrike">
                          <a:solidFill>
                            <a:srgbClr val="000000"/>
                          </a:solidFill>
                          <a:effectLst/>
                        </a:rPr>
                        <a:t>10</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9</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dirty="0">
                          <a:solidFill>
                            <a:srgbClr val="000000"/>
                          </a:solidFill>
                          <a:effectLst/>
                        </a:rPr>
                        <a:t>10</a:t>
                      </a:r>
                      <a:endParaRPr lang="en-IN" sz="1800" dirty="0">
                        <a:effectLst/>
                      </a:endParaRPr>
                    </a:p>
                  </a:txBody>
                  <a:tcPr marL="94623" marR="94623" marT="94623" marB="94623"/>
                </a:tc>
                <a:extLst>
                  <a:ext uri="{0D108BD9-81ED-4DB2-BD59-A6C34878D82A}">
                    <a16:rowId xmlns:a16="http://schemas.microsoft.com/office/drawing/2014/main" val="3361942200"/>
                  </a:ext>
                </a:extLst>
              </a:tr>
            </a:tbl>
          </a:graphicData>
        </a:graphic>
      </p:graphicFrame>
      <p:pic>
        <p:nvPicPr>
          <p:cNvPr id="5" name="Picture 4">
            <a:extLst>
              <a:ext uri="{FF2B5EF4-FFF2-40B4-BE49-F238E27FC236}">
                <a16:creationId xmlns:a16="http://schemas.microsoft.com/office/drawing/2014/main" id="{943F998B-7B1C-4357-A4A1-68A9B6F1086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08226" y="3968492"/>
            <a:ext cx="4059389" cy="1266580"/>
          </a:xfrm>
          <a:prstGeom prst="rect">
            <a:avLst/>
          </a:prstGeom>
        </p:spPr>
      </p:pic>
      <p:pic>
        <p:nvPicPr>
          <p:cNvPr id="7" name="Picture 6">
            <a:extLst>
              <a:ext uri="{FF2B5EF4-FFF2-40B4-BE49-F238E27FC236}">
                <a16:creationId xmlns:a16="http://schemas.microsoft.com/office/drawing/2014/main" id="{23D7F008-02E1-4149-9865-F654BCD3EAE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08226" y="5280928"/>
            <a:ext cx="5409034" cy="1117755"/>
          </a:xfrm>
          <a:prstGeom prst="rect">
            <a:avLst/>
          </a:prstGeom>
        </p:spPr>
      </p:pic>
    </p:spTree>
    <p:extLst>
      <p:ext uri="{BB962C8B-B14F-4D97-AF65-F5344CB8AC3E}">
        <p14:creationId xmlns:p14="http://schemas.microsoft.com/office/powerpoint/2010/main" val="1484622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Title 1">
            <a:extLst>
              <a:ext uri="{FF2B5EF4-FFF2-40B4-BE49-F238E27FC236}">
                <a16:creationId xmlns:a16="http://schemas.microsoft.com/office/drawing/2014/main" id="{808CC5F1-84E5-4904-B403-122F295DE8CD}"/>
              </a:ext>
            </a:extLst>
          </p:cNvPr>
          <p:cNvSpPr>
            <a:spLocks noGrp="1"/>
          </p:cNvSpPr>
          <p:nvPr>
            <p:ph type="title"/>
          </p:nvPr>
        </p:nvSpPr>
        <p:spPr>
          <a:xfrm>
            <a:off x="1024128" y="459317"/>
            <a:ext cx="5071872" cy="1749552"/>
          </a:xfrm>
        </p:spPr>
        <p:txBody>
          <a:bodyPr vert="horz" lIns="91440" tIns="45720" rIns="91440" bIns="45720" rtlCol="0" anchor="ctr">
            <a:normAutofit/>
          </a:bodyPr>
          <a:lstStyle/>
          <a:p>
            <a:r>
              <a:rPr lang="en-US" sz="3400" dirty="0"/>
              <a:t>(Gantt Chart)</a:t>
            </a:r>
            <a:br>
              <a:rPr lang="en-US" sz="3400" dirty="0"/>
            </a:br>
            <a:r>
              <a:rPr lang="en-US" sz="3400" dirty="0"/>
              <a:t>Improved Round robin (4 cores)</a:t>
            </a:r>
          </a:p>
        </p:txBody>
      </p:sp>
      <p:sp>
        <p:nvSpPr>
          <p:cNvPr id="43" name="TextBox 42">
            <a:extLst>
              <a:ext uri="{FF2B5EF4-FFF2-40B4-BE49-F238E27FC236}">
                <a16:creationId xmlns:a16="http://schemas.microsoft.com/office/drawing/2014/main" id="{67917C32-C70F-4C8E-968A-31A7A54C74EC}"/>
              </a:ext>
            </a:extLst>
          </p:cNvPr>
          <p:cNvSpPr txBox="1"/>
          <p:nvPr/>
        </p:nvSpPr>
        <p:spPr>
          <a:xfrm>
            <a:off x="1024129" y="2286000"/>
            <a:ext cx="4389120" cy="3931920"/>
          </a:xfrm>
          <a:prstGeom prst="rect">
            <a:avLst/>
          </a:prstGeom>
        </p:spPr>
        <p:txBody>
          <a:bodyPr vert="horz" lIns="45720" tIns="45720" rIns="45720" bIns="45720" rtlCol="0">
            <a:normAutofit/>
          </a:bodyPr>
          <a:lstStyle/>
          <a:p>
            <a:pPr>
              <a:lnSpc>
                <a:spcPct val="90000"/>
              </a:lnSpc>
              <a:spcAft>
                <a:spcPts val="600"/>
              </a:spcAft>
              <a:buClr>
                <a:schemeClr val="accent1"/>
              </a:buClr>
            </a:pPr>
            <a:r>
              <a:rPr lang="en-GB" sz="1800" kern="1200" dirty="0">
                <a:solidFill>
                  <a:schemeClr val="tx1"/>
                </a:solidFill>
                <a:latin typeface="+mn-lt"/>
                <a:ea typeface="+mn-ea"/>
                <a:cs typeface="+mn-cs"/>
              </a:rPr>
              <a:t>Improved RR (4 cores):</a:t>
            </a:r>
          </a:p>
          <a:p>
            <a:pPr>
              <a:lnSpc>
                <a:spcPct val="90000"/>
              </a:lnSpc>
              <a:spcAft>
                <a:spcPts val="600"/>
              </a:spcAft>
              <a:buClr>
                <a:schemeClr val="accent1"/>
              </a:buClr>
            </a:pPr>
            <a:r>
              <a:rPr lang="en-GB" sz="1800" kern="1200" dirty="0">
                <a:solidFill>
                  <a:schemeClr val="tx1"/>
                </a:solidFill>
                <a:latin typeface="+mn-lt"/>
                <a:ea typeface="+mn-ea"/>
                <a:cs typeface="+mn-cs"/>
              </a:rPr>
              <a:t>Average Response Time: 0.500</a:t>
            </a:r>
          </a:p>
          <a:p>
            <a:pPr>
              <a:lnSpc>
                <a:spcPct val="90000"/>
              </a:lnSpc>
              <a:spcAft>
                <a:spcPts val="600"/>
              </a:spcAft>
              <a:buClr>
                <a:schemeClr val="accent1"/>
              </a:buClr>
            </a:pPr>
            <a:r>
              <a:rPr lang="en-GB" sz="1800" kern="1200" dirty="0">
                <a:solidFill>
                  <a:schemeClr val="tx1"/>
                </a:solidFill>
                <a:latin typeface="+mn-lt"/>
                <a:ea typeface="+mn-ea"/>
                <a:cs typeface="+mn-cs"/>
              </a:rPr>
              <a:t>Average Waiting Time: 0.900</a:t>
            </a:r>
          </a:p>
          <a:p>
            <a:pPr>
              <a:lnSpc>
                <a:spcPct val="90000"/>
              </a:lnSpc>
              <a:spcAft>
                <a:spcPts val="600"/>
              </a:spcAft>
              <a:buClr>
                <a:schemeClr val="accent1"/>
              </a:buClr>
            </a:pPr>
            <a:r>
              <a:rPr lang="en-GB" sz="1800" kern="1200" dirty="0">
                <a:solidFill>
                  <a:schemeClr val="tx1"/>
                </a:solidFill>
                <a:latin typeface="+mn-lt"/>
                <a:ea typeface="+mn-ea"/>
                <a:cs typeface="+mn-cs"/>
              </a:rPr>
              <a:t>Average Turn-Around Time: 7.500</a:t>
            </a:r>
          </a:p>
          <a:p>
            <a:pPr>
              <a:lnSpc>
                <a:spcPct val="90000"/>
              </a:lnSpc>
              <a:spcAft>
                <a:spcPts val="600"/>
              </a:spcAft>
              <a:buClr>
                <a:schemeClr val="accent1"/>
              </a:buClr>
            </a:pPr>
            <a:r>
              <a:rPr lang="en-GB" sz="1800" kern="1200" dirty="0">
                <a:solidFill>
                  <a:schemeClr val="tx1"/>
                </a:solidFill>
                <a:latin typeface="+mn-lt"/>
                <a:ea typeface="+mn-ea"/>
                <a:cs typeface="+mn-cs"/>
              </a:rPr>
              <a:t>Context Switches: 6</a:t>
            </a:r>
            <a:endParaRPr lang="en-US" sz="1800" kern="1200" dirty="0">
              <a:solidFill>
                <a:schemeClr val="tx1"/>
              </a:solidFill>
              <a:latin typeface="+mn-lt"/>
              <a:ea typeface="+mn-ea"/>
              <a:cs typeface="+mn-cs"/>
            </a:endParaRPr>
          </a:p>
        </p:txBody>
      </p:sp>
      <p:graphicFrame>
        <p:nvGraphicFramePr>
          <p:cNvPr id="3" name="Table 2">
            <a:extLst>
              <a:ext uri="{FF2B5EF4-FFF2-40B4-BE49-F238E27FC236}">
                <a16:creationId xmlns:a16="http://schemas.microsoft.com/office/drawing/2014/main" id="{C513FF5E-702E-421A-A8B4-AF326B71C879}"/>
              </a:ext>
            </a:extLst>
          </p:cNvPr>
          <p:cNvGraphicFramePr>
            <a:graphicFrameLocks noGrp="1"/>
          </p:cNvGraphicFramePr>
          <p:nvPr/>
        </p:nvGraphicFramePr>
        <p:xfrm>
          <a:off x="7056116" y="1408442"/>
          <a:ext cx="4175763" cy="4044216"/>
        </p:xfrm>
        <a:graphic>
          <a:graphicData uri="http://schemas.openxmlformats.org/drawingml/2006/table">
            <a:tbl>
              <a:tblPr firstRow="1" bandRow="1">
                <a:tableStyleId>{5C22544A-7EE6-4342-B048-85BDC9FD1C3A}</a:tableStyleId>
              </a:tblPr>
              <a:tblGrid>
                <a:gridCol w="1184495">
                  <a:extLst>
                    <a:ext uri="{9D8B030D-6E8A-4147-A177-3AD203B41FA5}">
                      <a16:colId xmlns:a16="http://schemas.microsoft.com/office/drawing/2014/main" val="1435034256"/>
                    </a:ext>
                  </a:extLst>
                </a:gridCol>
                <a:gridCol w="1548595">
                  <a:extLst>
                    <a:ext uri="{9D8B030D-6E8A-4147-A177-3AD203B41FA5}">
                      <a16:colId xmlns:a16="http://schemas.microsoft.com/office/drawing/2014/main" val="1567762691"/>
                    </a:ext>
                  </a:extLst>
                </a:gridCol>
                <a:gridCol w="1442673">
                  <a:extLst>
                    <a:ext uri="{9D8B030D-6E8A-4147-A177-3AD203B41FA5}">
                      <a16:colId xmlns:a16="http://schemas.microsoft.com/office/drawing/2014/main" val="2162949236"/>
                    </a:ext>
                  </a:extLst>
                </a:gridCol>
              </a:tblGrid>
              <a:tr h="367656">
                <a:tc>
                  <a:txBody>
                    <a:bodyPr/>
                    <a:lstStyle/>
                    <a:p>
                      <a:pPr rtl="0" fontAlgn="t">
                        <a:spcBef>
                          <a:spcPts val="0"/>
                        </a:spcBef>
                        <a:spcAft>
                          <a:spcPts val="0"/>
                        </a:spcAft>
                      </a:pPr>
                      <a:r>
                        <a:rPr lang="en-IN" sz="1200" b="1" u="none" strike="noStrike">
                          <a:solidFill>
                            <a:srgbClr val="000000"/>
                          </a:solidFill>
                          <a:effectLst/>
                        </a:rPr>
                        <a:t>Process</a:t>
                      </a:r>
                      <a:endParaRPr lang="en-IN" sz="1500">
                        <a:effectLst/>
                      </a:endParaRPr>
                    </a:p>
                  </a:txBody>
                  <a:tcPr marL="76385" marR="76385" marT="76385" marB="76385"/>
                </a:tc>
                <a:tc>
                  <a:txBody>
                    <a:bodyPr/>
                    <a:lstStyle/>
                    <a:p>
                      <a:pPr rtl="0" fontAlgn="t">
                        <a:spcBef>
                          <a:spcPts val="0"/>
                        </a:spcBef>
                        <a:spcAft>
                          <a:spcPts val="0"/>
                        </a:spcAft>
                      </a:pPr>
                      <a:r>
                        <a:rPr lang="en-IN" sz="1200" b="1" u="none" strike="noStrike">
                          <a:solidFill>
                            <a:srgbClr val="000000"/>
                          </a:solidFill>
                          <a:effectLst/>
                        </a:rPr>
                        <a:t>Arrival Time</a:t>
                      </a:r>
                      <a:endParaRPr lang="en-IN" sz="1500">
                        <a:effectLst/>
                      </a:endParaRPr>
                    </a:p>
                  </a:txBody>
                  <a:tcPr marL="76385" marR="76385" marT="76385" marB="76385"/>
                </a:tc>
                <a:tc>
                  <a:txBody>
                    <a:bodyPr/>
                    <a:lstStyle/>
                    <a:p>
                      <a:pPr rtl="0" fontAlgn="t">
                        <a:spcBef>
                          <a:spcPts val="0"/>
                        </a:spcBef>
                        <a:spcAft>
                          <a:spcPts val="0"/>
                        </a:spcAft>
                      </a:pPr>
                      <a:r>
                        <a:rPr lang="en-IN" sz="1200" b="1" u="none" strike="noStrike">
                          <a:solidFill>
                            <a:srgbClr val="000000"/>
                          </a:solidFill>
                          <a:effectLst/>
                        </a:rPr>
                        <a:t>Burst Time</a:t>
                      </a:r>
                      <a:endParaRPr lang="en-IN" sz="1500">
                        <a:effectLst/>
                      </a:endParaRPr>
                    </a:p>
                  </a:txBody>
                  <a:tcPr marL="76385" marR="76385" marT="76385" marB="76385"/>
                </a:tc>
                <a:extLst>
                  <a:ext uri="{0D108BD9-81ED-4DB2-BD59-A6C34878D82A}">
                    <a16:rowId xmlns:a16="http://schemas.microsoft.com/office/drawing/2014/main" val="4187570154"/>
                  </a:ext>
                </a:extLst>
              </a:tr>
              <a:tr h="367656">
                <a:tc>
                  <a:txBody>
                    <a:bodyPr/>
                    <a:lstStyle/>
                    <a:p>
                      <a:pPr rtl="0" fontAlgn="t">
                        <a:spcBef>
                          <a:spcPts val="0"/>
                        </a:spcBef>
                        <a:spcAft>
                          <a:spcPts val="0"/>
                        </a:spcAft>
                      </a:pPr>
                      <a:r>
                        <a:rPr lang="en-IN" sz="1200" b="0" u="none" strike="noStrike">
                          <a:solidFill>
                            <a:srgbClr val="000000"/>
                          </a:solidFill>
                          <a:effectLst/>
                        </a:rPr>
                        <a:t>1</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0</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5</a:t>
                      </a:r>
                      <a:endParaRPr lang="en-IN" sz="1500">
                        <a:effectLst/>
                      </a:endParaRPr>
                    </a:p>
                  </a:txBody>
                  <a:tcPr marL="76385" marR="76385" marT="76385" marB="76385"/>
                </a:tc>
                <a:extLst>
                  <a:ext uri="{0D108BD9-81ED-4DB2-BD59-A6C34878D82A}">
                    <a16:rowId xmlns:a16="http://schemas.microsoft.com/office/drawing/2014/main" val="953741386"/>
                  </a:ext>
                </a:extLst>
              </a:tr>
              <a:tr h="367656">
                <a:tc>
                  <a:txBody>
                    <a:bodyPr/>
                    <a:lstStyle/>
                    <a:p>
                      <a:pPr rtl="0" fontAlgn="t">
                        <a:spcBef>
                          <a:spcPts val="0"/>
                        </a:spcBef>
                        <a:spcAft>
                          <a:spcPts val="0"/>
                        </a:spcAft>
                      </a:pPr>
                      <a:r>
                        <a:rPr lang="en-IN" sz="1200" b="0" u="none" strike="noStrike">
                          <a:solidFill>
                            <a:srgbClr val="000000"/>
                          </a:solidFill>
                          <a:effectLst/>
                        </a:rPr>
                        <a:t>2</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0</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extLst>
                  <a:ext uri="{0D108BD9-81ED-4DB2-BD59-A6C34878D82A}">
                    <a16:rowId xmlns:a16="http://schemas.microsoft.com/office/drawing/2014/main" val="2830008697"/>
                  </a:ext>
                </a:extLst>
              </a:tr>
              <a:tr h="367656">
                <a:tc>
                  <a:txBody>
                    <a:bodyPr/>
                    <a:lstStyle/>
                    <a:p>
                      <a:pPr rtl="0" fontAlgn="t">
                        <a:spcBef>
                          <a:spcPts val="0"/>
                        </a:spcBef>
                        <a:spcAft>
                          <a:spcPts val="0"/>
                        </a:spcAft>
                      </a:pPr>
                      <a:r>
                        <a:rPr lang="en-IN" sz="1200" b="0" u="none" strike="noStrike">
                          <a:solidFill>
                            <a:srgbClr val="000000"/>
                          </a:solidFill>
                          <a:effectLst/>
                        </a:rPr>
                        <a:t>3</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1</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2</a:t>
                      </a:r>
                      <a:endParaRPr lang="en-IN" sz="1500">
                        <a:effectLst/>
                      </a:endParaRPr>
                    </a:p>
                  </a:txBody>
                  <a:tcPr marL="76385" marR="76385" marT="76385" marB="76385"/>
                </a:tc>
                <a:extLst>
                  <a:ext uri="{0D108BD9-81ED-4DB2-BD59-A6C34878D82A}">
                    <a16:rowId xmlns:a16="http://schemas.microsoft.com/office/drawing/2014/main" val="3266092329"/>
                  </a:ext>
                </a:extLst>
              </a:tr>
              <a:tr h="367656">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1</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20</a:t>
                      </a:r>
                      <a:endParaRPr lang="en-IN" sz="1500">
                        <a:effectLst/>
                      </a:endParaRPr>
                    </a:p>
                  </a:txBody>
                  <a:tcPr marL="76385" marR="76385" marT="76385" marB="76385"/>
                </a:tc>
                <a:extLst>
                  <a:ext uri="{0D108BD9-81ED-4DB2-BD59-A6C34878D82A}">
                    <a16:rowId xmlns:a16="http://schemas.microsoft.com/office/drawing/2014/main" val="2365945852"/>
                  </a:ext>
                </a:extLst>
              </a:tr>
              <a:tr h="367656">
                <a:tc>
                  <a:txBody>
                    <a:bodyPr/>
                    <a:lstStyle/>
                    <a:p>
                      <a:pPr rtl="0" fontAlgn="t">
                        <a:spcBef>
                          <a:spcPts val="0"/>
                        </a:spcBef>
                        <a:spcAft>
                          <a:spcPts val="0"/>
                        </a:spcAft>
                      </a:pPr>
                      <a:r>
                        <a:rPr lang="en-IN" sz="1200" b="0" u="none" strike="noStrike">
                          <a:solidFill>
                            <a:srgbClr val="000000"/>
                          </a:solidFill>
                          <a:effectLst/>
                        </a:rPr>
                        <a:t>5</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3</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11</a:t>
                      </a:r>
                      <a:endParaRPr lang="en-IN" sz="1500">
                        <a:effectLst/>
                      </a:endParaRPr>
                    </a:p>
                  </a:txBody>
                  <a:tcPr marL="76385" marR="76385" marT="76385" marB="76385"/>
                </a:tc>
                <a:extLst>
                  <a:ext uri="{0D108BD9-81ED-4DB2-BD59-A6C34878D82A}">
                    <a16:rowId xmlns:a16="http://schemas.microsoft.com/office/drawing/2014/main" val="75002883"/>
                  </a:ext>
                </a:extLst>
              </a:tr>
              <a:tr h="367656">
                <a:tc>
                  <a:txBody>
                    <a:bodyPr/>
                    <a:lstStyle/>
                    <a:p>
                      <a:pPr rtl="0" fontAlgn="t">
                        <a:spcBef>
                          <a:spcPts val="0"/>
                        </a:spcBef>
                        <a:spcAft>
                          <a:spcPts val="0"/>
                        </a:spcAft>
                      </a:pPr>
                      <a:r>
                        <a:rPr lang="en-IN" sz="1200" b="0" u="none" strike="noStrike">
                          <a:solidFill>
                            <a:srgbClr val="000000"/>
                          </a:solidFill>
                          <a:effectLst/>
                        </a:rPr>
                        <a:t>6</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1</a:t>
                      </a:r>
                      <a:endParaRPr lang="en-IN" sz="1500">
                        <a:effectLst/>
                      </a:endParaRPr>
                    </a:p>
                  </a:txBody>
                  <a:tcPr marL="76385" marR="76385" marT="76385" marB="76385"/>
                </a:tc>
                <a:extLst>
                  <a:ext uri="{0D108BD9-81ED-4DB2-BD59-A6C34878D82A}">
                    <a16:rowId xmlns:a16="http://schemas.microsoft.com/office/drawing/2014/main" val="1361674885"/>
                  </a:ext>
                </a:extLst>
              </a:tr>
              <a:tr h="367656">
                <a:tc>
                  <a:txBody>
                    <a:bodyPr/>
                    <a:lstStyle/>
                    <a:p>
                      <a:pPr rtl="0" fontAlgn="t">
                        <a:spcBef>
                          <a:spcPts val="0"/>
                        </a:spcBef>
                        <a:spcAft>
                          <a:spcPts val="0"/>
                        </a:spcAft>
                      </a:pPr>
                      <a:r>
                        <a:rPr lang="en-IN" sz="1200" b="0" u="none" strike="noStrike">
                          <a:solidFill>
                            <a:srgbClr val="000000"/>
                          </a:solidFill>
                          <a:effectLst/>
                        </a:rPr>
                        <a:t>7</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5</a:t>
                      </a:r>
                      <a:endParaRPr lang="en-IN" sz="1500">
                        <a:effectLst/>
                      </a:endParaRPr>
                    </a:p>
                  </a:txBody>
                  <a:tcPr marL="76385" marR="76385" marT="76385" marB="76385"/>
                </a:tc>
                <a:extLst>
                  <a:ext uri="{0D108BD9-81ED-4DB2-BD59-A6C34878D82A}">
                    <a16:rowId xmlns:a16="http://schemas.microsoft.com/office/drawing/2014/main" val="351020615"/>
                  </a:ext>
                </a:extLst>
              </a:tr>
              <a:tr h="367656">
                <a:tc>
                  <a:txBody>
                    <a:bodyPr/>
                    <a:lstStyle/>
                    <a:p>
                      <a:pPr rtl="0" fontAlgn="t">
                        <a:spcBef>
                          <a:spcPts val="0"/>
                        </a:spcBef>
                        <a:spcAft>
                          <a:spcPts val="0"/>
                        </a:spcAft>
                      </a:pPr>
                      <a:r>
                        <a:rPr lang="en-IN" sz="1200" b="0" u="none" strike="noStrike">
                          <a:solidFill>
                            <a:srgbClr val="000000"/>
                          </a:solidFill>
                          <a:effectLst/>
                        </a:rPr>
                        <a:t>8</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7</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extLst>
                  <a:ext uri="{0D108BD9-81ED-4DB2-BD59-A6C34878D82A}">
                    <a16:rowId xmlns:a16="http://schemas.microsoft.com/office/drawing/2014/main" val="2064136613"/>
                  </a:ext>
                </a:extLst>
              </a:tr>
              <a:tr h="367656">
                <a:tc>
                  <a:txBody>
                    <a:bodyPr/>
                    <a:lstStyle/>
                    <a:p>
                      <a:pPr rtl="0" fontAlgn="t">
                        <a:spcBef>
                          <a:spcPts val="0"/>
                        </a:spcBef>
                        <a:spcAft>
                          <a:spcPts val="0"/>
                        </a:spcAft>
                      </a:pPr>
                      <a:r>
                        <a:rPr lang="en-IN" sz="1200" b="0" u="none" strike="noStrike">
                          <a:solidFill>
                            <a:srgbClr val="000000"/>
                          </a:solidFill>
                          <a:effectLst/>
                        </a:rPr>
                        <a:t>9</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7</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extLst>
                  <a:ext uri="{0D108BD9-81ED-4DB2-BD59-A6C34878D82A}">
                    <a16:rowId xmlns:a16="http://schemas.microsoft.com/office/drawing/2014/main" val="2202937275"/>
                  </a:ext>
                </a:extLst>
              </a:tr>
              <a:tr h="367656">
                <a:tc>
                  <a:txBody>
                    <a:bodyPr/>
                    <a:lstStyle/>
                    <a:p>
                      <a:pPr rtl="0" fontAlgn="t">
                        <a:spcBef>
                          <a:spcPts val="0"/>
                        </a:spcBef>
                        <a:spcAft>
                          <a:spcPts val="0"/>
                        </a:spcAft>
                      </a:pPr>
                      <a:r>
                        <a:rPr lang="en-IN" sz="1200" b="0" u="none" strike="noStrike">
                          <a:solidFill>
                            <a:srgbClr val="000000"/>
                          </a:solidFill>
                          <a:effectLst/>
                        </a:rPr>
                        <a:t>10</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9</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10</a:t>
                      </a:r>
                      <a:endParaRPr lang="en-IN" sz="1500">
                        <a:effectLst/>
                      </a:endParaRPr>
                    </a:p>
                  </a:txBody>
                  <a:tcPr marL="76385" marR="76385" marT="76385" marB="76385"/>
                </a:tc>
                <a:extLst>
                  <a:ext uri="{0D108BD9-81ED-4DB2-BD59-A6C34878D82A}">
                    <a16:rowId xmlns:a16="http://schemas.microsoft.com/office/drawing/2014/main" val="3361942200"/>
                  </a:ext>
                </a:extLst>
              </a:tr>
            </a:tbl>
          </a:graphicData>
        </a:graphic>
      </p:graphicFrame>
      <p:pic>
        <p:nvPicPr>
          <p:cNvPr id="5" name="Picture 4">
            <a:extLst>
              <a:ext uri="{FF2B5EF4-FFF2-40B4-BE49-F238E27FC236}">
                <a16:creationId xmlns:a16="http://schemas.microsoft.com/office/drawing/2014/main" id="{E5F39BBD-202A-4DF1-9D37-F2B6EB307C39}"/>
              </a:ext>
            </a:extLst>
          </p:cNvPr>
          <p:cNvPicPr>
            <a:picLocks noChangeAspect="1"/>
          </p:cNvPicPr>
          <p:nvPr/>
        </p:nvPicPr>
        <p:blipFill>
          <a:blip r:embed="rId3"/>
          <a:stretch>
            <a:fillRect/>
          </a:stretch>
        </p:blipFill>
        <p:spPr>
          <a:xfrm>
            <a:off x="1024128" y="3915445"/>
            <a:ext cx="1771649" cy="985837"/>
          </a:xfrm>
          <a:prstGeom prst="rect">
            <a:avLst/>
          </a:prstGeom>
        </p:spPr>
      </p:pic>
      <p:pic>
        <p:nvPicPr>
          <p:cNvPr id="7" name="Picture 6">
            <a:extLst>
              <a:ext uri="{FF2B5EF4-FFF2-40B4-BE49-F238E27FC236}">
                <a16:creationId xmlns:a16="http://schemas.microsoft.com/office/drawing/2014/main" id="{EFB482E5-B0A4-48B8-8AB0-A4821E131E98}"/>
              </a:ext>
            </a:extLst>
          </p:cNvPr>
          <p:cNvPicPr>
            <a:picLocks noChangeAspect="1"/>
          </p:cNvPicPr>
          <p:nvPr/>
        </p:nvPicPr>
        <p:blipFill>
          <a:blip r:embed="rId4"/>
          <a:stretch>
            <a:fillRect/>
          </a:stretch>
        </p:blipFill>
        <p:spPr>
          <a:xfrm>
            <a:off x="2659649" y="3918848"/>
            <a:ext cx="2409824" cy="985837"/>
          </a:xfrm>
          <a:prstGeom prst="rect">
            <a:avLst/>
          </a:prstGeom>
        </p:spPr>
      </p:pic>
      <p:pic>
        <p:nvPicPr>
          <p:cNvPr id="9" name="Picture 8">
            <a:extLst>
              <a:ext uri="{FF2B5EF4-FFF2-40B4-BE49-F238E27FC236}">
                <a16:creationId xmlns:a16="http://schemas.microsoft.com/office/drawing/2014/main" id="{8F375316-41E5-486C-8073-22751A7DB187}"/>
              </a:ext>
            </a:extLst>
          </p:cNvPr>
          <p:cNvPicPr>
            <a:picLocks noChangeAspect="1"/>
          </p:cNvPicPr>
          <p:nvPr/>
        </p:nvPicPr>
        <p:blipFill>
          <a:blip r:embed="rId5"/>
          <a:stretch>
            <a:fillRect/>
          </a:stretch>
        </p:blipFill>
        <p:spPr>
          <a:xfrm>
            <a:off x="1024128" y="5055443"/>
            <a:ext cx="1932624" cy="1123619"/>
          </a:xfrm>
          <a:prstGeom prst="rect">
            <a:avLst/>
          </a:prstGeom>
        </p:spPr>
      </p:pic>
      <p:pic>
        <p:nvPicPr>
          <p:cNvPr id="11" name="Picture 10">
            <a:extLst>
              <a:ext uri="{FF2B5EF4-FFF2-40B4-BE49-F238E27FC236}">
                <a16:creationId xmlns:a16="http://schemas.microsoft.com/office/drawing/2014/main" id="{2517C155-B406-43E9-9D65-25785226E49C}"/>
              </a:ext>
            </a:extLst>
          </p:cNvPr>
          <p:cNvPicPr>
            <a:picLocks noChangeAspect="1"/>
          </p:cNvPicPr>
          <p:nvPr/>
        </p:nvPicPr>
        <p:blipFill>
          <a:blip r:embed="rId6"/>
          <a:stretch>
            <a:fillRect/>
          </a:stretch>
        </p:blipFill>
        <p:spPr>
          <a:xfrm>
            <a:off x="3051371" y="5126900"/>
            <a:ext cx="3689729" cy="1091020"/>
          </a:xfrm>
          <a:prstGeom prst="rect">
            <a:avLst/>
          </a:prstGeom>
        </p:spPr>
      </p:pic>
      <p:pic>
        <p:nvPicPr>
          <p:cNvPr id="17" name="Picture 16">
            <a:extLst>
              <a:ext uri="{FF2B5EF4-FFF2-40B4-BE49-F238E27FC236}">
                <a16:creationId xmlns:a16="http://schemas.microsoft.com/office/drawing/2014/main" id="{B1F7A338-F011-4407-A2C2-2D336B14CDA4}"/>
              </a:ext>
            </a:extLst>
          </p:cNvPr>
          <p:cNvPicPr>
            <a:picLocks noChangeAspect="1"/>
          </p:cNvPicPr>
          <p:nvPr/>
        </p:nvPicPr>
        <p:blipFill>
          <a:blip r:embed="rId3"/>
          <a:stretch>
            <a:fillRect/>
          </a:stretch>
        </p:blipFill>
        <p:spPr>
          <a:xfrm>
            <a:off x="966236" y="3910890"/>
            <a:ext cx="2056878" cy="1144553"/>
          </a:xfrm>
          <a:prstGeom prst="rect">
            <a:avLst/>
          </a:prstGeom>
        </p:spPr>
      </p:pic>
      <p:pic>
        <p:nvPicPr>
          <p:cNvPr id="18" name="Picture 17">
            <a:extLst>
              <a:ext uri="{FF2B5EF4-FFF2-40B4-BE49-F238E27FC236}">
                <a16:creationId xmlns:a16="http://schemas.microsoft.com/office/drawing/2014/main" id="{27E25588-EB2F-4B8E-8EAB-EB020DF9E139}"/>
              </a:ext>
            </a:extLst>
          </p:cNvPr>
          <p:cNvPicPr>
            <a:picLocks noChangeAspect="1"/>
          </p:cNvPicPr>
          <p:nvPr/>
        </p:nvPicPr>
        <p:blipFill>
          <a:blip r:embed="rId4"/>
          <a:stretch>
            <a:fillRect/>
          </a:stretch>
        </p:blipFill>
        <p:spPr>
          <a:xfrm>
            <a:off x="2795778" y="3910890"/>
            <a:ext cx="2953016" cy="1208052"/>
          </a:xfrm>
          <a:prstGeom prst="rect">
            <a:avLst/>
          </a:prstGeom>
        </p:spPr>
      </p:pic>
    </p:spTree>
    <p:extLst>
      <p:ext uri="{BB962C8B-B14F-4D97-AF65-F5344CB8AC3E}">
        <p14:creationId xmlns:p14="http://schemas.microsoft.com/office/powerpoint/2010/main" val="483934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9"/>
        <p:cNvGrpSpPr/>
        <p:nvPr/>
      </p:nvGrpSpPr>
      <p:grpSpPr>
        <a:xfrm>
          <a:off x="0" y="0"/>
          <a:ext cx="0" cy="0"/>
          <a:chOff x="0" y="0"/>
          <a:chExt cx="0" cy="0"/>
        </a:xfrm>
      </p:grpSpPr>
      <p:sp>
        <p:nvSpPr>
          <p:cNvPr id="94" name="Rectangle 93">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8" name="Straight Connector 97">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00" name="Rectangle 99">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Google Shape;210;p26"/>
          <p:cNvSpPr txBox="1">
            <a:spLocks noGrp="1"/>
          </p:cNvSpPr>
          <p:nvPr>
            <p:ph type="title"/>
          </p:nvPr>
        </p:nvSpPr>
        <p:spPr>
          <a:xfrm>
            <a:off x="636805" y="640080"/>
            <a:ext cx="3378099" cy="3034857"/>
          </a:xfrm>
          <a:prstGeom prst="rect">
            <a:avLst/>
          </a:prstGeom>
        </p:spPr>
        <p:txBody>
          <a:bodyPr spcFirstLastPara="1" vert="horz" lIns="91440" tIns="45720" rIns="91440" bIns="45720" rtlCol="0" anchor="b" anchorCtr="0">
            <a:normAutofit/>
          </a:bodyPr>
          <a:lstStyle/>
          <a:p>
            <a:pPr marL="0" lvl="0" indent="0" algn="r">
              <a:spcAft>
                <a:spcPts val="0"/>
              </a:spcAft>
            </a:pPr>
            <a:r>
              <a:rPr lang="en-US" sz="4400" kern="1200" cap="all" spc="200" baseline="0" dirty="0">
                <a:solidFill>
                  <a:schemeClr val="tx1">
                    <a:lumMod val="95000"/>
                    <a:lumOff val="5000"/>
                  </a:schemeClr>
                </a:solidFill>
                <a:latin typeface="+mj-lt"/>
                <a:ea typeface="+mj-ea"/>
                <a:cs typeface="+mj-cs"/>
              </a:rPr>
              <a:t>Improvements using Parallel processing</a:t>
            </a:r>
          </a:p>
        </p:txBody>
      </p:sp>
      <p:cxnSp>
        <p:nvCxnSpPr>
          <p:cNvPr id="102" name="Straight Connector 101">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1" name="Google Shape;211;p26"/>
          <p:cNvGraphicFramePr/>
          <p:nvPr>
            <p:extLst>
              <p:ext uri="{D42A27DB-BD31-4B8C-83A1-F6EECF244321}">
                <p14:modId xmlns:p14="http://schemas.microsoft.com/office/powerpoint/2010/main" val="1141295669"/>
              </p:ext>
            </p:extLst>
          </p:nvPr>
        </p:nvGraphicFramePr>
        <p:xfrm>
          <a:off x="4654984" y="748435"/>
          <a:ext cx="6896938" cy="5375358"/>
        </p:xfrm>
        <a:graphic>
          <a:graphicData uri="http://schemas.openxmlformats.org/drawingml/2006/table">
            <a:tbl>
              <a:tblPr firstRow="1" bandRow="1">
                <a:solidFill>
                  <a:schemeClr val="tx1">
                    <a:lumMod val="75000"/>
                    <a:lumOff val="25000"/>
                  </a:schemeClr>
                </a:solidFill>
                <a:tableStyleId>{1AC2D740-E6F7-4DF5-B2A2-EBBA300C556B}</a:tableStyleId>
              </a:tblPr>
              <a:tblGrid>
                <a:gridCol w="2068914">
                  <a:extLst>
                    <a:ext uri="{9D8B030D-6E8A-4147-A177-3AD203B41FA5}">
                      <a16:colId xmlns:a16="http://schemas.microsoft.com/office/drawing/2014/main" val="20000"/>
                    </a:ext>
                  </a:extLst>
                </a:gridCol>
                <a:gridCol w="948776">
                  <a:extLst>
                    <a:ext uri="{9D8B030D-6E8A-4147-A177-3AD203B41FA5}">
                      <a16:colId xmlns:a16="http://schemas.microsoft.com/office/drawing/2014/main" val="20001"/>
                    </a:ext>
                  </a:extLst>
                </a:gridCol>
                <a:gridCol w="1017142">
                  <a:extLst>
                    <a:ext uri="{9D8B030D-6E8A-4147-A177-3AD203B41FA5}">
                      <a16:colId xmlns:a16="http://schemas.microsoft.com/office/drawing/2014/main" val="20002"/>
                    </a:ext>
                  </a:extLst>
                </a:gridCol>
                <a:gridCol w="983835">
                  <a:extLst>
                    <a:ext uri="{9D8B030D-6E8A-4147-A177-3AD203B41FA5}">
                      <a16:colId xmlns:a16="http://schemas.microsoft.com/office/drawing/2014/main" val="20003"/>
                    </a:ext>
                  </a:extLst>
                </a:gridCol>
                <a:gridCol w="1146861">
                  <a:extLst>
                    <a:ext uri="{9D8B030D-6E8A-4147-A177-3AD203B41FA5}">
                      <a16:colId xmlns:a16="http://schemas.microsoft.com/office/drawing/2014/main" val="20004"/>
                    </a:ext>
                  </a:extLst>
                </a:gridCol>
                <a:gridCol w="731410">
                  <a:extLst>
                    <a:ext uri="{9D8B030D-6E8A-4147-A177-3AD203B41FA5}">
                      <a16:colId xmlns:a16="http://schemas.microsoft.com/office/drawing/2014/main" val="20005"/>
                    </a:ext>
                  </a:extLst>
                </a:gridCol>
              </a:tblGrid>
              <a:tr h="483732">
                <a:tc>
                  <a:txBody>
                    <a:bodyPr/>
                    <a:lstStyle/>
                    <a:p>
                      <a:pPr marL="0" lvl="0" indent="0" algn="ctr" rtl="0">
                        <a:spcBef>
                          <a:spcPts val="0"/>
                        </a:spcBef>
                        <a:spcAft>
                          <a:spcPts val="0"/>
                        </a:spcAft>
                        <a:buNone/>
                      </a:pPr>
                      <a:r>
                        <a:rPr lang="en-GB" sz="1100" b="0" cap="none" spc="0" dirty="0">
                          <a:solidFill>
                            <a:schemeClr val="bg1"/>
                          </a:solidFill>
                          <a:latin typeface="Calibri"/>
                          <a:ea typeface="Calibri"/>
                          <a:cs typeface="Calibri"/>
                          <a:sym typeface="Calibri"/>
                        </a:rPr>
                        <a:t>Method</a:t>
                      </a:r>
                    </a:p>
                  </a:txBody>
                  <a:tcPr marL="69405" marR="53379" marT="53388" marB="53388"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marL="0" lvl="0" indent="0" algn="ctr" rtl="0">
                        <a:spcBef>
                          <a:spcPts val="0"/>
                        </a:spcBef>
                        <a:spcAft>
                          <a:spcPts val="0"/>
                        </a:spcAft>
                        <a:buNone/>
                      </a:pPr>
                      <a:r>
                        <a:rPr lang="en-GB" sz="1100" b="0" cap="none" spc="0">
                          <a:solidFill>
                            <a:schemeClr val="bg1"/>
                          </a:solidFill>
                          <a:latin typeface="Calibri"/>
                          <a:ea typeface="Calibri"/>
                          <a:cs typeface="Calibri"/>
                          <a:sym typeface="Calibri"/>
                        </a:rPr>
                        <a:t>N_Processes</a:t>
                      </a:r>
                    </a:p>
                  </a:txBody>
                  <a:tcPr marL="69405" marR="53379" marT="53388" marB="53388"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lvl="0" indent="0" algn="ctr" rtl="0">
                        <a:spcBef>
                          <a:spcPts val="0"/>
                        </a:spcBef>
                        <a:spcAft>
                          <a:spcPts val="0"/>
                        </a:spcAft>
                        <a:buNone/>
                      </a:pPr>
                      <a:r>
                        <a:rPr lang="en-GB" sz="1100" b="0" cap="none" spc="0">
                          <a:solidFill>
                            <a:schemeClr val="bg1"/>
                          </a:solidFill>
                          <a:latin typeface="Calibri"/>
                          <a:ea typeface="Calibri"/>
                          <a:cs typeface="Calibri"/>
                          <a:sym typeface="Calibri"/>
                        </a:rPr>
                        <a:t>Avg Response Time</a:t>
                      </a:r>
                    </a:p>
                  </a:txBody>
                  <a:tcPr marL="69405" marR="53379" marT="53388" marB="53388"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lvl="0" indent="0" algn="ctr" rtl="0">
                        <a:spcBef>
                          <a:spcPts val="0"/>
                        </a:spcBef>
                        <a:spcAft>
                          <a:spcPts val="0"/>
                        </a:spcAft>
                        <a:buNone/>
                      </a:pPr>
                      <a:r>
                        <a:rPr lang="en-GB" sz="1100" b="0" cap="none" spc="0">
                          <a:solidFill>
                            <a:schemeClr val="bg1"/>
                          </a:solidFill>
                          <a:latin typeface="Calibri"/>
                          <a:ea typeface="Calibri"/>
                          <a:cs typeface="Calibri"/>
                          <a:sym typeface="Calibri"/>
                        </a:rPr>
                        <a:t>Avg Waiting Time</a:t>
                      </a:r>
                    </a:p>
                  </a:txBody>
                  <a:tcPr marL="69405" marR="53379" marT="53388" marB="53388"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lvl="0" indent="0" algn="ctr" rtl="0">
                        <a:spcBef>
                          <a:spcPts val="0"/>
                        </a:spcBef>
                        <a:spcAft>
                          <a:spcPts val="0"/>
                        </a:spcAft>
                        <a:buNone/>
                      </a:pPr>
                      <a:r>
                        <a:rPr lang="en-GB" sz="1100" b="0" cap="none" spc="0">
                          <a:solidFill>
                            <a:schemeClr val="bg1"/>
                          </a:solidFill>
                          <a:latin typeface="Calibri"/>
                          <a:ea typeface="Calibri"/>
                          <a:cs typeface="Calibri"/>
                          <a:sym typeface="Calibri"/>
                        </a:rPr>
                        <a:t>Avg Turnaround Time</a:t>
                      </a:r>
                    </a:p>
                  </a:txBody>
                  <a:tcPr marL="69405" marR="53379" marT="53388" marB="53388"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lvl="0" indent="0" algn="ctr" rtl="0">
                        <a:spcBef>
                          <a:spcPts val="0"/>
                        </a:spcBef>
                        <a:spcAft>
                          <a:spcPts val="0"/>
                        </a:spcAft>
                        <a:buNone/>
                      </a:pPr>
                      <a:r>
                        <a:rPr lang="en-GB" sz="1100" b="0" cap="none" spc="0">
                          <a:solidFill>
                            <a:schemeClr val="bg1"/>
                          </a:solidFill>
                          <a:latin typeface="Calibri"/>
                          <a:ea typeface="Calibri"/>
                          <a:cs typeface="Calibri"/>
                          <a:sym typeface="Calibri"/>
                        </a:rPr>
                        <a:t>Context Switches</a:t>
                      </a:r>
                    </a:p>
                  </a:txBody>
                  <a:tcPr marL="69405" marR="53379" marT="53388" marB="53388"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0000"/>
                  </a:ext>
                </a:extLst>
              </a:tr>
              <a:tr h="329332">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Round Robin</a:t>
                      </a:r>
                    </a:p>
                  </a:txBody>
                  <a:tcPr marL="69405" marR="53379" marT="53388" marB="53388">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50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94.66864</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176.18346</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182.24346</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82</a:t>
                      </a:r>
                    </a:p>
                  </a:txBody>
                  <a:tcPr marL="69405" marR="53379" marT="53388" marB="53388">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001"/>
                  </a:ext>
                </a:extLst>
              </a:tr>
              <a:tr h="329332">
                <a:tc>
                  <a:txBody>
                    <a:bodyPr/>
                    <a:lstStyle/>
                    <a:p>
                      <a:pPr marL="0" lvl="0" indent="0" algn="ctr" rtl="0">
                        <a:spcBef>
                          <a:spcPts val="0"/>
                        </a:spcBef>
                        <a:spcAft>
                          <a:spcPts val="0"/>
                        </a:spcAft>
                        <a:buNone/>
                      </a:pPr>
                      <a:r>
                        <a:rPr lang="en-GB" sz="1100" cap="none" spc="0" dirty="0">
                          <a:solidFill>
                            <a:schemeClr val="bg1"/>
                          </a:solidFill>
                          <a:latin typeface="Calibri"/>
                          <a:ea typeface="Calibri"/>
                          <a:cs typeface="Calibri"/>
                          <a:sym typeface="Calibri"/>
                        </a:rPr>
                        <a:t>Improved Round Robin</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50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92.37462</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93.81462</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99.87462</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53</a:t>
                      </a:r>
                    </a:p>
                  </a:txBody>
                  <a:tcPr marL="69405" marR="53379" marT="53388" marB="5338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0002"/>
                  </a:ext>
                </a:extLst>
              </a:tr>
              <a:tr h="483732">
                <a:tc>
                  <a:txBody>
                    <a:bodyPr/>
                    <a:lstStyle/>
                    <a:p>
                      <a:pPr marL="0" lvl="0" indent="0" algn="ctr" rtl="0">
                        <a:spcBef>
                          <a:spcPts val="0"/>
                        </a:spcBef>
                        <a:spcAft>
                          <a:spcPts val="0"/>
                        </a:spcAft>
                        <a:buNone/>
                      </a:pPr>
                      <a:r>
                        <a:rPr lang="en-GB" sz="1100" cap="none" spc="0" dirty="0">
                          <a:solidFill>
                            <a:schemeClr val="bg1"/>
                          </a:solidFill>
                          <a:latin typeface="Calibri"/>
                          <a:ea typeface="Calibri"/>
                          <a:cs typeface="Calibri"/>
                          <a:sym typeface="Calibri"/>
                        </a:rPr>
                        <a:t>Improved Round Robin Dual (2) Processor</a:t>
                      </a:r>
                    </a:p>
                  </a:txBody>
                  <a:tcPr marL="69405" marR="53379" marT="53388" marB="5338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50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43.24</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43.24</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49.3</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48</a:t>
                      </a:r>
                    </a:p>
                  </a:txBody>
                  <a:tcPr marL="69405" marR="53379" marT="53388" marB="5338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003"/>
                  </a:ext>
                </a:extLst>
              </a:tr>
              <a:tr h="496974">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Improved Round Robin Quad (4) Processor</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50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21.2</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21.14797</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27.20797</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49</a:t>
                      </a:r>
                    </a:p>
                  </a:txBody>
                  <a:tcPr marL="69405" marR="53379" marT="53388" marB="5338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0004"/>
                  </a:ext>
                </a:extLst>
              </a:tr>
              <a:tr h="329332">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Round Robin</a:t>
                      </a:r>
                    </a:p>
                  </a:txBody>
                  <a:tcPr marL="69405" marR="53379" marT="53388" marB="5338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70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117.5181714</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230.4090286</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235.8518857</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120</a:t>
                      </a:r>
                    </a:p>
                  </a:txBody>
                  <a:tcPr marL="69405" marR="53379" marT="53388" marB="5338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005"/>
                  </a:ext>
                </a:extLst>
              </a:tr>
              <a:tr h="329332">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Improved Round Robin</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70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121.2</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spcBef>
                          <a:spcPts val="0"/>
                        </a:spcBef>
                        <a:spcAft>
                          <a:spcPts val="0"/>
                        </a:spcAft>
                        <a:buNone/>
                      </a:pPr>
                      <a:r>
                        <a:rPr lang="en-GB" sz="1100" cap="none" spc="0" dirty="0">
                          <a:solidFill>
                            <a:schemeClr val="bg1"/>
                          </a:solidFill>
                          <a:latin typeface="Calibri"/>
                          <a:ea typeface="Calibri"/>
                          <a:cs typeface="Calibri"/>
                          <a:sym typeface="Calibri"/>
                        </a:rPr>
                        <a:t>121.2 </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126.6428571</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69</a:t>
                      </a:r>
                    </a:p>
                  </a:txBody>
                  <a:tcPr marL="69405" marR="53379" marT="53388" marB="5338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0006"/>
                  </a:ext>
                </a:extLst>
              </a:tr>
              <a:tr h="483732">
                <a:tc>
                  <a:txBody>
                    <a:bodyPr/>
                    <a:lstStyle/>
                    <a:p>
                      <a:pPr marL="0" lvl="0" indent="0" algn="ctr" rtl="0">
                        <a:spcBef>
                          <a:spcPts val="0"/>
                        </a:spcBef>
                        <a:spcAft>
                          <a:spcPts val="0"/>
                        </a:spcAft>
                        <a:buNone/>
                      </a:pPr>
                      <a:r>
                        <a:rPr lang="en-GB" sz="1100" cap="none" spc="0" dirty="0">
                          <a:solidFill>
                            <a:schemeClr val="bg1"/>
                          </a:solidFill>
                          <a:latin typeface="Calibri"/>
                          <a:ea typeface="Calibri"/>
                          <a:cs typeface="Calibri"/>
                          <a:sym typeface="Calibri"/>
                        </a:rPr>
                        <a:t>Improved Round Robin Dual (2) Processor</a:t>
                      </a:r>
                    </a:p>
                  </a:txBody>
                  <a:tcPr marL="69405" marR="53379" marT="53388" marB="5338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70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56.01428571</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56.01428571</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61.45714286</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68</a:t>
                      </a:r>
                    </a:p>
                  </a:txBody>
                  <a:tcPr marL="69405" marR="53379" marT="53388" marB="5338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007"/>
                  </a:ext>
                </a:extLst>
              </a:tr>
              <a:tr h="483732">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Improved Round Robin Quad (4) Processor</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70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24.08571429</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24.08571429</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29.52857143</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66</a:t>
                      </a:r>
                    </a:p>
                  </a:txBody>
                  <a:tcPr marL="69405" marR="53379" marT="53388" marB="5338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0008"/>
                  </a:ext>
                </a:extLst>
              </a:tr>
              <a:tr h="329332">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Round Robin</a:t>
                      </a:r>
                    </a:p>
                  </a:txBody>
                  <a:tcPr marL="69405" marR="53379" marT="53388" marB="5338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100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218.596035</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424.161765</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431.051765</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173</a:t>
                      </a:r>
                    </a:p>
                  </a:txBody>
                  <a:tcPr marL="69405" marR="53379" marT="53388" marB="5338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009"/>
                  </a:ext>
                </a:extLst>
              </a:tr>
              <a:tr h="329332">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Improved Round Robin</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100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219.36</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219.36</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226.25</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99</a:t>
                      </a:r>
                    </a:p>
                  </a:txBody>
                  <a:tcPr marL="69405" marR="53379" marT="53388" marB="5338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0010"/>
                  </a:ext>
                </a:extLst>
              </a:tr>
              <a:tr h="483732">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Improved Round Robin Dual (2) Processor</a:t>
                      </a:r>
                    </a:p>
                  </a:txBody>
                  <a:tcPr marL="69405" marR="53379" marT="53388" marB="5338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100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100.69</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100.69</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107.58</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98</a:t>
                      </a:r>
                    </a:p>
                  </a:txBody>
                  <a:tcPr marL="69405" marR="53379" marT="53388" marB="5338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011"/>
                  </a:ext>
                </a:extLst>
              </a:tr>
              <a:tr h="483732">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Improved Round Robin Quad (4) Processor</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100</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42.721415</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42.66761</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49.55761</a:t>
                      </a:r>
                    </a:p>
                  </a:txBody>
                  <a:tcPr marL="69405" marR="53379" marT="53388" marB="5338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97</a:t>
                      </a:r>
                    </a:p>
                  </a:txBody>
                  <a:tcPr marL="69405" marR="53379" marT="53388" marB="5338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p:nvSpPr>
          <p:cNvPr id="94" name="Rectangle 93">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8" name="Straight Connector 97">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00" name="Rectangle 99">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Google Shape;216;p27"/>
          <p:cNvSpPr txBox="1">
            <a:spLocks noGrp="1"/>
          </p:cNvSpPr>
          <p:nvPr>
            <p:ph type="title"/>
          </p:nvPr>
        </p:nvSpPr>
        <p:spPr>
          <a:xfrm>
            <a:off x="636805" y="640080"/>
            <a:ext cx="3378099" cy="3034857"/>
          </a:xfrm>
          <a:prstGeom prst="rect">
            <a:avLst/>
          </a:prstGeom>
        </p:spPr>
        <p:txBody>
          <a:bodyPr spcFirstLastPara="1" vert="horz" lIns="91440" tIns="45720" rIns="91440" bIns="45720" rtlCol="0" anchor="b" anchorCtr="0">
            <a:normAutofit/>
          </a:bodyPr>
          <a:lstStyle/>
          <a:p>
            <a:pPr marL="0" lvl="0" indent="0" algn="r">
              <a:spcAft>
                <a:spcPts val="0"/>
              </a:spcAft>
            </a:pPr>
            <a:r>
              <a:rPr lang="en-US" sz="4400" kern="1200" cap="all" spc="200" baseline="0" dirty="0">
                <a:solidFill>
                  <a:schemeClr val="tx1">
                    <a:lumMod val="95000"/>
                    <a:lumOff val="5000"/>
                  </a:schemeClr>
                </a:solidFill>
                <a:latin typeface="+mj-lt"/>
                <a:ea typeface="+mj-ea"/>
                <a:cs typeface="+mj-cs"/>
              </a:rPr>
              <a:t>Improvements using Parallel processing</a:t>
            </a:r>
          </a:p>
        </p:txBody>
      </p:sp>
      <p:cxnSp>
        <p:nvCxnSpPr>
          <p:cNvPr id="102" name="Straight Connector 101">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7" name="Google Shape;217;p27"/>
          <p:cNvGraphicFramePr/>
          <p:nvPr>
            <p:extLst>
              <p:ext uri="{D42A27DB-BD31-4B8C-83A1-F6EECF244321}">
                <p14:modId xmlns:p14="http://schemas.microsoft.com/office/powerpoint/2010/main" val="1082466754"/>
              </p:ext>
            </p:extLst>
          </p:nvPr>
        </p:nvGraphicFramePr>
        <p:xfrm>
          <a:off x="4654984" y="1059827"/>
          <a:ext cx="6896940" cy="4739327"/>
        </p:xfrm>
        <a:graphic>
          <a:graphicData uri="http://schemas.openxmlformats.org/drawingml/2006/table">
            <a:tbl>
              <a:tblPr firstRow="1" bandRow="1">
                <a:solidFill>
                  <a:schemeClr val="tx1">
                    <a:lumMod val="75000"/>
                    <a:lumOff val="25000"/>
                  </a:schemeClr>
                </a:solidFill>
                <a:tableStyleId>{1AC2D740-E6F7-4DF5-B2A2-EBBA300C556B}</a:tableStyleId>
              </a:tblPr>
              <a:tblGrid>
                <a:gridCol w="1147018">
                  <a:extLst>
                    <a:ext uri="{9D8B030D-6E8A-4147-A177-3AD203B41FA5}">
                      <a16:colId xmlns:a16="http://schemas.microsoft.com/office/drawing/2014/main" val="20000"/>
                    </a:ext>
                  </a:extLst>
                </a:gridCol>
                <a:gridCol w="1128023">
                  <a:extLst>
                    <a:ext uri="{9D8B030D-6E8A-4147-A177-3AD203B41FA5}">
                      <a16:colId xmlns:a16="http://schemas.microsoft.com/office/drawing/2014/main" val="20001"/>
                    </a:ext>
                  </a:extLst>
                </a:gridCol>
                <a:gridCol w="1128023">
                  <a:extLst>
                    <a:ext uri="{9D8B030D-6E8A-4147-A177-3AD203B41FA5}">
                      <a16:colId xmlns:a16="http://schemas.microsoft.com/office/drawing/2014/main" val="20002"/>
                    </a:ext>
                  </a:extLst>
                </a:gridCol>
                <a:gridCol w="1191556">
                  <a:extLst>
                    <a:ext uri="{9D8B030D-6E8A-4147-A177-3AD203B41FA5}">
                      <a16:colId xmlns:a16="http://schemas.microsoft.com/office/drawing/2014/main" val="20003"/>
                    </a:ext>
                  </a:extLst>
                </a:gridCol>
                <a:gridCol w="1128023">
                  <a:extLst>
                    <a:ext uri="{9D8B030D-6E8A-4147-A177-3AD203B41FA5}">
                      <a16:colId xmlns:a16="http://schemas.microsoft.com/office/drawing/2014/main" val="20004"/>
                    </a:ext>
                  </a:extLst>
                </a:gridCol>
                <a:gridCol w="1174297">
                  <a:extLst>
                    <a:ext uri="{9D8B030D-6E8A-4147-A177-3AD203B41FA5}">
                      <a16:colId xmlns:a16="http://schemas.microsoft.com/office/drawing/2014/main" val="20005"/>
                    </a:ext>
                  </a:extLst>
                </a:gridCol>
              </a:tblGrid>
              <a:tr h="487845">
                <a:tc>
                  <a:txBody>
                    <a:bodyPr/>
                    <a:lstStyle/>
                    <a:p>
                      <a:pPr marL="0" lvl="0" indent="0" algn="ctr" rtl="0">
                        <a:spcBef>
                          <a:spcPts val="0"/>
                        </a:spcBef>
                        <a:spcAft>
                          <a:spcPts val="0"/>
                        </a:spcAft>
                        <a:buNone/>
                      </a:pPr>
                      <a:r>
                        <a:rPr lang="en-GB" sz="1100" b="0" cap="none" spc="0" dirty="0">
                          <a:solidFill>
                            <a:schemeClr val="bg1"/>
                          </a:solidFill>
                          <a:latin typeface="Calibri"/>
                          <a:ea typeface="Calibri"/>
                          <a:cs typeface="Calibri"/>
                          <a:sym typeface="Calibri"/>
                        </a:rPr>
                        <a:t>Method</a:t>
                      </a:r>
                      <a:endParaRPr sz="1100" b="0" cap="none" spc="0" dirty="0">
                        <a:solidFill>
                          <a:schemeClr val="bg1"/>
                        </a:solidFill>
                        <a:latin typeface="Calibri"/>
                        <a:ea typeface="Calibri"/>
                        <a:cs typeface="Calibri"/>
                        <a:sym typeface="Calibri"/>
                      </a:endParaRPr>
                    </a:p>
                  </a:txBody>
                  <a:tcPr marL="89745" marR="69023" marT="69035" marB="69035"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marL="0" lvl="0" indent="0" algn="ctr" rtl="0">
                        <a:spcBef>
                          <a:spcPts val="0"/>
                        </a:spcBef>
                        <a:spcAft>
                          <a:spcPts val="0"/>
                        </a:spcAft>
                        <a:buNone/>
                      </a:pPr>
                      <a:r>
                        <a:rPr lang="en-GB" sz="1100" b="0" cap="none" spc="0">
                          <a:solidFill>
                            <a:schemeClr val="bg1"/>
                          </a:solidFill>
                          <a:latin typeface="Calibri"/>
                          <a:ea typeface="Calibri"/>
                          <a:cs typeface="Calibri"/>
                          <a:sym typeface="Calibri"/>
                        </a:rPr>
                        <a:t>N_Processes</a:t>
                      </a:r>
                      <a:endParaRPr sz="1100" b="0" cap="none" spc="0">
                        <a:solidFill>
                          <a:schemeClr val="bg1"/>
                        </a:solidFill>
                        <a:latin typeface="Calibri"/>
                        <a:ea typeface="Calibri"/>
                        <a:cs typeface="Calibri"/>
                        <a:sym typeface="Calibri"/>
                      </a:endParaRPr>
                    </a:p>
                  </a:txBody>
                  <a:tcPr marL="89745" marR="69023" marT="69035" marB="69035"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lvl="0" indent="0" algn="ctr" rtl="0">
                        <a:spcBef>
                          <a:spcPts val="0"/>
                        </a:spcBef>
                        <a:spcAft>
                          <a:spcPts val="0"/>
                        </a:spcAft>
                        <a:buNone/>
                      </a:pPr>
                      <a:r>
                        <a:rPr lang="en-GB" sz="1100" b="0" cap="none" spc="0">
                          <a:solidFill>
                            <a:schemeClr val="bg1"/>
                          </a:solidFill>
                          <a:latin typeface="Calibri"/>
                          <a:ea typeface="Calibri"/>
                          <a:cs typeface="Calibri"/>
                          <a:sym typeface="Calibri"/>
                        </a:rPr>
                        <a:t>Avg Response Time</a:t>
                      </a:r>
                      <a:endParaRPr sz="1100" b="0" cap="none" spc="0">
                        <a:solidFill>
                          <a:schemeClr val="bg1"/>
                        </a:solidFill>
                        <a:latin typeface="Calibri"/>
                        <a:ea typeface="Calibri"/>
                        <a:cs typeface="Calibri"/>
                        <a:sym typeface="Calibri"/>
                      </a:endParaRPr>
                    </a:p>
                  </a:txBody>
                  <a:tcPr marL="89745" marR="69023" marT="69035" marB="69035"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lvl="0" indent="0" algn="ctr" rtl="0">
                        <a:spcBef>
                          <a:spcPts val="0"/>
                        </a:spcBef>
                        <a:spcAft>
                          <a:spcPts val="0"/>
                        </a:spcAft>
                        <a:buNone/>
                      </a:pPr>
                      <a:r>
                        <a:rPr lang="en-GB" sz="1100" b="0" cap="none" spc="0">
                          <a:solidFill>
                            <a:schemeClr val="bg1"/>
                          </a:solidFill>
                          <a:latin typeface="Calibri"/>
                          <a:ea typeface="Calibri"/>
                          <a:cs typeface="Calibri"/>
                          <a:sym typeface="Calibri"/>
                        </a:rPr>
                        <a:t>Avg Waiting Time</a:t>
                      </a:r>
                      <a:endParaRPr sz="1100" b="0" cap="none" spc="0">
                        <a:solidFill>
                          <a:schemeClr val="bg1"/>
                        </a:solidFill>
                        <a:latin typeface="Calibri"/>
                        <a:ea typeface="Calibri"/>
                        <a:cs typeface="Calibri"/>
                        <a:sym typeface="Calibri"/>
                      </a:endParaRPr>
                    </a:p>
                  </a:txBody>
                  <a:tcPr marL="89745" marR="69023" marT="69035" marB="69035"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lvl="0" indent="0" algn="ctr" rtl="0">
                        <a:spcBef>
                          <a:spcPts val="0"/>
                        </a:spcBef>
                        <a:spcAft>
                          <a:spcPts val="0"/>
                        </a:spcAft>
                        <a:buNone/>
                      </a:pPr>
                      <a:r>
                        <a:rPr lang="en-GB" sz="1100" b="0" cap="none" spc="0">
                          <a:solidFill>
                            <a:schemeClr val="bg1"/>
                          </a:solidFill>
                          <a:latin typeface="Calibri"/>
                          <a:ea typeface="Calibri"/>
                          <a:cs typeface="Calibri"/>
                          <a:sym typeface="Calibri"/>
                        </a:rPr>
                        <a:t>Avg Turnaround Time</a:t>
                      </a:r>
                      <a:endParaRPr sz="1100" b="0" cap="none" spc="0">
                        <a:solidFill>
                          <a:schemeClr val="bg1"/>
                        </a:solidFill>
                        <a:latin typeface="Calibri"/>
                        <a:ea typeface="Calibri"/>
                        <a:cs typeface="Calibri"/>
                        <a:sym typeface="Calibri"/>
                      </a:endParaRPr>
                    </a:p>
                  </a:txBody>
                  <a:tcPr marL="89745" marR="69023" marT="69035" marB="69035"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lvl="0" indent="0" algn="ctr" rtl="0">
                        <a:spcBef>
                          <a:spcPts val="0"/>
                        </a:spcBef>
                        <a:spcAft>
                          <a:spcPts val="0"/>
                        </a:spcAft>
                        <a:buNone/>
                      </a:pPr>
                      <a:r>
                        <a:rPr lang="en-GB" sz="1100" b="0" cap="none" spc="0">
                          <a:solidFill>
                            <a:schemeClr val="bg1"/>
                          </a:solidFill>
                          <a:latin typeface="Calibri"/>
                          <a:ea typeface="Calibri"/>
                          <a:cs typeface="Calibri"/>
                          <a:sym typeface="Calibri"/>
                        </a:rPr>
                        <a:t>Context Switches</a:t>
                      </a:r>
                      <a:endParaRPr sz="1100" b="0" cap="none" spc="0">
                        <a:solidFill>
                          <a:schemeClr val="bg1"/>
                        </a:solidFill>
                        <a:latin typeface="Calibri"/>
                        <a:ea typeface="Calibri"/>
                        <a:cs typeface="Calibri"/>
                        <a:sym typeface="Calibri"/>
                      </a:endParaRPr>
                    </a:p>
                  </a:txBody>
                  <a:tcPr marL="89745" marR="69023" marT="69035" marB="69035"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0000"/>
                  </a:ext>
                </a:extLst>
              </a:tr>
              <a:tr h="340044">
                <a:tc>
                  <a:txBody>
                    <a:bodyPr/>
                    <a:lstStyle/>
                    <a:p>
                      <a:pPr marL="0" lvl="0" indent="0" algn="ctr" rtl="0">
                        <a:spcBef>
                          <a:spcPts val="0"/>
                        </a:spcBef>
                        <a:spcAft>
                          <a:spcPts val="0"/>
                        </a:spcAft>
                        <a:buNone/>
                      </a:pPr>
                      <a:r>
                        <a:rPr lang="en-GB" sz="1100" cap="none" spc="0" dirty="0">
                          <a:solidFill>
                            <a:schemeClr val="bg1"/>
                          </a:solidFill>
                          <a:latin typeface="Calibri"/>
                          <a:ea typeface="Calibri"/>
                          <a:cs typeface="Calibri"/>
                          <a:sym typeface="Calibri"/>
                        </a:rPr>
                        <a:t>Round Robin</a:t>
                      </a:r>
                      <a:endParaRPr sz="1100" cap="none" spc="0" dirty="0">
                        <a:solidFill>
                          <a:schemeClr val="bg1"/>
                        </a:solidFill>
                        <a:latin typeface="Calibri"/>
                        <a:ea typeface="Calibri"/>
                        <a:cs typeface="Calibri"/>
                        <a:sym typeface="Calibri"/>
                      </a:endParaRPr>
                    </a:p>
                  </a:txBody>
                  <a:tcPr marL="89745" marR="69023" marT="69035" marB="69035">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150</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235.0491067</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470.3493067</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475.4759733</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255</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001"/>
                  </a:ext>
                </a:extLst>
              </a:tr>
              <a:tr h="487845">
                <a:tc>
                  <a:txBody>
                    <a:bodyPr/>
                    <a:lstStyle/>
                    <a:p>
                      <a:pPr marL="0" lvl="0" indent="0" algn="ctr" rtl="0">
                        <a:spcBef>
                          <a:spcPts val="0"/>
                        </a:spcBef>
                        <a:spcAft>
                          <a:spcPts val="0"/>
                        </a:spcAft>
                        <a:buNone/>
                      </a:pPr>
                      <a:r>
                        <a:rPr lang="en-GB" sz="1100" cap="none" spc="0" dirty="0">
                          <a:solidFill>
                            <a:schemeClr val="bg1"/>
                          </a:solidFill>
                          <a:latin typeface="Calibri"/>
                          <a:ea typeface="Calibri"/>
                          <a:cs typeface="Calibri"/>
                          <a:sym typeface="Calibri"/>
                        </a:rPr>
                        <a:t>Improved Round Robin</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150</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239.78</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239.78</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244.9066667</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149</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0002"/>
                  </a:ext>
                </a:extLst>
              </a:tr>
              <a:tr h="648926">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Improved Round Robin Dual (2) Processor</a:t>
                      </a:r>
                      <a:endParaRPr sz="1100" cap="none" spc="0">
                        <a:solidFill>
                          <a:schemeClr val="bg1"/>
                        </a:solidFill>
                        <a:latin typeface="Calibri"/>
                        <a:ea typeface="Calibri"/>
                        <a:cs typeface="Calibri"/>
                        <a:sym typeface="Calibri"/>
                      </a:endParaRPr>
                    </a:p>
                  </a:txBody>
                  <a:tcPr marL="89745" marR="69023" marT="69035" marB="69035">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150</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106.0133333</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106.0133333</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111.14</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148</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003"/>
                  </a:ext>
                </a:extLst>
              </a:tr>
              <a:tr h="648926">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Improved Round Robin Quad (4) Processor</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150</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40.78876333</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40.76796667</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45.89463333</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147</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0004"/>
                  </a:ext>
                </a:extLst>
              </a:tr>
              <a:tr h="340044">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Round Robin</a:t>
                      </a:r>
                      <a:endParaRPr sz="1100" cap="none" spc="0">
                        <a:solidFill>
                          <a:schemeClr val="bg1"/>
                        </a:solidFill>
                        <a:latin typeface="Calibri"/>
                        <a:ea typeface="Calibri"/>
                        <a:cs typeface="Calibri"/>
                        <a:sym typeface="Calibri"/>
                      </a:endParaRPr>
                    </a:p>
                  </a:txBody>
                  <a:tcPr marL="89745" marR="69023" marT="69035" marB="69035">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200</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328.83582</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639.1362</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644.4512</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332</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005"/>
                  </a:ext>
                </a:extLst>
              </a:tr>
              <a:tr h="487845">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Improved Round Robin</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200</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329.36</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329.36</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334.675</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199</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0006"/>
                  </a:ext>
                </a:extLst>
              </a:tr>
              <a:tr h="648926">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Improved Round Robin Dual (2) Processor</a:t>
                      </a:r>
                      <a:endParaRPr sz="1100" cap="none" spc="0">
                        <a:solidFill>
                          <a:schemeClr val="bg1"/>
                        </a:solidFill>
                        <a:latin typeface="Calibri"/>
                        <a:ea typeface="Calibri"/>
                        <a:cs typeface="Calibri"/>
                        <a:sym typeface="Calibri"/>
                      </a:endParaRPr>
                    </a:p>
                  </a:txBody>
                  <a:tcPr marL="89745" marR="69023" marT="69035" marB="69035">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200</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147.21</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147.21</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152.525</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198</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007"/>
                  </a:ext>
                </a:extLst>
              </a:tr>
              <a:tr h="648926">
                <a:tc>
                  <a:txBody>
                    <a:bodyPr/>
                    <a:lstStyle/>
                    <a:p>
                      <a:pPr marL="0" lvl="0" indent="0" algn="ctr" rtl="0">
                        <a:spcBef>
                          <a:spcPts val="0"/>
                        </a:spcBef>
                        <a:spcAft>
                          <a:spcPts val="0"/>
                        </a:spcAft>
                        <a:buNone/>
                      </a:pPr>
                      <a:r>
                        <a:rPr lang="en-GB" sz="1100" cap="none" spc="0">
                          <a:solidFill>
                            <a:schemeClr val="bg1"/>
                          </a:solidFill>
                          <a:latin typeface="Calibri"/>
                          <a:ea typeface="Calibri"/>
                          <a:cs typeface="Calibri"/>
                          <a:sym typeface="Calibri"/>
                        </a:rPr>
                        <a:t>Improved Round Robin Quad (4) Processor</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200</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58.005</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58.005</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a:solidFill>
                            <a:schemeClr val="bg1"/>
                          </a:solidFill>
                          <a:latin typeface="Calibri"/>
                          <a:ea typeface="Calibri"/>
                          <a:cs typeface="Calibri"/>
                          <a:sym typeface="Calibri"/>
                        </a:rPr>
                        <a:t>63.32</a:t>
                      </a:r>
                      <a:endParaRPr sz="1100" cap="none" spc="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lvl="0" indent="0" algn="ctr" rtl="0">
                        <a:lnSpc>
                          <a:spcPct val="115000"/>
                        </a:lnSpc>
                        <a:spcBef>
                          <a:spcPts val="0"/>
                        </a:spcBef>
                        <a:spcAft>
                          <a:spcPts val="0"/>
                        </a:spcAft>
                        <a:buNone/>
                      </a:pPr>
                      <a:r>
                        <a:rPr lang="en-GB" sz="1100" cap="none" spc="0" dirty="0">
                          <a:solidFill>
                            <a:schemeClr val="bg1"/>
                          </a:solidFill>
                          <a:latin typeface="Calibri"/>
                          <a:ea typeface="Calibri"/>
                          <a:cs typeface="Calibri"/>
                          <a:sym typeface="Calibri"/>
                        </a:rPr>
                        <a:t>196</a:t>
                      </a:r>
                      <a:endParaRPr sz="1100" cap="none" spc="0" dirty="0">
                        <a:solidFill>
                          <a:schemeClr val="bg1"/>
                        </a:solidFill>
                        <a:latin typeface="Calibri"/>
                        <a:ea typeface="Calibri"/>
                        <a:cs typeface="Calibri"/>
                        <a:sym typeface="Calibri"/>
                      </a:endParaRPr>
                    </a:p>
                  </a:txBody>
                  <a:tcPr marL="89745" marR="69023" marT="69035" marB="69035">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lls of blueprints">
            <a:extLst>
              <a:ext uri="{FF2B5EF4-FFF2-40B4-BE49-F238E27FC236}">
                <a16:creationId xmlns:a16="http://schemas.microsoft.com/office/drawing/2014/main" id="{72CA445C-9580-400B-AA49-7C1838BD080B}"/>
              </a:ext>
            </a:extLst>
          </p:cNvPr>
          <p:cNvPicPr>
            <a:picLocks noChangeAspect="1"/>
          </p:cNvPicPr>
          <p:nvPr/>
        </p:nvPicPr>
        <p:blipFill rotWithShape="1">
          <a:blip r:embed="rId2">
            <a:duotone>
              <a:schemeClr val="bg2">
                <a:shade val="45000"/>
                <a:satMod val="135000"/>
              </a:schemeClr>
              <a:prstClr val="white"/>
            </a:duotone>
            <a:alphaModFix amt="35000"/>
          </a:blip>
          <a:srcRect t="1289" r="-1" b="14419"/>
          <a:stretch/>
        </p:blipFill>
        <p:spPr>
          <a:xfrm>
            <a:off x="20" y="-1"/>
            <a:ext cx="12188932" cy="6858000"/>
          </a:xfrm>
          <a:prstGeom prst="rect">
            <a:avLst/>
          </a:prstGeom>
        </p:spPr>
      </p:pic>
      <p:sp>
        <p:nvSpPr>
          <p:cNvPr id="2" name="Title 1">
            <a:extLst>
              <a:ext uri="{FF2B5EF4-FFF2-40B4-BE49-F238E27FC236}">
                <a16:creationId xmlns:a16="http://schemas.microsoft.com/office/drawing/2014/main" id="{C3604D32-135D-467F-A8A4-06D24F96E6FC}"/>
              </a:ext>
            </a:extLst>
          </p:cNvPr>
          <p:cNvSpPr>
            <a:spLocks noGrp="1"/>
          </p:cNvSpPr>
          <p:nvPr>
            <p:ph type="title"/>
          </p:nvPr>
        </p:nvSpPr>
        <p:spPr>
          <a:xfrm>
            <a:off x="643467" y="643467"/>
            <a:ext cx="3684437" cy="5571066"/>
          </a:xfrm>
        </p:spPr>
        <p:txBody>
          <a:bodyPr>
            <a:normAutofit/>
          </a:bodyPr>
          <a:lstStyle/>
          <a:p>
            <a:pPr algn="r"/>
            <a:r>
              <a:rPr lang="en-IN"/>
              <a:t>Conclusion</a:t>
            </a:r>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652318-FB45-4D46-851B-C423D297984F}"/>
              </a:ext>
            </a:extLst>
          </p:cNvPr>
          <p:cNvSpPr>
            <a:spLocks noGrp="1"/>
          </p:cNvSpPr>
          <p:nvPr>
            <p:ph idx="1"/>
          </p:nvPr>
        </p:nvSpPr>
        <p:spPr>
          <a:xfrm>
            <a:off x="4971371" y="643467"/>
            <a:ext cx="6574112" cy="5571066"/>
          </a:xfrm>
        </p:spPr>
        <p:txBody>
          <a:bodyPr anchor="ctr">
            <a:normAutofit/>
          </a:bodyPr>
          <a:lstStyle/>
          <a:p>
            <a:r>
              <a:rPr lang="en-GB"/>
              <a:t>The new algorithms devised have been developed to include the prominent features of many suggestions for improvements to a round robin algorithm. The algorithms have provided positive output in regards to the metrics and can be of use in a real-time OS. The paper also has implemented an algorithm for mass processing of processes for larger projects by improving Parallel Processing.</a:t>
            </a:r>
            <a:endParaRPr lang="en-IN"/>
          </a:p>
        </p:txBody>
      </p:sp>
    </p:spTree>
    <p:extLst>
      <p:ext uri="{BB962C8B-B14F-4D97-AF65-F5344CB8AC3E}">
        <p14:creationId xmlns:p14="http://schemas.microsoft.com/office/powerpoint/2010/main" val="362408337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utdoor warehouse">
            <a:extLst>
              <a:ext uri="{FF2B5EF4-FFF2-40B4-BE49-F238E27FC236}">
                <a16:creationId xmlns:a16="http://schemas.microsoft.com/office/drawing/2014/main" id="{F9B96501-FF65-4467-8621-1A0810ECCFAA}"/>
              </a:ext>
            </a:extLst>
          </p:cNvPr>
          <p:cNvPicPr>
            <a:picLocks noChangeAspect="1"/>
          </p:cNvPicPr>
          <p:nvPr/>
        </p:nvPicPr>
        <p:blipFill rotWithShape="1">
          <a:blip r:embed="rId2">
            <a:duotone>
              <a:schemeClr val="bg2">
                <a:shade val="45000"/>
                <a:satMod val="135000"/>
              </a:schemeClr>
              <a:prstClr val="white"/>
            </a:duotone>
            <a:alphaModFix amt="35000"/>
          </a:blip>
          <a:srcRect t="15392" r="-1" b="-1"/>
          <a:stretch/>
        </p:blipFill>
        <p:spPr>
          <a:xfrm>
            <a:off x="20" y="-1"/>
            <a:ext cx="12188932" cy="6858000"/>
          </a:xfrm>
          <a:prstGeom prst="rect">
            <a:avLst/>
          </a:prstGeom>
        </p:spPr>
      </p:pic>
      <p:sp>
        <p:nvSpPr>
          <p:cNvPr id="2" name="Title 1">
            <a:extLst>
              <a:ext uri="{FF2B5EF4-FFF2-40B4-BE49-F238E27FC236}">
                <a16:creationId xmlns:a16="http://schemas.microsoft.com/office/drawing/2014/main" id="{4AEFFF2D-483D-478E-811E-185BBD8EAC02}"/>
              </a:ext>
            </a:extLst>
          </p:cNvPr>
          <p:cNvSpPr>
            <a:spLocks noGrp="1"/>
          </p:cNvSpPr>
          <p:nvPr>
            <p:ph type="title"/>
          </p:nvPr>
        </p:nvSpPr>
        <p:spPr>
          <a:xfrm>
            <a:off x="643467" y="643467"/>
            <a:ext cx="3684437" cy="5571066"/>
          </a:xfrm>
        </p:spPr>
        <p:txBody>
          <a:bodyPr>
            <a:normAutofit/>
          </a:bodyPr>
          <a:lstStyle/>
          <a:p>
            <a:pPr algn="r"/>
            <a:r>
              <a:rPr lang="en-IN" dirty="0"/>
              <a:t>Future work</a:t>
            </a:r>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3D0D84-BE24-467E-9A57-96D6A006354A}"/>
              </a:ext>
            </a:extLst>
          </p:cNvPr>
          <p:cNvSpPr>
            <a:spLocks noGrp="1"/>
          </p:cNvSpPr>
          <p:nvPr>
            <p:ph idx="1"/>
          </p:nvPr>
        </p:nvSpPr>
        <p:spPr>
          <a:xfrm>
            <a:off x="4971371" y="643467"/>
            <a:ext cx="6574112" cy="5571066"/>
          </a:xfrm>
        </p:spPr>
        <p:txBody>
          <a:bodyPr anchor="ctr">
            <a:normAutofit/>
          </a:bodyPr>
          <a:lstStyle/>
          <a:p>
            <a:pPr algn="just"/>
            <a:r>
              <a:rPr lang="en-GB" dirty="0"/>
              <a:t>Using ML/DL concepts the prediction of the burst times of the processes can be implemented.</a:t>
            </a:r>
          </a:p>
          <a:p>
            <a:pPr algn="just"/>
            <a:endParaRPr lang="en-GB" dirty="0"/>
          </a:p>
          <a:p>
            <a:pPr algn="just"/>
            <a:r>
              <a:rPr lang="en-GB" dirty="0"/>
              <a:t>Splitting of large sequential processes to several smaller processes that can be run in parallel to further improve Parallel Processing.</a:t>
            </a:r>
          </a:p>
          <a:p>
            <a:pPr algn="just"/>
            <a:endParaRPr lang="en-GB" dirty="0"/>
          </a:p>
          <a:p>
            <a:pPr algn="just"/>
            <a:r>
              <a:rPr lang="en-GB" dirty="0"/>
              <a:t>Implementation in a real-life Operating System.</a:t>
            </a:r>
          </a:p>
          <a:p>
            <a:pPr algn="just"/>
            <a:endParaRPr lang="en-GB" dirty="0"/>
          </a:p>
          <a:p>
            <a:pPr algn="just"/>
            <a:r>
              <a:rPr lang="en-GB" dirty="0"/>
              <a:t>Modify the algorithm to allow more uniform distribution of processes amongst the processors to minimize their under-utilization.</a:t>
            </a:r>
            <a:endParaRPr lang="en-IN" dirty="0"/>
          </a:p>
        </p:txBody>
      </p:sp>
    </p:spTree>
    <p:extLst>
      <p:ext uri="{BB962C8B-B14F-4D97-AF65-F5344CB8AC3E}">
        <p14:creationId xmlns:p14="http://schemas.microsoft.com/office/powerpoint/2010/main" val="187591132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1"/>
        <p:cNvGrpSpPr/>
        <p:nvPr/>
      </p:nvGrpSpPr>
      <p:grpSpPr>
        <a:xfrm>
          <a:off x="0" y="0"/>
          <a:ext cx="0" cy="0"/>
          <a:chOff x="0" y="0"/>
          <a:chExt cx="0" cy="0"/>
        </a:xfrm>
      </p:grpSpPr>
      <p:sp>
        <p:nvSpPr>
          <p:cNvPr id="222" name="Google Shape;222;p28"/>
          <p:cNvSpPr txBox="1">
            <a:spLocks noGrp="1"/>
          </p:cNvSpPr>
          <p:nvPr>
            <p:ph type="title"/>
          </p:nvPr>
        </p:nvSpPr>
        <p:spPr>
          <a:xfrm>
            <a:off x="1024128" y="585216"/>
            <a:ext cx="6066818" cy="1499616"/>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GB"/>
              <a:t>Repository of Work Done</a:t>
            </a:r>
            <a:endParaRPr lang="en-IN"/>
          </a:p>
        </p:txBody>
      </p:sp>
      <p:sp>
        <p:nvSpPr>
          <p:cNvPr id="223" name="Google Shape;223;p28"/>
          <p:cNvSpPr txBox="1">
            <a:spLocks noGrp="1"/>
          </p:cNvSpPr>
          <p:nvPr>
            <p:ph idx="1"/>
          </p:nvPr>
        </p:nvSpPr>
        <p:spPr>
          <a:xfrm>
            <a:off x="1024128" y="2286000"/>
            <a:ext cx="6066818" cy="4023360"/>
          </a:xfrm>
          <a:prstGeom prst="rect">
            <a:avLst/>
          </a:prstGeom>
        </p:spPr>
        <p:txBody>
          <a:bodyPr spcFirstLastPara="1" lIns="91425" tIns="45700" rIns="91425" bIns="45700" anchorCtr="0">
            <a:normAutofit/>
          </a:bodyPr>
          <a:lstStyle/>
          <a:p>
            <a:pPr marL="0" lvl="0" indent="0" rtl="0">
              <a:spcBef>
                <a:spcPts val="360"/>
              </a:spcBef>
              <a:spcAft>
                <a:spcPts val="0"/>
              </a:spcAft>
              <a:buNone/>
            </a:pPr>
            <a:endParaRPr lang="en-IN" dirty="0"/>
          </a:p>
          <a:p>
            <a:pPr marL="0" lvl="0" indent="0" rtl="0">
              <a:spcBef>
                <a:spcPts val="600"/>
              </a:spcBef>
              <a:spcAft>
                <a:spcPts val="0"/>
              </a:spcAft>
              <a:buNone/>
            </a:pPr>
            <a:endParaRPr lang="en-IN" dirty="0"/>
          </a:p>
          <a:p>
            <a:pPr marL="0" lvl="0" indent="0" rtl="0">
              <a:spcBef>
                <a:spcPts val="600"/>
              </a:spcBef>
              <a:spcAft>
                <a:spcPts val="0"/>
              </a:spcAft>
              <a:buNone/>
            </a:pPr>
            <a:r>
              <a:rPr lang="en-GB" dirty="0"/>
              <a:t>GitHub Repo : </a:t>
            </a:r>
            <a:r>
              <a:rPr lang="en-GB" u="sng" dirty="0">
                <a:hlinkClick r:id="rId3"/>
              </a:rPr>
              <a:t>https://github.com/TheKillingAMD/OS-Algorithm-Improved-Round-Robin</a:t>
            </a:r>
            <a:endParaRPr lang="en-GB" dirty="0"/>
          </a:p>
          <a:p>
            <a:pPr marL="0" lvl="0" indent="0" rtl="0">
              <a:spcBef>
                <a:spcPts val="600"/>
              </a:spcBef>
              <a:spcAft>
                <a:spcPts val="600"/>
              </a:spcAft>
              <a:buNone/>
            </a:pPr>
            <a:endParaRPr lang="en-GB" dirty="0"/>
          </a:p>
          <a:p>
            <a:pPr marL="0" lvl="0" indent="0" rtl="0">
              <a:spcBef>
                <a:spcPts val="600"/>
              </a:spcBef>
              <a:spcAft>
                <a:spcPts val="600"/>
              </a:spcAft>
              <a:buNone/>
            </a:pPr>
            <a:r>
              <a:rPr lang="en-GB" dirty="0"/>
              <a:t>Report :</a:t>
            </a:r>
          </a:p>
          <a:p>
            <a:pPr marL="0" lvl="0" indent="0" rtl="0">
              <a:spcBef>
                <a:spcPts val="600"/>
              </a:spcBef>
              <a:spcAft>
                <a:spcPts val="600"/>
              </a:spcAft>
              <a:buNone/>
            </a:pPr>
            <a:r>
              <a:rPr lang="en-GB" dirty="0">
                <a:hlinkClick r:id="rId4"/>
              </a:rPr>
              <a:t>https://www.overleaf.com/read/zmvmbshfxtpt</a:t>
            </a:r>
            <a:endParaRPr lang="en-GB" dirty="0"/>
          </a:p>
        </p:txBody>
      </p:sp>
      <p:pic>
        <p:nvPicPr>
          <p:cNvPr id="225" name="Picture 224" descr="Working space background">
            <a:extLst>
              <a:ext uri="{FF2B5EF4-FFF2-40B4-BE49-F238E27FC236}">
                <a16:creationId xmlns:a16="http://schemas.microsoft.com/office/drawing/2014/main" id="{566EA6AB-68DA-4908-AF51-985416E437CB}"/>
              </a:ext>
            </a:extLst>
          </p:cNvPr>
          <p:cNvPicPr>
            <a:picLocks noChangeAspect="1"/>
          </p:cNvPicPr>
          <p:nvPr/>
        </p:nvPicPr>
        <p:blipFill rotWithShape="1">
          <a:blip r:embed="rId5"/>
          <a:srcRect l="54841" r="-1" b="-1"/>
          <a:stretch/>
        </p:blipFill>
        <p:spPr>
          <a:xfrm>
            <a:off x="7552266" y="10"/>
            <a:ext cx="4639733" cy="6857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8"/>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Google Shape;120;p16"/>
          <p:cNvSpPr txBox="1">
            <a:spLocks noGrp="1"/>
          </p:cNvSpPr>
          <p:nvPr>
            <p:ph type="title"/>
          </p:nvPr>
        </p:nvSpPr>
        <p:spPr>
          <a:xfrm>
            <a:off x="8129872" y="643467"/>
            <a:ext cx="3473009" cy="5571066"/>
          </a:xfrm>
          <a:prstGeom prst="rect">
            <a:avLst/>
          </a:prstGeom>
        </p:spPr>
        <p:txBody>
          <a:bodyPr spcFirstLastPara="1" lIns="91425" tIns="45700" rIns="91425" bIns="45700" anchorCtr="0">
            <a:normAutofit/>
          </a:bodyPr>
          <a:lstStyle/>
          <a:p>
            <a:pPr marL="0" lvl="0" indent="0" rtl="0">
              <a:spcBef>
                <a:spcPts val="0"/>
              </a:spcBef>
              <a:spcAft>
                <a:spcPts val="0"/>
              </a:spcAft>
              <a:buClr>
                <a:srgbClr val="262626"/>
              </a:buClr>
              <a:buSzPts val="2800"/>
              <a:buFont typeface="Franklin Gothic"/>
              <a:buNone/>
            </a:pPr>
            <a:r>
              <a:rPr lang="en-GB"/>
              <a:t>INTRODUCTION</a:t>
            </a:r>
          </a:p>
        </p:txBody>
      </p:sp>
      <p:cxnSp>
        <p:nvCxnSpPr>
          <p:cNvPr id="133" name="Straight Connector 132">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27" name="Google Shape;125;p16">
            <a:extLst>
              <a:ext uri="{FF2B5EF4-FFF2-40B4-BE49-F238E27FC236}">
                <a16:creationId xmlns:a16="http://schemas.microsoft.com/office/drawing/2014/main" id="{65961E27-7AA3-4715-9542-3D10DD8D30BF}"/>
              </a:ext>
            </a:extLst>
          </p:cNvPr>
          <p:cNvGraphicFramePr>
            <a:graphicFrameLocks noGrp="1"/>
          </p:cNvGraphicFramePr>
          <p:nvPr>
            <p:ph idx="1"/>
            <p:extLst>
              <p:ext uri="{D42A27DB-BD31-4B8C-83A1-F6EECF244321}">
                <p14:modId xmlns:p14="http://schemas.microsoft.com/office/powerpoint/2010/main" val="1955243791"/>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47F247E-B679-44E9-93C2-B2DD5EFB2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EE15661-B0F2-42AE-A75B-0999B2CF5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2744" y="484632"/>
            <a:ext cx="8948150" cy="588091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DDE822-58A5-4F7E-BBCE-189FB8CDD107}"/>
              </a:ext>
            </a:extLst>
          </p:cNvPr>
          <p:cNvSpPr>
            <a:spLocks noGrp="1"/>
          </p:cNvSpPr>
          <p:nvPr>
            <p:ph type="title"/>
          </p:nvPr>
        </p:nvSpPr>
        <p:spPr>
          <a:xfrm>
            <a:off x="3469327" y="788416"/>
            <a:ext cx="7923264" cy="1499616"/>
          </a:xfrm>
        </p:spPr>
        <p:txBody>
          <a:bodyPr>
            <a:normAutofit/>
          </a:bodyPr>
          <a:lstStyle/>
          <a:p>
            <a:r>
              <a:rPr lang="en-IN" dirty="0">
                <a:solidFill>
                  <a:srgbClr val="FFFFFF"/>
                </a:solidFill>
              </a:rPr>
              <a:t>Literature Survey</a:t>
            </a:r>
          </a:p>
        </p:txBody>
      </p:sp>
      <p:sp>
        <p:nvSpPr>
          <p:cNvPr id="34" name="Rectangle 33">
            <a:extLst>
              <a:ext uri="{FF2B5EF4-FFF2-40B4-BE49-F238E27FC236}">
                <a16:creationId xmlns:a16="http://schemas.microsoft.com/office/drawing/2014/main" id="{354706C1-38B7-4C23-8749-906CB0DC8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152" y="484632"/>
            <a:ext cx="2128933"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CD161189-7A5B-4B2B-93DC-7771029947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07198" y="1029524"/>
            <a:ext cx="0" cy="914400"/>
          </a:xfrm>
          <a:prstGeom prst="line">
            <a:avLst/>
          </a:prstGeom>
          <a:ln w="19050">
            <a:solidFill>
              <a:schemeClr val="accent1">
                <a:alpha val="80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BA2F6784-5388-4675-B342-1C8A659FA0A5}"/>
              </a:ext>
            </a:extLst>
          </p:cNvPr>
          <p:cNvSpPr>
            <a:spLocks noGrp="1"/>
          </p:cNvSpPr>
          <p:nvPr>
            <p:ph idx="1"/>
          </p:nvPr>
        </p:nvSpPr>
        <p:spPr>
          <a:xfrm>
            <a:off x="3469327" y="2489202"/>
            <a:ext cx="7923264" cy="3554614"/>
          </a:xfrm>
        </p:spPr>
        <p:txBody>
          <a:bodyPr>
            <a:normAutofit/>
          </a:bodyPr>
          <a:lstStyle/>
          <a:p>
            <a:pPr algn="just"/>
            <a:r>
              <a:rPr lang="en-GB" sz="1500" dirty="0">
                <a:solidFill>
                  <a:srgbClr val="FFFFFF"/>
                </a:solidFill>
              </a:rPr>
              <a:t>The classical methods include First Come First Serve (FCFS), Shortest Job First (SJF), Priority Scheduling and Round Robin Scheduling. The problem with FCFS is waiting times are too long if a big process comes in the Queue. Similarly, SJF causes starvation if short processes keep coming. Even Priority causes starvation when important processes keep coming and lower priority processes may be postponed indefinitely.</a:t>
            </a:r>
          </a:p>
          <a:p>
            <a:pPr algn="just"/>
            <a:r>
              <a:rPr lang="en-GB" sz="1500" dirty="0">
                <a:solidFill>
                  <a:srgbClr val="FFFFFF"/>
                </a:solidFill>
              </a:rPr>
              <a:t>Round Robin Scheduling Algorithm has the drawback of causing high waiting time for each process if the quantum is set too small. The quantum is set forehand and is generally not changed. There are many papers which have some improvements on the Round Robin Algorithm. One such improvement accredited by many authors was to check if the remaining time of the process under execution is less than the Time Quantum, then the processor is re-assigned to the process for the remaining time. There was another improvement which spoke about setting the time value of Time Quantum according to the Data Set. It used the approach of setting the Quantum value as the Twice the Average of Burst Times i.e. Two Times the Mean or set the Quantum Value as the middle most burst time in the Data Set i.e. Median.</a:t>
            </a:r>
            <a:endParaRPr lang="en-IN" sz="1500" dirty="0">
              <a:solidFill>
                <a:srgbClr val="FFFFFF"/>
              </a:solidFill>
            </a:endParaRPr>
          </a:p>
        </p:txBody>
      </p:sp>
    </p:spTree>
    <p:extLst>
      <p:ext uri="{BB962C8B-B14F-4D97-AF65-F5344CB8AC3E}">
        <p14:creationId xmlns:p14="http://schemas.microsoft.com/office/powerpoint/2010/main" val="354637770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9"/>
        <p:cNvGrpSpPr/>
        <p:nvPr/>
      </p:nvGrpSpPr>
      <p:grpSpPr>
        <a:xfrm>
          <a:off x="0" y="0"/>
          <a:ext cx="0" cy="0"/>
          <a:chOff x="0" y="0"/>
          <a:chExt cx="0" cy="0"/>
        </a:xfrm>
      </p:grpSpPr>
      <p:sp>
        <p:nvSpPr>
          <p:cNvPr id="143" name="Rectangle 142">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7" name="Straight Connector 146">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49" name="Rectangle 148">
            <a:extLst>
              <a:ext uri="{FF2B5EF4-FFF2-40B4-BE49-F238E27FC236}">
                <a16:creationId xmlns:a16="http://schemas.microsoft.com/office/drawing/2014/main" id="{42DD0C21-8FEE-4C18-8789-CC8ABE206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A4B51757-7607-4CEA-A0EE-3C5BDC2C1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Google Shape;138;p17"/>
          <p:cNvSpPr txBox="1">
            <a:spLocks noGrp="1"/>
          </p:cNvSpPr>
          <p:nvPr>
            <p:ph type="title"/>
          </p:nvPr>
        </p:nvSpPr>
        <p:spPr>
          <a:xfrm>
            <a:off x="457200" y="4960137"/>
            <a:ext cx="7772400" cy="1463040"/>
          </a:xfrm>
          <a:prstGeom prst="rect">
            <a:avLst/>
          </a:prstGeom>
        </p:spPr>
        <p:txBody>
          <a:bodyPr spcFirstLastPara="1" vert="horz" lIns="91440" tIns="45720" rIns="91440" bIns="45720" rtlCol="0" anchor="ctr" anchorCtr="0">
            <a:normAutofit fontScale="90000"/>
          </a:bodyPr>
          <a:lstStyle/>
          <a:p>
            <a:pPr marL="0" lvl="0" indent="0" algn="r">
              <a:spcAft>
                <a:spcPts val="0"/>
              </a:spcAft>
              <a:buClr>
                <a:srgbClr val="FFFFFF"/>
              </a:buClr>
              <a:buSzPts val="3600"/>
            </a:pPr>
            <a:r>
              <a:rPr lang="en-US" sz="3500" kern="1200" cap="all" spc="200" baseline="0" dirty="0">
                <a:solidFill>
                  <a:srgbClr val="FFFFFF"/>
                </a:solidFill>
                <a:latin typeface="+mj-lt"/>
                <a:ea typeface="+mj-ea"/>
                <a:cs typeface="+mj-cs"/>
              </a:rPr>
              <a:t>Literature</a:t>
            </a:r>
            <a:r>
              <a:rPr lang="en-US" sz="3500" kern="1200" cap="all" spc="200" dirty="0">
                <a:solidFill>
                  <a:srgbClr val="FFFFFF"/>
                </a:solidFill>
                <a:latin typeface="+mj-lt"/>
                <a:ea typeface="+mj-ea"/>
                <a:cs typeface="+mj-cs"/>
              </a:rPr>
              <a:t> Survey </a:t>
            </a:r>
            <a:br>
              <a:rPr lang="en-US" sz="3500" kern="1200" cap="all" spc="200" dirty="0">
                <a:solidFill>
                  <a:srgbClr val="FFFFFF"/>
                </a:solidFill>
                <a:latin typeface="+mj-lt"/>
                <a:ea typeface="+mj-ea"/>
                <a:cs typeface="+mj-cs"/>
              </a:rPr>
            </a:br>
            <a:r>
              <a:rPr lang="en-US" sz="3500" kern="1200" cap="all" spc="200" baseline="0" dirty="0">
                <a:solidFill>
                  <a:srgbClr val="FFFFFF"/>
                </a:solidFill>
                <a:latin typeface="+mj-lt"/>
                <a:ea typeface="+mj-ea"/>
                <a:cs typeface="+mj-cs"/>
              </a:rPr>
              <a:t>THE ORIGINAL</a:t>
            </a:r>
          </a:p>
          <a:p>
            <a:pPr marL="0" lvl="0" indent="0" algn="r">
              <a:spcAft>
                <a:spcPts val="0"/>
              </a:spcAft>
              <a:buClr>
                <a:srgbClr val="FFFFFF"/>
              </a:buClr>
              <a:buSzPts val="3600"/>
            </a:pPr>
            <a:r>
              <a:rPr lang="en-US" sz="3500" kern="1200" cap="all" spc="200" baseline="0" dirty="0">
                <a:solidFill>
                  <a:srgbClr val="FFFFFF"/>
                </a:solidFill>
                <a:latin typeface="+mj-lt"/>
                <a:ea typeface="+mj-ea"/>
                <a:cs typeface="+mj-cs"/>
              </a:rPr>
              <a:t>ROUND ROBIN</a:t>
            </a:r>
            <a:br>
              <a:rPr lang="en-US" sz="3500" kern="1200" cap="all" spc="200" baseline="0" dirty="0">
                <a:solidFill>
                  <a:srgbClr val="FFFFFF"/>
                </a:solidFill>
                <a:latin typeface="+mj-lt"/>
                <a:ea typeface="+mj-ea"/>
                <a:cs typeface="+mj-cs"/>
              </a:rPr>
            </a:br>
            <a:r>
              <a:rPr lang="en-US" sz="3500" kern="1200" cap="all" spc="200" baseline="0" dirty="0">
                <a:solidFill>
                  <a:srgbClr val="FFFFFF"/>
                </a:solidFill>
                <a:latin typeface="+mj-lt"/>
                <a:ea typeface="+mj-ea"/>
                <a:cs typeface="+mj-cs"/>
              </a:rPr>
              <a:t>ALGORITHM</a:t>
            </a:r>
          </a:p>
        </p:txBody>
      </p:sp>
      <p:pic>
        <p:nvPicPr>
          <p:cNvPr id="3" name="Picture 2" descr="Text&#10;&#10;Description automatically generated">
            <a:extLst>
              <a:ext uri="{FF2B5EF4-FFF2-40B4-BE49-F238E27FC236}">
                <a16:creationId xmlns:a16="http://schemas.microsoft.com/office/drawing/2014/main" id="{DB040646-0066-4ADA-A8F7-5C72CE613518}"/>
              </a:ext>
            </a:extLst>
          </p:cNvPr>
          <p:cNvPicPr>
            <a:picLocks noChangeAspect="1"/>
          </p:cNvPicPr>
          <p:nvPr/>
        </p:nvPicPr>
        <p:blipFill>
          <a:blip r:embed="rId3"/>
          <a:stretch>
            <a:fillRect/>
          </a:stretch>
        </p:blipFill>
        <p:spPr>
          <a:xfrm>
            <a:off x="2156839" y="640080"/>
            <a:ext cx="7872518" cy="3306457"/>
          </a:xfrm>
          <a:prstGeom prst="rect">
            <a:avLst/>
          </a:prstGeom>
        </p:spPr>
      </p:pic>
      <p:cxnSp>
        <p:nvCxnSpPr>
          <p:cNvPr id="153" name="Straight Connector 152">
            <a:extLst>
              <a:ext uri="{FF2B5EF4-FFF2-40B4-BE49-F238E27FC236}">
                <a16:creationId xmlns:a16="http://schemas.microsoft.com/office/drawing/2014/main" id="{FEF39256-F095-41C8-8707-6C1A665E8F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06507" y="5220212"/>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3"/>
        <p:cNvGrpSpPr/>
        <p:nvPr/>
      </p:nvGrpSpPr>
      <p:grpSpPr>
        <a:xfrm>
          <a:off x="0" y="0"/>
          <a:ext cx="0" cy="0"/>
          <a:chOff x="0" y="0"/>
          <a:chExt cx="0" cy="0"/>
        </a:xfrm>
      </p:grpSpPr>
      <p:sp>
        <p:nvSpPr>
          <p:cNvPr id="181" name="Rectangle 170">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3" name="Straight Connector 174">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84" name="Rectangle 176">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Google Shape;152;p18"/>
          <p:cNvSpPr txBox="1">
            <a:spLocks noGrp="1"/>
          </p:cNvSpPr>
          <p:nvPr>
            <p:ph type="title"/>
          </p:nvPr>
        </p:nvSpPr>
        <p:spPr>
          <a:xfrm>
            <a:off x="636805" y="640080"/>
            <a:ext cx="4210419" cy="3034857"/>
          </a:xfrm>
          <a:prstGeom prst="rect">
            <a:avLst/>
          </a:prstGeom>
        </p:spPr>
        <p:txBody>
          <a:bodyPr spcFirstLastPara="1" vert="horz" lIns="91440" tIns="45720" rIns="91440" bIns="45720" rtlCol="0" anchor="b" anchorCtr="0">
            <a:normAutofit/>
          </a:bodyPr>
          <a:lstStyle/>
          <a:p>
            <a:pPr marL="0" lvl="0" indent="0" algn="r">
              <a:spcAft>
                <a:spcPts val="0"/>
              </a:spcAft>
              <a:buClr>
                <a:srgbClr val="FFFFFF"/>
              </a:buClr>
              <a:buSzPts val="3600"/>
            </a:pPr>
            <a:r>
              <a:rPr lang="en-US" sz="4400" kern="1200" cap="all" spc="200" baseline="0" dirty="0">
                <a:solidFill>
                  <a:schemeClr val="tx1"/>
                </a:solidFill>
                <a:latin typeface="+mj-lt"/>
                <a:ea typeface="+mj-ea"/>
                <a:cs typeface="+mj-cs"/>
              </a:rPr>
              <a:t>THE PROPOSED</a:t>
            </a:r>
          </a:p>
          <a:p>
            <a:pPr marL="0" lvl="0" indent="0" algn="r">
              <a:spcAft>
                <a:spcPts val="0"/>
              </a:spcAft>
              <a:buClr>
                <a:srgbClr val="FFFFFF"/>
              </a:buClr>
              <a:buSzPts val="3600"/>
            </a:pPr>
            <a:r>
              <a:rPr lang="en-US" sz="4400" kern="1200" cap="all" spc="200" baseline="0" dirty="0">
                <a:solidFill>
                  <a:schemeClr val="tx1"/>
                </a:solidFill>
                <a:latin typeface="+mj-lt"/>
                <a:ea typeface="+mj-ea"/>
                <a:cs typeface="+mj-cs"/>
              </a:rPr>
              <a:t>ROUND ROBIN</a:t>
            </a:r>
            <a:br>
              <a:rPr lang="en-US" sz="4400" kern="1200" cap="all" spc="200" baseline="0" dirty="0">
                <a:solidFill>
                  <a:schemeClr val="tx1"/>
                </a:solidFill>
                <a:latin typeface="+mj-lt"/>
                <a:ea typeface="+mj-ea"/>
                <a:cs typeface="+mj-cs"/>
              </a:rPr>
            </a:br>
            <a:r>
              <a:rPr lang="en-US" sz="4400" kern="1200" cap="all" spc="200" baseline="0" dirty="0">
                <a:solidFill>
                  <a:schemeClr val="tx1"/>
                </a:solidFill>
                <a:latin typeface="+mj-lt"/>
                <a:ea typeface="+mj-ea"/>
                <a:cs typeface="+mj-cs"/>
              </a:rPr>
              <a:t>ALGORITHM</a:t>
            </a:r>
          </a:p>
        </p:txBody>
      </p:sp>
      <p:cxnSp>
        <p:nvCxnSpPr>
          <p:cNvPr id="185" name="Straight Connector 178">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Text&#10;&#10;Description automatically generated">
            <a:extLst>
              <a:ext uri="{FF2B5EF4-FFF2-40B4-BE49-F238E27FC236}">
                <a16:creationId xmlns:a16="http://schemas.microsoft.com/office/drawing/2014/main" id="{2F59BC81-C8F1-4C1E-BEA0-B695169EC906}"/>
              </a:ext>
            </a:extLst>
          </p:cNvPr>
          <p:cNvPicPr>
            <a:picLocks noChangeAspect="1"/>
          </p:cNvPicPr>
          <p:nvPr/>
        </p:nvPicPr>
        <p:blipFill>
          <a:blip r:embed="rId3"/>
          <a:stretch>
            <a:fillRect/>
          </a:stretch>
        </p:blipFill>
        <p:spPr>
          <a:xfrm>
            <a:off x="4850498" y="640080"/>
            <a:ext cx="6505908" cy="55788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7"/>
        <p:cNvGrpSpPr/>
        <p:nvPr/>
      </p:nvGrpSpPr>
      <p:grpSpPr>
        <a:xfrm>
          <a:off x="0" y="0"/>
          <a:ext cx="0" cy="0"/>
          <a:chOff x="0" y="0"/>
          <a:chExt cx="0" cy="0"/>
        </a:xfrm>
      </p:grpSpPr>
      <p:sp>
        <p:nvSpPr>
          <p:cNvPr id="59" name="Rectangle 58">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8CC5F1-84E5-4904-B403-122F295DE8CD}"/>
              </a:ext>
            </a:extLst>
          </p:cNvPr>
          <p:cNvSpPr>
            <a:spLocks noGrp="1"/>
          </p:cNvSpPr>
          <p:nvPr>
            <p:ph type="title"/>
          </p:nvPr>
        </p:nvSpPr>
        <p:spPr>
          <a:xfrm>
            <a:off x="1024128" y="459317"/>
            <a:ext cx="4389120" cy="1749552"/>
          </a:xfrm>
        </p:spPr>
        <p:txBody>
          <a:bodyPr vert="horz" lIns="91440" tIns="45720" rIns="91440" bIns="45720" rtlCol="0" anchor="ctr">
            <a:normAutofit/>
          </a:bodyPr>
          <a:lstStyle/>
          <a:p>
            <a:r>
              <a:rPr lang="en-US" sz="3400" dirty="0"/>
              <a:t>Comparison (Gantt Chart)</a:t>
            </a:r>
            <a:br>
              <a:rPr lang="en-US" sz="3400" dirty="0"/>
            </a:br>
            <a:r>
              <a:rPr lang="en-US" sz="3400" dirty="0"/>
              <a:t>Regular round robin</a:t>
            </a:r>
          </a:p>
        </p:txBody>
      </p:sp>
      <p:cxnSp>
        <p:nvCxnSpPr>
          <p:cNvPr id="61" name="Straight Connector 60">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917C32-C70F-4C8E-968A-31A7A54C74EC}"/>
              </a:ext>
            </a:extLst>
          </p:cNvPr>
          <p:cNvSpPr txBox="1"/>
          <p:nvPr/>
        </p:nvSpPr>
        <p:spPr>
          <a:xfrm>
            <a:off x="1024129" y="2286000"/>
            <a:ext cx="4389120" cy="3931920"/>
          </a:xfrm>
          <a:prstGeom prst="rect">
            <a:avLst/>
          </a:prstGeom>
        </p:spPr>
        <p:txBody>
          <a:bodyPr vert="horz" lIns="45720" tIns="45720" rIns="45720" bIns="45720" rtlCol="0">
            <a:normAutofit/>
          </a:bodyPr>
          <a:lstStyle/>
          <a:p>
            <a:pPr>
              <a:lnSpc>
                <a:spcPct val="90000"/>
              </a:lnSpc>
              <a:spcAft>
                <a:spcPts val="600"/>
              </a:spcAft>
              <a:buClr>
                <a:schemeClr val="accent1"/>
              </a:buClr>
            </a:pPr>
            <a:r>
              <a:rPr lang="en-US" sz="1800" kern="1200" dirty="0">
                <a:solidFill>
                  <a:schemeClr val="tx1"/>
                </a:solidFill>
                <a:latin typeface="+mn-lt"/>
                <a:ea typeface="+mn-ea"/>
                <a:cs typeface="+mn-cs"/>
              </a:rPr>
              <a:t>Normal Round Robin:</a:t>
            </a:r>
          </a:p>
          <a:p>
            <a:pPr>
              <a:lnSpc>
                <a:spcPct val="90000"/>
              </a:lnSpc>
              <a:spcAft>
                <a:spcPts val="600"/>
              </a:spcAft>
              <a:buClr>
                <a:schemeClr val="accent1"/>
              </a:buClr>
            </a:pPr>
            <a:r>
              <a:rPr lang="en-US" sz="1800" kern="1200" dirty="0">
                <a:solidFill>
                  <a:schemeClr val="tx1"/>
                </a:solidFill>
                <a:latin typeface="+mn-lt"/>
                <a:ea typeface="+mn-ea"/>
                <a:cs typeface="+mn-cs"/>
              </a:rPr>
              <a:t>Quantum : 5.61 Seconds</a:t>
            </a:r>
          </a:p>
          <a:p>
            <a:pPr>
              <a:lnSpc>
                <a:spcPct val="90000"/>
              </a:lnSpc>
              <a:spcAft>
                <a:spcPts val="600"/>
              </a:spcAft>
              <a:buClr>
                <a:schemeClr val="accent1"/>
              </a:buClr>
            </a:pPr>
            <a:r>
              <a:rPr lang="en-US" sz="1800" kern="1200" dirty="0">
                <a:solidFill>
                  <a:schemeClr val="tx1"/>
                </a:solidFill>
                <a:latin typeface="+mn-lt"/>
                <a:ea typeface="+mn-ea"/>
                <a:cs typeface="+mn-cs"/>
              </a:rPr>
              <a:t>Average Response Time: 14.771</a:t>
            </a:r>
          </a:p>
          <a:p>
            <a:pPr>
              <a:lnSpc>
                <a:spcPct val="90000"/>
              </a:lnSpc>
              <a:spcAft>
                <a:spcPts val="600"/>
              </a:spcAft>
              <a:buClr>
                <a:schemeClr val="accent1"/>
              </a:buClr>
            </a:pPr>
            <a:r>
              <a:rPr lang="en-US" sz="1800" kern="1200" dirty="0">
                <a:solidFill>
                  <a:schemeClr val="tx1"/>
                </a:solidFill>
                <a:latin typeface="+mn-lt"/>
                <a:ea typeface="+mn-ea"/>
                <a:cs typeface="+mn-cs"/>
              </a:rPr>
              <a:t>Average Waiting Time: 21.893</a:t>
            </a:r>
          </a:p>
          <a:p>
            <a:pPr>
              <a:lnSpc>
                <a:spcPct val="90000"/>
              </a:lnSpc>
              <a:spcAft>
                <a:spcPts val="600"/>
              </a:spcAft>
              <a:buClr>
                <a:schemeClr val="accent1"/>
              </a:buClr>
            </a:pPr>
            <a:r>
              <a:rPr lang="en-US" sz="1800" kern="1200" dirty="0">
                <a:solidFill>
                  <a:schemeClr val="tx1"/>
                </a:solidFill>
                <a:latin typeface="+mn-lt"/>
                <a:ea typeface="+mn-ea"/>
                <a:cs typeface="+mn-cs"/>
              </a:rPr>
              <a:t>Average Turn-Around Time: 28.493</a:t>
            </a:r>
          </a:p>
          <a:p>
            <a:pPr>
              <a:lnSpc>
                <a:spcPct val="90000"/>
              </a:lnSpc>
              <a:spcAft>
                <a:spcPts val="600"/>
              </a:spcAft>
              <a:buClr>
                <a:schemeClr val="accent1"/>
              </a:buClr>
            </a:pPr>
            <a:r>
              <a:rPr lang="en-US" sz="1800" kern="1200" dirty="0">
                <a:solidFill>
                  <a:schemeClr val="tx1"/>
                </a:solidFill>
                <a:latin typeface="+mn-lt"/>
                <a:ea typeface="+mn-ea"/>
                <a:cs typeface="+mn-cs"/>
              </a:rPr>
              <a:t>Context Switches: 13</a:t>
            </a:r>
          </a:p>
        </p:txBody>
      </p:sp>
      <p:graphicFrame>
        <p:nvGraphicFramePr>
          <p:cNvPr id="3" name="Table 2">
            <a:extLst>
              <a:ext uri="{FF2B5EF4-FFF2-40B4-BE49-F238E27FC236}">
                <a16:creationId xmlns:a16="http://schemas.microsoft.com/office/drawing/2014/main" id="{C513FF5E-702E-421A-A8B4-AF326B71C879}"/>
              </a:ext>
            </a:extLst>
          </p:cNvPr>
          <p:cNvGraphicFramePr>
            <a:graphicFrameLocks noGrp="1"/>
          </p:cNvGraphicFramePr>
          <p:nvPr>
            <p:extLst>
              <p:ext uri="{D42A27DB-BD31-4B8C-83A1-F6EECF244321}">
                <p14:modId xmlns:p14="http://schemas.microsoft.com/office/powerpoint/2010/main" val="239633197"/>
              </p:ext>
            </p:extLst>
          </p:nvPr>
        </p:nvGraphicFramePr>
        <p:xfrm>
          <a:off x="7282261" y="960120"/>
          <a:ext cx="3723474" cy="4940859"/>
        </p:xfrm>
        <a:graphic>
          <a:graphicData uri="http://schemas.openxmlformats.org/drawingml/2006/table">
            <a:tbl>
              <a:tblPr firstRow="1" bandRow="1">
                <a:tableStyleId>{5C22544A-7EE6-4342-B048-85BDC9FD1C3A}</a:tableStyleId>
              </a:tblPr>
              <a:tblGrid>
                <a:gridCol w="1037113">
                  <a:extLst>
                    <a:ext uri="{9D8B030D-6E8A-4147-A177-3AD203B41FA5}">
                      <a16:colId xmlns:a16="http://schemas.microsoft.com/office/drawing/2014/main" val="1435034256"/>
                    </a:ext>
                  </a:extLst>
                </a:gridCol>
                <a:gridCol w="1396154">
                  <a:extLst>
                    <a:ext uri="{9D8B030D-6E8A-4147-A177-3AD203B41FA5}">
                      <a16:colId xmlns:a16="http://schemas.microsoft.com/office/drawing/2014/main" val="1567762691"/>
                    </a:ext>
                  </a:extLst>
                </a:gridCol>
                <a:gridCol w="1290207">
                  <a:extLst>
                    <a:ext uri="{9D8B030D-6E8A-4147-A177-3AD203B41FA5}">
                      <a16:colId xmlns:a16="http://schemas.microsoft.com/office/drawing/2014/main" val="2162949236"/>
                    </a:ext>
                  </a:extLst>
                </a:gridCol>
              </a:tblGrid>
              <a:tr h="449169">
                <a:tc>
                  <a:txBody>
                    <a:bodyPr/>
                    <a:lstStyle/>
                    <a:p>
                      <a:pPr rtl="0" fontAlgn="t">
                        <a:spcBef>
                          <a:spcPts val="0"/>
                        </a:spcBef>
                        <a:spcAft>
                          <a:spcPts val="0"/>
                        </a:spcAft>
                      </a:pPr>
                      <a:r>
                        <a:rPr lang="en-IN" sz="1500" b="1" u="none" strike="noStrike">
                          <a:solidFill>
                            <a:srgbClr val="000000"/>
                          </a:solidFill>
                          <a:effectLst/>
                        </a:rPr>
                        <a:t>Process</a:t>
                      </a:r>
                      <a:endParaRPr lang="en-IN" sz="1800">
                        <a:effectLst/>
                      </a:endParaRPr>
                    </a:p>
                  </a:txBody>
                  <a:tcPr marL="94623" marR="94623" marT="94623" marB="94623"/>
                </a:tc>
                <a:tc>
                  <a:txBody>
                    <a:bodyPr/>
                    <a:lstStyle/>
                    <a:p>
                      <a:pPr rtl="0" fontAlgn="t">
                        <a:spcBef>
                          <a:spcPts val="0"/>
                        </a:spcBef>
                        <a:spcAft>
                          <a:spcPts val="0"/>
                        </a:spcAft>
                      </a:pPr>
                      <a:r>
                        <a:rPr lang="en-IN" sz="1500" b="1" u="none" strike="noStrike">
                          <a:solidFill>
                            <a:srgbClr val="000000"/>
                          </a:solidFill>
                          <a:effectLst/>
                        </a:rPr>
                        <a:t>Arrival Time</a:t>
                      </a:r>
                      <a:endParaRPr lang="en-IN" sz="1800">
                        <a:effectLst/>
                      </a:endParaRPr>
                    </a:p>
                  </a:txBody>
                  <a:tcPr marL="94623" marR="94623" marT="94623" marB="94623"/>
                </a:tc>
                <a:tc>
                  <a:txBody>
                    <a:bodyPr/>
                    <a:lstStyle/>
                    <a:p>
                      <a:pPr rtl="0" fontAlgn="t">
                        <a:spcBef>
                          <a:spcPts val="0"/>
                        </a:spcBef>
                        <a:spcAft>
                          <a:spcPts val="0"/>
                        </a:spcAft>
                      </a:pPr>
                      <a:r>
                        <a:rPr lang="en-IN" sz="1500" b="1" u="none" strike="noStrike">
                          <a:solidFill>
                            <a:srgbClr val="000000"/>
                          </a:solidFill>
                          <a:effectLst/>
                        </a:rPr>
                        <a:t>Burst Time</a:t>
                      </a:r>
                      <a:endParaRPr lang="en-IN" sz="1800">
                        <a:effectLst/>
                      </a:endParaRPr>
                    </a:p>
                  </a:txBody>
                  <a:tcPr marL="94623" marR="94623" marT="94623" marB="94623"/>
                </a:tc>
                <a:extLst>
                  <a:ext uri="{0D108BD9-81ED-4DB2-BD59-A6C34878D82A}">
                    <a16:rowId xmlns:a16="http://schemas.microsoft.com/office/drawing/2014/main" val="4187570154"/>
                  </a:ext>
                </a:extLst>
              </a:tr>
              <a:tr h="449169">
                <a:tc>
                  <a:txBody>
                    <a:bodyPr/>
                    <a:lstStyle/>
                    <a:p>
                      <a:pPr rtl="0" fontAlgn="t">
                        <a:spcBef>
                          <a:spcPts val="0"/>
                        </a:spcBef>
                        <a:spcAft>
                          <a:spcPts val="0"/>
                        </a:spcAft>
                      </a:pPr>
                      <a:r>
                        <a:rPr lang="en-IN" sz="1500" b="0" u="none" strike="noStrike">
                          <a:solidFill>
                            <a:srgbClr val="000000"/>
                          </a:solidFill>
                          <a:effectLst/>
                        </a:rPr>
                        <a:t>1</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0</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5</a:t>
                      </a:r>
                      <a:endParaRPr lang="en-IN" sz="1800">
                        <a:effectLst/>
                      </a:endParaRPr>
                    </a:p>
                  </a:txBody>
                  <a:tcPr marL="94623" marR="94623" marT="94623" marB="94623"/>
                </a:tc>
                <a:extLst>
                  <a:ext uri="{0D108BD9-81ED-4DB2-BD59-A6C34878D82A}">
                    <a16:rowId xmlns:a16="http://schemas.microsoft.com/office/drawing/2014/main" val="953741386"/>
                  </a:ext>
                </a:extLst>
              </a:tr>
              <a:tr h="449169">
                <a:tc>
                  <a:txBody>
                    <a:bodyPr/>
                    <a:lstStyle/>
                    <a:p>
                      <a:pPr rtl="0" fontAlgn="t">
                        <a:spcBef>
                          <a:spcPts val="0"/>
                        </a:spcBef>
                        <a:spcAft>
                          <a:spcPts val="0"/>
                        </a:spcAft>
                      </a:pPr>
                      <a:r>
                        <a:rPr lang="en-IN" sz="1500" b="0" u="none" strike="noStrike">
                          <a:solidFill>
                            <a:srgbClr val="000000"/>
                          </a:solidFill>
                          <a:effectLst/>
                        </a:rPr>
                        <a:t>2</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0</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extLst>
                  <a:ext uri="{0D108BD9-81ED-4DB2-BD59-A6C34878D82A}">
                    <a16:rowId xmlns:a16="http://schemas.microsoft.com/office/drawing/2014/main" val="2830008697"/>
                  </a:ext>
                </a:extLst>
              </a:tr>
              <a:tr h="449169">
                <a:tc>
                  <a:txBody>
                    <a:bodyPr/>
                    <a:lstStyle/>
                    <a:p>
                      <a:pPr rtl="0" fontAlgn="t">
                        <a:spcBef>
                          <a:spcPts val="0"/>
                        </a:spcBef>
                        <a:spcAft>
                          <a:spcPts val="0"/>
                        </a:spcAft>
                      </a:pPr>
                      <a:r>
                        <a:rPr lang="en-IN" sz="1500" b="0" u="none" strike="noStrike" dirty="0">
                          <a:solidFill>
                            <a:srgbClr val="000000"/>
                          </a:solidFill>
                          <a:effectLst/>
                        </a:rPr>
                        <a:t>3</a:t>
                      </a:r>
                      <a:endParaRPr lang="en-IN" sz="1800" dirty="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1</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2</a:t>
                      </a:r>
                      <a:endParaRPr lang="en-IN" sz="1800">
                        <a:effectLst/>
                      </a:endParaRPr>
                    </a:p>
                  </a:txBody>
                  <a:tcPr marL="94623" marR="94623" marT="94623" marB="94623"/>
                </a:tc>
                <a:extLst>
                  <a:ext uri="{0D108BD9-81ED-4DB2-BD59-A6C34878D82A}">
                    <a16:rowId xmlns:a16="http://schemas.microsoft.com/office/drawing/2014/main" val="3266092329"/>
                  </a:ext>
                </a:extLst>
              </a:tr>
              <a:tr h="449169">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1</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20</a:t>
                      </a:r>
                      <a:endParaRPr lang="en-IN" sz="1800">
                        <a:effectLst/>
                      </a:endParaRPr>
                    </a:p>
                  </a:txBody>
                  <a:tcPr marL="94623" marR="94623" marT="94623" marB="94623"/>
                </a:tc>
                <a:extLst>
                  <a:ext uri="{0D108BD9-81ED-4DB2-BD59-A6C34878D82A}">
                    <a16:rowId xmlns:a16="http://schemas.microsoft.com/office/drawing/2014/main" val="2365945852"/>
                  </a:ext>
                </a:extLst>
              </a:tr>
              <a:tr h="449169">
                <a:tc>
                  <a:txBody>
                    <a:bodyPr/>
                    <a:lstStyle/>
                    <a:p>
                      <a:pPr rtl="0" fontAlgn="t">
                        <a:spcBef>
                          <a:spcPts val="0"/>
                        </a:spcBef>
                        <a:spcAft>
                          <a:spcPts val="0"/>
                        </a:spcAft>
                      </a:pPr>
                      <a:r>
                        <a:rPr lang="en-IN" sz="1500" b="0" u="none" strike="noStrike">
                          <a:solidFill>
                            <a:srgbClr val="000000"/>
                          </a:solidFill>
                          <a:effectLst/>
                        </a:rPr>
                        <a:t>5</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3</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11</a:t>
                      </a:r>
                      <a:endParaRPr lang="en-IN" sz="1800">
                        <a:effectLst/>
                      </a:endParaRPr>
                    </a:p>
                  </a:txBody>
                  <a:tcPr marL="94623" marR="94623" marT="94623" marB="94623"/>
                </a:tc>
                <a:extLst>
                  <a:ext uri="{0D108BD9-81ED-4DB2-BD59-A6C34878D82A}">
                    <a16:rowId xmlns:a16="http://schemas.microsoft.com/office/drawing/2014/main" val="75002883"/>
                  </a:ext>
                </a:extLst>
              </a:tr>
              <a:tr h="449169">
                <a:tc>
                  <a:txBody>
                    <a:bodyPr/>
                    <a:lstStyle/>
                    <a:p>
                      <a:pPr rtl="0" fontAlgn="t">
                        <a:spcBef>
                          <a:spcPts val="0"/>
                        </a:spcBef>
                        <a:spcAft>
                          <a:spcPts val="0"/>
                        </a:spcAft>
                      </a:pPr>
                      <a:r>
                        <a:rPr lang="en-IN" sz="1500" b="0" u="none" strike="noStrike">
                          <a:solidFill>
                            <a:srgbClr val="000000"/>
                          </a:solidFill>
                          <a:effectLst/>
                        </a:rPr>
                        <a:t>6</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1</a:t>
                      </a:r>
                      <a:endParaRPr lang="en-IN" sz="1800">
                        <a:effectLst/>
                      </a:endParaRPr>
                    </a:p>
                  </a:txBody>
                  <a:tcPr marL="94623" marR="94623" marT="94623" marB="94623"/>
                </a:tc>
                <a:extLst>
                  <a:ext uri="{0D108BD9-81ED-4DB2-BD59-A6C34878D82A}">
                    <a16:rowId xmlns:a16="http://schemas.microsoft.com/office/drawing/2014/main" val="1361674885"/>
                  </a:ext>
                </a:extLst>
              </a:tr>
              <a:tr h="449169">
                <a:tc>
                  <a:txBody>
                    <a:bodyPr/>
                    <a:lstStyle/>
                    <a:p>
                      <a:pPr rtl="0" fontAlgn="t">
                        <a:spcBef>
                          <a:spcPts val="0"/>
                        </a:spcBef>
                        <a:spcAft>
                          <a:spcPts val="0"/>
                        </a:spcAft>
                      </a:pPr>
                      <a:r>
                        <a:rPr lang="en-IN" sz="1500" b="0" u="none" strike="noStrike">
                          <a:solidFill>
                            <a:srgbClr val="000000"/>
                          </a:solidFill>
                          <a:effectLst/>
                        </a:rPr>
                        <a:t>7</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5</a:t>
                      </a:r>
                      <a:endParaRPr lang="en-IN" sz="1800">
                        <a:effectLst/>
                      </a:endParaRPr>
                    </a:p>
                  </a:txBody>
                  <a:tcPr marL="94623" marR="94623" marT="94623" marB="94623"/>
                </a:tc>
                <a:extLst>
                  <a:ext uri="{0D108BD9-81ED-4DB2-BD59-A6C34878D82A}">
                    <a16:rowId xmlns:a16="http://schemas.microsoft.com/office/drawing/2014/main" val="351020615"/>
                  </a:ext>
                </a:extLst>
              </a:tr>
              <a:tr h="449169">
                <a:tc>
                  <a:txBody>
                    <a:bodyPr/>
                    <a:lstStyle/>
                    <a:p>
                      <a:pPr rtl="0" fontAlgn="t">
                        <a:spcBef>
                          <a:spcPts val="0"/>
                        </a:spcBef>
                        <a:spcAft>
                          <a:spcPts val="0"/>
                        </a:spcAft>
                      </a:pPr>
                      <a:r>
                        <a:rPr lang="en-IN" sz="1500" b="0" u="none" strike="noStrike">
                          <a:solidFill>
                            <a:srgbClr val="000000"/>
                          </a:solidFill>
                          <a:effectLst/>
                        </a:rPr>
                        <a:t>8</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7</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extLst>
                  <a:ext uri="{0D108BD9-81ED-4DB2-BD59-A6C34878D82A}">
                    <a16:rowId xmlns:a16="http://schemas.microsoft.com/office/drawing/2014/main" val="2064136613"/>
                  </a:ext>
                </a:extLst>
              </a:tr>
              <a:tr h="449169">
                <a:tc>
                  <a:txBody>
                    <a:bodyPr/>
                    <a:lstStyle/>
                    <a:p>
                      <a:pPr rtl="0" fontAlgn="t">
                        <a:spcBef>
                          <a:spcPts val="0"/>
                        </a:spcBef>
                        <a:spcAft>
                          <a:spcPts val="0"/>
                        </a:spcAft>
                      </a:pPr>
                      <a:r>
                        <a:rPr lang="en-IN" sz="1500" b="0" u="none" strike="noStrike">
                          <a:solidFill>
                            <a:srgbClr val="000000"/>
                          </a:solidFill>
                          <a:effectLst/>
                        </a:rPr>
                        <a:t>9</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7</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4</a:t>
                      </a:r>
                      <a:endParaRPr lang="en-IN" sz="1800">
                        <a:effectLst/>
                      </a:endParaRPr>
                    </a:p>
                  </a:txBody>
                  <a:tcPr marL="94623" marR="94623" marT="94623" marB="94623"/>
                </a:tc>
                <a:extLst>
                  <a:ext uri="{0D108BD9-81ED-4DB2-BD59-A6C34878D82A}">
                    <a16:rowId xmlns:a16="http://schemas.microsoft.com/office/drawing/2014/main" val="2202937275"/>
                  </a:ext>
                </a:extLst>
              </a:tr>
              <a:tr h="449169">
                <a:tc>
                  <a:txBody>
                    <a:bodyPr/>
                    <a:lstStyle/>
                    <a:p>
                      <a:pPr rtl="0" fontAlgn="t">
                        <a:spcBef>
                          <a:spcPts val="0"/>
                        </a:spcBef>
                        <a:spcAft>
                          <a:spcPts val="0"/>
                        </a:spcAft>
                      </a:pPr>
                      <a:r>
                        <a:rPr lang="en-IN" sz="1500" b="0" u="none" strike="noStrike">
                          <a:solidFill>
                            <a:srgbClr val="000000"/>
                          </a:solidFill>
                          <a:effectLst/>
                        </a:rPr>
                        <a:t>10</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a:solidFill>
                            <a:srgbClr val="000000"/>
                          </a:solidFill>
                          <a:effectLst/>
                        </a:rPr>
                        <a:t>9</a:t>
                      </a:r>
                      <a:endParaRPr lang="en-IN" sz="1800">
                        <a:effectLst/>
                      </a:endParaRPr>
                    </a:p>
                  </a:txBody>
                  <a:tcPr marL="94623" marR="94623" marT="94623" marB="94623"/>
                </a:tc>
                <a:tc>
                  <a:txBody>
                    <a:bodyPr/>
                    <a:lstStyle/>
                    <a:p>
                      <a:pPr rtl="0" fontAlgn="t">
                        <a:spcBef>
                          <a:spcPts val="0"/>
                        </a:spcBef>
                        <a:spcAft>
                          <a:spcPts val="0"/>
                        </a:spcAft>
                      </a:pPr>
                      <a:r>
                        <a:rPr lang="en-IN" sz="1500" b="0" u="none" strike="noStrike" dirty="0">
                          <a:solidFill>
                            <a:srgbClr val="000000"/>
                          </a:solidFill>
                          <a:effectLst/>
                        </a:rPr>
                        <a:t>10</a:t>
                      </a:r>
                      <a:endParaRPr lang="en-IN" sz="1800" dirty="0">
                        <a:effectLst/>
                      </a:endParaRPr>
                    </a:p>
                  </a:txBody>
                  <a:tcPr marL="94623" marR="94623" marT="94623" marB="94623"/>
                </a:tc>
                <a:extLst>
                  <a:ext uri="{0D108BD9-81ED-4DB2-BD59-A6C34878D82A}">
                    <a16:rowId xmlns:a16="http://schemas.microsoft.com/office/drawing/2014/main" val="3361942200"/>
                  </a:ext>
                </a:extLst>
              </a:tr>
            </a:tbl>
          </a:graphicData>
        </a:graphic>
      </p:graphicFrame>
      <p:pic>
        <p:nvPicPr>
          <p:cNvPr id="16" name="Picture 15">
            <a:extLst>
              <a:ext uri="{FF2B5EF4-FFF2-40B4-BE49-F238E27FC236}">
                <a16:creationId xmlns:a16="http://schemas.microsoft.com/office/drawing/2014/main" id="{3168B037-1A14-444F-89CA-E40B3FA811A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21947" y="4339371"/>
            <a:ext cx="5393481" cy="1050853"/>
          </a:xfrm>
          <a:prstGeom prst="rect">
            <a:avLst/>
          </a:prstGeom>
        </p:spPr>
      </p:pic>
      <p:pic>
        <p:nvPicPr>
          <p:cNvPr id="19" name="Picture 18">
            <a:extLst>
              <a:ext uri="{FF2B5EF4-FFF2-40B4-BE49-F238E27FC236}">
                <a16:creationId xmlns:a16="http://schemas.microsoft.com/office/drawing/2014/main" id="{710E74D2-4F37-49A5-81D1-CF18AAD14FF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29197" y="5465609"/>
            <a:ext cx="5178979" cy="9907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7"/>
        <p:cNvGrpSpPr/>
        <p:nvPr/>
      </p:nvGrpSpPr>
      <p:grpSpPr>
        <a:xfrm>
          <a:off x="0" y="0"/>
          <a:ext cx="0" cy="0"/>
          <a:chOff x="0" y="0"/>
          <a:chExt cx="0" cy="0"/>
        </a:xfrm>
      </p:grpSpPr>
      <p:sp>
        <p:nvSpPr>
          <p:cNvPr id="55" name="Rectangle 54">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8CC5F1-84E5-4904-B403-122F295DE8CD}"/>
              </a:ext>
            </a:extLst>
          </p:cNvPr>
          <p:cNvSpPr>
            <a:spLocks noGrp="1"/>
          </p:cNvSpPr>
          <p:nvPr>
            <p:ph type="title"/>
          </p:nvPr>
        </p:nvSpPr>
        <p:spPr>
          <a:xfrm>
            <a:off x="1024128" y="459317"/>
            <a:ext cx="4389120" cy="1749552"/>
          </a:xfrm>
        </p:spPr>
        <p:txBody>
          <a:bodyPr vert="horz" lIns="91440" tIns="45720" rIns="91440" bIns="45720" rtlCol="0" anchor="ctr">
            <a:normAutofit/>
          </a:bodyPr>
          <a:lstStyle/>
          <a:p>
            <a:r>
              <a:rPr lang="en-US" sz="3400" dirty="0"/>
              <a:t>Comparison (Gantt Chart)</a:t>
            </a:r>
            <a:br>
              <a:rPr lang="en-US" sz="3400" dirty="0"/>
            </a:br>
            <a:r>
              <a:rPr lang="en-US" sz="3400" dirty="0"/>
              <a:t>improved round robin</a:t>
            </a:r>
          </a:p>
        </p:txBody>
      </p:sp>
      <p:cxnSp>
        <p:nvCxnSpPr>
          <p:cNvPr id="57" name="Straight Connector 56">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917C32-C70F-4C8E-968A-31A7A54C74EC}"/>
              </a:ext>
            </a:extLst>
          </p:cNvPr>
          <p:cNvSpPr txBox="1"/>
          <p:nvPr/>
        </p:nvSpPr>
        <p:spPr>
          <a:xfrm>
            <a:off x="1024129" y="2286000"/>
            <a:ext cx="4389120" cy="3931920"/>
          </a:xfrm>
          <a:prstGeom prst="rect">
            <a:avLst/>
          </a:prstGeom>
        </p:spPr>
        <p:txBody>
          <a:bodyPr vert="horz" lIns="45720" tIns="45720" rIns="45720" bIns="45720" rtlCol="0">
            <a:normAutofit/>
          </a:bodyPr>
          <a:lstStyle/>
          <a:p>
            <a:pPr>
              <a:lnSpc>
                <a:spcPct val="90000"/>
              </a:lnSpc>
              <a:spcAft>
                <a:spcPts val="600"/>
              </a:spcAft>
              <a:buClr>
                <a:schemeClr val="accent1"/>
              </a:buClr>
            </a:pPr>
            <a:r>
              <a:rPr lang="en-GB" sz="1800" kern="1200" dirty="0">
                <a:solidFill>
                  <a:schemeClr val="tx1"/>
                </a:solidFill>
                <a:latin typeface="+mn-lt"/>
                <a:ea typeface="+mn-ea"/>
                <a:cs typeface="+mn-cs"/>
              </a:rPr>
              <a:t>Improved Round Robin:</a:t>
            </a:r>
          </a:p>
          <a:p>
            <a:pPr>
              <a:lnSpc>
                <a:spcPct val="90000"/>
              </a:lnSpc>
              <a:spcAft>
                <a:spcPts val="600"/>
              </a:spcAft>
              <a:buClr>
                <a:schemeClr val="accent1"/>
              </a:buClr>
            </a:pPr>
            <a:r>
              <a:rPr lang="en-GB" sz="1800" kern="1200" dirty="0">
                <a:solidFill>
                  <a:schemeClr val="tx1"/>
                </a:solidFill>
                <a:latin typeface="+mn-lt"/>
                <a:ea typeface="+mn-ea"/>
                <a:cs typeface="+mn-cs"/>
              </a:rPr>
              <a:t>Average Response Time: 13.200</a:t>
            </a:r>
          </a:p>
          <a:p>
            <a:pPr>
              <a:lnSpc>
                <a:spcPct val="90000"/>
              </a:lnSpc>
              <a:spcAft>
                <a:spcPts val="600"/>
              </a:spcAft>
              <a:buClr>
                <a:schemeClr val="accent1"/>
              </a:buClr>
            </a:pPr>
            <a:r>
              <a:rPr lang="en-GB" sz="1800" kern="1200" dirty="0">
                <a:solidFill>
                  <a:schemeClr val="tx1"/>
                </a:solidFill>
                <a:latin typeface="+mn-lt"/>
                <a:ea typeface="+mn-ea"/>
                <a:cs typeface="+mn-cs"/>
              </a:rPr>
              <a:t>Average Waiting Time: 13.200</a:t>
            </a:r>
          </a:p>
          <a:p>
            <a:pPr>
              <a:lnSpc>
                <a:spcPct val="90000"/>
              </a:lnSpc>
              <a:spcAft>
                <a:spcPts val="600"/>
              </a:spcAft>
              <a:buClr>
                <a:schemeClr val="accent1"/>
              </a:buClr>
            </a:pPr>
            <a:r>
              <a:rPr lang="en-GB" sz="1800" kern="1200" dirty="0">
                <a:solidFill>
                  <a:schemeClr val="tx1"/>
                </a:solidFill>
                <a:latin typeface="+mn-lt"/>
                <a:ea typeface="+mn-ea"/>
                <a:cs typeface="+mn-cs"/>
              </a:rPr>
              <a:t>Average Turn-Around Time: 19.800</a:t>
            </a:r>
          </a:p>
          <a:p>
            <a:pPr>
              <a:lnSpc>
                <a:spcPct val="90000"/>
              </a:lnSpc>
              <a:spcAft>
                <a:spcPts val="600"/>
              </a:spcAft>
              <a:buClr>
                <a:schemeClr val="accent1"/>
              </a:buClr>
            </a:pPr>
            <a:r>
              <a:rPr lang="en-GB" sz="1800" kern="1200" dirty="0">
                <a:solidFill>
                  <a:schemeClr val="tx1"/>
                </a:solidFill>
                <a:latin typeface="+mn-lt"/>
                <a:ea typeface="+mn-ea"/>
                <a:cs typeface="+mn-cs"/>
              </a:rPr>
              <a:t>Context Switches: 9</a:t>
            </a:r>
            <a:endParaRPr lang="en-US" sz="1800" kern="1200" dirty="0">
              <a:solidFill>
                <a:schemeClr val="tx1"/>
              </a:solidFill>
              <a:latin typeface="+mn-lt"/>
              <a:ea typeface="+mn-ea"/>
              <a:cs typeface="+mn-cs"/>
            </a:endParaRPr>
          </a:p>
        </p:txBody>
      </p:sp>
      <p:graphicFrame>
        <p:nvGraphicFramePr>
          <p:cNvPr id="3" name="Table 2">
            <a:extLst>
              <a:ext uri="{FF2B5EF4-FFF2-40B4-BE49-F238E27FC236}">
                <a16:creationId xmlns:a16="http://schemas.microsoft.com/office/drawing/2014/main" id="{C513FF5E-702E-421A-A8B4-AF326B71C879}"/>
              </a:ext>
            </a:extLst>
          </p:cNvPr>
          <p:cNvGraphicFramePr>
            <a:graphicFrameLocks noGrp="1"/>
          </p:cNvGraphicFramePr>
          <p:nvPr>
            <p:extLst>
              <p:ext uri="{D42A27DB-BD31-4B8C-83A1-F6EECF244321}">
                <p14:modId xmlns:p14="http://schemas.microsoft.com/office/powerpoint/2010/main" val="2644291807"/>
              </p:ext>
            </p:extLst>
          </p:nvPr>
        </p:nvGraphicFramePr>
        <p:xfrm>
          <a:off x="7056116" y="1408442"/>
          <a:ext cx="4175763" cy="4044216"/>
        </p:xfrm>
        <a:graphic>
          <a:graphicData uri="http://schemas.openxmlformats.org/drawingml/2006/table">
            <a:tbl>
              <a:tblPr firstRow="1" bandRow="1">
                <a:tableStyleId>{5C22544A-7EE6-4342-B048-85BDC9FD1C3A}</a:tableStyleId>
              </a:tblPr>
              <a:tblGrid>
                <a:gridCol w="1184495">
                  <a:extLst>
                    <a:ext uri="{9D8B030D-6E8A-4147-A177-3AD203B41FA5}">
                      <a16:colId xmlns:a16="http://schemas.microsoft.com/office/drawing/2014/main" val="1435034256"/>
                    </a:ext>
                  </a:extLst>
                </a:gridCol>
                <a:gridCol w="1548595">
                  <a:extLst>
                    <a:ext uri="{9D8B030D-6E8A-4147-A177-3AD203B41FA5}">
                      <a16:colId xmlns:a16="http://schemas.microsoft.com/office/drawing/2014/main" val="1567762691"/>
                    </a:ext>
                  </a:extLst>
                </a:gridCol>
                <a:gridCol w="1442673">
                  <a:extLst>
                    <a:ext uri="{9D8B030D-6E8A-4147-A177-3AD203B41FA5}">
                      <a16:colId xmlns:a16="http://schemas.microsoft.com/office/drawing/2014/main" val="2162949236"/>
                    </a:ext>
                  </a:extLst>
                </a:gridCol>
              </a:tblGrid>
              <a:tr h="367656">
                <a:tc>
                  <a:txBody>
                    <a:bodyPr/>
                    <a:lstStyle/>
                    <a:p>
                      <a:pPr rtl="0" fontAlgn="t">
                        <a:spcBef>
                          <a:spcPts val="0"/>
                        </a:spcBef>
                        <a:spcAft>
                          <a:spcPts val="0"/>
                        </a:spcAft>
                      </a:pPr>
                      <a:r>
                        <a:rPr lang="en-IN" sz="1200" b="1" u="none" strike="noStrike" dirty="0">
                          <a:solidFill>
                            <a:srgbClr val="000000"/>
                          </a:solidFill>
                          <a:effectLst/>
                        </a:rPr>
                        <a:t>Process</a:t>
                      </a:r>
                      <a:endParaRPr lang="en-IN" sz="1500" dirty="0">
                        <a:effectLst/>
                      </a:endParaRPr>
                    </a:p>
                  </a:txBody>
                  <a:tcPr marL="76385" marR="76385" marT="76385" marB="76385"/>
                </a:tc>
                <a:tc>
                  <a:txBody>
                    <a:bodyPr/>
                    <a:lstStyle/>
                    <a:p>
                      <a:pPr rtl="0" fontAlgn="t">
                        <a:spcBef>
                          <a:spcPts val="0"/>
                        </a:spcBef>
                        <a:spcAft>
                          <a:spcPts val="0"/>
                        </a:spcAft>
                      </a:pPr>
                      <a:r>
                        <a:rPr lang="en-IN" sz="1200" b="1" u="none" strike="noStrike" dirty="0">
                          <a:solidFill>
                            <a:srgbClr val="000000"/>
                          </a:solidFill>
                          <a:effectLst/>
                        </a:rPr>
                        <a:t>Arrival Time</a:t>
                      </a:r>
                      <a:endParaRPr lang="en-IN" sz="1500" dirty="0">
                        <a:effectLst/>
                      </a:endParaRPr>
                    </a:p>
                  </a:txBody>
                  <a:tcPr marL="76385" marR="76385" marT="76385" marB="76385"/>
                </a:tc>
                <a:tc>
                  <a:txBody>
                    <a:bodyPr/>
                    <a:lstStyle/>
                    <a:p>
                      <a:pPr rtl="0" fontAlgn="t">
                        <a:spcBef>
                          <a:spcPts val="0"/>
                        </a:spcBef>
                        <a:spcAft>
                          <a:spcPts val="0"/>
                        </a:spcAft>
                      </a:pPr>
                      <a:r>
                        <a:rPr lang="en-IN" sz="1200" b="1" u="none" strike="noStrike" dirty="0">
                          <a:solidFill>
                            <a:srgbClr val="000000"/>
                          </a:solidFill>
                          <a:effectLst/>
                        </a:rPr>
                        <a:t>Burst Time</a:t>
                      </a:r>
                      <a:endParaRPr lang="en-IN" sz="1500" dirty="0">
                        <a:effectLst/>
                      </a:endParaRPr>
                    </a:p>
                  </a:txBody>
                  <a:tcPr marL="76385" marR="76385" marT="76385" marB="76385"/>
                </a:tc>
                <a:extLst>
                  <a:ext uri="{0D108BD9-81ED-4DB2-BD59-A6C34878D82A}">
                    <a16:rowId xmlns:a16="http://schemas.microsoft.com/office/drawing/2014/main" val="4187570154"/>
                  </a:ext>
                </a:extLst>
              </a:tr>
              <a:tr h="367656">
                <a:tc>
                  <a:txBody>
                    <a:bodyPr/>
                    <a:lstStyle/>
                    <a:p>
                      <a:pPr rtl="0" fontAlgn="t">
                        <a:spcBef>
                          <a:spcPts val="0"/>
                        </a:spcBef>
                        <a:spcAft>
                          <a:spcPts val="0"/>
                        </a:spcAft>
                      </a:pPr>
                      <a:r>
                        <a:rPr lang="en-IN" sz="1200" b="0" u="none" strike="noStrike">
                          <a:solidFill>
                            <a:srgbClr val="000000"/>
                          </a:solidFill>
                          <a:effectLst/>
                        </a:rPr>
                        <a:t>1</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0</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5</a:t>
                      </a:r>
                      <a:endParaRPr lang="en-IN" sz="1500">
                        <a:effectLst/>
                      </a:endParaRPr>
                    </a:p>
                  </a:txBody>
                  <a:tcPr marL="76385" marR="76385" marT="76385" marB="76385"/>
                </a:tc>
                <a:extLst>
                  <a:ext uri="{0D108BD9-81ED-4DB2-BD59-A6C34878D82A}">
                    <a16:rowId xmlns:a16="http://schemas.microsoft.com/office/drawing/2014/main" val="953741386"/>
                  </a:ext>
                </a:extLst>
              </a:tr>
              <a:tr h="367656">
                <a:tc>
                  <a:txBody>
                    <a:bodyPr/>
                    <a:lstStyle/>
                    <a:p>
                      <a:pPr rtl="0" fontAlgn="t">
                        <a:spcBef>
                          <a:spcPts val="0"/>
                        </a:spcBef>
                        <a:spcAft>
                          <a:spcPts val="0"/>
                        </a:spcAft>
                      </a:pPr>
                      <a:r>
                        <a:rPr lang="en-IN" sz="1200" b="0" u="none" strike="noStrike">
                          <a:solidFill>
                            <a:srgbClr val="000000"/>
                          </a:solidFill>
                          <a:effectLst/>
                        </a:rPr>
                        <a:t>2</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0</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extLst>
                  <a:ext uri="{0D108BD9-81ED-4DB2-BD59-A6C34878D82A}">
                    <a16:rowId xmlns:a16="http://schemas.microsoft.com/office/drawing/2014/main" val="2830008697"/>
                  </a:ext>
                </a:extLst>
              </a:tr>
              <a:tr h="367656">
                <a:tc>
                  <a:txBody>
                    <a:bodyPr/>
                    <a:lstStyle/>
                    <a:p>
                      <a:pPr rtl="0" fontAlgn="t">
                        <a:spcBef>
                          <a:spcPts val="0"/>
                        </a:spcBef>
                        <a:spcAft>
                          <a:spcPts val="0"/>
                        </a:spcAft>
                      </a:pPr>
                      <a:r>
                        <a:rPr lang="en-IN" sz="1200" b="0" u="none" strike="noStrike">
                          <a:solidFill>
                            <a:srgbClr val="000000"/>
                          </a:solidFill>
                          <a:effectLst/>
                        </a:rPr>
                        <a:t>3</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1</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2</a:t>
                      </a:r>
                      <a:endParaRPr lang="en-IN" sz="1500">
                        <a:effectLst/>
                      </a:endParaRPr>
                    </a:p>
                  </a:txBody>
                  <a:tcPr marL="76385" marR="76385" marT="76385" marB="76385"/>
                </a:tc>
                <a:extLst>
                  <a:ext uri="{0D108BD9-81ED-4DB2-BD59-A6C34878D82A}">
                    <a16:rowId xmlns:a16="http://schemas.microsoft.com/office/drawing/2014/main" val="3266092329"/>
                  </a:ext>
                </a:extLst>
              </a:tr>
              <a:tr h="367656">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1</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20</a:t>
                      </a:r>
                      <a:endParaRPr lang="en-IN" sz="1500">
                        <a:effectLst/>
                      </a:endParaRPr>
                    </a:p>
                  </a:txBody>
                  <a:tcPr marL="76385" marR="76385" marT="76385" marB="76385"/>
                </a:tc>
                <a:extLst>
                  <a:ext uri="{0D108BD9-81ED-4DB2-BD59-A6C34878D82A}">
                    <a16:rowId xmlns:a16="http://schemas.microsoft.com/office/drawing/2014/main" val="2365945852"/>
                  </a:ext>
                </a:extLst>
              </a:tr>
              <a:tr h="367656">
                <a:tc>
                  <a:txBody>
                    <a:bodyPr/>
                    <a:lstStyle/>
                    <a:p>
                      <a:pPr rtl="0" fontAlgn="t">
                        <a:spcBef>
                          <a:spcPts val="0"/>
                        </a:spcBef>
                        <a:spcAft>
                          <a:spcPts val="0"/>
                        </a:spcAft>
                      </a:pPr>
                      <a:r>
                        <a:rPr lang="en-IN" sz="1200" b="0" u="none" strike="noStrike">
                          <a:solidFill>
                            <a:srgbClr val="000000"/>
                          </a:solidFill>
                          <a:effectLst/>
                        </a:rPr>
                        <a:t>5</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3</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11</a:t>
                      </a:r>
                      <a:endParaRPr lang="en-IN" sz="1500">
                        <a:effectLst/>
                      </a:endParaRPr>
                    </a:p>
                  </a:txBody>
                  <a:tcPr marL="76385" marR="76385" marT="76385" marB="76385"/>
                </a:tc>
                <a:extLst>
                  <a:ext uri="{0D108BD9-81ED-4DB2-BD59-A6C34878D82A}">
                    <a16:rowId xmlns:a16="http://schemas.microsoft.com/office/drawing/2014/main" val="75002883"/>
                  </a:ext>
                </a:extLst>
              </a:tr>
              <a:tr h="367656">
                <a:tc>
                  <a:txBody>
                    <a:bodyPr/>
                    <a:lstStyle/>
                    <a:p>
                      <a:pPr rtl="0" fontAlgn="t">
                        <a:spcBef>
                          <a:spcPts val="0"/>
                        </a:spcBef>
                        <a:spcAft>
                          <a:spcPts val="0"/>
                        </a:spcAft>
                      </a:pPr>
                      <a:r>
                        <a:rPr lang="en-IN" sz="1200" b="0" u="none" strike="noStrike">
                          <a:solidFill>
                            <a:srgbClr val="000000"/>
                          </a:solidFill>
                          <a:effectLst/>
                        </a:rPr>
                        <a:t>6</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1</a:t>
                      </a:r>
                      <a:endParaRPr lang="en-IN" sz="1500">
                        <a:effectLst/>
                      </a:endParaRPr>
                    </a:p>
                  </a:txBody>
                  <a:tcPr marL="76385" marR="76385" marT="76385" marB="76385"/>
                </a:tc>
                <a:extLst>
                  <a:ext uri="{0D108BD9-81ED-4DB2-BD59-A6C34878D82A}">
                    <a16:rowId xmlns:a16="http://schemas.microsoft.com/office/drawing/2014/main" val="1361674885"/>
                  </a:ext>
                </a:extLst>
              </a:tr>
              <a:tr h="367656">
                <a:tc>
                  <a:txBody>
                    <a:bodyPr/>
                    <a:lstStyle/>
                    <a:p>
                      <a:pPr rtl="0" fontAlgn="t">
                        <a:spcBef>
                          <a:spcPts val="0"/>
                        </a:spcBef>
                        <a:spcAft>
                          <a:spcPts val="0"/>
                        </a:spcAft>
                      </a:pPr>
                      <a:r>
                        <a:rPr lang="en-IN" sz="1200" b="0" u="none" strike="noStrike">
                          <a:solidFill>
                            <a:srgbClr val="000000"/>
                          </a:solidFill>
                          <a:effectLst/>
                        </a:rPr>
                        <a:t>7</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5</a:t>
                      </a:r>
                      <a:endParaRPr lang="en-IN" sz="1500">
                        <a:effectLst/>
                      </a:endParaRPr>
                    </a:p>
                  </a:txBody>
                  <a:tcPr marL="76385" marR="76385" marT="76385" marB="76385"/>
                </a:tc>
                <a:extLst>
                  <a:ext uri="{0D108BD9-81ED-4DB2-BD59-A6C34878D82A}">
                    <a16:rowId xmlns:a16="http://schemas.microsoft.com/office/drawing/2014/main" val="351020615"/>
                  </a:ext>
                </a:extLst>
              </a:tr>
              <a:tr h="367656">
                <a:tc>
                  <a:txBody>
                    <a:bodyPr/>
                    <a:lstStyle/>
                    <a:p>
                      <a:pPr rtl="0" fontAlgn="t">
                        <a:spcBef>
                          <a:spcPts val="0"/>
                        </a:spcBef>
                        <a:spcAft>
                          <a:spcPts val="0"/>
                        </a:spcAft>
                      </a:pPr>
                      <a:r>
                        <a:rPr lang="en-IN" sz="1200" b="0" u="none" strike="noStrike">
                          <a:solidFill>
                            <a:srgbClr val="000000"/>
                          </a:solidFill>
                          <a:effectLst/>
                        </a:rPr>
                        <a:t>8</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7</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extLst>
                  <a:ext uri="{0D108BD9-81ED-4DB2-BD59-A6C34878D82A}">
                    <a16:rowId xmlns:a16="http://schemas.microsoft.com/office/drawing/2014/main" val="2064136613"/>
                  </a:ext>
                </a:extLst>
              </a:tr>
              <a:tr h="367656">
                <a:tc>
                  <a:txBody>
                    <a:bodyPr/>
                    <a:lstStyle/>
                    <a:p>
                      <a:pPr rtl="0" fontAlgn="t">
                        <a:spcBef>
                          <a:spcPts val="0"/>
                        </a:spcBef>
                        <a:spcAft>
                          <a:spcPts val="0"/>
                        </a:spcAft>
                      </a:pPr>
                      <a:r>
                        <a:rPr lang="en-IN" sz="1200" b="0" u="none" strike="noStrike">
                          <a:solidFill>
                            <a:srgbClr val="000000"/>
                          </a:solidFill>
                          <a:effectLst/>
                        </a:rPr>
                        <a:t>9</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7</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4</a:t>
                      </a:r>
                      <a:endParaRPr lang="en-IN" sz="1500">
                        <a:effectLst/>
                      </a:endParaRPr>
                    </a:p>
                  </a:txBody>
                  <a:tcPr marL="76385" marR="76385" marT="76385" marB="76385"/>
                </a:tc>
                <a:extLst>
                  <a:ext uri="{0D108BD9-81ED-4DB2-BD59-A6C34878D82A}">
                    <a16:rowId xmlns:a16="http://schemas.microsoft.com/office/drawing/2014/main" val="2202937275"/>
                  </a:ext>
                </a:extLst>
              </a:tr>
              <a:tr h="367656">
                <a:tc>
                  <a:txBody>
                    <a:bodyPr/>
                    <a:lstStyle/>
                    <a:p>
                      <a:pPr rtl="0" fontAlgn="t">
                        <a:spcBef>
                          <a:spcPts val="0"/>
                        </a:spcBef>
                        <a:spcAft>
                          <a:spcPts val="0"/>
                        </a:spcAft>
                      </a:pPr>
                      <a:r>
                        <a:rPr lang="en-IN" sz="1200" b="0" u="none" strike="noStrike">
                          <a:solidFill>
                            <a:srgbClr val="000000"/>
                          </a:solidFill>
                          <a:effectLst/>
                        </a:rPr>
                        <a:t>10</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a:solidFill>
                            <a:srgbClr val="000000"/>
                          </a:solidFill>
                          <a:effectLst/>
                        </a:rPr>
                        <a:t>9</a:t>
                      </a:r>
                      <a:endParaRPr lang="en-IN" sz="1500">
                        <a:effectLst/>
                      </a:endParaRPr>
                    </a:p>
                  </a:txBody>
                  <a:tcPr marL="76385" marR="76385" marT="76385" marB="76385"/>
                </a:tc>
                <a:tc>
                  <a:txBody>
                    <a:bodyPr/>
                    <a:lstStyle/>
                    <a:p>
                      <a:pPr rtl="0" fontAlgn="t">
                        <a:spcBef>
                          <a:spcPts val="0"/>
                        </a:spcBef>
                        <a:spcAft>
                          <a:spcPts val="0"/>
                        </a:spcAft>
                      </a:pPr>
                      <a:r>
                        <a:rPr lang="en-IN" sz="1200" b="0" u="none" strike="noStrike" dirty="0">
                          <a:solidFill>
                            <a:srgbClr val="000000"/>
                          </a:solidFill>
                          <a:effectLst/>
                        </a:rPr>
                        <a:t>10</a:t>
                      </a:r>
                      <a:endParaRPr lang="en-IN" sz="1500" dirty="0">
                        <a:effectLst/>
                      </a:endParaRPr>
                    </a:p>
                  </a:txBody>
                  <a:tcPr marL="76385" marR="76385" marT="76385" marB="76385"/>
                </a:tc>
                <a:extLst>
                  <a:ext uri="{0D108BD9-81ED-4DB2-BD59-A6C34878D82A}">
                    <a16:rowId xmlns:a16="http://schemas.microsoft.com/office/drawing/2014/main" val="3361942200"/>
                  </a:ext>
                </a:extLst>
              </a:tr>
            </a:tbl>
          </a:graphicData>
        </a:graphic>
      </p:graphicFrame>
      <p:pic>
        <p:nvPicPr>
          <p:cNvPr id="21" name="Picture 20">
            <a:extLst>
              <a:ext uri="{FF2B5EF4-FFF2-40B4-BE49-F238E27FC236}">
                <a16:creationId xmlns:a16="http://schemas.microsoft.com/office/drawing/2014/main" id="{829584C2-46A8-49E7-AD76-40DF5EA8A8F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83140" y="4329158"/>
            <a:ext cx="5700745" cy="1043420"/>
          </a:xfrm>
          <a:prstGeom prst="rect">
            <a:avLst/>
          </a:prstGeom>
        </p:spPr>
      </p:pic>
      <p:pic>
        <p:nvPicPr>
          <p:cNvPr id="22" name="Picture 21">
            <a:extLst>
              <a:ext uri="{FF2B5EF4-FFF2-40B4-BE49-F238E27FC236}">
                <a16:creationId xmlns:a16="http://schemas.microsoft.com/office/drawing/2014/main" id="{2839C7EE-94C8-4C4D-A6B5-4161B28A4D9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90448" y="5432766"/>
            <a:ext cx="5286127" cy="1183975"/>
          </a:xfrm>
          <a:prstGeom prst="rect">
            <a:avLst/>
          </a:prstGeom>
        </p:spPr>
      </p:pic>
    </p:spTree>
    <p:extLst>
      <p:ext uri="{BB962C8B-B14F-4D97-AF65-F5344CB8AC3E}">
        <p14:creationId xmlns:p14="http://schemas.microsoft.com/office/powerpoint/2010/main" val="25319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71"/>
        <p:cNvGrpSpPr/>
        <p:nvPr/>
      </p:nvGrpSpPr>
      <p:grpSpPr>
        <a:xfrm>
          <a:off x="0" y="0"/>
          <a:ext cx="0" cy="0"/>
          <a:chOff x="0" y="0"/>
          <a:chExt cx="0" cy="0"/>
        </a:xfrm>
      </p:grpSpPr>
      <p:sp>
        <p:nvSpPr>
          <p:cNvPr id="114" name="Rectangle 113">
            <a:extLst>
              <a:ext uri="{FF2B5EF4-FFF2-40B4-BE49-F238E27FC236}">
                <a16:creationId xmlns:a16="http://schemas.microsoft.com/office/drawing/2014/main" id="{647F247E-B679-44E9-93C2-B2DD5EFB2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FEE15661-B0F2-42AE-A75B-0999B2CF5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2744" y="484632"/>
            <a:ext cx="8948150" cy="588091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Google Shape;172;p21"/>
          <p:cNvSpPr txBox="1">
            <a:spLocks noGrp="1"/>
          </p:cNvSpPr>
          <p:nvPr>
            <p:ph type="title"/>
          </p:nvPr>
        </p:nvSpPr>
        <p:spPr>
          <a:xfrm>
            <a:off x="3469327" y="788416"/>
            <a:ext cx="7923264" cy="1499616"/>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GB" dirty="0">
                <a:solidFill>
                  <a:srgbClr val="FFFFFF"/>
                </a:solidFill>
              </a:rPr>
              <a:t>Improvements with the Algorithm</a:t>
            </a:r>
          </a:p>
        </p:txBody>
      </p:sp>
      <p:sp>
        <p:nvSpPr>
          <p:cNvPr id="118" name="Rectangle 117">
            <a:extLst>
              <a:ext uri="{FF2B5EF4-FFF2-40B4-BE49-F238E27FC236}">
                <a16:creationId xmlns:a16="http://schemas.microsoft.com/office/drawing/2014/main" id="{354706C1-38B7-4C23-8749-906CB0DC8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152" y="484632"/>
            <a:ext cx="2128933"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Connector 119">
            <a:extLst>
              <a:ext uri="{FF2B5EF4-FFF2-40B4-BE49-F238E27FC236}">
                <a16:creationId xmlns:a16="http://schemas.microsoft.com/office/drawing/2014/main" id="{CD161189-7A5B-4B2B-93DC-7771029947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07198" y="1029524"/>
            <a:ext cx="0" cy="914400"/>
          </a:xfrm>
          <a:prstGeom prst="line">
            <a:avLst/>
          </a:prstGeom>
          <a:ln w="19050">
            <a:solidFill>
              <a:schemeClr val="accent1">
                <a:alpha val="80000"/>
              </a:schemeClr>
            </a:solidFill>
          </a:ln>
        </p:spPr>
        <p:style>
          <a:lnRef idx="1">
            <a:schemeClr val="accent1"/>
          </a:lnRef>
          <a:fillRef idx="0">
            <a:schemeClr val="accent1"/>
          </a:fillRef>
          <a:effectRef idx="0">
            <a:schemeClr val="accent1"/>
          </a:effectRef>
          <a:fontRef idx="minor">
            <a:schemeClr val="tx1"/>
          </a:fontRef>
        </p:style>
      </p:cxnSp>
      <p:sp>
        <p:nvSpPr>
          <p:cNvPr id="173" name="Google Shape;173;p21"/>
          <p:cNvSpPr txBox="1">
            <a:spLocks noGrp="1"/>
          </p:cNvSpPr>
          <p:nvPr>
            <p:ph idx="1"/>
          </p:nvPr>
        </p:nvSpPr>
        <p:spPr>
          <a:xfrm>
            <a:off x="3469327" y="2489202"/>
            <a:ext cx="7923264" cy="3554614"/>
          </a:xfrm>
          <a:prstGeom prst="rect">
            <a:avLst/>
          </a:prstGeom>
        </p:spPr>
        <p:txBody>
          <a:bodyPr spcFirstLastPara="1" lIns="91425" tIns="45700" rIns="91425" bIns="45700" anchorCtr="0">
            <a:normAutofit/>
          </a:bodyPr>
          <a:lstStyle/>
          <a:p>
            <a:pPr marL="457200" lvl="0" indent="-333756" algn="just" rtl="0">
              <a:spcBef>
                <a:spcPts val="360"/>
              </a:spcBef>
              <a:spcAft>
                <a:spcPts val="0"/>
              </a:spcAft>
              <a:buSzPts val="1656"/>
              <a:buAutoNum type="arabicPeriod"/>
            </a:pPr>
            <a:r>
              <a:rPr lang="en-GB" dirty="0">
                <a:solidFill>
                  <a:srgbClr val="FFFFFF"/>
                </a:solidFill>
              </a:rPr>
              <a:t>Using the Algorithm helps in reducing Average Waiting, Turn Around and Response Time as the Quantum Time is not fixed and is variable depending on the Tasks given to it. </a:t>
            </a:r>
            <a:br>
              <a:rPr lang="en-GB" dirty="0">
                <a:solidFill>
                  <a:srgbClr val="FFFFFF"/>
                </a:solidFill>
              </a:rPr>
            </a:br>
            <a:endParaRPr lang="en-GB" dirty="0">
              <a:solidFill>
                <a:srgbClr val="FFFFFF"/>
              </a:solidFill>
            </a:endParaRPr>
          </a:p>
          <a:p>
            <a:pPr marL="457200" lvl="0" indent="-333756" algn="just" rtl="0">
              <a:spcBef>
                <a:spcPts val="0"/>
              </a:spcBef>
              <a:spcAft>
                <a:spcPts val="0"/>
              </a:spcAft>
              <a:buSzPts val="1656"/>
              <a:buAutoNum type="arabicPeriod"/>
            </a:pPr>
            <a:r>
              <a:rPr lang="en-GB" dirty="0">
                <a:solidFill>
                  <a:srgbClr val="FFFFFF"/>
                </a:solidFill>
              </a:rPr>
              <a:t>Reduces number of context switches since the CPU is re-allocated to the current process if the remaining time is less than the time quantum.</a:t>
            </a:r>
          </a:p>
        </p:txBody>
      </p:sp>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3"/>
        <p:cNvGrpSpPr/>
        <p:nvPr/>
      </p:nvGrpSpPr>
      <p:grpSpPr>
        <a:xfrm>
          <a:off x="0" y="0"/>
          <a:ext cx="0" cy="0"/>
          <a:chOff x="0" y="0"/>
          <a:chExt cx="0" cy="0"/>
        </a:xfrm>
      </p:grpSpPr>
      <p:sp>
        <p:nvSpPr>
          <p:cNvPr id="202" name="Rectangle 201">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4"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6" name="Straight Connector 205">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08" name="Rectangle 207">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Google Shape;184;p23"/>
          <p:cNvSpPr txBox="1">
            <a:spLocks noGrp="1"/>
          </p:cNvSpPr>
          <p:nvPr>
            <p:ph type="title"/>
          </p:nvPr>
        </p:nvSpPr>
        <p:spPr>
          <a:xfrm>
            <a:off x="636805" y="640080"/>
            <a:ext cx="3378099" cy="3034857"/>
          </a:xfrm>
          <a:prstGeom prst="rect">
            <a:avLst/>
          </a:prstGeom>
        </p:spPr>
        <p:txBody>
          <a:bodyPr spcFirstLastPara="1" vert="horz" lIns="91440" tIns="45720" rIns="91440" bIns="45720" rtlCol="0" anchor="b" anchorCtr="0">
            <a:normAutofit/>
          </a:bodyPr>
          <a:lstStyle/>
          <a:p>
            <a:pPr marL="0" lvl="0" indent="0" algn="r">
              <a:spcAft>
                <a:spcPts val="0"/>
              </a:spcAft>
            </a:pPr>
            <a:r>
              <a:rPr lang="en-US" sz="4400" kern="1200" cap="all" spc="200" baseline="0" dirty="0">
                <a:solidFill>
                  <a:schemeClr val="tx1">
                    <a:lumMod val="95000"/>
                    <a:lumOff val="5000"/>
                  </a:schemeClr>
                </a:solidFill>
                <a:latin typeface="+mj-lt"/>
                <a:ea typeface="+mj-ea"/>
                <a:cs typeface="+mj-cs"/>
              </a:rPr>
              <a:t>Results for Quantum Values</a:t>
            </a:r>
          </a:p>
        </p:txBody>
      </p:sp>
      <p:cxnSp>
        <p:nvCxnSpPr>
          <p:cNvPr id="210" name="Straight Connector 209">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85" name="Google Shape;185;p23"/>
          <p:cNvGraphicFramePr/>
          <p:nvPr>
            <p:extLst>
              <p:ext uri="{D42A27DB-BD31-4B8C-83A1-F6EECF244321}">
                <p14:modId xmlns:p14="http://schemas.microsoft.com/office/powerpoint/2010/main" val="1432998571"/>
              </p:ext>
            </p:extLst>
          </p:nvPr>
        </p:nvGraphicFramePr>
        <p:xfrm>
          <a:off x="5072719" y="640080"/>
          <a:ext cx="6061469" cy="5578822"/>
        </p:xfrm>
        <a:graphic>
          <a:graphicData uri="http://schemas.openxmlformats.org/drawingml/2006/table">
            <a:tbl>
              <a:tblPr firstRow="1" bandRow="1">
                <a:tableStyleId>{8EC20E35-A176-4012-BC5E-935CFFF8708E}</a:tableStyleId>
              </a:tblPr>
              <a:tblGrid>
                <a:gridCol w="1399808">
                  <a:extLst>
                    <a:ext uri="{9D8B030D-6E8A-4147-A177-3AD203B41FA5}">
                      <a16:colId xmlns:a16="http://schemas.microsoft.com/office/drawing/2014/main" val="20000"/>
                    </a:ext>
                  </a:extLst>
                </a:gridCol>
                <a:gridCol w="586433">
                  <a:extLst>
                    <a:ext uri="{9D8B030D-6E8A-4147-A177-3AD203B41FA5}">
                      <a16:colId xmlns:a16="http://schemas.microsoft.com/office/drawing/2014/main" val="20001"/>
                    </a:ext>
                  </a:extLst>
                </a:gridCol>
                <a:gridCol w="1134787">
                  <a:extLst>
                    <a:ext uri="{9D8B030D-6E8A-4147-A177-3AD203B41FA5}">
                      <a16:colId xmlns:a16="http://schemas.microsoft.com/office/drawing/2014/main" val="20002"/>
                    </a:ext>
                  </a:extLst>
                </a:gridCol>
                <a:gridCol w="1008137">
                  <a:extLst>
                    <a:ext uri="{9D8B030D-6E8A-4147-A177-3AD203B41FA5}">
                      <a16:colId xmlns:a16="http://schemas.microsoft.com/office/drawing/2014/main" val="20003"/>
                    </a:ext>
                  </a:extLst>
                </a:gridCol>
                <a:gridCol w="1134787">
                  <a:extLst>
                    <a:ext uri="{9D8B030D-6E8A-4147-A177-3AD203B41FA5}">
                      <a16:colId xmlns:a16="http://schemas.microsoft.com/office/drawing/2014/main" val="20004"/>
                    </a:ext>
                  </a:extLst>
                </a:gridCol>
                <a:gridCol w="797517">
                  <a:extLst>
                    <a:ext uri="{9D8B030D-6E8A-4147-A177-3AD203B41FA5}">
                      <a16:colId xmlns:a16="http://schemas.microsoft.com/office/drawing/2014/main" val="20005"/>
                    </a:ext>
                  </a:extLst>
                </a:gridCol>
              </a:tblGrid>
              <a:tr h="607372">
                <a:tc>
                  <a:txBody>
                    <a:bodyPr/>
                    <a:lstStyle/>
                    <a:p>
                      <a:pPr marL="0" lvl="0" indent="0" algn="ctr" rtl="0">
                        <a:spcBef>
                          <a:spcPts val="0"/>
                        </a:spcBef>
                        <a:spcAft>
                          <a:spcPts val="0"/>
                        </a:spcAft>
                        <a:buNone/>
                      </a:pPr>
                      <a:r>
                        <a:rPr lang="en-GB" sz="2000" b="1" dirty="0">
                          <a:latin typeface="Calibri" panose="020F0502020204030204" pitchFamily="34" charset="0"/>
                          <a:cs typeface="Calibri" panose="020F0502020204030204" pitchFamily="34" charset="0"/>
                          <a:sym typeface="Calibri"/>
                        </a:rPr>
                        <a:t>Quantum</a:t>
                      </a:r>
                      <a:endParaRPr lang="en-GB" sz="2000" b="1" dirty="0">
                        <a:latin typeface="Calibri" panose="020F0502020204030204" pitchFamily="34" charset="0"/>
                        <a:ea typeface="Calibri"/>
                        <a:cs typeface="Calibri" panose="020F0502020204030204" pitchFamily="34" charset="0"/>
                        <a:sym typeface="Calibri"/>
                      </a:endParaRPr>
                    </a:p>
                  </a:txBody>
                  <a:tcPr marL="122660" marR="122660" marT="122660" marB="122660"/>
                </a:tc>
                <a:tc>
                  <a:txBody>
                    <a:bodyPr/>
                    <a:lstStyle/>
                    <a:p>
                      <a:pPr marL="0" lvl="0" indent="0" algn="ctr" rtl="0">
                        <a:spcBef>
                          <a:spcPts val="0"/>
                        </a:spcBef>
                        <a:spcAft>
                          <a:spcPts val="0"/>
                        </a:spcAft>
                        <a:buNone/>
                      </a:pPr>
                      <a:r>
                        <a:rPr lang="en-GB" sz="2000" b="1" dirty="0">
                          <a:latin typeface="Calibri" panose="020F0502020204030204" pitchFamily="34" charset="0"/>
                          <a:cs typeface="Calibri" panose="020F0502020204030204" pitchFamily="34" charset="0"/>
                          <a:sym typeface="Calibri"/>
                        </a:rPr>
                        <a:t>N</a:t>
                      </a:r>
                      <a:endParaRPr lang="en-GB" sz="2000" b="1" dirty="0">
                        <a:latin typeface="Calibri" panose="020F0502020204030204" pitchFamily="34" charset="0"/>
                        <a:ea typeface="Calibri"/>
                        <a:cs typeface="Calibri" panose="020F0502020204030204" pitchFamily="34" charset="0"/>
                        <a:sym typeface="Calibri"/>
                      </a:endParaRPr>
                    </a:p>
                  </a:txBody>
                  <a:tcPr marL="122660" marR="122660" marT="122660" marB="122660"/>
                </a:tc>
                <a:tc>
                  <a:txBody>
                    <a:bodyPr/>
                    <a:lstStyle/>
                    <a:p>
                      <a:pPr marL="0" lvl="0" indent="0" algn="ctr" rtl="0">
                        <a:spcBef>
                          <a:spcPts val="0"/>
                        </a:spcBef>
                        <a:spcAft>
                          <a:spcPts val="0"/>
                        </a:spcAft>
                        <a:buNone/>
                      </a:pPr>
                      <a:r>
                        <a:rPr lang="en-GB" sz="2000" b="1" dirty="0">
                          <a:latin typeface="Calibri" panose="020F0502020204030204" pitchFamily="34" charset="0"/>
                          <a:cs typeface="Calibri" panose="020F0502020204030204" pitchFamily="34" charset="0"/>
                          <a:sym typeface="Calibri"/>
                        </a:rPr>
                        <a:t>AWT</a:t>
                      </a:r>
                      <a:endParaRPr lang="en-GB" sz="2000" b="1" dirty="0">
                        <a:latin typeface="Calibri" panose="020F0502020204030204" pitchFamily="34" charset="0"/>
                        <a:ea typeface="Calibri"/>
                        <a:cs typeface="Calibri" panose="020F0502020204030204" pitchFamily="34" charset="0"/>
                        <a:sym typeface="Calibri"/>
                      </a:endParaRPr>
                    </a:p>
                  </a:txBody>
                  <a:tcPr marL="122660" marR="122660" marT="122660" marB="122660"/>
                </a:tc>
                <a:tc>
                  <a:txBody>
                    <a:bodyPr/>
                    <a:lstStyle/>
                    <a:p>
                      <a:pPr marL="0" lvl="0" indent="0" algn="ctr" rtl="0">
                        <a:spcBef>
                          <a:spcPts val="0"/>
                        </a:spcBef>
                        <a:spcAft>
                          <a:spcPts val="0"/>
                        </a:spcAft>
                        <a:buNone/>
                      </a:pPr>
                      <a:r>
                        <a:rPr lang="en-GB" sz="2000" b="1" dirty="0">
                          <a:latin typeface="Calibri" panose="020F0502020204030204" pitchFamily="34" charset="0"/>
                          <a:cs typeface="Calibri" panose="020F0502020204030204" pitchFamily="34" charset="0"/>
                          <a:sym typeface="Calibri"/>
                        </a:rPr>
                        <a:t>ART</a:t>
                      </a:r>
                      <a:endParaRPr lang="en-GB" sz="2000" b="1" dirty="0">
                        <a:latin typeface="Calibri" panose="020F0502020204030204" pitchFamily="34" charset="0"/>
                        <a:ea typeface="Calibri"/>
                        <a:cs typeface="Calibri" panose="020F0502020204030204" pitchFamily="34" charset="0"/>
                        <a:sym typeface="Calibri"/>
                      </a:endParaRPr>
                    </a:p>
                  </a:txBody>
                  <a:tcPr marL="122660" marR="122660" marT="122660" marB="122660"/>
                </a:tc>
                <a:tc>
                  <a:txBody>
                    <a:bodyPr/>
                    <a:lstStyle/>
                    <a:p>
                      <a:pPr marL="0" lvl="0" indent="0" algn="ctr" rtl="0">
                        <a:spcBef>
                          <a:spcPts val="0"/>
                        </a:spcBef>
                        <a:spcAft>
                          <a:spcPts val="0"/>
                        </a:spcAft>
                        <a:buNone/>
                      </a:pPr>
                      <a:r>
                        <a:rPr lang="en-GB" sz="2000" b="1" dirty="0">
                          <a:latin typeface="Calibri" panose="020F0502020204030204" pitchFamily="34" charset="0"/>
                          <a:cs typeface="Calibri" panose="020F0502020204030204" pitchFamily="34" charset="0"/>
                          <a:sym typeface="Calibri"/>
                        </a:rPr>
                        <a:t>ATT</a:t>
                      </a:r>
                      <a:endParaRPr lang="en-GB" sz="2000" b="1" dirty="0">
                        <a:latin typeface="Calibri" panose="020F0502020204030204" pitchFamily="34" charset="0"/>
                        <a:ea typeface="Calibri"/>
                        <a:cs typeface="Calibri" panose="020F0502020204030204" pitchFamily="34" charset="0"/>
                        <a:sym typeface="Calibri"/>
                      </a:endParaRPr>
                    </a:p>
                  </a:txBody>
                  <a:tcPr marL="122660" marR="122660" marT="122660" marB="122660"/>
                </a:tc>
                <a:tc>
                  <a:txBody>
                    <a:bodyPr/>
                    <a:lstStyle/>
                    <a:p>
                      <a:pPr marL="0" lvl="0" indent="0" algn="ctr" rtl="0">
                        <a:spcBef>
                          <a:spcPts val="0"/>
                        </a:spcBef>
                        <a:spcAft>
                          <a:spcPts val="0"/>
                        </a:spcAft>
                        <a:buNone/>
                      </a:pPr>
                      <a:r>
                        <a:rPr lang="en-GB" sz="2000" b="1" dirty="0">
                          <a:latin typeface="Calibri" panose="020F0502020204030204" pitchFamily="34" charset="0"/>
                          <a:cs typeface="Calibri" panose="020F0502020204030204" pitchFamily="34" charset="0"/>
                          <a:sym typeface="Calibri"/>
                        </a:rPr>
                        <a:t>#CS</a:t>
                      </a:r>
                      <a:endParaRPr lang="en-GB" sz="2000" b="1" dirty="0">
                        <a:latin typeface="Calibri" panose="020F0502020204030204" pitchFamily="34" charset="0"/>
                        <a:ea typeface="Calibri"/>
                        <a:cs typeface="Calibri" panose="020F0502020204030204" pitchFamily="34" charset="0"/>
                        <a:sym typeface="Calibri"/>
                      </a:endParaRPr>
                    </a:p>
                  </a:txBody>
                  <a:tcPr marL="122660" marR="122660" marT="122660" marB="122660"/>
                </a:tc>
                <a:extLst>
                  <a:ext uri="{0D108BD9-81ED-4DB2-BD59-A6C34878D82A}">
                    <a16:rowId xmlns:a16="http://schemas.microsoft.com/office/drawing/2014/main" val="10000"/>
                  </a:ext>
                </a:extLst>
              </a:tr>
              <a:tr h="497145">
                <a:tc>
                  <a:txBody>
                    <a:bodyPr/>
                    <a:lstStyle/>
                    <a:p>
                      <a:pPr algn="ctr" rtl="0" fontAlgn="t">
                        <a:spcBef>
                          <a:spcPts val="0"/>
                        </a:spcBef>
                        <a:spcAft>
                          <a:spcPts val="0"/>
                        </a:spcAft>
                      </a:pPr>
                      <a:r>
                        <a:rPr lang="en-IN" sz="2000" b="1" i="0" u="none" strike="noStrike" dirty="0">
                          <a:solidFill>
                            <a:srgbClr val="000000"/>
                          </a:solidFill>
                          <a:effectLst/>
                          <a:latin typeface="Calibri" panose="020F0502020204030204" pitchFamily="34" charset="0"/>
                          <a:cs typeface="Calibri" panose="020F0502020204030204" pitchFamily="34" charset="0"/>
                        </a:rPr>
                        <a:t>0.1</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50</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165.216</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17.461</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171.276</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439</a:t>
                      </a:r>
                      <a:endParaRPr lang="en-IN" sz="2000">
                        <a:effectLst/>
                        <a:latin typeface="Calibri" panose="020F0502020204030204" pitchFamily="34" charset="0"/>
                        <a:cs typeface="Calibri" panose="020F0502020204030204" pitchFamily="34" charset="0"/>
                      </a:endParaRPr>
                    </a:p>
                  </a:txBody>
                  <a:tcPr marL="67547" marR="67547" marT="67547" marB="67547"/>
                </a:tc>
                <a:extLst>
                  <a:ext uri="{0D108BD9-81ED-4DB2-BD59-A6C34878D82A}">
                    <a16:rowId xmlns:a16="http://schemas.microsoft.com/office/drawing/2014/main" val="10001"/>
                  </a:ext>
                </a:extLst>
              </a:tr>
              <a:tr h="497145">
                <a:tc>
                  <a:txBody>
                    <a:bodyPr/>
                    <a:lstStyle/>
                    <a:p>
                      <a:pPr algn="ctr" rtl="0" fontAlgn="t">
                        <a:spcBef>
                          <a:spcPts val="0"/>
                        </a:spcBef>
                        <a:spcAft>
                          <a:spcPts val="0"/>
                        </a:spcAft>
                      </a:pPr>
                      <a:r>
                        <a:rPr lang="en-IN" sz="2000" b="1" i="0" u="none" strike="noStrike">
                          <a:solidFill>
                            <a:srgbClr val="000000"/>
                          </a:solidFill>
                          <a:effectLst/>
                          <a:latin typeface="Calibri" panose="020F0502020204030204" pitchFamily="34" charset="0"/>
                          <a:cs typeface="Calibri" panose="020F0502020204030204" pitchFamily="34" charset="0"/>
                        </a:rPr>
                        <a:t>0.2</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50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144.522</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31.109</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150.581</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198</a:t>
                      </a:r>
                      <a:endParaRPr lang="en-IN" sz="2000">
                        <a:effectLst/>
                        <a:latin typeface="Calibri" panose="020F0502020204030204" pitchFamily="34" charset="0"/>
                        <a:cs typeface="Calibri" panose="020F0502020204030204" pitchFamily="34" charset="0"/>
                      </a:endParaRPr>
                    </a:p>
                  </a:txBody>
                  <a:tcPr marL="67547" marR="67547" marT="67547" marB="67547"/>
                </a:tc>
                <a:extLst>
                  <a:ext uri="{0D108BD9-81ED-4DB2-BD59-A6C34878D82A}">
                    <a16:rowId xmlns:a16="http://schemas.microsoft.com/office/drawing/2014/main" val="10002"/>
                  </a:ext>
                </a:extLst>
              </a:tr>
              <a:tr h="497145">
                <a:tc>
                  <a:txBody>
                    <a:bodyPr/>
                    <a:lstStyle/>
                    <a:p>
                      <a:pPr algn="ctr" rtl="0" fontAlgn="t">
                        <a:spcBef>
                          <a:spcPts val="0"/>
                        </a:spcBef>
                        <a:spcAft>
                          <a:spcPts val="0"/>
                        </a:spcAft>
                      </a:pPr>
                      <a:r>
                        <a:rPr lang="en-IN" sz="2000" b="1" i="0" u="none" strike="noStrike">
                          <a:solidFill>
                            <a:srgbClr val="000000"/>
                          </a:solidFill>
                          <a:effectLst/>
                          <a:latin typeface="Calibri" panose="020F0502020204030204" pitchFamily="34" charset="0"/>
                          <a:cs typeface="Calibri" panose="020F0502020204030204" pitchFamily="34" charset="0"/>
                        </a:rPr>
                        <a:t>0.3</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50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126.380</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47.674</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132.440</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124</a:t>
                      </a:r>
                      <a:endParaRPr lang="en-IN" sz="2000">
                        <a:effectLst/>
                        <a:latin typeface="Calibri" panose="020F0502020204030204" pitchFamily="34" charset="0"/>
                        <a:cs typeface="Calibri" panose="020F0502020204030204" pitchFamily="34" charset="0"/>
                      </a:endParaRPr>
                    </a:p>
                  </a:txBody>
                  <a:tcPr marL="67547" marR="67547" marT="67547" marB="67547"/>
                </a:tc>
                <a:extLst>
                  <a:ext uri="{0D108BD9-81ED-4DB2-BD59-A6C34878D82A}">
                    <a16:rowId xmlns:a16="http://schemas.microsoft.com/office/drawing/2014/main" val="10003"/>
                  </a:ext>
                </a:extLst>
              </a:tr>
              <a:tr h="497145">
                <a:tc>
                  <a:txBody>
                    <a:bodyPr/>
                    <a:lstStyle/>
                    <a:p>
                      <a:pPr algn="ctr" rtl="0" fontAlgn="t">
                        <a:spcBef>
                          <a:spcPts val="0"/>
                        </a:spcBef>
                        <a:spcAft>
                          <a:spcPts val="0"/>
                        </a:spcAft>
                      </a:pPr>
                      <a:r>
                        <a:rPr lang="en-IN" sz="2000" b="1" i="0" u="none" strike="noStrike">
                          <a:solidFill>
                            <a:srgbClr val="000000"/>
                          </a:solidFill>
                          <a:effectLst/>
                          <a:latin typeface="Calibri" panose="020F0502020204030204" pitchFamily="34" charset="0"/>
                          <a:cs typeface="Calibri" panose="020F0502020204030204" pitchFamily="34" charset="0"/>
                        </a:rPr>
                        <a:t>0.4</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50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117.690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58.606</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123.750</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97</a:t>
                      </a:r>
                      <a:endParaRPr lang="en-IN" sz="2000">
                        <a:effectLst/>
                        <a:latin typeface="Calibri" panose="020F0502020204030204" pitchFamily="34" charset="0"/>
                        <a:cs typeface="Calibri" panose="020F0502020204030204" pitchFamily="34" charset="0"/>
                      </a:endParaRPr>
                    </a:p>
                  </a:txBody>
                  <a:tcPr marL="67547" marR="67547" marT="67547" marB="67547"/>
                </a:tc>
                <a:extLst>
                  <a:ext uri="{0D108BD9-81ED-4DB2-BD59-A6C34878D82A}">
                    <a16:rowId xmlns:a16="http://schemas.microsoft.com/office/drawing/2014/main" val="10004"/>
                  </a:ext>
                </a:extLst>
              </a:tr>
              <a:tr h="497145">
                <a:tc>
                  <a:txBody>
                    <a:bodyPr/>
                    <a:lstStyle/>
                    <a:p>
                      <a:pPr algn="ctr" rtl="0" fontAlgn="t">
                        <a:spcBef>
                          <a:spcPts val="0"/>
                        </a:spcBef>
                        <a:spcAft>
                          <a:spcPts val="0"/>
                        </a:spcAft>
                      </a:pPr>
                      <a:r>
                        <a:rPr lang="en-IN" sz="2000" b="1" i="0" u="none" strike="noStrike">
                          <a:solidFill>
                            <a:srgbClr val="000000"/>
                          </a:solidFill>
                          <a:effectLst/>
                          <a:latin typeface="Calibri" panose="020F0502020204030204" pitchFamily="34" charset="0"/>
                          <a:cs typeface="Calibri" panose="020F0502020204030204" pitchFamily="34" charset="0"/>
                        </a:rPr>
                        <a:t>0.5</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50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111.779</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66.769</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117.839</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79</a:t>
                      </a:r>
                      <a:endParaRPr lang="en-IN" sz="2000">
                        <a:effectLst/>
                        <a:latin typeface="Calibri" panose="020F0502020204030204" pitchFamily="34" charset="0"/>
                        <a:cs typeface="Calibri" panose="020F0502020204030204" pitchFamily="34" charset="0"/>
                      </a:endParaRPr>
                    </a:p>
                  </a:txBody>
                  <a:tcPr marL="67547" marR="67547" marT="67547" marB="67547"/>
                </a:tc>
                <a:extLst>
                  <a:ext uri="{0D108BD9-81ED-4DB2-BD59-A6C34878D82A}">
                    <a16:rowId xmlns:a16="http://schemas.microsoft.com/office/drawing/2014/main" val="10005"/>
                  </a:ext>
                </a:extLst>
              </a:tr>
              <a:tr h="497145">
                <a:tc>
                  <a:txBody>
                    <a:bodyPr/>
                    <a:lstStyle/>
                    <a:p>
                      <a:pPr algn="ctr" rtl="0" fontAlgn="t">
                        <a:spcBef>
                          <a:spcPts val="0"/>
                        </a:spcBef>
                        <a:spcAft>
                          <a:spcPts val="0"/>
                        </a:spcAft>
                      </a:pPr>
                      <a:r>
                        <a:rPr lang="en-IN" sz="2000" b="1" i="0" u="none" strike="noStrike">
                          <a:solidFill>
                            <a:srgbClr val="000000"/>
                          </a:solidFill>
                          <a:effectLst/>
                          <a:latin typeface="Calibri" panose="020F0502020204030204" pitchFamily="34" charset="0"/>
                          <a:cs typeface="Calibri" panose="020F0502020204030204" pitchFamily="34" charset="0"/>
                        </a:rPr>
                        <a:t>0.6</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50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101.700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81.360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107.760</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64</a:t>
                      </a:r>
                      <a:endParaRPr lang="en-IN" sz="2000">
                        <a:effectLst/>
                        <a:latin typeface="Calibri" panose="020F0502020204030204" pitchFamily="34" charset="0"/>
                        <a:cs typeface="Calibri" panose="020F0502020204030204" pitchFamily="34" charset="0"/>
                      </a:endParaRPr>
                    </a:p>
                  </a:txBody>
                  <a:tcPr marL="67547" marR="67547" marT="67547" marB="67547"/>
                </a:tc>
                <a:extLst>
                  <a:ext uri="{0D108BD9-81ED-4DB2-BD59-A6C34878D82A}">
                    <a16:rowId xmlns:a16="http://schemas.microsoft.com/office/drawing/2014/main" val="10006"/>
                  </a:ext>
                </a:extLst>
              </a:tr>
              <a:tr h="497145">
                <a:tc>
                  <a:txBody>
                    <a:bodyPr/>
                    <a:lstStyle/>
                    <a:p>
                      <a:pPr algn="ctr" rtl="0" fontAlgn="t">
                        <a:spcBef>
                          <a:spcPts val="0"/>
                        </a:spcBef>
                        <a:spcAft>
                          <a:spcPts val="0"/>
                        </a:spcAft>
                      </a:pPr>
                      <a:r>
                        <a:rPr lang="en-IN" sz="2000" b="1" i="0" u="none" strike="noStrike">
                          <a:solidFill>
                            <a:srgbClr val="000000"/>
                          </a:solidFill>
                          <a:effectLst/>
                          <a:latin typeface="Calibri" panose="020F0502020204030204" pitchFamily="34" charset="0"/>
                          <a:cs typeface="Calibri" panose="020F0502020204030204" pitchFamily="34" charset="0"/>
                        </a:rPr>
                        <a:t>0.7</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50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97.410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87.870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103.470</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59</a:t>
                      </a:r>
                      <a:endParaRPr lang="en-IN" sz="2000">
                        <a:effectLst/>
                        <a:latin typeface="Calibri" panose="020F0502020204030204" pitchFamily="34" charset="0"/>
                        <a:cs typeface="Calibri" panose="020F0502020204030204" pitchFamily="34" charset="0"/>
                      </a:endParaRPr>
                    </a:p>
                  </a:txBody>
                  <a:tcPr marL="67547" marR="67547" marT="67547" marB="67547"/>
                </a:tc>
                <a:extLst>
                  <a:ext uri="{0D108BD9-81ED-4DB2-BD59-A6C34878D82A}">
                    <a16:rowId xmlns:a16="http://schemas.microsoft.com/office/drawing/2014/main" val="10007"/>
                  </a:ext>
                </a:extLst>
              </a:tr>
              <a:tr h="497145">
                <a:tc>
                  <a:txBody>
                    <a:bodyPr/>
                    <a:lstStyle/>
                    <a:p>
                      <a:pPr algn="ctr" rtl="0" fontAlgn="t">
                        <a:spcBef>
                          <a:spcPts val="0"/>
                        </a:spcBef>
                        <a:spcAft>
                          <a:spcPts val="0"/>
                        </a:spcAft>
                      </a:pPr>
                      <a:r>
                        <a:rPr lang="en-IN" sz="2000" b="1" i="0" u="none" strike="noStrike">
                          <a:solidFill>
                            <a:srgbClr val="000000"/>
                          </a:solidFill>
                          <a:effectLst/>
                          <a:latin typeface="Calibri" panose="020F0502020204030204" pitchFamily="34" charset="0"/>
                          <a:cs typeface="Calibri" panose="020F0502020204030204" pitchFamily="34" charset="0"/>
                        </a:rPr>
                        <a:t>0.8</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50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95.408</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90.668</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101.468</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56</a:t>
                      </a:r>
                      <a:endParaRPr lang="en-IN" sz="2000">
                        <a:effectLst/>
                        <a:latin typeface="Calibri" panose="020F0502020204030204" pitchFamily="34" charset="0"/>
                        <a:cs typeface="Calibri" panose="020F0502020204030204" pitchFamily="34" charset="0"/>
                      </a:endParaRPr>
                    </a:p>
                  </a:txBody>
                  <a:tcPr marL="67547" marR="67547" marT="67547" marB="67547"/>
                </a:tc>
                <a:extLst>
                  <a:ext uri="{0D108BD9-81ED-4DB2-BD59-A6C34878D82A}">
                    <a16:rowId xmlns:a16="http://schemas.microsoft.com/office/drawing/2014/main" val="10008"/>
                  </a:ext>
                </a:extLst>
              </a:tr>
              <a:tr h="497145">
                <a:tc>
                  <a:txBody>
                    <a:bodyPr/>
                    <a:lstStyle/>
                    <a:p>
                      <a:pPr algn="ctr" rtl="0" fontAlgn="t">
                        <a:spcBef>
                          <a:spcPts val="0"/>
                        </a:spcBef>
                        <a:spcAft>
                          <a:spcPts val="0"/>
                        </a:spcAft>
                      </a:pPr>
                      <a:r>
                        <a:rPr lang="en-IN" sz="2000" b="1" i="0" u="none" strike="noStrike" dirty="0">
                          <a:solidFill>
                            <a:srgbClr val="000000"/>
                          </a:solidFill>
                          <a:effectLst/>
                          <a:latin typeface="Calibri" panose="020F0502020204030204" pitchFamily="34" charset="0"/>
                          <a:cs typeface="Calibri" panose="020F0502020204030204" pitchFamily="34" charset="0"/>
                        </a:rPr>
                        <a:t>0.85</a:t>
                      </a:r>
                      <a:endParaRPr lang="en-IN" sz="2000" dirty="0">
                        <a:effectLst/>
                        <a:latin typeface="Calibri" panose="020F0502020204030204" pitchFamily="34" charset="0"/>
                        <a:cs typeface="Calibri" panose="020F0502020204030204" pitchFamily="34" charset="0"/>
                      </a:endParaRPr>
                    </a:p>
                  </a:txBody>
                  <a:tcPr marL="67547" marR="67547" marT="67547" marB="67547">
                    <a:solidFill>
                      <a:srgbClr val="FFFF00"/>
                    </a:solidFill>
                  </a:tcPr>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50</a:t>
                      </a:r>
                      <a:endParaRPr lang="en-IN" sz="2000" dirty="0">
                        <a:effectLst/>
                        <a:latin typeface="Calibri" panose="020F0502020204030204" pitchFamily="34" charset="0"/>
                        <a:cs typeface="Calibri" panose="020F0502020204030204" pitchFamily="34" charset="0"/>
                      </a:endParaRPr>
                    </a:p>
                  </a:txBody>
                  <a:tcPr marL="67547" marR="67547" marT="67547" marB="67547">
                    <a:solidFill>
                      <a:srgbClr val="FFFF00"/>
                    </a:solidFill>
                  </a:tcPr>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93.814</a:t>
                      </a:r>
                      <a:endParaRPr lang="en-IN" sz="2000" dirty="0">
                        <a:effectLst/>
                        <a:latin typeface="Calibri" panose="020F0502020204030204" pitchFamily="34" charset="0"/>
                        <a:cs typeface="Calibri" panose="020F0502020204030204" pitchFamily="34" charset="0"/>
                      </a:endParaRPr>
                    </a:p>
                  </a:txBody>
                  <a:tcPr marL="67547" marR="67547" marT="67547" marB="67547">
                    <a:solidFill>
                      <a:srgbClr val="FFFF00"/>
                    </a:solidFill>
                  </a:tcPr>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92.374</a:t>
                      </a:r>
                      <a:endParaRPr lang="en-IN" sz="2000" dirty="0">
                        <a:effectLst/>
                        <a:latin typeface="Calibri" panose="020F0502020204030204" pitchFamily="34" charset="0"/>
                        <a:cs typeface="Calibri" panose="020F0502020204030204" pitchFamily="34" charset="0"/>
                      </a:endParaRPr>
                    </a:p>
                  </a:txBody>
                  <a:tcPr marL="67547" marR="67547" marT="67547" marB="67547">
                    <a:solidFill>
                      <a:srgbClr val="FFFF00"/>
                    </a:solidFill>
                  </a:tcPr>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99.874</a:t>
                      </a:r>
                      <a:endParaRPr lang="en-IN" sz="2000" dirty="0">
                        <a:effectLst/>
                        <a:latin typeface="Calibri" panose="020F0502020204030204" pitchFamily="34" charset="0"/>
                        <a:cs typeface="Calibri" panose="020F0502020204030204" pitchFamily="34" charset="0"/>
                      </a:endParaRPr>
                    </a:p>
                  </a:txBody>
                  <a:tcPr marL="67547" marR="67547" marT="67547" marB="67547">
                    <a:solidFill>
                      <a:srgbClr val="FFFF00"/>
                    </a:solidFill>
                  </a:tcPr>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53</a:t>
                      </a:r>
                      <a:endParaRPr lang="en-IN" sz="2000" dirty="0">
                        <a:effectLst/>
                        <a:latin typeface="Calibri" panose="020F0502020204030204" pitchFamily="34" charset="0"/>
                        <a:cs typeface="Calibri" panose="020F0502020204030204" pitchFamily="34" charset="0"/>
                      </a:endParaRPr>
                    </a:p>
                  </a:txBody>
                  <a:tcPr marL="67547" marR="67547" marT="67547" marB="67547">
                    <a:solidFill>
                      <a:srgbClr val="FFFF00"/>
                    </a:solidFill>
                  </a:tcPr>
                </a:tc>
                <a:extLst>
                  <a:ext uri="{0D108BD9-81ED-4DB2-BD59-A6C34878D82A}">
                    <a16:rowId xmlns:a16="http://schemas.microsoft.com/office/drawing/2014/main" val="10009"/>
                  </a:ext>
                </a:extLst>
              </a:tr>
              <a:tr h="497145">
                <a:tc>
                  <a:txBody>
                    <a:bodyPr/>
                    <a:lstStyle/>
                    <a:p>
                      <a:pPr algn="ctr" rtl="0" fontAlgn="t">
                        <a:spcBef>
                          <a:spcPts val="0"/>
                        </a:spcBef>
                        <a:spcAft>
                          <a:spcPts val="0"/>
                        </a:spcAft>
                      </a:pPr>
                      <a:r>
                        <a:rPr lang="en-IN" sz="2000" b="1" i="0" u="none" strike="noStrike">
                          <a:solidFill>
                            <a:srgbClr val="000000"/>
                          </a:solidFill>
                          <a:effectLst/>
                          <a:latin typeface="Calibri" panose="020F0502020204030204" pitchFamily="34" charset="0"/>
                          <a:cs typeface="Calibri" panose="020F0502020204030204" pitchFamily="34" charset="0"/>
                        </a:rPr>
                        <a:t>0.9</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50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93.120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cs typeface="Calibri" panose="020F0502020204030204" pitchFamily="34" charset="0"/>
                        </a:rPr>
                        <a:t>93.120</a:t>
                      </a:r>
                      <a:endParaRPr lang="en-IN" sz="200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99.180</a:t>
                      </a:r>
                      <a:endParaRPr lang="en-IN" sz="2000" dirty="0">
                        <a:effectLst/>
                        <a:latin typeface="Calibri" panose="020F0502020204030204" pitchFamily="34" charset="0"/>
                        <a:cs typeface="Calibri" panose="020F0502020204030204" pitchFamily="34" charset="0"/>
                      </a:endParaRPr>
                    </a:p>
                  </a:txBody>
                  <a:tcPr marL="67547" marR="67547" marT="67547" marB="67547"/>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cs typeface="Calibri" panose="020F0502020204030204" pitchFamily="34" charset="0"/>
                        </a:rPr>
                        <a:t>49</a:t>
                      </a:r>
                      <a:endParaRPr lang="en-IN" sz="2000" dirty="0">
                        <a:effectLst/>
                        <a:latin typeface="Calibri" panose="020F0502020204030204" pitchFamily="34" charset="0"/>
                        <a:cs typeface="Calibri" panose="020F0502020204030204" pitchFamily="34" charset="0"/>
                      </a:endParaRPr>
                    </a:p>
                  </a:txBody>
                  <a:tcPr marL="67547" marR="67547" marT="67547" marB="67547"/>
                </a:tc>
                <a:extLst>
                  <a:ext uri="{0D108BD9-81ED-4DB2-BD59-A6C34878D82A}">
                    <a16:rowId xmlns:a16="http://schemas.microsoft.com/office/drawing/2014/main" val="10010"/>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708</TotalTime>
  <Words>1395</Words>
  <Application>Microsoft Office PowerPoint</Application>
  <PresentationFormat>Widescreen</PresentationFormat>
  <Paragraphs>407</Paragraphs>
  <Slides>19</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Wingdings 3</vt:lpstr>
      <vt:lpstr>Calibri</vt:lpstr>
      <vt:lpstr>Franklin Gothic</vt:lpstr>
      <vt:lpstr>Libre Franklin</vt:lpstr>
      <vt:lpstr>Tw Cen MT Condensed</vt:lpstr>
      <vt:lpstr>Tw Cen MT</vt:lpstr>
      <vt:lpstr>Integral</vt:lpstr>
      <vt:lpstr>IMPROVED ROUND Robin BASED SCHEDULING  ALGORITHM  </vt:lpstr>
      <vt:lpstr>INTRODUCTION</vt:lpstr>
      <vt:lpstr>Literature Survey</vt:lpstr>
      <vt:lpstr>Literature Survey  THE ORIGINAL ROUND ROBIN ALGORITHM</vt:lpstr>
      <vt:lpstr>THE PROPOSED ROUND ROBIN ALGORITHM</vt:lpstr>
      <vt:lpstr>Comparison (Gantt Chart) Regular round robin</vt:lpstr>
      <vt:lpstr>Comparison (Gantt Chart) improved round robin</vt:lpstr>
      <vt:lpstr>Improvements with the Algorithm</vt:lpstr>
      <vt:lpstr>Results for Quantum Values</vt:lpstr>
      <vt:lpstr>Results Found</vt:lpstr>
      <vt:lpstr>A New Concept Parallel Processing into Round Robin</vt:lpstr>
      <vt:lpstr>ROUND ROBIN with Parallel processing</vt:lpstr>
      <vt:lpstr>(Gantt Chart) Improved Round robin (2 cores)</vt:lpstr>
      <vt:lpstr>(Gantt Chart) Improved Round robin (4 cores)</vt:lpstr>
      <vt:lpstr>Improvements using Parallel processing</vt:lpstr>
      <vt:lpstr>Improvements using Parallel processing</vt:lpstr>
      <vt:lpstr>Conclusion</vt:lpstr>
      <vt:lpstr>Future work</vt:lpstr>
      <vt:lpstr>Repository of Work 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IMPROVED ROUND ROBIN-BASED SCHEDULING  ALGORITHM</dc:title>
  <dc:creator>Ayush Mangukia</dc:creator>
  <cp:lastModifiedBy>AYUSH DINESHBHAI MANGUKIA</cp:lastModifiedBy>
  <cp:revision>27</cp:revision>
  <dcterms:modified xsi:type="dcterms:W3CDTF">2021-04-11T08:47:18Z</dcterms:modified>
</cp:coreProperties>
</file>