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6B386-528A-4858-8C91-29F7297B5379}" v="694" dt="2020-11-23T08:38:32.410"/>
    <p1510:client id="{514C7664-96CD-4EEE-80CC-476424165D48}" v="31" dt="2020-11-14T07:11:30.474"/>
    <p1510:client id="{D2E392AE-DA57-4C47-A92C-EBC388788E15}" v="830" dt="2020-10-30T07:23:30.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11/22/2020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9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00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3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11/22/2020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83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85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59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47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17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08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69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11/22/2020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867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11/22/2020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92214710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hyperlink" Target="https://www.learnopencv.com/histogram-of-oriented-gradients/"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6D41FBF-2E45-4436-8509-E567B3F25367}"/>
              </a:ext>
            </a:extLst>
          </p:cNvPr>
          <p:cNvPicPr>
            <a:picLocks noChangeAspect="1"/>
          </p:cNvPicPr>
          <p:nvPr/>
        </p:nvPicPr>
        <p:blipFill rotWithShape="1">
          <a:blip r:embed="rId2">
            <a:alphaModFix amt="55000"/>
          </a:blip>
          <a:srcRect t="15730"/>
          <a:stretch/>
        </p:blipFill>
        <p:spPr>
          <a:xfrm>
            <a:off x="20" y="-10017"/>
            <a:ext cx="12191980" cy="6857990"/>
          </a:xfrm>
          <a:prstGeom prst="rect">
            <a:avLst/>
          </a:prstGeom>
        </p:spPr>
      </p:pic>
      <p:sp>
        <p:nvSpPr>
          <p:cNvPr id="18" name="Oval 17">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736763" y="1233856"/>
            <a:ext cx="4716774" cy="3543832"/>
          </a:xfrm>
        </p:spPr>
        <p:txBody>
          <a:bodyPr>
            <a:noAutofit/>
          </a:bodyPr>
          <a:lstStyle/>
          <a:p>
            <a:r>
              <a:rPr lang="en-US" sz="4300" dirty="0"/>
              <a:t>DS Project Review: Desktop Application for </a:t>
            </a:r>
            <a:r>
              <a:rPr lang="en-US" sz="4300" dirty="0">
                <a:ea typeface="+mj-lt"/>
                <a:cs typeface="+mj-lt"/>
              </a:rPr>
              <a:t>Handwritten Digit Detection using</a:t>
            </a:r>
            <a:r>
              <a:rPr lang="en-US" sz="4300" dirty="0"/>
              <a:t> Machine Learning</a:t>
            </a:r>
            <a:endParaRPr lang="en-US" sz="4200" dirty="0">
              <a:cs typeface="Aharoni"/>
            </a:endParaRPr>
          </a:p>
        </p:txBody>
      </p:sp>
      <p:sp>
        <p:nvSpPr>
          <p:cNvPr id="3" name="Subtitle 2"/>
          <p:cNvSpPr>
            <a:spLocks noGrp="1"/>
          </p:cNvSpPr>
          <p:nvPr>
            <p:ph type="subTitle" idx="1"/>
          </p:nvPr>
        </p:nvSpPr>
        <p:spPr>
          <a:xfrm>
            <a:off x="4788866" y="4847903"/>
            <a:ext cx="2584603" cy="1488749"/>
          </a:xfrm>
        </p:spPr>
        <p:txBody>
          <a:bodyPr vert="horz" lIns="91440" tIns="45720" rIns="91440" bIns="45720" rtlCol="0">
            <a:normAutofit/>
          </a:bodyPr>
          <a:lstStyle/>
          <a:p>
            <a:r>
              <a:rPr lang="en-US"/>
              <a:t>Made By:</a:t>
            </a:r>
          </a:p>
          <a:p>
            <a:r>
              <a:rPr lang="en-US"/>
              <a:t>Kushagra Singh</a:t>
            </a:r>
          </a:p>
          <a:p>
            <a:r>
              <a:rPr lang="en-US"/>
              <a:t>2K19/CO/204</a:t>
            </a:r>
          </a:p>
        </p:txBody>
      </p:sp>
      <p:sp>
        <p:nvSpPr>
          <p:cNvPr id="20" name="Arc 19">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scatter chart&#10;&#10;Description automatically generated">
            <a:extLst>
              <a:ext uri="{FF2B5EF4-FFF2-40B4-BE49-F238E27FC236}">
                <a16:creationId xmlns:a16="http://schemas.microsoft.com/office/drawing/2014/main" id="{FA59C1D4-860E-48A0-869A-49E718F7643F}"/>
              </a:ext>
            </a:extLst>
          </p:cNvPr>
          <p:cNvPicPr>
            <a:picLocks noChangeAspect="1"/>
          </p:cNvPicPr>
          <p:nvPr/>
        </p:nvPicPr>
        <p:blipFill>
          <a:blip r:embed="rId2"/>
          <a:stretch>
            <a:fillRect/>
          </a:stretch>
        </p:blipFill>
        <p:spPr>
          <a:xfrm>
            <a:off x="6040013" y="2407658"/>
            <a:ext cx="5883845" cy="355055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322C49-09F8-4F33-8C45-DEAA0AEA91C9}"/>
              </a:ext>
            </a:extLst>
          </p:cNvPr>
          <p:cNvSpPr>
            <a:spLocks noGrp="1"/>
          </p:cNvSpPr>
          <p:nvPr>
            <p:ph type="title"/>
          </p:nvPr>
        </p:nvSpPr>
        <p:spPr>
          <a:xfrm>
            <a:off x="535489" y="333356"/>
            <a:ext cx="7053198" cy="1022851"/>
          </a:xfrm>
        </p:spPr>
        <p:txBody>
          <a:bodyPr>
            <a:normAutofit/>
          </a:bodyPr>
          <a:lstStyle/>
          <a:p>
            <a:r>
              <a:rPr lang="en-US" b="1" dirty="0">
                <a:latin typeface="Franklin Gothic Medium"/>
                <a:ea typeface="+mj-lt"/>
                <a:cs typeface="+mj-lt"/>
              </a:rPr>
              <a:t>Support Vector Machines (SVM)</a:t>
            </a:r>
            <a:endParaRPr lang="en-US">
              <a:latin typeface="Franklin Gothic Medium"/>
              <a:ea typeface="+mj-lt"/>
              <a:cs typeface="+mj-lt"/>
            </a:endParaRPr>
          </a:p>
        </p:txBody>
      </p:sp>
      <p:sp>
        <p:nvSpPr>
          <p:cNvPr id="3" name="Content Placeholder 2">
            <a:extLst>
              <a:ext uri="{FF2B5EF4-FFF2-40B4-BE49-F238E27FC236}">
                <a16:creationId xmlns:a16="http://schemas.microsoft.com/office/drawing/2014/main" id="{23EA1C8D-0E5B-4F40-8932-440540A2F879}"/>
              </a:ext>
            </a:extLst>
          </p:cNvPr>
          <p:cNvSpPr>
            <a:spLocks noGrp="1"/>
          </p:cNvSpPr>
          <p:nvPr>
            <p:ph idx="1"/>
          </p:nvPr>
        </p:nvSpPr>
        <p:spPr>
          <a:xfrm>
            <a:off x="535489" y="1504279"/>
            <a:ext cx="5706649" cy="4912766"/>
          </a:xfrm>
        </p:spPr>
        <p:txBody>
          <a:bodyPr vert="horz" lIns="91440" tIns="45720" rIns="91440" bIns="45720" rtlCol="0" anchor="t">
            <a:normAutofit/>
          </a:bodyPr>
          <a:lstStyle/>
          <a:p>
            <a:pPr marL="0" indent="0">
              <a:buNone/>
            </a:pPr>
            <a:r>
              <a:rPr lang="en-US" sz="2200" dirty="0">
                <a:ea typeface="+mn-lt"/>
                <a:cs typeface="+mn-lt"/>
              </a:rPr>
              <a:t>SVM are a class of supervised machine learning models which present one of the most robust prediction methods based on statistical learning framework. An SVM model is a representation of the training examples as points in space, mapped so that the examples of the separate categories are divided by a clear gap that is as wide as possible. New examples are then mapped into that same space and predicted to belong to a category based on the side of the gap on which they fall. It’s a non-probabilistic classifier which means, frequency of class labels in training data add no weight in predictions.</a:t>
            </a:r>
          </a:p>
        </p:txBody>
      </p:sp>
    </p:spTree>
    <p:extLst>
      <p:ext uri="{BB962C8B-B14F-4D97-AF65-F5344CB8AC3E}">
        <p14:creationId xmlns:p14="http://schemas.microsoft.com/office/powerpoint/2010/main" val="38386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F71E-C9B1-4A35-9CA8-D52C926C477F}"/>
              </a:ext>
            </a:extLst>
          </p:cNvPr>
          <p:cNvSpPr>
            <a:spLocks noGrp="1"/>
          </p:cNvSpPr>
          <p:nvPr>
            <p:ph type="title"/>
          </p:nvPr>
        </p:nvSpPr>
        <p:spPr>
          <a:xfrm>
            <a:off x="399789" y="218988"/>
            <a:ext cx="7780751" cy="1346439"/>
          </a:xfrm>
        </p:spPr>
        <p:txBody>
          <a:bodyPr/>
          <a:lstStyle/>
          <a:p>
            <a:r>
              <a:rPr lang="en-US" b="1" dirty="0">
                <a:latin typeface="Franklin Gothic Medium"/>
                <a:ea typeface="+mj-lt"/>
                <a:cs typeface="+mj-lt"/>
              </a:rPr>
              <a:t>Radial Basis Function (RBF) Kernel</a:t>
            </a:r>
            <a:endParaRPr lang="en-US">
              <a:latin typeface="Franklin Gothic Medium"/>
              <a:ea typeface="+mj-lt"/>
              <a:cs typeface="+mj-lt"/>
            </a:endParaRPr>
          </a:p>
        </p:txBody>
      </p:sp>
      <p:sp>
        <p:nvSpPr>
          <p:cNvPr id="3" name="Content Placeholder 2">
            <a:extLst>
              <a:ext uri="{FF2B5EF4-FFF2-40B4-BE49-F238E27FC236}">
                <a16:creationId xmlns:a16="http://schemas.microsoft.com/office/drawing/2014/main" id="{76FCE471-2AB8-4ED7-BDBB-BAFC168AD2ED}"/>
              </a:ext>
            </a:extLst>
          </p:cNvPr>
          <p:cNvSpPr>
            <a:spLocks noGrp="1"/>
          </p:cNvSpPr>
          <p:nvPr>
            <p:ph idx="1"/>
          </p:nvPr>
        </p:nvSpPr>
        <p:spPr>
          <a:xfrm>
            <a:off x="399789" y="1658612"/>
            <a:ext cx="6110615" cy="4548673"/>
          </a:xfrm>
        </p:spPr>
        <p:txBody>
          <a:bodyPr vert="horz" lIns="91440" tIns="45720" rIns="91440" bIns="45720" rtlCol="0" anchor="t">
            <a:normAutofit fontScale="85000" lnSpcReduction="10000"/>
          </a:bodyPr>
          <a:lstStyle/>
          <a:p>
            <a:pPr marL="0" indent="0">
              <a:lnSpc>
                <a:spcPct val="110000"/>
              </a:lnSpc>
              <a:buNone/>
            </a:pPr>
            <a:r>
              <a:rPr lang="en-US" dirty="0">
                <a:latin typeface="Cambria"/>
                <a:ea typeface="+mn-lt"/>
                <a:cs typeface="+mn-lt"/>
              </a:rPr>
              <a:t>Kernels are used in SVM when the training data set is complex &amp; isn’t linearly separable. RBF kernel is a transformer which generates new features by measuring the distance between all other features to the dot centers &amp; using these new features it generates a complex &amp; non-linear decision boundary between the different classes which helps to improve accuracy in complex prediction tasks. Since MNIST dataset is a large &amp; complex database therefore, RBF kernelized SVM works well when applied on it.</a:t>
            </a:r>
            <a:endParaRPr lang="en-US"/>
          </a:p>
        </p:txBody>
      </p:sp>
      <p:pic>
        <p:nvPicPr>
          <p:cNvPr id="4" name="Picture 4" descr="A picture containing application&#10;&#10;Description automatically generated">
            <a:extLst>
              <a:ext uri="{FF2B5EF4-FFF2-40B4-BE49-F238E27FC236}">
                <a16:creationId xmlns:a16="http://schemas.microsoft.com/office/drawing/2014/main" id="{DA12DDB2-9956-4AC1-A6B7-339971ED31C3}"/>
              </a:ext>
            </a:extLst>
          </p:cNvPr>
          <p:cNvPicPr>
            <a:picLocks noChangeAspect="1"/>
          </p:cNvPicPr>
          <p:nvPr/>
        </p:nvPicPr>
        <p:blipFill>
          <a:blip r:embed="rId2"/>
          <a:stretch>
            <a:fillRect/>
          </a:stretch>
        </p:blipFill>
        <p:spPr>
          <a:xfrm>
            <a:off x="8513525" y="263002"/>
            <a:ext cx="3150295" cy="1112818"/>
          </a:xfrm>
          <a:prstGeom prst="rect">
            <a:avLst/>
          </a:prstGeom>
        </p:spPr>
      </p:pic>
      <p:pic>
        <p:nvPicPr>
          <p:cNvPr id="5" name="Picture 5" descr="A picture containing icon&#10;&#10;Description automatically generated">
            <a:extLst>
              <a:ext uri="{FF2B5EF4-FFF2-40B4-BE49-F238E27FC236}">
                <a16:creationId xmlns:a16="http://schemas.microsoft.com/office/drawing/2014/main" id="{C7ABB350-9C53-4573-BB6D-FA29B4A17300}"/>
              </a:ext>
            </a:extLst>
          </p:cNvPr>
          <p:cNvPicPr>
            <a:picLocks noChangeAspect="1"/>
          </p:cNvPicPr>
          <p:nvPr/>
        </p:nvPicPr>
        <p:blipFill>
          <a:blip r:embed="rId3"/>
          <a:stretch>
            <a:fillRect/>
          </a:stretch>
        </p:blipFill>
        <p:spPr>
          <a:xfrm>
            <a:off x="8242126" y="1566309"/>
            <a:ext cx="3693090" cy="604316"/>
          </a:xfrm>
          <a:prstGeom prst="rect">
            <a:avLst/>
          </a:prstGeom>
        </p:spPr>
      </p:pic>
      <p:pic>
        <p:nvPicPr>
          <p:cNvPr id="6" name="Picture 6" descr="Chart, scatter chart&#10;&#10;Description automatically generated">
            <a:extLst>
              <a:ext uri="{FF2B5EF4-FFF2-40B4-BE49-F238E27FC236}">
                <a16:creationId xmlns:a16="http://schemas.microsoft.com/office/drawing/2014/main" id="{C1FE6D5A-B835-480C-9D91-B4FB9E2602FD}"/>
              </a:ext>
            </a:extLst>
          </p:cNvPr>
          <p:cNvPicPr>
            <a:picLocks noChangeAspect="1"/>
          </p:cNvPicPr>
          <p:nvPr/>
        </p:nvPicPr>
        <p:blipFill>
          <a:blip r:embed="rId4"/>
          <a:stretch>
            <a:fillRect/>
          </a:stretch>
        </p:blipFill>
        <p:spPr>
          <a:xfrm>
            <a:off x="6509358" y="2278245"/>
            <a:ext cx="2743200" cy="2155371"/>
          </a:xfrm>
          <a:prstGeom prst="rect">
            <a:avLst/>
          </a:prstGeom>
        </p:spPr>
      </p:pic>
      <p:pic>
        <p:nvPicPr>
          <p:cNvPr id="7" name="Picture 7" descr="Chart, scatter chart&#10;&#10;Description automatically generated">
            <a:extLst>
              <a:ext uri="{FF2B5EF4-FFF2-40B4-BE49-F238E27FC236}">
                <a16:creationId xmlns:a16="http://schemas.microsoft.com/office/drawing/2014/main" id="{F4772265-640B-4B4C-9AF3-FBFBF7011A40}"/>
              </a:ext>
            </a:extLst>
          </p:cNvPr>
          <p:cNvPicPr>
            <a:picLocks noChangeAspect="1"/>
          </p:cNvPicPr>
          <p:nvPr/>
        </p:nvPicPr>
        <p:blipFill>
          <a:blip r:embed="rId5"/>
          <a:stretch>
            <a:fillRect/>
          </a:stretch>
        </p:blipFill>
        <p:spPr>
          <a:xfrm>
            <a:off x="9317277" y="2273854"/>
            <a:ext cx="2743200" cy="2080647"/>
          </a:xfrm>
          <a:prstGeom prst="rect">
            <a:avLst/>
          </a:prstGeom>
        </p:spPr>
      </p:pic>
      <p:pic>
        <p:nvPicPr>
          <p:cNvPr id="8" name="Picture 8" descr="Chart, scatter chart&#10;&#10;Description automatically generated">
            <a:extLst>
              <a:ext uri="{FF2B5EF4-FFF2-40B4-BE49-F238E27FC236}">
                <a16:creationId xmlns:a16="http://schemas.microsoft.com/office/drawing/2014/main" id="{30953665-DA0C-4E4D-9887-52D5930A68D2}"/>
              </a:ext>
            </a:extLst>
          </p:cNvPr>
          <p:cNvPicPr>
            <a:picLocks noChangeAspect="1"/>
          </p:cNvPicPr>
          <p:nvPr/>
        </p:nvPicPr>
        <p:blipFill>
          <a:blip r:embed="rId6"/>
          <a:stretch>
            <a:fillRect/>
          </a:stretch>
        </p:blipFill>
        <p:spPr>
          <a:xfrm>
            <a:off x="6843387" y="4872898"/>
            <a:ext cx="4663856" cy="1673765"/>
          </a:xfrm>
          <a:prstGeom prst="rect">
            <a:avLst/>
          </a:prstGeom>
        </p:spPr>
      </p:pic>
    </p:spTree>
    <p:extLst>
      <p:ext uri="{BB962C8B-B14F-4D97-AF65-F5344CB8AC3E}">
        <p14:creationId xmlns:p14="http://schemas.microsoft.com/office/powerpoint/2010/main" val="188225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32FEDD-4F35-4E62-8866-2FBF8CFC3537}"/>
              </a:ext>
            </a:extLst>
          </p:cNvPr>
          <p:cNvSpPr>
            <a:spLocks noGrp="1"/>
          </p:cNvSpPr>
          <p:nvPr>
            <p:ph type="title"/>
          </p:nvPr>
        </p:nvSpPr>
        <p:spPr>
          <a:xfrm>
            <a:off x="352444" y="264369"/>
            <a:ext cx="5031895" cy="1033290"/>
          </a:xfrm>
        </p:spPr>
        <p:txBody>
          <a:bodyPr>
            <a:normAutofit/>
          </a:bodyPr>
          <a:lstStyle/>
          <a:p>
            <a:r>
              <a:rPr lang="en-US" b="1" dirty="0">
                <a:latin typeface="Franklin Gothic Medium"/>
                <a:cs typeface="Aharoni"/>
              </a:rPr>
              <a:t>Image Pre-Processing</a:t>
            </a:r>
            <a:endParaRPr lang="en-US" b="1">
              <a:latin typeface="Franklin Gothic Medium"/>
            </a:endParaRPr>
          </a:p>
        </p:txBody>
      </p:sp>
      <p:sp>
        <p:nvSpPr>
          <p:cNvPr id="3" name="Content Placeholder 2">
            <a:extLst>
              <a:ext uri="{FF2B5EF4-FFF2-40B4-BE49-F238E27FC236}">
                <a16:creationId xmlns:a16="http://schemas.microsoft.com/office/drawing/2014/main" id="{C3A7F8EA-31C6-4040-B05B-1D998898E29C}"/>
              </a:ext>
            </a:extLst>
          </p:cNvPr>
          <p:cNvSpPr>
            <a:spLocks noGrp="1"/>
          </p:cNvSpPr>
          <p:nvPr>
            <p:ph idx="1"/>
          </p:nvPr>
        </p:nvSpPr>
        <p:spPr>
          <a:xfrm>
            <a:off x="222103" y="1336330"/>
            <a:ext cx="6211427" cy="4800186"/>
          </a:xfrm>
        </p:spPr>
        <p:txBody>
          <a:bodyPr vert="horz" lIns="91440" tIns="45720" rIns="91440" bIns="45720" rtlCol="0" anchor="t">
            <a:noAutofit/>
          </a:bodyPr>
          <a:lstStyle/>
          <a:p>
            <a:pPr marL="0" indent="0">
              <a:buNone/>
            </a:pPr>
            <a:r>
              <a:rPr lang="en-US" sz="2200" dirty="0">
                <a:latin typeface="Cambria"/>
                <a:ea typeface="+mn-lt"/>
                <a:cs typeface="+mn-lt"/>
              </a:rPr>
              <a:t>For feeding an image to the HOG feature extractor, it first has to undergo several pre-processing operations to make it suitable for the HOG extraction. Pre-Processing of an image is necessary for several reasons such as:</a:t>
            </a:r>
            <a:endParaRPr lang="en-US" sz="2200">
              <a:latin typeface="Avenir Next LT Pro"/>
              <a:ea typeface="+mn-lt"/>
              <a:cs typeface="+mn-lt"/>
            </a:endParaRPr>
          </a:p>
          <a:p>
            <a:pPr>
              <a:buFont typeface="Arial"/>
              <a:buChar char="•"/>
            </a:pPr>
            <a:r>
              <a:rPr lang="en-US" sz="2200" dirty="0">
                <a:latin typeface="Cambria"/>
                <a:ea typeface="+mn-lt"/>
                <a:cs typeface="+mn-lt"/>
              </a:rPr>
              <a:t>HOG feature extraction works only on </a:t>
            </a:r>
            <a:r>
              <a:rPr lang="en-US" sz="2200" b="1" dirty="0">
                <a:latin typeface="Cambria"/>
                <a:ea typeface="+mn-lt"/>
                <a:cs typeface="+mn-lt"/>
              </a:rPr>
              <a:t>Grayscale </a:t>
            </a:r>
            <a:r>
              <a:rPr lang="en-US" sz="2200" dirty="0">
                <a:latin typeface="Cambria"/>
                <a:ea typeface="+mn-lt"/>
                <a:cs typeface="+mn-lt"/>
              </a:rPr>
              <a:t>images, therefore colored images have to be converted to grayscale.        </a:t>
            </a:r>
          </a:p>
          <a:p>
            <a:pPr>
              <a:buFont typeface="Arial"/>
              <a:buChar char="•"/>
            </a:pPr>
            <a:r>
              <a:rPr lang="en-US" sz="2200" dirty="0">
                <a:latin typeface="Cambria"/>
                <a:ea typeface="+mn-lt"/>
                <a:cs typeface="+mn-lt"/>
              </a:rPr>
              <a:t>Pre-processing is necessary to remove unwanted </a:t>
            </a:r>
            <a:r>
              <a:rPr lang="en-US" sz="2200" b="1" dirty="0">
                <a:latin typeface="Cambria"/>
                <a:ea typeface="+mn-lt"/>
                <a:cs typeface="+mn-lt"/>
              </a:rPr>
              <a:t>Noise </a:t>
            </a:r>
            <a:r>
              <a:rPr lang="en-US" sz="2200" dirty="0">
                <a:latin typeface="Cambria"/>
                <a:ea typeface="+mn-lt"/>
                <a:cs typeface="+mn-lt"/>
              </a:rPr>
              <a:t>in the image background. This noise might induce random variations in feature extraction process &amp; therefore produce inaccurate predictions. Noise reduction in an image helps to make it smoother especially over the edges and therefore the edge detection improves.</a:t>
            </a:r>
          </a:p>
          <a:p>
            <a:pPr marL="0" indent="0">
              <a:buNone/>
            </a:pPr>
            <a:endParaRPr lang="en-US" sz="2200" dirty="0">
              <a:latin typeface="Cambria"/>
              <a:ea typeface="+mn-lt"/>
              <a:cs typeface="+mn-lt"/>
            </a:endParaRPr>
          </a:p>
        </p:txBody>
      </p:sp>
      <p:pic>
        <p:nvPicPr>
          <p:cNvPr id="4" name="Picture 4" descr="A close up of a flower&#10;&#10;Description automatically generated">
            <a:extLst>
              <a:ext uri="{FF2B5EF4-FFF2-40B4-BE49-F238E27FC236}">
                <a16:creationId xmlns:a16="http://schemas.microsoft.com/office/drawing/2014/main" id="{2EF12FE1-E6FA-4F55-A7F7-E007410A11BD}"/>
              </a:ext>
            </a:extLst>
          </p:cNvPr>
          <p:cNvPicPr>
            <a:picLocks noChangeAspect="1"/>
          </p:cNvPicPr>
          <p:nvPr/>
        </p:nvPicPr>
        <p:blipFill>
          <a:blip r:embed="rId2"/>
          <a:stretch>
            <a:fillRect/>
          </a:stretch>
        </p:blipFill>
        <p:spPr>
          <a:xfrm>
            <a:off x="6787662" y="1239254"/>
            <a:ext cx="5182001" cy="172353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2" name="Freeform: Shape 11">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A close up of a green plant&#10;&#10;Description automatically generated">
            <a:extLst>
              <a:ext uri="{FF2B5EF4-FFF2-40B4-BE49-F238E27FC236}">
                <a16:creationId xmlns:a16="http://schemas.microsoft.com/office/drawing/2014/main" id="{F047597E-9E85-40D9-A1FE-BA14C0701978}"/>
              </a:ext>
            </a:extLst>
          </p:cNvPr>
          <p:cNvPicPr>
            <a:picLocks noChangeAspect="1"/>
          </p:cNvPicPr>
          <p:nvPr/>
        </p:nvPicPr>
        <p:blipFill>
          <a:blip r:embed="rId3"/>
          <a:stretch>
            <a:fillRect/>
          </a:stretch>
        </p:blipFill>
        <p:spPr>
          <a:xfrm>
            <a:off x="7111251" y="3515591"/>
            <a:ext cx="4338560"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4" name="Arc 1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397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8EE819-A43B-4C44-A7F7-3B9748489CE1}"/>
              </a:ext>
            </a:extLst>
          </p:cNvPr>
          <p:cNvSpPr>
            <a:spLocks noGrp="1"/>
          </p:cNvSpPr>
          <p:nvPr>
            <p:ph type="title"/>
          </p:nvPr>
        </p:nvSpPr>
        <p:spPr>
          <a:xfrm>
            <a:off x="230997" y="185063"/>
            <a:ext cx="5028018" cy="908029"/>
          </a:xfrm>
        </p:spPr>
        <p:txBody>
          <a:bodyPr>
            <a:normAutofit/>
          </a:bodyPr>
          <a:lstStyle/>
          <a:p>
            <a:r>
              <a:rPr lang="en-US" b="1" dirty="0">
                <a:latin typeface="Franklin Gothic Medium"/>
              </a:rPr>
              <a:t>Image Pre-Processing</a:t>
            </a:r>
            <a:endParaRPr lang="en-US" dirty="0">
              <a:ea typeface="+mj-lt"/>
              <a:cs typeface="+mj-lt"/>
            </a:endParaRPr>
          </a:p>
        </p:txBody>
      </p:sp>
      <p:sp>
        <p:nvSpPr>
          <p:cNvPr id="3" name="Content Placeholder 2">
            <a:extLst>
              <a:ext uri="{FF2B5EF4-FFF2-40B4-BE49-F238E27FC236}">
                <a16:creationId xmlns:a16="http://schemas.microsoft.com/office/drawing/2014/main" id="{A9AE6ED2-6B1B-4CE0-9BD0-4F0F8A635F06}"/>
              </a:ext>
            </a:extLst>
          </p:cNvPr>
          <p:cNvSpPr>
            <a:spLocks noGrp="1"/>
          </p:cNvSpPr>
          <p:nvPr>
            <p:ph idx="1"/>
          </p:nvPr>
        </p:nvSpPr>
        <p:spPr>
          <a:xfrm>
            <a:off x="110871" y="1162013"/>
            <a:ext cx="6337069" cy="4413968"/>
          </a:xfrm>
        </p:spPr>
        <p:txBody>
          <a:bodyPr vert="horz" lIns="91440" tIns="45720" rIns="91440" bIns="45720" rtlCol="0" anchor="t">
            <a:noAutofit/>
          </a:bodyPr>
          <a:lstStyle/>
          <a:p>
            <a:pPr>
              <a:buFont typeface="Arial"/>
              <a:buChar char="•"/>
            </a:pPr>
            <a:r>
              <a:rPr lang="en-US" sz="2000" b="1" dirty="0">
                <a:latin typeface="Cambria"/>
                <a:ea typeface="+mn-lt"/>
                <a:cs typeface="+mn-lt"/>
              </a:rPr>
              <a:t>Thresholding </a:t>
            </a:r>
            <a:r>
              <a:rPr lang="en-US" sz="2000" dirty="0">
                <a:latin typeface="Cambria"/>
                <a:ea typeface="+mn-lt"/>
                <a:cs typeface="+mn-lt"/>
              </a:rPr>
              <a:t>is an important part of image pre-processing. It divides the image into two regions of higher &amp; lower intensities depending on their initial intensity &amp; the threshold value used. This helps to clearly define the boundaries of intensity change which mostly correspond to edges of an object. Therefore, edge detection becomes more accurate and less time consuming.        </a:t>
            </a:r>
            <a:endParaRPr lang="en-US" sz="2000">
              <a:latin typeface="Cambria"/>
              <a:ea typeface="Cambria"/>
            </a:endParaRPr>
          </a:p>
          <a:p>
            <a:pPr>
              <a:buFont typeface="Arial"/>
              <a:buChar char="•"/>
            </a:pPr>
            <a:r>
              <a:rPr lang="en-US" sz="2000" b="1" dirty="0">
                <a:latin typeface="Cambria"/>
                <a:ea typeface="+mn-lt"/>
                <a:cs typeface="+mn-lt"/>
              </a:rPr>
              <a:t>Dilating </a:t>
            </a:r>
            <a:r>
              <a:rPr lang="en-US" sz="2000" dirty="0">
                <a:latin typeface="Cambria"/>
                <a:ea typeface="+mn-lt"/>
                <a:cs typeface="+mn-lt"/>
              </a:rPr>
              <a:t>is another important part of pre-processing as it helps to increase the area of main object in the image &amp; makes it smoother. This makes the job easy for the feature extractor &amp; improves accuracy.</a:t>
            </a:r>
          </a:p>
          <a:p>
            <a:pPr>
              <a:buFont typeface="Arial"/>
              <a:buChar char="•"/>
            </a:pPr>
            <a:r>
              <a:rPr lang="en-US" sz="2000" dirty="0">
                <a:latin typeface="Cambria"/>
                <a:ea typeface="+mn-lt"/>
                <a:cs typeface="+mn-lt"/>
              </a:rPr>
              <a:t>Finally, the image is </a:t>
            </a:r>
            <a:r>
              <a:rPr lang="en-US" sz="2000" b="1" dirty="0">
                <a:latin typeface="Cambria"/>
                <a:ea typeface="+mn-lt"/>
                <a:cs typeface="+mn-lt"/>
              </a:rPr>
              <a:t>Resized</a:t>
            </a:r>
            <a:r>
              <a:rPr lang="en-US" sz="2000" dirty="0">
                <a:latin typeface="Cambria"/>
                <a:ea typeface="+mn-lt"/>
                <a:cs typeface="+mn-lt"/>
              </a:rPr>
              <a:t>. Since the image has to be further divided into square cells &amp; blocks, therefore it has to be resized proportionally including the object completely.</a:t>
            </a:r>
          </a:p>
          <a:p>
            <a:pPr marL="0" indent="0">
              <a:buNone/>
            </a:pPr>
            <a:r>
              <a:rPr lang="en-US" sz="2000" dirty="0">
                <a:latin typeface="Cambria"/>
                <a:ea typeface="+mn-lt"/>
                <a:cs typeface="+mn-lt"/>
              </a:rPr>
              <a:t>These operations are performed in OpenCV using functions like Gaussian Blur, Threshold, Dilate, resize etc.</a:t>
            </a:r>
            <a:endParaRPr lang="en-US" sz="2000">
              <a:latin typeface="Cambria"/>
              <a:ea typeface="Cambria"/>
            </a:endParaRPr>
          </a:p>
        </p:txBody>
      </p:sp>
      <p:pic>
        <p:nvPicPr>
          <p:cNvPr id="6" name="Picture 6" descr="Icon&#10;&#10;Description automatically generated">
            <a:extLst>
              <a:ext uri="{FF2B5EF4-FFF2-40B4-BE49-F238E27FC236}">
                <a16:creationId xmlns:a16="http://schemas.microsoft.com/office/drawing/2014/main" id="{38CCB6CC-DE86-4048-902D-4D0BA0833CEF}"/>
              </a:ext>
            </a:extLst>
          </p:cNvPr>
          <p:cNvPicPr>
            <a:picLocks noChangeAspect="1"/>
          </p:cNvPicPr>
          <p:nvPr/>
        </p:nvPicPr>
        <p:blipFill>
          <a:blip r:embed="rId2"/>
          <a:stretch>
            <a:fillRect/>
          </a:stretch>
        </p:blipFill>
        <p:spPr>
          <a:xfrm>
            <a:off x="8584040" y="4897435"/>
            <a:ext cx="1129623" cy="152090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5" name="Picture 5" descr="Shape, arrow&#10;&#10;Description automatically generated">
            <a:extLst>
              <a:ext uri="{FF2B5EF4-FFF2-40B4-BE49-F238E27FC236}">
                <a16:creationId xmlns:a16="http://schemas.microsoft.com/office/drawing/2014/main" id="{B8A979BA-E0B1-4841-818A-C430407CF7F5}"/>
              </a:ext>
            </a:extLst>
          </p:cNvPr>
          <p:cNvPicPr>
            <a:picLocks noChangeAspect="1"/>
          </p:cNvPicPr>
          <p:nvPr/>
        </p:nvPicPr>
        <p:blipFill>
          <a:blip r:embed="rId3"/>
          <a:stretch>
            <a:fillRect/>
          </a:stretch>
        </p:blipFill>
        <p:spPr>
          <a:xfrm>
            <a:off x="6787915" y="4943023"/>
            <a:ext cx="1108746" cy="1489588"/>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13" name="Freeform: Shape 12">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photo, mountain, person, rocky&#10;&#10;Description automatically generated">
            <a:extLst>
              <a:ext uri="{FF2B5EF4-FFF2-40B4-BE49-F238E27FC236}">
                <a16:creationId xmlns:a16="http://schemas.microsoft.com/office/drawing/2014/main" id="{B6ACD685-397A-4D0F-A4F1-2A74E5B7E1DF}"/>
              </a:ext>
            </a:extLst>
          </p:cNvPr>
          <p:cNvPicPr>
            <a:picLocks noChangeAspect="1"/>
          </p:cNvPicPr>
          <p:nvPr/>
        </p:nvPicPr>
        <p:blipFill>
          <a:blip r:embed="rId4"/>
          <a:stretch>
            <a:fillRect/>
          </a:stretch>
        </p:blipFill>
        <p:spPr>
          <a:xfrm>
            <a:off x="7247202" y="1919825"/>
            <a:ext cx="4746354" cy="2584524"/>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15" name="Arc 14">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504" flipH="1">
            <a:off x="6023634" y="1569281"/>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C601C005-844A-4FB7-8001-BC0DB9D7C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6684" y="183491"/>
            <a:ext cx="947488" cy="9217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928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16EFC3-C879-43AC-87E6-96E67C07E57D}"/>
              </a:ext>
            </a:extLst>
          </p:cNvPr>
          <p:cNvSpPr/>
          <p:nvPr/>
        </p:nvSpPr>
        <p:spPr>
          <a:xfrm>
            <a:off x="2087" y="-3132"/>
            <a:ext cx="12139807" cy="7066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5DC737-703D-4E6D-BD0D-690719F4EAAD}"/>
              </a:ext>
            </a:extLst>
          </p:cNvPr>
          <p:cNvSpPr/>
          <p:nvPr/>
        </p:nvSpPr>
        <p:spPr>
          <a:xfrm>
            <a:off x="-1175" y="-6395"/>
            <a:ext cx="5876794" cy="499997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534D58-6138-42F4-B178-AF485E0DCF32}"/>
              </a:ext>
            </a:extLst>
          </p:cNvPr>
          <p:cNvSpPr/>
          <p:nvPr/>
        </p:nvSpPr>
        <p:spPr>
          <a:xfrm>
            <a:off x="6049809" y="-9656"/>
            <a:ext cx="6075123" cy="4989533"/>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50ADD10-6BD0-44E1-84A8-CD0F9B05E86E}"/>
              </a:ext>
            </a:extLst>
          </p:cNvPr>
          <p:cNvSpPr txBox="1"/>
          <p:nvPr/>
        </p:nvSpPr>
        <p:spPr>
          <a:xfrm>
            <a:off x="1447409" y="212590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6" descr="A flat screen television&#10;&#10;Description automatically generated">
            <a:extLst>
              <a:ext uri="{FF2B5EF4-FFF2-40B4-BE49-F238E27FC236}">
                <a16:creationId xmlns:a16="http://schemas.microsoft.com/office/drawing/2014/main" id="{8ADD9997-A47C-428F-96EE-FAD39C33160D}"/>
              </a:ext>
            </a:extLst>
          </p:cNvPr>
          <p:cNvPicPr>
            <a:picLocks noChangeAspect="1"/>
          </p:cNvPicPr>
          <p:nvPr/>
        </p:nvPicPr>
        <p:blipFill>
          <a:blip r:embed="rId2"/>
          <a:stretch>
            <a:fillRect/>
          </a:stretch>
        </p:blipFill>
        <p:spPr>
          <a:xfrm>
            <a:off x="267222" y="222035"/>
            <a:ext cx="5342350" cy="4524588"/>
          </a:xfrm>
          <a:prstGeom prst="rect">
            <a:avLst/>
          </a:prstGeom>
        </p:spPr>
      </p:pic>
      <p:sp>
        <p:nvSpPr>
          <p:cNvPr id="7" name="TextBox 6">
            <a:extLst>
              <a:ext uri="{FF2B5EF4-FFF2-40B4-BE49-F238E27FC236}">
                <a16:creationId xmlns:a16="http://schemas.microsoft.com/office/drawing/2014/main" id="{D417549B-8066-4173-8887-B26838CAB374}"/>
              </a:ext>
            </a:extLst>
          </p:cNvPr>
          <p:cNvSpPr txBox="1"/>
          <p:nvPr/>
        </p:nvSpPr>
        <p:spPr>
          <a:xfrm>
            <a:off x="7853297" y="239403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8" name="Picture 8" descr="Graphical user interface, website&#10;&#10;Description automatically generated">
            <a:extLst>
              <a:ext uri="{FF2B5EF4-FFF2-40B4-BE49-F238E27FC236}">
                <a16:creationId xmlns:a16="http://schemas.microsoft.com/office/drawing/2014/main" id="{BFE02EB2-8C08-411D-A3AF-A109F7943C50}"/>
              </a:ext>
            </a:extLst>
          </p:cNvPr>
          <p:cNvPicPr>
            <a:picLocks noChangeAspect="1"/>
          </p:cNvPicPr>
          <p:nvPr/>
        </p:nvPicPr>
        <p:blipFill>
          <a:blip r:embed="rId3"/>
          <a:stretch>
            <a:fillRect/>
          </a:stretch>
        </p:blipFill>
        <p:spPr>
          <a:xfrm>
            <a:off x="6300591" y="224755"/>
            <a:ext cx="5561557" cy="4540027"/>
          </a:xfrm>
          <a:prstGeom prst="rect">
            <a:avLst/>
          </a:prstGeom>
        </p:spPr>
      </p:pic>
      <p:sp>
        <p:nvSpPr>
          <p:cNvPr id="9" name="Rectangle 8">
            <a:extLst>
              <a:ext uri="{FF2B5EF4-FFF2-40B4-BE49-F238E27FC236}">
                <a16:creationId xmlns:a16="http://schemas.microsoft.com/office/drawing/2014/main" id="{475BFF9D-2556-4CFA-B52F-F788FE22FB64}"/>
              </a:ext>
            </a:extLst>
          </p:cNvPr>
          <p:cNvSpPr/>
          <p:nvPr/>
        </p:nvSpPr>
        <p:spPr>
          <a:xfrm>
            <a:off x="236298" y="5293681"/>
            <a:ext cx="11617888" cy="145093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3653238-9CBE-406E-8F62-507128C430CC}"/>
              </a:ext>
            </a:extLst>
          </p:cNvPr>
          <p:cNvSpPr txBox="1"/>
          <p:nvPr/>
        </p:nvSpPr>
        <p:spPr>
          <a:xfrm>
            <a:off x="2815486" y="5633841"/>
            <a:ext cx="744045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onstantia"/>
              </a:rPr>
              <a:t>Implementation Result</a:t>
            </a:r>
          </a:p>
        </p:txBody>
      </p:sp>
    </p:spTree>
    <p:extLst>
      <p:ext uri="{BB962C8B-B14F-4D97-AF65-F5344CB8AC3E}">
        <p14:creationId xmlns:p14="http://schemas.microsoft.com/office/powerpoint/2010/main" val="96995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57FEC9-02C9-4851-AFD0-A4B4FE51ED24}"/>
              </a:ext>
            </a:extLst>
          </p:cNvPr>
          <p:cNvSpPr>
            <a:spLocks noGrp="1"/>
          </p:cNvSpPr>
          <p:nvPr>
            <p:ph type="title"/>
          </p:nvPr>
        </p:nvSpPr>
        <p:spPr>
          <a:xfrm>
            <a:off x="6412042" y="4589843"/>
            <a:ext cx="5525393" cy="1168188"/>
          </a:xfrm>
        </p:spPr>
        <p:txBody>
          <a:bodyPr vert="horz" lIns="91440" tIns="45720" rIns="91440" bIns="45720" rtlCol="0" anchor="b">
            <a:normAutofit fontScale="90000"/>
          </a:bodyPr>
          <a:lstStyle/>
          <a:p>
            <a:pPr algn="ctr"/>
            <a:r>
              <a:rPr lang="en-US" sz="5600" b="1" kern="1200">
                <a:solidFill>
                  <a:srgbClr val="FFFFFE"/>
                </a:solidFill>
                <a:latin typeface="+mj-lt"/>
                <a:ea typeface="+mj-ea"/>
                <a:cs typeface="+mj-cs"/>
              </a:rPr>
              <a:t>Python Libraries Used</a:t>
            </a:r>
            <a:endParaRPr lang="en-US" sz="5600" kern="1200">
              <a:solidFill>
                <a:srgbClr val="FFFFFE"/>
              </a:solidFill>
              <a:latin typeface="+mj-lt"/>
              <a:ea typeface="+mj-ea"/>
              <a:cs typeface="+mj-cs"/>
            </a:endParaRPr>
          </a:p>
        </p:txBody>
      </p:sp>
      <p:sp>
        <p:nvSpPr>
          <p:cNvPr id="17" name="Freeform: Shape 16">
            <a:extLst>
              <a:ext uri="{FF2B5EF4-FFF2-40B4-BE49-F238E27FC236}">
                <a16:creationId xmlns:a16="http://schemas.microsoft.com/office/drawing/2014/main" id="{EBF4792E-DF83-4D24-9924-01EC30A32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8512"/>
            <a:ext cx="2968615" cy="4455765"/>
          </a:xfrm>
          <a:custGeom>
            <a:avLst/>
            <a:gdLst>
              <a:gd name="connsiteX0" fmla="*/ 986173 w 3952259"/>
              <a:gd name="connsiteY0" fmla="*/ 0 h 5932172"/>
              <a:gd name="connsiteX1" fmla="*/ 3952259 w 3952259"/>
              <a:gd name="connsiteY1" fmla="*/ 2966086 h 5932172"/>
              <a:gd name="connsiteX2" fmla="*/ 986173 w 3952259"/>
              <a:gd name="connsiteY2" fmla="*/ 5932172 h 5932172"/>
              <a:gd name="connsiteX3" fmla="*/ 104150 w 3952259"/>
              <a:gd name="connsiteY3" fmla="*/ 5798823 h 5932172"/>
              <a:gd name="connsiteX4" fmla="*/ 0 w 3952259"/>
              <a:gd name="connsiteY4" fmla="*/ 5760704 h 5932172"/>
              <a:gd name="connsiteX5" fmla="*/ 0 w 3952259"/>
              <a:gd name="connsiteY5" fmla="*/ 171469 h 5932172"/>
              <a:gd name="connsiteX6" fmla="*/ 104150 w 3952259"/>
              <a:gd name="connsiteY6" fmla="*/ 133350 h 5932172"/>
              <a:gd name="connsiteX7" fmla="*/ 986173 w 3952259"/>
              <a:gd name="connsiteY7" fmla="*/ 0 h 593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259" h="5932172">
                <a:moveTo>
                  <a:pt x="986173" y="0"/>
                </a:moveTo>
                <a:cubicBezTo>
                  <a:pt x="2624297" y="0"/>
                  <a:pt x="3952259" y="1327962"/>
                  <a:pt x="3952259" y="2966086"/>
                </a:cubicBezTo>
                <a:cubicBezTo>
                  <a:pt x="3952259" y="4604210"/>
                  <a:pt x="2624297" y="5932172"/>
                  <a:pt x="986173" y="5932172"/>
                </a:cubicBezTo>
                <a:cubicBezTo>
                  <a:pt x="679025" y="5932172"/>
                  <a:pt x="382781" y="5885486"/>
                  <a:pt x="104150" y="5798823"/>
                </a:cubicBezTo>
                <a:lnTo>
                  <a:pt x="0" y="5760704"/>
                </a:lnTo>
                <a:lnTo>
                  <a:pt x="0" y="171469"/>
                </a:lnTo>
                <a:lnTo>
                  <a:pt x="104150" y="133350"/>
                </a:lnTo>
                <a:cubicBezTo>
                  <a:pt x="382781" y="46686"/>
                  <a:pt x="679025" y="0"/>
                  <a:pt x="9861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15837328-A57C-47AA-B520-C83F4A6BD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6208" y="0"/>
            <a:ext cx="4475748" cy="3256337"/>
          </a:xfrm>
          <a:custGeom>
            <a:avLst/>
            <a:gdLst>
              <a:gd name="connsiteX0" fmla="*/ 246861 w 4475748"/>
              <a:gd name="connsiteY0" fmla="*/ 0 h 3256337"/>
              <a:gd name="connsiteX1" fmla="*/ 4228888 w 4475748"/>
              <a:gd name="connsiteY1" fmla="*/ 0 h 3256337"/>
              <a:gd name="connsiteX2" fmla="*/ 4299885 w 4475748"/>
              <a:gd name="connsiteY2" fmla="*/ 147382 h 3256337"/>
              <a:gd name="connsiteX3" fmla="*/ 4475748 w 4475748"/>
              <a:gd name="connsiteY3" fmla="*/ 1018463 h 3256337"/>
              <a:gd name="connsiteX4" fmla="*/ 2237874 w 4475748"/>
              <a:gd name="connsiteY4" fmla="*/ 3256337 h 3256337"/>
              <a:gd name="connsiteX5" fmla="*/ 0 w 4475748"/>
              <a:gd name="connsiteY5" fmla="*/ 1018463 h 3256337"/>
              <a:gd name="connsiteX6" fmla="*/ 175863 w 4475748"/>
              <a:gd name="connsiteY6" fmla="*/ 147382 h 325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5748" h="3256337">
                <a:moveTo>
                  <a:pt x="246861" y="0"/>
                </a:moveTo>
                <a:lnTo>
                  <a:pt x="4228888" y="0"/>
                </a:lnTo>
                <a:lnTo>
                  <a:pt x="4299885" y="147382"/>
                </a:lnTo>
                <a:cubicBezTo>
                  <a:pt x="4413128" y="415117"/>
                  <a:pt x="4475748" y="709477"/>
                  <a:pt x="4475748" y="1018463"/>
                </a:cubicBezTo>
                <a:cubicBezTo>
                  <a:pt x="4475748" y="2254407"/>
                  <a:pt x="3473818" y="3256337"/>
                  <a:pt x="2237874" y="3256337"/>
                </a:cubicBezTo>
                <a:cubicBezTo>
                  <a:pt x="1001930" y="3256337"/>
                  <a:pt x="0" y="2254407"/>
                  <a:pt x="0" y="1018463"/>
                </a:cubicBezTo>
                <a:cubicBezTo>
                  <a:pt x="0" y="709477"/>
                  <a:pt x="62621" y="415117"/>
                  <a:pt x="175863" y="1473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8A03A6A2-7849-4179-B68F-C11DDDB23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1078" y="0"/>
            <a:ext cx="3440922" cy="3674631"/>
          </a:xfrm>
          <a:custGeom>
            <a:avLst/>
            <a:gdLst>
              <a:gd name="connsiteX0" fmla="*/ 523074 w 3440922"/>
              <a:gd name="connsiteY0" fmla="*/ 0 h 3674631"/>
              <a:gd name="connsiteX1" fmla="*/ 3440922 w 3440922"/>
              <a:gd name="connsiteY1" fmla="*/ 0 h 3674631"/>
              <a:gd name="connsiteX2" fmla="*/ 3440922 w 3440922"/>
              <a:gd name="connsiteY2" fmla="*/ 3321701 h 3674631"/>
              <a:gd name="connsiteX3" fmla="*/ 3304578 w 3440922"/>
              <a:gd name="connsiteY3" fmla="*/ 3404532 h 3674631"/>
              <a:gd name="connsiteX4" fmla="*/ 2237874 w 3440922"/>
              <a:gd name="connsiteY4" fmla="*/ 3674631 h 3674631"/>
              <a:gd name="connsiteX5" fmla="*/ 0 w 3440922"/>
              <a:gd name="connsiteY5" fmla="*/ 1436757 h 3674631"/>
              <a:gd name="connsiteX6" fmla="*/ 511022 w 3440922"/>
              <a:gd name="connsiteY6" fmla="*/ 13261 h 367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0922" h="3674631">
                <a:moveTo>
                  <a:pt x="523074" y="0"/>
                </a:moveTo>
                <a:lnTo>
                  <a:pt x="3440922" y="0"/>
                </a:lnTo>
                <a:lnTo>
                  <a:pt x="3440922" y="3321701"/>
                </a:lnTo>
                <a:lnTo>
                  <a:pt x="3304578" y="3404532"/>
                </a:lnTo>
                <a:cubicBezTo>
                  <a:pt x="2987486" y="3576786"/>
                  <a:pt x="2624107" y="3674631"/>
                  <a:pt x="2237874" y="3674631"/>
                </a:cubicBezTo>
                <a:cubicBezTo>
                  <a:pt x="1001930" y="3674631"/>
                  <a:pt x="0" y="2672701"/>
                  <a:pt x="0" y="1436757"/>
                </a:cubicBezTo>
                <a:cubicBezTo>
                  <a:pt x="0" y="896032"/>
                  <a:pt x="191776" y="400098"/>
                  <a:pt x="511022" y="13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580241">
            <a:off x="-2741753" y="-575961"/>
            <a:ext cx="6199926" cy="6199926"/>
          </a:xfrm>
          <a:prstGeom prst="arc">
            <a:avLst>
              <a:gd name="adj1" fmla="val 14455503"/>
              <a:gd name="adj2" fmla="val 18389131"/>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4" descr="Chart&#10;&#10;Description automatically generated">
            <a:extLst>
              <a:ext uri="{FF2B5EF4-FFF2-40B4-BE49-F238E27FC236}">
                <a16:creationId xmlns:a16="http://schemas.microsoft.com/office/drawing/2014/main" id="{913D6230-05B6-4A28-AB52-81F0C3EA761A}"/>
              </a:ext>
            </a:extLst>
          </p:cNvPr>
          <p:cNvPicPr>
            <a:picLocks noGrp="1" noChangeAspect="1"/>
          </p:cNvPicPr>
          <p:nvPr>
            <p:ph idx="1"/>
          </p:nvPr>
        </p:nvPicPr>
        <p:blipFill>
          <a:blip r:embed="rId2"/>
          <a:stretch>
            <a:fillRect/>
          </a:stretch>
        </p:blipFill>
        <p:spPr>
          <a:xfrm>
            <a:off x="133184" y="1246470"/>
            <a:ext cx="2363689" cy="1414441"/>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p:spPr>
      </p:pic>
      <p:pic>
        <p:nvPicPr>
          <p:cNvPr id="5" name="Picture 5" descr="A picture containing logo&#10;&#10;Description automatically generated">
            <a:extLst>
              <a:ext uri="{FF2B5EF4-FFF2-40B4-BE49-F238E27FC236}">
                <a16:creationId xmlns:a16="http://schemas.microsoft.com/office/drawing/2014/main" id="{7318C19B-AEBF-4477-979A-6AC74A8043B2}"/>
              </a:ext>
            </a:extLst>
          </p:cNvPr>
          <p:cNvPicPr>
            <a:picLocks noChangeAspect="1"/>
          </p:cNvPicPr>
          <p:nvPr/>
        </p:nvPicPr>
        <p:blipFill>
          <a:blip r:embed="rId3"/>
          <a:stretch>
            <a:fillRect/>
          </a:stretch>
        </p:blipFill>
        <p:spPr>
          <a:xfrm>
            <a:off x="4414456" y="-1992"/>
            <a:ext cx="2488039" cy="2488039"/>
          </a:xfrm>
          <a:custGeom>
            <a:avLst/>
            <a:gdLst/>
            <a:ahLst/>
            <a:cxnLst/>
            <a:rect l="l" t="t" r="r" b="b"/>
            <a:pathLst>
              <a:path w="2487175" h="2487175">
                <a:moveTo>
                  <a:pt x="67328" y="0"/>
                </a:moveTo>
                <a:lnTo>
                  <a:pt x="2419847" y="0"/>
                </a:lnTo>
                <a:cubicBezTo>
                  <a:pt x="2457031" y="0"/>
                  <a:pt x="2487175" y="30144"/>
                  <a:pt x="2487175" y="67328"/>
                </a:cubicBezTo>
                <a:lnTo>
                  <a:pt x="2487175" y="2419847"/>
                </a:lnTo>
                <a:cubicBezTo>
                  <a:pt x="2487175" y="2457031"/>
                  <a:pt x="2457031" y="2487175"/>
                  <a:pt x="2419847" y="2487175"/>
                </a:cubicBezTo>
                <a:lnTo>
                  <a:pt x="67328" y="2487175"/>
                </a:lnTo>
                <a:cubicBezTo>
                  <a:pt x="30144" y="2487175"/>
                  <a:pt x="0" y="2457031"/>
                  <a:pt x="0" y="2419847"/>
                </a:cubicBezTo>
                <a:lnTo>
                  <a:pt x="0" y="67328"/>
                </a:lnTo>
                <a:cubicBezTo>
                  <a:pt x="0" y="30144"/>
                  <a:pt x="30144" y="0"/>
                  <a:pt x="67328" y="0"/>
                </a:cubicBezTo>
                <a:close/>
              </a:path>
            </a:pathLst>
          </a:custGeom>
        </p:spPr>
      </p:pic>
      <p:pic>
        <p:nvPicPr>
          <p:cNvPr id="6" name="Picture 6" descr="Logo&#10;&#10;Description automatically generated">
            <a:extLst>
              <a:ext uri="{FF2B5EF4-FFF2-40B4-BE49-F238E27FC236}">
                <a16:creationId xmlns:a16="http://schemas.microsoft.com/office/drawing/2014/main" id="{010E1624-F090-4F0D-94D6-D73010D7F475}"/>
              </a:ext>
            </a:extLst>
          </p:cNvPr>
          <p:cNvPicPr>
            <a:picLocks noChangeAspect="1"/>
          </p:cNvPicPr>
          <p:nvPr/>
        </p:nvPicPr>
        <p:blipFill>
          <a:blip r:embed="rId4"/>
          <a:stretch>
            <a:fillRect/>
          </a:stretch>
        </p:blipFill>
        <p:spPr>
          <a:xfrm>
            <a:off x="8941048" y="1234880"/>
            <a:ext cx="2789526" cy="650246"/>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p:spPr>
      </p:pic>
      <p:sp>
        <p:nvSpPr>
          <p:cNvPr id="7" name="TextBox 6">
            <a:extLst>
              <a:ext uri="{FF2B5EF4-FFF2-40B4-BE49-F238E27FC236}">
                <a16:creationId xmlns:a16="http://schemas.microsoft.com/office/drawing/2014/main" id="{63169903-5303-44CC-90A3-47E6AE57A611}"/>
              </a:ext>
            </a:extLst>
          </p:cNvPr>
          <p:cNvSpPr txBox="1"/>
          <p:nvPr/>
        </p:nvSpPr>
        <p:spPr>
          <a:xfrm>
            <a:off x="-4175" y="2897687"/>
            <a:ext cx="21690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Provides Machine Learning Models, Algorithms &amp; Evaluation Metrics</a:t>
            </a:r>
            <a:endParaRPr lang="en-US" dirty="0">
              <a:ea typeface="+mn-lt"/>
              <a:cs typeface="+mn-lt"/>
            </a:endParaRPr>
          </a:p>
          <a:p>
            <a:r>
              <a:rPr lang="en-US" dirty="0">
                <a:ea typeface="+mn-lt"/>
                <a:cs typeface="+mn-lt"/>
              </a:rPr>
              <a:t>                       </a:t>
            </a:r>
            <a:endParaRPr lang="en-US" dirty="0"/>
          </a:p>
          <a:p>
            <a:endParaRPr lang="en-US" b="1" dirty="0"/>
          </a:p>
        </p:txBody>
      </p:sp>
      <p:sp>
        <p:nvSpPr>
          <p:cNvPr id="8" name="TextBox 7">
            <a:extLst>
              <a:ext uri="{FF2B5EF4-FFF2-40B4-BE49-F238E27FC236}">
                <a16:creationId xmlns:a16="http://schemas.microsoft.com/office/drawing/2014/main" id="{3138B53E-8B87-4F6B-B11E-1151FB4B82BF}"/>
              </a:ext>
            </a:extLst>
          </p:cNvPr>
          <p:cNvSpPr txBox="1"/>
          <p:nvPr/>
        </p:nvSpPr>
        <p:spPr>
          <a:xfrm>
            <a:off x="4407988" y="2121987"/>
            <a:ext cx="28371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For Data Processing &amp; Manipulation</a:t>
            </a:r>
            <a:endParaRPr lang="en-US" dirty="0"/>
          </a:p>
        </p:txBody>
      </p:sp>
      <p:sp>
        <p:nvSpPr>
          <p:cNvPr id="9" name="TextBox 8">
            <a:extLst>
              <a:ext uri="{FF2B5EF4-FFF2-40B4-BE49-F238E27FC236}">
                <a16:creationId xmlns:a16="http://schemas.microsoft.com/office/drawing/2014/main" id="{1F51AFB4-7556-41C4-9728-7A18C27D3799}"/>
              </a:ext>
            </a:extLst>
          </p:cNvPr>
          <p:cNvSpPr txBox="1"/>
          <p:nvPr/>
        </p:nvSpPr>
        <p:spPr>
          <a:xfrm>
            <a:off x="9258561" y="229617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For Data Visualization </a:t>
            </a:r>
            <a:endParaRPr lang="en-US" dirty="0">
              <a:ea typeface="+mn-lt"/>
              <a:cs typeface="+mn-lt"/>
            </a:endParaRPr>
          </a:p>
        </p:txBody>
      </p:sp>
      <p:sp>
        <p:nvSpPr>
          <p:cNvPr id="10" name="Chord 9">
            <a:extLst>
              <a:ext uri="{FF2B5EF4-FFF2-40B4-BE49-F238E27FC236}">
                <a16:creationId xmlns:a16="http://schemas.microsoft.com/office/drawing/2014/main" id="{6F98BFDE-1323-430A-A3FE-404B342CD18B}"/>
              </a:ext>
            </a:extLst>
          </p:cNvPr>
          <p:cNvSpPr/>
          <p:nvPr/>
        </p:nvSpPr>
        <p:spPr>
          <a:xfrm rot="6720000">
            <a:off x="2396990" y="3843123"/>
            <a:ext cx="4196214" cy="4394547"/>
          </a:xfrm>
          <a:prstGeom prst="chor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32695E8-92EC-4C8B-A36F-42CC3B10AD58}"/>
              </a:ext>
            </a:extLst>
          </p:cNvPr>
          <p:cNvSpPr txBox="1"/>
          <p:nvPr/>
        </p:nvSpPr>
        <p:spPr>
          <a:xfrm>
            <a:off x="2539522" y="556664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14" name="Picture 15" descr="A picture containing icon&#10;&#10;Description automatically generated">
            <a:extLst>
              <a:ext uri="{FF2B5EF4-FFF2-40B4-BE49-F238E27FC236}">
                <a16:creationId xmlns:a16="http://schemas.microsoft.com/office/drawing/2014/main" id="{D9EC66A6-F5CD-41BB-A40C-3F5020DC0FCE}"/>
              </a:ext>
            </a:extLst>
          </p:cNvPr>
          <p:cNvPicPr>
            <a:picLocks noChangeAspect="1"/>
          </p:cNvPicPr>
          <p:nvPr/>
        </p:nvPicPr>
        <p:blipFill>
          <a:blip r:embed="rId5"/>
          <a:stretch>
            <a:fillRect/>
          </a:stretch>
        </p:blipFill>
        <p:spPr>
          <a:xfrm>
            <a:off x="3660015" y="4214225"/>
            <a:ext cx="1552575" cy="1790700"/>
          </a:xfrm>
          <a:prstGeom prst="rect">
            <a:avLst/>
          </a:prstGeom>
        </p:spPr>
      </p:pic>
      <p:sp>
        <p:nvSpPr>
          <p:cNvPr id="16" name="TextBox 15">
            <a:extLst>
              <a:ext uri="{FF2B5EF4-FFF2-40B4-BE49-F238E27FC236}">
                <a16:creationId xmlns:a16="http://schemas.microsoft.com/office/drawing/2014/main" id="{10E5275C-B244-4D6F-BDEA-B07B701EC339}"/>
              </a:ext>
            </a:extLst>
          </p:cNvPr>
          <p:cNvSpPr txBox="1"/>
          <p:nvPr/>
        </p:nvSpPr>
        <p:spPr>
          <a:xfrm>
            <a:off x="3183438" y="6127053"/>
            <a:ext cx="29102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For the Application GUI</a:t>
            </a:r>
          </a:p>
        </p:txBody>
      </p:sp>
    </p:spTree>
    <p:extLst>
      <p:ext uri="{BB962C8B-B14F-4D97-AF65-F5344CB8AC3E}">
        <p14:creationId xmlns:p14="http://schemas.microsoft.com/office/powerpoint/2010/main" val="307513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8D0F4F-8301-4468-97EB-FF0FB719650D}"/>
              </a:ext>
            </a:extLst>
          </p:cNvPr>
          <p:cNvSpPr>
            <a:spLocks noGrp="1"/>
          </p:cNvSpPr>
          <p:nvPr>
            <p:ph type="title"/>
          </p:nvPr>
        </p:nvSpPr>
        <p:spPr>
          <a:xfrm>
            <a:off x="1389278" y="1233241"/>
            <a:ext cx="3240506" cy="4064628"/>
          </a:xfrm>
        </p:spPr>
        <p:txBody>
          <a:bodyPr>
            <a:normAutofit/>
          </a:bodyPr>
          <a:lstStyle/>
          <a:p>
            <a:r>
              <a:rPr lang="en-US" b="1">
                <a:solidFill>
                  <a:srgbClr val="FFFFFF"/>
                </a:solidFill>
                <a:latin typeface="Franklin Gothic Medium"/>
                <a:cs typeface="Aharoni"/>
              </a:rPr>
              <a:t>References</a:t>
            </a:r>
            <a:endParaRPr lang="en-US">
              <a:solidFill>
                <a:srgbClr val="FFFFFF"/>
              </a:solidFill>
              <a:latin typeface="Aharoni"/>
              <a:cs typeface="Aharoni"/>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023BBB-2B5E-4C94-85E3-15792832A6A2}"/>
              </a:ext>
            </a:extLst>
          </p:cNvPr>
          <p:cNvSpPr>
            <a:spLocks noGrp="1"/>
          </p:cNvSpPr>
          <p:nvPr>
            <p:ph idx="1"/>
          </p:nvPr>
        </p:nvSpPr>
        <p:spPr>
          <a:xfrm>
            <a:off x="5793289" y="476415"/>
            <a:ext cx="6228564" cy="6173266"/>
          </a:xfrm>
        </p:spPr>
        <p:txBody>
          <a:bodyPr vert="horz" lIns="91440" tIns="45720" rIns="91440" bIns="45720" rtlCol="0" anchor="t">
            <a:noAutofit/>
          </a:bodyPr>
          <a:lstStyle/>
          <a:p>
            <a:r>
              <a:rPr lang="en-US" sz="1600" dirty="0" err="1">
                <a:ea typeface="+mn-lt"/>
                <a:cs typeface="+mn-lt"/>
              </a:rPr>
              <a:t>LeCun</a:t>
            </a:r>
            <a:r>
              <a:rPr lang="en-US" sz="1600" dirty="0">
                <a:ea typeface="+mn-lt"/>
                <a:cs typeface="+mn-lt"/>
              </a:rPr>
              <a:t> Y.1998. The MNIST database of handwritten digits.</a:t>
            </a:r>
            <a:r>
              <a:rPr lang="en-US" sz="1600" i="1" dirty="0">
                <a:ea typeface="+mn-lt"/>
                <a:cs typeface="+mn-lt"/>
              </a:rPr>
              <a:t> </a:t>
            </a:r>
            <a:r>
              <a:rPr lang="en-US" sz="1600" i="1" u="sng" dirty="0">
                <a:ea typeface="+mn-lt"/>
                <a:cs typeface="+mn-lt"/>
                <a:hlinkClick r:id="rId2"/>
              </a:rPr>
              <a:t>http://yann.lecun.com/exdb/mnist/</a:t>
            </a:r>
            <a:endParaRPr lang="en-US" sz="1600" dirty="0">
              <a:ea typeface="+mn-lt"/>
              <a:cs typeface="+mn-lt"/>
            </a:endParaRPr>
          </a:p>
          <a:p>
            <a:r>
              <a:rPr lang="en-US" sz="1600" dirty="0">
                <a:ea typeface="+mn-lt"/>
                <a:cs typeface="+mn-lt"/>
              </a:rPr>
              <a:t>Deng, L., 2012. The MNIST database of handwritten digit images for machine learning research. </a:t>
            </a:r>
            <a:r>
              <a:rPr lang="en-US" sz="1600" b="1" i="1" dirty="0">
                <a:ea typeface="+mn-lt"/>
                <a:cs typeface="+mn-lt"/>
              </a:rPr>
              <a:t>IEEE Signal Processing Magazine</a:t>
            </a:r>
            <a:r>
              <a:rPr lang="en-US" sz="1600" dirty="0">
                <a:ea typeface="+mn-lt"/>
                <a:cs typeface="+mn-lt"/>
              </a:rPr>
              <a:t>, </a:t>
            </a:r>
            <a:r>
              <a:rPr lang="en-US" sz="1600" i="1" dirty="0">
                <a:ea typeface="+mn-lt"/>
                <a:cs typeface="+mn-lt"/>
              </a:rPr>
              <a:t>29</a:t>
            </a:r>
            <a:r>
              <a:rPr lang="en-US" sz="1600" dirty="0">
                <a:ea typeface="+mn-lt"/>
                <a:cs typeface="+mn-lt"/>
              </a:rPr>
              <a:t>(6), pp.141-142.</a:t>
            </a:r>
          </a:p>
          <a:p>
            <a:r>
              <a:rPr lang="en-US" sz="1600" dirty="0">
                <a:ea typeface="+mn-lt"/>
                <a:cs typeface="+mn-lt"/>
              </a:rPr>
              <a:t>Liu, C.L., Nakashima, K., Sako, H. and Fujisawa, H., 2004. Handwritten Digit Recognition: Investigation of Normalization and Feature Extraction Techniques. </a:t>
            </a:r>
            <a:r>
              <a:rPr lang="en-US" sz="1600" b="1" i="1" dirty="0">
                <a:ea typeface="+mn-lt"/>
                <a:cs typeface="+mn-lt"/>
              </a:rPr>
              <a:t>The Journal of Pattern Recognition Society</a:t>
            </a:r>
            <a:r>
              <a:rPr lang="en-US" sz="1600" dirty="0">
                <a:ea typeface="+mn-lt"/>
                <a:cs typeface="+mn-lt"/>
              </a:rPr>
              <a:t>, </a:t>
            </a:r>
            <a:r>
              <a:rPr lang="en-US" sz="1600" i="1" dirty="0">
                <a:ea typeface="+mn-lt"/>
                <a:cs typeface="+mn-lt"/>
              </a:rPr>
              <a:t>37</a:t>
            </a:r>
            <a:r>
              <a:rPr lang="en-US" sz="1600" dirty="0">
                <a:ea typeface="+mn-lt"/>
                <a:cs typeface="+mn-lt"/>
              </a:rPr>
              <a:t>(2), pp.265-279.</a:t>
            </a:r>
          </a:p>
          <a:p>
            <a:r>
              <a:rPr lang="en-US" sz="1600" dirty="0">
                <a:ea typeface="+mn-lt"/>
                <a:cs typeface="+mn-lt"/>
              </a:rPr>
              <a:t>Ebrahimzadeh, R. and </a:t>
            </a:r>
            <a:r>
              <a:rPr lang="en-US" sz="1600" dirty="0" err="1">
                <a:ea typeface="+mn-lt"/>
                <a:cs typeface="+mn-lt"/>
              </a:rPr>
              <a:t>Jampour</a:t>
            </a:r>
            <a:r>
              <a:rPr lang="en-US" sz="1600" dirty="0">
                <a:ea typeface="+mn-lt"/>
                <a:cs typeface="+mn-lt"/>
              </a:rPr>
              <a:t>, M., 2014. Efficient handwritten digit recognition based on histogram of oriented gradients and SVM. </a:t>
            </a:r>
            <a:r>
              <a:rPr lang="en-US" sz="1600" b="1" i="1" dirty="0">
                <a:ea typeface="+mn-lt"/>
                <a:cs typeface="+mn-lt"/>
              </a:rPr>
              <a:t>International Journal of Computer Applications</a:t>
            </a:r>
            <a:r>
              <a:rPr lang="en-US" sz="1600" dirty="0">
                <a:ea typeface="+mn-lt"/>
                <a:cs typeface="+mn-lt"/>
              </a:rPr>
              <a:t>, </a:t>
            </a:r>
            <a:r>
              <a:rPr lang="en-US" sz="1600" i="1" dirty="0">
                <a:ea typeface="+mn-lt"/>
                <a:cs typeface="+mn-lt"/>
              </a:rPr>
              <a:t>104</a:t>
            </a:r>
            <a:r>
              <a:rPr lang="en-US" sz="1600" dirty="0">
                <a:ea typeface="+mn-lt"/>
                <a:cs typeface="+mn-lt"/>
              </a:rPr>
              <a:t>(9).</a:t>
            </a:r>
          </a:p>
          <a:p>
            <a:r>
              <a:rPr lang="en-US" sz="1600" dirty="0" err="1">
                <a:ea typeface="+mn-lt"/>
                <a:cs typeface="+mn-lt"/>
              </a:rPr>
              <a:t>Lawgali</a:t>
            </a:r>
            <a:r>
              <a:rPr lang="en-US" sz="1600" dirty="0">
                <a:ea typeface="+mn-lt"/>
                <a:cs typeface="+mn-lt"/>
              </a:rPr>
              <a:t>, A. (2016). Recognition of Handwritten Digits using Histogram of Oriented Gradients. </a:t>
            </a:r>
            <a:r>
              <a:rPr lang="en-US" sz="1600" b="1" i="1" dirty="0">
                <a:ea typeface="+mn-lt"/>
                <a:cs typeface="+mn-lt"/>
              </a:rPr>
              <a:t>International Journal of Advances Research in Science, Engineering and Technology</a:t>
            </a:r>
            <a:r>
              <a:rPr lang="en-US" sz="1600" dirty="0">
                <a:ea typeface="+mn-lt"/>
                <a:cs typeface="+mn-lt"/>
              </a:rPr>
              <a:t>, 3, 2359-2363.</a:t>
            </a:r>
          </a:p>
          <a:p>
            <a:r>
              <a:rPr lang="en-US" sz="1600" dirty="0">
                <a:ea typeface="+mn-lt"/>
                <a:cs typeface="+mn-lt"/>
              </a:rPr>
              <a:t>Dalal, N., &amp; Triggs, B. (2005, June). Histograms of Oriented Gradients for human detection. In Computer Vision and Pattern Recognition, 2005. CVPR 2005. </a:t>
            </a:r>
            <a:r>
              <a:rPr lang="en-US" sz="1600" b="1" i="1" dirty="0">
                <a:ea typeface="+mn-lt"/>
                <a:cs typeface="+mn-lt"/>
              </a:rPr>
              <a:t>IEEE Computer Society Conference</a:t>
            </a:r>
            <a:r>
              <a:rPr lang="en-US" sz="1600" dirty="0">
                <a:ea typeface="+mn-lt"/>
                <a:cs typeface="+mn-lt"/>
              </a:rPr>
              <a:t> on (Vol. 1, pp. 886-893). IEEE</a:t>
            </a:r>
          </a:p>
          <a:p>
            <a:r>
              <a:rPr lang="en-US" sz="1600" dirty="0">
                <a:ea typeface="+mn-lt"/>
                <a:cs typeface="+mn-lt"/>
              </a:rPr>
              <a:t>Blog Post on Histogram of Oriented Gradients by Satya Mallik.   </a:t>
            </a:r>
            <a:r>
              <a:rPr lang="en-US" sz="1600" u="sng" dirty="0">
                <a:ea typeface="+mn-lt"/>
                <a:cs typeface="+mn-lt"/>
                <a:hlinkClick r:id="rId3"/>
              </a:rPr>
              <a:t>https://www.learnopencv.com/histogram-of-oriented-gradients/</a:t>
            </a:r>
            <a:endParaRPr lang="en-US" sz="1600" dirty="0">
              <a:ea typeface="+mn-lt"/>
              <a:cs typeface="+mn-lt"/>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83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9893-8434-4D00-862F-A4FF10B746B0}"/>
              </a:ext>
            </a:extLst>
          </p:cNvPr>
          <p:cNvSpPr>
            <a:spLocks noGrp="1"/>
          </p:cNvSpPr>
          <p:nvPr>
            <p:ph type="title"/>
          </p:nvPr>
        </p:nvSpPr>
        <p:spPr>
          <a:xfrm>
            <a:off x="504172" y="187673"/>
            <a:ext cx="3020861" cy="981098"/>
          </a:xfrm>
        </p:spPr>
        <p:txBody>
          <a:bodyPr/>
          <a:lstStyle/>
          <a:p>
            <a:r>
              <a:rPr lang="en-US" b="1" dirty="0">
                <a:latin typeface="Franklin Gothic Medium"/>
                <a:ea typeface="+mj-lt"/>
                <a:cs typeface="+mj-lt"/>
              </a:rPr>
              <a:t>Introduction</a:t>
            </a:r>
            <a:endParaRPr lang="en-US" dirty="0">
              <a:latin typeface="Franklin Gothic Medium"/>
            </a:endParaRPr>
          </a:p>
        </p:txBody>
      </p:sp>
      <p:sp>
        <p:nvSpPr>
          <p:cNvPr id="3" name="Content Placeholder 2">
            <a:extLst>
              <a:ext uri="{FF2B5EF4-FFF2-40B4-BE49-F238E27FC236}">
                <a16:creationId xmlns:a16="http://schemas.microsoft.com/office/drawing/2014/main" id="{4730EF7B-E532-4A38-991C-03FE3684BCD5}"/>
              </a:ext>
            </a:extLst>
          </p:cNvPr>
          <p:cNvSpPr>
            <a:spLocks noGrp="1"/>
          </p:cNvSpPr>
          <p:nvPr>
            <p:ph idx="1"/>
          </p:nvPr>
        </p:nvSpPr>
        <p:spPr>
          <a:xfrm>
            <a:off x="504173" y="1099327"/>
            <a:ext cx="11340229" cy="4663495"/>
          </a:xfrm>
        </p:spPr>
        <p:txBody>
          <a:bodyPr vert="horz" lIns="91440" tIns="45720" rIns="91440" bIns="45720" rtlCol="0" anchor="t">
            <a:noAutofit/>
          </a:bodyPr>
          <a:lstStyle/>
          <a:p>
            <a:pPr>
              <a:lnSpc>
                <a:spcPct val="120000"/>
              </a:lnSpc>
              <a:buNone/>
            </a:pPr>
            <a:r>
              <a:rPr lang="en-US" sz="2000" dirty="0">
                <a:latin typeface="Cambria"/>
                <a:ea typeface="+mn-lt"/>
                <a:cs typeface="+mn-lt"/>
              </a:rPr>
              <a:t>Humans have been writing important information on paper even before the advent of computer systems. However, storing such information has typically been very cumbersome and expensive. The use of these handwritten data on paper is generally limited to those around where it is stored, though several others across the globe might benefit from it. Digitizing such information and converting them to recognizable text allows search engines such as Google, Yahoo and Bing to be able to index and make them available for users around the world once they are uploaded to the web.</a:t>
            </a:r>
            <a:endParaRPr lang="en-US" sz="2000"/>
          </a:p>
          <a:p>
            <a:pPr>
              <a:lnSpc>
                <a:spcPct val="120000"/>
              </a:lnSpc>
              <a:buNone/>
            </a:pPr>
            <a:r>
              <a:rPr lang="en-US" sz="2000" dirty="0">
                <a:latin typeface="Cambria"/>
                <a:ea typeface="+mn-lt"/>
                <a:cs typeface="+mn-lt"/>
              </a:rPr>
              <a:t>Applications of the automatic detection of hand written digits by machine learning models also include faster &amp; efficient sorting and processing of postal mail &amp; packages, faster processing of cheque payments in banks and identification &amp; tagging of important information in hand written scripts without deploying large human resources.</a:t>
            </a:r>
          </a:p>
          <a:p>
            <a:pPr>
              <a:lnSpc>
                <a:spcPct val="120000"/>
              </a:lnSpc>
              <a:buNone/>
            </a:pPr>
            <a:r>
              <a:rPr lang="en-US" sz="2000" dirty="0">
                <a:latin typeface="Cambria"/>
                <a:ea typeface="+mn-lt"/>
                <a:cs typeface="+mn-lt"/>
              </a:rPr>
              <a:t>Due to these numerous applications in various fields, this has a been a very popular topic of research &amp; development over the years in both scientific &amp; commercial fields.</a:t>
            </a:r>
          </a:p>
          <a:p>
            <a:pPr>
              <a:lnSpc>
                <a:spcPct val="120000"/>
              </a:lnSpc>
              <a:buNone/>
            </a:pPr>
            <a:r>
              <a:rPr lang="en-US" sz="2000" dirty="0" err="1">
                <a:latin typeface="Cambria"/>
                <a:ea typeface="+mn-lt"/>
                <a:cs typeface="+mn-lt"/>
              </a:rPr>
              <a:t>Camastra</a:t>
            </a:r>
            <a:r>
              <a:rPr lang="en-US" sz="2000" dirty="0">
                <a:latin typeface="Cambria"/>
                <a:ea typeface="+mn-lt"/>
                <a:cs typeface="+mn-lt"/>
              </a:rPr>
              <a:t> &amp; </a:t>
            </a:r>
            <a:r>
              <a:rPr lang="en-US" sz="2000" dirty="0" err="1">
                <a:latin typeface="Cambria"/>
                <a:ea typeface="+mn-lt"/>
                <a:cs typeface="+mn-lt"/>
              </a:rPr>
              <a:t>Vinciarelli</a:t>
            </a:r>
            <a:r>
              <a:rPr lang="en-US" sz="2000" dirty="0">
                <a:latin typeface="Cambria"/>
                <a:ea typeface="+mn-lt"/>
                <a:cs typeface="+mn-lt"/>
              </a:rPr>
              <a:t> 2001, Marti &amp; Bunke 2001, </a:t>
            </a:r>
            <a:r>
              <a:rPr lang="en-US" sz="2000" dirty="0" err="1">
                <a:latin typeface="Cambria"/>
                <a:ea typeface="+mn-lt"/>
                <a:cs typeface="+mn-lt"/>
              </a:rPr>
              <a:t>Fenwa</a:t>
            </a:r>
            <a:r>
              <a:rPr lang="en-US" sz="2000" dirty="0">
                <a:latin typeface="Cambria"/>
                <a:ea typeface="+mn-lt"/>
                <a:cs typeface="+mn-lt"/>
              </a:rPr>
              <a:t>, </a:t>
            </a:r>
            <a:r>
              <a:rPr lang="en-US" sz="2000" dirty="0" err="1">
                <a:latin typeface="Cambria"/>
                <a:ea typeface="+mn-lt"/>
                <a:cs typeface="+mn-lt"/>
              </a:rPr>
              <a:t>Omidiora</a:t>
            </a:r>
            <a:r>
              <a:rPr lang="en-US" sz="2000" dirty="0">
                <a:latin typeface="Cambria"/>
                <a:ea typeface="+mn-lt"/>
                <a:cs typeface="+mn-lt"/>
              </a:rPr>
              <a:t> &amp; </a:t>
            </a:r>
            <a:r>
              <a:rPr lang="en-US" sz="2000" dirty="0" err="1">
                <a:latin typeface="Cambria"/>
                <a:ea typeface="+mn-lt"/>
                <a:cs typeface="+mn-lt"/>
              </a:rPr>
              <a:t>Fakolujo</a:t>
            </a:r>
            <a:r>
              <a:rPr lang="en-US" sz="2000" dirty="0">
                <a:latin typeface="Cambria"/>
                <a:ea typeface="+mn-lt"/>
                <a:cs typeface="+mn-lt"/>
              </a:rPr>
              <a:t> 2012 etc. Are the works done in this field just to name a few.</a:t>
            </a:r>
          </a:p>
        </p:txBody>
      </p:sp>
    </p:spTree>
    <p:extLst>
      <p:ext uri="{BB962C8B-B14F-4D97-AF65-F5344CB8AC3E}">
        <p14:creationId xmlns:p14="http://schemas.microsoft.com/office/powerpoint/2010/main" val="1030294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796544-4F06-431A-AACD-C4A39DB99425}"/>
              </a:ext>
            </a:extLst>
          </p:cNvPr>
          <p:cNvSpPr>
            <a:spLocks noGrp="1"/>
          </p:cNvSpPr>
          <p:nvPr>
            <p:ph type="title"/>
          </p:nvPr>
        </p:nvSpPr>
        <p:spPr>
          <a:xfrm>
            <a:off x="598119" y="323372"/>
            <a:ext cx="4443470" cy="1231618"/>
          </a:xfrm>
        </p:spPr>
        <p:txBody>
          <a:bodyPr>
            <a:normAutofit/>
          </a:bodyPr>
          <a:lstStyle/>
          <a:p>
            <a:r>
              <a:rPr lang="en-US" b="1" dirty="0">
                <a:latin typeface="Franklin Gothic Medium"/>
                <a:ea typeface="+mj-lt"/>
                <a:cs typeface="+mj-lt"/>
              </a:rPr>
              <a:t>The MNIST Dataset</a:t>
            </a:r>
            <a:endParaRPr lang="en-US">
              <a:latin typeface="Franklin Gothic Medium"/>
              <a:ea typeface="+mj-lt"/>
              <a:cs typeface="+mj-lt"/>
            </a:endParaRPr>
          </a:p>
        </p:txBody>
      </p:sp>
      <p:sp>
        <p:nvSpPr>
          <p:cNvPr id="12" name="Freeform: Shape 11">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477C6E-FBDC-410F-8A69-B6E6AD6931F7}"/>
              </a:ext>
            </a:extLst>
          </p:cNvPr>
          <p:cNvSpPr>
            <a:spLocks noGrp="1"/>
          </p:cNvSpPr>
          <p:nvPr>
            <p:ph idx="1"/>
          </p:nvPr>
        </p:nvSpPr>
        <p:spPr>
          <a:xfrm>
            <a:off x="598118" y="1440768"/>
            <a:ext cx="5769141" cy="4873255"/>
          </a:xfrm>
        </p:spPr>
        <p:txBody>
          <a:bodyPr vert="horz" lIns="91440" tIns="45720" rIns="91440" bIns="45720" rtlCol="0" anchor="t">
            <a:noAutofit/>
          </a:bodyPr>
          <a:lstStyle/>
          <a:p>
            <a:pPr marL="0" indent="0">
              <a:buNone/>
            </a:pPr>
            <a:r>
              <a:rPr lang="en-US" sz="2200" dirty="0">
                <a:latin typeface="Cambria"/>
                <a:ea typeface="+mn-lt"/>
                <a:cs typeface="+mn-lt"/>
              </a:rPr>
              <a:t>The MNIST database (Modified National Institute of Standards and Technology database) is a large database of handwritten digits that is commonly used for training various image processing systems. The database is also widely used for training and testing in the field of machine learning. The MNIST database contains a total of 70000 sample images (60,000 training images and 10,000 testing images) of digits 0 to 9 in varying handwriting styles &amp; sizes.</a:t>
            </a:r>
            <a:endParaRPr lang="en-US" sz="2200"/>
          </a:p>
          <a:p>
            <a:pPr marL="0" indent="0">
              <a:buNone/>
            </a:pPr>
            <a:r>
              <a:rPr lang="en-US" sz="2200" dirty="0">
                <a:latin typeface="Cambria"/>
                <a:ea typeface="+mn-lt"/>
                <a:cs typeface="+mn-lt"/>
              </a:rPr>
              <a:t>Each image is represented by 28x28 pixels, each containing a value 0 - 255 with its grayscale value. It is a subset of a larger set available from NIST. The digits have been size-normalized and centered in a fixed-size image.</a:t>
            </a:r>
          </a:p>
          <a:p>
            <a:pPr marL="0" indent="0">
              <a:buNone/>
            </a:pPr>
            <a:endParaRPr lang="en-US" sz="2200" dirty="0">
              <a:latin typeface="Cambria"/>
            </a:endParaRPr>
          </a:p>
        </p:txBody>
      </p:sp>
      <p:sp>
        <p:nvSpPr>
          <p:cNvPr id="14"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Shape, arrow&#10;&#10;Description automatically generated">
            <a:extLst>
              <a:ext uri="{FF2B5EF4-FFF2-40B4-BE49-F238E27FC236}">
                <a16:creationId xmlns:a16="http://schemas.microsoft.com/office/drawing/2014/main" id="{81B9F58E-FA56-4A7B-8CBA-0BF4421CCE32}"/>
              </a:ext>
            </a:extLst>
          </p:cNvPr>
          <p:cNvPicPr>
            <a:picLocks noChangeAspect="1"/>
          </p:cNvPicPr>
          <p:nvPr/>
        </p:nvPicPr>
        <p:blipFill rotWithShape="1">
          <a:blip r:embed="rId2"/>
          <a:srcRect l="250" r="-5" b="-5"/>
          <a:stretch/>
        </p:blipFill>
        <p:spPr>
          <a:xfrm>
            <a:off x="8219558" y="852372"/>
            <a:ext cx="3096807" cy="309680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6" name="Freeform: Shape 15">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5" name="Picture 5" descr="A picture containing keyboard&#10;&#10;Description automatically generated">
            <a:extLst>
              <a:ext uri="{FF2B5EF4-FFF2-40B4-BE49-F238E27FC236}">
                <a16:creationId xmlns:a16="http://schemas.microsoft.com/office/drawing/2014/main" id="{A7520FA9-CA3A-46A6-AA8E-06AB52C68742}"/>
              </a:ext>
            </a:extLst>
          </p:cNvPr>
          <p:cNvPicPr>
            <a:picLocks noChangeAspect="1"/>
          </p:cNvPicPr>
          <p:nvPr/>
        </p:nvPicPr>
        <p:blipFill rotWithShape="1">
          <a:blip r:embed="rId3"/>
          <a:srcRect l="4427" r="1215" b="5"/>
          <a:stretch/>
        </p:blipFill>
        <p:spPr>
          <a:xfrm>
            <a:off x="6723881" y="4685200"/>
            <a:ext cx="2733741" cy="2172801"/>
          </a:xfrm>
          <a:custGeom>
            <a:avLst/>
            <a:gdLst/>
            <a:ahLst/>
            <a:cxnLst/>
            <a:rect l="l" t="t" r="r" b="b"/>
            <a:pathLst>
              <a:path w="2733741" h="2172801">
                <a:moveTo>
                  <a:pt x="1366871" y="0"/>
                </a:moveTo>
                <a:cubicBezTo>
                  <a:pt x="2121772" y="0"/>
                  <a:pt x="2733741" y="595368"/>
                  <a:pt x="2733741" y="1329791"/>
                </a:cubicBezTo>
                <a:cubicBezTo>
                  <a:pt x="2733741" y="1605200"/>
                  <a:pt x="2647683" y="1861054"/>
                  <a:pt x="2500301" y="2073290"/>
                </a:cubicBezTo>
                <a:lnTo>
                  <a:pt x="2423813" y="2172801"/>
                </a:lnTo>
                <a:lnTo>
                  <a:pt x="309928" y="2172801"/>
                </a:lnTo>
                <a:lnTo>
                  <a:pt x="233440" y="2073290"/>
                </a:lnTo>
                <a:cubicBezTo>
                  <a:pt x="86058" y="1861054"/>
                  <a:pt x="0" y="1605200"/>
                  <a:pt x="0" y="1329791"/>
                </a:cubicBezTo>
                <a:cubicBezTo>
                  <a:pt x="0" y="595368"/>
                  <a:pt x="611969" y="0"/>
                  <a:pt x="1366871" y="0"/>
                </a:cubicBezTo>
                <a:close/>
              </a:path>
            </a:pathLst>
          </a:custGeom>
        </p:spPr>
      </p:pic>
      <p:sp>
        <p:nvSpPr>
          <p:cNvPr id="20" name="Arc 19">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573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D43D-2D09-4927-B361-CE452ABC2DB1}"/>
              </a:ext>
            </a:extLst>
          </p:cNvPr>
          <p:cNvSpPr>
            <a:spLocks noGrp="1"/>
          </p:cNvSpPr>
          <p:nvPr>
            <p:ph type="title"/>
          </p:nvPr>
        </p:nvSpPr>
        <p:spPr>
          <a:xfrm>
            <a:off x="702502" y="218988"/>
            <a:ext cx="7759875" cy="1001975"/>
          </a:xfrm>
        </p:spPr>
        <p:txBody>
          <a:bodyPr>
            <a:normAutofit/>
          </a:bodyPr>
          <a:lstStyle/>
          <a:p>
            <a:r>
              <a:rPr lang="en-US" sz="3200" b="1" dirty="0">
                <a:latin typeface="Franklin Gothic Medium"/>
                <a:ea typeface="+mj-lt"/>
                <a:cs typeface="+mj-lt"/>
              </a:rPr>
              <a:t>Feature Extraction Technique: Histogram of Oriented Gradients (HOG)</a:t>
            </a:r>
            <a:endParaRPr lang="en-US" sz="3200">
              <a:latin typeface="Franklin Gothic Medium"/>
              <a:ea typeface="+mj-lt"/>
              <a:cs typeface="+mj-lt"/>
            </a:endParaRPr>
          </a:p>
        </p:txBody>
      </p:sp>
      <p:sp>
        <p:nvSpPr>
          <p:cNvPr id="3" name="Content Placeholder 2">
            <a:extLst>
              <a:ext uri="{FF2B5EF4-FFF2-40B4-BE49-F238E27FC236}">
                <a16:creationId xmlns:a16="http://schemas.microsoft.com/office/drawing/2014/main" id="{63135973-1ACC-449A-AD6E-09BE421B13CF}"/>
              </a:ext>
            </a:extLst>
          </p:cNvPr>
          <p:cNvSpPr>
            <a:spLocks noGrp="1"/>
          </p:cNvSpPr>
          <p:nvPr>
            <p:ph idx="1"/>
          </p:nvPr>
        </p:nvSpPr>
        <p:spPr>
          <a:xfrm>
            <a:off x="618995" y="1408091"/>
            <a:ext cx="11371544" cy="5237605"/>
          </a:xfrm>
        </p:spPr>
        <p:txBody>
          <a:bodyPr vert="horz" lIns="91440" tIns="45720" rIns="91440" bIns="45720" rtlCol="0" anchor="t">
            <a:noAutofit/>
          </a:bodyPr>
          <a:lstStyle/>
          <a:p>
            <a:pPr marL="0" indent="0">
              <a:buNone/>
            </a:pPr>
            <a:r>
              <a:rPr lang="en-US" sz="1800" dirty="0">
                <a:latin typeface="Cambria"/>
                <a:ea typeface="+mn-lt"/>
                <a:cs typeface="+mn-lt"/>
              </a:rPr>
              <a:t>A feature descriptor or extractor is a representation of an image that simplifies the image by extracting useful information and throwing away extraneous information. This selection of only useful information from the image helps to make the machine learning and prediction process faster &amp; more efficient as less amount of data being fitted to the model significantly reduces computation time &amp; resources required.</a:t>
            </a:r>
            <a:endParaRPr lang="en-US" sz="1800" dirty="0">
              <a:latin typeface="Cambria"/>
            </a:endParaRPr>
          </a:p>
          <a:p>
            <a:pPr marL="0" indent="0">
              <a:buNone/>
            </a:pPr>
            <a:r>
              <a:rPr lang="en-US" sz="1800" dirty="0">
                <a:latin typeface="Cambria"/>
                <a:ea typeface="+mn-lt"/>
                <a:cs typeface="+mn-lt"/>
              </a:rPr>
              <a:t>We can define an image by the pixel intensities and intensities of the gradients of the pixels. These gradients work in the same way as they in detecting edges in images.  Edges in an image are the main distinguishing factor as they’re the regions of intensity change in an image &amp; the edges define the size, shape &amp; orientation of an object. Therefore, detecting edges can lead to easy recognition &amp; prediction of an image.</a:t>
            </a:r>
          </a:p>
          <a:p>
            <a:pPr marL="0" indent="0">
              <a:buNone/>
            </a:pPr>
            <a:r>
              <a:rPr lang="en-US" sz="1800" dirty="0">
                <a:latin typeface="Cambria"/>
                <a:ea typeface="+mn-lt"/>
                <a:cs typeface="+mn-lt"/>
              </a:rPr>
              <a:t>A HOG extractor computes gradients for different regions of an image. The value of gradient is significant only where there’s a change of intensity in the image. Therefore, the HOG feature extractor detects edges in the image and stores information about these edges like intensity variation &amp; orientation. </a:t>
            </a:r>
          </a:p>
          <a:p>
            <a:pPr marL="0" indent="0">
              <a:buNone/>
            </a:pPr>
            <a:r>
              <a:rPr lang="en-US" sz="1800" dirty="0">
                <a:latin typeface="Cambria"/>
              </a:rPr>
              <a:t>There’re 5 steps of HOG feature extraction:</a:t>
            </a:r>
            <a:endParaRPr lang="en-US" sz="1800">
              <a:ea typeface="+mn-lt"/>
              <a:cs typeface="+mn-lt"/>
            </a:endParaRPr>
          </a:p>
          <a:p>
            <a:pPr>
              <a:buFont typeface="Arial"/>
              <a:buChar char="•"/>
            </a:pPr>
            <a:r>
              <a:rPr lang="en-US" sz="1800" b="1" i="1" dirty="0">
                <a:latin typeface="Cambria"/>
              </a:rPr>
              <a:t>Preprocessing (Gamma/Color Normalization and Resizing).</a:t>
            </a:r>
            <a:endParaRPr lang="en-US" sz="1800">
              <a:ea typeface="+mn-lt"/>
              <a:cs typeface="+mn-lt"/>
            </a:endParaRPr>
          </a:p>
          <a:p>
            <a:pPr>
              <a:buFont typeface="Arial"/>
              <a:buChar char="•"/>
            </a:pPr>
            <a:r>
              <a:rPr lang="en-US" sz="1800" b="1" i="1" dirty="0">
                <a:latin typeface="Cambria"/>
              </a:rPr>
              <a:t>Computing the Gradients.</a:t>
            </a:r>
            <a:endParaRPr lang="en-US" sz="1800">
              <a:ea typeface="+mn-lt"/>
              <a:cs typeface="+mn-lt"/>
            </a:endParaRPr>
          </a:p>
          <a:p>
            <a:pPr>
              <a:buFont typeface="Arial"/>
              <a:buChar char="•"/>
            </a:pPr>
            <a:r>
              <a:rPr lang="en-US" sz="1800" b="1" i="1" dirty="0">
                <a:latin typeface="Cambria"/>
              </a:rPr>
              <a:t>Spatial / Orientation Binning (Dividing the image into cells).</a:t>
            </a:r>
            <a:endParaRPr lang="en-US" sz="1800">
              <a:ea typeface="+mn-lt"/>
              <a:cs typeface="+mn-lt"/>
            </a:endParaRPr>
          </a:p>
          <a:p>
            <a:pPr>
              <a:buFont typeface="Arial"/>
              <a:buChar char="•"/>
            </a:pPr>
            <a:r>
              <a:rPr lang="en-US" sz="1800" b="1" i="1" dirty="0">
                <a:latin typeface="Cambria"/>
              </a:rPr>
              <a:t>Block Normalization.</a:t>
            </a:r>
            <a:endParaRPr lang="en-US" sz="1800">
              <a:ea typeface="+mn-lt"/>
              <a:cs typeface="+mn-lt"/>
            </a:endParaRPr>
          </a:p>
          <a:p>
            <a:pPr>
              <a:buFont typeface="Arial"/>
              <a:buChar char="•"/>
            </a:pPr>
            <a:r>
              <a:rPr lang="en-US" sz="1800" b="1" i="1" dirty="0">
                <a:latin typeface="Cambria"/>
              </a:rPr>
              <a:t>Get the HOG Feature Vector.</a:t>
            </a:r>
            <a:endParaRPr lang="en-US" sz="1800">
              <a:ea typeface="+mn-lt"/>
              <a:cs typeface="+mn-lt"/>
            </a:endParaRPr>
          </a:p>
          <a:p>
            <a:pPr marL="0" indent="0">
              <a:buNone/>
            </a:pPr>
            <a:endParaRPr lang="en-US" sz="1800" dirty="0">
              <a:latin typeface="Cambria"/>
            </a:endParaRPr>
          </a:p>
          <a:p>
            <a:pPr marL="0" indent="0">
              <a:buNone/>
            </a:pPr>
            <a:endParaRPr lang="en-US" sz="1800" dirty="0">
              <a:latin typeface="Cambria"/>
            </a:endParaRPr>
          </a:p>
        </p:txBody>
      </p:sp>
    </p:spTree>
    <p:extLst>
      <p:ext uri="{BB962C8B-B14F-4D97-AF65-F5344CB8AC3E}">
        <p14:creationId xmlns:p14="http://schemas.microsoft.com/office/powerpoint/2010/main" val="28266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AADD8D-29D7-4B10-9245-72837D2D6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C73399-1C36-4C0A-84F4-4C8FC7F0663C}"/>
              </a:ext>
            </a:extLst>
          </p:cNvPr>
          <p:cNvSpPr>
            <a:spLocks noGrp="1"/>
          </p:cNvSpPr>
          <p:nvPr>
            <p:ph type="title"/>
          </p:nvPr>
        </p:nvSpPr>
        <p:spPr>
          <a:xfrm>
            <a:off x="424486" y="125043"/>
            <a:ext cx="6153993" cy="1075043"/>
          </a:xfrm>
        </p:spPr>
        <p:txBody>
          <a:bodyPr>
            <a:normAutofit/>
          </a:bodyPr>
          <a:lstStyle/>
          <a:p>
            <a:r>
              <a:rPr lang="en-US" sz="2800" b="1">
                <a:latin typeface="Franklin Gothic Medium"/>
              </a:rPr>
              <a:t>Feature Extraction Technique: Histogram of Oriented Gradients (HOG)</a:t>
            </a:r>
            <a:endParaRPr lang="en-US" sz="2800">
              <a:ea typeface="+mj-lt"/>
              <a:cs typeface="+mj-lt"/>
            </a:endParaRPr>
          </a:p>
        </p:txBody>
      </p:sp>
      <p:sp>
        <p:nvSpPr>
          <p:cNvPr id="3" name="Content Placeholder 2">
            <a:extLst>
              <a:ext uri="{FF2B5EF4-FFF2-40B4-BE49-F238E27FC236}">
                <a16:creationId xmlns:a16="http://schemas.microsoft.com/office/drawing/2014/main" id="{FA5E4F5B-3653-46CE-9B01-9B6548DEB429}"/>
              </a:ext>
            </a:extLst>
          </p:cNvPr>
          <p:cNvSpPr>
            <a:spLocks noGrp="1"/>
          </p:cNvSpPr>
          <p:nvPr>
            <p:ph idx="1"/>
          </p:nvPr>
        </p:nvSpPr>
        <p:spPr>
          <a:xfrm>
            <a:off x="424487" y="1241077"/>
            <a:ext cx="7041251" cy="5311665"/>
          </a:xfrm>
        </p:spPr>
        <p:txBody>
          <a:bodyPr vert="horz" lIns="91440" tIns="45720" rIns="91440" bIns="45720" rtlCol="0" anchor="t">
            <a:noAutofit/>
          </a:bodyPr>
          <a:lstStyle/>
          <a:p>
            <a:pPr marL="0" indent="0">
              <a:buNone/>
            </a:pPr>
            <a:r>
              <a:rPr lang="en-US" sz="1900" dirty="0">
                <a:latin typeface="Cambria"/>
                <a:ea typeface="+mn-lt"/>
                <a:cs typeface="+mn-lt"/>
              </a:rPr>
              <a:t>In pre-processing stage, the image is converted to gray scale, resized into a suitable pixel size and several other operations are performed to reduce the background noise in the image &amp; highlight the main object.</a:t>
            </a:r>
            <a:endParaRPr lang="en-US" sz="1900"/>
          </a:p>
          <a:p>
            <a:pPr marL="0" indent="0">
              <a:buNone/>
            </a:pPr>
            <a:r>
              <a:rPr lang="en-US" sz="1900" dirty="0">
                <a:latin typeface="Cambria"/>
                <a:ea typeface="+mn-lt"/>
                <a:cs typeface="+mn-lt"/>
              </a:rPr>
              <a:t>In HOG, an image is divided into blocks which are further divided into square cells. In these cells gradient magnitude &amp; direction is calculated for each pixel. Then the gradient directions are divided into 9 bins &amp; a vector of size 9 is created for each cell storing the gradient magnitude in each of these bins. Now the vectors of these individual cells are concatenated together to get the matrix for the complete block of the image.</a:t>
            </a:r>
          </a:p>
          <a:p>
            <a:pPr marL="0" indent="0">
              <a:buNone/>
            </a:pPr>
            <a:r>
              <a:rPr lang="en-US" sz="1900" dirty="0">
                <a:latin typeface="Cambria"/>
                <a:ea typeface="+mn-lt"/>
                <a:cs typeface="+mn-lt"/>
              </a:rPr>
              <a:t>For improved accuracy, the local histograms can be contrast-normalized by calculating a measure of the intensity across a larger region of the image, called a block, and then using this value to normalize all cells within the block. This normalization results in better invariance to changes in illumination and shadowing.</a:t>
            </a:r>
          </a:p>
          <a:p>
            <a:pPr marL="0" indent="0">
              <a:buNone/>
            </a:pPr>
            <a:r>
              <a:rPr lang="en-US" sz="1900" dirty="0">
                <a:latin typeface="Cambria"/>
                <a:ea typeface="+mn-lt"/>
                <a:cs typeface="+mn-lt"/>
              </a:rPr>
              <a:t>Therefore, the HOG technique converts an image into numerical data using gradients &amp; their directions and hence can be fitted into a machine learning model.</a:t>
            </a:r>
          </a:p>
        </p:txBody>
      </p:sp>
      <p:pic>
        <p:nvPicPr>
          <p:cNvPr id="5" name="Picture 5">
            <a:extLst>
              <a:ext uri="{FF2B5EF4-FFF2-40B4-BE49-F238E27FC236}">
                <a16:creationId xmlns:a16="http://schemas.microsoft.com/office/drawing/2014/main" id="{45EC962C-23AC-4D28-A2FB-C32FFE09B3FE}"/>
              </a:ext>
            </a:extLst>
          </p:cNvPr>
          <p:cNvPicPr>
            <a:picLocks noChangeAspect="1"/>
          </p:cNvPicPr>
          <p:nvPr/>
        </p:nvPicPr>
        <p:blipFill rotWithShape="1">
          <a:blip r:embed="rId2"/>
          <a:srcRect l="22207" r="11046" b="3"/>
          <a:stretch/>
        </p:blipFill>
        <p:spPr>
          <a:xfrm>
            <a:off x="7326246" y="711800"/>
            <a:ext cx="2864541" cy="2864541"/>
          </a:xfrm>
          <a:custGeom>
            <a:avLst/>
            <a:gdLst/>
            <a:ahLst/>
            <a:cxnLst/>
            <a:rect l="l" t="t" r="r" b="b"/>
            <a:pathLst>
              <a:path w="1786270" h="1786270">
                <a:moveTo>
                  <a:pt x="893135" y="0"/>
                </a:moveTo>
                <a:cubicBezTo>
                  <a:pt x="1386400" y="0"/>
                  <a:pt x="1786270" y="399870"/>
                  <a:pt x="1786270" y="893135"/>
                </a:cubicBezTo>
                <a:cubicBezTo>
                  <a:pt x="1786270" y="1386400"/>
                  <a:pt x="1386400" y="1786270"/>
                  <a:pt x="893135" y="1786270"/>
                </a:cubicBezTo>
                <a:cubicBezTo>
                  <a:pt x="399870" y="1786270"/>
                  <a:pt x="0" y="1386400"/>
                  <a:pt x="0" y="893135"/>
                </a:cubicBezTo>
                <a:cubicBezTo>
                  <a:pt x="0" y="399870"/>
                  <a:pt x="399870" y="0"/>
                  <a:pt x="893135" y="0"/>
                </a:cubicBezTo>
                <a:close/>
              </a:path>
            </a:pathLst>
          </a:custGeom>
        </p:spPr>
      </p:pic>
      <p:sp>
        <p:nvSpPr>
          <p:cNvPr id="12" name="Oval 11">
            <a:extLst>
              <a:ext uri="{FF2B5EF4-FFF2-40B4-BE49-F238E27FC236}">
                <a16:creationId xmlns:a16="http://schemas.microsoft.com/office/drawing/2014/main" id="{52A27B8A-58D8-4AFE-8F02-7BBF28CF4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A close up of a flower&#10;&#10;Description automatically generated">
            <a:extLst>
              <a:ext uri="{FF2B5EF4-FFF2-40B4-BE49-F238E27FC236}">
                <a16:creationId xmlns:a16="http://schemas.microsoft.com/office/drawing/2014/main" id="{471EC9A2-1A43-47D0-BBA9-A0BE461064C9}"/>
              </a:ext>
            </a:extLst>
          </p:cNvPr>
          <p:cNvPicPr>
            <a:picLocks noChangeAspect="1"/>
          </p:cNvPicPr>
          <p:nvPr/>
        </p:nvPicPr>
        <p:blipFill rotWithShape="1">
          <a:blip r:embed="rId3"/>
          <a:srcRect l="19721" r="13532" b="4"/>
          <a:stretch/>
        </p:blipFill>
        <p:spPr>
          <a:xfrm>
            <a:off x="8757782" y="3080723"/>
            <a:ext cx="2595767" cy="259576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4" name="Rectangle 13">
            <a:extLst>
              <a:ext uri="{FF2B5EF4-FFF2-40B4-BE49-F238E27FC236}">
                <a16:creationId xmlns:a16="http://schemas.microsoft.com/office/drawing/2014/main" id="{0B8E06A0-A593-46F7-9AB5-7EFF56771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29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3D70DF-5002-4F51-AB38-163E971B1D2D}"/>
              </a:ext>
            </a:extLst>
          </p:cNvPr>
          <p:cNvSpPr>
            <a:spLocks noGrp="1"/>
          </p:cNvSpPr>
          <p:nvPr>
            <p:ph type="title"/>
          </p:nvPr>
        </p:nvSpPr>
        <p:spPr>
          <a:xfrm>
            <a:off x="410227" y="229426"/>
            <a:ext cx="5672203" cy="876714"/>
          </a:xfrm>
        </p:spPr>
        <p:txBody>
          <a:bodyPr>
            <a:normAutofit/>
          </a:bodyPr>
          <a:lstStyle/>
          <a:p>
            <a:r>
              <a:rPr lang="en-US" b="1" dirty="0">
                <a:latin typeface="Franklin Gothic Medium"/>
                <a:ea typeface="+mj-lt"/>
                <a:cs typeface="+mj-lt"/>
              </a:rPr>
              <a:t>Machine Learning Model</a:t>
            </a:r>
            <a:endParaRPr lang="en-US">
              <a:latin typeface="Franklin Gothic Medium"/>
              <a:ea typeface="+mj-lt"/>
              <a:cs typeface="+mj-lt"/>
            </a:endParaRPr>
          </a:p>
        </p:txBody>
      </p:sp>
      <p:sp>
        <p:nvSpPr>
          <p:cNvPr id="3" name="Content Placeholder 2">
            <a:extLst>
              <a:ext uri="{FF2B5EF4-FFF2-40B4-BE49-F238E27FC236}">
                <a16:creationId xmlns:a16="http://schemas.microsoft.com/office/drawing/2014/main" id="{5ABF2FAA-D791-4576-863E-E655C122C321}"/>
              </a:ext>
            </a:extLst>
          </p:cNvPr>
          <p:cNvSpPr>
            <a:spLocks noGrp="1"/>
          </p:cNvSpPr>
          <p:nvPr>
            <p:ph idx="1"/>
          </p:nvPr>
        </p:nvSpPr>
        <p:spPr>
          <a:xfrm>
            <a:off x="410228" y="1168009"/>
            <a:ext cx="7387084" cy="5457803"/>
          </a:xfrm>
        </p:spPr>
        <p:txBody>
          <a:bodyPr vert="horz" lIns="91440" tIns="45720" rIns="91440" bIns="45720" rtlCol="0" anchor="t">
            <a:noAutofit/>
          </a:bodyPr>
          <a:lstStyle/>
          <a:p>
            <a:pPr marL="0" indent="0">
              <a:buNone/>
            </a:pPr>
            <a:r>
              <a:rPr lang="en-US" sz="1900" dirty="0">
                <a:latin typeface="Cambria"/>
                <a:ea typeface="+mn-lt"/>
                <a:cs typeface="+mn-lt"/>
              </a:rPr>
              <a:t>Detecting a handwritten digit is a part of </a:t>
            </a:r>
            <a:r>
              <a:rPr lang="en-US" sz="1900" b="1" dirty="0">
                <a:latin typeface="Cambria"/>
                <a:ea typeface="+mn-lt"/>
                <a:cs typeface="+mn-lt"/>
              </a:rPr>
              <a:t>Supervised Machine Learning</a:t>
            </a:r>
            <a:r>
              <a:rPr lang="en-US" sz="1900" dirty="0">
                <a:latin typeface="Cambria"/>
                <a:ea typeface="+mn-lt"/>
                <a:cs typeface="+mn-lt"/>
              </a:rPr>
              <a:t>.</a:t>
            </a:r>
            <a:endParaRPr lang="en-US" sz="1900"/>
          </a:p>
          <a:p>
            <a:pPr marL="0" indent="0">
              <a:buNone/>
            </a:pPr>
            <a:r>
              <a:rPr lang="en-US" sz="1900" dirty="0">
                <a:latin typeface="Cambria"/>
                <a:ea typeface="+mn-lt"/>
                <a:cs typeface="+mn-lt"/>
              </a:rPr>
              <a:t>Supervised Machine Learning is that field of machine learning where we’ve a sufficient labeled dataset beforehand representing all the different possible scenarios &amp; this is used to train our model. And the predictions made by our model depend upon this training dataset as the model looks for similar cases in the training dataset to predict a test set. The MNIST dataset is the training set used in this project.</a:t>
            </a:r>
          </a:p>
          <a:p>
            <a:pPr marL="0" indent="0">
              <a:buNone/>
            </a:pPr>
            <a:r>
              <a:rPr lang="en-US" sz="1900" dirty="0">
                <a:latin typeface="Cambria"/>
                <a:ea typeface="+mn-lt"/>
                <a:cs typeface="+mn-lt"/>
              </a:rPr>
              <a:t>Moreover, detecting handwritten digits is a </a:t>
            </a:r>
            <a:r>
              <a:rPr lang="en-US" sz="1900" b="1" dirty="0">
                <a:latin typeface="Cambria"/>
                <a:ea typeface="+mn-lt"/>
                <a:cs typeface="+mn-lt"/>
              </a:rPr>
              <a:t>Classification </a:t>
            </a:r>
            <a:r>
              <a:rPr lang="en-US" sz="1900" dirty="0">
                <a:latin typeface="Cambria"/>
                <a:ea typeface="+mn-lt"/>
                <a:cs typeface="+mn-lt"/>
              </a:rPr>
              <a:t>task. Classification is a part of Supervised Machine Learning in which the predictions to be made by model aren’t continuous values but is a task of identifying the class to which a particular test case belongs. Since there’re ten different digits 0-9, this is a </a:t>
            </a:r>
            <a:r>
              <a:rPr lang="en-US" sz="1900" b="1" dirty="0">
                <a:latin typeface="Cambria"/>
                <a:ea typeface="+mn-lt"/>
                <a:cs typeface="+mn-lt"/>
              </a:rPr>
              <a:t>Multiclass Classification</a:t>
            </a:r>
            <a:r>
              <a:rPr lang="en-US" sz="1900" dirty="0">
                <a:latin typeface="Cambria"/>
                <a:ea typeface="+mn-lt"/>
                <a:cs typeface="+mn-lt"/>
              </a:rPr>
              <a:t> Problem.</a:t>
            </a:r>
          </a:p>
          <a:p>
            <a:pPr marL="0" indent="0">
              <a:buNone/>
            </a:pPr>
            <a:r>
              <a:rPr lang="en-US" sz="1900" dirty="0">
                <a:latin typeface="Cambria"/>
                <a:ea typeface="+mn-lt"/>
                <a:cs typeface="+mn-lt"/>
              </a:rPr>
              <a:t>One of the most important requirements in a multiclass classification problem is to have equally divided training cases for all the different classes in the dataset. This requirement is fulfilled well by MNIST dataset which has a fair distribution of all the different digits in the training data as shown below.</a:t>
            </a:r>
          </a:p>
        </p:txBody>
      </p:sp>
      <p:sp>
        <p:nvSpPr>
          <p:cNvPr id="13" name="Oval 1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Chart, bar chart&#10;&#10;Description automatically generated">
            <a:extLst>
              <a:ext uri="{FF2B5EF4-FFF2-40B4-BE49-F238E27FC236}">
                <a16:creationId xmlns:a16="http://schemas.microsoft.com/office/drawing/2014/main" id="{E1310102-EA6D-441F-8542-30BB008784AF}"/>
              </a:ext>
            </a:extLst>
          </p:cNvPr>
          <p:cNvPicPr>
            <a:picLocks noChangeAspect="1"/>
          </p:cNvPicPr>
          <p:nvPr/>
        </p:nvPicPr>
        <p:blipFill>
          <a:blip r:embed="rId2"/>
          <a:stretch>
            <a:fillRect/>
          </a:stretch>
        </p:blipFill>
        <p:spPr>
          <a:xfrm>
            <a:off x="7694510" y="2612100"/>
            <a:ext cx="4388609" cy="306959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65329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1AFD75-DA0B-48D4-BC09-2C8366DE2C42}"/>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Franklin Gothic Medium"/>
                <a:cs typeface="Aharoni"/>
              </a:rPr>
              <a:t>Classification Models</a:t>
            </a:r>
            <a:endParaRPr lang="en-US" b="1">
              <a:solidFill>
                <a:srgbClr val="FFFFFF"/>
              </a:solidFill>
              <a:latin typeface="Franklin Gothic Medium"/>
            </a:endParaRPr>
          </a:p>
        </p:txBody>
      </p:sp>
      <p:sp>
        <p:nvSpPr>
          <p:cNvPr id="3" name="Content Placeholder 2">
            <a:extLst>
              <a:ext uri="{FF2B5EF4-FFF2-40B4-BE49-F238E27FC236}">
                <a16:creationId xmlns:a16="http://schemas.microsoft.com/office/drawing/2014/main" id="{DA2A4239-FFC5-4FD3-91C0-F85F0B3E45D3}"/>
              </a:ext>
            </a:extLst>
          </p:cNvPr>
          <p:cNvSpPr>
            <a:spLocks noGrp="1"/>
          </p:cNvSpPr>
          <p:nvPr>
            <p:ph idx="1"/>
          </p:nvPr>
        </p:nvSpPr>
        <p:spPr>
          <a:xfrm>
            <a:off x="4447308" y="591344"/>
            <a:ext cx="7052627" cy="5637810"/>
          </a:xfrm>
        </p:spPr>
        <p:txBody>
          <a:bodyPr vert="horz" lIns="91440" tIns="45720" rIns="91440" bIns="45720" rtlCol="0" anchor="ctr">
            <a:normAutofit/>
          </a:bodyPr>
          <a:lstStyle/>
          <a:p>
            <a:pPr marL="0" indent="0">
              <a:buNone/>
            </a:pPr>
            <a:r>
              <a:rPr lang="en-US" dirty="0">
                <a:latin typeface="Cambria"/>
                <a:ea typeface="+mn-lt"/>
                <a:cs typeface="+mn-lt"/>
              </a:rPr>
              <a:t>The different </a:t>
            </a:r>
            <a:r>
              <a:rPr lang="en-US" b="1" dirty="0">
                <a:latin typeface="Cambria"/>
                <a:ea typeface="+mn-lt"/>
                <a:cs typeface="+mn-lt"/>
              </a:rPr>
              <a:t>Machine Learning Models for Classification</a:t>
            </a:r>
            <a:r>
              <a:rPr lang="en-US" dirty="0">
                <a:latin typeface="Cambria"/>
                <a:ea typeface="+mn-lt"/>
                <a:cs typeface="+mn-lt"/>
              </a:rPr>
              <a:t> tasks are:</a:t>
            </a:r>
            <a:endParaRPr lang="en-US">
              <a:latin typeface="Cambria"/>
            </a:endParaRPr>
          </a:p>
          <a:p>
            <a:pPr marL="0" indent="0">
              <a:buNone/>
            </a:pPr>
            <a:endParaRPr lang="en-US" dirty="0">
              <a:latin typeface="Cambria"/>
              <a:ea typeface="+mn-lt"/>
              <a:cs typeface="+mn-lt"/>
            </a:endParaRPr>
          </a:p>
          <a:p>
            <a:r>
              <a:rPr lang="en-US" b="1" i="1" dirty="0">
                <a:latin typeface="Cambria"/>
                <a:ea typeface="+mn-lt"/>
                <a:cs typeface="+mn-lt"/>
              </a:rPr>
              <a:t>Linear Classifier</a:t>
            </a:r>
            <a:endParaRPr lang="en-US" dirty="0">
              <a:latin typeface="Cambria"/>
              <a:ea typeface="+mn-lt"/>
              <a:cs typeface="+mn-lt"/>
            </a:endParaRPr>
          </a:p>
          <a:p>
            <a:r>
              <a:rPr lang="en-US" b="1" i="1" dirty="0">
                <a:latin typeface="Cambria"/>
                <a:ea typeface="+mn-lt"/>
                <a:cs typeface="+mn-lt"/>
              </a:rPr>
              <a:t>K-Nearest Neighbors Classifier</a:t>
            </a:r>
            <a:endParaRPr lang="en-US" dirty="0">
              <a:latin typeface="Cambria"/>
              <a:ea typeface="+mn-lt"/>
              <a:cs typeface="+mn-lt"/>
            </a:endParaRPr>
          </a:p>
          <a:p>
            <a:r>
              <a:rPr lang="en-US" b="1" i="1" dirty="0">
                <a:latin typeface="Cambria"/>
                <a:ea typeface="+mn-lt"/>
                <a:cs typeface="+mn-lt"/>
              </a:rPr>
              <a:t>Support Vector Machines (SVM)</a:t>
            </a:r>
            <a:endParaRPr lang="en-US" dirty="0">
              <a:latin typeface="Cambria"/>
              <a:ea typeface="+mn-lt"/>
              <a:cs typeface="+mn-lt"/>
            </a:endParaRPr>
          </a:p>
          <a:p>
            <a:pPr lvl="1"/>
            <a:r>
              <a:rPr lang="en-US" b="1" i="1" dirty="0">
                <a:latin typeface="Cambria"/>
                <a:ea typeface="+mn-lt"/>
                <a:cs typeface="+mn-lt"/>
              </a:rPr>
              <a:t>Linear SVM</a:t>
            </a:r>
            <a:endParaRPr lang="en-US" dirty="0">
              <a:latin typeface="Cambria"/>
              <a:ea typeface="+mn-lt"/>
              <a:cs typeface="+mn-lt"/>
            </a:endParaRPr>
          </a:p>
          <a:p>
            <a:pPr lvl="1"/>
            <a:r>
              <a:rPr lang="en-US" b="1" i="1" dirty="0">
                <a:latin typeface="Cambria"/>
                <a:ea typeface="+mn-lt"/>
                <a:cs typeface="+mn-lt"/>
              </a:rPr>
              <a:t>Kernelized SVM</a:t>
            </a:r>
            <a:endParaRPr lang="en-US" dirty="0">
              <a:latin typeface="Cambria"/>
              <a:ea typeface="+mn-lt"/>
              <a:cs typeface="+mn-lt"/>
            </a:endParaRPr>
          </a:p>
          <a:p>
            <a:r>
              <a:rPr lang="en-US" b="1" i="1" dirty="0">
                <a:latin typeface="Cambria"/>
                <a:ea typeface="+mn-lt"/>
                <a:cs typeface="+mn-lt"/>
              </a:rPr>
              <a:t>Decision Trees</a:t>
            </a:r>
            <a:endParaRPr lang="en-US" dirty="0">
              <a:latin typeface="Cambria"/>
              <a:ea typeface="+mn-lt"/>
              <a:cs typeface="+mn-lt"/>
            </a:endParaRPr>
          </a:p>
          <a:p>
            <a:r>
              <a:rPr lang="en-US" b="1" i="1" dirty="0">
                <a:latin typeface="Cambria"/>
                <a:ea typeface="+mn-lt"/>
                <a:cs typeface="+mn-lt"/>
              </a:rPr>
              <a:t>Random Forest Classifier</a:t>
            </a:r>
            <a:endParaRPr lang="en-US" dirty="0">
              <a:latin typeface="Cambria"/>
              <a:ea typeface="+mn-lt"/>
              <a:cs typeface="+mn-lt"/>
            </a:endParaRPr>
          </a:p>
          <a:p>
            <a:endParaRPr lang="en-US" dirty="0">
              <a:latin typeface="Cambria"/>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64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255613-AAE8-4321-9EBA-89253DD45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839E39-7B2D-4BCE-A4EF-38EDD4A64BD7}"/>
              </a:ext>
            </a:extLst>
          </p:cNvPr>
          <p:cNvSpPr>
            <a:spLocks noGrp="1"/>
          </p:cNvSpPr>
          <p:nvPr>
            <p:ph type="title"/>
          </p:nvPr>
        </p:nvSpPr>
        <p:spPr>
          <a:xfrm>
            <a:off x="420667" y="229427"/>
            <a:ext cx="4401716" cy="939344"/>
          </a:xfrm>
        </p:spPr>
        <p:txBody>
          <a:bodyPr>
            <a:normAutofit/>
          </a:bodyPr>
          <a:lstStyle/>
          <a:p>
            <a:r>
              <a:rPr lang="en-US" b="1" dirty="0">
                <a:latin typeface="Franklin Gothic Medium"/>
                <a:ea typeface="+mj-lt"/>
                <a:cs typeface="+mj-lt"/>
              </a:rPr>
              <a:t>Evaluation Metrics</a:t>
            </a:r>
            <a:endParaRPr lang="en-US" dirty="0">
              <a:latin typeface="Franklin Gothic Medium"/>
            </a:endParaRPr>
          </a:p>
        </p:txBody>
      </p:sp>
      <p:sp>
        <p:nvSpPr>
          <p:cNvPr id="14" name="Freeform: Shape 13">
            <a:extLst>
              <a:ext uri="{FF2B5EF4-FFF2-40B4-BE49-F238E27FC236}">
                <a16:creationId xmlns:a16="http://schemas.microsoft.com/office/drawing/2014/main" id="{5A3987B4-5CBA-4CB7-862B-56A9917A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774"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chemeClr val="accent6"/>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0770" y="-702"/>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60C56B-3570-4700-976C-4236E02CE8EA}"/>
              </a:ext>
            </a:extLst>
          </p:cNvPr>
          <p:cNvSpPr>
            <a:spLocks noGrp="1"/>
          </p:cNvSpPr>
          <p:nvPr>
            <p:ph idx="1"/>
          </p:nvPr>
        </p:nvSpPr>
        <p:spPr>
          <a:xfrm>
            <a:off x="376492" y="1098722"/>
            <a:ext cx="6656399" cy="5384734"/>
          </a:xfrm>
        </p:spPr>
        <p:txBody>
          <a:bodyPr vert="horz" lIns="91440" tIns="45720" rIns="91440" bIns="45720" rtlCol="0" anchor="t">
            <a:noAutofit/>
          </a:bodyPr>
          <a:lstStyle/>
          <a:p>
            <a:r>
              <a:rPr lang="en-US" sz="2100" b="1" dirty="0">
                <a:latin typeface="Cambria"/>
                <a:ea typeface="+mn-lt"/>
                <a:cs typeface="+mn-lt"/>
              </a:rPr>
              <a:t>Accuracy Score:</a:t>
            </a:r>
            <a:r>
              <a:rPr lang="en-US" sz="2100" dirty="0">
                <a:latin typeface="Cambria"/>
                <a:ea typeface="+mn-lt"/>
                <a:cs typeface="+mn-lt"/>
              </a:rPr>
              <a:t> It’s simply the fraction of correct predictions made.</a:t>
            </a:r>
            <a:endParaRPr lang="en-US" sz="2100">
              <a:latin typeface="Avenir Next LT Pro"/>
              <a:ea typeface="+mn-lt"/>
              <a:cs typeface="+mn-lt"/>
            </a:endParaRPr>
          </a:p>
          <a:p>
            <a:r>
              <a:rPr lang="en-US" sz="2100" b="1" dirty="0">
                <a:latin typeface="Cambria"/>
                <a:ea typeface="+mn-lt"/>
                <a:cs typeface="+mn-lt"/>
              </a:rPr>
              <a:t>Recall:</a:t>
            </a:r>
            <a:r>
              <a:rPr lang="en-US" sz="2100" dirty="0">
                <a:latin typeface="Cambria"/>
                <a:ea typeface="+mn-lt"/>
                <a:cs typeface="+mn-lt"/>
              </a:rPr>
              <a:t> It’s known as the </a:t>
            </a:r>
            <a:r>
              <a:rPr lang="en-US" sz="2100" b="1" dirty="0">
                <a:latin typeface="Cambria"/>
                <a:ea typeface="+mn-lt"/>
                <a:cs typeface="+mn-lt"/>
              </a:rPr>
              <a:t>True Positive Rate</a:t>
            </a:r>
            <a:r>
              <a:rPr lang="en-US" sz="2100" dirty="0">
                <a:latin typeface="Cambria"/>
                <a:ea typeface="+mn-lt"/>
                <a:cs typeface="+mn-lt"/>
              </a:rPr>
              <a:t> &amp; it’s calculated as the ratio of true positive predictions for a class to the sum of true positive &amp; false negatives of that class. It’s important when the penalty of not identifying a true positive is very high even if that means more false positives.</a:t>
            </a:r>
            <a:endParaRPr lang="en-US" sz="2100"/>
          </a:p>
          <a:p>
            <a:r>
              <a:rPr lang="en-US" sz="2100" b="1" dirty="0">
                <a:latin typeface="Cambria"/>
                <a:ea typeface="+mn-lt"/>
                <a:cs typeface="+mn-lt"/>
              </a:rPr>
              <a:t>Precision:</a:t>
            </a:r>
            <a:r>
              <a:rPr lang="en-US" sz="2100" dirty="0">
                <a:latin typeface="Cambria"/>
                <a:ea typeface="+mn-lt"/>
                <a:cs typeface="+mn-lt"/>
              </a:rPr>
              <a:t> It’s known as the </a:t>
            </a:r>
            <a:r>
              <a:rPr lang="en-US" sz="2100" b="1" dirty="0">
                <a:latin typeface="Cambria"/>
                <a:ea typeface="+mn-lt"/>
                <a:cs typeface="+mn-lt"/>
              </a:rPr>
              <a:t>False Positive Rate</a:t>
            </a:r>
            <a:r>
              <a:rPr lang="en-US" sz="2100" dirty="0">
                <a:latin typeface="Cambria"/>
                <a:ea typeface="+mn-lt"/>
                <a:cs typeface="+mn-lt"/>
              </a:rPr>
              <a:t> &amp; it’s calculated as the ratio of false positive predictions for a class to the sum of true negatives &amp; false positives of that class. It’s Important when the penalty of incorrectly identifying a test case as positive is very high.</a:t>
            </a:r>
            <a:endParaRPr lang="en-US" sz="2100"/>
          </a:p>
          <a:p>
            <a:r>
              <a:rPr lang="en-US" sz="2100" b="1" dirty="0">
                <a:latin typeface="Cambria"/>
                <a:ea typeface="+mn-lt"/>
                <a:cs typeface="+mn-lt"/>
              </a:rPr>
              <a:t>F1 Score:</a:t>
            </a:r>
            <a:r>
              <a:rPr lang="en-US" sz="2100" dirty="0">
                <a:latin typeface="Cambria"/>
                <a:ea typeface="+mn-lt"/>
                <a:cs typeface="+mn-lt"/>
              </a:rPr>
              <a:t> It generalizes the precision &amp; recall values into a single value. It’s an important metric for comparison as it signifies the </a:t>
            </a:r>
            <a:r>
              <a:rPr lang="en-US" sz="2100" b="1" dirty="0">
                <a:latin typeface="Cambria"/>
                <a:ea typeface="+mn-lt"/>
                <a:cs typeface="+mn-lt"/>
              </a:rPr>
              <a:t>Precision-Recall Tradeoff</a:t>
            </a:r>
            <a:r>
              <a:rPr lang="en-US" sz="2100" dirty="0">
                <a:latin typeface="Cambria"/>
                <a:ea typeface="+mn-lt"/>
                <a:cs typeface="+mn-lt"/>
              </a:rPr>
              <a:t> for a model.</a:t>
            </a:r>
            <a:endParaRPr lang="en-US" sz="2100"/>
          </a:p>
          <a:p>
            <a:endParaRPr lang="en-US" sz="2100" dirty="0">
              <a:latin typeface="Cambria"/>
            </a:endParaRPr>
          </a:p>
        </p:txBody>
      </p:sp>
      <p:pic>
        <p:nvPicPr>
          <p:cNvPr id="6" name="Picture 6" descr="Text, application, chat or text message&#10;&#10;Description automatically generated">
            <a:extLst>
              <a:ext uri="{FF2B5EF4-FFF2-40B4-BE49-F238E27FC236}">
                <a16:creationId xmlns:a16="http://schemas.microsoft.com/office/drawing/2014/main" id="{5CFA221D-D778-435E-9112-B1075790848C}"/>
              </a:ext>
            </a:extLst>
          </p:cNvPr>
          <p:cNvPicPr>
            <a:picLocks noChangeAspect="1"/>
          </p:cNvPicPr>
          <p:nvPr/>
        </p:nvPicPr>
        <p:blipFill>
          <a:blip r:embed="rId2"/>
          <a:stretch>
            <a:fillRect/>
          </a:stretch>
        </p:blipFill>
        <p:spPr>
          <a:xfrm>
            <a:off x="9598198" y="2896780"/>
            <a:ext cx="2387285" cy="1756775"/>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4" name="Picture 4" descr="A picture containing text&#10;&#10;Description automatically generated">
            <a:extLst>
              <a:ext uri="{FF2B5EF4-FFF2-40B4-BE49-F238E27FC236}">
                <a16:creationId xmlns:a16="http://schemas.microsoft.com/office/drawing/2014/main" id="{5D9EB08D-7004-442F-854B-444E071B77BB}"/>
              </a:ext>
            </a:extLst>
          </p:cNvPr>
          <p:cNvPicPr>
            <a:picLocks noChangeAspect="1"/>
          </p:cNvPicPr>
          <p:nvPr/>
        </p:nvPicPr>
        <p:blipFill>
          <a:blip r:embed="rId3"/>
          <a:stretch>
            <a:fillRect/>
          </a:stretch>
        </p:blipFill>
        <p:spPr>
          <a:xfrm>
            <a:off x="7349889" y="1168018"/>
            <a:ext cx="3749138" cy="1184466"/>
          </a:xfrm>
          <a:custGeom>
            <a:avLst/>
            <a:gdLst/>
            <a:ahLst/>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p:spPr>
      </p:pic>
      <p:pic>
        <p:nvPicPr>
          <p:cNvPr id="7" name="Picture 7" descr="Text&#10;&#10;Description automatically generated">
            <a:extLst>
              <a:ext uri="{FF2B5EF4-FFF2-40B4-BE49-F238E27FC236}">
                <a16:creationId xmlns:a16="http://schemas.microsoft.com/office/drawing/2014/main" id="{56CDCAA5-CAFE-4DB8-B89C-37BAC1950A0D}"/>
              </a:ext>
            </a:extLst>
          </p:cNvPr>
          <p:cNvPicPr>
            <a:picLocks noChangeAspect="1"/>
          </p:cNvPicPr>
          <p:nvPr/>
        </p:nvPicPr>
        <p:blipFill>
          <a:blip r:embed="rId4"/>
          <a:stretch>
            <a:fillRect/>
          </a:stretch>
        </p:blipFill>
        <p:spPr>
          <a:xfrm>
            <a:off x="7030363" y="4830044"/>
            <a:ext cx="4995274" cy="1184974"/>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5" name="Picture 5" descr="Text&#10;&#10;Description automatically generated">
            <a:extLst>
              <a:ext uri="{FF2B5EF4-FFF2-40B4-BE49-F238E27FC236}">
                <a16:creationId xmlns:a16="http://schemas.microsoft.com/office/drawing/2014/main" id="{C46735FE-9B68-4EDF-B9C3-CF4143283C07}"/>
              </a:ext>
            </a:extLst>
          </p:cNvPr>
          <p:cNvPicPr>
            <a:picLocks noChangeAspect="1"/>
          </p:cNvPicPr>
          <p:nvPr/>
        </p:nvPicPr>
        <p:blipFill>
          <a:blip r:embed="rId5"/>
          <a:stretch>
            <a:fillRect/>
          </a:stretch>
        </p:blipFill>
        <p:spPr>
          <a:xfrm>
            <a:off x="6968666" y="2866547"/>
            <a:ext cx="2470794" cy="178521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18" name="Freeform: Shape 17">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232"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F1FF25AD-D64E-45A0-B2D0-F4A6AB09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10118500" y="6009536"/>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461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D00412-C187-40D9-8C48-21819FAE4744}"/>
              </a:ext>
            </a:extLst>
          </p:cNvPr>
          <p:cNvSpPr>
            <a:spLocks noGrp="1"/>
          </p:cNvSpPr>
          <p:nvPr>
            <p:ph type="title"/>
          </p:nvPr>
        </p:nvSpPr>
        <p:spPr>
          <a:xfrm>
            <a:off x="581264" y="308732"/>
            <a:ext cx="5397237" cy="1325563"/>
          </a:xfrm>
        </p:spPr>
        <p:txBody>
          <a:bodyPr>
            <a:normAutofit/>
          </a:bodyPr>
          <a:lstStyle/>
          <a:p>
            <a:r>
              <a:rPr lang="en-US" b="1" dirty="0">
                <a:latin typeface="Franklin Gothic Medium"/>
                <a:cs typeface="Aharoni"/>
              </a:rPr>
              <a:t>Model Analysis Results</a:t>
            </a:r>
            <a:endParaRPr lang="en-US" b="1">
              <a:latin typeface="Franklin Gothic Medium"/>
            </a:endParaRPr>
          </a:p>
        </p:txBody>
      </p:sp>
      <p:sp>
        <p:nvSpPr>
          <p:cNvPr id="3" name="Content Placeholder 2">
            <a:extLst>
              <a:ext uri="{FF2B5EF4-FFF2-40B4-BE49-F238E27FC236}">
                <a16:creationId xmlns:a16="http://schemas.microsoft.com/office/drawing/2014/main" id="{8DBB9443-D3F3-4530-8EC3-787C35DD8711}"/>
              </a:ext>
            </a:extLst>
          </p:cNvPr>
          <p:cNvSpPr>
            <a:spLocks noGrp="1"/>
          </p:cNvSpPr>
          <p:nvPr>
            <p:ph idx="1"/>
          </p:nvPr>
        </p:nvSpPr>
        <p:spPr>
          <a:xfrm>
            <a:off x="581264" y="1674326"/>
            <a:ext cx="5585127" cy="4643611"/>
          </a:xfrm>
        </p:spPr>
        <p:txBody>
          <a:bodyPr vert="horz" lIns="91440" tIns="45720" rIns="91440" bIns="45720" rtlCol="0" anchor="t">
            <a:normAutofit/>
          </a:bodyPr>
          <a:lstStyle/>
          <a:p>
            <a:pPr marL="0" indent="0">
              <a:buNone/>
            </a:pPr>
            <a:r>
              <a:rPr lang="en-US" sz="2200" dirty="0">
                <a:latin typeface="Cambria"/>
                <a:ea typeface="+mn-lt"/>
                <a:cs typeface="+mn-lt"/>
              </a:rPr>
              <a:t>According to the comparative analysis done in the first part of this project on different classification models whose results are shown above, we can observe that SVM classifiers produce the best results considering both accuracy &amp; F1 score. </a:t>
            </a:r>
          </a:p>
          <a:p>
            <a:pPr marL="0" indent="0">
              <a:buNone/>
            </a:pPr>
            <a:r>
              <a:rPr lang="en-US" sz="2200" dirty="0">
                <a:latin typeface="Cambria"/>
                <a:ea typeface="+mn-lt"/>
                <a:cs typeface="+mn-lt"/>
              </a:rPr>
              <a:t>Further, it can be observed that the kernelized versions of SVM perform better than the linear SVM classifier. </a:t>
            </a:r>
          </a:p>
          <a:p>
            <a:pPr marL="0" indent="0">
              <a:buNone/>
            </a:pPr>
            <a:r>
              <a:rPr lang="en-US" sz="2200" dirty="0">
                <a:latin typeface="Cambria"/>
                <a:ea typeface="+mn-lt"/>
                <a:cs typeface="+mn-lt"/>
              </a:rPr>
              <a:t>Therefore, the RBF Kernelized version of SVM classifier has been selected for the detection of handwritten digits in the second part of the project.</a:t>
            </a:r>
            <a:endParaRPr lang="en-US" sz="2200" dirty="0">
              <a:latin typeface="Cambria"/>
            </a:endParaRPr>
          </a:p>
        </p:txBody>
      </p:sp>
      <p:pic>
        <p:nvPicPr>
          <p:cNvPr id="4" name="Picture 4" descr="Chart, bar chart&#10;&#10;Description automatically generated">
            <a:extLst>
              <a:ext uri="{FF2B5EF4-FFF2-40B4-BE49-F238E27FC236}">
                <a16:creationId xmlns:a16="http://schemas.microsoft.com/office/drawing/2014/main" id="{6357A02F-F196-4EAF-8DC5-728546D88DB9}"/>
              </a:ext>
            </a:extLst>
          </p:cNvPr>
          <p:cNvPicPr>
            <a:picLocks noChangeAspect="1"/>
          </p:cNvPicPr>
          <p:nvPr/>
        </p:nvPicPr>
        <p:blipFill>
          <a:blip r:embed="rId2"/>
          <a:stretch>
            <a:fillRect/>
          </a:stretch>
        </p:blipFill>
        <p:spPr>
          <a:xfrm>
            <a:off x="7006867" y="369033"/>
            <a:ext cx="4579739" cy="3015128"/>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2" name="Freeform: Shape 11">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Chart, bar chart&#10;&#10;Description automatically generated">
            <a:extLst>
              <a:ext uri="{FF2B5EF4-FFF2-40B4-BE49-F238E27FC236}">
                <a16:creationId xmlns:a16="http://schemas.microsoft.com/office/drawing/2014/main" id="{334C7ACD-0567-4BCF-83C8-33BDDEDA218F}"/>
              </a:ext>
            </a:extLst>
          </p:cNvPr>
          <p:cNvPicPr>
            <a:picLocks noChangeAspect="1"/>
          </p:cNvPicPr>
          <p:nvPr/>
        </p:nvPicPr>
        <p:blipFill>
          <a:blip r:embed="rId3"/>
          <a:stretch>
            <a:fillRect/>
          </a:stretch>
        </p:blipFill>
        <p:spPr>
          <a:xfrm>
            <a:off x="7079936" y="3484276"/>
            <a:ext cx="4444992" cy="3119512"/>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4" name="Arc 1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67027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ShapesVTI</vt:lpstr>
      <vt:lpstr>DS Project Review: Desktop Application for Handwritten Digit Detection using Machine Learning</vt:lpstr>
      <vt:lpstr>Introduction</vt:lpstr>
      <vt:lpstr>The MNIST Dataset</vt:lpstr>
      <vt:lpstr>Feature Extraction Technique: Histogram of Oriented Gradients (HOG)</vt:lpstr>
      <vt:lpstr>Feature Extraction Technique: Histogram of Oriented Gradients (HOG)</vt:lpstr>
      <vt:lpstr>Machine Learning Model</vt:lpstr>
      <vt:lpstr>Classification Models</vt:lpstr>
      <vt:lpstr>Evaluation Metrics</vt:lpstr>
      <vt:lpstr>Model Analysis Results</vt:lpstr>
      <vt:lpstr>Support Vector Machines (SVM)</vt:lpstr>
      <vt:lpstr>Radial Basis Function (RBF) Kernel</vt:lpstr>
      <vt:lpstr>Image Pre-Processing</vt:lpstr>
      <vt:lpstr>Image Pre-Processing</vt:lpstr>
      <vt:lpstr>PowerPoint Presentation</vt:lpstr>
      <vt:lpstr>Python Libraries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800</cp:revision>
  <dcterms:created xsi:type="dcterms:W3CDTF">2020-10-30T06:11:00Z</dcterms:created>
  <dcterms:modified xsi:type="dcterms:W3CDTF">2020-11-23T08:38:58Z</dcterms:modified>
</cp:coreProperties>
</file>