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96" d="100"/>
          <a:sy n="96" d="100"/>
        </p:scale>
        <p:origin x="427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FDB808-B708-4ADB-CBE5-77ADD278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1099A4-FC42-F380-33F6-BD698537C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65B1B1-54EC-EA7F-4891-AC4D3E4F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B11A90-32FD-94D1-F45B-A102CA52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4492D-DDC4-610B-DB75-C932972C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12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EB5296-09C6-55AB-5B78-2176B31E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2FE888-730C-A075-5875-21DD5C2F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4A8DBC-297F-406D-3FBF-620302E4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10EFF-12A8-6393-7DC1-457E6937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395EDA-8DF0-F5CE-16B6-96C56519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78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2B8536-9868-9589-4D9E-64C47F502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94D100-E8A1-5580-CA06-8859B6400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53BAC7-6B50-EBBB-44D2-6AF6D857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E2AD7D-9AA6-B10F-5BB5-901DE3F7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7EFFBA-8428-41A1-713A-BE47EA85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93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D15982-1A1E-27B0-4F5A-DCC9F73A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C1CCF4-AC44-FCDC-A075-D60AE143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98E14C-3E76-7E69-9F01-6991352E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2E05B9-8259-CCFF-8F5A-80E76FE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F81B0-A01E-CCCA-D874-DBE14BBE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6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B431D-8985-B176-EBAF-425E3D4F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6A57CD-DB74-C729-E630-E35CD389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0A29B-C8EF-829F-DF93-63619D64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95E60D-02A0-1088-E96A-1441B25C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3C1F85-D89D-AE81-0F78-27DC17A4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37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6C161-5024-AEF2-9550-DE886609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C147AC-3B26-F6B8-9F99-FFEF72851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D47C2E-B6BB-C9F6-A382-51581841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6443FB-4DFD-2152-7BFC-997B2A43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A01CC0-60D4-A6F9-0ABB-9685039F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62977E-09D3-A203-C7FE-5F9401CD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1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E86AC-359D-D75D-7DF1-F1757F1F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FF367A-2E24-F8EC-77F9-5E47A0F3C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41A44B-BC57-2EBA-9258-DD1D9DC73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34B258-ACA6-C476-9518-45BE07DF5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BDC6AF-CB6C-A9EE-8E50-F75D7322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8F7074-13D7-8409-2D4A-E3628069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5C97849-CA7E-9BAB-FE05-F65AADBB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06D682-177A-A36B-EFA5-E5E3439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05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1FF8F-60E4-9AD1-09E6-EA20BE5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A05E35-6219-B297-7056-D6EE4A70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75B74B-21C3-12A1-9D03-9CEECBC0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F242CB-8757-5D85-46EE-716FEFB0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3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F4E2CEA-BB19-B689-B146-F34E0DFE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A8D2C6-B10F-BB69-E800-D0ED933E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4A23DD-27DC-7964-C471-12B35743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31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34340-BB20-39DE-EF28-6C209A96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8DAAC5-3882-4420-5344-5CA4F2BD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98590D-3DA5-A9AF-0802-A746A704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A7F9B8-2790-18F4-5B9E-96BBFA73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44FD98-F6AA-409F-24D4-1C401127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3DA65F-3693-FBF6-DE2E-11695C5E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01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F63FE6-C9DE-7512-CFAA-79F140E5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83A21D-EA05-FA85-B9D0-9618E9489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B426FF-B1F8-57AB-169E-CAF13BB3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4A180A-92C1-931B-5143-0CB4E49D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694577-B796-5471-DF83-900C1D1A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FA395B-CFBB-AE26-49A9-40F90CF9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1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68FEB3-5816-B44C-8B32-3FDE0E4B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2155DE-7EA3-24ED-F9CD-B5A8B680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0628D9-DE77-9DBB-B5BE-BF72ACE69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C0DE-F8EA-4C86-867F-A06ADE5B69FD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9732F2-AFF9-2607-51F9-AEBC8D89D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0018BB-EF9E-221E-F5B8-7AEDECA73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2199-B675-4AD6-AF77-22A6522DC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45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e 18">
            <a:extLst>
              <a:ext uri="{FF2B5EF4-FFF2-40B4-BE49-F238E27FC236}">
                <a16:creationId xmlns:a16="http://schemas.microsoft.com/office/drawing/2014/main" id="{4B8C8321-583D-4961-4CE4-9155701268FA}"/>
              </a:ext>
            </a:extLst>
          </p:cNvPr>
          <p:cNvSpPr/>
          <p:nvPr/>
        </p:nvSpPr>
        <p:spPr>
          <a:xfrm>
            <a:off x="548640" y="2751151"/>
            <a:ext cx="2154803" cy="1216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1E102FB-7198-F389-A1AC-B8B6E306C535}"/>
              </a:ext>
            </a:extLst>
          </p:cNvPr>
          <p:cNvSpPr/>
          <p:nvPr/>
        </p:nvSpPr>
        <p:spPr>
          <a:xfrm>
            <a:off x="4509716" y="2751151"/>
            <a:ext cx="2154803" cy="1216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645D4813-42BA-0931-22B2-7B952DD26783}"/>
              </a:ext>
            </a:extLst>
          </p:cNvPr>
          <p:cNvSpPr/>
          <p:nvPr/>
        </p:nvSpPr>
        <p:spPr>
          <a:xfrm>
            <a:off x="8533075" y="4660789"/>
            <a:ext cx="2154803" cy="1216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071BA468-B23B-6EF6-1D08-17C6038CEDAD}"/>
              </a:ext>
            </a:extLst>
          </p:cNvPr>
          <p:cNvSpPr/>
          <p:nvPr/>
        </p:nvSpPr>
        <p:spPr>
          <a:xfrm>
            <a:off x="8533074" y="980661"/>
            <a:ext cx="2154803" cy="1216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427B06F-B594-373C-C9C5-B2E79D4D41C3}"/>
              </a:ext>
            </a:extLst>
          </p:cNvPr>
          <p:cNvCxnSpPr/>
          <p:nvPr/>
        </p:nvCxnSpPr>
        <p:spPr>
          <a:xfrm>
            <a:off x="2647784" y="3514477"/>
            <a:ext cx="18924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iangolo isoscele 24">
            <a:extLst>
              <a:ext uri="{FF2B5EF4-FFF2-40B4-BE49-F238E27FC236}">
                <a16:creationId xmlns:a16="http://schemas.microsoft.com/office/drawing/2014/main" id="{E6DA502B-5D66-505E-48EC-6DDACC368CB1}"/>
              </a:ext>
            </a:extLst>
          </p:cNvPr>
          <p:cNvSpPr/>
          <p:nvPr/>
        </p:nvSpPr>
        <p:spPr>
          <a:xfrm rot="16200000">
            <a:off x="7458324" y="3053300"/>
            <a:ext cx="596348" cy="61225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3B5E8CD-95D6-91AA-52FB-A9F9E2D722E1}"/>
              </a:ext>
            </a:extLst>
          </p:cNvPr>
          <p:cNvCxnSpPr>
            <a:stCxn id="25" idx="5"/>
          </p:cNvCxnSpPr>
          <p:nvPr/>
        </p:nvCxnSpPr>
        <p:spPr>
          <a:xfrm flipV="1">
            <a:off x="7756499" y="1588936"/>
            <a:ext cx="3974" cy="1621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4FEE463-6CF2-ACA3-BB13-A0080BF36B0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756498" y="3508513"/>
            <a:ext cx="1" cy="1760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21DC8A01-7D6E-186D-E659-E10B1FE6D7B3}"/>
              </a:ext>
            </a:extLst>
          </p:cNvPr>
          <p:cNvCxnSpPr>
            <a:endCxn id="22" idx="2"/>
          </p:cNvCxnSpPr>
          <p:nvPr/>
        </p:nvCxnSpPr>
        <p:spPr>
          <a:xfrm>
            <a:off x="7756498" y="1588936"/>
            <a:ext cx="776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DB443761-2829-3A2E-5373-87C3CEB6A0A2}"/>
              </a:ext>
            </a:extLst>
          </p:cNvPr>
          <p:cNvCxnSpPr>
            <a:endCxn id="21" idx="2"/>
          </p:cNvCxnSpPr>
          <p:nvPr/>
        </p:nvCxnSpPr>
        <p:spPr>
          <a:xfrm>
            <a:off x="7756498" y="5269064"/>
            <a:ext cx="776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4E2A75C-6383-5A24-7434-05C62EAD9ED3}"/>
              </a:ext>
            </a:extLst>
          </p:cNvPr>
          <p:cNvCxnSpPr>
            <a:stCxn id="20" idx="6"/>
            <a:endCxn id="25" idx="0"/>
          </p:cNvCxnSpPr>
          <p:nvPr/>
        </p:nvCxnSpPr>
        <p:spPr>
          <a:xfrm>
            <a:off x="6664519" y="3359426"/>
            <a:ext cx="78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97BBBBE5-8538-D2BB-7B43-EFC44FBDA975}"/>
              </a:ext>
            </a:extLst>
          </p:cNvPr>
          <p:cNvCxnSpPr/>
          <p:nvPr/>
        </p:nvCxnSpPr>
        <p:spPr>
          <a:xfrm flipV="1">
            <a:off x="7585544" y="2099144"/>
            <a:ext cx="0" cy="1184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FF70CE11-65EE-9112-63CD-A0789D72C4BB}"/>
              </a:ext>
            </a:extLst>
          </p:cNvPr>
          <p:cNvCxnSpPr/>
          <p:nvPr/>
        </p:nvCxnSpPr>
        <p:spPr>
          <a:xfrm flipH="1">
            <a:off x="1626041" y="2091193"/>
            <a:ext cx="595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8F13AD35-9A24-61F9-7C43-288844F786E2}"/>
              </a:ext>
            </a:extLst>
          </p:cNvPr>
          <p:cNvCxnSpPr>
            <a:endCxn id="19" idx="0"/>
          </p:cNvCxnSpPr>
          <p:nvPr/>
        </p:nvCxnSpPr>
        <p:spPr>
          <a:xfrm>
            <a:off x="1626041" y="2099144"/>
            <a:ext cx="1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4971D75-2422-F7F3-CAAB-61B8C54269A8}"/>
              </a:ext>
            </a:extLst>
          </p:cNvPr>
          <p:cNvSpPr txBox="1"/>
          <p:nvPr/>
        </p:nvSpPr>
        <p:spPr>
          <a:xfrm>
            <a:off x="896509" y="3025116"/>
            <a:ext cx="145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Sensing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FF9B9E5-68D3-6457-5713-6E3426E81958}"/>
              </a:ext>
            </a:extLst>
          </p:cNvPr>
          <p:cNvSpPr txBox="1"/>
          <p:nvPr/>
        </p:nvSpPr>
        <p:spPr>
          <a:xfrm>
            <a:off x="4832406" y="2820816"/>
            <a:ext cx="1459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Using CPU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EE03AF6-C21A-F92F-82A9-76B981431F66}"/>
              </a:ext>
            </a:extLst>
          </p:cNvPr>
          <p:cNvSpPr txBox="1"/>
          <p:nvPr/>
        </p:nvSpPr>
        <p:spPr>
          <a:xfrm>
            <a:off x="8880943" y="1296548"/>
            <a:ext cx="145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/>
              <a:t>Cooling</a:t>
            </a:r>
            <a:endParaRPr lang="it-IT" dirty="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AB6554A-2EDD-A747-5F9E-7C44A50842CD}"/>
              </a:ext>
            </a:extLst>
          </p:cNvPr>
          <p:cNvSpPr txBox="1"/>
          <p:nvPr/>
        </p:nvSpPr>
        <p:spPr>
          <a:xfrm>
            <a:off x="8838868" y="4975837"/>
            <a:ext cx="154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/>
              <a:t>Heating</a:t>
            </a:r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D5EFA01-A0A5-88F3-508D-FA6982A53B6D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1232452" y="1137037"/>
            <a:ext cx="7616186" cy="21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ACE859E7-1A60-C07F-7CC2-EEE31A386D2B}"/>
              </a:ext>
            </a:extLst>
          </p:cNvPr>
          <p:cNvCxnSpPr/>
          <p:nvPr/>
        </p:nvCxnSpPr>
        <p:spPr>
          <a:xfrm>
            <a:off x="1216550" y="1135713"/>
            <a:ext cx="0" cy="166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36AA739A-3A86-13BF-619F-DA41D3C3BF6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1216550" y="5699179"/>
            <a:ext cx="7632089" cy="1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7DF03EE6-283C-E32C-F04E-13F1ABC9B54D}"/>
              </a:ext>
            </a:extLst>
          </p:cNvPr>
          <p:cNvCxnSpPr>
            <a:cxnSpLocks/>
          </p:cNvCxnSpPr>
          <p:nvPr/>
        </p:nvCxnSpPr>
        <p:spPr>
          <a:xfrm flipV="1">
            <a:off x="1216550" y="3898034"/>
            <a:ext cx="15902" cy="181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FBF3D258-0DF5-817C-6E70-8F6579C81164}"/>
                  </a:ext>
                </a:extLst>
              </p:cNvPr>
              <p:cNvSpPr txBox="1"/>
              <p:nvPr/>
            </p:nvSpPr>
            <p:spPr>
              <a:xfrm>
                <a:off x="2682903" y="3221574"/>
                <a:ext cx="20146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Erlang</a:t>
                </a:r>
                <a:r>
                  <a:rPr lang="it-IT" sz="1000" dirty="0"/>
                  <a:t>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0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=3&gt;</m:t>
                    </m:r>
                  </m:oMath>
                </a14:m>
                <a:endParaRPr lang="it-IT" sz="1000" b="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FBF3D258-0DF5-817C-6E70-8F6579C8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903" y="3221574"/>
                <a:ext cx="201466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9177FA60-7E22-1D27-31C4-283AEDF3C8D5}"/>
                  </a:ext>
                </a:extLst>
              </p:cNvPr>
              <p:cNvSpPr txBox="1"/>
              <p:nvPr/>
            </p:nvSpPr>
            <p:spPr>
              <a:xfrm>
                <a:off x="6587655" y="3405953"/>
                <a:ext cx="11781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Uniform</a:t>
                </a:r>
                <a:r>
                  <a:rPr lang="it-IT" sz="1000" dirty="0"/>
                  <a:t>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0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it-IT" sz="1000" b="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9177FA60-7E22-1D27-31C4-283AEDF3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55" y="3405953"/>
                <a:ext cx="1178119" cy="707886"/>
              </a:xfrm>
              <a:prstGeom prst="rect">
                <a:avLst/>
              </a:prstGeom>
              <a:blipFill>
                <a:blip r:embed="rId3"/>
                <a:stretch>
                  <a:fillRect l="-518" t="-8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9724876-46CC-3688-8DAF-78A0C41052A2}"/>
                  </a:ext>
                </a:extLst>
              </p:cNvPr>
              <p:cNvSpPr txBox="1"/>
              <p:nvPr/>
            </p:nvSpPr>
            <p:spPr>
              <a:xfrm>
                <a:off x="3532863" y="1778724"/>
                <a:ext cx="20146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P</a:t>
                </a:r>
                <a14:m>
                  <m:oMath xmlns:m="http://schemas.openxmlformats.org/officeDocument/2006/math">
                    <m:r>
                      <a:rPr lang="it-IT" sz="700" b="0" i="1" smtClean="0">
                        <a:latin typeface="Cambria Math" panose="02040503050406030204" pitchFamily="18" charset="0"/>
                      </a:rPr>
                      <m:t>𝐶𝑃𝑈</m:t>
                    </m:r>
                    <m:r>
                      <a:rPr lang="it-IT" sz="7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700" b="0" i="1" smtClean="0">
                        <a:latin typeface="Cambria Math" panose="02040503050406030204" pitchFamily="18" charset="0"/>
                      </a:rPr>
                      <m:t>𝑆𝑒𝑛𝑠𝑖𝑛𝑔</m:t>
                    </m:r>
                  </m:oMath>
                </a14:m>
                <a:r>
                  <a:rPr lang="it-IT" sz="900" b="0" dirty="0"/>
                  <a:t> </a:t>
                </a:r>
                <a:r>
                  <a:rPr lang="it-IT" sz="1000" b="0" dirty="0"/>
                  <a:t>= 0.5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9724876-46CC-3688-8DAF-78A0C410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63" y="1778724"/>
                <a:ext cx="2014663" cy="553998"/>
              </a:xfrm>
              <a:prstGeom prst="rect">
                <a:avLst/>
              </a:prstGeom>
              <a:blipFill>
                <a:blip r:embed="rId4"/>
                <a:stretch>
                  <a:fillRect l="-303" t="-10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06DBBC21-E403-314C-0B36-03558A8BDB66}"/>
                  </a:ext>
                </a:extLst>
              </p:cNvPr>
              <p:cNvSpPr txBox="1"/>
              <p:nvPr/>
            </p:nvSpPr>
            <p:spPr>
              <a:xfrm>
                <a:off x="7768427" y="2297382"/>
                <a:ext cx="20146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P</a:t>
                </a:r>
                <a14:m>
                  <m:oMath xmlns:m="http://schemas.openxmlformats.org/officeDocument/2006/math">
                    <m:r>
                      <a:rPr lang="it-IT" sz="700" b="0" i="1" smtClean="0">
                        <a:latin typeface="Cambria Math" panose="02040503050406030204" pitchFamily="18" charset="0"/>
                      </a:rPr>
                      <m:t>𝐶𝑃𝑈</m:t>
                    </m:r>
                    <m:r>
                      <a:rPr lang="it-IT" sz="7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700" b="0" i="1" smtClean="0">
                        <a:latin typeface="Cambria Math" panose="02040503050406030204" pitchFamily="18" charset="0"/>
                      </a:rPr>
                      <m:t>𝐶𝑜𝑜𝑙𝑖𝑛𝑔</m:t>
                    </m:r>
                  </m:oMath>
                </a14:m>
                <a:r>
                  <a:rPr lang="it-IT" sz="900" b="0" dirty="0"/>
                  <a:t> </a:t>
                </a:r>
                <a:r>
                  <a:rPr lang="it-IT" sz="1000" b="0" dirty="0"/>
                  <a:t>= 0.3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06DBBC21-E403-314C-0B36-03558A8B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427" y="2297382"/>
                <a:ext cx="2014663" cy="553998"/>
              </a:xfrm>
              <a:prstGeom prst="rect">
                <a:avLst/>
              </a:prstGeom>
              <a:blipFill>
                <a:blip r:embed="rId5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" name="CasellaDiTesto 1023">
                <a:extLst>
                  <a:ext uri="{FF2B5EF4-FFF2-40B4-BE49-F238E27FC236}">
                    <a16:creationId xmlns:a16="http://schemas.microsoft.com/office/drawing/2014/main" id="{72C50574-5293-4078-6EB3-6FAD61B908B4}"/>
                  </a:ext>
                </a:extLst>
              </p:cNvPr>
              <p:cNvSpPr txBox="1"/>
              <p:nvPr/>
            </p:nvSpPr>
            <p:spPr>
              <a:xfrm>
                <a:off x="7704814" y="4323694"/>
                <a:ext cx="20146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P</a:t>
                </a:r>
                <a14:m>
                  <m:oMath xmlns:m="http://schemas.openxmlformats.org/officeDocument/2006/math">
                    <m:r>
                      <a:rPr lang="it-IT" sz="700" b="0" i="1" smtClean="0">
                        <a:latin typeface="Cambria Math" panose="02040503050406030204" pitchFamily="18" charset="0"/>
                      </a:rPr>
                      <m:t>𝐶𝑃𝑈</m:t>
                    </m:r>
                    <m:r>
                      <a:rPr lang="it-IT" sz="7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700" b="0" i="1" smtClean="0">
                        <a:latin typeface="Cambria Math" panose="02040503050406030204" pitchFamily="18" charset="0"/>
                      </a:rPr>
                      <m:t>𝐻𝑒𝑎𝑡𝑖𝑛𝑔</m:t>
                    </m:r>
                  </m:oMath>
                </a14:m>
                <a:r>
                  <a:rPr lang="it-IT" sz="900" b="0" dirty="0"/>
                  <a:t> </a:t>
                </a:r>
                <a:r>
                  <a:rPr lang="it-IT" sz="1000" b="0" dirty="0"/>
                  <a:t>= 0.2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1024" name="CasellaDiTesto 1023">
                <a:extLst>
                  <a:ext uri="{FF2B5EF4-FFF2-40B4-BE49-F238E27FC236}">
                    <a16:creationId xmlns:a16="http://schemas.microsoft.com/office/drawing/2014/main" id="{72C50574-5293-4078-6EB3-6FAD61B90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814" y="4323694"/>
                <a:ext cx="2014663" cy="553998"/>
              </a:xfrm>
              <a:prstGeom prst="rect">
                <a:avLst/>
              </a:prstGeom>
              <a:blipFill>
                <a:blip r:embed="rId6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CasellaDiTesto 1024">
                <a:extLst>
                  <a:ext uri="{FF2B5EF4-FFF2-40B4-BE49-F238E27FC236}">
                    <a16:creationId xmlns:a16="http://schemas.microsoft.com/office/drawing/2014/main" id="{26E7880F-A1C8-7D38-46AD-4A3B6ACC5BD0}"/>
                  </a:ext>
                </a:extLst>
              </p:cNvPr>
              <p:cNvSpPr txBox="1"/>
              <p:nvPr/>
            </p:nvSpPr>
            <p:spPr>
              <a:xfrm>
                <a:off x="2703443" y="900618"/>
                <a:ext cx="227407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Exp</a:t>
                </a:r>
                <a:r>
                  <a:rPr lang="it-IT" sz="1000" dirty="0"/>
                  <a:t>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0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endParaRPr lang="it-IT" sz="1000" b="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025" name="CasellaDiTesto 1024">
                <a:extLst>
                  <a:ext uri="{FF2B5EF4-FFF2-40B4-BE49-F238E27FC236}">
                    <a16:creationId xmlns:a16="http://schemas.microsoft.com/office/drawing/2014/main" id="{26E7880F-A1C8-7D38-46AD-4A3B6ACC5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443" y="900618"/>
                <a:ext cx="2274074" cy="553998"/>
              </a:xfrm>
              <a:prstGeom prst="rect">
                <a:avLst/>
              </a:prstGeom>
              <a:blipFill>
                <a:blip r:embed="rId7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CasellaDiTesto 1026">
                <a:extLst>
                  <a:ext uri="{FF2B5EF4-FFF2-40B4-BE49-F238E27FC236}">
                    <a16:creationId xmlns:a16="http://schemas.microsoft.com/office/drawing/2014/main" id="{BC368537-4F19-A2C3-1F1F-E4656CCD83E6}"/>
                  </a:ext>
                </a:extLst>
              </p:cNvPr>
              <p:cNvSpPr txBox="1"/>
              <p:nvPr/>
            </p:nvSpPr>
            <p:spPr>
              <a:xfrm>
                <a:off x="2703443" y="5680383"/>
                <a:ext cx="227407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Exp</a:t>
                </a:r>
                <a:r>
                  <a:rPr lang="it-IT" sz="1000" dirty="0"/>
                  <a:t>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0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=0.03 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000" b="0" i="1" smtClean="0"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endParaRPr lang="it-IT" sz="1000" b="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027" name="CasellaDiTesto 1026">
                <a:extLst>
                  <a:ext uri="{FF2B5EF4-FFF2-40B4-BE49-F238E27FC236}">
                    <a16:creationId xmlns:a16="http://schemas.microsoft.com/office/drawing/2014/main" id="{BC368537-4F19-A2C3-1F1F-E4656CCD8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443" y="5680383"/>
                <a:ext cx="2274074" cy="553998"/>
              </a:xfrm>
              <a:prstGeom prst="rect">
                <a:avLst/>
              </a:prstGeom>
              <a:blipFill>
                <a:blip r:embed="rId8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690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Fiorentino</dc:creator>
  <cp:lastModifiedBy>Matteo Fiorentino</cp:lastModifiedBy>
  <cp:revision>1</cp:revision>
  <dcterms:created xsi:type="dcterms:W3CDTF">2022-11-02T20:31:52Z</dcterms:created>
  <dcterms:modified xsi:type="dcterms:W3CDTF">2022-11-02T20:32:03Z</dcterms:modified>
</cp:coreProperties>
</file>