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handoutMasterIdLst>
    <p:handoutMasterId r:id="rId25"/>
  </p:handoutMasterIdLst>
  <p:sldIdLst>
    <p:sldId id="324" r:id="rId5"/>
    <p:sldId id="302" r:id="rId6"/>
    <p:sldId id="315" r:id="rId7"/>
    <p:sldId id="327" r:id="rId8"/>
    <p:sldId id="325" r:id="rId9"/>
    <p:sldId id="338" r:id="rId10"/>
    <p:sldId id="328" r:id="rId11"/>
    <p:sldId id="329" r:id="rId12"/>
    <p:sldId id="330" r:id="rId13"/>
    <p:sldId id="331" r:id="rId14"/>
    <p:sldId id="295" r:id="rId15"/>
    <p:sldId id="332" r:id="rId16"/>
    <p:sldId id="333" r:id="rId17"/>
    <p:sldId id="334" r:id="rId18"/>
    <p:sldId id="335" r:id="rId19"/>
    <p:sldId id="336" r:id="rId20"/>
    <p:sldId id="337" r:id="rId21"/>
    <p:sldId id="312" r:id="rId22"/>
    <p:sldId id="31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5033" autoAdjust="0"/>
  </p:normalViewPr>
  <p:slideViewPr>
    <p:cSldViewPr snapToGrid="0">
      <p:cViewPr varScale="1">
        <p:scale>
          <a:sx n="86" d="100"/>
          <a:sy n="86" d="100"/>
        </p:scale>
        <p:origin x="470" y="67"/>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1/31/2021</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1/31/2021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a:t>
            </a:fld>
            <a:endParaRPr lang="en-US" noProof="0" dirty="0"/>
          </a:p>
        </p:txBody>
      </p:sp>
    </p:spTree>
    <p:extLst>
      <p:ext uri="{BB962C8B-B14F-4D97-AF65-F5344CB8AC3E}">
        <p14:creationId xmlns:p14="http://schemas.microsoft.com/office/powerpoint/2010/main" val="364420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2</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18</a:t>
            </a:fld>
            <a:endParaRPr lang="en-US" noProof="0" dirty="0"/>
          </a:p>
        </p:txBody>
      </p:sp>
    </p:spTree>
    <p:extLst>
      <p:ext uri="{BB962C8B-B14F-4D97-AF65-F5344CB8AC3E}">
        <p14:creationId xmlns:p14="http://schemas.microsoft.com/office/powerpoint/2010/main" val="3397440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6" name="Hexagon 5">
            <a:extLst>
              <a:ext uri="{FF2B5EF4-FFF2-40B4-BE49-F238E27FC236}">
                <a16:creationId xmlns:a16="http://schemas.microsoft.com/office/drawing/2014/main" id="{ED61BFD1-C421-442F-ACC0-868D35B02015}"/>
              </a:ext>
            </a:extLst>
          </p:cNvPr>
          <p:cNvSpPr/>
          <p:nvPr userDrawn="1"/>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Hexagon 13">
            <a:extLst>
              <a:ext uri="{FF2B5EF4-FFF2-40B4-BE49-F238E27FC236}">
                <a16:creationId xmlns:a16="http://schemas.microsoft.com/office/drawing/2014/main" id="{89B16BC3-CBF9-4BF0-A37A-9F2BB89BED54}"/>
              </a:ext>
            </a:extLst>
          </p:cNvPr>
          <p:cNvSpPr/>
          <p:nvPr userDrawn="1"/>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80EA9ECE-F57C-4B25-AD19-4F78933A61EC}"/>
              </a:ext>
            </a:extLst>
          </p:cNvPr>
          <p:cNvSpPr/>
          <p:nvPr userDrawn="1"/>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DCBDF4EA-BFFB-460D-B9A8-45C097E920DA}"/>
              </a:ext>
            </a:extLst>
          </p:cNvPr>
          <p:cNvSpPr/>
          <p:nvPr userDrawn="1"/>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Hexagon 19">
            <a:extLst>
              <a:ext uri="{FF2B5EF4-FFF2-40B4-BE49-F238E27FC236}">
                <a16:creationId xmlns:a16="http://schemas.microsoft.com/office/drawing/2014/main" id="{AB15A15E-528E-4041-8E63-65C0D0398F3A}"/>
              </a:ext>
            </a:extLst>
          </p:cNvPr>
          <p:cNvSpPr/>
          <p:nvPr userDrawn="1"/>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A7A620BD-CFAD-4100-8C9F-494D15A0A900}"/>
              </a:ext>
            </a:extLst>
          </p:cNvPr>
          <p:cNvSpPr>
            <a:spLocks noGrp="1"/>
          </p:cNvSpPr>
          <p:nvPr>
            <p:ph type="title"/>
          </p:nvPr>
        </p:nvSpPr>
        <p:spPr>
          <a:xfrm>
            <a:off x="4096846" y="2576760"/>
            <a:ext cx="3924935"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096848" y="1899514"/>
            <a:ext cx="3924934" cy="490538"/>
          </a:xfrm>
          <a:prstGeom prst="rect">
            <a:avLst/>
          </a:prstGeom>
        </p:spPr>
        <p:txBody>
          <a:bodyPr/>
          <a:lstStyle>
            <a:lvl1pP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8" name="Text Placeholder 27">
            <a:extLst>
              <a:ext uri="{FF2B5EF4-FFF2-40B4-BE49-F238E27FC236}">
                <a16:creationId xmlns:a16="http://schemas.microsoft.com/office/drawing/2014/main" id="{E0A61465-6ECA-46DC-97DD-7BCFDB69EB89}"/>
              </a:ext>
            </a:extLst>
          </p:cNvPr>
          <p:cNvSpPr>
            <a:spLocks noGrp="1"/>
          </p:cNvSpPr>
          <p:nvPr>
            <p:ph type="body" sz="quarter" idx="13"/>
          </p:nvPr>
        </p:nvSpPr>
        <p:spPr>
          <a:xfrm>
            <a:off x="4484582" y="4459105"/>
            <a:ext cx="3222836" cy="1168530"/>
          </a:xfrm>
          <a:prstGeom prst="rect">
            <a:avLst/>
          </a:prstGeom>
        </p:spPr>
        <p:txBody>
          <a:bodyPr anchor="b"/>
          <a:lstStyle>
            <a:lvl1pPr algn="r">
              <a:buNone/>
              <a:defRPr lang="en-US" sz="1600" kern="1200" dirty="0" smtClean="0">
                <a:solidFill>
                  <a:schemeClr val="bg1"/>
                </a:solidFill>
                <a:latin typeface="+mn-lt"/>
                <a:ea typeface="+mn-ea"/>
                <a:cs typeface="+mn-cs"/>
              </a:defRPr>
            </a:lvl1pPr>
          </a:lstStyle>
          <a:p>
            <a:pPr lvl="0"/>
            <a:r>
              <a:rPr lang="en-US"/>
              <a:t>Click to edit Master text styles</a:t>
            </a:r>
          </a:p>
        </p:txBody>
      </p:sp>
    </p:spTree>
    <p:extLst>
      <p:ext uri="{BB962C8B-B14F-4D97-AF65-F5344CB8AC3E}">
        <p14:creationId xmlns:p14="http://schemas.microsoft.com/office/powerpoint/2010/main" val="78148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Tree>
    <p:extLst>
      <p:ext uri="{BB962C8B-B14F-4D97-AF65-F5344CB8AC3E}">
        <p14:creationId xmlns:p14="http://schemas.microsoft.com/office/powerpoint/2010/main" val="12800613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Two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47700" y="2057818"/>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4" name="Oval 13">
            <a:extLst>
              <a:ext uri="{FF2B5EF4-FFF2-40B4-BE49-F238E27FC236}">
                <a16:creationId xmlns:a16="http://schemas.microsoft.com/office/drawing/2014/main" id="{CAACFBE9-8475-4CC0-8189-87BFC4059A86}"/>
              </a:ext>
            </a:extLst>
          </p:cNvPr>
          <p:cNvSpPr/>
          <p:nvPr userDrawn="1"/>
        </p:nvSpPr>
        <p:spPr>
          <a:xfrm>
            <a:off x="10385897" y="1443145"/>
            <a:ext cx="471170" cy="47117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0" name="Oval 19">
            <a:extLst>
              <a:ext uri="{FF2B5EF4-FFF2-40B4-BE49-F238E27FC236}">
                <a16:creationId xmlns:a16="http://schemas.microsoft.com/office/drawing/2014/main" id="{5F8C6FC8-D350-4A01-A7E0-5AEDAC96F358}"/>
              </a:ext>
            </a:extLst>
          </p:cNvPr>
          <p:cNvSpPr/>
          <p:nvPr userDrawn="1"/>
        </p:nvSpPr>
        <p:spPr>
          <a:xfrm>
            <a:off x="8910011" y="328773"/>
            <a:ext cx="317813" cy="317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4" name="Oval 23">
            <a:extLst>
              <a:ext uri="{FF2B5EF4-FFF2-40B4-BE49-F238E27FC236}">
                <a16:creationId xmlns:a16="http://schemas.microsoft.com/office/drawing/2014/main" id="{88F1038A-897D-4C38-B499-73FC76C716FA}"/>
              </a:ext>
            </a:extLst>
          </p:cNvPr>
          <p:cNvSpPr/>
          <p:nvPr userDrawn="1"/>
        </p:nvSpPr>
        <p:spPr>
          <a:xfrm flipH="1">
            <a:off x="8634932" y="623939"/>
            <a:ext cx="170406" cy="1704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73522"/>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6451600" y="2061363"/>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6464300" y="2677067"/>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3" name="Picture Placeholder 12">
            <a:extLst>
              <a:ext uri="{FF2B5EF4-FFF2-40B4-BE49-F238E27FC236}">
                <a16:creationId xmlns:a16="http://schemas.microsoft.com/office/drawing/2014/main" id="{357B52D4-8D50-4E16-B60E-688B084764F2}"/>
              </a:ext>
            </a:extLst>
          </p:cNvPr>
          <p:cNvSpPr>
            <a:spLocks noGrp="1"/>
          </p:cNvSpPr>
          <p:nvPr>
            <p:ph type="pic" sz="quarter" idx="17"/>
          </p:nvPr>
        </p:nvSpPr>
        <p:spPr>
          <a:xfrm>
            <a:off x="9261647" y="0"/>
            <a:ext cx="2930353" cy="1559882"/>
          </a:xfrm>
          <a:custGeom>
            <a:avLst/>
            <a:gdLst>
              <a:gd name="connsiteX0" fmla="*/ 562125 w 2930353"/>
              <a:gd name="connsiteY0" fmla="*/ 435632 h 1559882"/>
              <a:gd name="connsiteX1" fmla="*/ 1124250 w 2930353"/>
              <a:gd name="connsiteY1" fmla="*/ 997757 h 1559882"/>
              <a:gd name="connsiteX2" fmla="*/ 562125 w 2930353"/>
              <a:gd name="connsiteY2" fmla="*/ 1559882 h 1559882"/>
              <a:gd name="connsiteX3" fmla="*/ 0 w 2930353"/>
              <a:gd name="connsiteY3" fmla="*/ 997757 h 1559882"/>
              <a:gd name="connsiteX4" fmla="*/ 562125 w 2930353"/>
              <a:gd name="connsiteY4" fmla="*/ 435632 h 1559882"/>
              <a:gd name="connsiteX5" fmla="*/ 1475035 w 2930353"/>
              <a:gd name="connsiteY5" fmla="*/ 0 h 1559882"/>
              <a:gd name="connsiteX6" fmla="*/ 2930353 w 2930353"/>
              <a:gd name="connsiteY6" fmla="*/ 0 h 1559882"/>
              <a:gd name="connsiteX7" fmla="*/ 2930353 w 2930353"/>
              <a:gd name="connsiteY7" fmla="*/ 1239091 h 1559882"/>
              <a:gd name="connsiteX8" fmla="*/ 2822571 w 2930353"/>
              <a:gd name="connsiteY8" fmla="*/ 1328020 h 1559882"/>
              <a:gd name="connsiteX9" fmla="*/ 2282653 w 2930353"/>
              <a:gd name="connsiteY9" fmla="*/ 1492942 h 1559882"/>
              <a:gd name="connsiteX10" fmla="*/ 1316979 w 2930353"/>
              <a:gd name="connsiteY10" fmla="*/ 527268 h 1559882"/>
              <a:gd name="connsiteX11" fmla="*/ 1392867 w 2930353"/>
              <a:gd name="connsiteY11" fmla="*/ 151384 h 155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30353" h="1559882">
                <a:moveTo>
                  <a:pt x="562125" y="435632"/>
                </a:moveTo>
                <a:cubicBezTo>
                  <a:pt x="872578" y="435632"/>
                  <a:pt x="1124250" y="687304"/>
                  <a:pt x="1124250" y="997757"/>
                </a:cubicBezTo>
                <a:cubicBezTo>
                  <a:pt x="1124250" y="1308210"/>
                  <a:pt x="872578" y="1559882"/>
                  <a:pt x="562125" y="1559882"/>
                </a:cubicBezTo>
                <a:cubicBezTo>
                  <a:pt x="251672" y="1559882"/>
                  <a:pt x="0" y="1308210"/>
                  <a:pt x="0" y="997757"/>
                </a:cubicBezTo>
                <a:cubicBezTo>
                  <a:pt x="0" y="687304"/>
                  <a:pt x="251672" y="435632"/>
                  <a:pt x="562125" y="435632"/>
                </a:cubicBezTo>
                <a:close/>
                <a:moveTo>
                  <a:pt x="1475035" y="0"/>
                </a:moveTo>
                <a:lnTo>
                  <a:pt x="2930353" y="0"/>
                </a:lnTo>
                <a:lnTo>
                  <a:pt x="2930353" y="1239091"/>
                </a:lnTo>
                <a:lnTo>
                  <a:pt x="2822571" y="1328020"/>
                </a:lnTo>
                <a:cubicBezTo>
                  <a:pt x="2668448" y="1432143"/>
                  <a:pt x="2482651" y="1492942"/>
                  <a:pt x="2282653" y="1492942"/>
                </a:cubicBezTo>
                <a:cubicBezTo>
                  <a:pt x="1749326" y="1492942"/>
                  <a:pt x="1316979" y="1060595"/>
                  <a:pt x="1316979" y="527268"/>
                </a:cubicBezTo>
                <a:cubicBezTo>
                  <a:pt x="1316979" y="393936"/>
                  <a:pt x="1344001" y="266916"/>
                  <a:pt x="1392867" y="151384"/>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1" name="Title 1">
            <a:extLst>
              <a:ext uri="{FF2B5EF4-FFF2-40B4-BE49-F238E27FC236}">
                <a16:creationId xmlns:a16="http://schemas.microsoft.com/office/drawing/2014/main" id="{92F03355-C197-48C4-A4DF-B4133848335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565901999"/>
      </p:ext>
    </p:extLst>
  </p:cSld>
  <p:clrMapOvr>
    <a:masterClrMapping/>
  </p:clrMapOvr>
  <p:extLst>
    <p:ext uri="{DCECCB84-F9BA-43D5-87BE-67443E8EF086}">
      <p15:sldGuideLst xmlns:p15="http://schemas.microsoft.com/office/powerpoint/2012/main">
        <p15:guide id="1" orient="horz" pos="1272"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Three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60400" y="2037656"/>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8044180" y="2052478"/>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8056880" y="2668182"/>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1" name="Text Placeholder 27">
            <a:extLst>
              <a:ext uri="{FF2B5EF4-FFF2-40B4-BE49-F238E27FC236}">
                <a16:creationId xmlns:a16="http://schemas.microsoft.com/office/drawing/2014/main" id="{4FDB27CA-009D-4863-B119-0EC36837148A}"/>
              </a:ext>
            </a:extLst>
          </p:cNvPr>
          <p:cNvSpPr>
            <a:spLocks noGrp="1"/>
          </p:cNvSpPr>
          <p:nvPr>
            <p:ph type="body" sz="quarter" idx="17"/>
          </p:nvPr>
        </p:nvSpPr>
        <p:spPr>
          <a:xfrm>
            <a:off x="4352290" y="2048933"/>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2" name="Text Placeholder 25">
            <a:extLst>
              <a:ext uri="{FF2B5EF4-FFF2-40B4-BE49-F238E27FC236}">
                <a16:creationId xmlns:a16="http://schemas.microsoft.com/office/drawing/2014/main" id="{FD03E3EF-D812-4B98-959B-6800BBE59D1C}"/>
              </a:ext>
            </a:extLst>
          </p:cNvPr>
          <p:cNvSpPr>
            <a:spLocks noGrp="1"/>
          </p:cNvSpPr>
          <p:nvPr>
            <p:ph type="body" sz="quarter" idx="18"/>
          </p:nvPr>
        </p:nvSpPr>
        <p:spPr>
          <a:xfrm>
            <a:off x="436499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3" name="Hexagon 2">
            <a:extLst>
              <a:ext uri="{FF2B5EF4-FFF2-40B4-BE49-F238E27FC236}">
                <a16:creationId xmlns:a16="http://schemas.microsoft.com/office/drawing/2014/main" id="{303FFB35-43AC-4A56-92D0-91038C098B3C}"/>
              </a:ext>
            </a:extLst>
          </p:cNvPr>
          <p:cNvSpPr/>
          <p:nvPr userDrawn="1"/>
        </p:nvSpPr>
        <p:spPr>
          <a:xfrm>
            <a:off x="10700126" y="788523"/>
            <a:ext cx="1155906" cy="99647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Hexagon 3">
            <a:extLst>
              <a:ext uri="{FF2B5EF4-FFF2-40B4-BE49-F238E27FC236}">
                <a16:creationId xmlns:a16="http://schemas.microsoft.com/office/drawing/2014/main" id="{AAF31DA0-707D-4A5D-BB7A-A5C90DB11A55}"/>
              </a:ext>
            </a:extLst>
          </p:cNvPr>
          <p:cNvSpPr/>
          <p:nvPr userDrawn="1"/>
        </p:nvSpPr>
        <p:spPr>
          <a:xfrm>
            <a:off x="11388427" y="1859136"/>
            <a:ext cx="315205" cy="271728"/>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5" name="Hexagon 4">
            <a:extLst>
              <a:ext uri="{FF2B5EF4-FFF2-40B4-BE49-F238E27FC236}">
                <a16:creationId xmlns:a16="http://schemas.microsoft.com/office/drawing/2014/main" id="{539F452B-F55F-4D85-834B-A7EAF742647C}"/>
              </a:ext>
            </a:extLst>
          </p:cNvPr>
          <p:cNvSpPr/>
          <p:nvPr userDrawn="1"/>
        </p:nvSpPr>
        <p:spPr>
          <a:xfrm>
            <a:off x="9014155" y="740289"/>
            <a:ext cx="379060" cy="326776"/>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13" name="Title 1">
            <a:extLst>
              <a:ext uri="{FF2B5EF4-FFF2-40B4-BE49-F238E27FC236}">
                <a16:creationId xmlns:a16="http://schemas.microsoft.com/office/drawing/2014/main" id="{91D9F6BE-FB0B-42EE-8F02-95F5CC039B0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
        <p:nvSpPr>
          <p:cNvPr id="16" name="Picture Placeholder 15">
            <a:extLst>
              <a:ext uri="{FF2B5EF4-FFF2-40B4-BE49-F238E27FC236}">
                <a16:creationId xmlns:a16="http://schemas.microsoft.com/office/drawing/2014/main" id="{C67FFA0E-8AAA-4DEB-B97E-31969F57927D}"/>
              </a:ext>
            </a:extLst>
          </p:cNvPr>
          <p:cNvSpPr>
            <a:spLocks noGrp="1"/>
          </p:cNvSpPr>
          <p:nvPr>
            <p:ph type="pic" sz="quarter" idx="20"/>
          </p:nvPr>
        </p:nvSpPr>
        <p:spPr>
          <a:xfrm>
            <a:off x="9393238" y="2"/>
            <a:ext cx="2798762" cy="1354861"/>
          </a:xfrm>
          <a:custGeom>
            <a:avLst/>
            <a:gdLst>
              <a:gd name="connsiteX0" fmla="*/ 316595 w 2798762"/>
              <a:gd name="connsiteY0" fmla="*/ 88390 h 1354861"/>
              <a:gd name="connsiteX1" fmla="*/ 1152465 w 2798762"/>
              <a:gd name="connsiteY1" fmla="*/ 88390 h 1354861"/>
              <a:gd name="connsiteX2" fmla="*/ 1469083 w 2798762"/>
              <a:gd name="connsiteY2" fmla="*/ 721626 h 1354861"/>
              <a:gd name="connsiteX3" fmla="*/ 1152465 w 2798762"/>
              <a:gd name="connsiteY3" fmla="*/ 1354861 h 1354861"/>
              <a:gd name="connsiteX4" fmla="*/ 316595 w 2798762"/>
              <a:gd name="connsiteY4" fmla="*/ 1354861 h 1354861"/>
              <a:gd name="connsiteX5" fmla="*/ 0 w 2798762"/>
              <a:gd name="connsiteY5" fmla="*/ 721672 h 1354861"/>
              <a:gd name="connsiteX6" fmla="*/ 0 w 2798762"/>
              <a:gd name="connsiteY6" fmla="*/ 721580 h 1354861"/>
              <a:gd name="connsiteX7" fmla="*/ 1250372 w 2798762"/>
              <a:gd name="connsiteY7" fmla="*/ 0 h 1354861"/>
              <a:gd name="connsiteX8" fmla="*/ 2798762 w 2798762"/>
              <a:gd name="connsiteY8" fmla="*/ 0 h 1354861"/>
              <a:gd name="connsiteX9" fmla="*/ 2798762 w 2798762"/>
              <a:gd name="connsiteY9" fmla="*/ 505978 h 1354861"/>
              <a:gd name="connsiteX10" fmla="*/ 2719777 w 2798762"/>
              <a:gd name="connsiteY10" fmla="*/ 663948 h 1354861"/>
              <a:gd name="connsiteX11" fmla="*/ 1582346 w 2798762"/>
              <a:gd name="connsiteY11" fmla="*/ 663948 h 1354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8762" h="1354861">
                <a:moveTo>
                  <a:pt x="316595" y="88390"/>
                </a:moveTo>
                <a:lnTo>
                  <a:pt x="1152465" y="88390"/>
                </a:lnTo>
                <a:lnTo>
                  <a:pt x="1469083" y="721626"/>
                </a:lnTo>
                <a:lnTo>
                  <a:pt x="1152465" y="1354861"/>
                </a:lnTo>
                <a:lnTo>
                  <a:pt x="316595" y="1354861"/>
                </a:lnTo>
                <a:lnTo>
                  <a:pt x="0" y="721672"/>
                </a:lnTo>
                <a:lnTo>
                  <a:pt x="0" y="721580"/>
                </a:lnTo>
                <a:close/>
                <a:moveTo>
                  <a:pt x="1250372" y="0"/>
                </a:moveTo>
                <a:lnTo>
                  <a:pt x="2798762" y="0"/>
                </a:lnTo>
                <a:lnTo>
                  <a:pt x="2798762" y="505978"/>
                </a:lnTo>
                <a:lnTo>
                  <a:pt x="2719777" y="663948"/>
                </a:lnTo>
                <a:lnTo>
                  <a:pt x="1582346" y="663948"/>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4096559002"/>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5E74AFC3-1C60-42DE-ABAC-F53CA85AC6F1}"/>
              </a:ext>
            </a:extLst>
          </p:cNvPr>
          <p:cNvSpPr/>
          <p:nvPr userDrawn="1"/>
        </p:nvSpPr>
        <p:spPr>
          <a:xfrm>
            <a:off x="5897272" y="1457542"/>
            <a:ext cx="617218" cy="617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5F133261-FFEB-4B3D-B085-14AEAE741F82}"/>
              </a:ext>
            </a:extLst>
          </p:cNvPr>
          <p:cNvSpPr/>
          <p:nvPr userDrawn="1"/>
        </p:nvSpPr>
        <p:spPr>
          <a:xfrm>
            <a:off x="9810348" y="5955461"/>
            <a:ext cx="394539" cy="39453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653FE105-1D8E-48B0-AD9A-95AC9A165651}"/>
              </a:ext>
            </a:extLst>
          </p:cNvPr>
          <p:cNvSpPr/>
          <p:nvPr userDrawn="1"/>
        </p:nvSpPr>
        <p:spPr>
          <a:xfrm>
            <a:off x="6514490" y="946887"/>
            <a:ext cx="335852" cy="3358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 Placeholder 15">
            <a:extLst>
              <a:ext uri="{FF2B5EF4-FFF2-40B4-BE49-F238E27FC236}">
                <a16:creationId xmlns:a16="http://schemas.microsoft.com/office/drawing/2014/main" id="{AC4388F5-0DCA-4A09-A6E1-AE07F403093C}"/>
              </a:ext>
            </a:extLst>
          </p:cNvPr>
          <p:cNvSpPr>
            <a:spLocks noGrp="1"/>
          </p:cNvSpPr>
          <p:nvPr>
            <p:ph type="body" sz="quarter" idx="10"/>
          </p:nvPr>
        </p:nvSpPr>
        <p:spPr>
          <a:xfrm>
            <a:off x="647701" y="2042790"/>
            <a:ext cx="4143374" cy="2654301"/>
          </a:xfrm>
          <a:prstGeom prst="rect">
            <a:avLst/>
          </a:prstGeom>
        </p:spPr>
        <p:txBody>
          <a:bodyPr/>
          <a:lstStyle>
            <a:lvl1pPr marL="0" indent="0">
              <a:buNone/>
              <a:defRPr sz="2000"/>
            </a:lvl1pPr>
            <a:lvl2pPr>
              <a:buNone/>
              <a:defRPr/>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7" name="Text Placeholder 15">
            <a:extLst>
              <a:ext uri="{FF2B5EF4-FFF2-40B4-BE49-F238E27FC236}">
                <a16:creationId xmlns:a16="http://schemas.microsoft.com/office/drawing/2014/main" id="{02C12FDC-BC11-43E8-B22A-3EC48E0344D9}"/>
              </a:ext>
            </a:extLst>
          </p:cNvPr>
          <p:cNvSpPr>
            <a:spLocks noGrp="1"/>
          </p:cNvSpPr>
          <p:nvPr>
            <p:ph type="body" sz="quarter" idx="11"/>
          </p:nvPr>
        </p:nvSpPr>
        <p:spPr>
          <a:xfrm>
            <a:off x="647699" y="4953919"/>
            <a:ext cx="4143375" cy="759470"/>
          </a:xfrm>
          <a:prstGeom prst="rect">
            <a:avLst/>
          </a:prstGeom>
        </p:spPr>
        <p:txBody>
          <a:bodyPr/>
          <a:lstStyle>
            <a:lvl1pPr marL="0" indent="0">
              <a:buNone/>
              <a:defRPr sz="2000" b="1">
                <a:solidFill>
                  <a:schemeClr val="accent4"/>
                </a:solidFill>
              </a:defRPr>
            </a:lvl1pPr>
            <a:lvl2pPr>
              <a:buNone/>
              <a:defRPr sz="2000"/>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2" name="Picture Placeholder 11">
            <a:extLst>
              <a:ext uri="{FF2B5EF4-FFF2-40B4-BE49-F238E27FC236}">
                <a16:creationId xmlns:a16="http://schemas.microsoft.com/office/drawing/2014/main" id="{3D43F412-F2C7-4D38-BDD0-9663029081D5}"/>
              </a:ext>
            </a:extLst>
          </p:cNvPr>
          <p:cNvSpPr>
            <a:spLocks noGrp="1"/>
          </p:cNvSpPr>
          <p:nvPr>
            <p:ph type="pic" sz="quarter" idx="13"/>
          </p:nvPr>
        </p:nvSpPr>
        <p:spPr>
          <a:xfrm>
            <a:off x="5887402" y="533063"/>
            <a:ext cx="5542598" cy="5611666"/>
          </a:xfrm>
          <a:custGeom>
            <a:avLst/>
            <a:gdLst>
              <a:gd name="connsiteX0" fmla="*/ 3354105 w 5542598"/>
              <a:gd name="connsiteY0" fmla="*/ 4359376 h 5611666"/>
              <a:gd name="connsiteX1" fmla="*/ 3980250 w 5542598"/>
              <a:gd name="connsiteY1" fmla="*/ 4985521 h 5611666"/>
              <a:gd name="connsiteX2" fmla="*/ 3354105 w 5542598"/>
              <a:gd name="connsiteY2" fmla="*/ 5611666 h 5611666"/>
              <a:gd name="connsiteX3" fmla="*/ 2727960 w 5542598"/>
              <a:gd name="connsiteY3" fmla="*/ 4985521 h 5611666"/>
              <a:gd name="connsiteX4" fmla="*/ 3354105 w 5542598"/>
              <a:gd name="connsiteY4" fmla="*/ 4359376 h 5611666"/>
              <a:gd name="connsiteX5" fmla="*/ 1592580 w 5542598"/>
              <a:gd name="connsiteY5" fmla="*/ 1430357 h 5611666"/>
              <a:gd name="connsiteX6" fmla="*/ 3185160 w 5542598"/>
              <a:gd name="connsiteY6" fmla="*/ 3022937 h 5611666"/>
              <a:gd name="connsiteX7" fmla="*/ 1592580 w 5542598"/>
              <a:gd name="connsiteY7" fmla="*/ 4615517 h 5611666"/>
              <a:gd name="connsiteX8" fmla="*/ 0 w 5542598"/>
              <a:gd name="connsiteY8" fmla="*/ 3022937 h 5611666"/>
              <a:gd name="connsiteX9" fmla="*/ 1592580 w 5542598"/>
              <a:gd name="connsiteY9" fmla="*/ 1430357 h 5611666"/>
              <a:gd name="connsiteX10" fmla="*/ 4230267 w 5542598"/>
              <a:gd name="connsiteY10" fmla="*/ 0 h 5611666"/>
              <a:gd name="connsiteX11" fmla="*/ 5542598 w 5542598"/>
              <a:gd name="connsiteY11" fmla="*/ 1312331 h 5611666"/>
              <a:gd name="connsiteX12" fmla="*/ 4230267 w 5542598"/>
              <a:gd name="connsiteY12" fmla="*/ 2624662 h 5611666"/>
              <a:gd name="connsiteX13" fmla="*/ 2917936 w 5542598"/>
              <a:gd name="connsiteY13" fmla="*/ 1312331 h 5611666"/>
              <a:gd name="connsiteX14" fmla="*/ 4230267 w 5542598"/>
              <a:gd name="connsiteY14" fmla="*/ 0 h 561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2598" h="5611666">
                <a:moveTo>
                  <a:pt x="3354105" y="4359376"/>
                </a:moveTo>
                <a:cubicBezTo>
                  <a:pt x="3699915" y="4359376"/>
                  <a:pt x="3980250" y="4639711"/>
                  <a:pt x="3980250" y="4985521"/>
                </a:cubicBezTo>
                <a:cubicBezTo>
                  <a:pt x="3980250" y="5331331"/>
                  <a:pt x="3699915" y="5611666"/>
                  <a:pt x="3354105" y="5611666"/>
                </a:cubicBezTo>
                <a:cubicBezTo>
                  <a:pt x="3008295" y="5611666"/>
                  <a:pt x="2727960" y="5331331"/>
                  <a:pt x="2727960" y="4985521"/>
                </a:cubicBezTo>
                <a:cubicBezTo>
                  <a:pt x="2727960" y="4639711"/>
                  <a:pt x="3008295" y="4359376"/>
                  <a:pt x="3354105" y="4359376"/>
                </a:cubicBezTo>
                <a:close/>
                <a:moveTo>
                  <a:pt x="1592580" y="1430357"/>
                </a:moveTo>
                <a:cubicBezTo>
                  <a:pt x="2472138" y="1430357"/>
                  <a:pt x="3185160" y="2143379"/>
                  <a:pt x="3185160" y="3022937"/>
                </a:cubicBezTo>
                <a:cubicBezTo>
                  <a:pt x="3185160" y="3902495"/>
                  <a:pt x="2472138" y="4615517"/>
                  <a:pt x="1592580" y="4615517"/>
                </a:cubicBezTo>
                <a:cubicBezTo>
                  <a:pt x="713022" y="4615517"/>
                  <a:pt x="0" y="3902495"/>
                  <a:pt x="0" y="3022937"/>
                </a:cubicBezTo>
                <a:cubicBezTo>
                  <a:pt x="0" y="2143379"/>
                  <a:pt x="713022" y="1430357"/>
                  <a:pt x="1592580" y="1430357"/>
                </a:cubicBezTo>
                <a:close/>
                <a:moveTo>
                  <a:pt x="4230267" y="0"/>
                </a:moveTo>
                <a:cubicBezTo>
                  <a:pt x="4955047" y="0"/>
                  <a:pt x="5542598" y="587551"/>
                  <a:pt x="5542598" y="1312331"/>
                </a:cubicBezTo>
                <a:cubicBezTo>
                  <a:pt x="5542598" y="2037111"/>
                  <a:pt x="4955047" y="2624662"/>
                  <a:pt x="4230267" y="2624662"/>
                </a:cubicBezTo>
                <a:cubicBezTo>
                  <a:pt x="3505487" y="2624662"/>
                  <a:pt x="2917936" y="2037111"/>
                  <a:pt x="2917936" y="1312331"/>
                </a:cubicBezTo>
                <a:cubicBezTo>
                  <a:pt x="2917936" y="587551"/>
                  <a:pt x="3505487" y="0"/>
                  <a:pt x="4230267"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3" name="Title 1">
            <a:extLst>
              <a:ext uri="{FF2B5EF4-FFF2-40B4-BE49-F238E27FC236}">
                <a16:creationId xmlns:a16="http://schemas.microsoft.com/office/drawing/2014/main" id="{11176083-2CE5-4707-A564-46805454AF1A}"/>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316186999"/>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5_Custom Layout">
    <p:bg>
      <p:bgPr>
        <a:solidFill>
          <a:schemeClr val="tx1"/>
        </a:solidFill>
        <a:effectLst/>
      </p:bgPr>
    </p:bg>
    <p:spTree>
      <p:nvGrpSpPr>
        <p:cNvPr id="1" name=""/>
        <p:cNvGrpSpPr/>
        <p:nvPr/>
      </p:nvGrpSpPr>
      <p:grpSpPr>
        <a:xfrm>
          <a:off x="0" y="0"/>
          <a:ext cx="0" cy="0"/>
          <a:chOff x="0" y="0"/>
          <a:chExt cx="0" cy="0"/>
        </a:xfrm>
      </p:grpSpPr>
      <p:sp>
        <p:nvSpPr>
          <p:cNvPr id="14" name="Picture Placeholder 21">
            <a:extLst>
              <a:ext uri="{FF2B5EF4-FFF2-40B4-BE49-F238E27FC236}">
                <a16:creationId xmlns:a16="http://schemas.microsoft.com/office/drawing/2014/main" id="{75D96571-69F8-475F-A910-ECC183425065}"/>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3" name="Oval 2" descr="Tall office building looking up">
            <a:extLst>
              <a:ext uri="{FF2B5EF4-FFF2-40B4-BE49-F238E27FC236}">
                <a16:creationId xmlns:a16="http://schemas.microsoft.com/office/drawing/2014/main" id="{CD4C2457-AECB-4015-9FE4-CCBC516AA9EE}"/>
              </a:ext>
            </a:extLst>
          </p:cNvPr>
          <p:cNvSpPr/>
          <p:nvPr userDrawn="1"/>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289A018F-D11C-4B07-9830-8336B27A18AD}"/>
              </a:ext>
            </a:extLst>
          </p:cNvPr>
          <p:cNvSpPr/>
          <p:nvPr userDrawn="1"/>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E0209A32-FE17-4457-B02B-0A1DB9B8ADB1}"/>
              </a:ext>
            </a:extLst>
          </p:cNvPr>
          <p:cNvSpPr/>
          <p:nvPr userDrawn="1"/>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585A541-0EDE-4213-AE62-4D909E8EB7F5}"/>
              </a:ext>
            </a:extLst>
          </p:cNvPr>
          <p:cNvSpPr/>
          <p:nvPr userDrawn="1"/>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 Placeholder 23">
            <a:extLst>
              <a:ext uri="{FF2B5EF4-FFF2-40B4-BE49-F238E27FC236}">
                <a16:creationId xmlns:a16="http://schemas.microsoft.com/office/drawing/2014/main" id="{CBFD020D-881A-48D8-BDA8-55C7B95C5996}"/>
              </a:ext>
            </a:extLst>
          </p:cNvPr>
          <p:cNvSpPr>
            <a:spLocks noGrp="1"/>
          </p:cNvSpPr>
          <p:nvPr>
            <p:ph type="body" sz="quarter" idx="11" hasCustomPrompt="1"/>
          </p:nvPr>
        </p:nvSpPr>
        <p:spPr>
          <a:xfrm>
            <a:off x="4127927" y="4609453"/>
            <a:ext cx="3924934" cy="490538"/>
          </a:xfrm>
          <a:prstGeom prst="rect">
            <a:avLst/>
          </a:prstGeom>
        </p:spPr>
        <p:txBody>
          <a:bodyPr anchor="b"/>
          <a:lstStyle>
            <a:lvl1pPr algn="ctr">
              <a:buNone/>
              <a:defRPr lang="en-US" sz="20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 name="Title 1">
            <a:extLst>
              <a:ext uri="{FF2B5EF4-FFF2-40B4-BE49-F238E27FC236}">
                <a16:creationId xmlns:a16="http://schemas.microsoft.com/office/drawing/2014/main" id="{CF9687A5-0BDD-45B2-A892-542449E31394}"/>
              </a:ext>
            </a:extLst>
          </p:cNvPr>
          <p:cNvSpPr>
            <a:spLocks noGrp="1"/>
          </p:cNvSpPr>
          <p:nvPr>
            <p:ph type="title"/>
          </p:nvPr>
        </p:nvSpPr>
        <p:spPr>
          <a:xfrm>
            <a:off x="4045678" y="1988047"/>
            <a:ext cx="4007183" cy="2374194"/>
          </a:xfrm>
          <a:prstGeom prst="rect">
            <a:avLst/>
          </a:prstGeom>
        </p:spPr>
        <p:txBody>
          <a:bodyPr/>
          <a:lstStyle>
            <a:lvl1pPr algn="ctr">
              <a:spcBef>
                <a:spcPts val="1000"/>
              </a:spcBef>
              <a:defRPr sz="2800">
                <a:solidFill>
                  <a:schemeClr val="bg1"/>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68632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94370068"/>
      </p:ext>
    </p:extLst>
  </p:cSld>
  <p:clrMapOvr>
    <a:masterClrMapping/>
  </p:clrMapOvr>
  <p:extLst>
    <p:ext uri="{DCECCB84-F9BA-43D5-87BE-67443E8EF086}">
      <p15:sldGuideLst xmlns:p15="http://schemas.microsoft.com/office/powerpoint/2012/main">
        <p15:guide id="1" orient="horz" pos="504" userDrawn="1">
          <p15:clr>
            <a:srgbClr val="FBAE40"/>
          </p15:clr>
        </p15:guide>
        <p15:guide id="2" pos="3840" userDrawn="1">
          <p15:clr>
            <a:srgbClr val="FBAE40"/>
          </p15:clr>
        </p15:guide>
        <p15:guide id="3" orient="horz" pos="141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8449708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23CD802-D0A0-4EAC-8222-78FFDDD76A75}"/>
              </a:ext>
            </a:extLst>
          </p:cNvPr>
          <p:cNvSpPr>
            <a:spLocks noGrp="1"/>
          </p:cNvSpPr>
          <p:nvPr>
            <p:ph sz="quarter" idx="10"/>
          </p:nvPr>
        </p:nvSpPr>
        <p:spPr>
          <a:xfrm>
            <a:off x="838200" y="2039392"/>
            <a:ext cx="105156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87BCB8BF-DA17-4856-91E9-77C601F2B139}"/>
              </a:ext>
            </a:extLst>
          </p:cNvPr>
          <p:cNvSpPr>
            <a:spLocks noGrp="1"/>
          </p:cNvSpPr>
          <p:nvPr>
            <p:ph type="title"/>
          </p:nvPr>
        </p:nvSpPr>
        <p:spPr>
          <a:xfrm>
            <a:off x="838200" y="635000"/>
            <a:ext cx="10515600" cy="700115"/>
          </a:xfrm>
          <a:prstGeom prst="rect">
            <a:avLst/>
          </a:prstGeom>
        </p:spPr>
        <p:txBody>
          <a:bodyPr anchor="ctr"/>
          <a:lstStyle>
            <a:lvl1pPr algn="ct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51989139"/>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3603056595"/>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5058552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40" name="Content Placeholder 39">
            <a:extLst>
              <a:ext uri="{FF2B5EF4-FFF2-40B4-BE49-F238E27FC236}">
                <a16:creationId xmlns:a16="http://schemas.microsoft.com/office/drawing/2014/main" id="{6BB16225-AC51-4525-A1E8-438B8B0B7361}"/>
              </a:ext>
            </a:extLst>
          </p:cNvPr>
          <p:cNvSpPr>
            <a:spLocks noGrp="1"/>
          </p:cNvSpPr>
          <p:nvPr>
            <p:ph sz="quarter" idx="12"/>
          </p:nvPr>
        </p:nvSpPr>
        <p:spPr>
          <a:xfrm>
            <a:off x="173965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1" name="Content Placeholder 39">
            <a:extLst>
              <a:ext uri="{FF2B5EF4-FFF2-40B4-BE49-F238E27FC236}">
                <a16:creationId xmlns:a16="http://schemas.microsoft.com/office/drawing/2014/main" id="{6EC38F38-5935-49D5-AA85-4182E82D6FF2}"/>
              </a:ext>
            </a:extLst>
          </p:cNvPr>
          <p:cNvSpPr>
            <a:spLocks noGrp="1"/>
          </p:cNvSpPr>
          <p:nvPr>
            <p:ph sz="quarter" idx="13"/>
          </p:nvPr>
        </p:nvSpPr>
        <p:spPr>
          <a:xfrm>
            <a:off x="173965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2" name="Content Placeholder 39">
            <a:extLst>
              <a:ext uri="{FF2B5EF4-FFF2-40B4-BE49-F238E27FC236}">
                <a16:creationId xmlns:a16="http://schemas.microsoft.com/office/drawing/2014/main" id="{51C9D5ED-A19A-42A1-9200-C77E39E6F5C5}"/>
              </a:ext>
            </a:extLst>
          </p:cNvPr>
          <p:cNvSpPr>
            <a:spLocks noGrp="1"/>
          </p:cNvSpPr>
          <p:nvPr>
            <p:ph sz="quarter" idx="14"/>
          </p:nvPr>
        </p:nvSpPr>
        <p:spPr>
          <a:xfrm>
            <a:off x="173965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3" name="Content Placeholder 39">
            <a:extLst>
              <a:ext uri="{FF2B5EF4-FFF2-40B4-BE49-F238E27FC236}">
                <a16:creationId xmlns:a16="http://schemas.microsoft.com/office/drawing/2014/main" id="{47A95437-77F3-4E2C-8470-57587793A103}"/>
              </a:ext>
            </a:extLst>
          </p:cNvPr>
          <p:cNvSpPr>
            <a:spLocks noGrp="1"/>
          </p:cNvSpPr>
          <p:nvPr>
            <p:ph sz="quarter" idx="15"/>
          </p:nvPr>
        </p:nvSpPr>
        <p:spPr>
          <a:xfrm>
            <a:off x="749386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4" name="Content Placeholder 39">
            <a:extLst>
              <a:ext uri="{FF2B5EF4-FFF2-40B4-BE49-F238E27FC236}">
                <a16:creationId xmlns:a16="http://schemas.microsoft.com/office/drawing/2014/main" id="{CB1EA2BE-D294-486E-88F0-2AA9518A6E63}"/>
              </a:ext>
            </a:extLst>
          </p:cNvPr>
          <p:cNvSpPr>
            <a:spLocks noGrp="1"/>
          </p:cNvSpPr>
          <p:nvPr>
            <p:ph sz="quarter" idx="16"/>
          </p:nvPr>
        </p:nvSpPr>
        <p:spPr>
          <a:xfrm>
            <a:off x="749386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5" name="Content Placeholder 39">
            <a:extLst>
              <a:ext uri="{FF2B5EF4-FFF2-40B4-BE49-F238E27FC236}">
                <a16:creationId xmlns:a16="http://schemas.microsoft.com/office/drawing/2014/main" id="{108734A0-880E-44E2-858F-7AA6C6B0A5A3}"/>
              </a:ext>
            </a:extLst>
          </p:cNvPr>
          <p:cNvSpPr>
            <a:spLocks noGrp="1"/>
          </p:cNvSpPr>
          <p:nvPr>
            <p:ph sz="quarter" idx="17"/>
          </p:nvPr>
        </p:nvSpPr>
        <p:spPr>
          <a:xfrm>
            <a:off x="749386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10" name="Title 1">
            <a:extLst>
              <a:ext uri="{FF2B5EF4-FFF2-40B4-BE49-F238E27FC236}">
                <a16:creationId xmlns:a16="http://schemas.microsoft.com/office/drawing/2014/main" id="{63CED4CD-5348-488E-A883-0486DD5749A7}"/>
              </a:ext>
            </a:extLst>
          </p:cNvPr>
          <p:cNvSpPr>
            <a:spLocks noGrp="1"/>
          </p:cNvSpPr>
          <p:nvPr>
            <p:ph type="title"/>
          </p:nvPr>
        </p:nvSpPr>
        <p:spPr>
          <a:xfrm>
            <a:off x="660400" y="805213"/>
            <a:ext cx="10693400"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82706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A1AD702D-965C-40E9-8D23-D82E2CFA9E61}"/>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1/31/2021</a:t>
            </a:fld>
            <a:endParaRPr lang="en-US" sz="1100" dirty="0">
              <a:solidFill>
                <a:schemeClr val="accent2"/>
              </a:solidFill>
            </a:endParaRPr>
          </a:p>
        </p:txBody>
      </p:sp>
      <p:sp>
        <p:nvSpPr>
          <p:cNvPr id="5" name="Footer Placeholder 4">
            <a:extLst>
              <a:ext uri="{FF2B5EF4-FFF2-40B4-BE49-F238E27FC236}">
                <a16:creationId xmlns:a16="http://schemas.microsoft.com/office/drawing/2014/main" id="{793E0959-6855-4447-BAEC-D32B47712F07}"/>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7" name="Slide Number Placeholder 5">
            <a:extLst>
              <a:ext uri="{FF2B5EF4-FFF2-40B4-BE49-F238E27FC236}">
                <a16:creationId xmlns:a16="http://schemas.microsoft.com/office/drawing/2014/main" id="{13A05B6A-9124-4DBB-843A-84818A8F79FC}"/>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88" r:id="rId3"/>
    <p:sldLayoutId id="2147483681" r:id="rId4"/>
    <p:sldLayoutId id="2147483680" r:id="rId5"/>
    <p:sldLayoutId id="2147483682" r:id="rId6"/>
    <p:sldLayoutId id="2147483677" r:id="rId7"/>
    <p:sldLayoutId id="2147483654" r:id="rId8"/>
    <p:sldLayoutId id="2147483685" r:id="rId9"/>
    <p:sldLayoutId id="2147483684" r:id="rId10"/>
    <p:sldLayoutId id="2147483686" r:id="rId11"/>
    <p:sldLayoutId id="2147483687" r:id="rId12"/>
    <p:sldLayoutId id="2147483675" r:id="rId13"/>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7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drive.google.com/drive/folders/10vC6dTYt8bp7sGYRJz_X2i_vAw0tNWdO?usp=sharing"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svg"/><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image" Target="../media/image26.sv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s>
</file>

<file path=ppt/slides/_rels/slide19.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0.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3" name="Picture Placeholder 12" descr="Blue glass building">
            <a:extLst>
              <a:ext uri="{FF2B5EF4-FFF2-40B4-BE49-F238E27FC236}">
                <a16:creationId xmlns:a16="http://schemas.microsoft.com/office/drawing/2014/main" id="{E6A5B61D-69C0-4661-AD66-3D72D9A6E86F}"/>
              </a:ext>
            </a:extLst>
          </p:cNvPr>
          <p:cNvPicPr>
            <a:picLocks noGrp="1" noChangeAspect="1"/>
          </p:cNvPicPr>
          <p:nvPr>
            <p:ph type="pic" sz="quarter" idx="10"/>
          </p:nvPr>
        </p:nvPicPr>
        <p:blipFill>
          <a:blip r:embed="rId3">
            <a:alphaModFix amt="80000"/>
          </a:blip>
          <a:srcRect t="7802" b="7802"/>
          <a:stretch/>
        </p:blipFill>
        <p:spPr>
          <a:xfrm>
            <a:off x="0" y="8878"/>
            <a:ext cx="12192000" cy="6858000"/>
          </a:xfrm>
          <a:blipFill dpi="0" rotWithShape="1">
            <a:blip r:embed="rId3">
              <a:alphaModFix amt="80000"/>
              <a:extLst>
                <a:ext uri="{28A0092B-C50C-407E-A947-70E740481C1C}">
                  <a14:useLocalDpi xmlns:a14="http://schemas.microsoft.com/office/drawing/2010/main" val="0"/>
                </a:ext>
              </a:extLst>
            </a:blip>
            <a:srcRect/>
            <a:stretch>
              <a:fillRect/>
            </a:stretch>
          </a:blipFill>
        </p:spPr>
      </p:pic>
      <p:sp>
        <p:nvSpPr>
          <p:cNvPr id="6" name="Hexagon 5">
            <a:extLst>
              <a:ext uri="{FF2B5EF4-FFF2-40B4-BE49-F238E27FC236}">
                <a16:creationId xmlns:a16="http://schemas.microsoft.com/office/drawing/2014/main" id="{38AF5374-EA50-4722-BB45-6C182E5A16AE}"/>
              </a:ext>
              <a:ext uri="{C183D7F6-B498-43B3-948B-1728B52AA6E4}">
                <adec:decorative xmlns:adec="http://schemas.microsoft.com/office/drawing/2017/decorative" val="1"/>
              </a:ext>
            </a:extLst>
          </p:cNvPr>
          <p:cNvSpPr/>
          <p:nvPr/>
        </p:nvSpPr>
        <p:spPr>
          <a:xfrm>
            <a:off x="3064802" y="903483"/>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BD837CEB-1A69-4F72-95D4-054D82F09696}"/>
              </a:ext>
            </a:extLst>
          </p:cNvPr>
          <p:cNvSpPr>
            <a:spLocks noGrp="1"/>
          </p:cNvSpPr>
          <p:nvPr>
            <p:ph type="title"/>
          </p:nvPr>
        </p:nvSpPr>
        <p:spPr>
          <a:xfrm>
            <a:off x="4060978" y="1872029"/>
            <a:ext cx="4365214" cy="2807858"/>
          </a:xfrm>
        </p:spPr>
        <p:txBody>
          <a:bodyPr/>
          <a:lstStyle/>
          <a:p>
            <a:r>
              <a:rPr lang="en-IN" sz="5400" i="0" dirty="0">
                <a:solidFill>
                  <a:srgbClr val="030303"/>
                </a:solidFill>
                <a:effectLst/>
                <a:latin typeface="Roboto" panose="02000000000000000000" pitchFamily="2" charset="0"/>
              </a:rPr>
              <a:t>FOREIGN DIRECT INVESTMENT</a:t>
            </a:r>
            <a:endParaRPr lang="en-US" sz="5400" dirty="0"/>
          </a:p>
        </p:txBody>
      </p:sp>
      <p:sp>
        <p:nvSpPr>
          <p:cNvPr id="11" name="Text Placeholder 10">
            <a:extLst>
              <a:ext uri="{FF2B5EF4-FFF2-40B4-BE49-F238E27FC236}">
                <a16:creationId xmlns:a16="http://schemas.microsoft.com/office/drawing/2014/main" id="{E6DF5064-7AAC-4887-9BD5-FB6BC40A6768}"/>
              </a:ext>
            </a:extLst>
          </p:cNvPr>
          <p:cNvSpPr>
            <a:spLocks noGrp="1"/>
          </p:cNvSpPr>
          <p:nvPr>
            <p:ph type="body" sz="quarter" idx="13"/>
          </p:nvPr>
        </p:nvSpPr>
        <p:spPr/>
        <p:txBody>
          <a:bodyPr/>
          <a:lstStyle/>
          <a:p>
            <a:r>
              <a:rPr lang="en-US" dirty="0"/>
              <a:t>January 27, 2021</a:t>
            </a:r>
          </a:p>
          <a:p>
            <a:r>
              <a:rPr lang="en-US" dirty="0"/>
              <a:t>Sana Jalgaonkar</a:t>
            </a:r>
          </a:p>
          <a:p>
            <a:r>
              <a:rPr lang="en-US" dirty="0">
                <a:hlinkClick r:id="rId4"/>
              </a:rPr>
              <a:t>Video Explanation</a:t>
            </a:r>
            <a:endParaRPr lang="en-US" dirty="0"/>
          </a:p>
        </p:txBody>
      </p:sp>
      <p:sp>
        <p:nvSpPr>
          <p:cNvPr id="21" name="Hexagon 20">
            <a:extLst>
              <a:ext uri="{FF2B5EF4-FFF2-40B4-BE49-F238E27FC236}">
                <a16:creationId xmlns:a16="http://schemas.microsoft.com/office/drawing/2014/main" id="{35FAA64B-9D7A-4109-97E0-B0BAA29C475F}"/>
              </a:ext>
              <a:ext uri="{C183D7F6-B498-43B3-948B-1728B52AA6E4}">
                <adec:decorative xmlns:adec="http://schemas.microsoft.com/office/drawing/2017/decorative" val="1"/>
              </a:ext>
            </a:extLst>
          </p:cNvPr>
          <p:cNvSpPr/>
          <p:nvPr/>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B06F39E4-24A5-44F2-BD9A-7E8C8AF2773B}"/>
              </a:ext>
              <a:ext uri="{C183D7F6-B498-43B3-948B-1728B52AA6E4}">
                <adec:decorative xmlns:adec="http://schemas.microsoft.com/office/drawing/2017/decorative" val="1"/>
              </a:ext>
            </a:extLst>
          </p:cNvPr>
          <p:cNvSpPr/>
          <p:nvPr/>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Hexagon 1">
            <a:extLst>
              <a:ext uri="{FF2B5EF4-FFF2-40B4-BE49-F238E27FC236}">
                <a16:creationId xmlns:a16="http://schemas.microsoft.com/office/drawing/2014/main" id="{62F7433A-0BB9-4B38-A96F-AB1B77772B59}"/>
              </a:ext>
              <a:ext uri="{C183D7F6-B498-43B3-948B-1728B52AA6E4}">
                <adec:decorative xmlns:adec="http://schemas.microsoft.com/office/drawing/2017/decorative" val="1"/>
              </a:ext>
            </a:extLst>
          </p:cNvPr>
          <p:cNvSpPr/>
          <p:nvPr/>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65993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AC9D0-3102-41D1-93BE-D48631FFA51F}"/>
              </a:ext>
            </a:extLst>
          </p:cNvPr>
          <p:cNvSpPr>
            <a:spLocks noGrp="1"/>
          </p:cNvSpPr>
          <p:nvPr>
            <p:ph type="title"/>
          </p:nvPr>
        </p:nvSpPr>
        <p:spPr>
          <a:xfrm>
            <a:off x="426000" y="225939"/>
            <a:ext cx="11340000" cy="700114"/>
          </a:xfrm>
        </p:spPr>
        <p:txBody>
          <a:bodyPr/>
          <a:lstStyle/>
          <a:p>
            <a:r>
              <a:rPr lang="en-IN" b="1" dirty="0"/>
              <a:t>In what fashion can the sectors be grouped for comparisons?</a:t>
            </a:r>
            <a:br>
              <a:rPr lang="en-IN" dirty="0"/>
            </a:br>
            <a:endParaRPr lang="en-IN" dirty="0"/>
          </a:p>
        </p:txBody>
      </p:sp>
      <p:pic>
        <p:nvPicPr>
          <p:cNvPr id="6" name="Picture 5">
            <a:extLst>
              <a:ext uri="{FF2B5EF4-FFF2-40B4-BE49-F238E27FC236}">
                <a16:creationId xmlns:a16="http://schemas.microsoft.com/office/drawing/2014/main" id="{19BDBF94-47AC-4D6F-B7D2-5CA1D957EC80}"/>
              </a:ext>
            </a:extLst>
          </p:cNvPr>
          <p:cNvPicPr>
            <a:picLocks noChangeAspect="1"/>
          </p:cNvPicPr>
          <p:nvPr/>
        </p:nvPicPr>
        <p:blipFill>
          <a:blip r:embed="rId2"/>
          <a:stretch>
            <a:fillRect/>
          </a:stretch>
        </p:blipFill>
        <p:spPr>
          <a:xfrm>
            <a:off x="523782" y="660406"/>
            <a:ext cx="10422385" cy="4934190"/>
          </a:xfrm>
          <a:prstGeom prst="rect">
            <a:avLst/>
          </a:prstGeom>
        </p:spPr>
      </p:pic>
    </p:spTree>
    <p:extLst>
      <p:ext uri="{BB962C8B-B14F-4D97-AF65-F5344CB8AC3E}">
        <p14:creationId xmlns:p14="http://schemas.microsoft.com/office/powerpoint/2010/main" val="3548816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A86A9EC-640F-47FB-AA92-2851B3012347}"/>
              </a:ext>
            </a:extLst>
          </p:cNvPr>
          <p:cNvSpPr>
            <a:spLocks noGrp="1"/>
          </p:cNvSpPr>
          <p:nvPr>
            <p:ph type="title"/>
          </p:nvPr>
        </p:nvSpPr>
        <p:spPr/>
        <p:txBody>
          <a:bodyPr/>
          <a:lstStyle/>
          <a:p>
            <a:pPr algn="l"/>
            <a:r>
              <a:rPr lang="en-IN" sz="3200" dirty="0"/>
              <a:t>Which sectors reported the highest growth in the past 5 years?</a:t>
            </a:r>
            <a:br>
              <a:rPr lang="en-IN" dirty="0"/>
            </a:br>
            <a:endParaRPr lang="en-US" dirty="0"/>
          </a:p>
        </p:txBody>
      </p:sp>
      <p:pic>
        <p:nvPicPr>
          <p:cNvPr id="3" name="Picture 2">
            <a:extLst>
              <a:ext uri="{FF2B5EF4-FFF2-40B4-BE49-F238E27FC236}">
                <a16:creationId xmlns:a16="http://schemas.microsoft.com/office/drawing/2014/main" id="{CC6A6759-7909-48D9-8B48-B5F9D9834CBD}"/>
              </a:ext>
            </a:extLst>
          </p:cNvPr>
          <p:cNvPicPr>
            <a:picLocks noChangeAspect="1"/>
          </p:cNvPicPr>
          <p:nvPr/>
        </p:nvPicPr>
        <p:blipFill>
          <a:blip r:embed="rId2"/>
          <a:stretch>
            <a:fillRect/>
          </a:stretch>
        </p:blipFill>
        <p:spPr>
          <a:xfrm>
            <a:off x="838200" y="1335115"/>
            <a:ext cx="6479584" cy="2093885"/>
          </a:xfrm>
          <a:prstGeom prst="rect">
            <a:avLst/>
          </a:prstGeom>
        </p:spPr>
      </p:pic>
    </p:spTree>
    <p:extLst>
      <p:ext uri="{BB962C8B-B14F-4D97-AF65-F5344CB8AC3E}">
        <p14:creationId xmlns:p14="http://schemas.microsoft.com/office/powerpoint/2010/main" val="2575421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ED502CF-1281-4981-91A0-2991B55BBF12}"/>
              </a:ext>
            </a:extLst>
          </p:cNvPr>
          <p:cNvSpPr>
            <a:spLocks noGrp="1"/>
          </p:cNvSpPr>
          <p:nvPr>
            <p:ph type="title"/>
          </p:nvPr>
        </p:nvSpPr>
        <p:spPr/>
        <p:txBody>
          <a:bodyPr/>
          <a:lstStyle/>
          <a:p>
            <a:pPr algn="l"/>
            <a:r>
              <a:rPr lang="en-IN" sz="3200" dirty="0"/>
              <a:t>Which sectors reported the highest decline in the past 5 years?</a:t>
            </a:r>
            <a:br>
              <a:rPr lang="en-IN" dirty="0"/>
            </a:br>
            <a:endParaRPr lang="en-IN" dirty="0"/>
          </a:p>
        </p:txBody>
      </p:sp>
      <p:pic>
        <p:nvPicPr>
          <p:cNvPr id="5" name="Picture 4">
            <a:extLst>
              <a:ext uri="{FF2B5EF4-FFF2-40B4-BE49-F238E27FC236}">
                <a16:creationId xmlns:a16="http://schemas.microsoft.com/office/drawing/2014/main" id="{6D223851-B52B-4FE0-AB8D-2712C13A8A27}"/>
              </a:ext>
            </a:extLst>
          </p:cNvPr>
          <p:cNvPicPr>
            <a:picLocks noChangeAspect="1"/>
          </p:cNvPicPr>
          <p:nvPr/>
        </p:nvPicPr>
        <p:blipFill>
          <a:blip r:embed="rId2"/>
          <a:stretch>
            <a:fillRect/>
          </a:stretch>
        </p:blipFill>
        <p:spPr>
          <a:xfrm>
            <a:off x="838199" y="1335114"/>
            <a:ext cx="6352713" cy="2045593"/>
          </a:xfrm>
          <a:prstGeom prst="rect">
            <a:avLst/>
          </a:prstGeom>
        </p:spPr>
      </p:pic>
    </p:spTree>
    <p:extLst>
      <p:ext uri="{BB962C8B-B14F-4D97-AF65-F5344CB8AC3E}">
        <p14:creationId xmlns:p14="http://schemas.microsoft.com/office/powerpoint/2010/main" val="2685059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CF16C49-C03F-494E-8E85-BB49E46DEE0A}"/>
              </a:ext>
            </a:extLst>
          </p:cNvPr>
          <p:cNvPicPr>
            <a:picLocks noGrp="1" noChangeAspect="1"/>
          </p:cNvPicPr>
          <p:nvPr>
            <p:ph sz="quarter" idx="10"/>
          </p:nvPr>
        </p:nvPicPr>
        <p:blipFill>
          <a:blip r:embed="rId2"/>
          <a:stretch>
            <a:fillRect/>
          </a:stretch>
        </p:blipFill>
        <p:spPr>
          <a:xfrm>
            <a:off x="900344" y="985057"/>
            <a:ext cx="10515600" cy="5062538"/>
          </a:xfrm>
        </p:spPr>
      </p:pic>
      <p:sp>
        <p:nvSpPr>
          <p:cNvPr id="3" name="Title 2">
            <a:extLst>
              <a:ext uri="{FF2B5EF4-FFF2-40B4-BE49-F238E27FC236}">
                <a16:creationId xmlns:a16="http://schemas.microsoft.com/office/drawing/2014/main" id="{48D9954C-9098-4CD3-B144-2E38D8F2EE20}"/>
              </a:ext>
            </a:extLst>
          </p:cNvPr>
          <p:cNvSpPr>
            <a:spLocks noGrp="1"/>
          </p:cNvSpPr>
          <p:nvPr>
            <p:ph type="title"/>
          </p:nvPr>
        </p:nvSpPr>
        <p:spPr/>
        <p:txBody>
          <a:bodyPr/>
          <a:lstStyle/>
          <a:p>
            <a:pPr algn="l"/>
            <a:r>
              <a:rPr lang="en-IN" sz="3200" dirty="0"/>
              <a:t>Which sector reported the most variation overall?</a:t>
            </a:r>
            <a:br>
              <a:rPr lang="en-IN" dirty="0"/>
            </a:br>
            <a:endParaRPr lang="en-IN" dirty="0"/>
          </a:p>
        </p:txBody>
      </p:sp>
    </p:spTree>
    <p:extLst>
      <p:ext uri="{BB962C8B-B14F-4D97-AF65-F5344CB8AC3E}">
        <p14:creationId xmlns:p14="http://schemas.microsoft.com/office/powerpoint/2010/main" val="3593537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2539820-E5CF-427B-BEF1-6624F53EA4D2}"/>
              </a:ext>
            </a:extLst>
          </p:cNvPr>
          <p:cNvPicPr>
            <a:picLocks noGrp="1" noChangeAspect="1"/>
          </p:cNvPicPr>
          <p:nvPr>
            <p:ph sz="quarter" idx="10"/>
          </p:nvPr>
        </p:nvPicPr>
        <p:blipFill rotWithShape="1">
          <a:blip r:embed="rId2"/>
          <a:srcRect r="7879"/>
          <a:stretch/>
        </p:blipFill>
        <p:spPr>
          <a:xfrm>
            <a:off x="838200" y="1252538"/>
            <a:ext cx="10515600" cy="4251617"/>
          </a:xfrm>
        </p:spPr>
      </p:pic>
      <p:sp>
        <p:nvSpPr>
          <p:cNvPr id="3" name="Title 2">
            <a:extLst>
              <a:ext uri="{FF2B5EF4-FFF2-40B4-BE49-F238E27FC236}">
                <a16:creationId xmlns:a16="http://schemas.microsoft.com/office/drawing/2014/main" id="{DD8FABDA-9419-4D02-8586-2BCE8DC292FD}"/>
              </a:ext>
            </a:extLst>
          </p:cNvPr>
          <p:cNvSpPr>
            <a:spLocks noGrp="1"/>
          </p:cNvSpPr>
          <p:nvPr>
            <p:ph type="title"/>
          </p:nvPr>
        </p:nvSpPr>
        <p:spPr/>
        <p:txBody>
          <a:bodyPr/>
          <a:lstStyle/>
          <a:p>
            <a:pPr algn="l"/>
            <a:r>
              <a:rPr lang="en-IN" sz="3200" dirty="0"/>
              <a:t>What is the proportion of investment between sectors from the FDI perspective?</a:t>
            </a:r>
            <a:br>
              <a:rPr lang="en-IN" sz="1200" dirty="0"/>
            </a:br>
            <a:endParaRPr lang="en-IN" sz="3200" dirty="0"/>
          </a:p>
        </p:txBody>
      </p:sp>
      <p:sp>
        <p:nvSpPr>
          <p:cNvPr id="6" name="TextBox 5">
            <a:extLst>
              <a:ext uri="{FF2B5EF4-FFF2-40B4-BE49-F238E27FC236}">
                <a16:creationId xmlns:a16="http://schemas.microsoft.com/office/drawing/2014/main" id="{86648ACE-0F08-4960-A2A1-AA50D1F6561B}"/>
              </a:ext>
            </a:extLst>
          </p:cNvPr>
          <p:cNvSpPr txBox="1"/>
          <p:nvPr/>
        </p:nvSpPr>
        <p:spPr>
          <a:xfrm>
            <a:off x="838200" y="5672831"/>
            <a:ext cx="10515600" cy="646331"/>
          </a:xfrm>
          <a:prstGeom prst="rect">
            <a:avLst/>
          </a:prstGeom>
          <a:noFill/>
        </p:spPr>
        <p:txBody>
          <a:bodyPr wrap="square" rtlCol="0">
            <a:spAutoFit/>
          </a:bodyPr>
          <a:lstStyle/>
          <a:p>
            <a:r>
              <a:rPr lang="en-IN" dirty="0"/>
              <a:t>We can see, the proportions of FDI over all years since 2000 to 2016 with the highest proportion for the </a:t>
            </a:r>
            <a:r>
              <a:rPr lang="en-IN" dirty="0" err="1"/>
              <a:t>sevices</a:t>
            </a:r>
            <a:r>
              <a:rPr lang="en-IN" dirty="0"/>
              <a:t> sector followed by computer software &amp; hardware, constructions and so on.</a:t>
            </a:r>
          </a:p>
        </p:txBody>
      </p:sp>
    </p:spTree>
    <p:extLst>
      <p:ext uri="{BB962C8B-B14F-4D97-AF65-F5344CB8AC3E}">
        <p14:creationId xmlns:p14="http://schemas.microsoft.com/office/powerpoint/2010/main" val="3476162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59093BC-BBF4-4790-B14B-5F57566298DE}"/>
              </a:ext>
            </a:extLst>
          </p:cNvPr>
          <p:cNvSpPr>
            <a:spLocks noGrp="1"/>
          </p:cNvSpPr>
          <p:nvPr>
            <p:ph type="title"/>
          </p:nvPr>
        </p:nvSpPr>
        <p:spPr/>
        <p:txBody>
          <a:bodyPr/>
          <a:lstStyle/>
          <a:p>
            <a:pPr algn="l"/>
            <a:r>
              <a:rPr lang="en-IN" sz="3200" dirty="0"/>
              <a:t>Are there any specific clusters present in the data?</a:t>
            </a:r>
            <a:br>
              <a:rPr lang="en-IN" dirty="0"/>
            </a:br>
            <a:endParaRPr lang="en-IN" dirty="0"/>
          </a:p>
        </p:txBody>
      </p:sp>
      <p:pic>
        <p:nvPicPr>
          <p:cNvPr id="5" name="Picture 4">
            <a:extLst>
              <a:ext uri="{FF2B5EF4-FFF2-40B4-BE49-F238E27FC236}">
                <a16:creationId xmlns:a16="http://schemas.microsoft.com/office/drawing/2014/main" id="{C658B4EF-7823-48CC-81F9-3793996325E2}"/>
              </a:ext>
            </a:extLst>
          </p:cNvPr>
          <p:cNvPicPr>
            <a:picLocks noChangeAspect="1"/>
          </p:cNvPicPr>
          <p:nvPr/>
        </p:nvPicPr>
        <p:blipFill>
          <a:blip r:embed="rId2"/>
          <a:stretch>
            <a:fillRect/>
          </a:stretch>
        </p:blipFill>
        <p:spPr>
          <a:xfrm>
            <a:off x="838200" y="942888"/>
            <a:ext cx="10515600" cy="4152895"/>
          </a:xfrm>
          <a:prstGeom prst="rect">
            <a:avLst/>
          </a:prstGeom>
        </p:spPr>
      </p:pic>
      <p:sp>
        <p:nvSpPr>
          <p:cNvPr id="6" name="TextBox 5">
            <a:extLst>
              <a:ext uri="{FF2B5EF4-FFF2-40B4-BE49-F238E27FC236}">
                <a16:creationId xmlns:a16="http://schemas.microsoft.com/office/drawing/2014/main" id="{0A2705AC-4314-4FC3-BB51-0BAF471B55DA}"/>
              </a:ext>
            </a:extLst>
          </p:cNvPr>
          <p:cNvSpPr txBox="1"/>
          <p:nvPr/>
        </p:nvSpPr>
        <p:spPr>
          <a:xfrm>
            <a:off x="838200" y="5353235"/>
            <a:ext cx="10515600" cy="646331"/>
          </a:xfrm>
          <a:prstGeom prst="rect">
            <a:avLst/>
          </a:prstGeom>
          <a:noFill/>
        </p:spPr>
        <p:txBody>
          <a:bodyPr wrap="square" rtlCol="0">
            <a:spAutoFit/>
          </a:bodyPr>
          <a:lstStyle/>
          <a:p>
            <a:r>
              <a:rPr lang="en-IN" dirty="0"/>
              <a:t>We can see cluster 9 and cluster 11 has one cluster each while cluster 5 includes computer software &amp; hardware, Construction development &amp; telecommunication.</a:t>
            </a:r>
          </a:p>
        </p:txBody>
      </p:sp>
    </p:spTree>
    <p:extLst>
      <p:ext uri="{BB962C8B-B14F-4D97-AF65-F5344CB8AC3E}">
        <p14:creationId xmlns:p14="http://schemas.microsoft.com/office/powerpoint/2010/main" val="3612627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8149819-4684-4475-8783-66DCDB5A5032}"/>
              </a:ext>
            </a:extLst>
          </p:cNvPr>
          <p:cNvPicPr>
            <a:picLocks noGrp="1" noChangeAspect="1"/>
          </p:cNvPicPr>
          <p:nvPr>
            <p:ph sz="quarter" idx="10"/>
          </p:nvPr>
        </p:nvPicPr>
        <p:blipFill>
          <a:blip r:embed="rId2"/>
          <a:stretch>
            <a:fillRect/>
          </a:stretch>
        </p:blipFill>
        <p:spPr>
          <a:xfrm>
            <a:off x="838200" y="985058"/>
            <a:ext cx="5633621" cy="3347246"/>
          </a:xfrm>
        </p:spPr>
      </p:pic>
      <p:sp>
        <p:nvSpPr>
          <p:cNvPr id="3" name="Title 2">
            <a:extLst>
              <a:ext uri="{FF2B5EF4-FFF2-40B4-BE49-F238E27FC236}">
                <a16:creationId xmlns:a16="http://schemas.microsoft.com/office/drawing/2014/main" id="{DE97BD2E-B451-4603-8063-B7589A35FD87}"/>
              </a:ext>
            </a:extLst>
          </p:cNvPr>
          <p:cNvSpPr>
            <a:spLocks noGrp="1"/>
          </p:cNvSpPr>
          <p:nvPr>
            <p:ph type="title"/>
          </p:nvPr>
        </p:nvSpPr>
        <p:spPr/>
        <p:txBody>
          <a:bodyPr/>
          <a:lstStyle/>
          <a:p>
            <a:pPr algn="l"/>
            <a:r>
              <a:rPr lang="en-IN" sz="3200" dirty="0"/>
              <a:t>Can we forecast the trend for the following year?</a:t>
            </a:r>
            <a:br>
              <a:rPr lang="en-IN" dirty="0"/>
            </a:br>
            <a:endParaRPr lang="en-IN" dirty="0"/>
          </a:p>
        </p:txBody>
      </p:sp>
      <p:sp>
        <p:nvSpPr>
          <p:cNvPr id="6" name="TextBox 5">
            <a:extLst>
              <a:ext uri="{FF2B5EF4-FFF2-40B4-BE49-F238E27FC236}">
                <a16:creationId xmlns:a16="http://schemas.microsoft.com/office/drawing/2014/main" id="{4C1D0E15-DDE6-4AD2-8066-19D56C66F3EC}"/>
              </a:ext>
            </a:extLst>
          </p:cNvPr>
          <p:cNvSpPr txBox="1"/>
          <p:nvPr/>
        </p:nvSpPr>
        <p:spPr>
          <a:xfrm>
            <a:off x="838200" y="4465468"/>
            <a:ext cx="5322903" cy="369332"/>
          </a:xfrm>
          <a:prstGeom prst="rect">
            <a:avLst/>
          </a:prstGeom>
          <a:noFill/>
        </p:spPr>
        <p:txBody>
          <a:bodyPr wrap="square" rtlCol="0">
            <a:spAutoFit/>
          </a:bodyPr>
          <a:lstStyle/>
          <a:p>
            <a:r>
              <a:rPr lang="en-IN" dirty="0"/>
              <a:t>FORECAST FOR OVERALL SECTORS </a:t>
            </a:r>
          </a:p>
        </p:txBody>
      </p:sp>
      <p:pic>
        <p:nvPicPr>
          <p:cNvPr id="8" name="Picture 7">
            <a:extLst>
              <a:ext uri="{FF2B5EF4-FFF2-40B4-BE49-F238E27FC236}">
                <a16:creationId xmlns:a16="http://schemas.microsoft.com/office/drawing/2014/main" id="{C448200B-4A20-4BCD-85E7-CE502B4512C8}"/>
              </a:ext>
            </a:extLst>
          </p:cNvPr>
          <p:cNvPicPr>
            <a:picLocks noChangeAspect="1"/>
          </p:cNvPicPr>
          <p:nvPr/>
        </p:nvPicPr>
        <p:blipFill>
          <a:blip r:embed="rId3"/>
          <a:stretch>
            <a:fillRect/>
          </a:stretch>
        </p:blipFill>
        <p:spPr>
          <a:xfrm>
            <a:off x="6705468" y="985057"/>
            <a:ext cx="5388878" cy="3347246"/>
          </a:xfrm>
          <a:prstGeom prst="rect">
            <a:avLst/>
          </a:prstGeom>
        </p:spPr>
      </p:pic>
      <p:sp>
        <p:nvSpPr>
          <p:cNvPr id="9" name="TextBox 8">
            <a:extLst>
              <a:ext uri="{FF2B5EF4-FFF2-40B4-BE49-F238E27FC236}">
                <a16:creationId xmlns:a16="http://schemas.microsoft.com/office/drawing/2014/main" id="{385A1B9F-D148-4C41-9229-754D2C76F064}"/>
              </a:ext>
            </a:extLst>
          </p:cNvPr>
          <p:cNvSpPr txBox="1"/>
          <p:nvPr/>
        </p:nvSpPr>
        <p:spPr>
          <a:xfrm>
            <a:off x="6705468" y="4465468"/>
            <a:ext cx="5388878" cy="646331"/>
          </a:xfrm>
          <a:prstGeom prst="rect">
            <a:avLst/>
          </a:prstGeom>
          <a:noFill/>
        </p:spPr>
        <p:txBody>
          <a:bodyPr wrap="square" rtlCol="0">
            <a:spAutoFit/>
          </a:bodyPr>
          <a:lstStyle/>
          <a:p>
            <a:r>
              <a:rPr lang="en-IN" dirty="0"/>
              <a:t>FORECAST FOR A PARTICULAR SECTOR(COMPUTER SOFTWARE &amp; HARDWARE)</a:t>
            </a:r>
          </a:p>
        </p:txBody>
      </p:sp>
      <p:sp>
        <p:nvSpPr>
          <p:cNvPr id="10" name="TextBox 9">
            <a:extLst>
              <a:ext uri="{FF2B5EF4-FFF2-40B4-BE49-F238E27FC236}">
                <a16:creationId xmlns:a16="http://schemas.microsoft.com/office/drawing/2014/main" id="{99C91FF2-154C-4030-AEDB-15AE6AB78FA7}"/>
              </a:ext>
            </a:extLst>
          </p:cNvPr>
          <p:cNvSpPr txBox="1"/>
          <p:nvPr/>
        </p:nvSpPr>
        <p:spPr>
          <a:xfrm>
            <a:off x="6705469" y="5111799"/>
            <a:ext cx="5388878" cy="369332"/>
          </a:xfrm>
          <a:prstGeom prst="rect">
            <a:avLst/>
          </a:prstGeom>
          <a:noFill/>
        </p:spPr>
        <p:txBody>
          <a:bodyPr wrap="square" rtlCol="0">
            <a:spAutoFit/>
          </a:bodyPr>
          <a:lstStyle/>
          <a:p>
            <a:r>
              <a:rPr lang="en-IN" dirty="0"/>
              <a:t>It will almost go from 5,904 to 3,753.</a:t>
            </a:r>
          </a:p>
        </p:txBody>
      </p:sp>
      <p:sp>
        <p:nvSpPr>
          <p:cNvPr id="11" name="TextBox 10">
            <a:extLst>
              <a:ext uri="{FF2B5EF4-FFF2-40B4-BE49-F238E27FC236}">
                <a16:creationId xmlns:a16="http://schemas.microsoft.com/office/drawing/2014/main" id="{20E4A9D3-A884-40E0-B410-D6553205E6B9}"/>
              </a:ext>
            </a:extLst>
          </p:cNvPr>
          <p:cNvSpPr txBox="1"/>
          <p:nvPr/>
        </p:nvSpPr>
        <p:spPr>
          <a:xfrm>
            <a:off x="838200" y="4900474"/>
            <a:ext cx="4799120" cy="923330"/>
          </a:xfrm>
          <a:prstGeom prst="rect">
            <a:avLst/>
          </a:prstGeom>
          <a:noFill/>
        </p:spPr>
        <p:txBody>
          <a:bodyPr wrap="square" rtlCol="0">
            <a:spAutoFit/>
          </a:bodyPr>
          <a:lstStyle/>
          <a:p>
            <a:r>
              <a:rPr lang="en-IN" dirty="0"/>
              <a:t>It says, By the end of 2016 values going to drop to 39,009 from 40,001 but will increase to 44,025 by the end of 2018.</a:t>
            </a:r>
          </a:p>
        </p:txBody>
      </p:sp>
    </p:spTree>
    <p:extLst>
      <p:ext uri="{BB962C8B-B14F-4D97-AF65-F5344CB8AC3E}">
        <p14:creationId xmlns:p14="http://schemas.microsoft.com/office/powerpoint/2010/main" val="670840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84D4FBA-AE15-4658-9C08-1D8466E29CBB}"/>
              </a:ext>
            </a:extLst>
          </p:cNvPr>
          <p:cNvPicPr>
            <a:picLocks noGrp="1" noChangeAspect="1"/>
          </p:cNvPicPr>
          <p:nvPr>
            <p:ph sz="quarter" idx="10"/>
          </p:nvPr>
        </p:nvPicPr>
        <p:blipFill>
          <a:blip r:embed="rId2"/>
          <a:stretch>
            <a:fillRect/>
          </a:stretch>
        </p:blipFill>
        <p:spPr>
          <a:xfrm>
            <a:off x="838200" y="1862385"/>
            <a:ext cx="10515600" cy="4114800"/>
          </a:xfrm>
        </p:spPr>
      </p:pic>
      <p:sp>
        <p:nvSpPr>
          <p:cNvPr id="3" name="Title 2">
            <a:extLst>
              <a:ext uri="{FF2B5EF4-FFF2-40B4-BE49-F238E27FC236}">
                <a16:creationId xmlns:a16="http://schemas.microsoft.com/office/drawing/2014/main" id="{A7CF5FBF-7691-4BBE-93B5-C7724F25A0AD}"/>
              </a:ext>
            </a:extLst>
          </p:cNvPr>
          <p:cNvSpPr>
            <a:spLocks noGrp="1"/>
          </p:cNvSpPr>
          <p:nvPr>
            <p:ph type="title"/>
          </p:nvPr>
        </p:nvSpPr>
        <p:spPr>
          <a:xfrm>
            <a:off x="838200" y="635000"/>
            <a:ext cx="10515600" cy="874204"/>
          </a:xfrm>
        </p:spPr>
        <p:txBody>
          <a:bodyPr/>
          <a:lstStyle/>
          <a:p>
            <a:pPr algn="l"/>
            <a:r>
              <a:rPr lang="en-IN" sz="2000" b="0" dirty="0"/>
              <a:t>This is the linear trend line that is it basically is the linear equation which says to get the FDI values at any given certain points you’ll have to use the equation given for FDI value which is Prebid number.  </a:t>
            </a:r>
          </a:p>
        </p:txBody>
      </p:sp>
    </p:spTree>
    <p:extLst>
      <p:ext uri="{BB962C8B-B14F-4D97-AF65-F5344CB8AC3E}">
        <p14:creationId xmlns:p14="http://schemas.microsoft.com/office/powerpoint/2010/main" val="36490942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7F211-ED25-4BED-862A-17F84B323349}"/>
              </a:ext>
            </a:extLst>
          </p:cNvPr>
          <p:cNvSpPr>
            <a:spLocks noGrp="1"/>
          </p:cNvSpPr>
          <p:nvPr>
            <p:ph type="title"/>
          </p:nvPr>
        </p:nvSpPr>
        <p:spPr/>
        <p:txBody>
          <a:bodyPr/>
          <a:lstStyle/>
          <a:p>
            <a:r>
              <a:rPr lang="en-US" dirty="0"/>
              <a:t>Summary</a:t>
            </a:r>
            <a:br>
              <a:rPr lang="en-US" dirty="0"/>
            </a:br>
            <a:endParaRPr lang="en-US" dirty="0"/>
          </a:p>
        </p:txBody>
      </p:sp>
      <p:pic>
        <p:nvPicPr>
          <p:cNvPr id="16" name="Graphic 15" descr="Target Audience">
            <a:extLst>
              <a:ext uri="{FF2B5EF4-FFF2-40B4-BE49-F238E27FC236}">
                <a16:creationId xmlns:a16="http://schemas.microsoft.com/office/drawing/2014/main" id="{C4663C19-45BD-46CB-AA38-6CE7C4522BC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65706" y="3602978"/>
            <a:ext cx="548640" cy="548640"/>
          </a:xfrm>
          <a:prstGeom prst="rect">
            <a:avLst/>
          </a:prstGeom>
        </p:spPr>
      </p:pic>
      <p:sp>
        <p:nvSpPr>
          <p:cNvPr id="11" name="TextBox 10">
            <a:extLst>
              <a:ext uri="{FF2B5EF4-FFF2-40B4-BE49-F238E27FC236}">
                <a16:creationId xmlns:a16="http://schemas.microsoft.com/office/drawing/2014/main" id="{0A302878-D117-49D8-8CD3-093E34DF215B}"/>
              </a:ext>
            </a:extLst>
          </p:cNvPr>
          <p:cNvSpPr txBox="1"/>
          <p:nvPr/>
        </p:nvSpPr>
        <p:spPr>
          <a:xfrm>
            <a:off x="1717915" y="1942363"/>
            <a:ext cx="3657600" cy="1577868"/>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IN" sz="1600" dirty="0"/>
              <a:t>As per the data, the sectors that attracted higher inflows were Services (17%), Construction activities (9%), Telecommunications (7%) and Computer Software and Hardware (7%). </a:t>
            </a:r>
            <a:endParaRPr kumimoji="0" lang="en-US" sz="1600" b="1" i="0" u="none" strike="noStrike" kern="1200" cap="none" spc="0" normalizeH="0" baseline="0" noProof="0" dirty="0">
              <a:ln>
                <a:noFill/>
              </a:ln>
              <a:solidFill>
                <a:schemeClr val="accent4"/>
              </a:solidFill>
              <a:effectLst/>
              <a:uLnTx/>
              <a:uFillTx/>
              <a:latin typeface="+mj-lt"/>
              <a:ea typeface="+mn-ea"/>
              <a:cs typeface="Biome Light" panose="020B0303030204020804"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b="1" i="0" u="none" strike="noStrike" kern="1200" cap="none" spc="0" normalizeH="0" baseline="0" noProof="0" dirty="0">
              <a:ln>
                <a:noFill/>
              </a:ln>
              <a:solidFill>
                <a:schemeClr val="accent4"/>
              </a:solidFill>
              <a:effectLst/>
              <a:uLnTx/>
              <a:uFillTx/>
              <a:latin typeface="+mj-lt"/>
              <a:ea typeface="+mn-ea"/>
              <a:cs typeface="Biome Light" panose="020B0303030204020804" pitchFamily="34" charset="0"/>
            </a:endParaRPr>
          </a:p>
        </p:txBody>
      </p:sp>
      <p:grpSp>
        <p:nvGrpSpPr>
          <p:cNvPr id="6" name="Group 5">
            <a:extLst>
              <a:ext uri="{FF2B5EF4-FFF2-40B4-BE49-F238E27FC236}">
                <a16:creationId xmlns:a16="http://schemas.microsoft.com/office/drawing/2014/main" id="{7843EC6C-79DF-4F51-8450-0B20E3A39442}"/>
              </a:ext>
            </a:extLst>
          </p:cNvPr>
          <p:cNvGrpSpPr/>
          <p:nvPr/>
        </p:nvGrpSpPr>
        <p:grpSpPr>
          <a:xfrm>
            <a:off x="6382826" y="1974233"/>
            <a:ext cx="914400" cy="764219"/>
            <a:chOff x="6382826" y="1974233"/>
            <a:chExt cx="914400" cy="764219"/>
          </a:xfrm>
        </p:grpSpPr>
        <p:sp>
          <p:nvSpPr>
            <p:cNvPr id="24" name="Hexagon 23">
              <a:extLst>
                <a:ext uri="{FF2B5EF4-FFF2-40B4-BE49-F238E27FC236}">
                  <a16:creationId xmlns:a16="http://schemas.microsoft.com/office/drawing/2014/main" id="{B8F5A225-0C56-4A56-9265-DBE9001CCCDC}"/>
                </a:ext>
                <a:ext uri="{C183D7F6-B498-43B3-948B-1728B52AA6E4}">
                  <adec:decorative xmlns:adec="http://schemas.microsoft.com/office/drawing/2017/decorative" val="1"/>
                </a:ext>
              </a:extLst>
            </p:cNvPr>
            <p:cNvSpPr/>
            <p:nvPr/>
          </p:nvSpPr>
          <p:spPr>
            <a:xfrm>
              <a:off x="6382826" y="1974233"/>
              <a:ext cx="914400" cy="764219"/>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 name="Graphic 33" descr="Upward trend">
              <a:extLst>
                <a:ext uri="{FF2B5EF4-FFF2-40B4-BE49-F238E27FC236}">
                  <a16:creationId xmlns:a16="http://schemas.microsoft.com/office/drawing/2014/main" id="{112CEB44-CF96-4193-8126-3EF3F89B2EA2}"/>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6560113" y="2082022"/>
              <a:ext cx="548640" cy="548640"/>
            </a:xfrm>
            <a:prstGeom prst="rect">
              <a:avLst/>
            </a:prstGeom>
          </p:spPr>
        </p:pic>
      </p:grpSp>
      <p:sp>
        <p:nvSpPr>
          <p:cNvPr id="7" name="TextBox 6">
            <a:extLst>
              <a:ext uri="{FF2B5EF4-FFF2-40B4-BE49-F238E27FC236}">
                <a16:creationId xmlns:a16="http://schemas.microsoft.com/office/drawing/2014/main" id="{64DBD184-BCBE-4A38-8DF2-C0C550ADE4C4}"/>
              </a:ext>
            </a:extLst>
          </p:cNvPr>
          <p:cNvSpPr txBox="1"/>
          <p:nvPr/>
        </p:nvSpPr>
        <p:spPr>
          <a:xfrm>
            <a:off x="7504954" y="1941180"/>
            <a:ext cx="3657600" cy="1089529"/>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IN" dirty="0"/>
              <a:t>After above analysis, we can say that FDI has good future growth in Retailing and Real estate sector in India. </a:t>
            </a:r>
            <a:endParaRPr kumimoji="0" lang="en-US" b="1" i="0" u="none" strike="noStrike" kern="1200" cap="none" spc="0" normalizeH="0" baseline="0" noProof="0" dirty="0">
              <a:ln>
                <a:noFill/>
              </a:ln>
              <a:solidFill>
                <a:schemeClr val="accent4"/>
              </a:solidFill>
              <a:effectLst/>
              <a:uLnTx/>
              <a:uFillTx/>
              <a:latin typeface="+mj-lt"/>
              <a:ea typeface="+mn-ea"/>
              <a:cs typeface="Biome Light" panose="020B0303030204020804" pitchFamily="34" charset="0"/>
            </a:endParaRPr>
          </a:p>
        </p:txBody>
      </p:sp>
      <p:sp>
        <p:nvSpPr>
          <p:cNvPr id="13" name="TextBox 12">
            <a:extLst>
              <a:ext uri="{FF2B5EF4-FFF2-40B4-BE49-F238E27FC236}">
                <a16:creationId xmlns:a16="http://schemas.microsoft.com/office/drawing/2014/main" id="{E0A3F38B-310F-454B-9EF6-EF4B5FD017B0}"/>
              </a:ext>
            </a:extLst>
          </p:cNvPr>
          <p:cNvSpPr txBox="1"/>
          <p:nvPr/>
        </p:nvSpPr>
        <p:spPr>
          <a:xfrm>
            <a:off x="1748531" y="3531563"/>
            <a:ext cx="3657600" cy="590931"/>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IN" dirty="0"/>
              <a:t>FDI create high perks jobs for skilled employee in Indian service sector.</a:t>
            </a:r>
            <a:endParaRPr kumimoji="0" lang="en-US" b="1" i="0" u="none" strike="noStrike" kern="1200" cap="none" spc="0" normalizeH="0" baseline="0" noProof="0" dirty="0">
              <a:ln>
                <a:noFill/>
              </a:ln>
              <a:solidFill>
                <a:schemeClr val="accent4"/>
              </a:solidFill>
              <a:effectLst/>
              <a:uLnTx/>
              <a:uFillTx/>
              <a:latin typeface="+mj-lt"/>
              <a:ea typeface="+mn-ea"/>
              <a:cs typeface="Biome Light" panose="020B0303030204020804" pitchFamily="34" charset="0"/>
            </a:endParaRPr>
          </a:p>
        </p:txBody>
      </p:sp>
      <p:sp>
        <p:nvSpPr>
          <p:cNvPr id="26" name="Hexagon 25">
            <a:extLst>
              <a:ext uri="{FF2B5EF4-FFF2-40B4-BE49-F238E27FC236}">
                <a16:creationId xmlns:a16="http://schemas.microsoft.com/office/drawing/2014/main" id="{F73E68A5-255F-4C3B-82E4-28F5CE1AA4BA}"/>
              </a:ext>
              <a:ext uri="{C183D7F6-B498-43B3-948B-1728B52AA6E4}">
                <adec:decorative xmlns:adec="http://schemas.microsoft.com/office/drawing/2017/decorative" val="1"/>
              </a:ext>
            </a:extLst>
          </p:cNvPr>
          <p:cNvSpPr/>
          <p:nvPr/>
        </p:nvSpPr>
        <p:spPr>
          <a:xfrm>
            <a:off x="6382827" y="3510536"/>
            <a:ext cx="914400" cy="764219"/>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58847C0E-CCE8-464C-9ACC-49B135F015C4}"/>
              </a:ext>
            </a:extLst>
          </p:cNvPr>
          <p:cNvGrpSpPr/>
          <p:nvPr/>
        </p:nvGrpSpPr>
        <p:grpSpPr>
          <a:xfrm>
            <a:off x="592682" y="2012251"/>
            <a:ext cx="914400" cy="764219"/>
            <a:chOff x="592682" y="2012251"/>
            <a:chExt cx="914400" cy="764219"/>
          </a:xfrm>
        </p:grpSpPr>
        <p:sp>
          <p:nvSpPr>
            <p:cNvPr id="18" name="Hexagon 17">
              <a:extLst>
                <a:ext uri="{FF2B5EF4-FFF2-40B4-BE49-F238E27FC236}">
                  <a16:creationId xmlns:a16="http://schemas.microsoft.com/office/drawing/2014/main" id="{F3A0DAD0-3E39-4BBF-88E4-5C3C306DCCBB}"/>
                </a:ext>
                <a:ext uri="{C183D7F6-B498-43B3-948B-1728B52AA6E4}">
                  <adec:decorative xmlns:adec="http://schemas.microsoft.com/office/drawing/2017/decorative" val="1"/>
                </a:ext>
              </a:extLst>
            </p:cNvPr>
            <p:cNvSpPr/>
            <p:nvPr/>
          </p:nvSpPr>
          <p:spPr>
            <a:xfrm>
              <a:off x="592682" y="2012251"/>
              <a:ext cx="914400" cy="764219"/>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descr="Clipboard">
              <a:extLst>
                <a:ext uri="{FF2B5EF4-FFF2-40B4-BE49-F238E27FC236}">
                  <a16:creationId xmlns:a16="http://schemas.microsoft.com/office/drawing/2014/main" id="{3F4B17BF-671E-4F42-AB1B-F84F52DCE251}"/>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771836" y="2120040"/>
              <a:ext cx="548640" cy="548640"/>
            </a:xfrm>
            <a:prstGeom prst="rect">
              <a:avLst/>
            </a:prstGeom>
          </p:spPr>
        </p:pic>
      </p:grpSp>
      <p:grpSp>
        <p:nvGrpSpPr>
          <p:cNvPr id="4" name="Group 3">
            <a:extLst>
              <a:ext uri="{FF2B5EF4-FFF2-40B4-BE49-F238E27FC236}">
                <a16:creationId xmlns:a16="http://schemas.microsoft.com/office/drawing/2014/main" id="{D33A70EE-C57E-4FC1-BC5C-A3905D75B8E1}"/>
              </a:ext>
            </a:extLst>
          </p:cNvPr>
          <p:cNvGrpSpPr/>
          <p:nvPr/>
        </p:nvGrpSpPr>
        <p:grpSpPr>
          <a:xfrm>
            <a:off x="609018" y="3510536"/>
            <a:ext cx="914400" cy="764219"/>
            <a:chOff x="609018" y="3510536"/>
            <a:chExt cx="914400" cy="764219"/>
          </a:xfrm>
        </p:grpSpPr>
        <p:sp>
          <p:nvSpPr>
            <p:cNvPr id="19" name="Hexagon 18">
              <a:extLst>
                <a:ext uri="{FF2B5EF4-FFF2-40B4-BE49-F238E27FC236}">
                  <a16:creationId xmlns:a16="http://schemas.microsoft.com/office/drawing/2014/main" id="{A6510D74-8CDF-4500-996B-40C07942D72B}"/>
                </a:ext>
                <a:ext uri="{C183D7F6-B498-43B3-948B-1728B52AA6E4}">
                  <adec:decorative xmlns:adec="http://schemas.microsoft.com/office/drawing/2017/decorative" val="1"/>
                </a:ext>
              </a:extLst>
            </p:cNvPr>
            <p:cNvSpPr/>
            <p:nvPr/>
          </p:nvSpPr>
          <p:spPr>
            <a:xfrm>
              <a:off x="609018" y="3510536"/>
              <a:ext cx="914400" cy="764219"/>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 name="Graphic 31" descr="User network">
              <a:extLst>
                <a:ext uri="{FF2B5EF4-FFF2-40B4-BE49-F238E27FC236}">
                  <a16:creationId xmlns:a16="http://schemas.microsoft.com/office/drawing/2014/main" id="{B6919A3F-A031-4557-AAC9-0C948C6E4D6A}"/>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813015" y="3598326"/>
              <a:ext cx="548640" cy="548640"/>
            </a:xfrm>
            <a:prstGeom prst="rect">
              <a:avLst/>
            </a:prstGeom>
          </p:spPr>
        </p:pic>
      </p:grpSp>
      <p:sp>
        <p:nvSpPr>
          <p:cNvPr id="17" name="TextBox 16">
            <a:extLst>
              <a:ext uri="{FF2B5EF4-FFF2-40B4-BE49-F238E27FC236}">
                <a16:creationId xmlns:a16="http://schemas.microsoft.com/office/drawing/2014/main" id="{4B6D4D59-1662-44D5-B239-F9F86487BE32}"/>
              </a:ext>
            </a:extLst>
          </p:cNvPr>
          <p:cNvSpPr txBox="1"/>
          <p:nvPr/>
        </p:nvSpPr>
        <p:spPr>
          <a:xfrm>
            <a:off x="1748531" y="4723888"/>
            <a:ext cx="3657600" cy="1089529"/>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IN" dirty="0"/>
              <a:t>Service sector is first and Computer Software &amp; hardware sector is second segment of which pick the growth in second decade of reforms.</a:t>
            </a:r>
            <a:endParaRPr kumimoji="0" lang="en-US" b="1" i="0" u="none" strike="noStrike" kern="1200" cap="none" spc="0" normalizeH="0" baseline="0" noProof="0" dirty="0">
              <a:ln>
                <a:noFill/>
              </a:ln>
              <a:solidFill>
                <a:schemeClr val="accent4"/>
              </a:solidFill>
              <a:effectLst/>
              <a:uLnTx/>
              <a:uFillTx/>
              <a:latin typeface="+mj-lt"/>
              <a:ea typeface="+mn-ea"/>
              <a:cs typeface="Biome Light" panose="020B0303030204020804" pitchFamily="34" charset="0"/>
            </a:endParaRPr>
          </a:p>
        </p:txBody>
      </p:sp>
      <p:grpSp>
        <p:nvGrpSpPr>
          <p:cNvPr id="3" name="Group 2">
            <a:extLst>
              <a:ext uri="{FF2B5EF4-FFF2-40B4-BE49-F238E27FC236}">
                <a16:creationId xmlns:a16="http://schemas.microsoft.com/office/drawing/2014/main" id="{D6D14F4E-CB85-46C8-A888-FBBAD4A84EEA}"/>
              </a:ext>
            </a:extLst>
          </p:cNvPr>
          <p:cNvGrpSpPr/>
          <p:nvPr/>
        </p:nvGrpSpPr>
        <p:grpSpPr>
          <a:xfrm>
            <a:off x="609017" y="4778318"/>
            <a:ext cx="914400" cy="764219"/>
            <a:chOff x="609017" y="4778318"/>
            <a:chExt cx="914400" cy="764219"/>
          </a:xfrm>
        </p:grpSpPr>
        <p:sp>
          <p:nvSpPr>
            <p:cNvPr id="20" name="Hexagon 19">
              <a:extLst>
                <a:ext uri="{FF2B5EF4-FFF2-40B4-BE49-F238E27FC236}">
                  <a16:creationId xmlns:a16="http://schemas.microsoft.com/office/drawing/2014/main" id="{E3AEA7C5-E53C-47EB-B54E-E09414923CE6}"/>
                </a:ext>
                <a:ext uri="{C183D7F6-B498-43B3-948B-1728B52AA6E4}">
                  <adec:decorative xmlns:adec="http://schemas.microsoft.com/office/drawing/2017/decorative" val="1"/>
                </a:ext>
              </a:extLst>
            </p:cNvPr>
            <p:cNvSpPr/>
            <p:nvPr/>
          </p:nvSpPr>
          <p:spPr>
            <a:xfrm>
              <a:off x="609017" y="4778318"/>
              <a:ext cx="914400" cy="764219"/>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descr="Megaphone1">
              <a:extLst>
                <a:ext uri="{FF2B5EF4-FFF2-40B4-BE49-F238E27FC236}">
                  <a16:creationId xmlns:a16="http://schemas.microsoft.com/office/drawing/2014/main" id="{44B68078-72CC-45F5-9CD3-20C37D3298D8}"/>
                </a:ext>
              </a:extLst>
            </p:cNvPr>
            <p:cNvPicPr>
              <a:picLocks noChangeAspect="1"/>
            </p:cNvPicPr>
            <p:nvPr/>
          </p:nvPicPr>
          <p:blipFill>
            <a:blip r:embed="rId11">
              <a:extLst>
                <a:ext uri="{96DAC541-7B7A-43D3-8B79-37D633B846F1}">
                  <asvg:svgBlip xmlns:asvg="http://schemas.microsoft.com/office/drawing/2016/SVG/main" r:embed="rId12"/>
                </a:ext>
              </a:extLst>
            </a:blip>
            <a:srcRect/>
            <a:stretch/>
          </p:blipFill>
          <p:spPr>
            <a:xfrm>
              <a:off x="787926" y="4886107"/>
              <a:ext cx="548640" cy="548640"/>
            </a:xfrm>
            <a:prstGeom prst="rect">
              <a:avLst/>
            </a:prstGeom>
          </p:spPr>
        </p:pic>
      </p:grpSp>
      <p:sp>
        <p:nvSpPr>
          <p:cNvPr id="8" name="TextBox 7">
            <a:extLst>
              <a:ext uri="{FF2B5EF4-FFF2-40B4-BE49-F238E27FC236}">
                <a16:creationId xmlns:a16="http://schemas.microsoft.com/office/drawing/2014/main" id="{26B1D81D-0D2B-4BD5-B5B3-6132E9323F5D}"/>
              </a:ext>
            </a:extLst>
          </p:cNvPr>
          <p:cNvSpPr txBox="1"/>
          <p:nvPr/>
        </p:nvSpPr>
        <p:spPr>
          <a:xfrm>
            <a:off x="7504954" y="3429000"/>
            <a:ext cx="3574378" cy="1200329"/>
          </a:xfrm>
          <a:prstGeom prst="rect">
            <a:avLst/>
          </a:prstGeom>
          <a:noFill/>
        </p:spPr>
        <p:txBody>
          <a:bodyPr wrap="square" rtlCol="0">
            <a:spAutoFit/>
          </a:bodyPr>
          <a:lstStyle/>
          <a:p>
            <a:r>
              <a:rPr lang="en-IN" dirty="0"/>
              <a:t>We are getting things done. The forecasting shows a linear increase for overall sectors with an initial slow to rapid progress.</a:t>
            </a:r>
          </a:p>
        </p:txBody>
      </p:sp>
    </p:spTree>
    <p:extLst>
      <p:ext uri="{BB962C8B-B14F-4D97-AF65-F5344CB8AC3E}">
        <p14:creationId xmlns:p14="http://schemas.microsoft.com/office/powerpoint/2010/main" val="4120671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A4448-4930-46E0-AD53-50021D9DCF2B}"/>
              </a:ext>
            </a:extLst>
          </p:cNvPr>
          <p:cNvSpPr>
            <a:spLocks noGrp="1"/>
          </p:cNvSpPr>
          <p:nvPr>
            <p:ph type="title"/>
          </p:nvPr>
        </p:nvSpPr>
        <p:spPr>
          <a:xfrm>
            <a:off x="647698" y="205054"/>
            <a:ext cx="4275138" cy="830997"/>
          </a:xfrm>
        </p:spPr>
        <p:txBody>
          <a:bodyPr/>
          <a:lstStyle/>
          <a:p>
            <a:r>
              <a:rPr lang="en-US" dirty="0"/>
              <a:t>Conclusion</a:t>
            </a:r>
          </a:p>
          <a:p>
            <a:endParaRPr lang="en-US" dirty="0"/>
          </a:p>
        </p:txBody>
      </p:sp>
      <p:sp>
        <p:nvSpPr>
          <p:cNvPr id="3" name="Text Placeholder 2">
            <a:extLst>
              <a:ext uri="{FF2B5EF4-FFF2-40B4-BE49-F238E27FC236}">
                <a16:creationId xmlns:a16="http://schemas.microsoft.com/office/drawing/2014/main" id="{123F6824-E409-4436-9F53-FF50E9FB0CC0}"/>
              </a:ext>
            </a:extLst>
          </p:cNvPr>
          <p:cNvSpPr>
            <a:spLocks noGrp="1"/>
          </p:cNvSpPr>
          <p:nvPr>
            <p:ph type="body" sz="quarter" idx="10"/>
          </p:nvPr>
        </p:nvSpPr>
        <p:spPr>
          <a:xfrm>
            <a:off x="647698" y="1036051"/>
            <a:ext cx="5158297" cy="4279239"/>
          </a:xfrm>
        </p:spPr>
        <p:txBody>
          <a:bodyPr/>
          <a:lstStyle/>
          <a:p>
            <a:pPr marL="342900" indent="-342900">
              <a:buFont typeface="+mj-lt"/>
              <a:buAutoNum type="arabicPeriod"/>
            </a:pPr>
            <a:r>
              <a:rPr lang="en-IN" sz="1600" dirty="0"/>
              <a:t>FDI is an important stimulus for the economic growth of India</a:t>
            </a:r>
            <a:r>
              <a:rPr lang="en-US" sz="1600" dirty="0"/>
              <a:t>. </a:t>
            </a:r>
          </a:p>
          <a:p>
            <a:pPr marL="342900" indent="-342900">
              <a:buFont typeface="+mj-lt"/>
              <a:buAutoNum type="arabicPeriod"/>
            </a:pPr>
            <a:r>
              <a:rPr lang="en-IN" sz="1600" dirty="0"/>
              <a:t>Computer, Software &amp; Hardware and Drugs &amp; Pharmaceuticals sector were the other sectors to which attention was shown by Foreign Direct Investors (FDI).</a:t>
            </a:r>
          </a:p>
          <a:p>
            <a:pPr marL="342900" indent="-342900">
              <a:buFont typeface="+mj-lt"/>
              <a:buAutoNum type="arabicPeriod"/>
            </a:pPr>
            <a:r>
              <a:rPr lang="en-IN" sz="1600" dirty="0"/>
              <a:t>FDI has helped to raise the output, productivity and employment in some sectors especially in service sector.</a:t>
            </a:r>
          </a:p>
          <a:p>
            <a:pPr marL="342900" indent="-342900">
              <a:buFont typeface="+mj-lt"/>
              <a:buAutoNum type="arabicPeriod"/>
            </a:pPr>
            <a:r>
              <a:rPr lang="en-IN" sz="1600" dirty="0"/>
              <a:t>Indian service sector is generating the proper employment options for skilled worker with high perks. On the other side banking and insurance sector help in providing the strength to the Indian economic condition and develop the foreign exchange system in country. </a:t>
            </a:r>
          </a:p>
          <a:p>
            <a:pPr marL="342900" indent="-342900">
              <a:buFont typeface="+mj-lt"/>
              <a:buAutoNum type="arabicPeriod"/>
            </a:pPr>
            <a:r>
              <a:rPr lang="en-IN" sz="1600" dirty="0"/>
              <a:t>So, we can conclude that FDI is always helps to create employment in the country and also support the small scale industries also and helps country to put an impression on the world wide level through liberalization and globalization.</a:t>
            </a:r>
          </a:p>
          <a:p>
            <a:endParaRPr lang="en-US" sz="1600" dirty="0"/>
          </a:p>
          <a:p>
            <a:endParaRPr lang="en-US" dirty="0"/>
          </a:p>
        </p:txBody>
      </p:sp>
      <p:sp>
        <p:nvSpPr>
          <p:cNvPr id="4" name="Text Placeholder 3">
            <a:extLst>
              <a:ext uri="{FF2B5EF4-FFF2-40B4-BE49-F238E27FC236}">
                <a16:creationId xmlns:a16="http://schemas.microsoft.com/office/drawing/2014/main" id="{E1A59C11-3050-4901-B63B-0164B191B9E5}"/>
              </a:ext>
            </a:extLst>
          </p:cNvPr>
          <p:cNvSpPr>
            <a:spLocks noGrp="1"/>
          </p:cNvSpPr>
          <p:nvPr>
            <p:ph type="body" sz="quarter" idx="11"/>
          </p:nvPr>
        </p:nvSpPr>
        <p:spPr>
          <a:xfrm>
            <a:off x="647699" y="5519678"/>
            <a:ext cx="4143375" cy="759470"/>
          </a:xfrm>
        </p:spPr>
        <p:txBody>
          <a:bodyPr/>
          <a:lstStyle/>
          <a:p>
            <a:r>
              <a:rPr lang="en-US" dirty="0"/>
              <a:t>Sana Jalgaonkar</a:t>
            </a:r>
          </a:p>
          <a:p>
            <a:r>
              <a:rPr lang="en-US" dirty="0"/>
              <a:t>sanajalgaonkar2810.sj@gmail.com</a:t>
            </a:r>
          </a:p>
        </p:txBody>
      </p:sp>
      <p:pic>
        <p:nvPicPr>
          <p:cNvPr id="20" name="Picture Placeholder 8" descr="close up of bridge">
            <a:extLst>
              <a:ext uri="{FF2B5EF4-FFF2-40B4-BE49-F238E27FC236}">
                <a16:creationId xmlns:a16="http://schemas.microsoft.com/office/drawing/2014/main" id="{2EC47CED-7A85-4080-9C7C-3921E48924A7}"/>
              </a:ext>
            </a:extLst>
          </p:cNvPr>
          <p:cNvPicPr>
            <a:picLocks noGrp="1" noChangeAspect="1"/>
          </p:cNvPicPr>
          <p:nvPr>
            <p:ph type="pic" sz="quarter" idx="13"/>
          </p:nvPr>
        </p:nvPicPr>
        <p:blipFill rotWithShape="1">
          <a:blip r:embed="rId2"/>
          <a:srcRect l="17082" r="17082"/>
          <a:stretch/>
        </p:blipFill>
        <p:spPr>
          <a:xfrm>
            <a:off x="6563558" y="533400"/>
            <a:ext cx="4866441" cy="5611813"/>
          </a:xfrm>
        </p:spPr>
      </p:pic>
    </p:spTree>
    <p:extLst>
      <p:ext uri="{BB962C8B-B14F-4D97-AF65-F5344CB8AC3E}">
        <p14:creationId xmlns:p14="http://schemas.microsoft.com/office/powerpoint/2010/main" val="715534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p:txBody>
          <a:bodyPr/>
          <a:lstStyle/>
          <a:p>
            <a:r>
              <a:rPr lang="en-US" dirty="0"/>
              <a:t>Agenda</a:t>
            </a:r>
          </a:p>
        </p:txBody>
      </p:sp>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p:txBody>
          <a:bodyPr/>
          <a:lstStyle/>
          <a:p>
            <a:r>
              <a:rPr lang="en-US" dirty="0"/>
              <a:t>Introduction</a:t>
            </a:r>
          </a:p>
          <a:p>
            <a:r>
              <a:rPr lang="en-US" dirty="0"/>
              <a:t>Problem Statements</a:t>
            </a:r>
          </a:p>
          <a:p>
            <a:r>
              <a:rPr lang="en-US" dirty="0"/>
              <a:t>Dashboard</a:t>
            </a:r>
          </a:p>
          <a:p>
            <a:r>
              <a:rPr lang="en-US" dirty="0"/>
              <a:t>Results</a:t>
            </a:r>
          </a:p>
          <a:p>
            <a:r>
              <a:rPr lang="en-US" dirty="0"/>
              <a:t>Summary</a:t>
            </a:r>
          </a:p>
          <a:p>
            <a:r>
              <a:rPr lang="en-US" dirty="0"/>
              <a:t>Conclusion</a:t>
            </a:r>
          </a:p>
        </p:txBody>
      </p:sp>
      <p:pic>
        <p:nvPicPr>
          <p:cNvPr id="11" name="Picture Placeholder 10" descr="close up of building">
            <a:extLst>
              <a:ext uri="{FF2B5EF4-FFF2-40B4-BE49-F238E27FC236}">
                <a16:creationId xmlns:a16="http://schemas.microsoft.com/office/drawing/2014/main" id="{1CE2008D-DBCE-465F-90DA-B28A4E525131}"/>
              </a:ext>
            </a:extLst>
          </p:cNvPr>
          <p:cNvPicPr>
            <a:picLocks noGrp="1" noChangeAspect="1"/>
          </p:cNvPicPr>
          <p:nvPr>
            <p:ph type="pic" sz="quarter" idx="10"/>
          </p:nvPr>
        </p:nvPicPr>
        <p:blipFill>
          <a:blip r:embed="rId3"/>
          <a:srcRect l="15351" r="15351"/>
          <a:stretch>
            <a:fillRect/>
          </a:stretch>
        </p:blipFill>
        <p:spPr/>
      </p:pic>
    </p:spTree>
    <p:extLst>
      <p:ext uri="{BB962C8B-B14F-4D97-AF65-F5344CB8AC3E}">
        <p14:creationId xmlns:p14="http://schemas.microsoft.com/office/powerpoint/2010/main" val="1341901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EF53E3-F88C-4203-A489-8C9D57513DF6}"/>
              </a:ext>
            </a:extLst>
          </p:cNvPr>
          <p:cNvSpPr>
            <a:spLocks noGrp="1"/>
          </p:cNvSpPr>
          <p:nvPr>
            <p:ph type="title"/>
          </p:nvPr>
        </p:nvSpPr>
        <p:spPr/>
        <p:txBody>
          <a:bodyPr/>
          <a:lstStyle/>
          <a:p>
            <a:r>
              <a:rPr lang="en-US" dirty="0"/>
              <a:t>Introduction</a:t>
            </a:r>
          </a:p>
        </p:txBody>
      </p:sp>
      <p:sp>
        <p:nvSpPr>
          <p:cNvPr id="8" name="Text Placeholder 7">
            <a:extLst>
              <a:ext uri="{FF2B5EF4-FFF2-40B4-BE49-F238E27FC236}">
                <a16:creationId xmlns:a16="http://schemas.microsoft.com/office/drawing/2014/main" id="{6F03AADD-A4FE-4CE8-944C-3F9C9777F0AB}"/>
              </a:ext>
            </a:extLst>
          </p:cNvPr>
          <p:cNvSpPr>
            <a:spLocks noGrp="1"/>
          </p:cNvSpPr>
          <p:nvPr>
            <p:ph type="body" sz="quarter" idx="12"/>
          </p:nvPr>
        </p:nvSpPr>
        <p:spPr>
          <a:xfrm>
            <a:off x="660399" y="1837678"/>
            <a:ext cx="5118964" cy="4215109"/>
          </a:xfrm>
        </p:spPr>
        <p:txBody>
          <a:bodyPr/>
          <a:lstStyle/>
          <a:p>
            <a:pPr marL="0" indent="0">
              <a:buNone/>
            </a:pPr>
            <a:r>
              <a:rPr lang="en-US" dirty="0"/>
              <a:t>In this project, we will explore the FDI dataset and analyze it from the perspective of a business. We shall look at various sectors to determine which sector will prove most beneficial to collaborate with, for the company. The purpose of the project is to</a:t>
            </a:r>
            <a:r>
              <a:rPr lang="en-IN" dirty="0"/>
              <a:t> understand the Foreign direct investment in India for the last 17 years from 2000-01 to 2016-17</a:t>
            </a:r>
            <a:endParaRPr lang="en-US" dirty="0"/>
          </a:p>
          <a:p>
            <a:pPr marL="0" indent="0">
              <a:buNone/>
            </a:pPr>
            <a:r>
              <a:rPr lang="en-US" u="sng" dirty="0"/>
              <a:t>Data Source:-https://www.kaggle.com/rajanand/fdi-in-india</a:t>
            </a:r>
          </a:p>
          <a:p>
            <a:pPr marL="0" indent="0">
              <a:buNone/>
            </a:pPr>
            <a:r>
              <a:rPr lang="en-IN" b="0" i="0" dirty="0">
                <a:effectLst/>
                <a:latin typeface="Inter"/>
              </a:rPr>
              <a:t>This dataset contains sector and financial year wise data of FDI in India.</a:t>
            </a:r>
            <a:endParaRPr lang="en-US" dirty="0"/>
          </a:p>
        </p:txBody>
      </p:sp>
      <p:pic>
        <p:nvPicPr>
          <p:cNvPr id="4" name="Picture Placeholder 3" descr="close up of building">
            <a:extLst>
              <a:ext uri="{FF2B5EF4-FFF2-40B4-BE49-F238E27FC236}">
                <a16:creationId xmlns:a16="http://schemas.microsoft.com/office/drawing/2014/main" id="{5EAB7860-C105-46A8-8B51-C886DCFAB528}"/>
              </a:ext>
            </a:extLst>
          </p:cNvPr>
          <p:cNvPicPr>
            <a:picLocks noGrp="1" noChangeAspect="1"/>
          </p:cNvPicPr>
          <p:nvPr>
            <p:ph type="pic" sz="quarter" idx="13"/>
          </p:nvPr>
        </p:nvPicPr>
        <p:blipFill>
          <a:blip r:embed="rId2"/>
          <a:srcRect l="22544" r="22544"/>
          <a:stretch>
            <a:fillRect/>
          </a:stretch>
        </p:blipFill>
        <p:spPr/>
      </p:pic>
    </p:spTree>
    <p:extLst>
      <p:ext uri="{BB962C8B-B14F-4D97-AF65-F5344CB8AC3E}">
        <p14:creationId xmlns:p14="http://schemas.microsoft.com/office/powerpoint/2010/main" val="3696770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089B4D-8077-465B-A973-DDDDCDCA4958}"/>
              </a:ext>
            </a:extLst>
          </p:cNvPr>
          <p:cNvSpPr>
            <a:spLocks noGrp="1"/>
          </p:cNvSpPr>
          <p:nvPr>
            <p:ph type="body" sz="quarter" idx="12"/>
          </p:nvPr>
        </p:nvSpPr>
        <p:spPr>
          <a:xfrm>
            <a:off x="660400" y="1636211"/>
            <a:ext cx="11111390" cy="4214174"/>
          </a:xfrm>
        </p:spPr>
        <p:txBody>
          <a:bodyPr/>
          <a:lstStyle/>
          <a:p>
            <a:pPr marL="457200" indent="-457200">
              <a:buFont typeface="+mj-lt"/>
              <a:buAutoNum type="arabicPeriod"/>
            </a:pPr>
            <a:r>
              <a:rPr lang="en-IN" dirty="0"/>
              <a:t>Which sector receives the maximum direct funding for      a given year?</a:t>
            </a:r>
          </a:p>
          <a:p>
            <a:pPr marL="457200" indent="-457200">
              <a:buFont typeface="+mj-lt"/>
              <a:buAutoNum type="arabicPeriod"/>
            </a:pPr>
            <a:r>
              <a:rPr lang="en-IN" dirty="0"/>
              <a:t>Which sector receives the minimum direct funding for a given year?</a:t>
            </a:r>
          </a:p>
          <a:p>
            <a:pPr marL="457200" indent="-457200">
              <a:buFont typeface="+mj-lt"/>
              <a:buAutoNum type="arabicPeriod"/>
            </a:pPr>
            <a:r>
              <a:rPr lang="en-IN" dirty="0"/>
              <a:t>Is there a trend of direct investments for individual sector?</a:t>
            </a:r>
          </a:p>
          <a:p>
            <a:pPr marL="457200" indent="-457200">
              <a:buFont typeface="+mj-lt"/>
              <a:buAutoNum type="arabicPeriod"/>
            </a:pPr>
            <a:r>
              <a:rPr lang="en-IN" dirty="0"/>
              <a:t>In what fashion can the sectors be grouped for comparisons?</a:t>
            </a:r>
          </a:p>
          <a:p>
            <a:pPr marL="457200" indent="-457200">
              <a:buFont typeface="+mj-lt"/>
              <a:buAutoNum type="arabicPeriod"/>
            </a:pPr>
            <a:r>
              <a:rPr lang="en-IN" dirty="0"/>
              <a:t>Which sectors reported the highest growth in the past 5 years?</a:t>
            </a:r>
          </a:p>
          <a:p>
            <a:pPr marL="457200" indent="-457200">
              <a:buFont typeface="+mj-lt"/>
              <a:buAutoNum type="arabicPeriod"/>
            </a:pPr>
            <a:r>
              <a:rPr lang="en-IN" dirty="0"/>
              <a:t>Which sectors reported the highest decline in the past 5 years?</a:t>
            </a:r>
          </a:p>
          <a:p>
            <a:pPr marL="457200" indent="-457200">
              <a:buFont typeface="+mj-lt"/>
              <a:buAutoNum type="arabicPeriod"/>
            </a:pPr>
            <a:r>
              <a:rPr lang="en-IN" dirty="0"/>
              <a:t>Which sector reported the most variation overall?</a:t>
            </a:r>
          </a:p>
          <a:p>
            <a:pPr marL="457200" indent="-457200">
              <a:buFont typeface="+mj-lt"/>
              <a:buAutoNum type="arabicPeriod"/>
            </a:pPr>
            <a:r>
              <a:rPr lang="en-IN" dirty="0"/>
              <a:t>What is the proportion of investment between sectors from the FDI perspective?</a:t>
            </a:r>
          </a:p>
          <a:p>
            <a:pPr marL="457200" indent="-457200">
              <a:buFont typeface="+mj-lt"/>
              <a:buAutoNum type="arabicPeriod"/>
            </a:pPr>
            <a:r>
              <a:rPr lang="en-IN" dirty="0"/>
              <a:t>Are there any specific clusters present in the data?</a:t>
            </a:r>
          </a:p>
          <a:p>
            <a:pPr marL="457200" indent="-457200">
              <a:buFont typeface="+mj-lt"/>
              <a:buAutoNum type="arabicPeriod"/>
            </a:pPr>
            <a:r>
              <a:rPr lang="en-IN" dirty="0"/>
              <a:t>Can we forecast the trend for the following year?</a:t>
            </a:r>
          </a:p>
          <a:p>
            <a:pPr marL="457200" indent="-457200">
              <a:buFont typeface="+mj-lt"/>
              <a:buAutoNum type="arabicPeriod"/>
            </a:pPr>
            <a:endParaRPr lang="en-IN" dirty="0"/>
          </a:p>
          <a:p>
            <a:pPr marL="457200" indent="-457200">
              <a:buFont typeface="+mj-lt"/>
              <a:buAutoNum type="arabicPeriod"/>
            </a:pPr>
            <a:endParaRPr lang="en-IN" dirty="0"/>
          </a:p>
          <a:p>
            <a:pPr marL="457200" indent="-457200">
              <a:buFont typeface="+mj-lt"/>
              <a:buAutoNum type="arabicPeriod"/>
            </a:pPr>
            <a:endParaRPr lang="en-IN" dirty="0"/>
          </a:p>
          <a:p>
            <a:pPr marL="457200" indent="-457200">
              <a:buFont typeface="+mj-lt"/>
              <a:buAutoNum type="arabicPeriod"/>
            </a:pPr>
            <a:endParaRPr lang="en-IN" dirty="0"/>
          </a:p>
          <a:p>
            <a:pPr marL="457200" indent="-457200">
              <a:buFont typeface="+mj-lt"/>
              <a:buAutoNum type="arabicPeriod"/>
            </a:pPr>
            <a:endParaRPr lang="en-IN" dirty="0"/>
          </a:p>
        </p:txBody>
      </p:sp>
      <p:sp>
        <p:nvSpPr>
          <p:cNvPr id="4" name="Title 3">
            <a:extLst>
              <a:ext uri="{FF2B5EF4-FFF2-40B4-BE49-F238E27FC236}">
                <a16:creationId xmlns:a16="http://schemas.microsoft.com/office/drawing/2014/main" id="{09C25168-96A5-410C-8D42-DE4064CF6449}"/>
              </a:ext>
            </a:extLst>
          </p:cNvPr>
          <p:cNvSpPr>
            <a:spLocks noGrp="1"/>
          </p:cNvSpPr>
          <p:nvPr>
            <p:ph type="title"/>
          </p:nvPr>
        </p:nvSpPr>
        <p:spPr>
          <a:xfrm>
            <a:off x="660400" y="805213"/>
            <a:ext cx="8602870" cy="830997"/>
          </a:xfrm>
        </p:spPr>
        <p:txBody>
          <a:bodyPr/>
          <a:lstStyle/>
          <a:p>
            <a:r>
              <a:rPr lang="en-IN" dirty="0"/>
              <a:t>Problem Statements</a:t>
            </a:r>
          </a:p>
        </p:txBody>
      </p:sp>
    </p:spTree>
    <p:extLst>
      <p:ext uri="{BB962C8B-B14F-4D97-AF65-F5344CB8AC3E}">
        <p14:creationId xmlns:p14="http://schemas.microsoft.com/office/powerpoint/2010/main" val="4217604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 name="Picture Placeholder 9" descr="Escalators">
            <a:extLst>
              <a:ext uri="{FF2B5EF4-FFF2-40B4-BE49-F238E27FC236}">
                <a16:creationId xmlns:a16="http://schemas.microsoft.com/office/drawing/2014/main" id="{067ABCFB-135D-465A-8D06-3042F9E75BB6}"/>
              </a:ext>
            </a:extLst>
          </p:cNvPr>
          <p:cNvPicPr>
            <a:picLocks noGrp="1" noChangeAspect="1"/>
          </p:cNvPicPr>
          <p:nvPr>
            <p:ph type="pic" sz="quarter" idx="10"/>
          </p:nvPr>
        </p:nvPicPr>
        <p:blipFill rotWithShape="1">
          <a:blip r:embed="rId2">
            <a:alphaModFix amt="60000"/>
          </a:blip>
          <a:srcRect t="6729" r="33992" b="40721"/>
          <a:stretch/>
        </p:blipFill>
        <p:spPr>
          <a:xfrm>
            <a:off x="15605" y="0"/>
            <a:ext cx="12192001" cy="6858000"/>
          </a:xfrm>
        </p:spPr>
      </p:pic>
      <p:sp>
        <p:nvSpPr>
          <p:cNvPr id="3" name="Rectangle 2">
            <a:extLst>
              <a:ext uri="{FF2B5EF4-FFF2-40B4-BE49-F238E27FC236}">
                <a16:creationId xmlns:a16="http://schemas.microsoft.com/office/drawing/2014/main" id="{47310966-9752-4035-9DD5-FFBC93FC094D}"/>
              </a:ext>
              <a:ext uri="{C183D7F6-B498-43B3-948B-1728B52AA6E4}">
                <adec:decorative xmlns:adec="http://schemas.microsoft.com/office/drawing/2017/decorative" val="1"/>
              </a:ext>
            </a:extLst>
          </p:cNvPr>
          <p:cNvSpPr/>
          <p:nvPr/>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0">
            <a:extLst>
              <a:ext uri="{FF2B5EF4-FFF2-40B4-BE49-F238E27FC236}">
                <a16:creationId xmlns:a16="http://schemas.microsoft.com/office/drawing/2014/main" id="{3D9E7E43-0082-4819-947F-94AD5664FC83}"/>
              </a:ext>
            </a:extLst>
          </p:cNvPr>
          <p:cNvSpPr>
            <a:spLocks noGrp="1"/>
          </p:cNvSpPr>
          <p:nvPr>
            <p:ph type="title"/>
          </p:nvPr>
        </p:nvSpPr>
        <p:spPr>
          <a:xfrm>
            <a:off x="3906175" y="1529685"/>
            <a:ext cx="4394446" cy="3246501"/>
          </a:xfrm>
        </p:spPr>
        <p:txBody>
          <a:bodyPr/>
          <a:lstStyle/>
          <a:p>
            <a:pPr algn="ctr" rtl="0" eaLnBrk="1" latinLnBrk="0" hangingPunct="1"/>
            <a:r>
              <a:rPr lang="en-US" sz="6600" dirty="0">
                <a:latin typeface="Calibri Light" panose="020F0302020204030204" pitchFamily="34" charset="0"/>
                <a:ea typeface="+mn-ea"/>
                <a:cs typeface="+mn-cs"/>
              </a:rPr>
              <a:t>DASHBOARD</a:t>
            </a:r>
            <a:br>
              <a:rPr lang="en-US" sz="6600" dirty="0">
                <a:latin typeface="Calibri Light" panose="020F0302020204030204" pitchFamily="34" charset="0"/>
                <a:ea typeface="+mn-ea"/>
                <a:cs typeface="+mn-cs"/>
              </a:rPr>
            </a:br>
            <a:r>
              <a:rPr lang="en-US" sz="6600" dirty="0">
                <a:latin typeface="Calibri Light" panose="020F0302020204030204" pitchFamily="34" charset="0"/>
                <a:ea typeface="+mn-ea"/>
                <a:cs typeface="+mn-cs"/>
              </a:rPr>
              <a:t>AND</a:t>
            </a:r>
            <a:br>
              <a:rPr lang="en-US" sz="6600" dirty="0">
                <a:latin typeface="Calibri Light" panose="020F0302020204030204" pitchFamily="34" charset="0"/>
                <a:ea typeface="+mn-ea"/>
                <a:cs typeface="+mn-cs"/>
              </a:rPr>
            </a:br>
            <a:r>
              <a:rPr lang="en-US" sz="6600" dirty="0">
                <a:latin typeface="Calibri Light" panose="020F0302020204030204" pitchFamily="34" charset="0"/>
                <a:ea typeface="+mn-ea"/>
                <a:cs typeface="+mn-cs"/>
              </a:rPr>
              <a:t>RESULTS</a:t>
            </a:r>
            <a:endParaRPr lang="en-US" sz="6600" dirty="0"/>
          </a:p>
        </p:txBody>
      </p:sp>
      <p:sp>
        <p:nvSpPr>
          <p:cNvPr id="8" name="Rectangle 7">
            <a:extLst>
              <a:ext uri="{FF2B5EF4-FFF2-40B4-BE49-F238E27FC236}">
                <a16:creationId xmlns:a16="http://schemas.microsoft.com/office/drawing/2014/main" id="{FD0393EC-C7F4-46AA-8768-FF7CD4DE0552}"/>
              </a:ext>
              <a:ext uri="{C183D7F6-B498-43B3-948B-1728B52AA6E4}">
                <adec:decorative xmlns:adec="http://schemas.microsoft.com/office/drawing/2017/decorative" val="1"/>
              </a:ext>
            </a:extLst>
          </p:cNvPr>
          <p:cNvSpPr/>
          <p:nvPr/>
        </p:nvSpPr>
        <p:spPr>
          <a:xfrm>
            <a:off x="11656858" y="6311396"/>
            <a:ext cx="425649" cy="46226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6B6DDC29-DFE2-4F0C-9C81-DDBC9CD8D269}"/>
              </a:ext>
            </a:extLst>
          </p:cNvPr>
          <p:cNvSpPr>
            <a:spLocks noGrp="1"/>
          </p:cNvSpPr>
          <p:nvPr>
            <p:ph type="body" sz="quarter" idx="11"/>
          </p:nvPr>
        </p:nvSpPr>
        <p:spPr>
          <a:xfrm>
            <a:off x="4149139" y="4625266"/>
            <a:ext cx="4151482" cy="724741"/>
          </a:xfrm>
        </p:spPr>
        <p:txBody>
          <a:bodyPr/>
          <a:lstStyle/>
          <a:p>
            <a:r>
              <a:rPr lang="en-US" sz="3200" dirty="0"/>
              <a:t>Let’s dive in</a:t>
            </a:r>
          </a:p>
        </p:txBody>
      </p:sp>
      <p:sp>
        <p:nvSpPr>
          <p:cNvPr id="9" name="Rectangle 8">
            <a:extLst>
              <a:ext uri="{FF2B5EF4-FFF2-40B4-BE49-F238E27FC236}">
                <a16:creationId xmlns:a16="http://schemas.microsoft.com/office/drawing/2014/main" id="{3B316495-5C04-4B06-835A-25CA0C2EB60D}"/>
              </a:ext>
              <a:ext uri="{C183D7F6-B498-43B3-948B-1728B52AA6E4}">
                <adec:decorative xmlns:adec="http://schemas.microsoft.com/office/drawing/2017/decorative" val="1"/>
              </a:ext>
            </a:extLst>
          </p:cNvPr>
          <p:cNvSpPr/>
          <p:nvPr/>
        </p:nvSpPr>
        <p:spPr>
          <a:xfrm>
            <a:off x="95069" y="98047"/>
            <a:ext cx="459924" cy="4599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1DA1A6B-8CE7-4F20-B874-1748F507BF66}"/>
              </a:ext>
              <a:ext uri="{C183D7F6-B498-43B3-948B-1728B52AA6E4}">
                <adec:decorative xmlns:adec="http://schemas.microsoft.com/office/drawing/2017/decorative" val="1"/>
              </a:ext>
            </a:extLst>
          </p:cNvPr>
          <p:cNvSpPr/>
          <p:nvPr/>
        </p:nvSpPr>
        <p:spPr>
          <a:xfrm>
            <a:off x="11656858" y="124680"/>
            <a:ext cx="425649" cy="462266"/>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E9A80E4-4FEA-4C90-94D3-80613EB1E5CB}"/>
              </a:ext>
              <a:ext uri="{C183D7F6-B498-43B3-948B-1728B52AA6E4}">
                <adec:decorative xmlns:adec="http://schemas.microsoft.com/office/drawing/2017/decorative" val="1"/>
              </a:ext>
            </a:extLst>
          </p:cNvPr>
          <p:cNvSpPr/>
          <p:nvPr/>
        </p:nvSpPr>
        <p:spPr>
          <a:xfrm>
            <a:off x="109493" y="6300029"/>
            <a:ext cx="459924" cy="45992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10251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901A6-5F24-4512-A2F5-40A1A8C4ED42}"/>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C6224B19-6871-4DA3-890C-0653E99C20FB}"/>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844807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3E500-66F3-4657-A4E3-526FC2A3140C}"/>
              </a:ext>
            </a:extLst>
          </p:cNvPr>
          <p:cNvSpPr>
            <a:spLocks noGrp="1"/>
          </p:cNvSpPr>
          <p:nvPr>
            <p:ph type="title"/>
          </p:nvPr>
        </p:nvSpPr>
        <p:spPr>
          <a:xfrm>
            <a:off x="432000" y="887766"/>
            <a:ext cx="11340000" cy="460047"/>
          </a:xfrm>
        </p:spPr>
        <p:txBody>
          <a:bodyPr/>
          <a:lstStyle/>
          <a:p>
            <a:r>
              <a:rPr lang="en-IN" b="1" dirty="0"/>
              <a:t>Which sector receives the maximum direct funding for a given year(2016)?</a:t>
            </a:r>
            <a:br>
              <a:rPr lang="en-IN" dirty="0"/>
            </a:br>
            <a:endParaRPr lang="en-IN" dirty="0"/>
          </a:p>
        </p:txBody>
      </p:sp>
      <p:pic>
        <p:nvPicPr>
          <p:cNvPr id="4" name="Picture 3">
            <a:extLst>
              <a:ext uri="{FF2B5EF4-FFF2-40B4-BE49-F238E27FC236}">
                <a16:creationId xmlns:a16="http://schemas.microsoft.com/office/drawing/2014/main" id="{0334270D-AF3B-4969-B0F0-60396EB8679F}"/>
              </a:ext>
            </a:extLst>
          </p:cNvPr>
          <p:cNvPicPr>
            <a:picLocks noChangeAspect="1"/>
          </p:cNvPicPr>
          <p:nvPr/>
        </p:nvPicPr>
        <p:blipFill>
          <a:blip r:embed="rId2"/>
          <a:stretch>
            <a:fillRect/>
          </a:stretch>
        </p:blipFill>
        <p:spPr>
          <a:xfrm>
            <a:off x="532660" y="1641758"/>
            <a:ext cx="5166804" cy="2838766"/>
          </a:xfrm>
          <a:prstGeom prst="rect">
            <a:avLst/>
          </a:prstGeom>
        </p:spPr>
      </p:pic>
      <p:sp>
        <p:nvSpPr>
          <p:cNvPr id="5" name="TextBox 4">
            <a:extLst>
              <a:ext uri="{FF2B5EF4-FFF2-40B4-BE49-F238E27FC236}">
                <a16:creationId xmlns:a16="http://schemas.microsoft.com/office/drawing/2014/main" id="{6C87089E-58F3-443A-8650-FB6D2B8F7CD3}"/>
              </a:ext>
            </a:extLst>
          </p:cNvPr>
          <p:cNvSpPr txBox="1"/>
          <p:nvPr/>
        </p:nvSpPr>
        <p:spPr>
          <a:xfrm>
            <a:off x="5699464" y="1731146"/>
            <a:ext cx="5175682" cy="646331"/>
          </a:xfrm>
          <a:prstGeom prst="rect">
            <a:avLst/>
          </a:prstGeom>
          <a:noFill/>
        </p:spPr>
        <p:txBody>
          <a:bodyPr wrap="square" rtlCol="0">
            <a:spAutoFit/>
          </a:bodyPr>
          <a:lstStyle/>
          <a:p>
            <a:r>
              <a:rPr lang="en-IN" dirty="0"/>
              <a:t>These are all the top 5 performing sectors that receive the maximum funding for the year 2016.</a:t>
            </a:r>
          </a:p>
        </p:txBody>
      </p:sp>
    </p:spTree>
    <p:extLst>
      <p:ext uri="{BB962C8B-B14F-4D97-AF65-F5344CB8AC3E}">
        <p14:creationId xmlns:p14="http://schemas.microsoft.com/office/powerpoint/2010/main" val="2125989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D4E01-8628-4B19-9CAD-A3AB12E0D620}"/>
              </a:ext>
            </a:extLst>
          </p:cNvPr>
          <p:cNvSpPr>
            <a:spLocks noGrp="1"/>
          </p:cNvSpPr>
          <p:nvPr>
            <p:ph type="title"/>
          </p:nvPr>
        </p:nvSpPr>
        <p:spPr>
          <a:xfrm>
            <a:off x="432000" y="647700"/>
            <a:ext cx="11340000" cy="852626"/>
          </a:xfrm>
        </p:spPr>
        <p:txBody>
          <a:bodyPr/>
          <a:lstStyle/>
          <a:p>
            <a:r>
              <a:rPr lang="en-IN" b="1" dirty="0"/>
              <a:t>Which sector receives the minimum direct funding for a given year?</a:t>
            </a:r>
            <a:br>
              <a:rPr lang="en-IN" dirty="0"/>
            </a:br>
            <a:endParaRPr lang="en-IN" dirty="0"/>
          </a:p>
        </p:txBody>
      </p:sp>
      <p:pic>
        <p:nvPicPr>
          <p:cNvPr id="4" name="Picture 3">
            <a:extLst>
              <a:ext uri="{FF2B5EF4-FFF2-40B4-BE49-F238E27FC236}">
                <a16:creationId xmlns:a16="http://schemas.microsoft.com/office/drawing/2014/main" id="{FF8E5C01-FDC0-4740-9657-647F6095C1DD}"/>
              </a:ext>
            </a:extLst>
          </p:cNvPr>
          <p:cNvPicPr>
            <a:picLocks noChangeAspect="1"/>
          </p:cNvPicPr>
          <p:nvPr/>
        </p:nvPicPr>
        <p:blipFill>
          <a:blip r:embed="rId2"/>
          <a:stretch>
            <a:fillRect/>
          </a:stretch>
        </p:blipFill>
        <p:spPr>
          <a:xfrm>
            <a:off x="432000" y="1500326"/>
            <a:ext cx="4539495" cy="2485748"/>
          </a:xfrm>
          <a:prstGeom prst="rect">
            <a:avLst/>
          </a:prstGeom>
        </p:spPr>
      </p:pic>
      <p:sp>
        <p:nvSpPr>
          <p:cNvPr id="5" name="TextBox 4">
            <a:extLst>
              <a:ext uri="{FF2B5EF4-FFF2-40B4-BE49-F238E27FC236}">
                <a16:creationId xmlns:a16="http://schemas.microsoft.com/office/drawing/2014/main" id="{9CA425DD-C010-41C5-A7D6-356BD8FCBF6F}"/>
              </a:ext>
            </a:extLst>
          </p:cNvPr>
          <p:cNvSpPr txBox="1"/>
          <p:nvPr/>
        </p:nvSpPr>
        <p:spPr>
          <a:xfrm>
            <a:off x="5140171" y="1562470"/>
            <a:ext cx="6116714" cy="646331"/>
          </a:xfrm>
          <a:prstGeom prst="rect">
            <a:avLst/>
          </a:prstGeom>
          <a:noFill/>
        </p:spPr>
        <p:txBody>
          <a:bodyPr wrap="square" rtlCol="0">
            <a:spAutoFit/>
          </a:bodyPr>
          <a:lstStyle/>
          <a:p>
            <a:r>
              <a:rPr lang="en-IN" dirty="0"/>
              <a:t>These sectors  receive the minimum funding for the year 2016.</a:t>
            </a:r>
          </a:p>
          <a:p>
            <a:endParaRPr lang="en-IN" dirty="0"/>
          </a:p>
        </p:txBody>
      </p:sp>
    </p:spTree>
    <p:extLst>
      <p:ext uri="{BB962C8B-B14F-4D97-AF65-F5344CB8AC3E}">
        <p14:creationId xmlns:p14="http://schemas.microsoft.com/office/powerpoint/2010/main" val="973604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3C813-D812-4C62-AB80-0D8664EF9DAF}"/>
              </a:ext>
            </a:extLst>
          </p:cNvPr>
          <p:cNvSpPr>
            <a:spLocks noGrp="1"/>
          </p:cNvSpPr>
          <p:nvPr>
            <p:ph type="title"/>
          </p:nvPr>
        </p:nvSpPr>
        <p:spPr>
          <a:xfrm>
            <a:off x="432000" y="367090"/>
            <a:ext cx="11340000" cy="298735"/>
          </a:xfrm>
        </p:spPr>
        <p:txBody>
          <a:bodyPr/>
          <a:lstStyle/>
          <a:p>
            <a:r>
              <a:rPr lang="en-IN" b="1" dirty="0"/>
              <a:t>Is there a trend of direct investments for individual sector?</a:t>
            </a:r>
            <a:br>
              <a:rPr lang="en-IN" dirty="0"/>
            </a:br>
            <a:endParaRPr lang="en-IN" dirty="0"/>
          </a:p>
        </p:txBody>
      </p:sp>
      <p:pic>
        <p:nvPicPr>
          <p:cNvPr id="4" name="Picture 3">
            <a:extLst>
              <a:ext uri="{FF2B5EF4-FFF2-40B4-BE49-F238E27FC236}">
                <a16:creationId xmlns:a16="http://schemas.microsoft.com/office/drawing/2014/main" id="{42581A23-FEC2-404D-A0E5-C71ACE656FFC}"/>
              </a:ext>
            </a:extLst>
          </p:cNvPr>
          <p:cNvPicPr>
            <a:picLocks noChangeAspect="1"/>
          </p:cNvPicPr>
          <p:nvPr/>
        </p:nvPicPr>
        <p:blipFill>
          <a:blip r:embed="rId2"/>
          <a:stretch>
            <a:fillRect/>
          </a:stretch>
        </p:blipFill>
        <p:spPr>
          <a:xfrm>
            <a:off x="432000" y="674702"/>
            <a:ext cx="3600214" cy="2135080"/>
          </a:xfrm>
          <a:prstGeom prst="rect">
            <a:avLst/>
          </a:prstGeom>
        </p:spPr>
      </p:pic>
      <p:pic>
        <p:nvPicPr>
          <p:cNvPr id="6" name="Picture 5">
            <a:extLst>
              <a:ext uri="{FF2B5EF4-FFF2-40B4-BE49-F238E27FC236}">
                <a16:creationId xmlns:a16="http://schemas.microsoft.com/office/drawing/2014/main" id="{0C916A8F-ACBA-4C76-A296-9F7193AE232F}"/>
              </a:ext>
            </a:extLst>
          </p:cNvPr>
          <p:cNvPicPr>
            <a:picLocks noChangeAspect="1"/>
          </p:cNvPicPr>
          <p:nvPr/>
        </p:nvPicPr>
        <p:blipFill>
          <a:blip r:embed="rId3"/>
          <a:stretch>
            <a:fillRect/>
          </a:stretch>
        </p:blipFill>
        <p:spPr>
          <a:xfrm>
            <a:off x="4322565" y="661898"/>
            <a:ext cx="3546870" cy="2135081"/>
          </a:xfrm>
          <a:prstGeom prst="rect">
            <a:avLst/>
          </a:prstGeom>
        </p:spPr>
      </p:pic>
      <p:pic>
        <p:nvPicPr>
          <p:cNvPr id="8" name="Picture 7">
            <a:extLst>
              <a:ext uri="{FF2B5EF4-FFF2-40B4-BE49-F238E27FC236}">
                <a16:creationId xmlns:a16="http://schemas.microsoft.com/office/drawing/2014/main" id="{41BABF2E-0E36-4C27-9B2F-18B3F5ADA4CA}"/>
              </a:ext>
            </a:extLst>
          </p:cNvPr>
          <p:cNvPicPr>
            <a:picLocks noChangeAspect="1"/>
          </p:cNvPicPr>
          <p:nvPr/>
        </p:nvPicPr>
        <p:blipFill>
          <a:blip r:embed="rId4"/>
          <a:stretch>
            <a:fillRect/>
          </a:stretch>
        </p:blipFill>
        <p:spPr>
          <a:xfrm>
            <a:off x="8225130" y="661898"/>
            <a:ext cx="3534870" cy="2135080"/>
          </a:xfrm>
          <a:prstGeom prst="rect">
            <a:avLst/>
          </a:prstGeom>
        </p:spPr>
      </p:pic>
      <p:sp>
        <p:nvSpPr>
          <p:cNvPr id="9" name="TextBox 8">
            <a:extLst>
              <a:ext uri="{FF2B5EF4-FFF2-40B4-BE49-F238E27FC236}">
                <a16:creationId xmlns:a16="http://schemas.microsoft.com/office/drawing/2014/main" id="{524F1704-C1B9-47E4-A42F-5A799106B77E}"/>
              </a:ext>
            </a:extLst>
          </p:cNvPr>
          <p:cNvSpPr txBox="1"/>
          <p:nvPr/>
        </p:nvSpPr>
        <p:spPr>
          <a:xfrm>
            <a:off x="432000" y="2957574"/>
            <a:ext cx="3669483" cy="369332"/>
          </a:xfrm>
          <a:prstGeom prst="rect">
            <a:avLst/>
          </a:prstGeom>
          <a:noFill/>
        </p:spPr>
        <p:txBody>
          <a:bodyPr wrap="square" rtlCol="0">
            <a:spAutoFit/>
          </a:bodyPr>
          <a:lstStyle/>
          <a:p>
            <a:r>
              <a:rPr lang="en-IN" dirty="0"/>
              <a:t>Trend for all sectors</a:t>
            </a:r>
          </a:p>
        </p:txBody>
      </p:sp>
      <p:sp>
        <p:nvSpPr>
          <p:cNvPr id="12" name="TextBox 11">
            <a:extLst>
              <a:ext uri="{FF2B5EF4-FFF2-40B4-BE49-F238E27FC236}">
                <a16:creationId xmlns:a16="http://schemas.microsoft.com/office/drawing/2014/main" id="{7DB6E90E-E3FC-49C7-983C-EF7C8236C13F}"/>
              </a:ext>
            </a:extLst>
          </p:cNvPr>
          <p:cNvSpPr txBox="1"/>
          <p:nvPr/>
        </p:nvSpPr>
        <p:spPr>
          <a:xfrm>
            <a:off x="4322565" y="2957574"/>
            <a:ext cx="3546870" cy="369332"/>
          </a:xfrm>
          <a:prstGeom prst="rect">
            <a:avLst/>
          </a:prstGeom>
          <a:noFill/>
        </p:spPr>
        <p:txBody>
          <a:bodyPr wrap="square" rtlCol="0">
            <a:spAutoFit/>
          </a:bodyPr>
          <a:lstStyle/>
          <a:p>
            <a:r>
              <a:rPr lang="en-IN" dirty="0"/>
              <a:t>Trend for Services Sector</a:t>
            </a:r>
          </a:p>
        </p:txBody>
      </p:sp>
      <p:sp>
        <p:nvSpPr>
          <p:cNvPr id="13" name="TextBox 12">
            <a:extLst>
              <a:ext uri="{FF2B5EF4-FFF2-40B4-BE49-F238E27FC236}">
                <a16:creationId xmlns:a16="http://schemas.microsoft.com/office/drawing/2014/main" id="{2A871047-B1BA-4958-9B14-58921CDFAB36}"/>
              </a:ext>
            </a:extLst>
          </p:cNvPr>
          <p:cNvSpPr txBox="1"/>
          <p:nvPr/>
        </p:nvSpPr>
        <p:spPr>
          <a:xfrm>
            <a:off x="8090517" y="2937200"/>
            <a:ext cx="3546870" cy="369332"/>
          </a:xfrm>
          <a:prstGeom prst="rect">
            <a:avLst/>
          </a:prstGeom>
          <a:noFill/>
        </p:spPr>
        <p:txBody>
          <a:bodyPr wrap="square" rtlCol="0">
            <a:spAutoFit/>
          </a:bodyPr>
          <a:lstStyle/>
          <a:p>
            <a:r>
              <a:rPr lang="en-IN" dirty="0"/>
              <a:t>Trend for Computers sector</a:t>
            </a:r>
          </a:p>
        </p:txBody>
      </p:sp>
      <p:pic>
        <p:nvPicPr>
          <p:cNvPr id="15" name="Picture 14">
            <a:extLst>
              <a:ext uri="{FF2B5EF4-FFF2-40B4-BE49-F238E27FC236}">
                <a16:creationId xmlns:a16="http://schemas.microsoft.com/office/drawing/2014/main" id="{CCAAF667-7803-43CA-B64F-20A64F687AC9}"/>
              </a:ext>
            </a:extLst>
          </p:cNvPr>
          <p:cNvPicPr>
            <a:picLocks noChangeAspect="1"/>
          </p:cNvPicPr>
          <p:nvPr/>
        </p:nvPicPr>
        <p:blipFill>
          <a:blip r:embed="rId5"/>
          <a:stretch>
            <a:fillRect/>
          </a:stretch>
        </p:blipFill>
        <p:spPr>
          <a:xfrm>
            <a:off x="414857" y="3474698"/>
            <a:ext cx="3600214" cy="2152835"/>
          </a:xfrm>
          <a:prstGeom prst="rect">
            <a:avLst/>
          </a:prstGeom>
        </p:spPr>
      </p:pic>
      <p:sp>
        <p:nvSpPr>
          <p:cNvPr id="16" name="TextBox 15">
            <a:extLst>
              <a:ext uri="{FF2B5EF4-FFF2-40B4-BE49-F238E27FC236}">
                <a16:creationId xmlns:a16="http://schemas.microsoft.com/office/drawing/2014/main" id="{7A3DBB6B-9D6B-4CDA-B1D1-4964B1792960}"/>
              </a:ext>
            </a:extLst>
          </p:cNvPr>
          <p:cNvSpPr txBox="1"/>
          <p:nvPr/>
        </p:nvSpPr>
        <p:spPr>
          <a:xfrm>
            <a:off x="269289" y="5738504"/>
            <a:ext cx="3600214" cy="369332"/>
          </a:xfrm>
          <a:prstGeom prst="rect">
            <a:avLst/>
          </a:prstGeom>
          <a:noFill/>
        </p:spPr>
        <p:txBody>
          <a:bodyPr wrap="square" rtlCol="0">
            <a:spAutoFit/>
          </a:bodyPr>
          <a:lstStyle/>
          <a:p>
            <a:r>
              <a:rPr lang="en-IN" dirty="0"/>
              <a:t>Trend for construction development</a:t>
            </a:r>
          </a:p>
        </p:txBody>
      </p:sp>
      <p:pic>
        <p:nvPicPr>
          <p:cNvPr id="18" name="Picture 17">
            <a:extLst>
              <a:ext uri="{FF2B5EF4-FFF2-40B4-BE49-F238E27FC236}">
                <a16:creationId xmlns:a16="http://schemas.microsoft.com/office/drawing/2014/main" id="{7E47FFA3-F575-45BB-8D8B-95106C22C0E0}"/>
              </a:ext>
            </a:extLst>
          </p:cNvPr>
          <p:cNvPicPr>
            <a:picLocks noChangeAspect="1"/>
          </p:cNvPicPr>
          <p:nvPr/>
        </p:nvPicPr>
        <p:blipFill>
          <a:blip r:embed="rId6"/>
          <a:stretch>
            <a:fillRect/>
          </a:stretch>
        </p:blipFill>
        <p:spPr>
          <a:xfrm>
            <a:off x="4322565" y="3446755"/>
            <a:ext cx="3546870" cy="2237176"/>
          </a:xfrm>
          <a:prstGeom prst="rect">
            <a:avLst/>
          </a:prstGeom>
        </p:spPr>
      </p:pic>
      <p:sp>
        <p:nvSpPr>
          <p:cNvPr id="20" name="TextBox 19">
            <a:extLst>
              <a:ext uri="{FF2B5EF4-FFF2-40B4-BE49-F238E27FC236}">
                <a16:creationId xmlns:a16="http://schemas.microsoft.com/office/drawing/2014/main" id="{3264A84F-60F7-4BEA-948C-DCED5BEE07C7}"/>
              </a:ext>
            </a:extLst>
          </p:cNvPr>
          <p:cNvSpPr txBox="1"/>
          <p:nvPr/>
        </p:nvSpPr>
        <p:spPr>
          <a:xfrm>
            <a:off x="4390747" y="5803780"/>
            <a:ext cx="3600214" cy="369332"/>
          </a:xfrm>
          <a:prstGeom prst="rect">
            <a:avLst/>
          </a:prstGeom>
          <a:noFill/>
        </p:spPr>
        <p:txBody>
          <a:bodyPr wrap="square" rtlCol="0">
            <a:spAutoFit/>
          </a:bodyPr>
          <a:lstStyle/>
          <a:p>
            <a:r>
              <a:rPr lang="en-IN" dirty="0"/>
              <a:t>Trend for Coir Sector</a:t>
            </a:r>
          </a:p>
        </p:txBody>
      </p:sp>
      <p:pic>
        <p:nvPicPr>
          <p:cNvPr id="22" name="Picture 21">
            <a:extLst>
              <a:ext uri="{FF2B5EF4-FFF2-40B4-BE49-F238E27FC236}">
                <a16:creationId xmlns:a16="http://schemas.microsoft.com/office/drawing/2014/main" id="{AEC0120F-F22B-4BDC-8145-A161E2DB4F8D}"/>
              </a:ext>
            </a:extLst>
          </p:cNvPr>
          <p:cNvPicPr>
            <a:picLocks noChangeAspect="1"/>
          </p:cNvPicPr>
          <p:nvPr/>
        </p:nvPicPr>
        <p:blipFill>
          <a:blip r:embed="rId7"/>
          <a:stretch>
            <a:fillRect/>
          </a:stretch>
        </p:blipFill>
        <p:spPr>
          <a:xfrm>
            <a:off x="8213130" y="3446753"/>
            <a:ext cx="3546870" cy="2237175"/>
          </a:xfrm>
          <a:prstGeom prst="rect">
            <a:avLst/>
          </a:prstGeom>
        </p:spPr>
      </p:pic>
      <p:sp>
        <p:nvSpPr>
          <p:cNvPr id="24" name="TextBox 23">
            <a:extLst>
              <a:ext uri="{FF2B5EF4-FFF2-40B4-BE49-F238E27FC236}">
                <a16:creationId xmlns:a16="http://schemas.microsoft.com/office/drawing/2014/main" id="{C482CCFB-DEB9-4E12-8EE2-E40E6BB3D378}"/>
              </a:ext>
            </a:extLst>
          </p:cNvPr>
          <p:cNvSpPr txBox="1"/>
          <p:nvPr/>
        </p:nvSpPr>
        <p:spPr>
          <a:xfrm>
            <a:off x="8213130" y="5803780"/>
            <a:ext cx="3697581" cy="369332"/>
          </a:xfrm>
          <a:prstGeom prst="rect">
            <a:avLst/>
          </a:prstGeom>
          <a:noFill/>
        </p:spPr>
        <p:txBody>
          <a:bodyPr wrap="square" rtlCol="0">
            <a:spAutoFit/>
          </a:bodyPr>
          <a:lstStyle/>
          <a:p>
            <a:r>
              <a:rPr lang="en-IN" dirty="0"/>
              <a:t>Trend for Coal Production</a:t>
            </a:r>
          </a:p>
        </p:txBody>
      </p:sp>
    </p:spTree>
    <p:extLst>
      <p:ext uri="{BB962C8B-B14F-4D97-AF65-F5344CB8AC3E}">
        <p14:creationId xmlns:p14="http://schemas.microsoft.com/office/powerpoint/2010/main" val="362691668"/>
      </p:ext>
    </p:extLst>
  </p:cSld>
  <p:clrMapOvr>
    <a:masterClrMapping/>
  </p:clrMapOvr>
</p:sld>
</file>

<file path=ppt/theme/theme1.xml><?xml version="1.0" encoding="utf-8"?>
<a:theme xmlns:a="http://schemas.openxmlformats.org/drawingml/2006/main" name="Office Theme">
  <a:themeElements>
    <a:clrScheme name="Geometric Presentation">
      <a:dk1>
        <a:sysClr val="windowText" lastClr="000000"/>
      </a:dk1>
      <a:lt1>
        <a:sysClr val="window" lastClr="FFFFFF"/>
      </a:lt1>
      <a:dk2>
        <a:srgbClr val="44546A"/>
      </a:dk2>
      <a:lt2>
        <a:srgbClr val="ACCBF9"/>
      </a:lt2>
      <a:accent1>
        <a:srgbClr val="5C83C4"/>
      </a:accent1>
      <a:accent2>
        <a:srgbClr val="2C599D"/>
      </a:accent2>
      <a:accent3>
        <a:srgbClr val="1A3B70"/>
      </a:accent3>
      <a:accent4>
        <a:srgbClr val="FA6F1A"/>
      </a:accent4>
      <a:accent5>
        <a:srgbClr val="11224E"/>
      </a:accent5>
      <a:accent6>
        <a:srgbClr val="9D90A0"/>
      </a:accent6>
      <a:hlink>
        <a:srgbClr val="9454C3"/>
      </a:hlink>
      <a:folHlink>
        <a:srgbClr val="3EBBF0"/>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3_LW_v2" id="{C590A786-F65F-42F6-9E48-12C78E3C86B3}" vid="{FEE92C9D-6350-4ECD-87A4-004D12BB2B1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Geometric presentation</Template>
  <TotalTime>4267</TotalTime>
  <Words>834</Words>
  <Application>Microsoft Office PowerPoint</Application>
  <PresentationFormat>Widescreen</PresentationFormat>
  <Paragraphs>73</Paragraphs>
  <Slides>19</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Calibri Light</vt:lpstr>
      <vt:lpstr>Corbel</vt:lpstr>
      <vt:lpstr>Inter</vt:lpstr>
      <vt:lpstr>Roboto</vt:lpstr>
      <vt:lpstr>Wingdings</vt:lpstr>
      <vt:lpstr>Office Theme</vt:lpstr>
      <vt:lpstr>FOREIGN DIRECT INVESTMENT</vt:lpstr>
      <vt:lpstr>Agenda</vt:lpstr>
      <vt:lpstr>Introduction</vt:lpstr>
      <vt:lpstr>Problem Statements</vt:lpstr>
      <vt:lpstr>DASHBOARD AND RESULTS</vt:lpstr>
      <vt:lpstr>PowerPoint Presentation</vt:lpstr>
      <vt:lpstr>Which sector receives the maximum direct funding for a given year(2016)? </vt:lpstr>
      <vt:lpstr>Which sector receives the minimum direct funding for a given year? </vt:lpstr>
      <vt:lpstr>Is there a trend of direct investments for individual sector? </vt:lpstr>
      <vt:lpstr>In what fashion can the sectors be grouped for comparisons? </vt:lpstr>
      <vt:lpstr>Which sectors reported the highest growth in the past 5 years? </vt:lpstr>
      <vt:lpstr>Which sectors reported the highest decline in the past 5 years? </vt:lpstr>
      <vt:lpstr>Which sector reported the most variation overall? </vt:lpstr>
      <vt:lpstr>What is the proportion of investment between sectors from the FDI perspective? </vt:lpstr>
      <vt:lpstr>Are there any specific clusters present in the data? </vt:lpstr>
      <vt:lpstr>Can we forecast the trend for the following year? </vt:lpstr>
      <vt:lpstr>This is the linear trend line that is it basically is the linear equation which says to get the FDI values at any given certain points you’ll have to use the equation given for FDI value which is Prebid number.  </vt:lpstr>
      <vt:lpstr>Summary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FOREIGN DIRECT INVESTMENT</dc:title>
  <dc:creator>Sana Jalgaonkar</dc:creator>
  <cp:lastModifiedBy>Sana Jalgaonkar</cp:lastModifiedBy>
  <cp:revision>33</cp:revision>
  <dcterms:created xsi:type="dcterms:W3CDTF">2021-01-26T13:36:09Z</dcterms:created>
  <dcterms:modified xsi:type="dcterms:W3CDTF">2021-01-31T03:58:02Z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