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6" r:id="rId5"/>
    <p:sldId id="283" r:id="rId6"/>
    <p:sldId id="277" r:id="rId7"/>
    <p:sldId id="284" r:id="rId8"/>
    <p:sldId id="294" r:id="rId9"/>
    <p:sldId id="282" r:id="rId10"/>
    <p:sldId id="285" r:id="rId11"/>
    <p:sldId id="286" r:id="rId12"/>
    <p:sldId id="288" r:id="rId13"/>
    <p:sldId id="296" r:id="rId14"/>
    <p:sldId id="269" r:id="rId15"/>
    <p:sldId id="290" r:id="rId16"/>
    <p:sldId id="289" r:id="rId17"/>
    <p:sldId id="292" r:id="rId18"/>
    <p:sldId id="278" r:id="rId19"/>
    <p:sldId id="306" r:id="rId20"/>
    <p:sldId id="293" r:id="rId21"/>
    <p:sldId id="297" r:id="rId22"/>
    <p:sldId id="287" r:id="rId23"/>
    <p:sldId id="298" r:id="rId24"/>
    <p:sldId id="295" r:id="rId25"/>
    <p:sldId id="307" r:id="rId26"/>
    <p:sldId id="313"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CE04DE-82D2-498A-93A5-58E231B4B99F}">
          <p14:sldIdLst>
            <p14:sldId id="256"/>
            <p14:sldId id="283"/>
            <p14:sldId id="277"/>
            <p14:sldId id="284"/>
            <p14:sldId id="294"/>
            <p14:sldId id="282"/>
            <p14:sldId id="285"/>
          </p14:sldIdLst>
        </p14:section>
        <p14:section name="Data Cleaning &amp; Pre-processing" id="{BCBCEED3-2FFF-4F01-8163-94FC6EF9B67F}">
          <p14:sldIdLst>
            <p14:sldId id="286"/>
            <p14:sldId id="288"/>
          </p14:sldIdLst>
        </p14:section>
        <p14:section name="EDA" id="{42E2CF62-31AE-4BF7-B178-007F08A3BA15}">
          <p14:sldIdLst>
            <p14:sldId id="296"/>
            <p14:sldId id="269"/>
            <p14:sldId id="290"/>
            <p14:sldId id="289"/>
            <p14:sldId id="292"/>
            <p14:sldId id="278"/>
            <p14:sldId id="306"/>
            <p14:sldId id="293"/>
          </p14:sldIdLst>
        </p14:section>
        <p14:section name="Model" id="{2148DB8B-4E28-4926-AF12-D45F256F8785}">
          <p14:sldIdLst>
            <p14:sldId id="297"/>
            <p14:sldId id="287"/>
            <p14:sldId id="298"/>
          </p14:sldIdLst>
        </p14:section>
        <p14:section name="Recommendations" id="{89E94F65-974A-4BA5-9421-49EFF2D5511A}">
          <p14:sldIdLst>
            <p14:sldId id="295"/>
            <p14:sldId id="307"/>
            <p14:sldId id="313"/>
            <p14:sldId id="315"/>
          </p14:sldIdLst>
        </p14:section>
      </p14:sectionLst>
    </p:ex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thari, Adithya N" initials="KAN" lastIdx="6" clrIdx="0">
    <p:extLst>
      <p:ext uri="{19B8F6BF-5375-455C-9EA6-DF929625EA0E}">
        <p15:presenceInfo xmlns:p15="http://schemas.microsoft.com/office/powerpoint/2012/main" userId="Kothari, Adithya 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200"/>
    <a:srgbClr val="E6E6E6"/>
    <a:srgbClr val="3803C1"/>
    <a:srgbClr val="1B015B"/>
    <a:srgbClr val="29028C"/>
    <a:srgbClr val="F2F2F2"/>
    <a:srgbClr val="CFB991"/>
    <a:srgbClr val="FFFFFF"/>
    <a:srgbClr val="00194C"/>
    <a:srgbClr val="01406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48" y="48"/>
      </p:cViewPr>
      <p:guideLst>
        <p:guide pos="3840"/>
        <p:guide pos="597"/>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30T02:45:13.866" idx="1">
    <p:pos x="10" y="10"/>
    <p:text>Need to change color to  #3803C1  and size of graphs to fit</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41975E-1CC9-477E-8B20-41835579DEB6}"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D84146C6-2F8B-480E-990F-0BCAAE62550C}">
      <dgm:prSet phldrT="[Text]" custT="1"/>
      <dgm:spPr>
        <a:solidFill>
          <a:srgbClr val="3803C1"/>
        </a:solidFill>
      </dgm:spPr>
      <dgm:t>
        <a:bodyPr/>
        <a:lstStyle/>
        <a:p>
          <a:r>
            <a:rPr lang="en-US" sz="1100"/>
            <a:t>Summary</a:t>
          </a:r>
        </a:p>
      </dgm:t>
    </dgm:pt>
    <dgm:pt modelId="{AD3F4DE4-E91A-4EE3-B728-1976A459078E}" type="parTrans" cxnId="{E7C79C6C-532C-4886-A98F-0BBF385491A2}">
      <dgm:prSet/>
      <dgm:spPr/>
      <dgm:t>
        <a:bodyPr/>
        <a:lstStyle/>
        <a:p>
          <a:endParaRPr lang="en-US"/>
        </a:p>
      </dgm:t>
    </dgm:pt>
    <dgm:pt modelId="{31C4C406-D709-4473-9895-D2FDD03CAF21}" type="sibTrans" cxnId="{E7C79C6C-532C-4886-A98F-0BBF385491A2}">
      <dgm:prSet/>
      <dgm:spPr>
        <a:solidFill>
          <a:srgbClr val="3803C1"/>
        </a:solidFill>
      </dgm:spPr>
      <dgm:t>
        <a:bodyPr/>
        <a:lstStyle/>
        <a:p>
          <a:r>
            <a:rPr lang="en-US"/>
            <a:t>Teacher History</a:t>
          </a:r>
        </a:p>
      </dgm:t>
    </dgm:pt>
    <dgm:pt modelId="{D234D4CF-CCC2-4EC6-B8D2-43B6ADD6ED72}">
      <dgm:prSet phldrT="[Text]" custT="1"/>
      <dgm:spPr>
        <a:solidFill>
          <a:srgbClr val="EAB200"/>
        </a:solidFill>
      </dgm:spPr>
      <dgm:t>
        <a:bodyPr/>
        <a:lstStyle/>
        <a:p>
          <a:r>
            <a:rPr lang="en-US" sz="1400"/>
            <a:t>Essays</a:t>
          </a:r>
          <a:endParaRPr lang="en-US" sz="2600"/>
        </a:p>
      </dgm:t>
    </dgm:pt>
    <dgm:pt modelId="{252B1CED-13C6-47DB-A405-7E8B35F9575A}" type="parTrans" cxnId="{FF69BA1E-FA57-4D73-8B35-E669F2E11E6B}">
      <dgm:prSet/>
      <dgm:spPr/>
      <dgm:t>
        <a:bodyPr/>
        <a:lstStyle/>
        <a:p>
          <a:endParaRPr lang="en-US"/>
        </a:p>
      </dgm:t>
    </dgm:pt>
    <dgm:pt modelId="{D2C53809-DAE0-420F-94E5-37A6DD256BD4}" type="sibTrans" cxnId="{FF69BA1E-FA57-4D73-8B35-E669F2E11E6B}">
      <dgm:prSet/>
      <dgm:spPr>
        <a:solidFill>
          <a:srgbClr val="3803C1"/>
        </a:solidFill>
      </dgm:spPr>
      <dgm:t>
        <a:bodyPr/>
        <a:lstStyle/>
        <a:p>
          <a:r>
            <a:rPr lang="en-US"/>
            <a:t>States</a:t>
          </a:r>
        </a:p>
      </dgm:t>
    </dgm:pt>
    <dgm:pt modelId="{D80C206B-9D92-4D62-B840-6F8A55C1D917}">
      <dgm:prSet phldrT="[Text]"/>
      <dgm:spPr>
        <a:solidFill>
          <a:srgbClr val="3803C1"/>
        </a:solidFill>
      </dgm:spPr>
      <dgm:t>
        <a:bodyPr/>
        <a:lstStyle/>
        <a:p>
          <a:r>
            <a:rPr lang="en-US"/>
            <a:t>Subjects</a:t>
          </a:r>
        </a:p>
      </dgm:t>
    </dgm:pt>
    <dgm:pt modelId="{F22495E1-13D9-4ADB-AFA3-FB4167D9A551}" type="parTrans" cxnId="{BC2AF874-0332-41C5-8197-A834F612510D}">
      <dgm:prSet/>
      <dgm:spPr/>
      <dgm:t>
        <a:bodyPr/>
        <a:lstStyle/>
        <a:p>
          <a:endParaRPr lang="en-US"/>
        </a:p>
      </dgm:t>
    </dgm:pt>
    <dgm:pt modelId="{70DA3002-618B-4197-8ABB-47F8059412F2}" type="sibTrans" cxnId="{BC2AF874-0332-41C5-8197-A834F612510D}">
      <dgm:prSet/>
      <dgm:spPr>
        <a:solidFill>
          <a:srgbClr val="3803C1"/>
        </a:solidFill>
      </dgm:spPr>
      <dgm:t>
        <a:bodyPr/>
        <a:lstStyle/>
        <a:p>
          <a:r>
            <a:rPr lang="en-US"/>
            <a:t>Approval</a:t>
          </a:r>
        </a:p>
      </dgm:t>
    </dgm:pt>
    <dgm:pt modelId="{F8FB6988-02C0-4B1E-99F8-E15AEBCE8DB1}" type="pres">
      <dgm:prSet presAssocID="{4841975E-1CC9-477E-8B20-41835579DEB6}" presName="Name0" presStyleCnt="0">
        <dgm:presLayoutVars>
          <dgm:chMax/>
          <dgm:chPref/>
          <dgm:dir/>
          <dgm:animLvl val="lvl"/>
        </dgm:presLayoutVars>
      </dgm:prSet>
      <dgm:spPr/>
    </dgm:pt>
    <dgm:pt modelId="{6D413AC8-05D2-4F77-82BA-D2C7D3BBE194}" type="pres">
      <dgm:prSet presAssocID="{D84146C6-2F8B-480E-990F-0BCAAE62550C}" presName="composite" presStyleCnt="0"/>
      <dgm:spPr/>
    </dgm:pt>
    <dgm:pt modelId="{50D180D3-8663-4732-A8BA-8DD54F6E768A}" type="pres">
      <dgm:prSet presAssocID="{D84146C6-2F8B-480E-990F-0BCAAE62550C}" presName="Parent1" presStyleLbl="node1" presStyleIdx="0" presStyleCnt="6" custLinFactX="-11851" custLinFactNeighborX="-100000" custLinFactNeighborY="-26">
        <dgm:presLayoutVars>
          <dgm:chMax val="1"/>
          <dgm:chPref val="1"/>
          <dgm:bulletEnabled val="1"/>
        </dgm:presLayoutVars>
      </dgm:prSet>
      <dgm:spPr/>
    </dgm:pt>
    <dgm:pt modelId="{8C037170-37FF-449B-8BEE-63B006D4BF15}" type="pres">
      <dgm:prSet presAssocID="{D84146C6-2F8B-480E-990F-0BCAAE62550C}" presName="Childtext1" presStyleLbl="revTx" presStyleIdx="0" presStyleCnt="3">
        <dgm:presLayoutVars>
          <dgm:chMax val="0"/>
          <dgm:chPref val="0"/>
          <dgm:bulletEnabled val="1"/>
        </dgm:presLayoutVars>
      </dgm:prSet>
      <dgm:spPr/>
    </dgm:pt>
    <dgm:pt modelId="{E78ECAF4-91A4-49EA-8961-9C9ABE1E6175}" type="pres">
      <dgm:prSet presAssocID="{D84146C6-2F8B-480E-990F-0BCAAE62550C}" presName="BalanceSpacing" presStyleCnt="0"/>
      <dgm:spPr/>
    </dgm:pt>
    <dgm:pt modelId="{A8BCCC23-F835-4C34-8C83-28336BEE2480}" type="pres">
      <dgm:prSet presAssocID="{D84146C6-2F8B-480E-990F-0BCAAE62550C}" presName="BalanceSpacing1" presStyleCnt="0"/>
      <dgm:spPr/>
    </dgm:pt>
    <dgm:pt modelId="{0195B82F-D717-4BFC-BF99-0C7F8C7F7E6F}" type="pres">
      <dgm:prSet presAssocID="{31C4C406-D709-4473-9895-D2FDD03CAF21}" presName="Accent1Text" presStyleLbl="node1" presStyleIdx="1" presStyleCnt="6" custLinFactNeighborX="-54797" custLinFactNeighborY="84391"/>
      <dgm:spPr/>
    </dgm:pt>
    <dgm:pt modelId="{A2F85213-B4A6-4B9B-9438-26CEA4A8BEF6}" type="pres">
      <dgm:prSet presAssocID="{31C4C406-D709-4473-9895-D2FDD03CAF21}" presName="spaceBetweenRectangles" presStyleCnt="0"/>
      <dgm:spPr/>
    </dgm:pt>
    <dgm:pt modelId="{5B3A8B8B-FD7A-4210-8076-588AEF680E71}" type="pres">
      <dgm:prSet presAssocID="{D234D4CF-CCC2-4EC6-B8D2-43B6ADD6ED72}" presName="composite" presStyleCnt="0"/>
      <dgm:spPr/>
    </dgm:pt>
    <dgm:pt modelId="{AD35C521-8304-4607-8DA7-382D79C24D26}" type="pres">
      <dgm:prSet presAssocID="{D234D4CF-CCC2-4EC6-B8D2-43B6ADD6ED72}" presName="Parent1" presStyleLbl="node1" presStyleIdx="2" presStyleCnt="6" custLinFactNeighborY="0">
        <dgm:presLayoutVars>
          <dgm:chMax val="1"/>
          <dgm:chPref val="1"/>
          <dgm:bulletEnabled val="1"/>
        </dgm:presLayoutVars>
      </dgm:prSet>
      <dgm:spPr/>
    </dgm:pt>
    <dgm:pt modelId="{3509120A-5ADA-496E-A81D-2AA2EEF9D2B6}" type="pres">
      <dgm:prSet presAssocID="{D234D4CF-CCC2-4EC6-B8D2-43B6ADD6ED72}" presName="Childtext1" presStyleLbl="revTx" presStyleIdx="1" presStyleCnt="3" custLinFactNeighborY="-1139">
        <dgm:presLayoutVars>
          <dgm:chMax val="0"/>
          <dgm:chPref val="0"/>
          <dgm:bulletEnabled val="1"/>
        </dgm:presLayoutVars>
      </dgm:prSet>
      <dgm:spPr/>
    </dgm:pt>
    <dgm:pt modelId="{93D0129D-5D05-4104-8233-5ED4020A6E47}" type="pres">
      <dgm:prSet presAssocID="{D234D4CF-CCC2-4EC6-B8D2-43B6ADD6ED72}" presName="BalanceSpacing" presStyleCnt="0"/>
      <dgm:spPr/>
    </dgm:pt>
    <dgm:pt modelId="{526CE52B-C776-4EAD-B051-F41EE4B1D3C2}" type="pres">
      <dgm:prSet presAssocID="{D234D4CF-CCC2-4EC6-B8D2-43B6ADD6ED72}" presName="BalanceSpacing1" presStyleCnt="0"/>
      <dgm:spPr/>
    </dgm:pt>
    <dgm:pt modelId="{46589402-7311-4024-9562-A39E07B439CC}" type="pres">
      <dgm:prSet presAssocID="{D2C53809-DAE0-420F-94E5-37A6DD256BD4}" presName="Accent1Text" presStyleLbl="node1" presStyleIdx="3" presStyleCnt="6" custLinFactNeighborY="0"/>
      <dgm:spPr/>
    </dgm:pt>
    <dgm:pt modelId="{29F9E394-AD60-413C-9C81-4F45DFC44959}" type="pres">
      <dgm:prSet presAssocID="{D2C53809-DAE0-420F-94E5-37A6DD256BD4}" presName="spaceBetweenRectangles" presStyleCnt="0"/>
      <dgm:spPr/>
    </dgm:pt>
    <dgm:pt modelId="{47E94018-37D7-478F-A459-EE6C7061C6A6}" type="pres">
      <dgm:prSet presAssocID="{D80C206B-9D92-4D62-B840-6F8A55C1D917}" presName="composite" presStyleCnt="0"/>
      <dgm:spPr/>
    </dgm:pt>
    <dgm:pt modelId="{40D4FD6A-9A0C-4905-B766-93A912DDCEA5}" type="pres">
      <dgm:prSet presAssocID="{D80C206B-9D92-4D62-B840-6F8A55C1D917}" presName="Parent1" presStyleLbl="node1" presStyleIdx="4" presStyleCnt="6" custLinFactNeighborY="0">
        <dgm:presLayoutVars>
          <dgm:chMax val="1"/>
          <dgm:chPref val="1"/>
          <dgm:bulletEnabled val="1"/>
        </dgm:presLayoutVars>
      </dgm:prSet>
      <dgm:spPr/>
    </dgm:pt>
    <dgm:pt modelId="{D408B143-5DF0-4F3E-B450-B1549DC7C00A}" type="pres">
      <dgm:prSet presAssocID="{D80C206B-9D92-4D62-B840-6F8A55C1D917}" presName="Childtext1" presStyleLbl="revTx" presStyleIdx="2" presStyleCnt="3">
        <dgm:presLayoutVars>
          <dgm:chMax val="0"/>
          <dgm:chPref val="0"/>
          <dgm:bulletEnabled val="1"/>
        </dgm:presLayoutVars>
      </dgm:prSet>
      <dgm:spPr/>
    </dgm:pt>
    <dgm:pt modelId="{D4D93AA5-D19A-44DB-8F5D-3474E44B219D}" type="pres">
      <dgm:prSet presAssocID="{D80C206B-9D92-4D62-B840-6F8A55C1D917}" presName="BalanceSpacing" presStyleCnt="0"/>
      <dgm:spPr/>
    </dgm:pt>
    <dgm:pt modelId="{2EDFD85D-A691-447E-A156-5741EA175777}" type="pres">
      <dgm:prSet presAssocID="{D80C206B-9D92-4D62-B840-6F8A55C1D917}" presName="BalanceSpacing1" presStyleCnt="0"/>
      <dgm:spPr/>
    </dgm:pt>
    <dgm:pt modelId="{2B515D88-0690-4BD8-B35D-F0FFD630ACE6}" type="pres">
      <dgm:prSet presAssocID="{70DA3002-618B-4197-8ABB-47F8059412F2}" presName="Accent1Text" presStyleLbl="node1" presStyleIdx="5" presStyleCnt="6" custLinFactNeighborY="0"/>
      <dgm:spPr/>
    </dgm:pt>
  </dgm:ptLst>
  <dgm:cxnLst>
    <dgm:cxn modelId="{FF69BA1E-FA57-4D73-8B35-E669F2E11E6B}" srcId="{4841975E-1CC9-477E-8B20-41835579DEB6}" destId="{D234D4CF-CCC2-4EC6-B8D2-43B6ADD6ED72}" srcOrd="1" destOrd="0" parTransId="{252B1CED-13C6-47DB-A405-7E8B35F9575A}" sibTransId="{D2C53809-DAE0-420F-94E5-37A6DD256BD4}"/>
    <dgm:cxn modelId="{E7C79C6C-532C-4886-A98F-0BBF385491A2}" srcId="{4841975E-1CC9-477E-8B20-41835579DEB6}" destId="{D84146C6-2F8B-480E-990F-0BCAAE62550C}" srcOrd="0" destOrd="0" parTransId="{AD3F4DE4-E91A-4EE3-B728-1976A459078E}" sibTransId="{31C4C406-D709-4473-9895-D2FDD03CAF21}"/>
    <dgm:cxn modelId="{7CA59F71-0F6A-4417-A901-7EE8779EE1E3}" type="presOf" srcId="{D234D4CF-CCC2-4EC6-B8D2-43B6ADD6ED72}" destId="{AD35C521-8304-4607-8DA7-382D79C24D26}" srcOrd="0" destOrd="0" presId="urn:microsoft.com/office/officeart/2008/layout/AlternatingHexagons"/>
    <dgm:cxn modelId="{BC2AF874-0332-41C5-8197-A834F612510D}" srcId="{4841975E-1CC9-477E-8B20-41835579DEB6}" destId="{D80C206B-9D92-4D62-B840-6F8A55C1D917}" srcOrd="2" destOrd="0" parTransId="{F22495E1-13D9-4ADB-AFA3-FB4167D9A551}" sibTransId="{70DA3002-618B-4197-8ABB-47F8059412F2}"/>
    <dgm:cxn modelId="{E81C1557-4F78-4501-8FAF-F88ED7E5AF18}" type="presOf" srcId="{31C4C406-D709-4473-9895-D2FDD03CAF21}" destId="{0195B82F-D717-4BFC-BF99-0C7F8C7F7E6F}" srcOrd="0" destOrd="0" presId="urn:microsoft.com/office/officeart/2008/layout/AlternatingHexagons"/>
    <dgm:cxn modelId="{7F36E577-79C9-4250-AB56-23BC9CCFA43E}" type="presOf" srcId="{4841975E-1CC9-477E-8B20-41835579DEB6}" destId="{F8FB6988-02C0-4B1E-99F8-E15AEBCE8DB1}" srcOrd="0" destOrd="0" presId="urn:microsoft.com/office/officeart/2008/layout/AlternatingHexagons"/>
    <dgm:cxn modelId="{CBAF027B-3131-46ED-A38B-ABC99BB82368}" type="presOf" srcId="{70DA3002-618B-4197-8ABB-47F8059412F2}" destId="{2B515D88-0690-4BD8-B35D-F0FFD630ACE6}" srcOrd="0" destOrd="0" presId="urn:microsoft.com/office/officeart/2008/layout/AlternatingHexagons"/>
    <dgm:cxn modelId="{EC4D90D1-C06F-48EC-87C4-F1B18516530C}" type="presOf" srcId="{D2C53809-DAE0-420F-94E5-37A6DD256BD4}" destId="{46589402-7311-4024-9562-A39E07B439CC}" srcOrd="0" destOrd="0" presId="urn:microsoft.com/office/officeart/2008/layout/AlternatingHexagons"/>
    <dgm:cxn modelId="{09882EE2-35B5-4356-A44D-4889E4EF1045}" type="presOf" srcId="{D80C206B-9D92-4D62-B840-6F8A55C1D917}" destId="{40D4FD6A-9A0C-4905-B766-93A912DDCEA5}" srcOrd="0" destOrd="0" presId="urn:microsoft.com/office/officeart/2008/layout/AlternatingHexagons"/>
    <dgm:cxn modelId="{F85676F0-EEB0-4958-9100-6EFEA8DA8E81}" type="presOf" srcId="{D84146C6-2F8B-480E-990F-0BCAAE62550C}" destId="{50D180D3-8663-4732-A8BA-8DD54F6E768A}" srcOrd="0" destOrd="0" presId="urn:microsoft.com/office/officeart/2008/layout/AlternatingHexagons"/>
    <dgm:cxn modelId="{7142CAB3-D23A-417E-8071-CB7235444788}" type="presParOf" srcId="{F8FB6988-02C0-4B1E-99F8-E15AEBCE8DB1}" destId="{6D413AC8-05D2-4F77-82BA-D2C7D3BBE194}" srcOrd="0" destOrd="0" presId="urn:microsoft.com/office/officeart/2008/layout/AlternatingHexagons"/>
    <dgm:cxn modelId="{7AC9DC07-9AD7-4C0E-96D9-F5E44F516428}" type="presParOf" srcId="{6D413AC8-05D2-4F77-82BA-D2C7D3BBE194}" destId="{50D180D3-8663-4732-A8BA-8DD54F6E768A}" srcOrd="0" destOrd="0" presId="urn:microsoft.com/office/officeart/2008/layout/AlternatingHexagons"/>
    <dgm:cxn modelId="{7A845524-70BA-4554-8E89-E0C4F009377B}" type="presParOf" srcId="{6D413AC8-05D2-4F77-82BA-D2C7D3BBE194}" destId="{8C037170-37FF-449B-8BEE-63B006D4BF15}" srcOrd="1" destOrd="0" presId="urn:microsoft.com/office/officeart/2008/layout/AlternatingHexagons"/>
    <dgm:cxn modelId="{1F7F0A97-7919-4187-A7FF-7C17D3ACB4F8}" type="presParOf" srcId="{6D413AC8-05D2-4F77-82BA-D2C7D3BBE194}" destId="{E78ECAF4-91A4-49EA-8961-9C9ABE1E6175}" srcOrd="2" destOrd="0" presId="urn:microsoft.com/office/officeart/2008/layout/AlternatingHexagons"/>
    <dgm:cxn modelId="{774DEB4C-4A6D-4974-9796-B226037F3B54}" type="presParOf" srcId="{6D413AC8-05D2-4F77-82BA-D2C7D3BBE194}" destId="{A8BCCC23-F835-4C34-8C83-28336BEE2480}" srcOrd="3" destOrd="0" presId="urn:microsoft.com/office/officeart/2008/layout/AlternatingHexagons"/>
    <dgm:cxn modelId="{DA793E5E-89D8-40BA-8283-9D9D1599E9A8}" type="presParOf" srcId="{6D413AC8-05D2-4F77-82BA-D2C7D3BBE194}" destId="{0195B82F-D717-4BFC-BF99-0C7F8C7F7E6F}" srcOrd="4" destOrd="0" presId="urn:microsoft.com/office/officeart/2008/layout/AlternatingHexagons"/>
    <dgm:cxn modelId="{237BDDD4-D7A9-4F32-BA2C-EEF710B4F0E2}" type="presParOf" srcId="{F8FB6988-02C0-4B1E-99F8-E15AEBCE8DB1}" destId="{A2F85213-B4A6-4B9B-9438-26CEA4A8BEF6}" srcOrd="1" destOrd="0" presId="urn:microsoft.com/office/officeart/2008/layout/AlternatingHexagons"/>
    <dgm:cxn modelId="{CB1D9A73-A95F-4932-8F60-10BFC2D76C1E}" type="presParOf" srcId="{F8FB6988-02C0-4B1E-99F8-E15AEBCE8DB1}" destId="{5B3A8B8B-FD7A-4210-8076-588AEF680E71}" srcOrd="2" destOrd="0" presId="urn:microsoft.com/office/officeart/2008/layout/AlternatingHexagons"/>
    <dgm:cxn modelId="{13442190-695C-44D0-BAF6-DEF7390F26D2}" type="presParOf" srcId="{5B3A8B8B-FD7A-4210-8076-588AEF680E71}" destId="{AD35C521-8304-4607-8DA7-382D79C24D26}" srcOrd="0" destOrd="0" presId="urn:microsoft.com/office/officeart/2008/layout/AlternatingHexagons"/>
    <dgm:cxn modelId="{616F22A5-EC01-403C-90C4-E830CDF19447}" type="presParOf" srcId="{5B3A8B8B-FD7A-4210-8076-588AEF680E71}" destId="{3509120A-5ADA-496E-A81D-2AA2EEF9D2B6}" srcOrd="1" destOrd="0" presId="urn:microsoft.com/office/officeart/2008/layout/AlternatingHexagons"/>
    <dgm:cxn modelId="{D94F1246-FD8D-4CB9-82B5-E48C2FBAE2B3}" type="presParOf" srcId="{5B3A8B8B-FD7A-4210-8076-588AEF680E71}" destId="{93D0129D-5D05-4104-8233-5ED4020A6E47}" srcOrd="2" destOrd="0" presId="urn:microsoft.com/office/officeart/2008/layout/AlternatingHexagons"/>
    <dgm:cxn modelId="{FDC9B239-950B-483F-BF8E-95066E9A480D}" type="presParOf" srcId="{5B3A8B8B-FD7A-4210-8076-588AEF680E71}" destId="{526CE52B-C776-4EAD-B051-F41EE4B1D3C2}" srcOrd="3" destOrd="0" presId="urn:microsoft.com/office/officeart/2008/layout/AlternatingHexagons"/>
    <dgm:cxn modelId="{4A1E8E9B-A2C2-4707-96C8-BCD20522C3B6}" type="presParOf" srcId="{5B3A8B8B-FD7A-4210-8076-588AEF680E71}" destId="{46589402-7311-4024-9562-A39E07B439CC}" srcOrd="4" destOrd="0" presId="urn:microsoft.com/office/officeart/2008/layout/AlternatingHexagons"/>
    <dgm:cxn modelId="{ED3C37A6-D87B-4BED-9234-0ED2D0B02674}" type="presParOf" srcId="{F8FB6988-02C0-4B1E-99F8-E15AEBCE8DB1}" destId="{29F9E394-AD60-413C-9C81-4F45DFC44959}" srcOrd="3" destOrd="0" presId="urn:microsoft.com/office/officeart/2008/layout/AlternatingHexagons"/>
    <dgm:cxn modelId="{26A4D764-9B91-4640-BEE2-AAFAC52B59FD}" type="presParOf" srcId="{F8FB6988-02C0-4B1E-99F8-E15AEBCE8DB1}" destId="{47E94018-37D7-478F-A459-EE6C7061C6A6}" srcOrd="4" destOrd="0" presId="urn:microsoft.com/office/officeart/2008/layout/AlternatingHexagons"/>
    <dgm:cxn modelId="{44411113-FB93-4BF5-B4DB-D7346F99AB93}" type="presParOf" srcId="{47E94018-37D7-478F-A459-EE6C7061C6A6}" destId="{40D4FD6A-9A0C-4905-B766-93A912DDCEA5}" srcOrd="0" destOrd="0" presId="urn:microsoft.com/office/officeart/2008/layout/AlternatingHexagons"/>
    <dgm:cxn modelId="{8C8D14E8-B3FB-47ED-AA07-C3F4738C2187}" type="presParOf" srcId="{47E94018-37D7-478F-A459-EE6C7061C6A6}" destId="{D408B143-5DF0-4F3E-B450-B1549DC7C00A}" srcOrd="1" destOrd="0" presId="urn:microsoft.com/office/officeart/2008/layout/AlternatingHexagons"/>
    <dgm:cxn modelId="{9CF9FAEC-40EB-499C-998A-242E525F6683}" type="presParOf" srcId="{47E94018-37D7-478F-A459-EE6C7061C6A6}" destId="{D4D93AA5-D19A-44DB-8F5D-3474E44B219D}" srcOrd="2" destOrd="0" presId="urn:microsoft.com/office/officeart/2008/layout/AlternatingHexagons"/>
    <dgm:cxn modelId="{103AE5B1-65B5-4010-8C10-6CFE4EE8D393}" type="presParOf" srcId="{47E94018-37D7-478F-A459-EE6C7061C6A6}" destId="{2EDFD85D-A691-447E-A156-5741EA175777}" srcOrd="3" destOrd="0" presId="urn:microsoft.com/office/officeart/2008/layout/AlternatingHexagons"/>
    <dgm:cxn modelId="{F71857FE-95F9-4D70-BDC2-45CD1A1598E5}" type="presParOf" srcId="{47E94018-37D7-478F-A459-EE6C7061C6A6}" destId="{2B515D88-0690-4BD8-B35D-F0FFD630ACE6}"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180D3-8663-4732-A8BA-8DD54F6E768A}">
      <dsp:nvSpPr>
        <dsp:cNvPr id="0" name=""/>
        <dsp:cNvSpPr/>
      </dsp:nvSpPr>
      <dsp:spPr>
        <a:xfrm rot="5400000">
          <a:off x="1246537" y="75926"/>
          <a:ext cx="1164001" cy="1012681"/>
        </a:xfrm>
        <a:prstGeom prst="hexagon">
          <a:avLst>
            <a:gd name="adj" fmla="val 25000"/>
            <a:gd name="vf" fmla="val 115470"/>
          </a:avLst>
        </a:prstGeom>
        <a:solidFill>
          <a:srgbClr val="3803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Summary</a:t>
          </a:r>
        </a:p>
      </dsp:txBody>
      <dsp:txXfrm rot="-5400000">
        <a:off x="1480006" y="181656"/>
        <a:ext cx="697063" cy="801221"/>
      </dsp:txXfrm>
    </dsp:sp>
    <dsp:sp modelId="{8C037170-37FF-449B-8BEE-63B006D4BF15}">
      <dsp:nvSpPr>
        <dsp:cNvPr id="0" name=""/>
        <dsp:cNvSpPr/>
      </dsp:nvSpPr>
      <dsp:spPr>
        <a:xfrm>
          <a:off x="3498301" y="233369"/>
          <a:ext cx="1299025" cy="698400"/>
        </a:xfrm>
        <a:prstGeom prst="rect">
          <a:avLst/>
        </a:prstGeom>
        <a:noFill/>
        <a:ln>
          <a:noFill/>
        </a:ln>
        <a:effectLst/>
      </dsp:spPr>
      <dsp:style>
        <a:lnRef idx="0">
          <a:scrgbClr r="0" g="0" b="0"/>
        </a:lnRef>
        <a:fillRef idx="0">
          <a:scrgbClr r="0" g="0" b="0"/>
        </a:fillRef>
        <a:effectRef idx="0">
          <a:scrgbClr r="0" g="0" b="0"/>
        </a:effectRef>
        <a:fontRef idx="minor"/>
      </dsp:style>
    </dsp:sp>
    <dsp:sp modelId="{0195B82F-D717-4BFC-BF99-0C7F8C7F7E6F}">
      <dsp:nvSpPr>
        <dsp:cNvPr id="0" name=""/>
        <dsp:cNvSpPr/>
      </dsp:nvSpPr>
      <dsp:spPr>
        <a:xfrm rot="5400000">
          <a:off x="730616" y="1058541"/>
          <a:ext cx="1164001" cy="1012681"/>
        </a:xfrm>
        <a:prstGeom prst="hexagon">
          <a:avLst>
            <a:gd name="adj" fmla="val 25000"/>
            <a:gd name="vf" fmla="val 115470"/>
          </a:avLst>
        </a:prstGeom>
        <a:solidFill>
          <a:srgbClr val="3803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kern="1200"/>
            <a:t>Teacher History</a:t>
          </a:r>
        </a:p>
      </dsp:txBody>
      <dsp:txXfrm rot="-5400000">
        <a:off x="964085" y="1164271"/>
        <a:ext cx="697063" cy="801221"/>
      </dsp:txXfrm>
    </dsp:sp>
    <dsp:sp modelId="{AD35C521-8304-4607-8DA7-382D79C24D26}">
      <dsp:nvSpPr>
        <dsp:cNvPr id="0" name=""/>
        <dsp:cNvSpPr/>
      </dsp:nvSpPr>
      <dsp:spPr>
        <a:xfrm rot="5400000">
          <a:off x="1830288" y="1064233"/>
          <a:ext cx="1164001" cy="1012681"/>
        </a:xfrm>
        <a:prstGeom prst="hexagon">
          <a:avLst>
            <a:gd name="adj" fmla="val 25000"/>
            <a:gd name="vf" fmla="val 115470"/>
          </a:avLst>
        </a:prstGeom>
        <a:solidFill>
          <a:srgbClr val="EAB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Essays</a:t>
          </a:r>
          <a:endParaRPr lang="en-US" sz="2600" kern="1200"/>
        </a:p>
      </dsp:txBody>
      <dsp:txXfrm rot="-5400000">
        <a:off x="2063757" y="1169963"/>
        <a:ext cx="697063" cy="801221"/>
      </dsp:txXfrm>
    </dsp:sp>
    <dsp:sp modelId="{3509120A-5ADA-496E-A81D-2AA2EEF9D2B6}">
      <dsp:nvSpPr>
        <dsp:cNvPr id="0" name=""/>
        <dsp:cNvSpPr/>
      </dsp:nvSpPr>
      <dsp:spPr>
        <a:xfrm>
          <a:off x="606922" y="1213418"/>
          <a:ext cx="1257121" cy="698400"/>
        </a:xfrm>
        <a:prstGeom prst="rect">
          <a:avLst/>
        </a:prstGeom>
        <a:noFill/>
        <a:ln>
          <a:noFill/>
        </a:ln>
        <a:effectLst/>
      </dsp:spPr>
      <dsp:style>
        <a:lnRef idx="0">
          <a:scrgbClr r="0" g="0" b="0"/>
        </a:lnRef>
        <a:fillRef idx="0">
          <a:scrgbClr r="0" g="0" b="0"/>
        </a:fillRef>
        <a:effectRef idx="0">
          <a:scrgbClr r="0" g="0" b="0"/>
        </a:effectRef>
        <a:fontRef idx="minor"/>
      </dsp:style>
    </dsp:sp>
    <dsp:sp modelId="{46589402-7311-4024-9562-A39E07B439CC}">
      <dsp:nvSpPr>
        <dsp:cNvPr id="0" name=""/>
        <dsp:cNvSpPr/>
      </dsp:nvSpPr>
      <dsp:spPr>
        <a:xfrm rot="5400000">
          <a:off x="2923983" y="1064233"/>
          <a:ext cx="1164001" cy="1012681"/>
        </a:xfrm>
        <a:prstGeom prst="hexagon">
          <a:avLst>
            <a:gd name="adj" fmla="val 25000"/>
            <a:gd name="vf" fmla="val 115470"/>
          </a:avLst>
        </a:prstGeom>
        <a:solidFill>
          <a:srgbClr val="3803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kern="1200"/>
            <a:t>States</a:t>
          </a:r>
        </a:p>
      </dsp:txBody>
      <dsp:txXfrm rot="-5400000">
        <a:off x="3157452" y="1169963"/>
        <a:ext cx="697063" cy="801221"/>
      </dsp:txXfrm>
    </dsp:sp>
    <dsp:sp modelId="{40D4FD6A-9A0C-4905-B766-93A912DDCEA5}">
      <dsp:nvSpPr>
        <dsp:cNvPr id="0" name=""/>
        <dsp:cNvSpPr/>
      </dsp:nvSpPr>
      <dsp:spPr>
        <a:xfrm rot="5400000">
          <a:off x="2379231" y="2052237"/>
          <a:ext cx="1164001" cy="1012681"/>
        </a:xfrm>
        <a:prstGeom prst="hexagon">
          <a:avLst>
            <a:gd name="adj" fmla="val 25000"/>
            <a:gd name="vf" fmla="val 115470"/>
          </a:avLst>
        </a:prstGeom>
        <a:solidFill>
          <a:srgbClr val="3803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Subjects</a:t>
          </a:r>
        </a:p>
      </dsp:txBody>
      <dsp:txXfrm rot="-5400000">
        <a:off x="2612700" y="2157967"/>
        <a:ext cx="697063" cy="801221"/>
      </dsp:txXfrm>
    </dsp:sp>
    <dsp:sp modelId="{D408B143-5DF0-4F3E-B450-B1549DC7C00A}">
      <dsp:nvSpPr>
        <dsp:cNvPr id="0" name=""/>
        <dsp:cNvSpPr/>
      </dsp:nvSpPr>
      <dsp:spPr>
        <a:xfrm>
          <a:off x="3498301" y="2209377"/>
          <a:ext cx="1299025" cy="698400"/>
        </a:xfrm>
        <a:prstGeom prst="rect">
          <a:avLst/>
        </a:prstGeom>
        <a:noFill/>
        <a:ln>
          <a:noFill/>
        </a:ln>
        <a:effectLst/>
      </dsp:spPr>
      <dsp:style>
        <a:lnRef idx="0">
          <a:scrgbClr r="0" g="0" b="0"/>
        </a:lnRef>
        <a:fillRef idx="0">
          <a:scrgbClr r="0" g="0" b="0"/>
        </a:fillRef>
        <a:effectRef idx="0">
          <a:scrgbClr r="0" g="0" b="0"/>
        </a:effectRef>
        <a:fontRef idx="minor"/>
      </dsp:style>
    </dsp:sp>
    <dsp:sp modelId="{2B515D88-0690-4BD8-B35D-F0FFD630ACE6}">
      <dsp:nvSpPr>
        <dsp:cNvPr id="0" name=""/>
        <dsp:cNvSpPr/>
      </dsp:nvSpPr>
      <dsp:spPr>
        <a:xfrm rot="5400000">
          <a:off x="1285535" y="2052237"/>
          <a:ext cx="1164001" cy="1012681"/>
        </a:xfrm>
        <a:prstGeom prst="hexagon">
          <a:avLst>
            <a:gd name="adj" fmla="val 25000"/>
            <a:gd name="vf" fmla="val 115470"/>
          </a:avLst>
        </a:prstGeom>
        <a:solidFill>
          <a:srgbClr val="3803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a:t>Approval</a:t>
          </a:r>
        </a:p>
      </dsp:txBody>
      <dsp:txXfrm rot="-5400000">
        <a:off x="1519004" y="2157967"/>
        <a:ext cx="697063" cy="80122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2/8/2022</a:t>
            </a:fld>
            <a:endParaRPr lang="en-US"/>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2/8/2022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rgbClr val="3803C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rgbClr val="29028C"/>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rgbClr val="3803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rgbClr val="3803C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a:p>
        </p:txBody>
      </p:sp>
      <p:grpSp>
        <p:nvGrpSpPr>
          <p:cNvPr id="11" name="Group 10">
            <a:extLst>
              <a:ext uri="{FF2B5EF4-FFF2-40B4-BE49-F238E27FC236}">
                <a16:creationId xmlns:a16="http://schemas.microsoft.com/office/drawing/2014/main" id="{A77558AE-4304-469F-AA7F-25FB31CBD21D}"/>
              </a:ext>
            </a:extLst>
          </p:cNvPr>
          <p:cNvGrpSpPr/>
          <p:nvPr userDrawn="1"/>
        </p:nvGrpSpPr>
        <p:grpSpPr>
          <a:xfrm>
            <a:off x="243842" y="6201285"/>
            <a:ext cx="2786431" cy="520190"/>
            <a:chOff x="243842" y="6201285"/>
            <a:chExt cx="2786431" cy="520190"/>
          </a:xfrm>
        </p:grpSpPr>
        <p:pic>
          <p:nvPicPr>
            <p:cNvPr id="12" name="Purdue CoBrand" descr="Purdue CoBrand Logo">
              <a:extLst>
                <a:ext uri="{FF2B5EF4-FFF2-40B4-BE49-F238E27FC236}">
                  <a16:creationId xmlns:a16="http://schemas.microsoft.com/office/drawing/2014/main" id="{B8F57728-899D-4852-8E07-FF6E077BFB7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43506" b="4206"/>
            <a:stretch/>
          </p:blipFill>
          <p:spPr>
            <a:xfrm>
              <a:off x="243842" y="6286192"/>
              <a:ext cx="1951516" cy="350376"/>
            </a:xfrm>
            <a:prstGeom prst="rect">
              <a:avLst/>
            </a:prstGeom>
          </p:spPr>
        </p:pic>
        <p:pic>
          <p:nvPicPr>
            <p:cNvPr id="13" name="Picture 12">
              <a:extLst>
                <a:ext uri="{FF2B5EF4-FFF2-40B4-BE49-F238E27FC236}">
                  <a16:creationId xmlns:a16="http://schemas.microsoft.com/office/drawing/2014/main" id="{970ED9BF-4E4C-4B98-BD4B-67AD05898B2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90046" y="6201285"/>
              <a:ext cx="740227" cy="520190"/>
            </a:xfrm>
            <a:prstGeom prst="rect">
              <a:avLst/>
            </a:prstGeom>
          </p:spPr>
        </p:pic>
      </p:gr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59141"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a:p>
        </p:txBody>
      </p:sp>
      <p:grpSp>
        <p:nvGrpSpPr>
          <p:cNvPr id="12" name="Group 11">
            <a:extLst>
              <a:ext uri="{FF2B5EF4-FFF2-40B4-BE49-F238E27FC236}">
                <a16:creationId xmlns:a16="http://schemas.microsoft.com/office/drawing/2014/main" id="{D9428EA2-0642-4DCE-A162-157FC95A7FD8}"/>
              </a:ext>
            </a:extLst>
          </p:cNvPr>
          <p:cNvGrpSpPr/>
          <p:nvPr userDrawn="1"/>
        </p:nvGrpSpPr>
        <p:grpSpPr>
          <a:xfrm>
            <a:off x="243842" y="6201285"/>
            <a:ext cx="2786431" cy="520190"/>
            <a:chOff x="243842" y="6201285"/>
            <a:chExt cx="2786431" cy="520190"/>
          </a:xfrm>
        </p:grpSpPr>
        <p:pic>
          <p:nvPicPr>
            <p:cNvPr id="13" name="Purdue CoBrand" descr="Purdue CoBrand Logo">
              <a:extLst>
                <a:ext uri="{FF2B5EF4-FFF2-40B4-BE49-F238E27FC236}">
                  <a16:creationId xmlns:a16="http://schemas.microsoft.com/office/drawing/2014/main" id="{3C2408D5-CC15-4E27-AB2C-625BAA2BBF8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43506" b="4206"/>
            <a:stretch/>
          </p:blipFill>
          <p:spPr>
            <a:xfrm>
              <a:off x="243842" y="6286192"/>
              <a:ext cx="1951516" cy="350376"/>
            </a:xfrm>
            <a:prstGeom prst="rect">
              <a:avLst/>
            </a:prstGeom>
          </p:spPr>
        </p:pic>
        <p:pic>
          <p:nvPicPr>
            <p:cNvPr id="14" name="Picture 13">
              <a:extLst>
                <a:ext uri="{FF2B5EF4-FFF2-40B4-BE49-F238E27FC236}">
                  <a16:creationId xmlns:a16="http://schemas.microsoft.com/office/drawing/2014/main" id="{8C8A3AAB-642B-4C54-A038-1B7A8C18CC3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90046" y="6201285"/>
              <a:ext cx="740227" cy="520190"/>
            </a:xfrm>
            <a:prstGeom prst="rect">
              <a:avLst/>
            </a:prstGeom>
          </p:spPr>
        </p:pic>
      </p:gr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rgbClr val="1B015B"/>
                </a:solidFill>
              </a:defRPr>
            </a:lvl1pPr>
            <a:lvl2pPr marL="457200" indent="0">
              <a:buNone/>
              <a:defRPr/>
            </a:lvl2pPr>
          </a:lstStyle>
          <a:p>
            <a:pPr lvl="0"/>
            <a:r>
              <a:rPr lang="en-US" noProof="0"/>
              <a:t>CLICK TO SUBTITLE STYLE</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rgbClr val="3803C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rgbClr val="29028C"/>
                </a:solidFill>
              </a:defRPr>
            </a:lvl1pPr>
          </a:lstStyle>
          <a:p>
            <a:r>
              <a:rPr lang="en-US" noProof="0"/>
              <a:t>Click to Edit Master Title Style </a:t>
            </a:r>
          </a:p>
        </p:txBody>
      </p:sp>
      <p:grpSp>
        <p:nvGrpSpPr>
          <p:cNvPr id="21" name="Group 20">
            <a:extLst>
              <a:ext uri="{FF2B5EF4-FFF2-40B4-BE49-F238E27FC236}">
                <a16:creationId xmlns:a16="http://schemas.microsoft.com/office/drawing/2014/main" id="{B3634223-C03E-4372-9AD5-B4BA7E06C5A6}"/>
              </a:ext>
            </a:extLst>
          </p:cNvPr>
          <p:cNvGrpSpPr/>
          <p:nvPr userDrawn="1"/>
        </p:nvGrpSpPr>
        <p:grpSpPr>
          <a:xfrm>
            <a:off x="243842" y="6201285"/>
            <a:ext cx="2786431" cy="520190"/>
            <a:chOff x="243842" y="6201285"/>
            <a:chExt cx="2786431" cy="520190"/>
          </a:xfrm>
        </p:grpSpPr>
        <p:pic>
          <p:nvPicPr>
            <p:cNvPr id="29" name="Purdue CoBrand" descr="Purdue CoBrand Logo">
              <a:extLst>
                <a:ext uri="{FF2B5EF4-FFF2-40B4-BE49-F238E27FC236}">
                  <a16:creationId xmlns:a16="http://schemas.microsoft.com/office/drawing/2014/main" id="{6ACCE6D3-7F1C-45C3-8B47-61C72E0E905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43506" b="4206"/>
            <a:stretch/>
          </p:blipFill>
          <p:spPr>
            <a:xfrm>
              <a:off x="243842" y="6286192"/>
              <a:ext cx="1951516" cy="350376"/>
            </a:xfrm>
            <a:prstGeom prst="rect">
              <a:avLst/>
            </a:prstGeom>
          </p:spPr>
        </p:pic>
        <p:pic>
          <p:nvPicPr>
            <p:cNvPr id="31" name="Picture 30">
              <a:extLst>
                <a:ext uri="{FF2B5EF4-FFF2-40B4-BE49-F238E27FC236}">
                  <a16:creationId xmlns:a16="http://schemas.microsoft.com/office/drawing/2014/main" id="{63CAAFB8-77B7-4398-927F-97E23178050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90046" y="6201285"/>
              <a:ext cx="740227" cy="520190"/>
            </a:xfrm>
            <a:prstGeom prst="rect">
              <a:avLst/>
            </a:prstGeom>
          </p:spPr>
        </p:pic>
      </p:gr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onorschoose.org/" TargetMode="Externa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 Id="rId5" Type="http://schemas.openxmlformats.org/officeDocument/2006/relationships/comments" Target="../comments/comment1.xml"/><Relationship Id="rId4" Type="http://schemas.openxmlformats.org/officeDocument/2006/relationships/image" Target="../media/image35.jpe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4.xml"/><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svg"/><Relationship Id="rId7" Type="http://schemas.openxmlformats.org/officeDocument/2006/relationships/image" Target="../media/image62.svg"/><Relationship Id="rId2" Type="http://schemas.openxmlformats.org/officeDocument/2006/relationships/image" Target="../media/image57.png"/><Relationship Id="rId1" Type="http://schemas.openxmlformats.org/officeDocument/2006/relationships/slideLayout" Target="../slideLayouts/slideLayout5.xml"/><Relationship Id="rId6" Type="http://schemas.openxmlformats.org/officeDocument/2006/relationships/image" Target="../media/image61.png"/><Relationship Id="rId5" Type="http://schemas.openxmlformats.org/officeDocument/2006/relationships/image" Target="../media/image60.svg"/><Relationship Id="rId4" Type="http://schemas.openxmlformats.org/officeDocument/2006/relationships/image" Target="../media/image59.png"/><Relationship Id="rId9" Type="http://schemas.openxmlformats.org/officeDocument/2006/relationships/image" Target="../media/image64.svg"/></Relationships>
</file>

<file path=ppt/slides/_rels/slide22.xml.rels><?xml version="1.0" encoding="UTF-8" standalone="yes"?>
<Relationships xmlns="http://schemas.openxmlformats.org/package/2006/relationships"><Relationship Id="rId3" Type="http://schemas.openxmlformats.org/officeDocument/2006/relationships/image" Target="../media/image66.svg"/><Relationship Id="rId7" Type="http://schemas.openxmlformats.org/officeDocument/2006/relationships/image" Target="../media/image70.svg"/><Relationship Id="rId2" Type="http://schemas.openxmlformats.org/officeDocument/2006/relationships/image" Target="../media/image65.png"/><Relationship Id="rId1" Type="http://schemas.openxmlformats.org/officeDocument/2006/relationships/slideLayout" Target="../slideLayouts/slideLayout5.xml"/><Relationship Id="rId6" Type="http://schemas.openxmlformats.org/officeDocument/2006/relationships/image" Target="../media/image69.png"/><Relationship Id="rId5" Type="http://schemas.openxmlformats.org/officeDocument/2006/relationships/image" Target="../media/image68.svg"/><Relationship Id="rId4" Type="http://schemas.openxmlformats.org/officeDocument/2006/relationships/image" Target="../media/image6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18.xml"/><Relationship Id="rId3" Type="http://schemas.openxmlformats.org/officeDocument/2006/relationships/image" Target="../media/image2.png"/><Relationship Id="rId7" Type="http://schemas.openxmlformats.org/officeDocument/2006/relationships/slide" Target="slide11.xml"/><Relationship Id="rId12" Type="http://schemas.openxmlformats.org/officeDocument/2006/relationships/slide" Target="slide17.xml"/><Relationship Id="rId2" Type="http://schemas.openxmlformats.org/officeDocument/2006/relationships/image" Target="../media/image1.emf"/><Relationship Id="rId1" Type="http://schemas.openxmlformats.org/officeDocument/2006/relationships/slideLayout" Target="../slideLayouts/slideLayout12.xml"/><Relationship Id="rId6" Type="http://schemas.openxmlformats.org/officeDocument/2006/relationships/slide" Target="slide9.xml"/><Relationship Id="rId11" Type="http://schemas.openxmlformats.org/officeDocument/2006/relationships/slide" Target="slide16.xml"/><Relationship Id="rId5" Type="http://schemas.openxmlformats.org/officeDocument/2006/relationships/slide" Target="slide8.xml"/><Relationship Id="rId15" Type="http://schemas.openxmlformats.org/officeDocument/2006/relationships/slide" Target="slide21.xml"/><Relationship Id="rId10" Type="http://schemas.openxmlformats.org/officeDocument/2006/relationships/slide" Target="slide15.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sv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3.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sv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b="-1292"/>
          <a:stretch/>
        </p:blipFill>
        <p:spPr>
          <a:xfrm>
            <a:off x="909181" y="316054"/>
            <a:ext cx="4428523" cy="5137089"/>
          </a:xfrm>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1973005" y="1874011"/>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370181" y="2566446"/>
            <a:ext cx="1618648" cy="855172"/>
            <a:chOff x="3037866" y="3128004"/>
            <a:chExt cx="1618648" cy="855172"/>
          </a:xfrm>
        </p:grpSpPr>
        <p:sp>
          <p:nvSpPr>
            <p:cNvPr id="20" name="TextBox 19">
              <a:extLst>
                <a:ext uri="{FF2B5EF4-FFF2-40B4-BE49-F238E27FC236}">
                  <a16:creationId xmlns:a16="http://schemas.microsoft.com/office/drawing/2014/main" id="{94DF2E04-7632-4FED-B0BF-8FB243D982A3}"/>
                </a:ext>
              </a:extLst>
            </p:cNvPr>
            <p:cNvSpPr txBox="1"/>
            <p:nvPr/>
          </p:nvSpPr>
          <p:spPr>
            <a:xfrm>
              <a:off x="3037866" y="3128004"/>
              <a:ext cx="1618648" cy="523220"/>
            </a:xfrm>
            <a:prstGeom prst="rect">
              <a:avLst/>
            </a:prstGeom>
            <a:noFill/>
          </p:spPr>
          <p:txBody>
            <a:bodyPr wrap="square" rtlCol="0">
              <a:spAutoFit/>
            </a:bodyPr>
            <a:lstStyle/>
            <a:p>
              <a:r>
                <a:rPr lang="en-US" sz="2800" b="1">
                  <a:solidFill>
                    <a:schemeClr val="bg1"/>
                  </a:solidFill>
                  <a:latin typeface="Arial Black" panose="020B0A04020102020204" pitchFamily="34" charset="0"/>
                </a:rPr>
                <a:t>Team 6</a:t>
              </a:r>
            </a:p>
          </p:txBody>
        </p:sp>
        <p:sp>
          <p:nvSpPr>
            <p:cNvPr id="21" name="TextBox 20">
              <a:extLst>
                <a:ext uri="{FF2B5EF4-FFF2-40B4-BE49-F238E27FC236}">
                  <a16:creationId xmlns:a16="http://schemas.microsoft.com/office/drawing/2014/main" id="{FC9A1C71-347B-44A9-88B4-692D9731582D}"/>
                </a:ext>
              </a:extLst>
            </p:cNvPr>
            <p:cNvSpPr txBox="1"/>
            <p:nvPr/>
          </p:nvSpPr>
          <p:spPr>
            <a:xfrm>
              <a:off x="3436660" y="3613844"/>
              <a:ext cx="821059" cy="369332"/>
            </a:xfrm>
            <a:prstGeom prst="rect">
              <a:avLst/>
            </a:prstGeom>
            <a:noFill/>
          </p:spPr>
          <p:txBody>
            <a:bodyPr wrap="none" rtlCol="0">
              <a:spAutoFit/>
            </a:bodyPr>
            <a:lstStyle/>
            <a:p>
              <a:r>
                <a:rPr lang="en-US">
                  <a:solidFill>
                    <a:schemeClr val="bg1"/>
                  </a:solidFill>
                  <a:cs typeface="Calibri Light" panose="020F0302020204030204" pitchFamily="34" charset="0"/>
                </a:rPr>
                <a:t>Class 2</a:t>
              </a: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5559591" y="2441090"/>
            <a:ext cx="7414887" cy="1616252"/>
          </a:xfrm>
        </p:spPr>
        <p:txBody>
          <a:bodyPr>
            <a:normAutofit/>
          </a:bodyPr>
          <a:lstStyle/>
          <a:p>
            <a:r>
              <a:rPr lang="en-US" sz="4000">
                <a:solidFill>
                  <a:srgbClr val="3803C1"/>
                </a:solidFill>
              </a:rPr>
              <a:t>Analysis of </a:t>
            </a:r>
            <a:r>
              <a:rPr lang="en-US" sz="4000">
                <a:solidFill>
                  <a:schemeClr val="accent6">
                    <a:lumMod val="75000"/>
                  </a:schemeClr>
                </a:solidFill>
                <a:hlinkClick r:id="rId3">
                  <a:extLst>
                    <a:ext uri="{A12FA001-AC4F-418D-AE19-62706E023703}">
                      <ahyp:hlinkClr xmlns:ahyp="http://schemas.microsoft.com/office/drawing/2018/hyperlinkcolor" val="tx"/>
                    </a:ext>
                  </a:extLst>
                </a:hlinkClick>
              </a:rPr>
              <a:t>DonorsChoose.org</a:t>
            </a:r>
            <a:r>
              <a:rPr lang="en-US" sz="4000">
                <a:solidFill>
                  <a:srgbClr val="3803C1"/>
                </a:solidFill>
              </a:rPr>
              <a:t> Applications</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5559591" y="4057342"/>
            <a:ext cx="5723228" cy="1257574"/>
          </a:xfrm>
        </p:spPr>
        <p:txBody>
          <a:bodyPr/>
          <a:lstStyle/>
          <a:p>
            <a:r>
              <a:rPr lang="en-US" sz="2800">
                <a:solidFill>
                  <a:srgbClr val="29028C"/>
                </a:solidFill>
              </a:rPr>
              <a:t>Professor - </a:t>
            </a:r>
            <a:r>
              <a:rPr lang="en-US" sz="2800" b="1" i="0">
                <a:effectLst/>
                <a:latin typeface="Arial" panose="020B0604020202020204" pitchFamily="34" charset="0"/>
              </a:rPr>
              <a:t>Dr. Yang Wang</a:t>
            </a:r>
            <a:endParaRPr lang="en-US" sz="2800" b="1" i="0">
              <a:solidFill>
                <a:srgbClr val="29028C"/>
              </a:solidFill>
              <a:effectLst/>
              <a:latin typeface="Arial" panose="020B0604020202020204" pitchFamily="34" charset="0"/>
            </a:endParaRPr>
          </a:p>
          <a:p>
            <a:r>
              <a:rPr lang="en-US">
                <a:solidFill>
                  <a:srgbClr val="29028C"/>
                </a:solidFill>
                <a:latin typeface="Arial" panose="020B0604020202020204" pitchFamily="34" charset="0"/>
              </a:rPr>
              <a:t>TA - </a:t>
            </a:r>
            <a:r>
              <a:rPr lang="en-US" b="1" i="0" err="1">
                <a:effectLst/>
                <a:latin typeface="Arial" panose="020B0604020202020204" pitchFamily="34" charset="0"/>
              </a:rPr>
              <a:t>Ayush</a:t>
            </a:r>
            <a:r>
              <a:rPr lang="en-US" b="1" i="0">
                <a:effectLst/>
                <a:latin typeface="Arial" panose="020B0604020202020204" pitchFamily="34" charset="0"/>
              </a:rPr>
              <a:t> Maheshwari</a:t>
            </a:r>
            <a:endParaRPr lang="en-US" b="1">
              <a:solidFill>
                <a:srgbClr val="29028C"/>
              </a:solidFill>
            </a:endParaRPr>
          </a:p>
        </p:txBody>
      </p:sp>
      <p:grpSp>
        <p:nvGrpSpPr>
          <p:cNvPr id="9" name="Group 8">
            <a:extLst>
              <a:ext uri="{FF2B5EF4-FFF2-40B4-BE49-F238E27FC236}">
                <a16:creationId xmlns:a16="http://schemas.microsoft.com/office/drawing/2014/main" id="{6CE0CBDE-60CE-4FC9-8A43-589316608F6B}"/>
              </a:ext>
            </a:extLst>
          </p:cNvPr>
          <p:cNvGrpSpPr/>
          <p:nvPr/>
        </p:nvGrpSpPr>
        <p:grpSpPr>
          <a:xfrm>
            <a:off x="243842" y="6201285"/>
            <a:ext cx="2786431" cy="520190"/>
            <a:chOff x="243842" y="6201285"/>
            <a:chExt cx="2786431" cy="520190"/>
          </a:xfrm>
        </p:grpSpPr>
        <p:pic>
          <p:nvPicPr>
            <p:cNvPr id="10" name="Purdue CoBrand" descr="Purdue CoBrand Logo">
              <a:extLst>
                <a:ext uri="{FF2B5EF4-FFF2-40B4-BE49-F238E27FC236}">
                  <a16:creationId xmlns:a16="http://schemas.microsoft.com/office/drawing/2014/main" id="{597141B4-1DB9-40D4-9A5A-5A2B90CB177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r="43506" b="4206"/>
            <a:stretch/>
          </p:blipFill>
          <p:spPr>
            <a:xfrm>
              <a:off x="243842" y="6286192"/>
              <a:ext cx="1951516" cy="350376"/>
            </a:xfrm>
            <a:prstGeom prst="rect">
              <a:avLst/>
            </a:prstGeom>
          </p:spPr>
        </p:pic>
        <p:pic>
          <p:nvPicPr>
            <p:cNvPr id="11" name="Picture 10">
              <a:extLst>
                <a:ext uri="{FF2B5EF4-FFF2-40B4-BE49-F238E27FC236}">
                  <a16:creationId xmlns:a16="http://schemas.microsoft.com/office/drawing/2014/main" id="{E5FBAF39-E6ED-43DB-8309-38E47EE899B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290046" y="6201285"/>
              <a:ext cx="740227" cy="520190"/>
            </a:xfrm>
            <a:prstGeom prst="rect">
              <a:avLst/>
            </a:prstGeom>
          </p:spPr>
        </p:pic>
      </p:grpSp>
      <p:pic>
        <p:nvPicPr>
          <p:cNvPr id="12" name="Picture 11" descr="Shape&#10;&#10;Description automatically generated">
            <a:extLst>
              <a:ext uri="{FF2B5EF4-FFF2-40B4-BE49-F238E27FC236}">
                <a16:creationId xmlns:a16="http://schemas.microsoft.com/office/drawing/2014/main" id="{76D62173-0DA5-43F5-92F1-D68C1B85F5E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264593" y="2620324"/>
            <a:ext cx="1829821" cy="616628"/>
          </a:xfrm>
          <a:prstGeom prst="rect">
            <a:avLst/>
          </a:prstGeom>
        </p:spPr>
      </p:pic>
      <p:sp>
        <p:nvSpPr>
          <p:cNvPr id="13" name="Subtitle 2">
            <a:extLst>
              <a:ext uri="{FF2B5EF4-FFF2-40B4-BE49-F238E27FC236}">
                <a16:creationId xmlns:a16="http://schemas.microsoft.com/office/drawing/2014/main" id="{84FA272C-DECF-44A9-95AB-38A509375D4A}"/>
              </a:ext>
            </a:extLst>
          </p:cNvPr>
          <p:cNvSpPr txBox="1">
            <a:spLocks/>
          </p:cNvSpPr>
          <p:nvPr/>
        </p:nvSpPr>
        <p:spPr>
          <a:xfrm>
            <a:off x="7432636" y="99858"/>
            <a:ext cx="4854339" cy="125757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b="0" i="0" kern="1200" spc="300">
                <a:solidFill>
                  <a:schemeClr val="accent6"/>
                </a:solidFill>
                <a:latin typeface="+mn-lt"/>
                <a:ea typeface="+mn-ea"/>
                <a:cs typeface="Calibri" panose="020F0502020204030204" pitchFamily="34" charset="0"/>
              </a:defRPr>
            </a:lvl1pPr>
            <a:lvl2pPr marL="457200" indent="0" algn="ctr"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rgbClr val="29028C"/>
                </a:solidFill>
              </a:rPr>
              <a:t>MGMT 58600 Group Project</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6AC1F27-5748-4C31-A9BA-18020C7B5282}"/>
              </a:ext>
            </a:extLst>
          </p:cNvPr>
          <p:cNvSpPr>
            <a:spLocks noGrp="1"/>
          </p:cNvSpPr>
          <p:nvPr>
            <p:ph type="sldNum" sz="quarter" idx="18"/>
          </p:nvPr>
        </p:nvSpPr>
        <p:spPr/>
        <p:txBody>
          <a:bodyPr/>
          <a:lstStyle/>
          <a:p>
            <a:fld id="{8699F50C-BE38-4BD0-BA84-9B090E1F2B9B}" type="slidenum">
              <a:rPr lang="en-US" noProof="0" smtClean="0"/>
              <a:t>10</a:t>
            </a:fld>
            <a:endParaRPr lang="en-US" noProof="0"/>
          </a:p>
        </p:txBody>
      </p:sp>
      <p:sp>
        <p:nvSpPr>
          <p:cNvPr id="15" name="Title 14">
            <a:extLst>
              <a:ext uri="{FF2B5EF4-FFF2-40B4-BE49-F238E27FC236}">
                <a16:creationId xmlns:a16="http://schemas.microsoft.com/office/drawing/2014/main" id="{EA3F0A71-316C-4D6F-A6C8-6484F1FB6F6C}"/>
              </a:ext>
            </a:extLst>
          </p:cNvPr>
          <p:cNvSpPr>
            <a:spLocks noGrp="1"/>
          </p:cNvSpPr>
          <p:nvPr>
            <p:ph type="title"/>
          </p:nvPr>
        </p:nvSpPr>
        <p:spPr>
          <a:xfrm>
            <a:off x="432953" y="47103"/>
            <a:ext cx="8333222" cy="1147969"/>
          </a:xfrm>
        </p:spPr>
        <p:txBody>
          <a:bodyPr/>
          <a:lstStyle/>
          <a:p>
            <a:r>
              <a:rPr lang="en-US" b="0"/>
              <a:t>Current </a:t>
            </a:r>
            <a:r>
              <a:rPr lang="en-US"/>
              <a:t>Approval Rate</a:t>
            </a:r>
          </a:p>
        </p:txBody>
      </p:sp>
      <p:pic>
        <p:nvPicPr>
          <p:cNvPr id="3" name="Picture 2">
            <a:extLst>
              <a:ext uri="{FF2B5EF4-FFF2-40B4-BE49-F238E27FC236}">
                <a16:creationId xmlns:a16="http://schemas.microsoft.com/office/drawing/2014/main" id="{983A189B-07D7-4BE8-B491-FB2C1F90A02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40010" y="1282138"/>
            <a:ext cx="6245938" cy="2471667"/>
          </a:xfrm>
          <a:prstGeom prst="rect">
            <a:avLst/>
          </a:prstGeom>
        </p:spPr>
      </p:pic>
      <p:sp>
        <p:nvSpPr>
          <p:cNvPr id="13" name="Content Placeholder 6">
            <a:extLst>
              <a:ext uri="{FF2B5EF4-FFF2-40B4-BE49-F238E27FC236}">
                <a16:creationId xmlns:a16="http://schemas.microsoft.com/office/drawing/2014/main" id="{E039EE5A-807D-491E-A930-A23E101E3C20}"/>
              </a:ext>
            </a:extLst>
          </p:cNvPr>
          <p:cNvSpPr txBox="1">
            <a:spLocks/>
          </p:cNvSpPr>
          <p:nvPr/>
        </p:nvSpPr>
        <p:spPr>
          <a:xfrm>
            <a:off x="6427585" y="2080897"/>
            <a:ext cx="5184276" cy="1304926"/>
          </a:xfrm>
          <a:prstGeom prst="rect">
            <a:avLst/>
          </a:prstGeom>
        </p:spPr>
        <p:txBody>
          <a:bodyPr lIns="91440" tIns="45720" rIns="91440" bIns="45720" anchor="t">
            <a:normAutofit fontScale="92500" lnSpcReduction="10000"/>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571500" lvl="1">
              <a:buClr>
                <a:schemeClr val="accent2"/>
              </a:buClr>
            </a:pPr>
            <a:r>
              <a:rPr lang="en-US" sz="2500" b="0"/>
              <a:t>The approval rate for the applications currently stands at 85% whereas the rejection rate of all the past applications stands at 15%. </a:t>
            </a:r>
          </a:p>
        </p:txBody>
      </p:sp>
      <p:pic>
        <p:nvPicPr>
          <p:cNvPr id="2" name="Picture 3">
            <a:extLst>
              <a:ext uri="{FF2B5EF4-FFF2-40B4-BE49-F238E27FC236}">
                <a16:creationId xmlns:a16="http://schemas.microsoft.com/office/drawing/2014/main" id="{0DB8A8C1-D749-472A-A7F7-D64E76173454}"/>
              </a:ext>
            </a:extLst>
          </p:cNvPr>
          <p:cNvPicPr>
            <a:picLocks noChangeAspect="1"/>
          </p:cNvPicPr>
          <p:nvPr/>
        </p:nvPicPr>
        <p:blipFill>
          <a:blip r:embed="rId3"/>
          <a:stretch>
            <a:fillRect/>
          </a:stretch>
        </p:blipFill>
        <p:spPr>
          <a:xfrm>
            <a:off x="6110871" y="3523578"/>
            <a:ext cx="4726405" cy="3038346"/>
          </a:xfrm>
          <a:prstGeom prst="rect">
            <a:avLst/>
          </a:prstGeom>
        </p:spPr>
      </p:pic>
      <p:sp>
        <p:nvSpPr>
          <p:cNvPr id="4" name="TextBox 3">
            <a:extLst>
              <a:ext uri="{FF2B5EF4-FFF2-40B4-BE49-F238E27FC236}">
                <a16:creationId xmlns:a16="http://schemas.microsoft.com/office/drawing/2014/main" id="{18868EF0-9DDF-41BE-8732-B2D8CC7B4DC9}"/>
              </a:ext>
            </a:extLst>
          </p:cNvPr>
          <p:cNvSpPr txBox="1"/>
          <p:nvPr/>
        </p:nvSpPr>
        <p:spPr>
          <a:xfrm>
            <a:off x="1038225" y="4495800"/>
            <a:ext cx="5381625"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a:t>The approval rate for the applications </a:t>
            </a:r>
            <a:r>
              <a:rPr lang="en-US" sz="2300" b="1"/>
              <a:t>containing digits in their summaries</a:t>
            </a:r>
            <a:r>
              <a:rPr lang="en-US" sz="2300"/>
              <a:t> is 89% as opposed to 11% in the case of applications containing no digits.</a:t>
            </a:r>
            <a:endParaRPr lang="en-US" sz="2300">
              <a:cs typeface="Calibri"/>
            </a:endParaRPr>
          </a:p>
          <a:p>
            <a:endParaRPr lang="en-US">
              <a:cs typeface="Calibri"/>
            </a:endParaRPr>
          </a:p>
        </p:txBody>
      </p:sp>
      <p:sp>
        <p:nvSpPr>
          <p:cNvPr id="16" name="TextBox 15">
            <a:hlinkClick r:id="" action="ppaction://noaction"/>
            <a:extLst>
              <a:ext uri="{FF2B5EF4-FFF2-40B4-BE49-F238E27FC236}">
                <a16:creationId xmlns:a16="http://schemas.microsoft.com/office/drawing/2014/main" id="{28E4E45E-ED90-4AF0-B7D4-6C83A273C610}"/>
              </a:ext>
            </a:extLst>
          </p:cNvPr>
          <p:cNvSpPr txBox="1"/>
          <p:nvPr/>
        </p:nvSpPr>
        <p:spPr>
          <a:xfrm>
            <a:off x="10515598" y="637726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lumMod val="60000"/>
                    <a:lumOff val="40000"/>
                  </a:schemeClr>
                </a:solidFill>
              </a:rPr>
              <a:t>Show Code  |</a:t>
            </a:r>
          </a:p>
        </p:txBody>
      </p:sp>
    </p:spTree>
    <p:extLst>
      <p:ext uri="{BB962C8B-B14F-4D97-AF65-F5344CB8AC3E}">
        <p14:creationId xmlns:p14="http://schemas.microsoft.com/office/powerpoint/2010/main" val="2925204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b="0"/>
              <a:t>How important is the </a:t>
            </a:r>
            <a:r>
              <a:rPr lang="en-US"/>
              <a:t>summary</a:t>
            </a:r>
            <a:r>
              <a:rPr lang="en-US" b="0"/>
              <a:t>?</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11</a:t>
            </a:fld>
            <a:endParaRPr lang="en-US"/>
          </a:p>
        </p:txBody>
      </p:sp>
      <p:graphicFrame>
        <p:nvGraphicFramePr>
          <p:cNvPr id="9" name="Table Placeholder 10">
            <a:extLst>
              <a:ext uri="{FF2B5EF4-FFF2-40B4-BE49-F238E27FC236}">
                <a16:creationId xmlns:a16="http://schemas.microsoft.com/office/drawing/2014/main" id="{8CF8955F-F83E-4C87-9A4D-FC0281A83273}"/>
              </a:ext>
            </a:extLst>
          </p:cNvPr>
          <p:cNvGraphicFramePr>
            <a:graphicFrameLocks/>
          </p:cNvGraphicFramePr>
          <p:nvPr>
            <p:extLst>
              <p:ext uri="{D42A27DB-BD31-4B8C-83A1-F6EECF244321}">
                <p14:modId xmlns:p14="http://schemas.microsoft.com/office/powerpoint/2010/main" val="4139485275"/>
              </p:ext>
            </p:extLst>
          </p:nvPr>
        </p:nvGraphicFramePr>
        <p:xfrm>
          <a:off x="750019" y="1568631"/>
          <a:ext cx="5808290" cy="2001473"/>
        </p:xfrm>
        <a:graphic>
          <a:graphicData uri="http://schemas.openxmlformats.org/drawingml/2006/table">
            <a:tbl>
              <a:tblPr firstRow="1" bandRow="1">
                <a:tableStyleId>{5C22544A-7EE6-4342-B048-85BDC9FD1C3A}</a:tableStyleId>
              </a:tblPr>
              <a:tblGrid>
                <a:gridCol w="2176703">
                  <a:extLst>
                    <a:ext uri="{9D8B030D-6E8A-4147-A177-3AD203B41FA5}">
                      <a16:colId xmlns:a16="http://schemas.microsoft.com/office/drawing/2014/main" val="4235906612"/>
                    </a:ext>
                  </a:extLst>
                </a:gridCol>
                <a:gridCol w="1210529">
                  <a:extLst>
                    <a:ext uri="{9D8B030D-6E8A-4147-A177-3AD203B41FA5}">
                      <a16:colId xmlns:a16="http://schemas.microsoft.com/office/drawing/2014/main" val="284311610"/>
                    </a:ext>
                  </a:extLst>
                </a:gridCol>
                <a:gridCol w="1210529">
                  <a:extLst>
                    <a:ext uri="{9D8B030D-6E8A-4147-A177-3AD203B41FA5}">
                      <a16:colId xmlns:a16="http://schemas.microsoft.com/office/drawing/2014/main" val="1235871454"/>
                    </a:ext>
                  </a:extLst>
                </a:gridCol>
                <a:gridCol w="1210529">
                  <a:extLst>
                    <a:ext uri="{9D8B030D-6E8A-4147-A177-3AD203B41FA5}">
                      <a16:colId xmlns:a16="http://schemas.microsoft.com/office/drawing/2014/main" val="3876225269"/>
                    </a:ext>
                  </a:extLst>
                </a:gridCol>
              </a:tblGrid>
              <a:tr h="679399">
                <a:tc>
                  <a:txBody>
                    <a:bodyPr/>
                    <a:lstStyle/>
                    <a:p>
                      <a:pPr algn="ctr"/>
                      <a:r>
                        <a:rPr lang="en-IN" sz="1200">
                          <a:solidFill>
                            <a:srgbClr val="3F3F3F"/>
                          </a:solidFill>
                        </a:rPr>
                        <a:t>Attributes</a:t>
                      </a:r>
                    </a:p>
                  </a:txBody>
                  <a:tcPr marL="61687" marR="61687" marT="29922" marB="29922" anchor="ctr">
                    <a:solidFill>
                      <a:schemeClr val="accent2"/>
                    </a:solidFill>
                  </a:tcPr>
                </a:tc>
                <a:tc>
                  <a:txBody>
                    <a:bodyPr/>
                    <a:lstStyle/>
                    <a:p>
                      <a:pPr algn="ctr"/>
                      <a:r>
                        <a:rPr lang="en-IN" sz="1200" b="1" i="0" u="none" strike="noStrike" kern="1200">
                          <a:solidFill>
                            <a:srgbClr val="3F3F3F"/>
                          </a:solidFill>
                          <a:effectLst/>
                          <a:latin typeface="+mn-lt"/>
                          <a:ea typeface="+mn-ea"/>
                          <a:cs typeface="+mn-cs"/>
                        </a:rPr>
                        <a:t>Minimum</a:t>
                      </a:r>
                      <a:endParaRPr lang="en-IN" sz="1200">
                        <a:solidFill>
                          <a:srgbClr val="3F3F3F"/>
                        </a:solidFill>
                      </a:endParaRPr>
                    </a:p>
                  </a:txBody>
                  <a:tcPr marL="61687" marR="61687" marT="29922" marB="29922" anchor="ctr">
                    <a:solidFill>
                      <a:srgbClr val="EAB200"/>
                    </a:solidFill>
                  </a:tcPr>
                </a:tc>
                <a:tc>
                  <a:txBody>
                    <a:bodyPr/>
                    <a:lstStyle/>
                    <a:p>
                      <a:pPr algn="ctr"/>
                      <a:r>
                        <a:rPr lang="en-IN" sz="1200" b="1" i="0" u="none" strike="noStrike" kern="1200">
                          <a:solidFill>
                            <a:srgbClr val="3F3F3F"/>
                          </a:solidFill>
                          <a:effectLst/>
                          <a:latin typeface="+mn-lt"/>
                          <a:ea typeface="+mn-ea"/>
                          <a:cs typeface="+mn-cs"/>
                        </a:rPr>
                        <a:t>Maximum</a:t>
                      </a:r>
                      <a:endParaRPr lang="en-IN" sz="1200">
                        <a:solidFill>
                          <a:srgbClr val="3F3F3F"/>
                        </a:solidFill>
                      </a:endParaRPr>
                    </a:p>
                  </a:txBody>
                  <a:tcPr marL="61687" marR="61687" marT="29922" marB="29922" anchor="ctr">
                    <a:solidFill>
                      <a:schemeClr val="accent2"/>
                    </a:solidFill>
                  </a:tcPr>
                </a:tc>
                <a:tc>
                  <a:txBody>
                    <a:bodyPr/>
                    <a:lstStyle/>
                    <a:p>
                      <a:pPr lvl="0" algn="ctr">
                        <a:buNone/>
                      </a:pPr>
                      <a:endParaRPr lang="en-IN" sz="1200">
                        <a:solidFill>
                          <a:srgbClr val="3F3F3F"/>
                        </a:solidFill>
                      </a:endParaRPr>
                    </a:p>
                    <a:p>
                      <a:pPr lvl="0" algn="ctr">
                        <a:buNone/>
                      </a:pPr>
                      <a:r>
                        <a:rPr lang="en-IN" sz="1200">
                          <a:solidFill>
                            <a:srgbClr val="3F3F3F"/>
                          </a:solidFill>
                        </a:rPr>
                        <a:t>Average </a:t>
                      </a:r>
                    </a:p>
                  </a:txBody>
                  <a:tcPr marL="61686" marR="61686" marT="29922" marB="29922">
                    <a:solidFill>
                      <a:schemeClr val="accent2"/>
                    </a:solidFill>
                  </a:tcPr>
                </a:tc>
                <a:extLst>
                  <a:ext uri="{0D108BD9-81ED-4DB2-BD59-A6C34878D82A}">
                    <a16:rowId xmlns:a16="http://schemas.microsoft.com/office/drawing/2014/main" val="2215579220"/>
                  </a:ext>
                </a:extLst>
              </a:tr>
              <a:tr h="661037">
                <a:tc>
                  <a:txBody>
                    <a:bodyPr/>
                    <a:lstStyle/>
                    <a:p>
                      <a:r>
                        <a:rPr lang="en-US" sz="1200" b="1" i="0" u="none" strike="noStrike" kern="1200">
                          <a:solidFill>
                            <a:schemeClr val="tx1"/>
                          </a:solidFill>
                          <a:effectLst/>
                          <a:latin typeface="+mn-lt"/>
                          <a:ea typeface="+mn-ea"/>
                          <a:cs typeface="+mn-cs"/>
                        </a:rPr>
                        <a:t>Length of summary</a:t>
                      </a:r>
                      <a:endParaRPr lang="en-IN" sz="1200">
                        <a:solidFill>
                          <a:schemeClr val="tx1"/>
                        </a:solidFill>
                      </a:endParaRPr>
                    </a:p>
                  </a:txBody>
                  <a:tcPr marL="119686" marR="61687" marT="29922" marB="29922" anchor="ctr">
                    <a:solidFill>
                      <a:schemeClr val="accent3">
                        <a:lumMod val="90000"/>
                      </a:schemeClr>
                    </a:solidFill>
                  </a:tcPr>
                </a:tc>
                <a:tc>
                  <a:txBody>
                    <a:bodyPr/>
                    <a:lstStyle/>
                    <a:p>
                      <a:pPr algn="ctr"/>
                      <a:r>
                        <a:rPr lang="en-IN" sz="1200" b="0" i="0" u="none" strike="noStrike" kern="1200">
                          <a:solidFill>
                            <a:schemeClr val="tx1"/>
                          </a:solidFill>
                          <a:effectLst/>
                          <a:latin typeface="+mn-lt"/>
                          <a:ea typeface="+mn-ea"/>
                          <a:cs typeface="+mn-cs"/>
                        </a:rPr>
                        <a:t>25</a:t>
                      </a:r>
                      <a:endParaRPr lang="en-IN" sz="1200">
                        <a:solidFill>
                          <a:schemeClr val="tx1"/>
                        </a:solidFill>
                        <a:latin typeface="+mn-lt"/>
                      </a:endParaRPr>
                    </a:p>
                  </a:txBody>
                  <a:tcPr marL="61687" marR="61687" marT="29922" marB="29922" anchor="ctr">
                    <a:solidFill>
                      <a:schemeClr val="accent3"/>
                    </a:solidFill>
                  </a:tcPr>
                </a:tc>
                <a:tc>
                  <a:txBody>
                    <a:bodyPr/>
                    <a:lstStyle/>
                    <a:p>
                      <a:pPr algn="ctr"/>
                      <a:r>
                        <a:rPr lang="en-IN" sz="1200" b="0" i="0" u="none" strike="noStrike" kern="1200">
                          <a:solidFill>
                            <a:schemeClr val="tx1"/>
                          </a:solidFill>
                          <a:effectLst/>
                          <a:latin typeface="+mn-lt"/>
                          <a:ea typeface="+mn-ea"/>
                          <a:cs typeface="+mn-cs"/>
                        </a:rPr>
                        <a:t>902</a:t>
                      </a:r>
                      <a:endParaRPr lang="en-IN" sz="1200">
                        <a:solidFill>
                          <a:schemeClr val="tx1"/>
                        </a:solidFill>
                        <a:latin typeface="+mn-lt"/>
                      </a:endParaRPr>
                    </a:p>
                  </a:txBody>
                  <a:tcPr marL="61687" marR="61687" marT="29922" marB="29922" anchor="ctr">
                    <a:solidFill>
                      <a:schemeClr val="accent3"/>
                    </a:solidFill>
                  </a:tcPr>
                </a:tc>
                <a:tc>
                  <a:txBody>
                    <a:bodyPr/>
                    <a:lstStyle/>
                    <a:p>
                      <a:pPr lvl="0">
                        <a:buNone/>
                      </a:pPr>
                      <a:endParaRPr lang="en-US" sz="1200" b="1" i="0" u="none" strike="noStrike" kern="1200">
                        <a:solidFill>
                          <a:schemeClr val="tx1"/>
                        </a:solidFill>
                        <a:effectLst/>
                        <a:latin typeface="+mn-lt"/>
                        <a:ea typeface="+mn-ea"/>
                        <a:cs typeface="+mn-cs"/>
                      </a:endParaRPr>
                    </a:p>
                    <a:p>
                      <a:pPr lvl="0">
                        <a:buNone/>
                      </a:pPr>
                      <a:r>
                        <a:rPr lang="en-US" sz="1200" b="1" i="0" u="none" strike="noStrike" kern="1200">
                          <a:solidFill>
                            <a:schemeClr val="tx1"/>
                          </a:solidFill>
                          <a:effectLst/>
                          <a:latin typeface="+mn-lt"/>
                          <a:ea typeface="+mn-ea"/>
                          <a:cs typeface="+mn-cs"/>
                        </a:rPr>
                        <a:t>           </a:t>
                      </a:r>
                      <a:r>
                        <a:rPr lang="en-US" sz="1200" b="0" i="0" u="none" strike="noStrike" kern="1200">
                          <a:solidFill>
                            <a:schemeClr val="tx1"/>
                          </a:solidFill>
                          <a:effectLst/>
                          <a:latin typeface="+mn-lt"/>
                          <a:ea typeface="+mn-ea"/>
                          <a:cs typeface="+mn-cs"/>
                        </a:rPr>
                        <a:t>122.3</a:t>
                      </a:r>
                    </a:p>
                  </a:txBody>
                  <a:tcPr marL="61686" marR="61686" marT="29922" marB="29922">
                    <a:solidFill>
                      <a:schemeClr val="accent3"/>
                    </a:solidFill>
                  </a:tcPr>
                </a:tc>
                <a:extLst>
                  <a:ext uri="{0D108BD9-81ED-4DB2-BD59-A6C34878D82A}">
                    <a16:rowId xmlns:a16="http://schemas.microsoft.com/office/drawing/2014/main" val="2516563405"/>
                  </a:ext>
                </a:extLst>
              </a:tr>
              <a:tr h="661037">
                <a:tc>
                  <a:txBody>
                    <a:bodyPr/>
                    <a:lstStyle/>
                    <a:p>
                      <a:r>
                        <a:rPr lang="en-US" sz="1200" b="1" i="0" u="none" strike="noStrike" kern="1200">
                          <a:solidFill>
                            <a:schemeClr val="tx1"/>
                          </a:solidFill>
                          <a:effectLst/>
                          <a:latin typeface="+mn-lt"/>
                          <a:ea typeface="+mn-ea"/>
                          <a:cs typeface="+mn-cs"/>
                        </a:rPr>
                        <a:t># words in summary</a:t>
                      </a:r>
                      <a:endParaRPr lang="en-IN" sz="1200">
                        <a:solidFill>
                          <a:schemeClr val="tx1"/>
                        </a:solidFill>
                      </a:endParaRPr>
                    </a:p>
                  </a:txBody>
                  <a:tcPr marL="119686" marR="61687" marT="29922" marB="29922" anchor="ctr">
                    <a:solidFill>
                      <a:schemeClr val="accent3">
                        <a:lumMod val="90000"/>
                      </a:schemeClr>
                    </a:solidFill>
                  </a:tcPr>
                </a:tc>
                <a:tc>
                  <a:txBody>
                    <a:bodyPr/>
                    <a:lstStyle/>
                    <a:p>
                      <a:pPr algn="ctr"/>
                      <a:r>
                        <a:rPr lang="en-IN" sz="1200" b="0" i="0" u="none" strike="noStrike">
                          <a:solidFill>
                            <a:schemeClr val="tx1"/>
                          </a:solidFill>
                          <a:effectLst/>
                          <a:latin typeface="+mn-lt"/>
                        </a:rPr>
                        <a:t>4</a:t>
                      </a:r>
                      <a:endParaRPr lang="en-IN" sz="1200">
                        <a:solidFill>
                          <a:schemeClr val="tx1"/>
                        </a:solidFill>
                        <a:latin typeface="+mn-lt"/>
                      </a:endParaRPr>
                    </a:p>
                  </a:txBody>
                  <a:tcPr marL="61687" marR="61687" marT="29922" marB="29922" anchor="ctr">
                    <a:solidFill>
                      <a:schemeClr val="accent3"/>
                    </a:solidFill>
                  </a:tcPr>
                </a:tc>
                <a:tc>
                  <a:txBody>
                    <a:bodyPr/>
                    <a:lstStyle/>
                    <a:p>
                      <a:pPr algn="ctr"/>
                      <a:r>
                        <a:rPr lang="en-IN" sz="1200" b="0" i="0" u="none" strike="noStrike">
                          <a:solidFill>
                            <a:schemeClr val="tx1"/>
                          </a:solidFill>
                          <a:effectLst/>
                          <a:latin typeface="+mn-lt"/>
                        </a:rPr>
                        <a:t>138</a:t>
                      </a:r>
                      <a:endParaRPr lang="en-IN" sz="1200">
                        <a:solidFill>
                          <a:schemeClr val="tx1"/>
                        </a:solidFill>
                        <a:latin typeface="+mn-lt"/>
                      </a:endParaRPr>
                    </a:p>
                  </a:txBody>
                  <a:tcPr marL="61687" marR="61687" marT="29922" marB="29922" anchor="ctr">
                    <a:solidFill>
                      <a:schemeClr val="accent3"/>
                    </a:solidFill>
                  </a:tcPr>
                </a:tc>
                <a:tc>
                  <a:txBody>
                    <a:bodyPr/>
                    <a:lstStyle/>
                    <a:p>
                      <a:pPr lvl="0" algn="ctr">
                        <a:buNone/>
                      </a:pPr>
                      <a:endParaRPr lang="en-IN" sz="1200" b="0" i="0" u="none" strike="noStrike">
                        <a:solidFill>
                          <a:schemeClr val="tx1"/>
                        </a:solidFill>
                        <a:effectLst/>
                        <a:latin typeface="+mn-lt"/>
                      </a:endParaRPr>
                    </a:p>
                    <a:p>
                      <a:pPr lvl="0" algn="ctr">
                        <a:buNone/>
                      </a:pPr>
                      <a:r>
                        <a:rPr lang="en-IN" sz="1200" b="0" i="0" u="none" strike="noStrike">
                          <a:solidFill>
                            <a:schemeClr val="tx1"/>
                          </a:solidFill>
                          <a:effectLst/>
                          <a:latin typeface="+mn-lt"/>
                        </a:rPr>
                        <a:t>20.3</a:t>
                      </a:r>
                    </a:p>
                  </a:txBody>
                  <a:tcPr marL="61686" marR="61686" marT="29922" marB="29922">
                    <a:solidFill>
                      <a:schemeClr val="accent3"/>
                    </a:solidFill>
                  </a:tcPr>
                </a:tc>
                <a:extLst>
                  <a:ext uri="{0D108BD9-81ED-4DB2-BD59-A6C34878D82A}">
                    <a16:rowId xmlns:a16="http://schemas.microsoft.com/office/drawing/2014/main" val="1907125693"/>
                  </a:ext>
                </a:extLst>
              </a:tr>
            </a:tbl>
          </a:graphicData>
        </a:graphic>
      </p:graphicFrame>
      <p:pic>
        <p:nvPicPr>
          <p:cNvPr id="3" name="Picture 2">
            <a:extLst>
              <a:ext uri="{FF2B5EF4-FFF2-40B4-BE49-F238E27FC236}">
                <a16:creationId xmlns:a16="http://schemas.microsoft.com/office/drawing/2014/main" id="{FF9C4B63-427A-4A59-BE91-24BBA65ED14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49849" y="1414146"/>
            <a:ext cx="4233432" cy="2433988"/>
          </a:xfrm>
          <a:prstGeom prst="rect">
            <a:avLst/>
          </a:prstGeom>
        </p:spPr>
      </p:pic>
      <p:pic>
        <p:nvPicPr>
          <p:cNvPr id="2" name="Picture 4" descr="Chart, box and whisker chart&#10;&#10;Description automatically generated">
            <a:extLst>
              <a:ext uri="{FF2B5EF4-FFF2-40B4-BE49-F238E27FC236}">
                <a16:creationId xmlns:a16="http://schemas.microsoft.com/office/drawing/2014/main" id="{8F0AB4D6-BAD8-4E8B-B6BE-A4FD542662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249" b="-405"/>
          <a:stretch/>
        </p:blipFill>
        <p:spPr>
          <a:xfrm>
            <a:off x="6930189" y="3961157"/>
            <a:ext cx="4046521" cy="2495061"/>
          </a:xfrm>
          <a:prstGeom prst="rect">
            <a:avLst/>
          </a:prstGeom>
        </p:spPr>
      </p:pic>
      <p:pic>
        <p:nvPicPr>
          <p:cNvPr id="5" name="Picture 5" descr="Chart, line chart&#10;&#10;Description automatically generated">
            <a:extLst>
              <a:ext uri="{FF2B5EF4-FFF2-40B4-BE49-F238E27FC236}">
                <a16:creationId xmlns:a16="http://schemas.microsoft.com/office/drawing/2014/main" id="{021F064F-311B-431B-A7F9-F631CECDE4E2}"/>
              </a:ext>
            </a:extLst>
          </p:cNvPr>
          <p:cNvPicPr>
            <a:picLocks noChangeAspect="1"/>
          </p:cNvPicPr>
          <p:nvPr/>
        </p:nvPicPr>
        <p:blipFill>
          <a:blip r:embed="rId4"/>
          <a:stretch>
            <a:fillRect/>
          </a:stretch>
        </p:blipFill>
        <p:spPr>
          <a:xfrm>
            <a:off x="563479" y="4015881"/>
            <a:ext cx="6071936" cy="2225157"/>
          </a:xfrm>
          <a:prstGeom prst="rect">
            <a:avLst/>
          </a:prstGeom>
        </p:spPr>
      </p:pic>
      <p:sp>
        <p:nvSpPr>
          <p:cNvPr id="13" name="TextBox 12">
            <a:hlinkClick r:id="" action="ppaction://noaction"/>
            <a:extLst>
              <a:ext uri="{FF2B5EF4-FFF2-40B4-BE49-F238E27FC236}">
                <a16:creationId xmlns:a16="http://schemas.microsoft.com/office/drawing/2014/main" id="{DC033B4A-F794-4300-A6A2-BC5018FF2717}"/>
              </a:ext>
            </a:extLst>
          </p:cNvPr>
          <p:cNvSpPr txBox="1"/>
          <p:nvPr/>
        </p:nvSpPr>
        <p:spPr>
          <a:xfrm>
            <a:off x="10515598" y="637726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lumMod val="60000"/>
                    <a:lumOff val="40000"/>
                  </a:schemeClr>
                </a:solidFill>
              </a:rPr>
              <a:t>Show Code  |</a:t>
            </a:r>
          </a:p>
        </p:txBody>
      </p:sp>
    </p:spTree>
    <p:extLst>
      <p:ext uri="{BB962C8B-B14F-4D97-AF65-F5344CB8AC3E}">
        <p14:creationId xmlns:p14="http://schemas.microsoft.com/office/powerpoint/2010/main" val="3891516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nchor="ctr">
            <a:normAutofit/>
          </a:bodyPr>
          <a:lstStyle>
            <a:lvl1pPr algn="r">
              <a:defRPr sz="1200">
                <a:solidFill>
                  <a:schemeClr val="tx1">
                    <a:lumMod val="50000"/>
                    <a:lumOff val="50000"/>
                  </a:schemeClr>
                </a:solidFill>
              </a:defRPr>
            </a:lvl1pPr>
          </a:lstStyle>
          <a:p>
            <a:pPr>
              <a:spcAft>
                <a:spcPts val="600"/>
              </a:spcAft>
            </a:pPr>
            <a:fld id="{8699F50C-BE38-4BD0-BA84-9B090E1F2B9B}" type="slidenum">
              <a:rPr lang="en-US" smtClean="0">
                <a:solidFill>
                  <a:schemeClr val="bg2"/>
                </a:solidFill>
              </a:rPr>
              <a:pPr>
                <a:spcAft>
                  <a:spcPts val="600"/>
                </a:spcAft>
              </a:pPr>
              <a:t>12</a:t>
            </a:fld>
            <a:endParaRPr lang="en-US">
              <a:solidFill>
                <a:schemeClr val="bg2"/>
              </a:solidFill>
            </a:endParaRPr>
          </a:p>
        </p:txBody>
      </p:sp>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chor="b">
            <a:normAutofit/>
          </a:bodyPr>
          <a:lstStyle/>
          <a:p>
            <a:r>
              <a:rPr lang="en-US"/>
              <a:t>Subjects</a:t>
            </a:r>
          </a:p>
        </p:txBody>
      </p:sp>
      <p:sp>
        <p:nvSpPr>
          <p:cNvPr id="24" name="Text Placeholder 18">
            <a:extLst>
              <a:ext uri="{FF2B5EF4-FFF2-40B4-BE49-F238E27FC236}">
                <a16:creationId xmlns:a16="http://schemas.microsoft.com/office/drawing/2014/main" id="{F4DCAC61-A2CB-4BB4-B1D5-FCF756564553}"/>
              </a:ext>
            </a:extLst>
          </p:cNvPr>
          <p:cNvSpPr txBox="1">
            <a:spLocks/>
          </p:cNvSpPr>
          <p:nvPr/>
        </p:nvSpPr>
        <p:spPr>
          <a:xfrm>
            <a:off x="8409887" y="2165907"/>
            <a:ext cx="7342621"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Literacy and Language</a:t>
            </a:r>
          </a:p>
        </p:txBody>
      </p:sp>
      <p:sp>
        <p:nvSpPr>
          <p:cNvPr id="27" name="Text Placeholder 18">
            <a:extLst>
              <a:ext uri="{FF2B5EF4-FFF2-40B4-BE49-F238E27FC236}">
                <a16:creationId xmlns:a16="http://schemas.microsoft.com/office/drawing/2014/main" id="{9CDF2330-D84C-48E1-9874-70371D53F454}"/>
              </a:ext>
            </a:extLst>
          </p:cNvPr>
          <p:cNvSpPr txBox="1">
            <a:spLocks/>
          </p:cNvSpPr>
          <p:nvPr/>
        </p:nvSpPr>
        <p:spPr>
          <a:xfrm>
            <a:off x="9327831" y="3530421"/>
            <a:ext cx="7342621"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Math and Science</a:t>
            </a:r>
          </a:p>
        </p:txBody>
      </p:sp>
      <p:sp>
        <p:nvSpPr>
          <p:cNvPr id="31" name="Text Placeholder 18">
            <a:extLst>
              <a:ext uri="{FF2B5EF4-FFF2-40B4-BE49-F238E27FC236}">
                <a16:creationId xmlns:a16="http://schemas.microsoft.com/office/drawing/2014/main" id="{50C82373-AE55-469B-8BC4-C8780F94CF9F}"/>
              </a:ext>
            </a:extLst>
          </p:cNvPr>
          <p:cNvSpPr txBox="1">
            <a:spLocks/>
          </p:cNvSpPr>
          <p:nvPr/>
        </p:nvSpPr>
        <p:spPr>
          <a:xfrm>
            <a:off x="8434695" y="4753170"/>
            <a:ext cx="7342621"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Health and Sports</a:t>
            </a:r>
          </a:p>
        </p:txBody>
      </p:sp>
      <p:pic>
        <p:nvPicPr>
          <p:cNvPr id="19" name="Picture 18" descr="A stack of books&#10;&#10;Description automatically generated">
            <a:extLst>
              <a:ext uri="{FF2B5EF4-FFF2-40B4-BE49-F238E27FC236}">
                <a16:creationId xmlns:a16="http://schemas.microsoft.com/office/drawing/2014/main" id="{4977045C-5788-4B30-BC82-CB846340FA2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531520" y="1908082"/>
            <a:ext cx="887577" cy="1024128"/>
          </a:xfrm>
          <a:prstGeom prst="rect">
            <a:avLst/>
          </a:prstGeom>
        </p:spPr>
      </p:pic>
      <p:pic>
        <p:nvPicPr>
          <p:cNvPr id="5" name="Picture 4">
            <a:extLst>
              <a:ext uri="{FF2B5EF4-FFF2-40B4-BE49-F238E27FC236}">
                <a16:creationId xmlns:a16="http://schemas.microsoft.com/office/drawing/2014/main" id="{6A0DF20F-DE07-4CBA-84CD-4906F11262B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48334" y="3250504"/>
            <a:ext cx="887578" cy="1024128"/>
          </a:xfrm>
          <a:prstGeom prst="rect">
            <a:avLst/>
          </a:prstGeom>
        </p:spPr>
      </p:pic>
      <p:pic>
        <p:nvPicPr>
          <p:cNvPr id="9" name="Picture 8" descr="A group of people playing football&#10;&#10;Description automatically generated with medium confidence">
            <a:extLst>
              <a:ext uri="{FF2B5EF4-FFF2-40B4-BE49-F238E27FC236}">
                <a16:creationId xmlns:a16="http://schemas.microsoft.com/office/drawing/2014/main" id="{D71C084B-C4D6-4264-B513-B708D07FD8D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519" y="4440481"/>
            <a:ext cx="887578" cy="1024128"/>
          </a:xfrm>
          <a:prstGeom prst="rect">
            <a:avLst/>
          </a:prstGeom>
        </p:spPr>
      </p:pic>
      <p:sp>
        <p:nvSpPr>
          <p:cNvPr id="43" name="TextBox 42">
            <a:hlinkClick r:id="" action="ppaction://noaction"/>
            <a:extLst>
              <a:ext uri="{FF2B5EF4-FFF2-40B4-BE49-F238E27FC236}">
                <a16:creationId xmlns:a16="http://schemas.microsoft.com/office/drawing/2014/main" id="{E16FB062-BE89-4024-AE28-FB14863755AF}"/>
              </a:ext>
            </a:extLst>
          </p:cNvPr>
          <p:cNvSpPr txBox="1"/>
          <p:nvPr/>
        </p:nvSpPr>
        <p:spPr>
          <a:xfrm>
            <a:off x="10515598" y="6389126"/>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lumMod val="60000"/>
                    <a:lumOff val="40000"/>
                  </a:schemeClr>
                </a:solidFill>
              </a:rPr>
              <a:t>Show Code  |</a:t>
            </a:r>
          </a:p>
        </p:txBody>
      </p:sp>
      <p:pic>
        <p:nvPicPr>
          <p:cNvPr id="2" name="Picture 3" descr="Chart, bar chart&#10;&#10;Description automatically generated">
            <a:extLst>
              <a:ext uri="{FF2B5EF4-FFF2-40B4-BE49-F238E27FC236}">
                <a16:creationId xmlns:a16="http://schemas.microsoft.com/office/drawing/2014/main" id="{356F77A0-BE60-44DF-A9E4-D4F8A3BD16B8}"/>
              </a:ext>
            </a:extLst>
          </p:cNvPr>
          <p:cNvPicPr>
            <a:picLocks noChangeAspect="1"/>
          </p:cNvPicPr>
          <p:nvPr/>
        </p:nvPicPr>
        <p:blipFill>
          <a:blip r:embed="rId5"/>
          <a:stretch>
            <a:fillRect/>
          </a:stretch>
        </p:blipFill>
        <p:spPr>
          <a:xfrm>
            <a:off x="387586" y="1919391"/>
            <a:ext cx="6920088" cy="3705957"/>
          </a:xfrm>
          <a:prstGeom prst="rect">
            <a:avLst/>
          </a:prstGeom>
        </p:spPr>
      </p:pic>
    </p:spTree>
    <p:extLst>
      <p:ext uri="{BB962C8B-B14F-4D97-AF65-F5344CB8AC3E}">
        <p14:creationId xmlns:p14="http://schemas.microsoft.com/office/powerpoint/2010/main" val="122951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a:t>Applications</a:t>
            </a:r>
            <a:r>
              <a:rPr lang="en-US" b="0"/>
              <a:t> from?</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13</a:t>
            </a:fld>
            <a:endParaRPr lang="en-US"/>
          </a:p>
        </p:txBody>
      </p:sp>
      <p:pic>
        <p:nvPicPr>
          <p:cNvPr id="3" name="Picture 2">
            <a:extLst>
              <a:ext uri="{FF2B5EF4-FFF2-40B4-BE49-F238E27FC236}">
                <a16:creationId xmlns:a16="http://schemas.microsoft.com/office/drawing/2014/main" id="{057788C4-62D9-4875-B046-9B7D59591002}"/>
              </a:ext>
            </a:extLst>
          </p:cNvPr>
          <p:cNvPicPr>
            <a:picLocks noChangeAspect="1"/>
          </p:cNvPicPr>
          <p:nvPr/>
        </p:nvPicPr>
        <p:blipFill>
          <a:blip r:embed="rId2"/>
          <a:stretch>
            <a:fillRect/>
          </a:stretch>
        </p:blipFill>
        <p:spPr>
          <a:xfrm>
            <a:off x="270386" y="1881562"/>
            <a:ext cx="6129161" cy="3199337"/>
          </a:xfrm>
          <a:prstGeom prst="rect">
            <a:avLst/>
          </a:prstGeom>
        </p:spPr>
      </p:pic>
      <p:pic>
        <p:nvPicPr>
          <p:cNvPr id="4" name="Picture 3" descr="A red bridge over water&#10;&#10;Description automatically generated with low confidence">
            <a:extLst>
              <a:ext uri="{FF2B5EF4-FFF2-40B4-BE49-F238E27FC236}">
                <a16:creationId xmlns:a16="http://schemas.microsoft.com/office/drawing/2014/main" id="{6BEF1252-4C63-40DF-A665-C9F9C8FFF7E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00800" y="1356997"/>
            <a:ext cx="885300" cy="1021500"/>
          </a:xfrm>
          <a:prstGeom prst="rect">
            <a:avLst/>
          </a:prstGeom>
        </p:spPr>
      </p:pic>
      <p:pic>
        <p:nvPicPr>
          <p:cNvPr id="6" name="Picture 5" descr="A statue of a person holding a torch&#10;&#10;Description automatically generated with medium confidence">
            <a:extLst>
              <a:ext uri="{FF2B5EF4-FFF2-40B4-BE49-F238E27FC236}">
                <a16:creationId xmlns:a16="http://schemas.microsoft.com/office/drawing/2014/main" id="{31D53DCD-D943-41EC-A5CF-244D6AB9FB3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03036" y="3477791"/>
            <a:ext cx="885300" cy="1021500"/>
          </a:xfrm>
          <a:prstGeom prst="rect">
            <a:avLst/>
          </a:prstGeom>
        </p:spPr>
      </p:pic>
      <p:pic>
        <p:nvPicPr>
          <p:cNvPr id="8" name="Picture 7" descr="A blue and red flag&#10;&#10;Description automatically generated with low confidence">
            <a:extLst>
              <a:ext uri="{FF2B5EF4-FFF2-40B4-BE49-F238E27FC236}">
                <a16:creationId xmlns:a16="http://schemas.microsoft.com/office/drawing/2014/main" id="{7C1CEBCB-2392-479A-869B-3124951AE75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88652" y="2407500"/>
            <a:ext cx="885300" cy="1021500"/>
          </a:xfrm>
          <a:prstGeom prst="rect">
            <a:avLst/>
          </a:prstGeom>
        </p:spPr>
      </p:pic>
      <p:pic>
        <p:nvPicPr>
          <p:cNvPr id="10" name="Picture 9" descr="A picture containing sky, outdoor, water, tree&#10;&#10;Description automatically generated">
            <a:extLst>
              <a:ext uri="{FF2B5EF4-FFF2-40B4-BE49-F238E27FC236}">
                <a16:creationId xmlns:a16="http://schemas.microsoft.com/office/drawing/2014/main" id="{EF60B920-1FBF-4655-A94F-133EBB8802A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966600" y="4561588"/>
            <a:ext cx="885300" cy="1021500"/>
          </a:xfrm>
          <a:prstGeom prst="rect">
            <a:avLst/>
          </a:prstGeom>
        </p:spPr>
      </p:pic>
      <p:sp>
        <p:nvSpPr>
          <p:cNvPr id="15" name="Text Placeholder 18">
            <a:extLst>
              <a:ext uri="{FF2B5EF4-FFF2-40B4-BE49-F238E27FC236}">
                <a16:creationId xmlns:a16="http://schemas.microsoft.com/office/drawing/2014/main" id="{6C312ABE-FBC8-4CCE-A8AE-94DF4FDD9337}"/>
              </a:ext>
            </a:extLst>
          </p:cNvPr>
          <p:cNvSpPr txBox="1">
            <a:spLocks/>
          </p:cNvSpPr>
          <p:nvPr/>
        </p:nvSpPr>
        <p:spPr>
          <a:xfrm>
            <a:off x="9029286" y="2698948"/>
            <a:ext cx="7342621" cy="608895"/>
          </a:xfrm>
          <a:prstGeom prst="rect">
            <a:avLst/>
          </a:prstGeom>
        </p:spPr>
        <p:txBody>
          <a:bodyPr lIns="91440" tIns="45720" rIns="91440" bIns="45720" anchor="t">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Texas(12.30k)</a:t>
            </a:r>
            <a:endParaRPr lang="en-US" b="1" kern="1200" spc="300">
              <a:latin typeface="+mn-lt"/>
              <a:ea typeface="+mn-ea"/>
              <a:cs typeface="+mn-cs"/>
            </a:endParaRPr>
          </a:p>
        </p:txBody>
      </p:sp>
      <p:sp>
        <p:nvSpPr>
          <p:cNvPr id="16" name="Text Placeholder 18">
            <a:extLst>
              <a:ext uri="{FF2B5EF4-FFF2-40B4-BE49-F238E27FC236}">
                <a16:creationId xmlns:a16="http://schemas.microsoft.com/office/drawing/2014/main" id="{7B8D3A50-D2FC-4021-9FC6-E4E2C100952F}"/>
              </a:ext>
            </a:extLst>
          </p:cNvPr>
          <p:cNvSpPr txBox="1">
            <a:spLocks/>
          </p:cNvSpPr>
          <p:nvPr/>
        </p:nvSpPr>
        <p:spPr>
          <a:xfrm>
            <a:off x="7666762" y="3842842"/>
            <a:ext cx="7342621" cy="608895"/>
          </a:xfrm>
          <a:prstGeom prst="rect">
            <a:avLst/>
          </a:prstGeom>
        </p:spPr>
        <p:txBody>
          <a:bodyPr lIns="91440" tIns="45720" rIns="91440" bIns="45720" anchor="t">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New York</a:t>
            </a:r>
            <a:r>
              <a:rPr lang="en-US" b="1"/>
              <a:t>(12.15k)</a:t>
            </a:r>
            <a:endParaRPr lang="en-US" b="1" kern="1200" spc="300">
              <a:latin typeface="+mn-lt"/>
              <a:ea typeface="+mn-ea"/>
              <a:cs typeface="+mn-cs"/>
            </a:endParaRPr>
          </a:p>
        </p:txBody>
      </p:sp>
      <p:sp>
        <p:nvSpPr>
          <p:cNvPr id="17" name="Text Placeholder 18">
            <a:extLst>
              <a:ext uri="{FF2B5EF4-FFF2-40B4-BE49-F238E27FC236}">
                <a16:creationId xmlns:a16="http://schemas.microsoft.com/office/drawing/2014/main" id="{8A23AD82-61C1-4BAD-8D11-E9E3A86F5FD0}"/>
              </a:ext>
            </a:extLst>
          </p:cNvPr>
          <p:cNvSpPr txBox="1">
            <a:spLocks/>
          </p:cNvSpPr>
          <p:nvPr/>
        </p:nvSpPr>
        <p:spPr>
          <a:xfrm>
            <a:off x="9029286" y="4867998"/>
            <a:ext cx="7342621" cy="608895"/>
          </a:xfrm>
          <a:prstGeom prst="rect">
            <a:avLst/>
          </a:prstGeom>
        </p:spPr>
        <p:txBody>
          <a:bodyPr lIns="91440" tIns="45720" rIns="91440" bIns="45720" anchor="t">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Florida</a:t>
            </a:r>
            <a:r>
              <a:rPr lang="en-US" b="1"/>
              <a:t>(10.35k)</a:t>
            </a:r>
            <a:endParaRPr lang="en-US" b="1" kern="1200" spc="300">
              <a:latin typeface="+mn-lt"/>
              <a:ea typeface="+mn-ea"/>
              <a:cs typeface="+mn-cs"/>
            </a:endParaRPr>
          </a:p>
        </p:txBody>
      </p:sp>
      <p:sp>
        <p:nvSpPr>
          <p:cNvPr id="18" name="Text Placeholder 18">
            <a:extLst>
              <a:ext uri="{FF2B5EF4-FFF2-40B4-BE49-F238E27FC236}">
                <a16:creationId xmlns:a16="http://schemas.microsoft.com/office/drawing/2014/main" id="{D878F260-376F-4BEC-8C0A-2239316C6612}"/>
              </a:ext>
            </a:extLst>
          </p:cNvPr>
          <p:cNvSpPr txBox="1">
            <a:spLocks/>
          </p:cNvSpPr>
          <p:nvPr/>
        </p:nvSpPr>
        <p:spPr>
          <a:xfrm>
            <a:off x="7697798" y="1697112"/>
            <a:ext cx="7342621" cy="608895"/>
          </a:xfrm>
          <a:prstGeom prst="rect">
            <a:avLst/>
          </a:prstGeom>
        </p:spPr>
        <p:txBody>
          <a:bodyPr lIns="91440" tIns="45720" rIns="91440" bIns="45720" anchor="t">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California</a:t>
            </a:r>
            <a:r>
              <a:rPr lang="en-US" b="1"/>
              <a:t>(25.60k)</a:t>
            </a:r>
            <a:endParaRPr lang="en-US" b="1" kern="1200" spc="300">
              <a:latin typeface="+mn-lt"/>
              <a:ea typeface="+mn-ea"/>
              <a:cs typeface="+mn-cs"/>
            </a:endParaRPr>
          </a:p>
        </p:txBody>
      </p:sp>
      <p:sp>
        <p:nvSpPr>
          <p:cNvPr id="20" name="TextBox 19">
            <a:hlinkClick r:id="" action="ppaction://noaction"/>
            <a:extLst>
              <a:ext uri="{FF2B5EF4-FFF2-40B4-BE49-F238E27FC236}">
                <a16:creationId xmlns:a16="http://schemas.microsoft.com/office/drawing/2014/main" id="{84355CD1-3FA8-48F3-8713-224FDE28B8CA}"/>
              </a:ext>
            </a:extLst>
          </p:cNvPr>
          <p:cNvSpPr txBox="1"/>
          <p:nvPr/>
        </p:nvSpPr>
        <p:spPr>
          <a:xfrm>
            <a:off x="10515598" y="6389126"/>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lumMod val="60000"/>
                    <a:lumOff val="40000"/>
                  </a:schemeClr>
                </a:solidFill>
              </a:rPr>
              <a:t>Show Code  |</a:t>
            </a:r>
          </a:p>
        </p:txBody>
      </p:sp>
    </p:spTree>
    <p:extLst>
      <p:ext uri="{BB962C8B-B14F-4D97-AF65-F5344CB8AC3E}">
        <p14:creationId xmlns:p14="http://schemas.microsoft.com/office/powerpoint/2010/main" val="2539398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486780" y="-4516"/>
            <a:ext cx="8333222" cy="1147969"/>
          </a:xfrm>
        </p:spPr>
        <p:txBody>
          <a:bodyPr/>
          <a:lstStyle/>
          <a:p>
            <a:r>
              <a:rPr lang="en-US" b="0"/>
              <a:t>State-wise</a:t>
            </a:r>
            <a:r>
              <a:rPr lang="en-US"/>
              <a:t> Acceptance Rate</a:t>
            </a:r>
            <a:endParaRPr lang="en-US" b="0"/>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14</a:t>
            </a:fld>
            <a:endParaRPr lang="en-US"/>
          </a:p>
        </p:txBody>
      </p:sp>
      <p:sp>
        <p:nvSpPr>
          <p:cNvPr id="24" name="Content Placeholder 6">
            <a:extLst>
              <a:ext uri="{FF2B5EF4-FFF2-40B4-BE49-F238E27FC236}">
                <a16:creationId xmlns:a16="http://schemas.microsoft.com/office/drawing/2014/main" id="{25453733-8E55-4456-BA79-C774EF3B1F6A}"/>
              </a:ext>
            </a:extLst>
          </p:cNvPr>
          <p:cNvSpPr txBox="1">
            <a:spLocks/>
          </p:cNvSpPr>
          <p:nvPr/>
        </p:nvSpPr>
        <p:spPr>
          <a:xfrm>
            <a:off x="1264748" y="4679947"/>
            <a:ext cx="9659616" cy="2736367"/>
          </a:xfrm>
          <a:prstGeom prst="rect">
            <a:avLst/>
          </a:prstGeom>
        </p:spPr>
        <p:txBody>
          <a:bodyPr lIns="91440" tIns="45720" rIns="91440" bIns="45720" anchor="t">
            <a:noAutofit/>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571500" lvl="1" algn="ctr">
              <a:buClr>
                <a:schemeClr val="accent2"/>
              </a:buClr>
            </a:pPr>
            <a:r>
              <a:rPr lang="en-US" sz="2200" b="0"/>
              <a:t>While the maximum percentage of applications received are from CA, TX and NY, it's interesting to see all three of them as well as many other states have the same percentage of applications accepted.</a:t>
            </a:r>
            <a:endParaRPr lang="en-US"/>
          </a:p>
        </p:txBody>
      </p:sp>
      <p:pic>
        <p:nvPicPr>
          <p:cNvPr id="4" name="Picture 3">
            <a:extLst>
              <a:ext uri="{FF2B5EF4-FFF2-40B4-BE49-F238E27FC236}">
                <a16:creationId xmlns:a16="http://schemas.microsoft.com/office/drawing/2014/main" id="{E877998E-A547-4020-AE86-5E13115DAB82}"/>
              </a:ext>
            </a:extLst>
          </p:cNvPr>
          <p:cNvPicPr>
            <a:picLocks noChangeAspect="1"/>
          </p:cNvPicPr>
          <p:nvPr/>
        </p:nvPicPr>
        <p:blipFill>
          <a:blip r:embed="rId2"/>
          <a:stretch>
            <a:fillRect/>
          </a:stretch>
        </p:blipFill>
        <p:spPr>
          <a:xfrm>
            <a:off x="2501947" y="2231139"/>
            <a:ext cx="362001" cy="1590897"/>
          </a:xfrm>
          <a:prstGeom prst="rect">
            <a:avLst/>
          </a:prstGeom>
        </p:spPr>
      </p:pic>
      <p:pic>
        <p:nvPicPr>
          <p:cNvPr id="5" name="Picture 4">
            <a:extLst>
              <a:ext uri="{FF2B5EF4-FFF2-40B4-BE49-F238E27FC236}">
                <a16:creationId xmlns:a16="http://schemas.microsoft.com/office/drawing/2014/main" id="{CBD7895C-0FA8-4381-843F-658AE81894C1}"/>
              </a:ext>
            </a:extLst>
          </p:cNvPr>
          <p:cNvPicPr>
            <a:picLocks noChangeAspect="1"/>
          </p:cNvPicPr>
          <p:nvPr/>
        </p:nvPicPr>
        <p:blipFill>
          <a:blip r:embed="rId3"/>
          <a:stretch>
            <a:fillRect/>
          </a:stretch>
        </p:blipFill>
        <p:spPr>
          <a:xfrm>
            <a:off x="3117139" y="1344619"/>
            <a:ext cx="5210817" cy="3335328"/>
          </a:xfrm>
          <a:prstGeom prst="rect">
            <a:avLst/>
          </a:prstGeom>
        </p:spPr>
      </p:pic>
      <p:sp>
        <p:nvSpPr>
          <p:cNvPr id="12" name="TextBox 11">
            <a:hlinkClick r:id="" action="ppaction://noaction"/>
            <a:extLst>
              <a:ext uri="{FF2B5EF4-FFF2-40B4-BE49-F238E27FC236}">
                <a16:creationId xmlns:a16="http://schemas.microsoft.com/office/drawing/2014/main" id="{78878FFB-4701-4437-88D9-5E93EF80EEE4}"/>
              </a:ext>
            </a:extLst>
          </p:cNvPr>
          <p:cNvSpPr txBox="1"/>
          <p:nvPr/>
        </p:nvSpPr>
        <p:spPr>
          <a:xfrm>
            <a:off x="10515598" y="6389126"/>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lumMod val="60000"/>
                    <a:lumOff val="40000"/>
                  </a:schemeClr>
                </a:solidFill>
              </a:rPr>
              <a:t>Show Code  |</a:t>
            </a:r>
          </a:p>
        </p:txBody>
      </p:sp>
    </p:spTree>
    <p:extLst>
      <p:ext uri="{BB962C8B-B14F-4D97-AF65-F5344CB8AC3E}">
        <p14:creationId xmlns:p14="http://schemas.microsoft.com/office/powerpoint/2010/main" val="277910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b="0"/>
              <a:t>Understanding the </a:t>
            </a:r>
            <a:r>
              <a:rPr lang="en-US"/>
              <a:t>Applicants</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15</a:t>
            </a:fld>
            <a:endParaRPr lang="en-US"/>
          </a:p>
        </p:txBody>
      </p:sp>
      <p:sp>
        <p:nvSpPr>
          <p:cNvPr id="8" name="Text Placeholder 18">
            <a:extLst>
              <a:ext uri="{FF2B5EF4-FFF2-40B4-BE49-F238E27FC236}">
                <a16:creationId xmlns:a16="http://schemas.microsoft.com/office/drawing/2014/main" id="{EBFFED01-6D18-4286-A289-B480BC385A4D}"/>
              </a:ext>
            </a:extLst>
          </p:cNvPr>
          <p:cNvSpPr txBox="1">
            <a:spLocks/>
          </p:cNvSpPr>
          <p:nvPr/>
        </p:nvSpPr>
        <p:spPr>
          <a:xfrm>
            <a:off x="7814478" y="5415742"/>
            <a:ext cx="296311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a-DK">
                <a:solidFill>
                  <a:srgbClr val="29028C"/>
                </a:solidFill>
              </a:rPr>
              <a:t>Grade Categories</a:t>
            </a:r>
          </a:p>
        </p:txBody>
      </p:sp>
      <p:pic>
        <p:nvPicPr>
          <p:cNvPr id="5" name="Picture 4">
            <a:extLst>
              <a:ext uri="{FF2B5EF4-FFF2-40B4-BE49-F238E27FC236}">
                <a16:creationId xmlns:a16="http://schemas.microsoft.com/office/drawing/2014/main" id="{99C208BC-4ADA-465D-A917-5ADC104A3F21}"/>
              </a:ext>
            </a:extLst>
          </p:cNvPr>
          <p:cNvPicPr>
            <a:picLocks noChangeAspect="1"/>
          </p:cNvPicPr>
          <p:nvPr/>
        </p:nvPicPr>
        <p:blipFill>
          <a:blip r:embed="rId2"/>
          <a:stretch>
            <a:fillRect/>
          </a:stretch>
        </p:blipFill>
        <p:spPr>
          <a:xfrm>
            <a:off x="723743" y="2023483"/>
            <a:ext cx="5201376" cy="3238952"/>
          </a:xfrm>
          <a:prstGeom prst="rect">
            <a:avLst/>
          </a:prstGeom>
        </p:spPr>
      </p:pic>
      <p:pic>
        <p:nvPicPr>
          <p:cNvPr id="7" name="Picture 6" descr="Chart&#10;&#10;Description automatically generated">
            <a:extLst>
              <a:ext uri="{FF2B5EF4-FFF2-40B4-BE49-F238E27FC236}">
                <a16:creationId xmlns:a16="http://schemas.microsoft.com/office/drawing/2014/main" id="{17069736-503B-49AE-ACAD-3A130324A9B7}"/>
              </a:ext>
            </a:extLst>
          </p:cNvPr>
          <p:cNvPicPr>
            <a:picLocks noChangeAspect="1"/>
          </p:cNvPicPr>
          <p:nvPr/>
        </p:nvPicPr>
        <p:blipFill>
          <a:blip r:embed="rId3"/>
          <a:stretch>
            <a:fillRect/>
          </a:stretch>
        </p:blipFill>
        <p:spPr>
          <a:xfrm>
            <a:off x="6096000" y="2023483"/>
            <a:ext cx="5524500" cy="3248025"/>
          </a:xfrm>
          <a:prstGeom prst="rect">
            <a:avLst/>
          </a:prstGeom>
        </p:spPr>
      </p:pic>
      <p:sp>
        <p:nvSpPr>
          <p:cNvPr id="9" name="Text Placeholder 18">
            <a:extLst>
              <a:ext uri="{FF2B5EF4-FFF2-40B4-BE49-F238E27FC236}">
                <a16:creationId xmlns:a16="http://schemas.microsoft.com/office/drawing/2014/main" id="{C7D46E75-31EC-4093-8F1C-6B86788D79AE}"/>
              </a:ext>
            </a:extLst>
          </p:cNvPr>
          <p:cNvSpPr txBox="1">
            <a:spLocks/>
          </p:cNvSpPr>
          <p:nvPr/>
        </p:nvSpPr>
        <p:spPr>
          <a:xfrm>
            <a:off x="2007867" y="5415742"/>
            <a:ext cx="2963112"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a-DK">
                <a:solidFill>
                  <a:srgbClr val="29028C"/>
                </a:solidFill>
              </a:rPr>
              <a:t>Teacher Categories</a:t>
            </a:r>
          </a:p>
        </p:txBody>
      </p:sp>
      <p:sp>
        <p:nvSpPr>
          <p:cNvPr id="12" name="TextBox 11">
            <a:hlinkClick r:id="" action="ppaction://noaction"/>
            <a:extLst>
              <a:ext uri="{FF2B5EF4-FFF2-40B4-BE49-F238E27FC236}">
                <a16:creationId xmlns:a16="http://schemas.microsoft.com/office/drawing/2014/main" id="{CA043497-A2A5-464C-A604-8194BE30B7EC}"/>
              </a:ext>
            </a:extLst>
          </p:cNvPr>
          <p:cNvSpPr txBox="1"/>
          <p:nvPr/>
        </p:nvSpPr>
        <p:spPr>
          <a:xfrm>
            <a:off x="10515598" y="6389126"/>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lumMod val="60000"/>
                    <a:lumOff val="40000"/>
                  </a:schemeClr>
                </a:solidFill>
              </a:rPr>
              <a:t>Show Code  |</a:t>
            </a:r>
          </a:p>
        </p:txBody>
      </p:sp>
    </p:spTree>
    <p:extLst>
      <p:ext uri="{BB962C8B-B14F-4D97-AF65-F5344CB8AC3E}">
        <p14:creationId xmlns:p14="http://schemas.microsoft.com/office/powerpoint/2010/main" val="305671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6103CEC-C7F8-437D-BFD9-FFB3F82D8AFA}"/>
              </a:ext>
            </a:extLst>
          </p:cNvPr>
          <p:cNvSpPr>
            <a:spLocks noGrp="1"/>
          </p:cNvSpPr>
          <p:nvPr>
            <p:ph type="sldNum" sz="quarter" idx="18"/>
          </p:nvPr>
        </p:nvSpPr>
        <p:spPr>
          <a:xfrm>
            <a:off x="11146971" y="6356350"/>
            <a:ext cx="740227" cy="365125"/>
          </a:xfrm>
        </p:spPr>
        <p:txBody>
          <a:bodyPr anchor="ctr">
            <a:normAutofit/>
          </a:bodyPr>
          <a:lstStyle/>
          <a:p>
            <a:pPr>
              <a:spcAft>
                <a:spcPts val="600"/>
              </a:spcAft>
            </a:pPr>
            <a:fld id="{8699F50C-BE38-4BD0-BA84-9B090E1F2B9B}" type="slidenum">
              <a:rPr lang="en-US" noProof="0" smtClean="0"/>
              <a:pPr>
                <a:spcAft>
                  <a:spcPts val="600"/>
                </a:spcAft>
              </a:pPr>
              <a:t>16</a:t>
            </a:fld>
            <a:endParaRPr lang="en-US" noProof="0"/>
          </a:p>
        </p:txBody>
      </p:sp>
      <p:sp>
        <p:nvSpPr>
          <p:cNvPr id="20" name="Text Placeholder 1">
            <a:extLst>
              <a:ext uri="{FF2B5EF4-FFF2-40B4-BE49-F238E27FC236}">
                <a16:creationId xmlns:a16="http://schemas.microsoft.com/office/drawing/2014/main" id="{9E5FBB96-63DF-4195-BD15-3D41AD2A2471}"/>
              </a:ext>
            </a:extLst>
          </p:cNvPr>
          <p:cNvSpPr>
            <a:spLocks noGrp="1"/>
          </p:cNvSpPr>
          <p:nvPr>
            <p:ph type="title"/>
          </p:nvPr>
        </p:nvSpPr>
        <p:spPr>
          <a:xfrm>
            <a:off x="518678" y="209028"/>
            <a:ext cx="8333222" cy="1147969"/>
          </a:xfrm>
        </p:spPr>
        <p:txBody>
          <a:bodyPr lIns="91440" tIns="45720" rIns="91440" bIns="45720" anchor="b">
            <a:normAutofit/>
          </a:bodyPr>
          <a:lstStyle/>
          <a:p>
            <a:r>
              <a:rPr lang="en-US"/>
              <a:t>Top Words </a:t>
            </a:r>
            <a:r>
              <a:rPr lang="en-US" b="0"/>
              <a:t>in Approved Projects</a:t>
            </a:r>
          </a:p>
        </p:txBody>
      </p:sp>
      <p:grpSp>
        <p:nvGrpSpPr>
          <p:cNvPr id="6" name="Group 5">
            <a:extLst>
              <a:ext uri="{FF2B5EF4-FFF2-40B4-BE49-F238E27FC236}">
                <a16:creationId xmlns:a16="http://schemas.microsoft.com/office/drawing/2014/main" id="{3C241E0F-B2BB-4423-B333-371A785F9ECE}"/>
              </a:ext>
            </a:extLst>
          </p:cNvPr>
          <p:cNvGrpSpPr/>
          <p:nvPr/>
        </p:nvGrpSpPr>
        <p:grpSpPr>
          <a:xfrm>
            <a:off x="243842" y="6201285"/>
            <a:ext cx="2786431" cy="520190"/>
            <a:chOff x="243842" y="6201285"/>
            <a:chExt cx="2786431" cy="520190"/>
          </a:xfrm>
        </p:grpSpPr>
        <p:pic>
          <p:nvPicPr>
            <p:cNvPr id="8" name="Purdue CoBrand" descr="Purdue CoBrand Logo">
              <a:extLst>
                <a:ext uri="{FF2B5EF4-FFF2-40B4-BE49-F238E27FC236}">
                  <a16:creationId xmlns:a16="http://schemas.microsoft.com/office/drawing/2014/main" id="{3BA092FD-C7AA-4639-8EF7-FE79D3CE772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43506" b="4206"/>
            <a:stretch/>
          </p:blipFill>
          <p:spPr>
            <a:xfrm>
              <a:off x="243842" y="6286192"/>
              <a:ext cx="1951516" cy="350376"/>
            </a:xfrm>
            <a:prstGeom prst="rect">
              <a:avLst/>
            </a:prstGeom>
          </p:spPr>
        </p:pic>
        <p:pic>
          <p:nvPicPr>
            <p:cNvPr id="9" name="Picture 8">
              <a:extLst>
                <a:ext uri="{FF2B5EF4-FFF2-40B4-BE49-F238E27FC236}">
                  <a16:creationId xmlns:a16="http://schemas.microsoft.com/office/drawing/2014/main" id="{F3687F43-02FE-4AEE-8737-ED870AE2D29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90046" y="6201285"/>
              <a:ext cx="740227" cy="520190"/>
            </a:xfrm>
            <a:prstGeom prst="rect">
              <a:avLst/>
            </a:prstGeom>
          </p:spPr>
        </p:pic>
      </p:grpSp>
      <p:pic>
        <p:nvPicPr>
          <p:cNvPr id="5" name="Picture 4">
            <a:extLst>
              <a:ext uri="{FF2B5EF4-FFF2-40B4-BE49-F238E27FC236}">
                <a16:creationId xmlns:a16="http://schemas.microsoft.com/office/drawing/2014/main" id="{BA5C3058-93AC-4F3B-B4DE-2CE263528E08}"/>
              </a:ext>
            </a:extLst>
          </p:cNvPr>
          <p:cNvPicPr>
            <a:picLocks noChangeAspect="1"/>
          </p:cNvPicPr>
          <p:nvPr/>
        </p:nvPicPr>
        <p:blipFill>
          <a:blip r:embed="rId4"/>
          <a:stretch>
            <a:fillRect/>
          </a:stretch>
        </p:blipFill>
        <p:spPr>
          <a:xfrm>
            <a:off x="2358873" y="1356997"/>
            <a:ext cx="7228074" cy="4628354"/>
          </a:xfrm>
          <a:prstGeom prst="rect">
            <a:avLst/>
          </a:prstGeom>
        </p:spPr>
      </p:pic>
      <p:sp>
        <p:nvSpPr>
          <p:cNvPr id="14" name="TextBox 13">
            <a:hlinkClick r:id="" action="ppaction://noaction"/>
            <a:extLst>
              <a:ext uri="{FF2B5EF4-FFF2-40B4-BE49-F238E27FC236}">
                <a16:creationId xmlns:a16="http://schemas.microsoft.com/office/drawing/2014/main" id="{A9414F03-56F8-4AD5-9667-EE3650A3D77B}"/>
              </a:ext>
            </a:extLst>
          </p:cNvPr>
          <p:cNvSpPr txBox="1"/>
          <p:nvPr/>
        </p:nvSpPr>
        <p:spPr>
          <a:xfrm>
            <a:off x="10515598" y="6389126"/>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lumMod val="60000"/>
                    <a:lumOff val="40000"/>
                  </a:schemeClr>
                </a:solidFill>
              </a:rPr>
              <a:t>Show Code  |</a:t>
            </a:r>
          </a:p>
        </p:txBody>
      </p:sp>
    </p:spTree>
    <p:extLst>
      <p:ext uri="{BB962C8B-B14F-4D97-AF65-F5344CB8AC3E}">
        <p14:creationId xmlns:p14="http://schemas.microsoft.com/office/powerpoint/2010/main" val="242765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CFCB9266-2AEA-416E-94A5-6E8DF5A743BB}"/>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l="-66" t="-575"/>
          <a:stretch/>
        </p:blipFill>
        <p:spPr>
          <a:xfrm>
            <a:off x="6227981" y="1435100"/>
            <a:ext cx="6021821" cy="5422900"/>
          </a:xfrm>
        </p:spPr>
      </p:pic>
      <p:sp>
        <p:nvSpPr>
          <p:cNvPr id="22" name="Text Placeholder 21">
            <a:extLst>
              <a:ext uri="{FF2B5EF4-FFF2-40B4-BE49-F238E27FC236}">
                <a16:creationId xmlns:a16="http://schemas.microsoft.com/office/drawing/2014/main" id="{7A2AE164-32DB-4F5B-B826-1DB85A56248A}"/>
              </a:ext>
            </a:extLst>
          </p:cNvPr>
          <p:cNvSpPr>
            <a:spLocks noGrp="1"/>
          </p:cNvSpPr>
          <p:nvPr>
            <p:ph type="body" sz="quarter" idx="13"/>
          </p:nvPr>
        </p:nvSpPr>
        <p:spPr/>
        <p:txBody>
          <a:bodyPr/>
          <a:lstStyle/>
          <a:p>
            <a:endParaRPr lang="en-US"/>
          </a:p>
        </p:txBody>
      </p:sp>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b="0">
                <a:ea typeface="+mn-lt"/>
                <a:cs typeface="+mn-lt"/>
              </a:rPr>
              <a:t>O</a:t>
            </a:r>
            <a:r>
              <a:rPr lang="en-US" sz="4400" b="0">
                <a:ea typeface="+mn-lt"/>
                <a:cs typeface="+mn-lt"/>
              </a:rPr>
              <a:t>ne-hot </a:t>
            </a:r>
            <a:r>
              <a:rPr lang="en-US" sz="4400">
                <a:ea typeface="+mn-lt"/>
                <a:cs typeface="+mn-lt"/>
              </a:rPr>
              <a:t>Encoding</a:t>
            </a:r>
            <a:r>
              <a:rPr lang="en-US" sz="4400" b="0">
                <a:ea typeface="+mn-lt"/>
                <a:cs typeface="+mn-lt"/>
              </a:rPr>
              <a:t> of data</a:t>
            </a:r>
            <a:endParaRPr lang="en-US" b="0"/>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6"/>
          </p:nvPr>
        </p:nvSpPr>
        <p:spPr/>
        <p:txBody>
          <a:bodyPr/>
          <a:lstStyle>
            <a:lvl1pPr algn="r">
              <a:defRPr sz="1200">
                <a:solidFill>
                  <a:schemeClr val="tx1">
                    <a:lumMod val="50000"/>
                    <a:lumOff val="50000"/>
                  </a:schemeClr>
                </a:solidFill>
              </a:defRPr>
            </a:lvl1pPr>
          </a:lstStyle>
          <a:p>
            <a:fld id="{8699F50C-BE38-4BD0-BA84-9B090E1F2B9B}" type="slidenum">
              <a:rPr lang="en-US" smtClean="0"/>
              <a:pPr/>
              <a:t>17</a:t>
            </a:fld>
            <a:endParaRPr lang="en-US"/>
          </a:p>
        </p:txBody>
      </p:sp>
      <p:pic>
        <p:nvPicPr>
          <p:cNvPr id="4" name="Picture 3">
            <a:extLst>
              <a:ext uri="{FF2B5EF4-FFF2-40B4-BE49-F238E27FC236}">
                <a16:creationId xmlns:a16="http://schemas.microsoft.com/office/drawing/2014/main" id="{FF18B4D1-64D0-453E-A82B-8B2FD5E4EB3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18156"/>
          <a:stretch/>
        </p:blipFill>
        <p:spPr>
          <a:xfrm>
            <a:off x="291002" y="1889948"/>
            <a:ext cx="9639580" cy="1404730"/>
          </a:xfrm>
          <a:prstGeom prst="rect">
            <a:avLst/>
          </a:prstGeom>
        </p:spPr>
      </p:pic>
      <p:sp>
        <p:nvSpPr>
          <p:cNvPr id="9" name="Content Placeholder 6">
            <a:extLst>
              <a:ext uri="{FF2B5EF4-FFF2-40B4-BE49-F238E27FC236}">
                <a16:creationId xmlns:a16="http://schemas.microsoft.com/office/drawing/2014/main" id="{036EA648-D1B1-455F-807C-BA716F0790D2}"/>
              </a:ext>
            </a:extLst>
          </p:cNvPr>
          <p:cNvSpPr txBox="1">
            <a:spLocks/>
          </p:cNvSpPr>
          <p:nvPr/>
        </p:nvSpPr>
        <p:spPr>
          <a:xfrm>
            <a:off x="331532" y="1338491"/>
            <a:ext cx="8707514" cy="3829889"/>
          </a:xfrm>
          <a:prstGeom prst="rect">
            <a:avLst/>
          </a:prstGeom>
        </p:spPr>
        <p:txBody>
          <a:bodyPr lIns="91440" tIns="45720" rIns="91440" bIns="45720" anchor="t">
            <a:noAutofit/>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nSpc>
                <a:spcPct val="150000"/>
              </a:lnSpc>
              <a:buClr>
                <a:srgbClr val="EAB200"/>
              </a:buClr>
              <a:buFont typeface="Wingdings" panose="05000000000000000000" pitchFamily="2" charset="2"/>
              <a:buChar char="Ø"/>
            </a:pPr>
            <a:r>
              <a:rPr lang="en-US" sz="2000" b="0">
                <a:ea typeface="+mn-lt"/>
                <a:cs typeface="+mn-lt"/>
              </a:rPr>
              <a:t>Importing count vectorizer below which helps in one-hot encoding of data</a:t>
            </a:r>
          </a:p>
          <a:p>
            <a:pPr marL="342900" indent="-342900">
              <a:lnSpc>
                <a:spcPct val="150000"/>
              </a:lnSpc>
              <a:buFont typeface="Wingdings" panose="05000000000000000000" pitchFamily="2" charset="2"/>
              <a:buChar char="Ø"/>
            </a:pPr>
            <a:endParaRPr lang="en-US" sz="2000" b="0">
              <a:ea typeface="+mn-lt"/>
              <a:cs typeface="+mn-lt"/>
            </a:endParaRPr>
          </a:p>
          <a:p>
            <a:pPr marL="342900" indent="-342900">
              <a:lnSpc>
                <a:spcPct val="150000"/>
              </a:lnSpc>
              <a:buFont typeface="Wingdings" panose="05000000000000000000" pitchFamily="2" charset="2"/>
              <a:buChar char="Ø"/>
            </a:pPr>
            <a:endParaRPr lang="en-US" sz="2000" b="0">
              <a:ea typeface="+mn-lt"/>
              <a:cs typeface="+mn-lt"/>
            </a:endParaRPr>
          </a:p>
          <a:p>
            <a:pPr marL="342900" indent="-342900">
              <a:lnSpc>
                <a:spcPct val="150000"/>
              </a:lnSpc>
              <a:buFont typeface="Wingdings" panose="05000000000000000000" pitchFamily="2" charset="2"/>
              <a:buChar char="Ø"/>
            </a:pPr>
            <a:endParaRPr lang="en-US" sz="2000" b="0">
              <a:ea typeface="+mn-lt"/>
              <a:cs typeface="+mn-lt"/>
            </a:endParaRPr>
          </a:p>
          <a:p>
            <a:pPr marL="342900" indent="-342900">
              <a:lnSpc>
                <a:spcPct val="150000"/>
              </a:lnSpc>
              <a:buFont typeface="Wingdings" panose="05000000000000000000" pitchFamily="2" charset="2"/>
              <a:buChar char="Ø"/>
            </a:pPr>
            <a:endParaRPr lang="en-US" sz="2000" b="0">
              <a:ea typeface="+mn-lt"/>
              <a:cs typeface="+mn-lt"/>
            </a:endParaRPr>
          </a:p>
          <a:p>
            <a:pPr marL="342900" indent="-342900">
              <a:lnSpc>
                <a:spcPct val="150000"/>
              </a:lnSpc>
              <a:buClr>
                <a:srgbClr val="EAB200"/>
              </a:buClr>
              <a:buFont typeface="Wingdings" panose="05000000000000000000" pitchFamily="2" charset="2"/>
              <a:buChar char="Ø"/>
            </a:pPr>
            <a:r>
              <a:rPr lang="en-US" sz="2000" b="0">
                <a:ea typeface="+mn-lt"/>
                <a:cs typeface="+mn-lt"/>
              </a:rPr>
              <a:t>Normalizing the numeric data (non-textual) to use it in the model</a:t>
            </a:r>
            <a:endParaRPr lang="en-US" sz="2000">
              <a:ea typeface="+mn-lt"/>
              <a:cs typeface="+mn-lt"/>
            </a:endParaRPr>
          </a:p>
          <a:p>
            <a:pPr>
              <a:lnSpc>
                <a:spcPct val="150000"/>
              </a:lnSpc>
            </a:pPr>
            <a:endParaRPr lang="en-US" sz="2000" b="0">
              <a:ea typeface="+mn-lt"/>
              <a:cs typeface="+mn-lt"/>
            </a:endParaRPr>
          </a:p>
          <a:p>
            <a:pPr>
              <a:lnSpc>
                <a:spcPct val="150000"/>
              </a:lnSpc>
            </a:pPr>
            <a:endParaRPr lang="en-US" sz="2000" b="0">
              <a:ea typeface="+mn-lt"/>
              <a:cs typeface="+mn-lt"/>
            </a:endParaRPr>
          </a:p>
          <a:p>
            <a:pPr marL="342900" indent="-342900">
              <a:lnSpc>
                <a:spcPct val="150000"/>
              </a:lnSpc>
              <a:buFont typeface="Wingdings" panose="05000000000000000000" pitchFamily="2" charset="2"/>
              <a:buChar char="Ø"/>
            </a:pPr>
            <a:endParaRPr lang="en-US" sz="2000" b="0">
              <a:ea typeface="+mn-lt"/>
              <a:cs typeface="+mn-lt"/>
            </a:endParaRPr>
          </a:p>
          <a:p>
            <a:pPr marL="342900" indent="-342900">
              <a:lnSpc>
                <a:spcPct val="150000"/>
              </a:lnSpc>
              <a:buFont typeface="Wingdings" panose="05000000000000000000" pitchFamily="2" charset="2"/>
              <a:buChar char="Ø"/>
            </a:pPr>
            <a:endParaRPr lang="en-US" sz="2000">
              <a:ea typeface="+mn-lt"/>
              <a:cs typeface="+mn-lt"/>
            </a:endParaRPr>
          </a:p>
          <a:p>
            <a:pPr marL="342900" indent="-342900">
              <a:lnSpc>
                <a:spcPct val="150000"/>
              </a:lnSpc>
              <a:buFont typeface="Wingdings" panose="05000000000000000000" pitchFamily="2" charset="2"/>
              <a:buChar char="Ø"/>
            </a:pPr>
            <a:endParaRPr lang="en-US" sz="2000">
              <a:cs typeface="Calibri" panose="020F0502020204030204"/>
            </a:endParaRPr>
          </a:p>
        </p:txBody>
      </p:sp>
      <p:pic>
        <p:nvPicPr>
          <p:cNvPr id="6" name="Picture 5">
            <a:extLst>
              <a:ext uri="{FF2B5EF4-FFF2-40B4-BE49-F238E27FC236}">
                <a16:creationId xmlns:a16="http://schemas.microsoft.com/office/drawing/2014/main" id="{69F771D0-3F9A-4EAF-9407-386B664A7680}"/>
              </a:ext>
            </a:extLst>
          </p:cNvPr>
          <p:cNvPicPr>
            <a:picLocks noChangeAspect="1"/>
          </p:cNvPicPr>
          <p:nvPr/>
        </p:nvPicPr>
        <p:blipFill>
          <a:blip r:embed="rId4"/>
          <a:stretch>
            <a:fillRect/>
          </a:stretch>
        </p:blipFill>
        <p:spPr>
          <a:xfrm>
            <a:off x="331532" y="4206221"/>
            <a:ext cx="7423667" cy="962159"/>
          </a:xfrm>
          <a:prstGeom prst="rect">
            <a:avLst/>
          </a:prstGeom>
        </p:spPr>
      </p:pic>
      <p:sp>
        <p:nvSpPr>
          <p:cNvPr id="20" name="Title 13">
            <a:extLst>
              <a:ext uri="{FF2B5EF4-FFF2-40B4-BE49-F238E27FC236}">
                <a16:creationId xmlns:a16="http://schemas.microsoft.com/office/drawing/2014/main" id="{9C539A52-5273-48E3-AE67-5F3BFC05A001}"/>
              </a:ext>
            </a:extLst>
          </p:cNvPr>
          <p:cNvSpPr txBox="1">
            <a:spLocks/>
          </p:cNvSpPr>
          <p:nvPr/>
        </p:nvSpPr>
        <p:spPr>
          <a:xfrm>
            <a:off x="331532" y="204011"/>
            <a:ext cx="8333222" cy="1147969"/>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b="0">
                <a:ea typeface="+mn-lt"/>
                <a:cs typeface="+mn-lt"/>
              </a:rPr>
              <a:t>One-hot </a:t>
            </a:r>
            <a:r>
              <a:rPr lang="en-US">
                <a:ea typeface="+mn-lt"/>
                <a:cs typeface="+mn-lt"/>
              </a:rPr>
              <a:t>Encoding</a:t>
            </a:r>
            <a:endParaRPr lang="en-US" b="0"/>
          </a:p>
        </p:txBody>
      </p:sp>
    </p:spTree>
    <p:extLst>
      <p:ext uri="{BB962C8B-B14F-4D97-AF65-F5344CB8AC3E}">
        <p14:creationId xmlns:p14="http://schemas.microsoft.com/office/powerpoint/2010/main" val="3510001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7" y="209028"/>
            <a:ext cx="9210949" cy="1147969"/>
          </a:xfrm>
        </p:spPr>
        <p:txBody>
          <a:bodyPr>
            <a:normAutofit/>
          </a:bodyPr>
          <a:lstStyle/>
          <a:p>
            <a:r>
              <a:rPr lang="en-US"/>
              <a:t>Model </a:t>
            </a:r>
            <a:r>
              <a:rPr lang="en-US" b="0"/>
              <a:t>Selection &amp; Training</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18</a:t>
            </a:fld>
            <a:endParaRPr lang="en-US"/>
          </a:p>
        </p:txBody>
      </p:sp>
      <p:sp>
        <p:nvSpPr>
          <p:cNvPr id="15" name="Content Placeholder 6">
            <a:extLst>
              <a:ext uri="{FF2B5EF4-FFF2-40B4-BE49-F238E27FC236}">
                <a16:creationId xmlns:a16="http://schemas.microsoft.com/office/drawing/2014/main" id="{BE1E2163-93AC-4ABC-B4AD-5B4CEA679D11}"/>
              </a:ext>
            </a:extLst>
          </p:cNvPr>
          <p:cNvSpPr txBox="1">
            <a:spLocks/>
          </p:cNvSpPr>
          <p:nvPr/>
        </p:nvSpPr>
        <p:spPr>
          <a:xfrm>
            <a:off x="613928" y="1780336"/>
            <a:ext cx="9492097" cy="3829889"/>
          </a:xfrm>
          <a:prstGeom prst="rect">
            <a:avLst/>
          </a:prstGeom>
        </p:spPr>
        <p:txBody>
          <a:bodyPr lIns="91440" tIns="45720" rIns="91440" bIns="45720" anchor="t">
            <a:noAutofit/>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lnSpc>
                <a:spcPct val="150000"/>
              </a:lnSpc>
              <a:buClr>
                <a:srgbClr val="EAB200"/>
              </a:buClr>
              <a:buFont typeface="Wingdings" panose="05000000000000000000" pitchFamily="2" charset="2"/>
              <a:buChar char="Ø"/>
            </a:pPr>
            <a:r>
              <a:rPr lang="en-US" sz="2000" b="0">
                <a:ea typeface="+mn-lt"/>
                <a:cs typeface="+mn-lt"/>
              </a:rPr>
              <a:t>In the model, </a:t>
            </a:r>
            <a:r>
              <a:rPr lang="en-US" sz="2000">
                <a:ea typeface="+mn-lt"/>
                <a:cs typeface="+mn-lt"/>
              </a:rPr>
              <a:t>80% data</a:t>
            </a:r>
            <a:r>
              <a:rPr lang="en-US" sz="2000" b="0">
                <a:ea typeface="+mn-lt"/>
                <a:cs typeface="+mn-lt"/>
              </a:rPr>
              <a:t> has been considered for </a:t>
            </a:r>
            <a:r>
              <a:rPr lang="en-US" sz="2000">
                <a:ea typeface="+mn-lt"/>
                <a:cs typeface="+mn-lt"/>
              </a:rPr>
              <a:t>Training</a:t>
            </a:r>
            <a:r>
              <a:rPr lang="en-US" sz="2000" b="0">
                <a:ea typeface="+mn-lt"/>
                <a:cs typeface="+mn-lt"/>
              </a:rPr>
              <a:t> the model and the remaining </a:t>
            </a:r>
            <a:r>
              <a:rPr lang="en-US" sz="2000">
                <a:ea typeface="+mn-lt"/>
                <a:cs typeface="+mn-lt"/>
              </a:rPr>
              <a:t>20%</a:t>
            </a:r>
            <a:r>
              <a:rPr lang="en-US" sz="2000" b="0">
                <a:ea typeface="+mn-lt"/>
                <a:cs typeface="+mn-lt"/>
              </a:rPr>
              <a:t> for </a:t>
            </a:r>
            <a:r>
              <a:rPr lang="en-US" sz="2000">
                <a:ea typeface="+mn-lt"/>
                <a:cs typeface="+mn-lt"/>
              </a:rPr>
              <a:t>Testing</a:t>
            </a:r>
            <a:r>
              <a:rPr lang="en-US" sz="2000" b="0">
                <a:ea typeface="+mn-lt"/>
                <a:cs typeface="+mn-lt"/>
              </a:rPr>
              <a:t>. </a:t>
            </a:r>
          </a:p>
          <a:p>
            <a:pPr marL="342900" indent="-342900" algn="just">
              <a:lnSpc>
                <a:spcPct val="150000"/>
              </a:lnSpc>
              <a:buClr>
                <a:srgbClr val="EAB200"/>
              </a:buClr>
              <a:buFont typeface="Wingdings" panose="05000000000000000000" pitchFamily="2" charset="2"/>
              <a:buChar char="Ø"/>
            </a:pPr>
            <a:r>
              <a:rPr lang="en-US" sz="2000" b="0">
                <a:ea typeface="+mn-lt"/>
                <a:cs typeface="+mn-lt"/>
              </a:rPr>
              <a:t>The model is based on the </a:t>
            </a:r>
            <a:r>
              <a:rPr lang="en-US" sz="2000">
                <a:solidFill>
                  <a:srgbClr val="29028C"/>
                </a:solidFill>
                <a:ea typeface="+mn-lt"/>
                <a:cs typeface="+mn-lt"/>
              </a:rPr>
              <a:t>Bernoulli Naive Bayes</a:t>
            </a:r>
            <a:r>
              <a:rPr lang="en-US" sz="2000">
                <a:ea typeface="+mn-lt"/>
                <a:cs typeface="+mn-lt"/>
              </a:rPr>
              <a:t> </a:t>
            </a:r>
            <a:r>
              <a:rPr lang="en-US" sz="2000" b="0">
                <a:ea typeface="+mn-lt"/>
                <a:cs typeface="+mn-lt"/>
              </a:rPr>
              <a:t>method, a supervised machine learning algorithm, which works on Bernoulli distribution and is used on discrete data.</a:t>
            </a:r>
          </a:p>
          <a:p>
            <a:pPr marL="342900" indent="-342900" algn="just">
              <a:lnSpc>
                <a:spcPct val="150000"/>
              </a:lnSpc>
              <a:buClr>
                <a:srgbClr val="EAB200"/>
              </a:buClr>
              <a:buFont typeface="Wingdings" panose="05000000000000000000" pitchFamily="2" charset="2"/>
              <a:buChar char="Ø"/>
            </a:pPr>
            <a:r>
              <a:rPr lang="en-US" sz="2000" b="0">
                <a:ea typeface="+mn-lt"/>
                <a:cs typeface="+mn-lt"/>
              </a:rPr>
              <a:t>It is useful when the </a:t>
            </a:r>
            <a:r>
              <a:rPr lang="en-US" sz="2000">
                <a:ea typeface="+mn-lt"/>
                <a:cs typeface="+mn-lt"/>
              </a:rPr>
              <a:t>dataset</a:t>
            </a:r>
            <a:r>
              <a:rPr lang="en-US" sz="2000" b="0">
                <a:ea typeface="+mn-lt"/>
                <a:cs typeface="+mn-lt"/>
              </a:rPr>
              <a:t> is </a:t>
            </a:r>
            <a:r>
              <a:rPr lang="en-US" sz="2000">
                <a:ea typeface="+mn-lt"/>
                <a:cs typeface="+mn-lt"/>
              </a:rPr>
              <a:t>large</a:t>
            </a:r>
            <a:r>
              <a:rPr lang="en-US" sz="2000" b="0">
                <a:ea typeface="+mn-lt"/>
                <a:cs typeface="+mn-lt"/>
              </a:rPr>
              <a:t> and </a:t>
            </a:r>
            <a:r>
              <a:rPr lang="en-US" sz="2000">
                <a:ea typeface="+mn-lt"/>
                <a:cs typeface="+mn-lt"/>
              </a:rPr>
              <a:t>category classification</a:t>
            </a:r>
            <a:r>
              <a:rPr lang="en-US" sz="2000" b="0">
                <a:ea typeface="+mn-lt"/>
                <a:cs typeface="+mn-lt"/>
              </a:rPr>
              <a:t> (prediction) is required. </a:t>
            </a:r>
          </a:p>
          <a:p>
            <a:pPr algn="just">
              <a:lnSpc>
                <a:spcPct val="150000"/>
              </a:lnSpc>
            </a:pPr>
            <a:endParaRPr lang="en-US" sz="2000" b="0">
              <a:ea typeface="+mn-lt"/>
              <a:cs typeface="+mn-lt"/>
            </a:endParaRPr>
          </a:p>
          <a:p>
            <a:pPr algn="just">
              <a:lnSpc>
                <a:spcPct val="150000"/>
              </a:lnSpc>
            </a:pPr>
            <a:endParaRPr lang="en-US" sz="2000" b="0">
              <a:ea typeface="+mn-lt"/>
              <a:cs typeface="+mn-lt"/>
            </a:endParaRPr>
          </a:p>
          <a:p>
            <a:pPr algn="just">
              <a:lnSpc>
                <a:spcPct val="150000"/>
              </a:lnSpc>
            </a:pPr>
            <a:endParaRPr lang="en-US" sz="2000" b="0">
              <a:ea typeface="+mn-lt"/>
              <a:cs typeface="+mn-lt"/>
            </a:endParaRPr>
          </a:p>
          <a:p>
            <a:pPr algn="just">
              <a:lnSpc>
                <a:spcPct val="150000"/>
              </a:lnSpc>
            </a:pPr>
            <a:endParaRPr lang="en-US" sz="2000">
              <a:cs typeface="Calibri" panose="020F0502020204030204"/>
            </a:endParaRPr>
          </a:p>
        </p:txBody>
      </p:sp>
    </p:spTree>
    <p:extLst>
      <p:ext uri="{BB962C8B-B14F-4D97-AF65-F5344CB8AC3E}">
        <p14:creationId xmlns:p14="http://schemas.microsoft.com/office/powerpoint/2010/main" val="1337473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Text&#10;&#10;Description automatically generated">
            <a:extLst>
              <a:ext uri="{FF2B5EF4-FFF2-40B4-BE49-F238E27FC236}">
                <a16:creationId xmlns:a16="http://schemas.microsoft.com/office/drawing/2014/main" id="{1E92AC45-B0C9-4445-8A40-A1CF02AD42A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5"/>
          </p:nvPr>
        </p:nvSpPr>
        <p:spPr/>
        <p:txBody>
          <a:bodyPr/>
          <a:lstStyle>
            <a:lvl1pPr algn="r">
              <a:defRPr sz="1200">
                <a:solidFill>
                  <a:schemeClr val="tx1">
                    <a:lumMod val="50000"/>
                    <a:lumOff val="50000"/>
                  </a:schemeClr>
                </a:solidFill>
              </a:defRPr>
            </a:lvl1pPr>
          </a:lstStyle>
          <a:p>
            <a:fld id="{8699F50C-BE38-4BD0-BA84-9B090E1F2B9B}" type="slidenum">
              <a:rPr lang="en-US" smtClean="0"/>
              <a:pPr/>
              <a:t>19</a:t>
            </a:fld>
            <a:endParaRPr lang="en-US"/>
          </a:p>
        </p:txBody>
      </p:sp>
      <p:sp>
        <p:nvSpPr>
          <p:cNvPr id="16" name="Title 13">
            <a:extLst>
              <a:ext uri="{FF2B5EF4-FFF2-40B4-BE49-F238E27FC236}">
                <a16:creationId xmlns:a16="http://schemas.microsoft.com/office/drawing/2014/main" id="{D01D2AAB-3796-4BD8-9882-56AF0362C180}"/>
              </a:ext>
            </a:extLst>
          </p:cNvPr>
          <p:cNvSpPr txBox="1">
            <a:spLocks/>
          </p:cNvSpPr>
          <p:nvPr/>
        </p:nvSpPr>
        <p:spPr>
          <a:xfrm>
            <a:off x="278175" y="240828"/>
            <a:ext cx="11368521" cy="1147969"/>
          </a:xfrm>
          <a:prstGeom prst="rect">
            <a:avLst/>
          </a:prstGeom>
        </p:spPr>
        <p:txBody>
          <a:bodyPr vert="horz" lIns="91440" tIns="45720" rIns="91440" bIns="0" rtlCol="0" anchor="b">
            <a:normAutofit fontScale="75000" lnSpcReduction="20000"/>
          </a:bodyPr>
          <a:lstStyle>
            <a:lvl1pPr algn="l" defTabSz="914400" rtl="0" eaLnBrk="1" latinLnBrk="0" hangingPunct="1">
              <a:lnSpc>
                <a:spcPct val="90000"/>
              </a:lnSpc>
              <a:spcBef>
                <a:spcPct val="0"/>
              </a:spcBef>
              <a:buNone/>
              <a:defRPr lang="en-IN" sz="4400" b="1" kern="1200">
                <a:solidFill>
                  <a:srgbClr val="29028C"/>
                </a:solidFill>
                <a:latin typeface="+mj-lt"/>
                <a:ea typeface="+mj-ea"/>
                <a:cs typeface="+mj-cs"/>
              </a:defRPr>
            </a:lvl1pPr>
          </a:lstStyle>
          <a:p>
            <a:r>
              <a:rPr lang="en-US" b="0"/>
              <a:t>Importing Libraries</a:t>
            </a:r>
          </a:p>
          <a:p>
            <a:r>
              <a:rPr lang="en-US" b="0"/>
              <a:t> for </a:t>
            </a:r>
            <a:r>
              <a:rPr lang="en-US"/>
              <a:t>Building </a:t>
            </a:r>
          </a:p>
          <a:p>
            <a:r>
              <a:rPr lang="en-US"/>
              <a:t>and Testing Model</a:t>
            </a:r>
          </a:p>
        </p:txBody>
      </p:sp>
      <p:grpSp>
        <p:nvGrpSpPr>
          <p:cNvPr id="6" name="Group 5">
            <a:extLst>
              <a:ext uri="{FF2B5EF4-FFF2-40B4-BE49-F238E27FC236}">
                <a16:creationId xmlns:a16="http://schemas.microsoft.com/office/drawing/2014/main" id="{5CAD8A17-E232-46CE-8C5D-722C2BDEBC87}"/>
              </a:ext>
            </a:extLst>
          </p:cNvPr>
          <p:cNvGrpSpPr/>
          <p:nvPr/>
        </p:nvGrpSpPr>
        <p:grpSpPr>
          <a:xfrm>
            <a:off x="467360" y="1407948"/>
            <a:ext cx="5708849" cy="4625125"/>
            <a:chOff x="5138571" y="1556161"/>
            <a:chExt cx="7848913" cy="5439534"/>
          </a:xfrm>
        </p:grpSpPr>
        <p:pic>
          <p:nvPicPr>
            <p:cNvPr id="5" name="Picture 4">
              <a:extLst>
                <a:ext uri="{FF2B5EF4-FFF2-40B4-BE49-F238E27FC236}">
                  <a16:creationId xmlns:a16="http://schemas.microsoft.com/office/drawing/2014/main" id="{DA17C216-A48E-45AB-B3DD-01E87DC48DF6}"/>
                </a:ext>
              </a:extLst>
            </p:cNvPr>
            <p:cNvPicPr>
              <a:picLocks noChangeAspect="1"/>
            </p:cNvPicPr>
            <p:nvPr/>
          </p:nvPicPr>
          <p:blipFill>
            <a:blip r:embed="rId3"/>
            <a:stretch>
              <a:fillRect/>
            </a:stretch>
          </p:blipFill>
          <p:spPr>
            <a:xfrm>
              <a:off x="5138571" y="1556161"/>
              <a:ext cx="7848913" cy="5439534"/>
            </a:xfrm>
            <a:prstGeom prst="rect">
              <a:avLst/>
            </a:prstGeom>
          </p:spPr>
        </p:pic>
        <p:sp>
          <p:nvSpPr>
            <p:cNvPr id="12" name="Rectangle 11">
              <a:extLst>
                <a:ext uri="{FF2B5EF4-FFF2-40B4-BE49-F238E27FC236}">
                  <a16:creationId xmlns:a16="http://schemas.microsoft.com/office/drawing/2014/main" id="{1ED02BA1-8CD7-40C2-B23D-125520A1DDEC}"/>
                </a:ext>
              </a:extLst>
            </p:cNvPr>
            <p:cNvSpPr/>
            <p:nvPr/>
          </p:nvSpPr>
          <p:spPr>
            <a:xfrm>
              <a:off x="5138571" y="1789682"/>
              <a:ext cx="3328827" cy="88357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285F8"/>
                </a:solidFill>
              </a:endParaRPr>
            </a:p>
          </p:txBody>
        </p:sp>
        <p:sp>
          <p:nvSpPr>
            <p:cNvPr id="13" name="Rectangle 12">
              <a:extLst>
                <a:ext uri="{FF2B5EF4-FFF2-40B4-BE49-F238E27FC236}">
                  <a16:creationId xmlns:a16="http://schemas.microsoft.com/office/drawing/2014/main" id="{7EC90EC3-303F-4802-9AC2-81A8878CCB9A}"/>
                </a:ext>
              </a:extLst>
            </p:cNvPr>
            <p:cNvSpPr/>
            <p:nvPr/>
          </p:nvSpPr>
          <p:spPr>
            <a:xfrm>
              <a:off x="5138571" y="3534895"/>
              <a:ext cx="5006259" cy="258959"/>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285F8"/>
                </a:solidFill>
              </a:endParaRPr>
            </a:p>
          </p:txBody>
        </p:sp>
      </p:grpSp>
      <p:sp>
        <p:nvSpPr>
          <p:cNvPr id="14" name="TextBox 13">
            <a:extLst>
              <a:ext uri="{FF2B5EF4-FFF2-40B4-BE49-F238E27FC236}">
                <a16:creationId xmlns:a16="http://schemas.microsoft.com/office/drawing/2014/main" id="{6EF7A3BA-A13B-4AEC-ACB0-D84AE44395FE}"/>
              </a:ext>
            </a:extLst>
          </p:cNvPr>
          <p:cNvSpPr txBox="1"/>
          <p:nvPr/>
        </p:nvSpPr>
        <p:spPr>
          <a:xfrm flipH="1">
            <a:off x="4108626" y="3015853"/>
            <a:ext cx="2864575" cy="369332"/>
          </a:xfrm>
          <a:prstGeom prst="rect">
            <a:avLst/>
          </a:prstGeom>
          <a:noFill/>
        </p:spPr>
        <p:txBody>
          <a:bodyPr wrap="square" rtlCol="0">
            <a:spAutoFit/>
          </a:bodyPr>
          <a:lstStyle/>
          <a:p>
            <a:r>
              <a:rPr lang="en-US"/>
              <a:t>Hyper Parameter Tuning</a:t>
            </a:r>
          </a:p>
        </p:txBody>
      </p:sp>
    </p:spTree>
    <p:extLst>
      <p:ext uri="{BB962C8B-B14F-4D97-AF65-F5344CB8AC3E}">
        <p14:creationId xmlns:p14="http://schemas.microsoft.com/office/powerpoint/2010/main" val="151854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1C14CE9-396A-4F48-8B9B-56736E1DFCEC}"/>
              </a:ext>
            </a:extLst>
          </p:cNvPr>
          <p:cNvSpPr>
            <a:spLocks noGrp="1"/>
          </p:cNvSpPr>
          <p:nvPr>
            <p:ph type="sldNum" sz="quarter" idx="18"/>
          </p:nvPr>
        </p:nvSpPr>
        <p:spPr/>
        <p:txBody>
          <a:bodyPr/>
          <a:lstStyle/>
          <a:p>
            <a:fld id="{8699F50C-BE38-4BD0-BA84-9B090E1F2B9B}" type="slidenum">
              <a:rPr lang="en-US" noProof="0" smtClean="0"/>
              <a:t>2</a:t>
            </a:fld>
            <a:endParaRPr lang="en-US" noProof="0"/>
          </a:p>
        </p:txBody>
      </p:sp>
      <p:sp>
        <p:nvSpPr>
          <p:cNvPr id="8" name="Title 7">
            <a:extLst>
              <a:ext uri="{FF2B5EF4-FFF2-40B4-BE49-F238E27FC236}">
                <a16:creationId xmlns:a16="http://schemas.microsoft.com/office/drawing/2014/main" id="{A17C91EA-D535-4F93-9231-FC2A2B0E096A}"/>
              </a:ext>
            </a:extLst>
          </p:cNvPr>
          <p:cNvSpPr>
            <a:spLocks noGrp="1"/>
          </p:cNvSpPr>
          <p:nvPr>
            <p:ph type="title"/>
          </p:nvPr>
        </p:nvSpPr>
        <p:spPr>
          <a:xfrm>
            <a:off x="518678" y="209029"/>
            <a:ext cx="8383584" cy="1146805"/>
          </a:xfrm>
        </p:spPr>
        <p:txBody>
          <a:bodyPr/>
          <a:lstStyle/>
          <a:p>
            <a:r>
              <a:rPr lang="en-US"/>
              <a:t>Meet the Team</a:t>
            </a:r>
          </a:p>
        </p:txBody>
      </p:sp>
      <p:pic>
        <p:nvPicPr>
          <p:cNvPr id="12" name="Picture 11" descr="A person wearing glasses&#10;&#10;Description automatically generated with low confidence">
            <a:extLst>
              <a:ext uri="{FF2B5EF4-FFF2-40B4-BE49-F238E27FC236}">
                <a16:creationId xmlns:a16="http://schemas.microsoft.com/office/drawing/2014/main" id="{ECDECF4F-453A-45A2-B8A7-D86B9471EAE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57358" y="2198123"/>
            <a:ext cx="2009767" cy="2308021"/>
          </a:xfrm>
          <a:prstGeom prst="octagon">
            <a:avLst/>
          </a:prstGeom>
        </p:spPr>
      </p:pic>
      <p:pic>
        <p:nvPicPr>
          <p:cNvPr id="14" name="Picture 13" descr="A person in a suit smiling&#10;&#10;Description automatically generated with low confidence">
            <a:extLst>
              <a:ext uri="{FF2B5EF4-FFF2-40B4-BE49-F238E27FC236}">
                <a16:creationId xmlns:a16="http://schemas.microsoft.com/office/drawing/2014/main" id="{342A0FA0-E44E-4B53-AD15-27525107357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50420" y="2214077"/>
            <a:ext cx="2009767" cy="2316969"/>
          </a:xfrm>
          <a:prstGeom prst="octagon">
            <a:avLst/>
          </a:prstGeom>
        </p:spPr>
      </p:pic>
      <p:pic>
        <p:nvPicPr>
          <p:cNvPr id="16" name="Picture 15" descr="A person wearing glasses and a suit&#10;&#10;Description automatically generated with medium confidence">
            <a:extLst>
              <a:ext uri="{FF2B5EF4-FFF2-40B4-BE49-F238E27FC236}">
                <a16:creationId xmlns:a16="http://schemas.microsoft.com/office/drawing/2014/main" id="{E7CDF9D3-952F-4FFA-BED8-33961D536A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43482" y="2198123"/>
            <a:ext cx="2009767" cy="2323360"/>
          </a:xfrm>
          <a:prstGeom prst="octagon">
            <a:avLst/>
          </a:prstGeom>
        </p:spPr>
      </p:pic>
      <p:pic>
        <p:nvPicPr>
          <p:cNvPr id="18" name="Picture 17" descr="A person wearing a suit and tie&#10;&#10;Description automatically generated with medium confidence">
            <a:extLst>
              <a:ext uri="{FF2B5EF4-FFF2-40B4-BE49-F238E27FC236}">
                <a16:creationId xmlns:a16="http://schemas.microsoft.com/office/drawing/2014/main" id="{22C6E963-5D2A-4A83-83E6-B020DFE3029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635100" y="2253786"/>
            <a:ext cx="2009767" cy="2308021"/>
          </a:xfrm>
          <a:prstGeom prst="octagon">
            <a:avLst/>
          </a:prstGeom>
          <a:noFill/>
        </p:spPr>
      </p:pic>
      <p:sp>
        <p:nvSpPr>
          <p:cNvPr id="20" name="TextBox 19">
            <a:extLst>
              <a:ext uri="{FF2B5EF4-FFF2-40B4-BE49-F238E27FC236}">
                <a16:creationId xmlns:a16="http://schemas.microsoft.com/office/drawing/2014/main" id="{A1BE4808-C362-4799-9744-C8A24C2BC871}"/>
              </a:ext>
            </a:extLst>
          </p:cNvPr>
          <p:cNvSpPr txBox="1"/>
          <p:nvPr/>
        </p:nvSpPr>
        <p:spPr>
          <a:xfrm>
            <a:off x="395814" y="4750676"/>
            <a:ext cx="1932853" cy="369332"/>
          </a:xfrm>
          <a:prstGeom prst="rect">
            <a:avLst/>
          </a:prstGeom>
          <a:noFill/>
        </p:spPr>
        <p:txBody>
          <a:bodyPr wrap="square" rtlCol="0">
            <a:spAutoFit/>
          </a:bodyPr>
          <a:lstStyle/>
          <a:p>
            <a:pPr algn="ctr"/>
            <a:r>
              <a:rPr lang="en-US"/>
              <a:t>Kshitij Virdi</a:t>
            </a:r>
          </a:p>
        </p:txBody>
      </p:sp>
      <p:sp>
        <p:nvSpPr>
          <p:cNvPr id="22" name="TextBox 21">
            <a:extLst>
              <a:ext uri="{FF2B5EF4-FFF2-40B4-BE49-F238E27FC236}">
                <a16:creationId xmlns:a16="http://schemas.microsoft.com/office/drawing/2014/main" id="{196FE790-7F91-4F74-9FE0-889996DA92DF}"/>
              </a:ext>
            </a:extLst>
          </p:cNvPr>
          <p:cNvSpPr txBox="1"/>
          <p:nvPr/>
        </p:nvSpPr>
        <p:spPr>
          <a:xfrm>
            <a:off x="4869838" y="4727448"/>
            <a:ext cx="2221835" cy="369332"/>
          </a:xfrm>
          <a:prstGeom prst="rect">
            <a:avLst/>
          </a:prstGeom>
          <a:noFill/>
        </p:spPr>
        <p:txBody>
          <a:bodyPr wrap="square" rtlCol="0">
            <a:spAutoFit/>
          </a:bodyPr>
          <a:lstStyle/>
          <a:p>
            <a:pPr algn="ctr"/>
            <a:r>
              <a:rPr lang="en-US"/>
              <a:t>Sagar </a:t>
            </a:r>
            <a:r>
              <a:rPr lang="en-US" err="1"/>
              <a:t>Baronia</a:t>
            </a:r>
            <a:endParaRPr lang="en-US"/>
          </a:p>
        </p:txBody>
      </p:sp>
      <p:sp>
        <p:nvSpPr>
          <p:cNvPr id="26" name="TextBox 25">
            <a:extLst>
              <a:ext uri="{FF2B5EF4-FFF2-40B4-BE49-F238E27FC236}">
                <a16:creationId xmlns:a16="http://schemas.microsoft.com/office/drawing/2014/main" id="{3C7FDF69-EF53-4677-837D-A08A60A393C1}"/>
              </a:ext>
            </a:extLst>
          </p:cNvPr>
          <p:cNvSpPr txBox="1"/>
          <p:nvPr/>
        </p:nvSpPr>
        <p:spPr>
          <a:xfrm>
            <a:off x="9717285" y="4727448"/>
            <a:ext cx="2062572" cy="369332"/>
          </a:xfrm>
          <a:prstGeom prst="rect">
            <a:avLst/>
          </a:prstGeom>
          <a:noFill/>
        </p:spPr>
        <p:txBody>
          <a:bodyPr wrap="square" rtlCol="0">
            <a:spAutoFit/>
          </a:bodyPr>
          <a:lstStyle/>
          <a:p>
            <a:pPr algn="ctr"/>
            <a:r>
              <a:rPr lang="en-US"/>
              <a:t>Gagan Pahuja</a:t>
            </a:r>
          </a:p>
        </p:txBody>
      </p:sp>
      <p:sp>
        <p:nvSpPr>
          <p:cNvPr id="27" name="TextBox 26">
            <a:extLst>
              <a:ext uri="{FF2B5EF4-FFF2-40B4-BE49-F238E27FC236}">
                <a16:creationId xmlns:a16="http://schemas.microsoft.com/office/drawing/2014/main" id="{5E2AEB5D-58B2-47B6-9914-9AF3245C75D2}"/>
              </a:ext>
            </a:extLst>
          </p:cNvPr>
          <p:cNvSpPr txBox="1"/>
          <p:nvPr/>
        </p:nvSpPr>
        <p:spPr>
          <a:xfrm>
            <a:off x="2797702" y="4750676"/>
            <a:ext cx="1900421" cy="369332"/>
          </a:xfrm>
          <a:prstGeom prst="rect">
            <a:avLst/>
          </a:prstGeom>
          <a:noFill/>
        </p:spPr>
        <p:txBody>
          <a:bodyPr wrap="square" rtlCol="0">
            <a:spAutoFit/>
          </a:bodyPr>
          <a:lstStyle/>
          <a:p>
            <a:pPr algn="ctr"/>
            <a:r>
              <a:rPr lang="en-US"/>
              <a:t>Adithya Kothari</a:t>
            </a:r>
          </a:p>
        </p:txBody>
      </p:sp>
      <p:pic>
        <p:nvPicPr>
          <p:cNvPr id="29" name="Picture 28" descr="A picture containing person, indoor&#10;&#10;Description automatically generated">
            <a:extLst>
              <a:ext uri="{FF2B5EF4-FFF2-40B4-BE49-F238E27FC236}">
                <a16:creationId xmlns:a16="http://schemas.microsoft.com/office/drawing/2014/main" id="{6D6D8C77-D6BB-4A79-ADD7-1C7B50D3E890}"/>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t="-1160"/>
          <a:stretch/>
        </p:blipFill>
        <p:spPr>
          <a:xfrm>
            <a:off x="7248517" y="2213462"/>
            <a:ext cx="2009767" cy="2308021"/>
          </a:xfrm>
          <a:prstGeom prst="octagon">
            <a:avLst/>
          </a:prstGeom>
        </p:spPr>
      </p:pic>
      <p:sp>
        <p:nvSpPr>
          <p:cNvPr id="30" name="TextBox 29">
            <a:extLst>
              <a:ext uri="{FF2B5EF4-FFF2-40B4-BE49-F238E27FC236}">
                <a16:creationId xmlns:a16="http://schemas.microsoft.com/office/drawing/2014/main" id="{4250E7CC-1465-488B-83B5-AE5650168D2C}"/>
              </a:ext>
            </a:extLst>
          </p:cNvPr>
          <p:cNvSpPr txBox="1"/>
          <p:nvPr/>
        </p:nvSpPr>
        <p:spPr>
          <a:xfrm>
            <a:off x="7142482" y="4727448"/>
            <a:ext cx="2221835" cy="369332"/>
          </a:xfrm>
          <a:prstGeom prst="rect">
            <a:avLst/>
          </a:prstGeom>
          <a:noFill/>
        </p:spPr>
        <p:txBody>
          <a:bodyPr wrap="square" rtlCol="0">
            <a:spAutoFit/>
          </a:bodyPr>
          <a:lstStyle/>
          <a:p>
            <a:pPr algn="ctr"/>
            <a:r>
              <a:rPr lang="en-US"/>
              <a:t>Puja Gupta</a:t>
            </a:r>
          </a:p>
        </p:txBody>
      </p:sp>
    </p:spTree>
    <p:extLst>
      <p:ext uri="{BB962C8B-B14F-4D97-AF65-F5344CB8AC3E}">
        <p14:creationId xmlns:p14="http://schemas.microsoft.com/office/powerpoint/2010/main" val="2829539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picture containing light&#10;&#10;Description automatically generated">
            <a:extLst>
              <a:ext uri="{FF2B5EF4-FFF2-40B4-BE49-F238E27FC236}">
                <a16:creationId xmlns:a16="http://schemas.microsoft.com/office/drawing/2014/main" id="{0B16A1C4-F663-4050-B639-E01B5205E11B}"/>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6604000" y="0"/>
            <a:ext cx="5588000" cy="6872249"/>
          </a:xfrm>
        </p:spPr>
      </p:pic>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5"/>
          </p:nvPr>
        </p:nvSpPr>
        <p:spPr/>
        <p:txBody>
          <a:bodyPr/>
          <a:lstStyle>
            <a:lvl1pPr algn="r">
              <a:defRPr sz="1200">
                <a:solidFill>
                  <a:schemeClr val="tx1">
                    <a:lumMod val="50000"/>
                    <a:lumOff val="50000"/>
                  </a:schemeClr>
                </a:solidFill>
              </a:defRPr>
            </a:lvl1pPr>
          </a:lstStyle>
          <a:p>
            <a:fld id="{8699F50C-BE38-4BD0-BA84-9B090E1F2B9B}" type="slidenum">
              <a:rPr lang="en-US" smtClean="0"/>
              <a:pPr/>
              <a:t>20</a:t>
            </a:fld>
            <a:endParaRPr lang="en-US"/>
          </a:p>
        </p:txBody>
      </p:sp>
      <p:sp>
        <p:nvSpPr>
          <p:cNvPr id="16" name="Title 13">
            <a:extLst>
              <a:ext uri="{FF2B5EF4-FFF2-40B4-BE49-F238E27FC236}">
                <a16:creationId xmlns:a16="http://schemas.microsoft.com/office/drawing/2014/main" id="{D01D2AAB-3796-4BD8-9882-56AF0362C180}"/>
              </a:ext>
            </a:extLst>
          </p:cNvPr>
          <p:cNvSpPr txBox="1">
            <a:spLocks/>
          </p:cNvSpPr>
          <p:nvPr/>
        </p:nvSpPr>
        <p:spPr>
          <a:xfrm>
            <a:off x="348383" y="-170138"/>
            <a:ext cx="11368521" cy="1147969"/>
          </a:xfrm>
          <a:prstGeom prst="rect">
            <a:avLst/>
          </a:prstGeom>
        </p:spPr>
        <p:txBody>
          <a:bodyPr vert="horz" lIns="91440" tIns="45720" rIns="91440" bIns="0" rtlCol="0" anchor="b">
            <a:normAutofit fontScale="97500"/>
          </a:bodyPr>
          <a:lstStyle>
            <a:lvl1pPr algn="l" defTabSz="914400" rtl="0" eaLnBrk="1" latinLnBrk="0" hangingPunct="1">
              <a:lnSpc>
                <a:spcPct val="90000"/>
              </a:lnSpc>
              <a:spcBef>
                <a:spcPct val="0"/>
              </a:spcBef>
              <a:buNone/>
              <a:defRPr lang="en-IN" sz="4400" b="1" kern="1200">
                <a:solidFill>
                  <a:srgbClr val="29028C"/>
                </a:solidFill>
                <a:latin typeface="+mj-lt"/>
                <a:ea typeface="+mj-ea"/>
                <a:cs typeface="+mj-cs"/>
              </a:defRPr>
            </a:lvl1pPr>
          </a:lstStyle>
          <a:p>
            <a:r>
              <a:rPr lang="en-US" b="0"/>
              <a:t>Model </a:t>
            </a:r>
            <a:r>
              <a:rPr lang="en-US"/>
              <a:t>Accuracy</a:t>
            </a:r>
          </a:p>
        </p:txBody>
      </p:sp>
      <p:pic>
        <p:nvPicPr>
          <p:cNvPr id="6" name="Picture 5">
            <a:extLst>
              <a:ext uri="{FF2B5EF4-FFF2-40B4-BE49-F238E27FC236}">
                <a16:creationId xmlns:a16="http://schemas.microsoft.com/office/drawing/2014/main" id="{28811E30-629E-40A1-8B66-7D4BBFCB7243}"/>
              </a:ext>
            </a:extLst>
          </p:cNvPr>
          <p:cNvPicPr>
            <a:picLocks noChangeAspect="1"/>
          </p:cNvPicPr>
          <p:nvPr/>
        </p:nvPicPr>
        <p:blipFill>
          <a:blip r:embed="rId3"/>
          <a:stretch>
            <a:fillRect/>
          </a:stretch>
        </p:blipFill>
        <p:spPr>
          <a:xfrm>
            <a:off x="348383" y="1396628"/>
            <a:ext cx="4991797" cy="3277057"/>
          </a:xfrm>
          <a:prstGeom prst="rect">
            <a:avLst/>
          </a:prstGeom>
        </p:spPr>
      </p:pic>
      <p:sp>
        <p:nvSpPr>
          <p:cNvPr id="7" name="Content Placeholder 6">
            <a:extLst>
              <a:ext uri="{FF2B5EF4-FFF2-40B4-BE49-F238E27FC236}">
                <a16:creationId xmlns:a16="http://schemas.microsoft.com/office/drawing/2014/main" id="{FE6AD5B3-186D-42DB-9AB2-3D5DCB7832C6}"/>
              </a:ext>
            </a:extLst>
          </p:cNvPr>
          <p:cNvSpPr txBox="1">
            <a:spLocks/>
          </p:cNvSpPr>
          <p:nvPr/>
        </p:nvSpPr>
        <p:spPr>
          <a:xfrm>
            <a:off x="0" y="4090869"/>
            <a:ext cx="7204467" cy="1942348"/>
          </a:xfrm>
          <a:prstGeom prst="rect">
            <a:avLst/>
          </a:prstGeom>
        </p:spPr>
        <p:txBody>
          <a:bodyPr lIns="91440" tIns="45720" rIns="91440" bIns="45720">
            <a:normAutofit/>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800100" lvl="1" indent="-228600">
              <a:buClr>
                <a:schemeClr val="accent2"/>
              </a:buClr>
              <a:buFont typeface="Arial" panose="020B0604020202020204" pitchFamily="34" charset="0"/>
              <a:buChar char="•"/>
            </a:pPr>
            <a:endParaRPr lang="en-US" b="0"/>
          </a:p>
          <a:p>
            <a:pPr marL="800100" lvl="1" indent="-228600">
              <a:buClr>
                <a:schemeClr val="accent2"/>
              </a:buClr>
              <a:buFont typeface="Arial" panose="020B0604020202020204" pitchFamily="34" charset="0"/>
              <a:buChar char="•"/>
            </a:pPr>
            <a:endParaRPr lang="en-US" b="0"/>
          </a:p>
          <a:p>
            <a:pPr marL="800100" lvl="1" indent="-228600">
              <a:buClr>
                <a:schemeClr val="accent2"/>
              </a:buClr>
              <a:buFont typeface="Arial" panose="020B0604020202020204" pitchFamily="34" charset="0"/>
              <a:buChar char="•"/>
            </a:pPr>
            <a:r>
              <a:rPr lang="en-US" b="0"/>
              <a:t>Highest Value of accuracy can be achieved at </a:t>
            </a:r>
            <a:r>
              <a:rPr lang="en-US">
                <a:solidFill>
                  <a:srgbClr val="3803C1"/>
                </a:solidFill>
              </a:rPr>
              <a:t>Alpha = 1000</a:t>
            </a:r>
          </a:p>
          <a:p>
            <a:pPr marL="800100" lvl="1" indent="-228600">
              <a:buClr>
                <a:schemeClr val="accent2"/>
              </a:buClr>
              <a:buFont typeface="Arial" panose="020B0604020202020204" pitchFamily="34" charset="0"/>
              <a:buChar char="•"/>
            </a:pPr>
            <a:r>
              <a:rPr lang="en-US" b="0"/>
              <a:t>Our model successfully classifies applications with an accuracy of </a:t>
            </a:r>
            <a:r>
              <a:rPr lang="en-US">
                <a:solidFill>
                  <a:srgbClr val="29028C"/>
                </a:solidFill>
              </a:rPr>
              <a:t>85%</a:t>
            </a:r>
          </a:p>
          <a:p>
            <a:pPr marL="800100" lvl="1" indent="-228600">
              <a:buClr>
                <a:schemeClr val="accent2"/>
              </a:buClr>
              <a:buFont typeface="Arial" panose="020B0604020202020204" pitchFamily="34" charset="0"/>
              <a:buChar char="•"/>
            </a:pPr>
            <a:endParaRPr lang="en-US" b="0"/>
          </a:p>
        </p:txBody>
      </p:sp>
    </p:spTree>
    <p:extLst>
      <p:ext uri="{BB962C8B-B14F-4D97-AF65-F5344CB8AC3E}">
        <p14:creationId xmlns:p14="http://schemas.microsoft.com/office/powerpoint/2010/main" val="480105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D765D11-A57D-4F16-B567-D907079050D7}"/>
              </a:ext>
            </a:extLst>
          </p:cNvPr>
          <p:cNvSpPr>
            <a:spLocks noGrp="1"/>
          </p:cNvSpPr>
          <p:nvPr>
            <p:ph type="sldNum" sz="quarter" idx="18"/>
          </p:nvPr>
        </p:nvSpPr>
        <p:spPr/>
        <p:txBody>
          <a:bodyPr/>
          <a:lstStyle/>
          <a:p>
            <a:fld id="{8699F50C-BE38-4BD0-BA84-9B090E1F2B9B}" type="slidenum">
              <a:rPr lang="en-US" noProof="0" smtClean="0"/>
              <a:t>21</a:t>
            </a:fld>
            <a:endParaRPr lang="en-US" noProof="0"/>
          </a:p>
        </p:txBody>
      </p:sp>
      <p:sp>
        <p:nvSpPr>
          <p:cNvPr id="8" name="Title 7">
            <a:extLst>
              <a:ext uri="{FF2B5EF4-FFF2-40B4-BE49-F238E27FC236}">
                <a16:creationId xmlns:a16="http://schemas.microsoft.com/office/drawing/2014/main" id="{84AF3AA1-E615-4299-80C6-DE14746265F6}"/>
              </a:ext>
            </a:extLst>
          </p:cNvPr>
          <p:cNvSpPr>
            <a:spLocks noGrp="1"/>
          </p:cNvSpPr>
          <p:nvPr>
            <p:ph type="title"/>
          </p:nvPr>
        </p:nvSpPr>
        <p:spPr/>
        <p:txBody>
          <a:bodyPr/>
          <a:lstStyle/>
          <a:p>
            <a:r>
              <a:rPr lang="en-US"/>
              <a:t>Recommendations</a:t>
            </a:r>
          </a:p>
        </p:txBody>
      </p:sp>
      <p:sp>
        <p:nvSpPr>
          <p:cNvPr id="9" name="Text Placeholder 18">
            <a:extLst>
              <a:ext uri="{FF2B5EF4-FFF2-40B4-BE49-F238E27FC236}">
                <a16:creationId xmlns:a16="http://schemas.microsoft.com/office/drawing/2014/main" id="{4117CF8E-3F3A-4AC4-85B9-5524485B4B0F}"/>
              </a:ext>
            </a:extLst>
          </p:cNvPr>
          <p:cNvSpPr txBox="1">
            <a:spLocks/>
          </p:cNvSpPr>
          <p:nvPr/>
        </p:nvSpPr>
        <p:spPr>
          <a:xfrm>
            <a:off x="1425889" y="1850068"/>
            <a:ext cx="8523073" cy="608895"/>
          </a:xfrm>
          <a:prstGeom prst="rect">
            <a:avLst/>
          </a:prstGeom>
        </p:spPr>
        <p:txBody>
          <a:bodyPr>
            <a:normAutofit lnSpcReduction="10000"/>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Applications with quantified requirements have a greate</a:t>
            </a:r>
            <a:r>
              <a:rPr lang="en-US" b="1"/>
              <a:t>r chance of approval</a:t>
            </a:r>
            <a:endParaRPr lang="en-US" b="1" kern="1200" spc="300">
              <a:latin typeface="+mn-lt"/>
              <a:ea typeface="+mn-ea"/>
              <a:cs typeface="+mn-cs"/>
            </a:endParaRPr>
          </a:p>
        </p:txBody>
      </p:sp>
      <p:sp>
        <p:nvSpPr>
          <p:cNvPr id="10" name="Text Placeholder 18">
            <a:extLst>
              <a:ext uri="{FF2B5EF4-FFF2-40B4-BE49-F238E27FC236}">
                <a16:creationId xmlns:a16="http://schemas.microsoft.com/office/drawing/2014/main" id="{56A75ADD-B3AA-4B57-91FE-68F165136794}"/>
              </a:ext>
            </a:extLst>
          </p:cNvPr>
          <p:cNvSpPr txBox="1">
            <a:spLocks/>
          </p:cNvSpPr>
          <p:nvPr/>
        </p:nvSpPr>
        <p:spPr>
          <a:xfrm>
            <a:off x="1425888" y="2739486"/>
            <a:ext cx="8523073" cy="608895"/>
          </a:xfrm>
          <a:prstGeom prst="rect">
            <a:avLst/>
          </a:prstGeom>
        </p:spPr>
        <p:txBody>
          <a:bodyPr>
            <a:normAutofit lnSpcReduction="10000"/>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Teachers who have previously received a project approval, have a greater chance of approval</a:t>
            </a:r>
            <a:endParaRPr lang="en-US" b="1" kern="1200" spc="300">
              <a:latin typeface="+mn-lt"/>
              <a:ea typeface="+mn-ea"/>
              <a:cs typeface="+mn-cs"/>
            </a:endParaRPr>
          </a:p>
        </p:txBody>
      </p:sp>
      <p:sp>
        <p:nvSpPr>
          <p:cNvPr id="11" name="Text Placeholder 18">
            <a:extLst>
              <a:ext uri="{FF2B5EF4-FFF2-40B4-BE49-F238E27FC236}">
                <a16:creationId xmlns:a16="http://schemas.microsoft.com/office/drawing/2014/main" id="{5CB164F1-2668-45D4-910C-FA7CF9DE0A6E}"/>
              </a:ext>
            </a:extLst>
          </p:cNvPr>
          <p:cNvSpPr txBox="1">
            <a:spLocks/>
          </p:cNvSpPr>
          <p:nvPr/>
        </p:nvSpPr>
        <p:spPr>
          <a:xfrm>
            <a:off x="1425888" y="3632924"/>
            <a:ext cx="8523073" cy="608895"/>
          </a:xfrm>
          <a:prstGeom prst="rect">
            <a:avLst/>
          </a:prstGeom>
        </p:spPr>
        <p:txBody>
          <a:bodyPr>
            <a:normAutofit lnSpcReduction="10000"/>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Literature, Language, Math, Science and Sports have a greater chance of approval</a:t>
            </a:r>
            <a:endParaRPr lang="en-US" b="1" kern="1200" spc="300">
              <a:latin typeface="+mn-lt"/>
              <a:ea typeface="+mn-ea"/>
              <a:cs typeface="+mn-cs"/>
            </a:endParaRPr>
          </a:p>
        </p:txBody>
      </p:sp>
      <p:pic>
        <p:nvPicPr>
          <p:cNvPr id="14" name="Graphic 13" descr="Tally with solid fill">
            <a:extLst>
              <a:ext uri="{FF2B5EF4-FFF2-40B4-BE49-F238E27FC236}">
                <a16:creationId xmlns:a16="http://schemas.microsoft.com/office/drawing/2014/main" id="{7ACC8DE5-29B1-4009-A4CF-994722BAE8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8930" y="1788664"/>
            <a:ext cx="612913" cy="612913"/>
          </a:xfrm>
          <a:prstGeom prst="rect">
            <a:avLst/>
          </a:prstGeom>
        </p:spPr>
      </p:pic>
      <p:pic>
        <p:nvPicPr>
          <p:cNvPr id="16" name="Graphic 15" descr="Microscope with solid fill">
            <a:extLst>
              <a:ext uri="{FF2B5EF4-FFF2-40B4-BE49-F238E27FC236}">
                <a16:creationId xmlns:a16="http://schemas.microsoft.com/office/drawing/2014/main" id="{2C0BF70E-EFD2-41FD-9D5C-C52A67CA9BC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8932" y="3571520"/>
            <a:ext cx="612913" cy="612913"/>
          </a:xfrm>
          <a:prstGeom prst="rect">
            <a:avLst/>
          </a:prstGeom>
        </p:spPr>
      </p:pic>
      <p:pic>
        <p:nvPicPr>
          <p:cNvPr id="18" name="Graphic 17" descr="History with solid fill">
            <a:extLst>
              <a:ext uri="{FF2B5EF4-FFF2-40B4-BE49-F238E27FC236}">
                <a16:creationId xmlns:a16="http://schemas.microsoft.com/office/drawing/2014/main" id="{3D055726-5F20-4557-A8DE-0FC31026378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8930" y="2682100"/>
            <a:ext cx="612913" cy="612913"/>
          </a:xfrm>
          <a:prstGeom prst="rect">
            <a:avLst/>
          </a:prstGeom>
        </p:spPr>
      </p:pic>
      <p:sp>
        <p:nvSpPr>
          <p:cNvPr id="19" name="Text Placeholder 18">
            <a:extLst>
              <a:ext uri="{FF2B5EF4-FFF2-40B4-BE49-F238E27FC236}">
                <a16:creationId xmlns:a16="http://schemas.microsoft.com/office/drawing/2014/main" id="{AEF2F678-77A1-4355-8178-8E4BF67324F2}"/>
              </a:ext>
            </a:extLst>
          </p:cNvPr>
          <p:cNvSpPr txBox="1">
            <a:spLocks/>
          </p:cNvSpPr>
          <p:nvPr/>
        </p:nvSpPr>
        <p:spPr>
          <a:xfrm>
            <a:off x="1425888" y="5040624"/>
            <a:ext cx="8523073"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Use the model for initial screening of applications</a:t>
            </a:r>
            <a:endParaRPr lang="en-US" b="1" kern="1200" spc="300">
              <a:latin typeface="+mn-lt"/>
              <a:ea typeface="+mn-ea"/>
              <a:cs typeface="+mn-cs"/>
            </a:endParaRPr>
          </a:p>
        </p:txBody>
      </p:sp>
      <p:sp>
        <p:nvSpPr>
          <p:cNvPr id="21" name="Text Placeholder 18">
            <a:extLst>
              <a:ext uri="{FF2B5EF4-FFF2-40B4-BE49-F238E27FC236}">
                <a16:creationId xmlns:a16="http://schemas.microsoft.com/office/drawing/2014/main" id="{55F55DFC-BF50-4A84-BCFC-B9B7DD77B919}"/>
              </a:ext>
            </a:extLst>
          </p:cNvPr>
          <p:cNvSpPr txBox="1">
            <a:spLocks/>
          </p:cNvSpPr>
          <p:nvPr/>
        </p:nvSpPr>
        <p:spPr>
          <a:xfrm>
            <a:off x="1330549" y="1447072"/>
            <a:ext cx="6709479" cy="370305"/>
          </a:xfrm>
          <a:prstGeom prst="rect">
            <a:avLst/>
          </a:prstGeom>
        </p:spPr>
        <p:txBody>
          <a:bodyPr>
            <a:normAutofit fontScale="92500" lnSpcReduction="10000"/>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solidFill>
                  <a:schemeClr val="tx1">
                    <a:lumMod val="50000"/>
                  </a:schemeClr>
                </a:solidFill>
              </a:rPr>
              <a:t>For Applicants</a:t>
            </a:r>
            <a:endParaRPr lang="en-US" sz="2400" b="1" kern="1200" spc="300">
              <a:solidFill>
                <a:schemeClr val="tx1">
                  <a:lumMod val="50000"/>
                </a:schemeClr>
              </a:solidFill>
              <a:latin typeface="+mn-lt"/>
              <a:ea typeface="+mn-ea"/>
              <a:cs typeface="+mn-cs"/>
            </a:endParaRPr>
          </a:p>
        </p:txBody>
      </p:sp>
      <p:sp>
        <p:nvSpPr>
          <p:cNvPr id="22" name="Text Placeholder 18">
            <a:extLst>
              <a:ext uri="{FF2B5EF4-FFF2-40B4-BE49-F238E27FC236}">
                <a16:creationId xmlns:a16="http://schemas.microsoft.com/office/drawing/2014/main" id="{5ADD0303-5465-442C-A14E-F28985243C2F}"/>
              </a:ext>
            </a:extLst>
          </p:cNvPr>
          <p:cNvSpPr txBox="1">
            <a:spLocks/>
          </p:cNvSpPr>
          <p:nvPr/>
        </p:nvSpPr>
        <p:spPr>
          <a:xfrm>
            <a:off x="1330548" y="4636386"/>
            <a:ext cx="6709479" cy="370305"/>
          </a:xfrm>
          <a:prstGeom prst="rect">
            <a:avLst/>
          </a:prstGeom>
        </p:spPr>
        <p:txBody>
          <a:bodyPr>
            <a:normAutofit fontScale="92500" lnSpcReduction="10000"/>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solidFill>
                  <a:schemeClr val="tx1">
                    <a:lumMod val="50000"/>
                  </a:schemeClr>
                </a:solidFill>
              </a:rPr>
              <a:t>For DonorsChoose/Volunteers</a:t>
            </a:r>
            <a:endParaRPr lang="en-US" sz="2400" b="1" kern="1200" spc="300">
              <a:solidFill>
                <a:schemeClr val="tx1">
                  <a:lumMod val="50000"/>
                </a:schemeClr>
              </a:solidFill>
              <a:latin typeface="+mn-lt"/>
              <a:ea typeface="+mn-ea"/>
              <a:cs typeface="+mn-cs"/>
            </a:endParaRPr>
          </a:p>
        </p:txBody>
      </p:sp>
      <p:pic>
        <p:nvPicPr>
          <p:cNvPr id="24" name="Graphic 23" descr="Target Audience with solid fill">
            <a:extLst>
              <a:ext uri="{FF2B5EF4-FFF2-40B4-BE49-F238E27FC236}">
                <a16:creationId xmlns:a16="http://schemas.microsoft.com/office/drawing/2014/main" id="{95391A47-9D33-4690-943B-A1ED8AD888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8930" y="4953323"/>
            <a:ext cx="639387" cy="639387"/>
          </a:xfrm>
          <a:prstGeom prst="rect">
            <a:avLst/>
          </a:prstGeom>
        </p:spPr>
      </p:pic>
    </p:spTree>
    <p:extLst>
      <p:ext uri="{BB962C8B-B14F-4D97-AF65-F5344CB8AC3E}">
        <p14:creationId xmlns:p14="http://schemas.microsoft.com/office/powerpoint/2010/main" val="3502304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D765D11-A57D-4F16-B567-D907079050D7}"/>
              </a:ext>
            </a:extLst>
          </p:cNvPr>
          <p:cNvSpPr>
            <a:spLocks noGrp="1"/>
          </p:cNvSpPr>
          <p:nvPr>
            <p:ph type="sldNum" sz="quarter" idx="18"/>
          </p:nvPr>
        </p:nvSpPr>
        <p:spPr/>
        <p:txBody>
          <a:bodyPr/>
          <a:lstStyle/>
          <a:p>
            <a:fld id="{8699F50C-BE38-4BD0-BA84-9B090E1F2B9B}" type="slidenum">
              <a:rPr lang="en-US" noProof="0" smtClean="0"/>
              <a:t>22</a:t>
            </a:fld>
            <a:endParaRPr lang="en-US" noProof="0"/>
          </a:p>
        </p:txBody>
      </p:sp>
      <p:sp>
        <p:nvSpPr>
          <p:cNvPr id="8" name="Title 7">
            <a:extLst>
              <a:ext uri="{FF2B5EF4-FFF2-40B4-BE49-F238E27FC236}">
                <a16:creationId xmlns:a16="http://schemas.microsoft.com/office/drawing/2014/main" id="{84AF3AA1-E615-4299-80C6-DE14746265F6}"/>
              </a:ext>
            </a:extLst>
          </p:cNvPr>
          <p:cNvSpPr>
            <a:spLocks noGrp="1"/>
          </p:cNvSpPr>
          <p:nvPr>
            <p:ph type="title"/>
          </p:nvPr>
        </p:nvSpPr>
        <p:spPr/>
        <p:txBody>
          <a:bodyPr/>
          <a:lstStyle/>
          <a:p>
            <a:r>
              <a:rPr lang="en-US" b="0"/>
              <a:t>Future</a:t>
            </a:r>
            <a:r>
              <a:rPr lang="en-US"/>
              <a:t> Enhancements</a:t>
            </a:r>
          </a:p>
        </p:txBody>
      </p:sp>
      <p:sp>
        <p:nvSpPr>
          <p:cNvPr id="9" name="Text Placeholder 18">
            <a:extLst>
              <a:ext uri="{FF2B5EF4-FFF2-40B4-BE49-F238E27FC236}">
                <a16:creationId xmlns:a16="http://schemas.microsoft.com/office/drawing/2014/main" id="{4117CF8E-3F3A-4AC4-85B9-5524485B4B0F}"/>
              </a:ext>
            </a:extLst>
          </p:cNvPr>
          <p:cNvSpPr txBox="1">
            <a:spLocks/>
          </p:cNvSpPr>
          <p:nvPr/>
        </p:nvSpPr>
        <p:spPr>
          <a:xfrm>
            <a:off x="1425888" y="1850068"/>
            <a:ext cx="9937329" cy="794934"/>
          </a:xfrm>
          <a:prstGeom prst="rect">
            <a:avLst/>
          </a:prstGeom>
        </p:spPr>
        <p:txBody>
          <a:bodyPr>
            <a:normAutofit fontScale="92500" lnSpcReduction="10000"/>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Better computational power and state of the art machine learning &amp; deep learning algorithms can be implemented on the data to yield better accuracy. </a:t>
            </a:r>
          </a:p>
        </p:txBody>
      </p:sp>
      <p:sp>
        <p:nvSpPr>
          <p:cNvPr id="10" name="Text Placeholder 18">
            <a:extLst>
              <a:ext uri="{FF2B5EF4-FFF2-40B4-BE49-F238E27FC236}">
                <a16:creationId xmlns:a16="http://schemas.microsoft.com/office/drawing/2014/main" id="{56A75ADD-B3AA-4B57-91FE-68F165136794}"/>
              </a:ext>
            </a:extLst>
          </p:cNvPr>
          <p:cNvSpPr txBox="1">
            <a:spLocks/>
          </p:cNvSpPr>
          <p:nvPr/>
        </p:nvSpPr>
        <p:spPr>
          <a:xfrm>
            <a:off x="1425888" y="2739486"/>
            <a:ext cx="8523073"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kern="1200" spc="300">
              <a:latin typeface="+mn-lt"/>
              <a:ea typeface="+mn-ea"/>
              <a:cs typeface="+mn-cs"/>
            </a:endParaRPr>
          </a:p>
        </p:txBody>
      </p:sp>
      <p:sp>
        <p:nvSpPr>
          <p:cNvPr id="11" name="Text Placeholder 18">
            <a:extLst>
              <a:ext uri="{FF2B5EF4-FFF2-40B4-BE49-F238E27FC236}">
                <a16:creationId xmlns:a16="http://schemas.microsoft.com/office/drawing/2014/main" id="{5CB164F1-2668-45D4-910C-FA7CF9DE0A6E}"/>
              </a:ext>
            </a:extLst>
          </p:cNvPr>
          <p:cNvSpPr txBox="1">
            <a:spLocks/>
          </p:cNvSpPr>
          <p:nvPr/>
        </p:nvSpPr>
        <p:spPr>
          <a:xfrm>
            <a:off x="1456710" y="2773419"/>
            <a:ext cx="9855137" cy="818387"/>
          </a:xfrm>
          <a:prstGeom prst="rect">
            <a:avLst/>
          </a:prstGeom>
        </p:spPr>
        <p:txBody>
          <a:bodyPr lIns="91440" tIns="45720" rIns="91440" bIns="45720" anchor="t">
            <a:normAutofit fontScale="92500"/>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With more data around number of students, ou</a:t>
            </a:r>
            <a:r>
              <a:rPr lang="en-US" b="1"/>
              <a:t>r model can include more KPIs which can further enhance the donors-volunteer ecosystem.</a:t>
            </a:r>
          </a:p>
        </p:txBody>
      </p:sp>
      <p:pic>
        <p:nvPicPr>
          <p:cNvPr id="14" name="Graphic 13" descr="Monitor with solid fill">
            <a:extLst>
              <a:ext uri="{FF2B5EF4-FFF2-40B4-BE49-F238E27FC236}">
                <a16:creationId xmlns:a16="http://schemas.microsoft.com/office/drawing/2014/main" id="{7ACC8DE5-29B1-4009-A4CF-994722BAE8E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02899" y="1954517"/>
            <a:ext cx="612913" cy="612913"/>
          </a:xfrm>
          <a:prstGeom prst="rect">
            <a:avLst/>
          </a:prstGeom>
        </p:spPr>
      </p:pic>
      <p:pic>
        <p:nvPicPr>
          <p:cNvPr id="18" name="Graphic 17" descr="Disk with solid fill">
            <a:extLst>
              <a:ext uri="{FF2B5EF4-FFF2-40B4-BE49-F238E27FC236}">
                <a16:creationId xmlns:a16="http://schemas.microsoft.com/office/drawing/2014/main" id="{3D055726-5F20-4557-A8DE-0FC31026378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02899" y="2768670"/>
            <a:ext cx="612913" cy="612913"/>
          </a:xfrm>
          <a:prstGeom prst="rect">
            <a:avLst/>
          </a:prstGeom>
        </p:spPr>
      </p:pic>
      <p:sp>
        <p:nvSpPr>
          <p:cNvPr id="19" name="Text Placeholder 18">
            <a:extLst>
              <a:ext uri="{FF2B5EF4-FFF2-40B4-BE49-F238E27FC236}">
                <a16:creationId xmlns:a16="http://schemas.microsoft.com/office/drawing/2014/main" id="{AEF2F678-77A1-4355-8178-8E4BF67324F2}"/>
              </a:ext>
            </a:extLst>
          </p:cNvPr>
          <p:cNvSpPr txBox="1">
            <a:spLocks/>
          </p:cNvSpPr>
          <p:nvPr/>
        </p:nvSpPr>
        <p:spPr>
          <a:xfrm>
            <a:off x="1480930" y="4526560"/>
            <a:ext cx="8523073" cy="608895"/>
          </a:xfrm>
          <a:prstGeom prst="rect">
            <a:avLst/>
          </a:prstGeom>
        </p:spPr>
        <p:txBody>
          <a:bodyPr>
            <a:normAutofit fontScale="85000" lnSpcReduction="20000"/>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An automated screening mechanism can be built </a:t>
            </a:r>
          </a:p>
          <a:p>
            <a:r>
              <a:rPr lang="en-US" b="1" kern="1200" spc="300">
                <a:latin typeface="+mn-lt"/>
                <a:ea typeface="+mn-ea"/>
                <a:cs typeface="+mn-cs"/>
              </a:rPr>
              <a:t>Reject/Accept applications based on thresholds to save time</a:t>
            </a:r>
          </a:p>
          <a:p>
            <a:endParaRPr lang="en-US" b="1" kern="1200" spc="300">
              <a:latin typeface="+mn-lt"/>
              <a:ea typeface="+mn-ea"/>
              <a:cs typeface="+mn-cs"/>
            </a:endParaRPr>
          </a:p>
        </p:txBody>
      </p:sp>
      <p:sp>
        <p:nvSpPr>
          <p:cNvPr id="22" name="Text Placeholder 18">
            <a:extLst>
              <a:ext uri="{FF2B5EF4-FFF2-40B4-BE49-F238E27FC236}">
                <a16:creationId xmlns:a16="http://schemas.microsoft.com/office/drawing/2014/main" id="{5ADD0303-5465-442C-A14E-F28985243C2F}"/>
              </a:ext>
            </a:extLst>
          </p:cNvPr>
          <p:cNvSpPr txBox="1">
            <a:spLocks/>
          </p:cNvSpPr>
          <p:nvPr/>
        </p:nvSpPr>
        <p:spPr>
          <a:xfrm>
            <a:off x="1480930" y="4128562"/>
            <a:ext cx="6709479" cy="370305"/>
          </a:xfrm>
          <a:prstGeom prst="rect">
            <a:avLst/>
          </a:prstGeom>
        </p:spPr>
        <p:txBody>
          <a:bodyPr>
            <a:normAutofit fontScale="92500" lnSpcReduction="10000"/>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solidFill>
                  <a:schemeClr val="tx1">
                    <a:lumMod val="50000"/>
                  </a:schemeClr>
                </a:solidFill>
              </a:rPr>
              <a:t>For DonorsChoose/Volunteers</a:t>
            </a:r>
            <a:endParaRPr lang="en-US" sz="2400" b="1" kern="1200" spc="300">
              <a:solidFill>
                <a:schemeClr val="tx1">
                  <a:lumMod val="50000"/>
                </a:schemeClr>
              </a:solidFill>
              <a:latin typeface="+mn-lt"/>
              <a:ea typeface="+mn-ea"/>
              <a:cs typeface="+mn-cs"/>
            </a:endParaRPr>
          </a:p>
        </p:txBody>
      </p:sp>
      <p:pic>
        <p:nvPicPr>
          <p:cNvPr id="3" name="Graphic 2" descr="Brain in head with solid fill">
            <a:extLst>
              <a:ext uri="{FF2B5EF4-FFF2-40B4-BE49-F238E27FC236}">
                <a16:creationId xmlns:a16="http://schemas.microsoft.com/office/drawing/2014/main" id="{E2BE3DC5-F2A4-43A5-B48F-C0C7F4327A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9098" y="4363132"/>
            <a:ext cx="771832" cy="771832"/>
          </a:xfrm>
          <a:prstGeom prst="rect">
            <a:avLst/>
          </a:prstGeom>
        </p:spPr>
      </p:pic>
      <p:sp>
        <p:nvSpPr>
          <p:cNvPr id="17" name="Text Placeholder 18">
            <a:extLst>
              <a:ext uri="{FF2B5EF4-FFF2-40B4-BE49-F238E27FC236}">
                <a16:creationId xmlns:a16="http://schemas.microsoft.com/office/drawing/2014/main" id="{39E869B2-9447-4040-93E0-4069A00F31B3}"/>
              </a:ext>
            </a:extLst>
          </p:cNvPr>
          <p:cNvSpPr txBox="1">
            <a:spLocks/>
          </p:cNvSpPr>
          <p:nvPr/>
        </p:nvSpPr>
        <p:spPr>
          <a:xfrm>
            <a:off x="1425888" y="1521138"/>
            <a:ext cx="6709479" cy="370305"/>
          </a:xfrm>
          <a:prstGeom prst="rect">
            <a:avLst/>
          </a:prstGeom>
        </p:spPr>
        <p:txBody>
          <a:bodyPr>
            <a:normAutofit fontScale="92500" lnSpcReduction="10000"/>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solidFill>
                  <a:schemeClr val="tx1">
                    <a:lumMod val="50000"/>
                  </a:schemeClr>
                </a:solidFill>
              </a:rPr>
              <a:t>For applicants</a:t>
            </a:r>
            <a:endParaRPr lang="en-US" sz="2400" b="1" kern="1200" spc="300">
              <a:solidFill>
                <a:schemeClr val="tx1">
                  <a:lumMod val="50000"/>
                </a:schemeClr>
              </a:solidFill>
              <a:latin typeface="+mn-lt"/>
              <a:ea typeface="+mn-ea"/>
              <a:cs typeface="+mn-cs"/>
            </a:endParaRPr>
          </a:p>
        </p:txBody>
      </p:sp>
    </p:spTree>
    <p:extLst>
      <p:ext uri="{BB962C8B-B14F-4D97-AF65-F5344CB8AC3E}">
        <p14:creationId xmlns:p14="http://schemas.microsoft.com/office/powerpoint/2010/main" val="947564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18">
            <a:extLst>
              <a:ext uri="{FF2B5EF4-FFF2-40B4-BE49-F238E27FC236}">
                <a16:creationId xmlns:a16="http://schemas.microsoft.com/office/drawing/2014/main" id="{61465AC9-B242-4A08-A204-78337667B698}"/>
              </a:ext>
            </a:extLst>
          </p:cNvPr>
          <p:cNvSpPr txBox="1">
            <a:spLocks/>
          </p:cNvSpPr>
          <p:nvPr/>
        </p:nvSpPr>
        <p:spPr>
          <a:xfrm>
            <a:off x="4576700" y="2820105"/>
            <a:ext cx="3116187" cy="608895"/>
          </a:xfrm>
          <a:prstGeom prst="rect">
            <a:avLst/>
          </a:prstGeom>
          <a:solidFill>
            <a:schemeClr val="bg1"/>
          </a:solidFill>
        </p:spPr>
        <p:txBody>
          <a:bodyPr>
            <a:normAutofit fontScale="92500" lnSpcReduction="10000"/>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b="1" kern="1200" spc="300">
                <a:solidFill>
                  <a:srgbClr val="3803C1"/>
                </a:solidFill>
                <a:latin typeface="+mn-lt"/>
                <a:ea typeface="+mn-ea"/>
                <a:cs typeface="+mn-cs"/>
              </a:rPr>
              <a:t>Thank You</a:t>
            </a:r>
          </a:p>
        </p:txBody>
      </p:sp>
      <p:grpSp>
        <p:nvGrpSpPr>
          <p:cNvPr id="4" name="Group 3">
            <a:extLst>
              <a:ext uri="{FF2B5EF4-FFF2-40B4-BE49-F238E27FC236}">
                <a16:creationId xmlns:a16="http://schemas.microsoft.com/office/drawing/2014/main" id="{F1507E15-DB9A-4626-9AB0-F204E3DEE161}"/>
              </a:ext>
            </a:extLst>
          </p:cNvPr>
          <p:cNvGrpSpPr/>
          <p:nvPr/>
        </p:nvGrpSpPr>
        <p:grpSpPr>
          <a:xfrm>
            <a:off x="243842" y="6201285"/>
            <a:ext cx="2786431" cy="520190"/>
            <a:chOff x="243842" y="6201285"/>
            <a:chExt cx="2786431" cy="520190"/>
          </a:xfrm>
        </p:grpSpPr>
        <p:pic>
          <p:nvPicPr>
            <p:cNvPr id="5" name="Purdue CoBrand" descr="Purdue CoBrand Logo">
              <a:extLst>
                <a:ext uri="{FF2B5EF4-FFF2-40B4-BE49-F238E27FC236}">
                  <a16:creationId xmlns:a16="http://schemas.microsoft.com/office/drawing/2014/main" id="{536C6306-19E8-453F-B7E7-732B857F67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43506" b="4206"/>
            <a:stretch/>
          </p:blipFill>
          <p:spPr>
            <a:xfrm>
              <a:off x="243842" y="6286192"/>
              <a:ext cx="1951516" cy="350376"/>
            </a:xfrm>
            <a:prstGeom prst="rect">
              <a:avLst/>
            </a:prstGeom>
          </p:spPr>
        </p:pic>
        <p:pic>
          <p:nvPicPr>
            <p:cNvPr id="6" name="Picture 5">
              <a:extLst>
                <a:ext uri="{FF2B5EF4-FFF2-40B4-BE49-F238E27FC236}">
                  <a16:creationId xmlns:a16="http://schemas.microsoft.com/office/drawing/2014/main" id="{8493DE88-ACAA-45F8-8A08-BBF7AC209F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90046" y="6201285"/>
              <a:ext cx="740227" cy="520190"/>
            </a:xfrm>
            <a:prstGeom prst="rect">
              <a:avLst/>
            </a:prstGeom>
          </p:spPr>
        </p:pic>
      </p:grpSp>
    </p:spTree>
    <p:extLst>
      <p:ext uri="{BB962C8B-B14F-4D97-AF65-F5344CB8AC3E}">
        <p14:creationId xmlns:p14="http://schemas.microsoft.com/office/powerpoint/2010/main" val="146349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1507E15-DB9A-4626-9AB0-F204E3DEE161}"/>
              </a:ext>
            </a:extLst>
          </p:cNvPr>
          <p:cNvGrpSpPr/>
          <p:nvPr/>
        </p:nvGrpSpPr>
        <p:grpSpPr>
          <a:xfrm>
            <a:off x="243842" y="6201285"/>
            <a:ext cx="2786431" cy="520190"/>
            <a:chOff x="243842" y="6201285"/>
            <a:chExt cx="2786431" cy="520190"/>
          </a:xfrm>
        </p:grpSpPr>
        <p:pic>
          <p:nvPicPr>
            <p:cNvPr id="5" name="Purdue CoBrand" descr="Purdue CoBrand Logo">
              <a:extLst>
                <a:ext uri="{FF2B5EF4-FFF2-40B4-BE49-F238E27FC236}">
                  <a16:creationId xmlns:a16="http://schemas.microsoft.com/office/drawing/2014/main" id="{536C6306-19E8-453F-B7E7-732B857F67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43506" b="4206"/>
            <a:stretch/>
          </p:blipFill>
          <p:spPr>
            <a:xfrm>
              <a:off x="243842" y="6286192"/>
              <a:ext cx="1951516" cy="350376"/>
            </a:xfrm>
            <a:prstGeom prst="rect">
              <a:avLst/>
            </a:prstGeom>
          </p:spPr>
        </p:pic>
        <p:pic>
          <p:nvPicPr>
            <p:cNvPr id="6" name="Picture 5">
              <a:extLst>
                <a:ext uri="{FF2B5EF4-FFF2-40B4-BE49-F238E27FC236}">
                  <a16:creationId xmlns:a16="http://schemas.microsoft.com/office/drawing/2014/main" id="{8493DE88-ACAA-45F8-8A08-BBF7AC209F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90046" y="6201285"/>
              <a:ext cx="740227" cy="520190"/>
            </a:xfrm>
            <a:prstGeom prst="rect">
              <a:avLst/>
            </a:prstGeom>
          </p:spPr>
        </p:pic>
      </p:grpSp>
      <p:sp>
        <p:nvSpPr>
          <p:cNvPr id="2" name="Title 1">
            <a:extLst>
              <a:ext uri="{FF2B5EF4-FFF2-40B4-BE49-F238E27FC236}">
                <a16:creationId xmlns:a16="http://schemas.microsoft.com/office/drawing/2014/main" id="{2A4ED107-F0C2-43F4-A817-BC371F113A88}"/>
              </a:ext>
            </a:extLst>
          </p:cNvPr>
          <p:cNvSpPr>
            <a:spLocks noGrp="1"/>
          </p:cNvSpPr>
          <p:nvPr>
            <p:ph type="title"/>
          </p:nvPr>
        </p:nvSpPr>
        <p:spPr/>
        <p:txBody>
          <a:bodyPr/>
          <a:lstStyle/>
          <a:p>
            <a:r>
              <a:rPr lang="en-US"/>
              <a:t>Questions?</a:t>
            </a:r>
          </a:p>
        </p:txBody>
      </p:sp>
      <p:sp>
        <p:nvSpPr>
          <p:cNvPr id="12" name="Text Placeholder 18">
            <a:hlinkClick r:id="rId4" action="ppaction://hlinksldjump"/>
            <a:extLst>
              <a:ext uri="{FF2B5EF4-FFF2-40B4-BE49-F238E27FC236}">
                <a16:creationId xmlns:a16="http://schemas.microsoft.com/office/drawing/2014/main" id="{9D7D3DAB-D107-454C-B56F-703A63719AE5}"/>
              </a:ext>
            </a:extLst>
          </p:cNvPr>
          <p:cNvSpPr txBox="1">
            <a:spLocks/>
          </p:cNvSpPr>
          <p:nvPr/>
        </p:nvSpPr>
        <p:spPr>
          <a:xfrm>
            <a:off x="926585" y="2637335"/>
            <a:ext cx="3368953"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Donors Choose</a:t>
            </a:r>
          </a:p>
        </p:txBody>
      </p:sp>
      <p:sp>
        <p:nvSpPr>
          <p:cNvPr id="14" name="Text Placeholder 18">
            <a:hlinkClick r:id="rId4" action="ppaction://hlinksldjump"/>
            <a:extLst>
              <a:ext uri="{FF2B5EF4-FFF2-40B4-BE49-F238E27FC236}">
                <a16:creationId xmlns:a16="http://schemas.microsoft.com/office/drawing/2014/main" id="{9CC0A47F-123B-4290-9082-ED830C29CF95}"/>
              </a:ext>
            </a:extLst>
          </p:cNvPr>
          <p:cNvSpPr txBox="1">
            <a:spLocks/>
          </p:cNvSpPr>
          <p:nvPr/>
        </p:nvSpPr>
        <p:spPr>
          <a:xfrm>
            <a:off x="926585" y="3159326"/>
            <a:ext cx="3368953"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Data</a:t>
            </a:r>
            <a:endParaRPr lang="en-US" b="1" kern="1200" spc="300">
              <a:latin typeface="+mn-lt"/>
              <a:ea typeface="+mn-ea"/>
              <a:cs typeface="+mn-cs"/>
            </a:endParaRPr>
          </a:p>
        </p:txBody>
      </p:sp>
      <p:sp>
        <p:nvSpPr>
          <p:cNvPr id="15" name="Text Placeholder 18">
            <a:hlinkClick r:id="rId5" action="ppaction://hlinksldjump"/>
            <a:extLst>
              <a:ext uri="{FF2B5EF4-FFF2-40B4-BE49-F238E27FC236}">
                <a16:creationId xmlns:a16="http://schemas.microsoft.com/office/drawing/2014/main" id="{7F473772-E579-42E5-B7FF-7E23B9F31386}"/>
              </a:ext>
            </a:extLst>
          </p:cNvPr>
          <p:cNvSpPr txBox="1">
            <a:spLocks/>
          </p:cNvSpPr>
          <p:nvPr/>
        </p:nvSpPr>
        <p:spPr>
          <a:xfrm>
            <a:off x="926585" y="3629193"/>
            <a:ext cx="3368953"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Data-Cleaning</a:t>
            </a:r>
            <a:endParaRPr lang="en-US" b="1" kern="1200" spc="300">
              <a:latin typeface="+mn-lt"/>
              <a:ea typeface="+mn-ea"/>
              <a:cs typeface="+mn-cs"/>
            </a:endParaRPr>
          </a:p>
        </p:txBody>
      </p:sp>
      <p:sp>
        <p:nvSpPr>
          <p:cNvPr id="16" name="Text Placeholder 18">
            <a:hlinkClick r:id="rId6" action="ppaction://hlinksldjump"/>
            <a:extLst>
              <a:ext uri="{FF2B5EF4-FFF2-40B4-BE49-F238E27FC236}">
                <a16:creationId xmlns:a16="http://schemas.microsoft.com/office/drawing/2014/main" id="{C87C9FAE-3686-46B2-BD7A-66E5D7BD5952}"/>
              </a:ext>
            </a:extLst>
          </p:cNvPr>
          <p:cNvSpPr txBox="1">
            <a:spLocks/>
          </p:cNvSpPr>
          <p:nvPr/>
        </p:nvSpPr>
        <p:spPr>
          <a:xfrm>
            <a:off x="926584" y="4102931"/>
            <a:ext cx="3368953"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Extracting Stop words</a:t>
            </a:r>
          </a:p>
        </p:txBody>
      </p:sp>
      <p:sp>
        <p:nvSpPr>
          <p:cNvPr id="17" name="Text Placeholder 18">
            <a:hlinkClick r:id="rId7" action="ppaction://hlinksldjump"/>
            <a:extLst>
              <a:ext uri="{FF2B5EF4-FFF2-40B4-BE49-F238E27FC236}">
                <a16:creationId xmlns:a16="http://schemas.microsoft.com/office/drawing/2014/main" id="{CD5CED4F-0325-4600-B1F8-2D016E665D5F}"/>
              </a:ext>
            </a:extLst>
          </p:cNvPr>
          <p:cNvSpPr txBox="1">
            <a:spLocks/>
          </p:cNvSpPr>
          <p:nvPr/>
        </p:nvSpPr>
        <p:spPr>
          <a:xfrm>
            <a:off x="4795560" y="3565523"/>
            <a:ext cx="2941403"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Project Summary</a:t>
            </a:r>
          </a:p>
        </p:txBody>
      </p:sp>
      <p:sp>
        <p:nvSpPr>
          <p:cNvPr id="18" name="Text Placeholder 18">
            <a:hlinkClick r:id="rId8" action="ppaction://hlinksldjump"/>
            <a:extLst>
              <a:ext uri="{FF2B5EF4-FFF2-40B4-BE49-F238E27FC236}">
                <a16:creationId xmlns:a16="http://schemas.microsoft.com/office/drawing/2014/main" id="{AA320A47-94F9-4D56-AD5F-1407873791DA}"/>
              </a:ext>
            </a:extLst>
          </p:cNvPr>
          <p:cNvSpPr txBox="1">
            <a:spLocks/>
          </p:cNvSpPr>
          <p:nvPr/>
        </p:nvSpPr>
        <p:spPr>
          <a:xfrm>
            <a:off x="4821811" y="2565076"/>
            <a:ext cx="3368953"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States</a:t>
            </a:r>
          </a:p>
        </p:txBody>
      </p:sp>
      <p:sp>
        <p:nvSpPr>
          <p:cNvPr id="19" name="Text Placeholder 18">
            <a:hlinkClick r:id="rId9" action="ppaction://hlinksldjump"/>
            <a:extLst>
              <a:ext uri="{FF2B5EF4-FFF2-40B4-BE49-F238E27FC236}">
                <a16:creationId xmlns:a16="http://schemas.microsoft.com/office/drawing/2014/main" id="{8455D9BB-885E-4D2F-8AD7-284473AC1696}"/>
              </a:ext>
            </a:extLst>
          </p:cNvPr>
          <p:cNvSpPr txBox="1">
            <a:spLocks/>
          </p:cNvSpPr>
          <p:nvPr/>
        </p:nvSpPr>
        <p:spPr>
          <a:xfrm>
            <a:off x="4793499" y="4098377"/>
            <a:ext cx="2910877" cy="66604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Subjects</a:t>
            </a:r>
          </a:p>
        </p:txBody>
      </p:sp>
      <p:sp>
        <p:nvSpPr>
          <p:cNvPr id="20" name="Text Placeholder 18">
            <a:hlinkClick r:id="rId10" action="ppaction://hlinksldjump"/>
            <a:extLst>
              <a:ext uri="{FF2B5EF4-FFF2-40B4-BE49-F238E27FC236}">
                <a16:creationId xmlns:a16="http://schemas.microsoft.com/office/drawing/2014/main" id="{A824F8A8-D20E-4214-8D26-FB37F8EEFA95}"/>
              </a:ext>
            </a:extLst>
          </p:cNvPr>
          <p:cNvSpPr txBox="1">
            <a:spLocks/>
          </p:cNvSpPr>
          <p:nvPr/>
        </p:nvSpPr>
        <p:spPr>
          <a:xfrm>
            <a:off x="4795561" y="3079050"/>
            <a:ext cx="2941403"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Grades</a:t>
            </a:r>
          </a:p>
        </p:txBody>
      </p:sp>
      <p:sp>
        <p:nvSpPr>
          <p:cNvPr id="21" name="Text Placeholder 18">
            <a:hlinkClick r:id="rId11" action="ppaction://hlinksldjump"/>
            <a:extLst>
              <a:ext uri="{FF2B5EF4-FFF2-40B4-BE49-F238E27FC236}">
                <a16:creationId xmlns:a16="http://schemas.microsoft.com/office/drawing/2014/main" id="{0C995212-8B2B-4C6D-8F09-F3DC225D1721}"/>
              </a:ext>
            </a:extLst>
          </p:cNvPr>
          <p:cNvSpPr txBox="1">
            <a:spLocks/>
          </p:cNvSpPr>
          <p:nvPr/>
        </p:nvSpPr>
        <p:spPr>
          <a:xfrm>
            <a:off x="4784164" y="4609300"/>
            <a:ext cx="2861274" cy="4564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Word Cloud</a:t>
            </a:r>
          </a:p>
        </p:txBody>
      </p:sp>
      <p:sp>
        <p:nvSpPr>
          <p:cNvPr id="22" name="Text Placeholder 18">
            <a:hlinkClick r:id="rId12" action="ppaction://hlinksldjump"/>
            <a:extLst>
              <a:ext uri="{FF2B5EF4-FFF2-40B4-BE49-F238E27FC236}">
                <a16:creationId xmlns:a16="http://schemas.microsoft.com/office/drawing/2014/main" id="{E0646118-5687-43A1-8390-B26F437175DB}"/>
              </a:ext>
            </a:extLst>
          </p:cNvPr>
          <p:cNvSpPr txBox="1">
            <a:spLocks/>
          </p:cNvSpPr>
          <p:nvPr/>
        </p:nvSpPr>
        <p:spPr>
          <a:xfrm>
            <a:off x="8193387" y="2452961"/>
            <a:ext cx="2907710"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One hot encoding</a:t>
            </a:r>
          </a:p>
        </p:txBody>
      </p:sp>
      <p:sp>
        <p:nvSpPr>
          <p:cNvPr id="23" name="Text Placeholder 18">
            <a:hlinkClick r:id="rId13" action="ppaction://hlinksldjump"/>
            <a:extLst>
              <a:ext uri="{FF2B5EF4-FFF2-40B4-BE49-F238E27FC236}">
                <a16:creationId xmlns:a16="http://schemas.microsoft.com/office/drawing/2014/main" id="{488FC585-CD9B-492E-8101-08CA911F71E5}"/>
              </a:ext>
            </a:extLst>
          </p:cNvPr>
          <p:cNvSpPr txBox="1">
            <a:spLocks/>
          </p:cNvSpPr>
          <p:nvPr/>
        </p:nvSpPr>
        <p:spPr>
          <a:xfrm>
            <a:off x="8193004" y="2955881"/>
            <a:ext cx="2907710"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Model preparation</a:t>
            </a:r>
          </a:p>
        </p:txBody>
      </p:sp>
      <p:sp>
        <p:nvSpPr>
          <p:cNvPr id="24" name="Text Placeholder 18">
            <a:hlinkClick r:id="rId14" action="ppaction://hlinksldjump"/>
            <a:extLst>
              <a:ext uri="{FF2B5EF4-FFF2-40B4-BE49-F238E27FC236}">
                <a16:creationId xmlns:a16="http://schemas.microsoft.com/office/drawing/2014/main" id="{58C8D19F-1DBE-4178-85C9-A0967EE7F694}"/>
              </a:ext>
            </a:extLst>
          </p:cNvPr>
          <p:cNvSpPr txBox="1">
            <a:spLocks/>
          </p:cNvSpPr>
          <p:nvPr/>
        </p:nvSpPr>
        <p:spPr>
          <a:xfrm>
            <a:off x="8197727" y="3560411"/>
            <a:ext cx="3134026"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Accuracy</a:t>
            </a:r>
          </a:p>
        </p:txBody>
      </p:sp>
      <p:sp>
        <p:nvSpPr>
          <p:cNvPr id="25" name="Text Placeholder 18">
            <a:hlinkClick r:id="rId15" action="ppaction://hlinksldjump"/>
            <a:extLst>
              <a:ext uri="{FF2B5EF4-FFF2-40B4-BE49-F238E27FC236}">
                <a16:creationId xmlns:a16="http://schemas.microsoft.com/office/drawing/2014/main" id="{BFF82029-3682-4784-912C-086F7AC4F865}"/>
              </a:ext>
            </a:extLst>
          </p:cNvPr>
          <p:cNvSpPr txBox="1">
            <a:spLocks/>
          </p:cNvSpPr>
          <p:nvPr/>
        </p:nvSpPr>
        <p:spPr>
          <a:xfrm>
            <a:off x="8193003" y="4095375"/>
            <a:ext cx="2907710"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Recommendations</a:t>
            </a:r>
          </a:p>
        </p:txBody>
      </p:sp>
      <p:sp>
        <p:nvSpPr>
          <p:cNvPr id="26" name="Text Placeholder 18">
            <a:hlinkClick r:id="rId4" action="ppaction://hlinksldjump"/>
            <a:extLst>
              <a:ext uri="{FF2B5EF4-FFF2-40B4-BE49-F238E27FC236}">
                <a16:creationId xmlns:a16="http://schemas.microsoft.com/office/drawing/2014/main" id="{26009DED-3019-453C-A64B-E096228CC000}"/>
              </a:ext>
            </a:extLst>
          </p:cNvPr>
          <p:cNvSpPr txBox="1">
            <a:spLocks/>
          </p:cNvSpPr>
          <p:nvPr/>
        </p:nvSpPr>
        <p:spPr>
          <a:xfrm>
            <a:off x="1684812" y="2017693"/>
            <a:ext cx="7342621"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solidFill>
                  <a:srgbClr val="EAB200"/>
                </a:solidFill>
                <a:latin typeface="+mn-lt"/>
                <a:ea typeface="+mn-ea"/>
                <a:cs typeface="+mn-cs"/>
              </a:rPr>
              <a:t>Data</a:t>
            </a:r>
          </a:p>
        </p:txBody>
      </p:sp>
      <p:sp>
        <p:nvSpPr>
          <p:cNvPr id="27" name="Text Placeholder 18">
            <a:hlinkClick r:id="rId4" action="ppaction://hlinksldjump"/>
            <a:extLst>
              <a:ext uri="{FF2B5EF4-FFF2-40B4-BE49-F238E27FC236}">
                <a16:creationId xmlns:a16="http://schemas.microsoft.com/office/drawing/2014/main" id="{1D48D3BC-E818-486C-AD36-87D1B57017B4}"/>
              </a:ext>
            </a:extLst>
          </p:cNvPr>
          <p:cNvSpPr txBox="1">
            <a:spLocks/>
          </p:cNvSpPr>
          <p:nvPr/>
        </p:nvSpPr>
        <p:spPr>
          <a:xfrm>
            <a:off x="5481100" y="2015511"/>
            <a:ext cx="7342621"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solidFill>
                  <a:srgbClr val="EAB200"/>
                </a:solidFill>
                <a:latin typeface="+mn-lt"/>
                <a:ea typeface="+mn-ea"/>
                <a:cs typeface="+mn-cs"/>
              </a:rPr>
              <a:t>EDA</a:t>
            </a:r>
          </a:p>
        </p:txBody>
      </p:sp>
      <p:sp>
        <p:nvSpPr>
          <p:cNvPr id="28" name="Text Placeholder 18">
            <a:hlinkClick r:id="rId4" action="ppaction://hlinksldjump"/>
            <a:extLst>
              <a:ext uri="{FF2B5EF4-FFF2-40B4-BE49-F238E27FC236}">
                <a16:creationId xmlns:a16="http://schemas.microsoft.com/office/drawing/2014/main" id="{5AFD911F-9FC8-479E-AD09-2928C06096E1}"/>
              </a:ext>
            </a:extLst>
          </p:cNvPr>
          <p:cNvSpPr txBox="1">
            <a:spLocks/>
          </p:cNvSpPr>
          <p:nvPr/>
        </p:nvSpPr>
        <p:spPr>
          <a:xfrm>
            <a:off x="8693408" y="1996417"/>
            <a:ext cx="7342621"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solidFill>
                  <a:srgbClr val="EAB200"/>
                </a:solidFill>
                <a:latin typeface="+mn-lt"/>
                <a:ea typeface="+mn-ea"/>
                <a:cs typeface="+mn-cs"/>
              </a:rPr>
              <a:t>Modelling</a:t>
            </a:r>
          </a:p>
        </p:txBody>
      </p:sp>
      <p:cxnSp>
        <p:nvCxnSpPr>
          <p:cNvPr id="30" name="Straight Connector 29">
            <a:extLst>
              <a:ext uri="{FF2B5EF4-FFF2-40B4-BE49-F238E27FC236}">
                <a16:creationId xmlns:a16="http://schemas.microsoft.com/office/drawing/2014/main" id="{FFDA30D2-61AE-42F0-B341-F9211DB7E59F}"/>
              </a:ext>
            </a:extLst>
          </p:cNvPr>
          <p:cNvCxnSpPr/>
          <p:nvPr/>
        </p:nvCxnSpPr>
        <p:spPr>
          <a:xfrm>
            <a:off x="4295537" y="1904468"/>
            <a:ext cx="0" cy="3049063"/>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063DFE09-24B5-48C2-9F04-5F887B39CA23}"/>
              </a:ext>
            </a:extLst>
          </p:cNvPr>
          <p:cNvCxnSpPr/>
          <p:nvPr/>
        </p:nvCxnSpPr>
        <p:spPr>
          <a:xfrm>
            <a:off x="7579360" y="1904468"/>
            <a:ext cx="0" cy="3049063"/>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9019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49F64B-CBC6-40A1-95C0-74624EB952D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331405" y="1598077"/>
            <a:ext cx="7105651" cy="4332486"/>
          </a:xfrm>
          <a:prstGeom prst="rect">
            <a:avLst/>
          </a:prstGeom>
          <a:ln w="3175">
            <a:noFill/>
          </a:ln>
          <a:effectLst/>
        </p:spPr>
      </p:pic>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a:t>
            </a:fld>
            <a:endParaRPr lang="en-US"/>
          </a:p>
        </p:txBody>
      </p:sp>
      <p:pic>
        <p:nvPicPr>
          <p:cNvPr id="4" name="Picture 3" descr="Shape&#10;&#10;Description automatically generated">
            <a:extLst>
              <a:ext uri="{FF2B5EF4-FFF2-40B4-BE49-F238E27FC236}">
                <a16:creationId xmlns:a16="http://schemas.microsoft.com/office/drawing/2014/main" id="{C885AB97-2382-4BF1-900F-B5733D69867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5811" y="444969"/>
            <a:ext cx="2217930" cy="747416"/>
          </a:xfrm>
          <a:prstGeom prst="rect">
            <a:avLst/>
          </a:prstGeom>
        </p:spPr>
      </p:pic>
    </p:spTree>
    <p:extLst>
      <p:ext uri="{BB962C8B-B14F-4D97-AF65-F5344CB8AC3E}">
        <p14:creationId xmlns:p14="http://schemas.microsoft.com/office/powerpoint/2010/main" val="3752537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b="0"/>
              <a:t>Application</a:t>
            </a:r>
            <a:r>
              <a:rPr lang="en-US"/>
              <a:t> Process</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a:t>
            </a:fld>
            <a:endParaRPr lang="en-US"/>
          </a:p>
        </p:txBody>
      </p:sp>
      <p:grpSp>
        <p:nvGrpSpPr>
          <p:cNvPr id="5" name="Group 4">
            <a:extLst>
              <a:ext uri="{FF2B5EF4-FFF2-40B4-BE49-F238E27FC236}">
                <a16:creationId xmlns:a16="http://schemas.microsoft.com/office/drawing/2014/main" id="{6DF30E91-291A-4A4B-8B2E-DD02377DBA15}"/>
              </a:ext>
            </a:extLst>
          </p:cNvPr>
          <p:cNvGrpSpPr/>
          <p:nvPr/>
        </p:nvGrpSpPr>
        <p:grpSpPr>
          <a:xfrm>
            <a:off x="2228850" y="5319712"/>
            <a:ext cx="7105650" cy="640080"/>
            <a:chOff x="2124075" y="4700587"/>
            <a:chExt cx="7105650" cy="457200"/>
          </a:xfrm>
        </p:grpSpPr>
        <p:sp>
          <p:nvSpPr>
            <p:cNvPr id="7" name="Flowchart: Alternate Process 6">
              <a:extLst>
                <a:ext uri="{FF2B5EF4-FFF2-40B4-BE49-F238E27FC236}">
                  <a16:creationId xmlns:a16="http://schemas.microsoft.com/office/drawing/2014/main" id="{24FEEE62-284C-4274-BAED-59B0C5A22A26}"/>
                </a:ext>
              </a:extLst>
            </p:cNvPr>
            <p:cNvSpPr/>
            <p:nvPr/>
          </p:nvSpPr>
          <p:spPr>
            <a:xfrm>
              <a:off x="2124075" y="4700587"/>
              <a:ext cx="1371600" cy="457200"/>
            </a:xfrm>
            <a:prstGeom prst="flowChartAlternateProcess">
              <a:avLst/>
            </a:prstGeom>
            <a:solidFill>
              <a:srgbClr val="3803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lumMod val="95000"/>
                    </a:schemeClr>
                  </a:solidFill>
                </a:rPr>
                <a:t>Project 1</a:t>
              </a:r>
            </a:p>
          </p:txBody>
        </p:sp>
        <p:sp>
          <p:nvSpPr>
            <p:cNvPr id="8" name="Flowchart: Alternate Process 7">
              <a:extLst>
                <a:ext uri="{FF2B5EF4-FFF2-40B4-BE49-F238E27FC236}">
                  <a16:creationId xmlns:a16="http://schemas.microsoft.com/office/drawing/2014/main" id="{DDA0C913-1049-411E-ACD9-35D490B71573}"/>
                </a:ext>
              </a:extLst>
            </p:cNvPr>
            <p:cNvSpPr/>
            <p:nvPr/>
          </p:nvSpPr>
          <p:spPr>
            <a:xfrm>
              <a:off x="4991100" y="4700587"/>
              <a:ext cx="1371600" cy="457200"/>
            </a:xfrm>
            <a:prstGeom prst="flowChartAlternateProcess">
              <a:avLst/>
            </a:prstGeom>
            <a:solidFill>
              <a:srgbClr val="3803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lumMod val="95000"/>
                    </a:schemeClr>
                  </a:solidFill>
                </a:rPr>
                <a:t>Project 2</a:t>
              </a:r>
            </a:p>
          </p:txBody>
        </p:sp>
        <p:sp>
          <p:nvSpPr>
            <p:cNvPr id="9" name="Flowchart: Alternate Process 8">
              <a:extLst>
                <a:ext uri="{FF2B5EF4-FFF2-40B4-BE49-F238E27FC236}">
                  <a16:creationId xmlns:a16="http://schemas.microsoft.com/office/drawing/2014/main" id="{7438E060-BE86-41B3-8177-9654CDF86865}"/>
                </a:ext>
              </a:extLst>
            </p:cNvPr>
            <p:cNvSpPr/>
            <p:nvPr/>
          </p:nvSpPr>
          <p:spPr>
            <a:xfrm>
              <a:off x="7858125" y="4700587"/>
              <a:ext cx="1371600" cy="457200"/>
            </a:xfrm>
            <a:prstGeom prst="flowChartAlternateProcess">
              <a:avLst/>
            </a:prstGeom>
            <a:solidFill>
              <a:srgbClr val="3803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lumMod val="95000"/>
                    </a:schemeClr>
                  </a:solidFill>
                </a:rPr>
                <a:t>Project 3</a:t>
              </a:r>
            </a:p>
          </p:txBody>
        </p:sp>
      </p:grpSp>
      <p:grpSp>
        <p:nvGrpSpPr>
          <p:cNvPr id="11" name="Group 10">
            <a:extLst>
              <a:ext uri="{FF2B5EF4-FFF2-40B4-BE49-F238E27FC236}">
                <a16:creationId xmlns:a16="http://schemas.microsoft.com/office/drawing/2014/main" id="{A5F25D42-2A52-4EA0-820B-20A352E2F669}"/>
              </a:ext>
            </a:extLst>
          </p:cNvPr>
          <p:cNvGrpSpPr/>
          <p:nvPr/>
        </p:nvGrpSpPr>
        <p:grpSpPr>
          <a:xfrm>
            <a:off x="2228849" y="1798267"/>
            <a:ext cx="7105651" cy="640080"/>
            <a:chOff x="2124074" y="4700587"/>
            <a:chExt cx="7105651" cy="457200"/>
          </a:xfrm>
        </p:grpSpPr>
        <p:sp>
          <p:nvSpPr>
            <p:cNvPr id="12" name="Oval 11">
              <a:extLst>
                <a:ext uri="{FF2B5EF4-FFF2-40B4-BE49-F238E27FC236}">
                  <a16:creationId xmlns:a16="http://schemas.microsoft.com/office/drawing/2014/main" id="{58E336D1-06B0-44BB-A4B9-6F55F0B0AAF3}"/>
                </a:ext>
              </a:extLst>
            </p:cNvPr>
            <p:cNvSpPr/>
            <p:nvPr/>
          </p:nvSpPr>
          <p:spPr>
            <a:xfrm>
              <a:off x="2124074" y="4700587"/>
              <a:ext cx="1752599" cy="457200"/>
            </a:xfrm>
            <a:prstGeom prst="ellipse">
              <a:avLst/>
            </a:prstGeom>
            <a:solidFill>
              <a:srgbClr val="EAB2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lumMod val="50000"/>
                    </a:schemeClr>
                  </a:solidFill>
                </a:rPr>
                <a:t>Donors</a:t>
              </a:r>
            </a:p>
          </p:txBody>
        </p:sp>
        <p:sp>
          <p:nvSpPr>
            <p:cNvPr id="15" name="Oval 14">
              <a:extLst>
                <a:ext uri="{FF2B5EF4-FFF2-40B4-BE49-F238E27FC236}">
                  <a16:creationId xmlns:a16="http://schemas.microsoft.com/office/drawing/2014/main" id="{98C26A37-63C4-4AB2-BCA7-F8988A0EF02B}"/>
                </a:ext>
              </a:extLst>
            </p:cNvPr>
            <p:cNvSpPr/>
            <p:nvPr/>
          </p:nvSpPr>
          <p:spPr>
            <a:xfrm>
              <a:off x="7477125" y="4700587"/>
              <a:ext cx="1752600" cy="457200"/>
            </a:xfrm>
            <a:prstGeom prst="ellipse">
              <a:avLst/>
            </a:prstGeom>
            <a:solidFill>
              <a:srgbClr val="EAB2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lumMod val="50000"/>
                    </a:schemeClr>
                  </a:solidFill>
                </a:rPr>
                <a:t>Volunteers</a:t>
              </a:r>
            </a:p>
          </p:txBody>
        </p:sp>
      </p:grpSp>
      <p:grpSp>
        <p:nvGrpSpPr>
          <p:cNvPr id="6" name="Group 5">
            <a:extLst>
              <a:ext uri="{FF2B5EF4-FFF2-40B4-BE49-F238E27FC236}">
                <a16:creationId xmlns:a16="http://schemas.microsoft.com/office/drawing/2014/main" id="{3A4091A4-59C8-47C7-831E-C1E27999BA4A}"/>
              </a:ext>
            </a:extLst>
          </p:cNvPr>
          <p:cNvGrpSpPr/>
          <p:nvPr/>
        </p:nvGrpSpPr>
        <p:grpSpPr>
          <a:xfrm>
            <a:off x="4549839" y="3330390"/>
            <a:ext cx="2468880" cy="1097280"/>
            <a:chOff x="4605337" y="3600450"/>
            <a:chExt cx="2352675" cy="942975"/>
          </a:xfrm>
        </p:grpSpPr>
        <p:sp>
          <p:nvSpPr>
            <p:cNvPr id="4" name="Flowchart: Alternate Process 3">
              <a:extLst>
                <a:ext uri="{FF2B5EF4-FFF2-40B4-BE49-F238E27FC236}">
                  <a16:creationId xmlns:a16="http://schemas.microsoft.com/office/drawing/2014/main" id="{F64812CF-EAC0-4296-898D-34251876B7D7}"/>
                </a:ext>
              </a:extLst>
            </p:cNvPr>
            <p:cNvSpPr/>
            <p:nvPr/>
          </p:nvSpPr>
          <p:spPr>
            <a:xfrm>
              <a:off x="4605337" y="3600450"/>
              <a:ext cx="2352675" cy="942975"/>
            </a:xfrm>
            <a:prstGeom prst="flowChartAlternateProcess">
              <a:avLst/>
            </a:prstGeom>
            <a:solidFill>
              <a:schemeClr val="bg1"/>
            </a:solidFill>
            <a:ln w="28575">
              <a:solidFill>
                <a:srgbClr val="380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Shape&#10;&#10;Description automatically generated">
              <a:extLst>
                <a:ext uri="{FF2B5EF4-FFF2-40B4-BE49-F238E27FC236}">
                  <a16:creationId xmlns:a16="http://schemas.microsoft.com/office/drawing/2014/main" id="{E6560CC6-EC94-48B7-A6AB-3BC14745A3A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72709" y="3698229"/>
              <a:ext cx="2217930" cy="747416"/>
            </a:xfrm>
            <a:prstGeom prst="rect">
              <a:avLst/>
            </a:prstGeom>
          </p:spPr>
        </p:pic>
      </p:grpSp>
      <p:cxnSp>
        <p:nvCxnSpPr>
          <p:cNvPr id="27" name="Straight Arrow Connector 26">
            <a:extLst>
              <a:ext uri="{FF2B5EF4-FFF2-40B4-BE49-F238E27FC236}">
                <a16:creationId xmlns:a16="http://schemas.microsoft.com/office/drawing/2014/main" id="{273E6D79-102A-4866-97B5-0EFA010B0BE8}"/>
              </a:ext>
            </a:extLst>
          </p:cNvPr>
          <p:cNvCxnSpPr>
            <a:cxnSpLocks/>
          </p:cNvCxnSpPr>
          <p:nvPr/>
        </p:nvCxnSpPr>
        <p:spPr>
          <a:xfrm>
            <a:off x="3649091" y="2567853"/>
            <a:ext cx="922561" cy="73309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F44D1ADF-CE9F-4CDB-B9BE-6056D62AAD8C}"/>
              </a:ext>
            </a:extLst>
          </p:cNvPr>
          <p:cNvCxnSpPr>
            <a:cxnSpLocks/>
          </p:cNvCxnSpPr>
          <p:nvPr/>
        </p:nvCxnSpPr>
        <p:spPr>
          <a:xfrm flipH="1">
            <a:off x="3444513" y="4425694"/>
            <a:ext cx="967227" cy="705908"/>
          </a:xfrm>
          <a:prstGeom prst="straightConnector1">
            <a:avLst/>
          </a:prstGeom>
          <a:ln w="28575">
            <a:solidFill>
              <a:srgbClr val="3803C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7CC73A3-0593-48A6-91F9-5186F87619DF}"/>
              </a:ext>
            </a:extLst>
          </p:cNvPr>
          <p:cNvCxnSpPr>
            <a:cxnSpLocks/>
          </p:cNvCxnSpPr>
          <p:nvPr/>
        </p:nvCxnSpPr>
        <p:spPr>
          <a:xfrm flipV="1">
            <a:off x="3609975" y="4545724"/>
            <a:ext cx="961251" cy="725100"/>
          </a:xfrm>
          <a:prstGeom prst="straightConnector1">
            <a:avLst/>
          </a:prstGeom>
          <a:ln w="28575">
            <a:solidFill>
              <a:srgbClr val="3803C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7A454D-3C6A-429D-A343-D156ABA9FFB0}"/>
              </a:ext>
            </a:extLst>
          </p:cNvPr>
          <p:cNvCxnSpPr>
            <a:cxnSpLocks/>
          </p:cNvCxnSpPr>
          <p:nvPr/>
        </p:nvCxnSpPr>
        <p:spPr>
          <a:xfrm flipH="1" flipV="1">
            <a:off x="6928696" y="4591368"/>
            <a:ext cx="1042291" cy="685799"/>
          </a:xfrm>
          <a:prstGeom prst="straightConnector1">
            <a:avLst/>
          </a:prstGeom>
          <a:ln w="28575">
            <a:solidFill>
              <a:srgbClr val="3803C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AEE1FEA-F308-4198-BC73-D2839A9474FE}"/>
              </a:ext>
            </a:extLst>
          </p:cNvPr>
          <p:cNvCxnSpPr>
            <a:cxnSpLocks/>
          </p:cNvCxnSpPr>
          <p:nvPr/>
        </p:nvCxnSpPr>
        <p:spPr>
          <a:xfrm>
            <a:off x="7062319" y="4448481"/>
            <a:ext cx="1072261" cy="683121"/>
          </a:xfrm>
          <a:prstGeom prst="straightConnector1">
            <a:avLst/>
          </a:prstGeom>
          <a:ln w="28575">
            <a:solidFill>
              <a:srgbClr val="3803C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CD4FF72-6E41-4A63-B859-AE068A2C7271}"/>
              </a:ext>
            </a:extLst>
          </p:cNvPr>
          <p:cNvCxnSpPr>
            <a:cxnSpLocks/>
          </p:cNvCxnSpPr>
          <p:nvPr/>
        </p:nvCxnSpPr>
        <p:spPr>
          <a:xfrm>
            <a:off x="5692390" y="4494725"/>
            <a:ext cx="0" cy="802441"/>
          </a:xfrm>
          <a:prstGeom prst="straightConnector1">
            <a:avLst/>
          </a:prstGeom>
          <a:ln w="28575">
            <a:solidFill>
              <a:srgbClr val="3803C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01D9B2C-4E28-4E94-8840-13682E47424C}"/>
              </a:ext>
            </a:extLst>
          </p:cNvPr>
          <p:cNvCxnSpPr>
            <a:cxnSpLocks/>
          </p:cNvCxnSpPr>
          <p:nvPr/>
        </p:nvCxnSpPr>
        <p:spPr>
          <a:xfrm flipV="1">
            <a:off x="5883395" y="4494725"/>
            <a:ext cx="0" cy="771484"/>
          </a:xfrm>
          <a:prstGeom prst="straightConnector1">
            <a:avLst/>
          </a:prstGeom>
          <a:ln w="28575">
            <a:solidFill>
              <a:srgbClr val="3803C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673A853-0076-4962-96A0-808AD95532E9}"/>
              </a:ext>
            </a:extLst>
          </p:cNvPr>
          <p:cNvCxnSpPr>
            <a:cxnSpLocks/>
          </p:cNvCxnSpPr>
          <p:nvPr/>
        </p:nvCxnSpPr>
        <p:spPr>
          <a:xfrm flipH="1">
            <a:off x="6844409" y="2461255"/>
            <a:ext cx="1006184" cy="75108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0" name="Straight Arrow Connector 69">
            <a:extLst>
              <a:ext uri="{FF2B5EF4-FFF2-40B4-BE49-F238E27FC236}">
                <a16:creationId xmlns:a16="http://schemas.microsoft.com/office/drawing/2014/main" id="{E6B5C2EC-19BA-43AA-B8BB-B0A26CC41052}"/>
              </a:ext>
            </a:extLst>
          </p:cNvPr>
          <p:cNvCxnSpPr>
            <a:cxnSpLocks/>
          </p:cNvCxnSpPr>
          <p:nvPr/>
        </p:nvCxnSpPr>
        <p:spPr>
          <a:xfrm flipV="1">
            <a:off x="7018719" y="2620778"/>
            <a:ext cx="944181" cy="72591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2" name="TextBox 71">
            <a:extLst>
              <a:ext uri="{FF2B5EF4-FFF2-40B4-BE49-F238E27FC236}">
                <a16:creationId xmlns:a16="http://schemas.microsoft.com/office/drawing/2014/main" id="{A20029E8-FB1B-48C8-8952-6E29573B8585}"/>
              </a:ext>
            </a:extLst>
          </p:cNvPr>
          <p:cNvSpPr txBox="1"/>
          <p:nvPr/>
        </p:nvSpPr>
        <p:spPr>
          <a:xfrm rot="19391802">
            <a:off x="3726722" y="4861942"/>
            <a:ext cx="1039044" cy="292388"/>
          </a:xfrm>
          <a:prstGeom prst="rect">
            <a:avLst/>
          </a:prstGeom>
          <a:noFill/>
        </p:spPr>
        <p:txBody>
          <a:bodyPr wrap="square" rtlCol="0">
            <a:spAutoFit/>
          </a:bodyPr>
          <a:lstStyle/>
          <a:p>
            <a:r>
              <a:rPr lang="en-US" sz="1300" b="1"/>
              <a:t>Application </a:t>
            </a:r>
          </a:p>
        </p:txBody>
      </p:sp>
      <p:sp>
        <p:nvSpPr>
          <p:cNvPr id="73" name="TextBox 72">
            <a:extLst>
              <a:ext uri="{FF2B5EF4-FFF2-40B4-BE49-F238E27FC236}">
                <a16:creationId xmlns:a16="http://schemas.microsoft.com/office/drawing/2014/main" id="{C4A70E6E-82E7-4F01-BE50-D6DCF4AA56DA}"/>
              </a:ext>
            </a:extLst>
          </p:cNvPr>
          <p:cNvSpPr txBox="1"/>
          <p:nvPr/>
        </p:nvSpPr>
        <p:spPr>
          <a:xfrm rot="1999941">
            <a:off x="6850351" y="4911766"/>
            <a:ext cx="1003227" cy="292388"/>
          </a:xfrm>
          <a:prstGeom prst="rect">
            <a:avLst/>
          </a:prstGeom>
          <a:noFill/>
        </p:spPr>
        <p:txBody>
          <a:bodyPr wrap="square" rtlCol="0">
            <a:spAutoFit/>
          </a:bodyPr>
          <a:lstStyle/>
          <a:p>
            <a:r>
              <a:rPr lang="en-US" sz="1300" b="1"/>
              <a:t>Application</a:t>
            </a:r>
          </a:p>
        </p:txBody>
      </p:sp>
      <p:sp>
        <p:nvSpPr>
          <p:cNvPr id="74" name="TextBox 73">
            <a:extLst>
              <a:ext uri="{FF2B5EF4-FFF2-40B4-BE49-F238E27FC236}">
                <a16:creationId xmlns:a16="http://schemas.microsoft.com/office/drawing/2014/main" id="{64ECD88B-687F-4A2B-95E1-DE2A4220D768}"/>
              </a:ext>
            </a:extLst>
          </p:cNvPr>
          <p:cNvSpPr txBox="1"/>
          <p:nvPr/>
        </p:nvSpPr>
        <p:spPr>
          <a:xfrm>
            <a:off x="5858150" y="4810639"/>
            <a:ext cx="1055780" cy="292388"/>
          </a:xfrm>
          <a:prstGeom prst="rect">
            <a:avLst/>
          </a:prstGeom>
          <a:noFill/>
        </p:spPr>
        <p:txBody>
          <a:bodyPr wrap="square" rtlCol="0">
            <a:spAutoFit/>
          </a:bodyPr>
          <a:lstStyle/>
          <a:p>
            <a:r>
              <a:rPr lang="en-US" sz="1300" b="1"/>
              <a:t>Application</a:t>
            </a:r>
          </a:p>
        </p:txBody>
      </p:sp>
      <p:sp>
        <p:nvSpPr>
          <p:cNvPr id="90" name="TextBox 89">
            <a:extLst>
              <a:ext uri="{FF2B5EF4-FFF2-40B4-BE49-F238E27FC236}">
                <a16:creationId xmlns:a16="http://schemas.microsoft.com/office/drawing/2014/main" id="{47A5676A-3A87-41B1-8955-FDD8CA683CBB}"/>
              </a:ext>
            </a:extLst>
          </p:cNvPr>
          <p:cNvSpPr txBox="1"/>
          <p:nvPr/>
        </p:nvSpPr>
        <p:spPr>
          <a:xfrm rot="19429452">
            <a:off x="3434596" y="4433655"/>
            <a:ext cx="1033516" cy="292388"/>
          </a:xfrm>
          <a:prstGeom prst="rect">
            <a:avLst/>
          </a:prstGeom>
          <a:noFill/>
        </p:spPr>
        <p:txBody>
          <a:bodyPr wrap="square" rtlCol="0">
            <a:spAutoFit/>
          </a:bodyPr>
          <a:lstStyle/>
          <a:p>
            <a:r>
              <a:rPr lang="en-US" sz="1300" b="1">
                <a:solidFill>
                  <a:srgbClr val="00B050"/>
                </a:solidFill>
              </a:rPr>
              <a:t>Approved</a:t>
            </a:r>
          </a:p>
        </p:txBody>
      </p:sp>
      <p:sp>
        <p:nvSpPr>
          <p:cNvPr id="91" name="TextBox 90">
            <a:extLst>
              <a:ext uri="{FF2B5EF4-FFF2-40B4-BE49-F238E27FC236}">
                <a16:creationId xmlns:a16="http://schemas.microsoft.com/office/drawing/2014/main" id="{AA09181D-4F4E-4216-8873-106E3F6AB245}"/>
              </a:ext>
            </a:extLst>
          </p:cNvPr>
          <p:cNvSpPr txBox="1"/>
          <p:nvPr/>
        </p:nvSpPr>
        <p:spPr>
          <a:xfrm rot="1975825">
            <a:off x="7181079" y="4520642"/>
            <a:ext cx="1013700" cy="292388"/>
          </a:xfrm>
          <a:prstGeom prst="rect">
            <a:avLst/>
          </a:prstGeom>
          <a:noFill/>
        </p:spPr>
        <p:txBody>
          <a:bodyPr wrap="square" rtlCol="0">
            <a:spAutoFit/>
          </a:bodyPr>
          <a:lstStyle/>
          <a:p>
            <a:r>
              <a:rPr lang="en-US" sz="1300" b="1">
                <a:solidFill>
                  <a:srgbClr val="00B050"/>
                </a:solidFill>
              </a:rPr>
              <a:t>Approved</a:t>
            </a:r>
          </a:p>
        </p:txBody>
      </p:sp>
      <p:sp>
        <p:nvSpPr>
          <p:cNvPr id="92" name="TextBox 91">
            <a:extLst>
              <a:ext uri="{FF2B5EF4-FFF2-40B4-BE49-F238E27FC236}">
                <a16:creationId xmlns:a16="http://schemas.microsoft.com/office/drawing/2014/main" id="{AFFFD713-32C5-497B-9151-DF28C2E3D955}"/>
              </a:ext>
            </a:extLst>
          </p:cNvPr>
          <p:cNvSpPr txBox="1"/>
          <p:nvPr/>
        </p:nvSpPr>
        <p:spPr>
          <a:xfrm>
            <a:off x="4950292" y="4810639"/>
            <a:ext cx="961678" cy="292388"/>
          </a:xfrm>
          <a:prstGeom prst="rect">
            <a:avLst/>
          </a:prstGeom>
          <a:noFill/>
        </p:spPr>
        <p:txBody>
          <a:bodyPr wrap="square" rtlCol="0">
            <a:spAutoFit/>
          </a:bodyPr>
          <a:lstStyle/>
          <a:p>
            <a:r>
              <a:rPr lang="en-US" sz="1300" b="1">
                <a:solidFill>
                  <a:srgbClr val="FF0000"/>
                </a:solidFill>
              </a:rPr>
              <a:t>Rejected</a:t>
            </a:r>
          </a:p>
        </p:txBody>
      </p:sp>
      <p:sp>
        <p:nvSpPr>
          <p:cNvPr id="93" name="TextBox 92">
            <a:extLst>
              <a:ext uri="{FF2B5EF4-FFF2-40B4-BE49-F238E27FC236}">
                <a16:creationId xmlns:a16="http://schemas.microsoft.com/office/drawing/2014/main" id="{96E1FC3A-9F25-4C7A-9A9C-78E256140D3F}"/>
              </a:ext>
            </a:extLst>
          </p:cNvPr>
          <p:cNvSpPr txBox="1"/>
          <p:nvPr/>
        </p:nvSpPr>
        <p:spPr>
          <a:xfrm rot="19385390">
            <a:off x="6673865" y="2233211"/>
            <a:ext cx="1003227" cy="692497"/>
          </a:xfrm>
          <a:prstGeom prst="rect">
            <a:avLst/>
          </a:prstGeom>
          <a:noFill/>
        </p:spPr>
        <p:txBody>
          <a:bodyPr wrap="square" rtlCol="0">
            <a:spAutoFit/>
          </a:bodyPr>
          <a:lstStyle/>
          <a:p>
            <a:pPr algn="ctr"/>
            <a:r>
              <a:rPr lang="en-US" sz="1300" b="1"/>
              <a:t>Help in Application process</a:t>
            </a:r>
          </a:p>
        </p:txBody>
      </p:sp>
      <p:sp>
        <p:nvSpPr>
          <p:cNvPr id="31" name="TextBox 30">
            <a:extLst>
              <a:ext uri="{FF2B5EF4-FFF2-40B4-BE49-F238E27FC236}">
                <a16:creationId xmlns:a16="http://schemas.microsoft.com/office/drawing/2014/main" id="{A411868D-F3D8-4ADD-80A9-D72CC035F214}"/>
              </a:ext>
            </a:extLst>
          </p:cNvPr>
          <p:cNvSpPr txBox="1"/>
          <p:nvPr/>
        </p:nvSpPr>
        <p:spPr>
          <a:xfrm rot="2298863">
            <a:off x="3370963" y="2944579"/>
            <a:ext cx="1331432" cy="292388"/>
          </a:xfrm>
          <a:prstGeom prst="rect">
            <a:avLst/>
          </a:prstGeom>
          <a:noFill/>
        </p:spPr>
        <p:txBody>
          <a:bodyPr wrap="square" rtlCol="0">
            <a:spAutoFit/>
          </a:bodyPr>
          <a:lstStyle/>
          <a:p>
            <a:r>
              <a:rPr lang="en-US" sz="1300" b="1">
                <a:solidFill>
                  <a:srgbClr val="00B050"/>
                </a:solidFill>
              </a:rPr>
              <a:t>$ Project- 1</a:t>
            </a:r>
          </a:p>
        </p:txBody>
      </p:sp>
      <p:sp>
        <p:nvSpPr>
          <p:cNvPr id="32" name="TextBox 31">
            <a:extLst>
              <a:ext uri="{FF2B5EF4-FFF2-40B4-BE49-F238E27FC236}">
                <a16:creationId xmlns:a16="http://schemas.microsoft.com/office/drawing/2014/main" id="{070C5FCC-C57C-4D03-BDD5-AF676A570FE4}"/>
              </a:ext>
            </a:extLst>
          </p:cNvPr>
          <p:cNvSpPr txBox="1"/>
          <p:nvPr/>
        </p:nvSpPr>
        <p:spPr>
          <a:xfrm rot="2298863">
            <a:off x="3596348" y="2665754"/>
            <a:ext cx="1331432" cy="292388"/>
          </a:xfrm>
          <a:prstGeom prst="rect">
            <a:avLst/>
          </a:prstGeom>
          <a:noFill/>
        </p:spPr>
        <p:txBody>
          <a:bodyPr wrap="square" rtlCol="0">
            <a:spAutoFit/>
          </a:bodyPr>
          <a:lstStyle/>
          <a:p>
            <a:r>
              <a:rPr lang="en-US" sz="1300" b="1">
                <a:solidFill>
                  <a:srgbClr val="00B050"/>
                </a:solidFill>
              </a:rPr>
              <a:t>$ Project- 3</a:t>
            </a:r>
          </a:p>
        </p:txBody>
      </p:sp>
    </p:spTree>
    <p:extLst>
      <p:ext uri="{BB962C8B-B14F-4D97-AF65-F5344CB8AC3E}">
        <p14:creationId xmlns:p14="http://schemas.microsoft.com/office/powerpoint/2010/main" val="207073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6AC1F27-5748-4C31-A9BA-18020C7B5282}"/>
              </a:ext>
            </a:extLst>
          </p:cNvPr>
          <p:cNvSpPr>
            <a:spLocks noGrp="1"/>
          </p:cNvSpPr>
          <p:nvPr>
            <p:ph type="sldNum" sz="quarter" idx="18"/>
          </p:nvPr>
        </p:nvSpPr>
        <p:spPr/>
        <p:txBody>
          <a:bodyPr/>
          <a:lstStyle/>
          <a:p>
            <a:fld id="{8699F50C-BE38-4BD0-BA84-9B090E1F2B9B}" type="slidenum">
              <a:rPr lang="en-US" noProof="0" smtClean="0"/>
              <a:t>5</a:t>
            </a:fld>
            <a:endParaRPr lang="en-US" noProof="0"/>
          </a:p>
        </p:txBody>
      </p:sp>
      <p:sp>
        <p:nvSpPr>
          <p:cNvPr id="15" name="Title 14">
            <a:extLst>
              <a:ext uri="{FF2B5EF4-FFF2-40B4-BE49-F238E27FC236}">
                <a16:creationId xmlns:a16="http://schemas.microsoft.com/office/drawing/2014/main" id="{EA3F0A71-316C-4D6F-A6C8-6484F1FB6F6C}"/>
              </a:ext>
            </a:extLst>
          </p:cNvPr>
          <p:cNvSpPr>
            <a:spLocks noGrp="1"/>
          </p:cNvSpPr>
          <p:nvPr>
            <p:ph type="title"/>
          </p:nvPr>
        </p:nvSpPr>
        <p:spPr/>
        <p:txBody>
          <a:bodyPr/>
          <a:lstStyle/>
          <a:p>
            <a:r>
              <a:rPr lang="en-US"/>
              <a:t>Problem </a:t>
            </a:r>
            <a:r>
              <a:rPr lang="en-US" b="0"/>
              <a:t>Statement</a:t>
            </a:r>
            <a:endParaRPr lang="en-US"/>
          </a:p>
        </p:txBody>
      </p:sp>
      <p:sp>
        <p:nvSpPr>
          <p:cNvPr id="22" name="Text Placeholder 18">
            <a:extLst>
              <a:ext uri="{FF2B5EF4-FFF2-40B4-BE49-F238E27FC236}">
                <a16:creationId xmlns:a16="http://schemas.microsoft.com/office/drawing/2014/main" id="{8E934DBC-BBEF-4372-A82C-6CCC0599D91C}"/>
              </a:ext>
            </a:extLst>
          </p:cNvPr>
          <p:cNvSpPr txBox="1">
            <a:spLocks/>
          </p:cNvSpPr>
          <p:nvPr/>
        </p:nvSpPr>
        <p:spPr>
          <a:xfrm>
            <a:off x="727509" y="2673319"/>
            <a:ext cx="5368491" cy="4677239"/>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a:t>The selection of applications is a long and tedious process involving hundreds of volunteers. Significant effort and time is involved in this process.</a:t>
            </a:r>
          </a:p>
          <a:p>
            <a:r>
              <a:rPr lang="en-US" sz="1800" b="1" kern="1200" spc="300">
                <a:latin typeface="+mn-lt"/>
                <a:ea typeface="+mn-ea"/>
                <a:cs typeface="+mn-cs"/>
              </a:rPr>
              <a:t>There is a need to standardize and simplify this process to ensure quick and consistent approval/rejection decisions.</a:t>
            </a:r>
          </a:p>
          <a:p>
            <a:r>
              <a:rPr lang="en-US" sz="1800" b="1" kern="1200" spc="300">
                <a:latin typeface="+mn-lt"/>
                <a:ea typeface="+mn-ea"/>
                <a:cs typeface="+mn-cs"/>
              </a:rPr>
              <a:t>A solution to this would be to build a model that can classify the application based on several parameters.</a:t>
            </a:r>
          </a:p>
        </p:txBody>
      </p:sp>
      <p:pic>
        <p:nvPicPr>
          <p:cNvPr id="24" name="Graphic 23" descr="Cheers with solid fill">
            <a:extLst>
              <a:ext uri="{FF2B5EF4-FFF2-40B4-BE49-F238E27FC236}">
                <a16:creationId xmlns:a16="http://schemas.microsoft.com/office/drawing/2014/main" id="{30339691-4FFD-4F24-B960-654DB45163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19032" y="1666893"/>
            <a:ext cx="914400" cy="914400"/>
          </a:xfrm>
          <a:prstGeom prst="rect">
            <a:avLst/>
          </a:prstGeom>
        </p:spPr>
      </p:pic>
      <p:pic>
        <p:nvPicPr>
          <p:cNvPr id="26" name="Graphic 25" descr="Professor female with solid fill">
            <a:extLst>
              <a:ext uri="{FF2B5EF4-FFF2-40B4-BE49-F238E27FC236}">
                <a16:creationId xmlns:a16="http://schemas.microsoft.com/office/drawing/2014/main" id="{1723F82F-C7D0-4968-96D2-ED7A29BC06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43920" y="1671456"/>
            <a:ext cx="914400" cy="914400"/>
          </a:xfrm>
          <a:prstGeom prst="rect">
            <a:avLst/>
          </a:prstGeom>
        </p:spPr>
      </p:pic>
      <p:sp>
        <p:nvSpPr>
          <p:cNvPr id="27" name="Text Placeholder 18">
            <a:extLst>
              <a:ext uri="{FF2B5EF4-FFF2-40B4-BE49-F238E27FC236}">
                <a16:creationId xmlns:a16="http://schemas.microsoft.com/office/drawing/2014/main" id="{C86FD0AA-8AB8-4300-8C5D-968CA622B201}"/>
              </a:ext>
            </a:extLst>
          </p:cNvPr>
          <p:cNvSpPr txBox="1">
            <a:spLocks/>
          </p:cNvSpPr>
          <p:nvPr/>
        </p:nvSpPr>
        <p:spPr>
          <a:xfrm>
            <a:off x="6402276" y="2610291"/>
            <a:ext cx="4322780" cy="3373066"/>
          </a:xfrm>
          <a:prstGeom prst="rect">
            <a:avLst/>
          </a:prstGeom>
        </p:spPr>
        <p:txBody>
          <a:bodyPr>
            <a:normAutofit lnSpcReduction="10000"/>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New applicants are not fully aware of what a good application looks like. This results in good projects being rejected. </a:t>
            </a:r>
          </a:p>
          <a:p>
            <a:r>
              <a:rPr lang="en-US" b="1" kern="1200" spc="300">
                <a:latin typeface="+mn-lt"/>
                <a:ea typeface="+mn-ea"/>
                <a:cs typeface="+mn-cs"/>
              </a:rPr>
              <a:t>A solution to this would be to understand the historically successful applications and build recommendations that future applicants can adhere to.  </a:t>
            </a:r>
          </a:p>
        </p:txBody>
      </p:sp>
      <p:sp>
        <p:nvSpPr>
          <p:cNvPr id="28" name="Text Placeholder 18">
            <a:extLst>
              <a:ext uri="{FF2B5EF4-FFF2-40B4-BE49-F238E27FC236}">
                <a16:creationId xmlns:a16="http://schemas.microsoft.com/office/drawing/2014/main" id="{DED7244C-D912-4CDA-83A5-41B04EE8C602}"/>
              </a:ext>
            </a:extLst>
          </p:cNvPr>
          <p:cNvSpPr txBox="1">
            <a:spLocks/>
          </p:cNvSpPr>
          <p:nvPr/>
        </p:nvSpPr>
        <p:spPr>
          <a:xfrm>
            <a:off x="2424689" y="1954004"/>
            <a:ext cx="7342621"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t>Volunteers</a:t>
            </a:r>
            <a:endParaRPr lang="en-US" sz="2400" b="1" kern="1200" spc="300">
              <a:latin typeface="+mn-lt"/>
              <a:ea typeface="+mn-ea"/>
              <a:cs typeface="+mn-cs"/>
            </a:endParaRPr>
          </a:p>
        </p:txBody>
      </p:sp>
      <p:sp>
        <p:nvSpPr>
          <p:cNvPr id="29" name="Text Placeholder 18">
            <a:extLst>
              <a:ext uri="{FF2B5EF4-FFF2-40B4-BE49-F238E27FC236}">
                <a16:creationId xmlns:a16="http://schemas.microsoft.com/office/drawing/2014/main" id="{05F40373-1DA1-4EF3-8B28-C742EFC2AF16}"/>
              </a:ext>
            </a:extLst>
          </p:cNvPr>
          <p:cNvSpPr txBox="1">
            <a:spLocks/>
          </p:cNvSpPr>
          <p:nvPr/>
        </p:nvSpPr>
        <p:spPr>
          <a:xfrm>
            <a:off x="7949577" y="1979116"/>
            <a:ext cx="7342621"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a:t>Applicants</a:t>
            </a:r>
            <a:endParaRPr lang="en-US" sz="2400" b="1" kern="1200" spc="300">
              <a:latin typeface="+mn-lt"/>
              <a:ea typeface="+mn-ea"/>
              <a:cs typeface="+mn-cs"/>
            </a:endParaRPr>
          </a:p>
        </p:txBody>
      </p:sp>
    </p:spTree>
    <p:extLst>
      <p:ext uri="{BB962C8B-B14F-4D97-AF65-F5344CB8AC3E}">
        <p14:creationId xmlns:p14="http://schemas.microsoft.com/office/powerpoint/2010/main" val="308571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D5AB4B4-0A59-4BDD-82C6-F519FB6A49E2}"/>
              </a:ext>
            </a:extLst>
          </p:cNvPr>
          <p:cNvPicPr>
            <a:picLocks noChangeAspect="1"/>
          </p:cNvPicPr>
          <p:nvPr/>
        </p:nvPicPr>
        <p:blipFill>
          <a:blip r:embed="rId2"/>
          <a:stretch>
            <a:fillRect/>
          </a:stretch>
        </p:blipFill>
        <p:spPr>
          <a:xfrm>
            <a:off x="761315" y="1790995"/>
            <a:ext cx="3608496" cy="2787653"/>
          </a:xfrm>
          <a:prstGeom prst="rect">
            <a:avLst/>
          </a:prstGeom>
        </p:spPr>
      </p:pic>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b="0"/>
              <a:t>Understanding the </a:t>
            </a:r>
            <a:r>
              <a:rPr lang="en-US"/>
              <a:t>Data</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6</a:t>
            </a:fld>
            <a:endParaRPr lang="en-US"/>
          </a:p>
        </p:txBody>
      </p:sp>
      <p:graphicFrame>
        <p:nvGraphicFramePr>
          <p:cNvPr id="2" name="Diagram 1">
            <a:extLst>
              <a:ext uri="{FF2B5EF4-FFF2-40B4-BE49-F238E27FC236}">
                <a16:creationId xmlns:a16="http://schemas.microsoft.com/office/drawing/2014/main" id="{FAD16A8F-A805-475E-ADA2-95627F59DE4B}"/>
              </a:ext>
            </a:extLst>
          </p:cNvPr>
          <p:cNvGraphicFramePr/>
          <p:nvPr>
            <p:extLst>
              <p:ext uri="{D42A27DB-BD31-4B8C-83A1-F6EECF244321}">
                <p14:modId xmlns:p14="http://schemas.microsoft.com/office/powerpoint/2010/main" val="2565616035"/>
              </p:ext>
            </p:extLst>
          </p:nvPr>
        </p:nvGraphicFramePr>
        <p:xfrm>
          <a:off x="5992551" y="1063487"/>
          <a:ext cx="5404250" cy="3141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a:extLst>
              <a:ext uri="{FF2B5EF4-FFF2-40B4-BE49-F238E27FC236}">
                <a16:creationId xmlns:a16="http://schemas.microsoft.com/office/drawing/2014/main" id="{3DCDDF56-FD63-404A-AA7E-C69D624B55D7}"/>
              </a:ext>
            </a:extLst>
          </p:cNvPr>
          <p:cNvPicPr>
            <a:picLocks noChangeAspect="1"/>
          </p:cNvPicPr>
          <p:nvPr/>
        </p:nvPicPr>
        <p:blipFill>
          <a:blip r:embed="rId8"/>
          <a:stretch>
            <a:fillRect/>
          </a:stretch>
        </p:blipFill>
        <p:spPr>
          <a:xfrm>
            <a:off x="4496916" y="1735186"/>
            <a:ext cx="1495634" cy="876422"/>
          </a:xfrm>
          <a:prstGeom prst="rect">
            <a:avLst/>
          </a:prstGeom>
        </p:spPr>
      </p:pic>
      <p:sp>
        <p:nvSpPr>
          <p:cNvPr id="16" name="Text Placeholder 18">
            <a:extLst>
              <a:ext uri="{FF2B5EF4-FFF2-40B4-BE49-F238E27FC236}">
                <a16:creationId xmlns:a16="http://schemas.microsoft.com/office/drawing/2014/main" id="{EC3A4FDE-EA53-41F1-B9CA-250AAFC2949B}"/>
              </a:ext>
            </a:extLst>
          </p:cNvPr>
          <p:cNvSpPr txBox="1">
            <a:spLocks/>
          </p:cNvSpPr>
          <p:nvPr/>
        </p:nvSpPr>
        <p:spPr>
          <a:xfrm>
            <a:off x="698501" y="1486548"/>
            <a:ext cx="7342621"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kern="1200" spc="300">
                <a:latin typeface="+mn-lt"/>
                <a:ea typeface="+mn-ea"/>
                <a:cs typeface="+mn-cs"/>
              </a:rPr>
              <a:t>Application Dataset</a:t>
            </a:r>
          </a:p>
        </p:txBody>
      </p:sp>
      <p:sp>
        <p:nvSpPr>
          <p:cNvPr id="17" name="Text Placeholder 18">
            <a:extLst>
              <a:ext uri="{FF2B5EF4-FFF2-40B4-BE49-F238E27FC236}">
                <a16:creationId xmlns:a16="http://schemas.microsoft.com/office/drawing/2014/main" id="{9706B9DB-1863-47A7-9DF4-10784F928973}"/>
              </a:ext>
            </a:extLst>
          </p:cNvPr>
          <p:cNvSpPr txBox="1">
            <a:spLocks/>
          </p:cNvSpPr>
          <p:nvPr/>
        </p:nvSpPr>
        <p:spPr>
          <a:xfrm>
            <a:off x="4369812" y="1474536"/>
            <a:ext cx="5875950" cy="449707"/>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a:t>Resources</a:t>
            </a:r>
            <a:r>
              <a:rPr lang="en-US" sz="1600" b="1" kern="1200" spc="300">
                <a:latin typeface="+mn-lt"/>
                <a:ea typeface="+mn-ea"/>
                <a:cs typeface="+mn-cs"/>
              </a:rPr>
              <a:t> Dataset</a:t>
            </a:r>
          </a:p>
        </p:txBody>
      </p:sp>
      <p:sp>
        <p:nvSpPr>
          <p:cNvPr id="18" name="Text Placeholder 18">
            <a:extLst>
              <a:ext uri="{FF2B5EF4-FFF2-40B4-BE49-F238E27FC236}">
                <a16:creationId xmlns:a16="http://schemas.microsoft.com/office/drawing/2014/main" id="{3AEE4F45-3E89-4EB7-9F8A-353F4E1912A0}"/>
              </a:ext>
            </a:extLst>
          </p:cNvPr>
          <p:cNvSpPr txBox="1">
            <a:spLocks/>
          </p:cNvSpPr>
          <p:nvPr/>
        </p:nvSpPr>
        <p:spPr>
          <a:xfrm>
            <a:off x="8412734" y="1474535"/>
            <a:ext cx="5875950" cy="449707"/>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a:t>Interesting Attributes</a:t>
            </a:r>
            <a:endParaRPr lang="en-US" sz="1600" b="1" kern="1200" spc="300">
              <a:latin typeface="+mn-lt"/>
              <a:ea typeface="+mn-ea"/>
              <a:cs typeface="+mn-cs"/>
            </a:endParaRPr>
          </a:p>
        </p:txBody>
      </p:sp>
      <p:pic>
        <p:nvPicPr>
          <p:cNvPr id="25" name="Picture 24" descr="Graphical user interface, application&#10;&#10;Description automatically generated">
            <a:extLst>
              <a:ext uri="{FF2B5EF4-FFF2-40B4-BE49-F238E27FC236}">
                <a16:creationId xmlns:a16="http://schemas.microsoft.com/office/drawing/2014/main" id="{A3FD84D3-4C85-4642-9825-3D6A7FA68289}"/>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004926" y="4574207"/>
            <a:ext cx="6686540" cy="1696876"/>
          </a:xfrm>
          <a:prstGeom prst="rect">
            <a:avLst/>
          </a:prstGeom>
        </p:spPr>
      </p:pic>
    </p:spTree>
    <p:extLst>
      <p:ext uri="{BB962C8B-B14F-4D97-AF65-F5344CB8AC3E}">
        <p14:creationId xmlns:p14="http://schemas.microsoft.com/office/powerpoint/2010/main" val="1211906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6">
            <a:extLst>
              <a:ext uri="{FF2B5EF4-FFF2-40B4-BE49-F238E27FC236}">
                <a16:creationId xmlns:a16="http://schemas.microsoft.com/office/drawing/2014/main" id="{BE1E2163-93AC-4ABC-B4AD-5B4CEA679D11}"/>
              </a:ext>
            </a:extLst>
          </p:cNvPr>
          <p:cNvSpPr txBox="1">
            <a:spLocks/>
          </p:cNvSpPr>
          <p:nvPr/>
        </p:nvSpPr>
        <p:spPr>
          <a:xfrm>
            <a:off x="1153171" y="2724538"/>
            <a:ext cx="4942829" cy="914401"/>
          </a:xfrm>
          <a:prstGeom prst="rect">
            <a:avLst/>
          </a:prstGeom>
        </p:spPr>
        <p:txBody>
          <a:bodyPr lIns="91440" tIns="45720" rIns="91440" bIns="45720">
            <a:normAutofit fontScale="92500" lnSpcReduction="20000"/>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800100" lvl="1" indent="-228600">
              <a:buClr>
                <a:schemeClr val="accent2"/>
              </a:buClr>
              <a:buFont typeface="Arial" panose="020B0604020202020204" pitchFamily="34" charset="0"/>
              <a:buChar char="•"/>
            </a:pPr>
            <a:r>
              <a:rPr lang="en-US" sz="1700" b="0" dirty="0"/>
              <a:t>Two tables with 180k+ and 150k+ records</a:t>
            </a:r>
          </a:p>
          <a:p>
            <a:pPr marL="800100" lvl="1" indent="-228600">
              <a:buClr>
                <a:schemeClr val="accent2"/>
              </a:buClr>
              <a:buFont typeface="Arial" panose="020B0604020202020204" pitchFamily="34" charset="0"/>
              <a:buChar char="•"/>
            </a:pPr>
            <a:r>
              <a:rPr lang="en-US" sz="1700" b="0" dirty="0"/>
              <a:t>Multiple columns with textual data ranging between 10 to 1000 words</a:t>
            </a:r>
          </a:p>
          <a:p>
            <a:pPr marL="800100" lvl="1" indent="-228600">
              <a:buClr>
                <a:schemeClr val="accent2"/>
              </a:buClr>
              <a:buFont typeface="Arial" panose="020B0604020202020204" pitchFamily="34" charset="0"/>
              <a:buChar char="•"/>
            </a:pPr>
            <a:r>
              <a:rPr lang="en-US" sz="1700" b="0" dirty="0"/>
              <a:t>Large computing power required</a:t>
            </a:r>
          </a:p>
        </p:txBody>
      </p:sp>
      <p:sp>
        <p:nvSpPr>
          <p:cNvPr id="5" name="Text Placeholder 18">
            <a:extLst>
              <a:ext uri="{FF2B5EF4-FFF2-40B4-BE49-F238E27FC236}">
                <a16:creationId xmlns:a16="http://schemas.microsoft.com/office/drawing/2014/main" id="{F96F0974-7A95-40A9-9FC0-49FF7C973B72}"/>
              </a:ext>
            </a:extLst>
          </p:cNvPr>
          <p:cNvSpPr txBox="1">
            <a:spLocks/>
          </p:cNvSpPr>
          <p:nvPr/>
        </p:nvSpPr>
        <p:spPr>
          <a:xfrm>
            <a:off x="1694354" y="2294449"/>
            <a:ext cx="7342621"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kern="1200" spc="300">
                <a:latin typeface="+mn-lt"/>
                <a:ea typeface="+mn-ea"/>
                <a:cs typeface="+mn-cs"/>
              </a:rPr>
              <a:t>Large Dataset</a:t>
            </a:r>
          </a:p>
        </p:txBody>
      </p:sp>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167394" y="232293"/>
            <a:ext cx="7342622" cy="1215566"/>
          </a:xfrm>
        </p:spPr>
        <p:txBody>
          <a:bodyPr vert="horz" lIns="91440" tIns="45720" rIns="91440" bIns="0" rtlCol="0" anchor="b">
            <a:normAutofit/>
          </a:bodyPr>
          <a:lstStyle/>
          <a:p>
            <a:r>
              <a:rPr lang="en-US" sz="4100" b="1" kern="1200">
                <a:solidFill>
                  <a:srgbClr val="29028C"/>
                </a:solidFill>
                <a:latin typeface="+mj-lt"/>
                <a:ea typeface="+mj-ea"/>
                <a:cs typeface="+mj-cs"/>
              </a:rPr>
              <a:t>Challenges </a:t>
            </a:r>
            <a:r>
              <a:rPr lang="en-US" sz="4100" b="0" kern="1200">
                <a:solidFill>
                  <a:srgbClr val="29028C"/>
                </a:solidFill>
                <a:latin typeface="+mj-lt"/>
                <a:ea typeface="+mj-ea"/>
                <a:cs typeface="+mj-cs"/>
              </a:rPr>
              <a:t>with Data</a:t>
            </a:r>
          </a:p>
        </p:txBody>
      </p:sp>
      <p:pic>
        <p:nvPicPr>
          <p:cNvPr id="3" name="Graphic 2">
            <a:extLst>
              <a:ext uri="{FF2B5EF4-FFF2-40B4-BE49-F238E27FC236}">
                <a16:creationId xmlns:a16="http://schemas.microsoft.com/office/drawing/2014/main" id="{27FC9965-F9E0-4069-94D9-E6273583AD8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103"/>
          <a:stretch/>
        </p:blipFill>
        <p:spPr>
          <a:xfrm>
            <a:off x="6604000" y="-19040"/>
            <a:ext cx="5588000" cy="687223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noFill/>
        </p:spPr>
      </p:pic>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5"/>
          </p:nvPr>
        </p:nvSpPr>
        <p:spPr>
          <a:xfrm>
            <a:off x="11146971" y="6356350"/>
            <a:ext cx="740227" cy="365125"/>
          </a:xfrm>
        </p:spPr>
        <p:txBody>
          <a:bodyPr vert="horz" lIns="91440" tIns="45720" rIns="91440" bIns="45720" rtlCol="0" anchor="ctr">
            <a:normAutofit/>
          </a:bodyPr>
          <a:lstStyle>
            <a:lvl1pPr algn="r">
              <a:defRPr sz="1200">
                <a:solidFill>
                  <a:schemeClr val="tx1">
                    <a:lumMod val="50000"/>
                    <a:lumOff val="50000"/>
                  </a:schemeClr>
                </a:solidFill>
              </a:defRPr>
            </a:lvl1pPr>
          </a:lstStyle>
          <a:p>
            <a:pPr>
              <a:spcAft>
                <a:spcPts val="600"/>
              </a:spcAft>
            </a:pPr>
            <a:fld id="{8699F50C-BE38-4BD0-BA84-9B090E1F2B9B}" type="slidenum">
              <a:rPr lang="en-US" smtClean="0">
                <a:solidFill>
                  <a:schemeClr val="bg2"/>
                </a:solidFill>
              </a:rPr>
              <a:pPr>
                <a:spcAft>
                  <a:spcPts val="600"/>
                </a:spcAft>
              </a:pPr>
              <a:t>7</a:t>
            </a:fld>
            <a:endParaRPr lang="en-US">
              <a:solidFill>
                <a:schemeClr val="bg2"/>
              </a:solidFill>
            </a:endParaRPr>
          </a:p>
        </p:txBody>
      </p:sp>
      <p:pic>
        <p:nvPicPr>
          <p:cNvPr id="7" name="Graphic 6" descr="Mountains with solid fill">
            <a:extLst>
              <a:ext uri="{FF2B5EF4-FFF2-40B4-BE49-F238E27FC236}">
                <a16:creationId xmlns:a16="http://schemas.microsoft.com/office/drawing/2014/main" id="{6B025898-7AAC-4236-AAE2-E7BD7F92DC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2258" y="1988944"/>
            <a:ext cx="914400" cy="914400"/>
          </a:xfrm>
          <a:prstGeom prst="rect">
            <a:avLst/>
          </a:prstGeom>
        </p:spPr>
      </p:pic>
      <p:sp>
        <p:nvSpPr>
          <p:cNvPr id="12" name="Text Placeholder 18">
            <a:extLst>
              <a:ext uri="{FF2B5EF4-FFF2-40B4-BE49-F238E27FC236}">
                <a16:creationId xmlns:a16="http://schemas.microsoft.com/office/drawing/2014/main" id="{39A0B2DC-5967-4B74-B9FC-0766A627796B}"/>
              </a:ext>
            </a:extLst>
          </p:cNvPr>
          <p:cNvSpPr txBox="1">
            <a:spLocks/>
          </p:cNvSpPr>
          <p:nvPr/>
        </p:nvSpPr>
        <p:spPr>
          <a:xfrm>
            <a:off x="1694353" y="3994361"/>
            <a:ext cx="7342621" cy="608895"/>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Text Data</a:t>
            </a:r>
            <a:endParaRPr lang="en-US" b="1" kern="1200" spc="300">
              <a:latin typeface="+mn-lt"/>
              <a:ea typeface="+mn-ea"/>
              <a:cs typeface="+mn-cs"/>
            </a:endParaRPr>
          </a:p>
        </p:txBody>
      </p:sp>
      <p:pic>
        <p:nvPicPr>
          <p:cNvPr id="9" name="Graphic 8" descr="Document with solid fill">
            <a:extLst>
              <a:ext uri="{FF2B5EF4-FFF2-40B4-BE49-F238E27FC236}">
                <a16:creationId xmlns:a16="http://schemas.microsoft.com/office/drawing/2014/main" id="{82BAA2D5-1043-491B-AF23-48A534E489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7035" y="3769297"/>
            <a:ext cx="743318" cy="743318"/>
          </a:xfrm>
          <a:prstGeom prst="rect">
            <a:avLst/>
          </a:prstGeom>
        </p:spPr>
      </p:pic>
      <p:sp>
        <p:nvSpPr>
          <p:cNvPr id="16" name="Content Placeholder 6">
            <a:extLst>
              <a:ext uri="{FF2B5EF4-FFF2-40B4-BE49-F238E27FC236}">
                <a16:creationId xmlns:a16="http://schemas.microsoft.com/office/drawing/2014/main" id="{E4C9A259-B9EB-4B18-9FE4-09E839CC43C9}"/>
              </a:ext>
            </a:extLst>
          </p:cNvPr>
          <p:cNvSpPr txBox="1">
            <a:spLocks/>
          </p:cNvSpPr>
          <p:nvPr/>
        </p:nvSpPr>
        <p:spPr>
          <a:xfrm>
            <a:off x="1153171" y="4455059"/>
            <a:ext cx="4942829" cy="2958275"/>
          </a:xfrm>
          <a:prstGeom prst="rect">
            <a:avLst/>
          </a:prstGeom>
        </p:spPr>
        <p:txBody>
          <a:bodyPr lIns="91440" tIns="45720" rIns="91440" bIns="45720">
            <a:normAutofit/>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800100" lvl="1" indent="-228600">
              <a:buClr>
                <a:schemeClr val="accent2"/>
              </a:buClr>
              <a:buFont typeface="Arial" panose="020B0604020202020204" pitchFamily="34" charset="0"/>
              <a:buChar char="•"/>
            </a:pPr>
            <a:r>
              <a:rPr lang="en-US" sz="1700" b="0"/>
              <a:t>Removing the redundant filler words and punctuations from the essays/summaries</a:t>
            </a:r>
          </a:p>
          <a:p>
            <a:pPr marL="800100" lvl="1" indent="-228600">
              <a:buClr>
                <a:schemeClr val="accent2"/>
              </a:buClr>
              <a:buFont typeface="Arial" panose="020B0604020202020204" pitchFamily="34" charset="0"/>
              <a:buChar char="•"/>
            </a:pPr>
            <a:r>
              <a:rPr lang="en-US" sz="1700" b="0"/>
              <a:t>Ambiguity in understanding context and spread of sentiment</a:t>
            </a:r>
          </a:p>
          <a:p>
            <a:pPr marL="342900" indent="-228600">
              <a:lnSpc>
                <a:spcPct val="90000"/>
              </a:lnSpc>
              <a:buClr>
                <a:schemeClr val="accent2"/>
              </a:buClr>
              <a:buFont typeface="Arial" panose="020B0604020202020204" pitchFamily="34" charset="0"/>
              <a:buChar char="•"/>
            </a:pPr>
            <a:endParaRPr lang="en-US" sz="1700"/>
          </a:p>
          <a:p>
            <a:pPr marL="342900" indent="-228600">
              <a:lnSpc>
                <a:spcPct val="90000"/>
              </a:lnSpc>
              <a:buClr>
                <a:schemeClr val="accent2"/>
              </a:buClr>
              <a:buFont typeface="Arial" panose="020B0604020202020204" pitchFamily="34" charset="0"/>
              <a:buChar char="•"/>
            </a:pPr>
            <a:endParaRPr lang="en-US" sz="1700"/>
          </a:p>
        </p:txBody>
      </p:sp>
    </p:spTree>
    <p:extLst>
      <p:ext uri="{BB962C8B-B14F-4D97-AF65-F5344CB8AC3E}">
        <p14:creationId xmlns:p14="http://schemas.microsoft.com/office/powerpoint/2010/main" val="4098239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normAutofit fontScale="90000"/>
          </a:bodyPr>
          <a:lstStyle/>
          <a:p>
            <a:r>
              <a:rPr lang="en-US" b="0"/>
              <a:t>Data</a:t>
            </a:r>
            <a:r>
              <a:rPr lang="en-US"/>
              <a:t> Cleaning </a:t>
            </a:r>
            <a:r>
              <a:rPr lang="en-US" b="0"/>
              <a:t>and </a:t>
            </a:r>
            <a:r>
              <a:rPr lang="en-US"/>
              <a:t>Pre-processing </a:t>
            </a:r>
            <a:r>
              <a:rPr lang="en-US" b="0"/>
              <a:t>(1)</a:t>
            </a:r>
            <a:r>
              <a:rPr lang="en-US"/>
              <a:t> :</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8</a:t>
            </a:fld>
            <a:endParaRPr lang="en-US"/>
          </a:p>
        </p:txBody>
      </p:sp>
      <p:sp>
        <p:nvSpPr>
          <p:cNvPr id="15" name="Content Placeholder 6">
            <a:extLst>
              <a:ext uri="{FF2B5EF4-FFF2-40B4-BE49-F238E27FC236}">
                <a16:creationId xmlns:a16="http://schemas.microsoft.com/office/drawing/2014/main" id="{BE1E2163-93AC-4ABC-B4AD-5B4CEA679D11}"/>
              </a:ext>
            </a:extLst>
          </p:cNvPr>
          <p:cNvSpPr txBox="1">
            <a:spLocks/>
          </p:cNvSpPr>
          <p:nvPr/>
        </p:nvSpPr>
        <p:spPr>
          <a:xfrm>
            <a:off x="1176443" y="1406220"/>
            <a:ext cx="10732593" cy="3829889"/>
          </a:xfrm>
          <a:prstGeom prst="rect">
            <a:avLst/>
          </a:prstGeom>
        </p:spPr>
        <p:txBody>
          <a:bodyPr lIns="91440" tIns="45720" rIns="91440" bIns="45720" anchor="t">
            <a:noAutofit/>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50000"/>
              </a:lnSpc>
            </a:pPr>
            <a:r>
              <a:rPr lang="en-US" sz="2000">
                <a:ea typeface="+mn-lt"/>
                <a:cs typeface="+mn-lt"/>
              </a:rPr>
              <a:t>Quantifying </a:t>
            </a:r>
            <a:r>
              <a:rPr lang="en-US" sz="2000" b="0">
                <a:ea typeface="+mn-lt"/>
                <a:cs typeface="+mn-lt"/>
              </a:rPr>
              <a:t>data from textual columns such as Project Summary </a:t>
            </a:r>
            <a:endParaRPr lang="en-US" sz="2000">
              <a:ea typeface="+mn-lt"/>
              <a:cs typeface="+mn-lt"/>
            </a:endParaRPr>
          </a:p>
          <a:p>
            <a:pPr>
              <a:lnSpc>
                <a:spcPct val="150000"/>
              </a:lnSpc>
            </a:pPr>
            <a:endParaRPr lang="en-US">
              <a:ea typeface="+mn-lt"/>
              <a:cs typeface="+mn-lt"/>
            </a:endParaRPr>
          </a:p>
        </p:txBody>
      </p:sp>
      <p:pic>
        <p:nvPicPr>
          <p:cNvPr id="10" name="Graphic 9" descr="Statistics with solid fill">
            <a:extLst>
              <a:ext uri="{FF2B5EF4-FFF2-40B4-BE49-F238E27FC236}">
                <a16:creationId xmlns:a16="http://schemas.microsoft.com/office/drawing/2014/main" id="{E5C6F493-A048-4F24-A9C1-A791EC1436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6556" y="1397703"/>
            <a:ext cx="672548" cy="672548"/>
          </a:xfrm>
          <a:prstGeom prst="rect">
            <a:avLst/>
          </a:prstGeom>
        </p:spPr>
      </p:pic>
      <p:graphicFrame>
        <p:nvGraphicFramePr>
          <p:cNvPr id="6" name="Table 5">
            <a:extLst>
              <a:ext uri="{FF2B5EF4-FFF2-40B4-BE49-F238E27FC236}">
                <a16:creationId xmlns:a16="http://schemas.microsoft.com/office/drawing/2014/main" id="{CD546D3D-9170-4820-A90A-295A2215BAF1}"/>
              </a:ext>
            </a:extLst>
          </p:cNvPr>
          <p:cNvGraphicFramePr>
            <a:graphicFrameLocks noGrp="1"/>
          </p:cNvGraphicFramePr>
          <p:nvPr>
            <p:extLst>
              <p:ext uri="{D42A27DB-BD31-4B8C-83A1-F6EECF244321}">
                <p14:modId xmlns:p14="http://schemas.microsoft.com/office/powerpoint/2010/main" val="1330354307"/>
              </p:ext>
            </p:extLst>
          </p:nvPr>
        </p:nvGraphicFramePr>
        <p:xfrm>
          <a:off x="488022" y="2320247"/>
          <a:ext cx="11236688" cy="1556258"/>
        </p:xfrm>
        <a:graphic>
          <a:graphicData uri="http://schemas.openxmlformats.org/drawingml/2006/table">
            <a:tbl>
              <a:tblPr firstRow="1" bandRow="1">
                <a:tableStyleId>{5C22544A-7EE6-4342-B048-85BDC9FD1C3A}</a:tableStyleId>
              </a:tblPr>
              <a:tblGrid>
                <a:gridCol w="1021517">
                  <a:extLst>
                    <a:ext uri="{9D8B030D-6E8A-4147-A177-3AD203B41FA5}">
                      <a16:colId xmlns:a16="http://schemas.microsoft.com/office/drawing/2014/main" val="4166617316"/>
                    </a:ext>
                  </a:extLst>
                </a:gridCol>
                <a:gridCol w="1021517">
                  <a:extLst>
                    <a:ext uri="{9D8B030D-6E8A-4147-A177-3AD203B41FA5}">
                      <a16:colId xmlns:a16="http://schemas.microsoft.com/office/drawing/2014/main" val="2566985891"/>
                    </a:ext>
                  </a:extLst>
                </a:gridCol>
                <a:gridCol w="1021517">
                  <a:extLst>
                    <a:ext uri="{9D8B030D-6E8A-4147-A177-3AD203B41FA5}">
                      <a16:colId xmlns:a16="http://schemas.microsoft.com/office/drawing/2014/main" val="2381902723"/>
                    </a:ext>
                  </a:extLst>
                </a:gridCol>
                <a:gridCol w="1021517">
                  <a:extLst>
                    <a:ext uri="{9D8B030D-6E8A-4147-A177-3AD203B41FA5}">
                      <a16:colId xmlns:a16="http://schemas.microsoft.com/office/drawing/2014/main" val="3068654841"/>
                    </a:ext>
                  </a:extLst>
                </a:gridCol>
                <a:gridCol w="1021517">
                  <a:extLst>
                    <a:ext uri="{9D8B030D-6E8A-4147-A177-3AD203B41FA5}">
                      <a16:colId xmlns:a16="http://schemas.microsoft.com/office/drawing/2014/main" val="1814900270"/>
                    </a:ext>
                  </a:extLst>
                </a:gridCol>
                <a:gridCol w="1021517">
                  <a:extLst>
                    <a:ext uri="{9D8B030D-6E8A-4147-A177-3AD203B41FA5}">
                      <a16:colId xmlns:a16="http://schemas.microsoft.com/office/drawing/2014/main" val="1684675363"/>
                    </a:ext>
                  </a:extLst>
                </a:gridCol>
                <a:gridCol w="1021517">
                  <a:extLst>
                    <a:ext uri="{9D8B030D-6E8A-4147-A177-3AD203B41FA5}">
                      <a16:colId xmlns:a16="http://schemas.microsoft.com/office/drawing/2014/main" val="1095722172"/>
                    </a:ext>
                  </a:extLst>
                </a:gridCol>
                <a:gridCol w="1021517">
                  <a:extLst>
                    <a:ext uri="{9D8B030D-6E8A-4147-A177-3AD203B41FA5}">
                      <a16:colId xmlns:a16="http://schemas.microsoft.com/office/drawing/2014/main" val="3880675138"/>
                    </a:ext>
                  </a:extLst>
                </a:gridCol>
                <a:gridCol w="1021517">
                  <a:extLst>
                    <a:ext uri="{9D8B030D-6E8A-4147-A177-3AD203B41FA5}">
                      <a16:colId xmlns:a16="http://schemas.microsoft.com/office/drawing/2014/main" val="3246229387"/>
                    </a:ext>
                  </a:extLst>
                </a:gridCol>
                <a:gridCol w="1209353">
                  <a:extLst>
                    <a:ext uri="{9D8B030D-6E8A-4147-A177-3AD203B41FA5}">
                      <a16:colId xmlns:a16="http://schemas.microsoft.com/office/drawing/2014/main" val="1100458368"/>
                    </a:ext>
                  </a:extLst>
                </a:gridCol>
                <a:gridCol w="833682">
                  <a:extLst>
                    <a:ext uri="{9D8B030D-6E8A-4147-A177-3AD203B41FA5}">
                      <a16:colId xmlns:a16="http://schemas.microsoft.com/office/drawing/2014/main" val="1212655652"/>
                    </a:ext>
                  </a:extLst>
                </a:gridCol>
              </a:tblGrid>
              <a:tr h="778129">
                <a:tc>
                  <a:txBody>
                    <a:bodyPr/>
                    <a:lstStyle/>
                    <a:p>
                      <a:pPr marL="0" algn="ctr" rtl="0" eaLnBrk="1" fontAlgn="ctr" latinLnBrk="0" hangingPunct="1">
                        <a:spcBef>
                          <a:spcPts val="0"/>
                        </a:spcBef>
                        <a:spcAft>
                          <a:spcPts val="0"/>
                        </a:spcAft>
                      </a:pPr>
                      <a:r>
                        <a:rPr lang="en-IN" sz="900" kern="1200" err="1">
                          <a:effectLst/>
                        </a:rPr>
                        <a:t>teacher_prefix</a:t>
                      </a:r>
                      <a:endParaRPr lang="en-IN" sz="900">
                        <a:effectLst/>
                      </a:endParaRPr>
                    </a:p>
                  </a:txBody>
                  <a:tcPr marL="0" marR="0" marT="0" marB="0" anchor="ctr"/>
                </a:tc>
                <a:tc>
                  <a:txBody>
                    <a:bodyPr/>
                    <a:lstStyle/>
                    <a:p>
                      <a:pPr marL="0" algn="ctr" rtl="0" eaLnBrk="1" fontAlgn="ctr" latinLnBrk="0" hangingPunct="1">
                        <a:spcBef>
                          <a:spcPts val="0"/>
                        </a:spcBef>
                        <a:spcAft>
                          <a:spcPts val="0"/>
                        </a:spcAft>
                      </a:pPr>
                      <a:r>
                        <a:rPr lang="en-IN" sz="900" kern="1200" err="1">
                          <a:effectLst/>
                        </a:rPr>
                        <a:t>school_state</a:t>
                      </a:r>
                      <a:endParaRPr lang="en-IN" sz="900">
                        <a:effectLst/>
                      </a:endParaRPr>
                    </a:p>
                  </a:txBody>
                  <a:tcPr marL="0" marR="0" marT="0" marB="0" anchor="ctr"/>
                </a:tc>
                <a:tc>
                  <a:txBody>
                    <a:bodyPr/>
                    <a:lstStyle/>
                    <a:p>
                      <a:pPr marL="0" algn="ctr" rtl="0" eaLnBrk="1" fontAlgn="ctr" latinLnBrk="0" hangingPunct="1">
                        <a:spcBef>
                          <a:spcPts val="0"/>
                        </a:spcBef>
                        <a:spcAft>
                          <a:spcPts val="0"/>
                        </a:spcAft>
                      </a:pPr>
                      <a:r>
                        <a:rPr lang="en-IN" sz="900" kern="1200">
                          <a:effectLst/>
                        </a:rPr>
                        <a:t>project_submitted_</a:t>
                      </a:r>
                      <a:endParaRPr lang="en-IN" sz="900">
                        <a:effectLst/>
                      </a:endParaRPr>
                    </a:p>
                    <a:p>
                      <a:pPr marL="0" lvl="0" algn="ctr">
                        <a:spcBef>
                          <a:spcPts val="0"/>
                        </a:spcBef>
                        <a:spcAft>
                          <a:spcPts val="0"/>
                        </a:spcAft>
                        <a:buNone/>
                      </a:pPr>
                      <a:r>
                        <a:rPr lang="en-IN" sz="900" kern="1200">
                          <a:effectLst/>
                        </a:rPr>
                        <a:t>datetime</a:t>
                      </a:r>
                      <a:endParaRPr lang="en-IN" sz="900">
                        <a:effectLst/>
                      </a:endParaRPr>
                    </a:p>
                  </a:txBody>
                  <a:tcPr marL="0" marR="0" marT="0" marB="0" anchor="ctr"/>
                </a:tc>
                <a:tc>
                  <a:txBody>
                    <a:bodyPr/>
                    <a:lstStyle/>
                    <a:p>
                      <a:pPr marL="0" algn="ctr" rtl="0" eaLnBrk="1" fontAlgn="ctr" latinLnBrk="0" hangingPunct="1">
                        <a:spcBef>
                          <a:spcPts val="0"/>
                        </a:spcBef>
                        <a:spcAft>
                          <a:spcPts val="0"/>
                        </a:spcAft>
                      </a:pPr>
                      <a:r>
                        <a:rPr lang="en-IN" sz="900" kern="1200">
                          <a:effectLst/>
                        </a:rPr>
                        <a:t>project_grade_</a:t>
                      </a:r>
                      <a:endParaRPr lang="en-IN" sz="900">
                        <a:effectLst/>
                      </a:endParaRPr>
                    </a:p>
                    <a:p>
                      <a:pPr marL="0" lvl="0" algn="ctr">
                        <a:spcBef>
                          <a:spcPts val="0"/>
                        </a:spcBef>
                        <a:spcAft>
                          <a:spcPts val="0"/>
                        </a:spcAft>
                        <a:buNone/>
                      </a:pPr>
                      <a:r>
                        <a:rPr lang="en-IN" sz="900" kern="1200">
                          <a:effectLst/>
                        </a:rPr>
                        <a:t>category</a:t>
                      </a:r>
                      <a:endParaRPr lang="en-IN" sz="900">
                        <a:effectLst/>
                      </a:endParaRPr>
                    </a:p>
                  </a:txBody>
                  <a:tcPr marL="0" marR="0" marT="0" marB="0" anchor="ctr"/>
                </a:tc>
                <a:tc>
                  <a:txBody>
                    <a:bodyPr/>
                    <a:lstStyle/>
                    <a:p>
                      <a:pPr marL="0" algn="ctr" rtl="0" eaLnBrk="1" fontAlgn="ctr" latinLnBrk="0" hangingPunct="1">
                        <a:spcBef>
                          <a:spcPts val="0"/>
                        </a:spcBef>
                        <a:spcAft>
                          <a:spcPts val="0"/>
                        </a:spcAft>
                      </a:pPr>
                      <a:r>
                        <a:rPr lang="en-IN" sz="900" kern="1200">
                          <a:effectLst/>
                        </a:rPr>
                        <a:t>project_subject_</a:t>
                      </a:r>
                      <a:endParaRPr lang="en-IN" sz="900">
                        <a:effectLst/>
                      </a:endParaRPr>
                    </a:p>
                    <a:p>
                      <a:pPr marL="0" lvl="0" algn="ctr">
                        <a:spcBef>
                          <a:spcPts val="0"/>
                        </a:spcBef>
                        <a:spcAft>
                          <a:spcPts val="0"/>
                        </a:spcAft>
                        <a:buNone/>
                      </a:pPr>
                      <a:r>
                        <a:rPr lang="en-IN" sz="900" kern="1200">
                          <a:effectLst/>
                        </a:rPr>
                        <a:t>categories</a:t>
                      </a:r>
                      <a:endParaRPr lang="en-IN" sz="900">
                        <a:effectLst/>
                      </a:endParaRPr>
                    </a:p>
                  </a:txBody>
                  <a:tcPr marL="0" marR="0" marT="0" marB="0" anchor="ctr"/>
                </a:tc>
                <a:tc>
                  <a:txBody>
                    <a:bodyPr/>
                    <a:lstStyle/>
                    <a:p>
                      <a:pPr marL="0" algn="ctr" rtl="0" eaLnBrk="1" fontAlgn="ctr" latinLnBrk="0" hangingPunct="1">
                        <a:spcBef>
                          <a:spcPts val="0"/>
                        </a:spcBef>
                        <a:spcAft>
                          <a:spcPts val="0"/>
                        </a:spcAft>
                      </a:pPr>
                      <a:r>
                        <a:rPr lang="en-IN" sz="900" kern="1200">
                          <a:effectLst/>
                        </a:rPr>
                        <a:t>project_subject_</a:t>
                      </a:r>
                      <a:endParaRPr lang="en-IN" sz="900">
                        <a:effectLst/>
                      </a:endParaRPr>
                    </a:p>
                    <a:p>
                      <a:pPr marL="0" lvl="0" algn="ctr">
                        <a:spcBef>
                          <a:spcPts val="0"/>
                        </a:spcBef>
                        <a:spcAft>
                          <a:spcPts val="0"/>
                        </a:spcAft>
                        <a:buNone/>
                      </a:pPr>
                      <a:r>
                        <a:rPr lang="en-IN" sz="900" kern="1200">
                          <a:effectLst/>
                        </a:rPr>
                        <a:t>subcategories</a:t>
                      </a:r>
                      <a:endParaRPr lang="en-IN" sz="900">
                        <a:effectLst/>
                      </a:endParaRPr>
                    </a:p>
                  </a:txBody>
                  <a:tcPr marL="0" marR="0" marT="0" marB="0" anchor="ctr"/>
                </a:tc>
                <a:tc>
                  <a:txBody>
                    <a:bodyPr/>
                    <a:lstStyle/>
                    <a:p>
                      <a:pPr marL="0" algn="ctr" rtl="0" eaLnBrk="1" fontAlgn="ctr" latinLnBrk="0" hangingPunct="1">
                        <a:spcBef>
                          <a:spcPts val="0"/>
                        </a:spcBef>
                        <a:spcAft>
                          <a:spcPts val="0"/>
                        </a:spcAft>
                      </a:pPr>
                      <a:r>
                        <a:rPr lang="en-IN" sz="900" kern="1200" err="1">
                          <a:effectLst/>
                        </a:rPr>
                        <a:t>project_title</a:t>
                      </a:r>
                      <a:endParaRPr lang="en-IN" sz="900">
                        <a:effectLst/>
                      </a:endParaRPr>
                    </a:p>
                  </a:txBody>
                  <a:tcPr marL="0" marR="0" marT="0" marB="0" anchor="ctr"/>
                </a:tc>
                <a:tc>
                  <a:txBody>
                    <a:bodyPr/>
                    <a:lstStyle/>
                    <a:p>
                      <a:pPr marL="0" algn="ctr" rtl="0" eaLnBrk="1" fontAlgn="ctr" latinLnBrk="0" hangingPunct="1">
                        <a:spcBef>
                          <a:spcPts val="0"/>
                        </a:spcBef>
                        <a:spcAft>
                          <a:spcPts val="0"/>
                        </a:spcAft>
                      </a:pPr>
                      <a:r>
                        <a:rPr lang="en-IN" sz="900" kern="1200">
                          <a:effectLst/>
                        </a:rPr>
                        <a:t>project_essay_1</a:t>
                      </a:r>
                      <a:endParaRPr lang="en-IN" sz="900">
                        <a:effectLst/>
                      </a:endParaRPr>
                    </a:p>
                  </a:txBody>
                  <a:tcPr marL="0" marR="0" marT="0" marB="0" anchor="ctr"/>
                </a:tc>
                <a:tc>
                  <a:txBody>
                    <a:bodyPr/>
                    <a:lstStyle/>
                    <a:p>
                      <a:pPr marL="0" algn="ctr" rtl="0" eaLnBrk="1" fontAlgn="ctr" latinLnBrk="0" hangingPunct="1">
                        <a:spcBef>
                          <a:spcPts val="0"/>
                        </a:spcBef>
                        <a:spcAft>
                          <a:spcPts val="0"/>
                        </a:spcAft>
                      </a:pPr>
                      <a:r>
                        <a:rPr lang="en-IN" sz="900" kern="1200">
                          <a:effectLst/>
                        </a:rPr>
                        <a:t>project_resource_</a:t>
                      </a:r>
                      <a:endParaRPr lang="en-IN" sz="900">
                        <a:effectLst/>
                      </a:endParaRPr>
                    </a:p>
                    <a:p>
                      <a:pPr marL="0" lvl="0" algn="ctr">
                        <a:spcBef>
                          <a:spcPts val="0"/>
                        </a:spcBef>
                        <a:spcAft>
                          <a:spcPts val="0"/>
                        </a:spcAft>
                        <a:buNone/>
                      </a:pPr>
                      <a:r>
                        <a:rPr lang="en-IN" sz="900" kern="1200">
                          <a:effectLst/>
                        </a:rPr>
                        <a:t>summary</a:t>
                      </a:r>
                      <a:endParaRPr lang="en-IN" sz="900">
                        <a:effectLst/>
                      </a:endParaRPr>
                    </a:p>
                  </a:txBody>
                  <a:tcPr marL="0" marR="0" marT="0" marB="0" anchor="ctr"/>
                </a:tc>
                <a:tc>
                  <a:txBody>
                    <a:bodyPr/>
                    <a:lstStyle/>
                    <a:p>
                      <a:pPr marL="0" algn="ctr" rtl="0" eaLnBrk="1" fontAlgn="ctr" latinLnBrk="0" hangingPunct="1">
                        <a:spcBef>
                          <a:spcPts val="0"/>
                        </a:spcBef>
                        <a:spcAft>
                          <a:spcPts val="0"/>
                        </a:spcAft>
                      </a:pPr>
                      <a:r>
                        <a:rPr lang="en-US" sz="900" kern="1200">
                          <a:effectLst/>
                        </a:rPr>
                        <a:t>teacher_number_of_previously_posted_</a:t>
                      </a:r>
                      <a:endParaRPr lang="en-US" sz="900">
                        <a:effectLst/>
                      </a:endParaRPr>
                    </a:p>
                    <a:p>
                      <a:pPr marL="0" lvl="0" algn="ctr">
                        <a:spcBef>
                          <a:spcPts val="0"/>
                        </a:spcBef>
                        <a:spcAft>
                          <a:spcPts val="0"/>
                        </a:spcAft>
                        <a:buNone/>
                      </a:pPr>
                      <a:r>
                        <a:rPr lang="en-US" sz="900" kern="1200">
                          <a:effectLst/>
                        </a:rPr>
                        <a:t>projects</a:t>
                      </a:r>
                      <a:endParaRPr lang="en-US" sz="900">
                        <a:effectLst/>
                      </a:endParaRPr>
                    </a:p>
                  </a:txBody>
                  <a:tcPr marL="0" marR="0" marT="0" marB="0" anchor="ctr"/>
                </a:tc>
                <a:tc>
                  <a:txBody>
                    <a:bodyPr/>
                    <a:lstStyle/>
                    <a:p>
                      <a:pPr marL="0" algn="ctr" rtl="0" eaLnBrk="1" fontAlgn="ctr" latinLnBrk="0" hangingPunct="1">
                        <a:spcBef>
                          <a:spcPts val="0"/>
                        </a:spcBef>
                        <a:spcAft>
                          <a:spcPts val="0"/>
                        </a:spcAft>
                      </a:pPr>
                      <a:r>
                        <a:rPr lang="en-IN" sz="900" kern="1200">
                          <a:effectLst/>
                        </a:rPr>
                        <a:t>project_is_</a:t>
                      </a:r>
                      <a:endParaRPr lang="en-IN" sz="900">
                        <a:effectLst/>
                      </a:endParaRPr>
                    </a:p>
                    <a:p>
                      <a:pPr marL="0" lvl="0" algn="ctr">
                        <a:spcBef>
                          <a:spcPts val="0"/>
                        </a:spcBef>
                        <a:spcAft>
                          <a:spcPts val="0"/>
                        </a:spcAft>
                        <a:buNone/>
                      </a:pPr>
                      <a:r>
                        <a:rPr lang="en-IN" sz="900" kern="1200">
                          <a:effectLst/>
                        </a:rPr>
                        <a:t>approved</a:t>
                      </a:r>
                      <a:endParaRPr lang="en-IN" sz="900">
                        <a:effectLst/>
                      </a:endParaRPr>
                    </a:p>
                  </a:txBody>
                  <a:tcPr marL="0" marR="0" marT="0" marB="0" anchor="ctr"/>
                </a:tc>
                <a:extLst>
                  <a:ext uri="{0D108BD9-81ED-4DB2-BD59-A6C34878D82A}">
                    <a16:rowId xmlns:a16="http://schemas.microsoft.com/office/drawing/2014/main" val="3743223450"/>
                  </a:ext>
                </a:extLst>
              </a:tr>
              <a:tr h="778129">
                <a:tc>
                  <a:txBody>
                    <a:bodyPr/>
                    <a:lstStyle/>
                    <a:p>
                      <a:pPr marL="0" algn="ctr" rtl="0" eaLnBrk="1" fontAlgn="ctr" latinLnBrk="0" hangingPunct="1">
                        <a:spcBef>
                          <a:spcPts val="0"/>
                        </a:spcBef>
                        <a:spcAft>
                          <a:spcPts val="0"/>
                        </a:spcAft>
                      </a:pPr>
                      <a:r>
                        <a:rPr lang="en-IN" sz="1100" kern="1200">
                          <a:effectLst/>
                        </a:rPr>
                        <a:t>Ms.</a:t>
                      </a:r>
                      <a:endParaRPr lang="en-IN" sz="1100">
                        <a:effectLst/>
                      </a:endParaRPr>
                    </a:p>
                  </a:txBody>
                  <a:tcPr marL="0" marR="0" marT="0" marB="0" anchor="ctr"/>
                </a:tc>
                <a:tc>
                  <a:txBody>
                    <a:bodyPr/>
                    <a:lstStyle/>
                    <a:p>
                      <a:pPr marL="0" algn="ctr" rtl="0" eaLnBrk="1" fontAlgn="ctr" latinLnBrk="0" hangingPunct="1">
                        <a:spcBef>
                          <a:spcPts val="0"/>
                        </a:spcBef>
                        <a:spcAft>
                          <a:spcPts val="0"/>
                        </a:spcAft>
                      </a:pPr>
                      <a:r>
                        <a:rPr lang="en-IN" sz="1100" kern="1200">
                          <a:effectLst/>
                        </a:rPr>
                        <a:t>NV</a:t>
                      </a:r>
                      <a:endParaRPr lang="en-IN" sz="1100">
                        <a:effectLst/>
                      </a:endParaRPr>
                    </a:p>
                  </a:txBody>
                  <a:tcPr marL="0" marR="0" marT="0" marB="0" anchor="ctr"/>
                </a:tc>
                <a:tc>
                  <a:txBody>
                    <a:bodyPr/>
                    <a:lstStyle/>
                    <a:p>
                      <a:pPr marL="0" algn="ctr" rtl="0" eaLnBrk="1" fontAlgn="ctr" latinLnBrk="0" hangingPunct="1">
                        <a:spcBef>
                          <a:spcPts val="0"/>
                        </a:spcBef>
                        <a:spcAft>
                          <a:spcPts val="0"/>
                        </a:spcAft>
                      </a:pPr>
                      <a:r>
                        <a:rPr lang="en-IN" sz="1100" kern="1200">
                          <a:effectLst/>
                        </a:rPr>
                        <a:t>2016-11-18 14:45:59</a:t>
                      </a:r>
                      <a:endParaRPr lang="en-IN" sz="1100">
                        <a:effectLst/>
                      </a:endParaRPr>
                    </a:p>
                  </a:txBody>
                  <a:tcPr marL="0" marR="0" marT="0" marB="0" anchor="ctr"/>
                </a:tc>
                <a:tc>
                  <a:txBody>
                    <a:bodyPr/>
                    <a:lstStyle/>
                    <a:p>
                      <a:pPr marL="0" algn="ctr" rtl="0" eaLnBrk="1" fontAlgn="ctr" latinLnBrk="0" hangingPunct="1">
                        <a:spcBef>
                          <a:spcPts val="0"/>
                        </a:spcBef>
                        <a:spcAft>
                          <a:spcPts val="0"/>
                        </a:spcAft>
                      </a:pPr>
                      <a:r>
                        <a:rPr lang="en-IN" sz="1100" kern="1200">
                          <a:effectLst/>
                        </a:rPr>
                        <a:t>Grades PreK-2</a:t>
                      </a:r>
                      <a:endParaRPr lang="en-IN" sz="1100">
                        <a:effectLst/>
                      </a:endParaRPr>
                    </a:p>
                  </a:txBody>
                  <a:tcPr marL="0" marR="0" marT="0" marB="0" anchor="ctr"/>
                </a:tc>
                <a:tc>
                  <a:txBody>
                    <a:bodyPr/>
                    <a:lstStyle/>
                    <a:p>
                      <a:pPr marL="0" algn="ctr" rtl="0" eaLnBrk="1" fontAlgn="ctr" latinLnBrk="0" hangingPunct="1">
                        <a:spcBef>
                          <a:spcPts val="0"/>
                        </a:spcBef>
                        <a:spcAft>
                          <a:spcPts val="0"/>
                        </a:spcAft>
                      </a:pPr>
                      <a:r>
                        <a:rPr lang="en-IN" sz="1100" kern="1200">
                          <a:effectLst/>
                        </a:rPr>
                        <a:t>Literacy &amp; Language</a:t>
                      </a:r>
                      <a:endParaRPr lang="en-IN" sz="1100">
                        <a:effectLst/>
                      </a:endParaRPr>
                    </a:p>
                  </a:txBody>
                  <a:tcPr marL="0" marR="0" marT="0" marB="0" anchor="ctr"/>
                </a:tc>
                <a:tc>
                  <a:txBody>
                    <a:bodyPr/>
                    <a:lstStyle/>
                    <a:p>
                      <a:pPr marL="0" algn="ctr" rtl="0" eaLnBrk="1" fontAlgn="ctr" latinLnBrk="0" hangingPunct="1">
                        <a:spcBef>
                          <a:spcPts val="0"/>
                        </a:spcBef>
                        <a:spcAft>
                          <a:spcPts val="0"/>
                        </a:spcAft>
                      </a:pPr>
                      <a:r>
                        <a:rPr lang="en-IN" sz="1100" kern="1200">
                          <a:effectLst/>
                        </a:rPr>
                        <a:t>Literacy</a:t>
                      </a:r>
                      <a:endParaRPr lang="en-IN" sz="1100">
                        <a:effectLst/>
                      </a:endParaRPr>
                    </a:p>
                  </a:txBody>
                  <a:tcPr marL="0" marR="0" marT="0" marB="0" anchor="ctr"/>
                </a:tc>
                <a:tc>
                  <a:txBody>
                    <a:bodyPr/>
                    <a:lstStyle/>
                    <a:p>
                      <a:pPr marL="0" algn="ctr" rtl="0" eaLnBrk="1" fontAlgn="ctr" latinLnBrk="0" hangingPunct="1">
                        <a:spcBef>
                          <a:spcPts val="0"/>
                        </a:spcBef>
                        <a:spcAft>
                          <a:spcPts val="0"/>
                        </a:spcAft>
                      </a:pPr>
                      <a:r>
                        <a:rPr lang="en-IN" sz="1100" kern="1200">
                          <a:effectLst/>
                        </a:rPr>
                        <a:t>Super Sight </a:t>
                      </a:r>
                      <a:endParaRPr lang="en-IN" sz="1100">
                        <a:effectLst/>
                      </a:endParaRPr>
                    </a:p>
                    <a:p>
                      <a:pPr marL="0" lvl="0" algn="ctr">
                        <a:spcBef>
                          <a:spcPts val="0"/>
                        </a:spcBef>
                        <a:spcAft>
                          <a:spcPts val="0"/>
                        </a:spcAft>
                        <a:buNone/>
                      </a:pPr>
                      <a:r>
                        <a:rPr lang="en-IN" sz="1100" kern="1200">
                          <a:effectLst/>
                        </a:rPr>
                        <a:t>Word Centers</a:t>
                      </a:r>
                      <a:endParaRPr lang="en-IN" sz="1100" err="1">
                        <a:effectLst/>
                      </a:endParaRPr>
                    </a:p>
                  </a:txBody>
                  <a:tcPr marL="0" marR="0" marT="0" marB="0" anchor="ctr"/>
                </a:tc>
                <a:tc>
                  <a:txBody>
                    <a:bodyPr/>
                    <a:lstStyle/>
                    <a:p>
                      <a:pPr marL="0" algn="ctr" rtl="0" eaLnBrk="1" fontAlgn="ctr" latinLnBrk="0" hangingPunct="1">
                        <a:spcBef>
                          <a:spcPts val="0"/>
                        </a:spcBef>
                        <a:spcAft>
                          <a:spcPts val="0"/>
                        </a:spcAft>
                      </a:pPr>
                      <a:r>
                        <a:rPr lang="en-US" sz="1100" kern="1200">
                          <a:effectLst/>
                        </a:rPr>
                        <a:t>Most of my kindergarten students come from low...</a:t>
                      </a:r>
                      <a:endParaRPr lang="en-US" sz="1100">
                        <a:effectLst/>
                      </a:endParaRPr>
                    </a:p>
                  </a:txBody>
                  <a:tcPr marL="0" marR="0" marT="0" marB="0" anchor="ctr"/>
                </a:tc>
                <a:tc>
                  <a:txBody>
                    <a:bodyPr/>
                    <a:lstStyle/>
                    <a:p>
                      <a:pPr marL="0" algn="ctr" rtl="0" eaLnBrk="1" fontAlgn="ctr" latinLnBrk="0" hangingPunct="1">
                        <a:spcBef>
                          <a:spcPts val="0"/>
                        </a:spcBef>
                        <a:spcAft>
                          <a:spcPts val="0"/>
                        </a:spcAft>
                      </a:pPr>
                      <a:r>
                        <a:rPr lang="en-US" sz="1100" kern="1200">
                          <a:effectLst/>
                        </a:rPr>
                        <a:t>My students need 6 </a:t>
                      </a:r>
                      <a:r>
                        <a:rPr lang="en-US" sz="1100" kern="1200" err="1">
                          <a:effectLst/>
                        </a:rPr>
                        <a:t>Ipod</a:t>
                      </a:r>
                      <a:r>
                        <a:rPr lang="en-US" sz="1100" kern="1200">
                          <a:effectLst/>
                        </a:rPr>
                        <a:t> Nano's to create and d...</a:t>
                      </a:r>
                      <a:endParaRPr lang="en-US" sz="1100">
                        <a:effectLst/>
                      </a:endParaRPr>
                    </a:p>
                  </a:txBody>
                  <a:tcPr marL="0" marR="0" marT="0" marB="0" anchor="ctr"/>
                </a:tc>
                <a:tc>
                  <a:txBody>
                    <a:bodyPr/>
                    <a:lstStyle/>
                    <a:p>
                      <a:pPr marL="0" algn="ctr" rtl="0" eaLnBrk="1" fontAlgn="ctr" latinLnBrk="0" hangingPunct="1">
                        <a:spcBef>
                          <a:spcPts val="0"/>
                        </a:spcBef>
                        <a:spcAft>
                          <a:spcPts val="0"/>
                        </a:spcAft>
                      </a:pPr>
                      <a:r>
                        <a:rPr lang="en-IN" sz="1100" kern="1200">
                          <a:effectLst/>
                        </a:rPr>
                        <a:t>26</a:t>
                      </a:r>
                      <a:endParaRPr lang="en-IN" sz="1100">
                        <a:effectLst/>
                      </a:endParaRPr>
                    </a:p>
                  </a:txBody>
                  <a:tcPr marL="0" marR="0" marT="0" marB="0" anchor="ctr"/>
                </a:tc>
                <a:tc>
                  <a:txBody>
                    <a:bodyPr/>
                    <a:lstStyle/>
                    <a:p>
                      <a:pPr marL="0" algn="ctr" rtl="0" eaLnBrk="1" fontAlgn="ctr" latinLnBrk="0" hangingPunct="1">
                        <a:spcBef>
                          <a:spcPts val="0"/>
                        </a:spcBef>
                        <a:spcAft>
                          <a:spcPts val="0"/>
                        </a:spcAft>
                      </a:pPr>
                      <a:r>
                        <a:rPr lang="en-IN" sz="1100" kern="1200">
                          <a:effectLst/>
                        </a:rPr>
                        <a:t>1</a:t>
                      </a:r>
                      <a:endParaRPr lang="en-IN" sz="1100">
                        <a:effectLst/>
                      </a:endParaRPr>
                    </a:p>
                  </a:txBody>
                  <a:tcPr marL="0" marR="0" marT="0" marB="0" anchor="ctr"/>
                </a:tc>
                <a:extLst>
                  <a:ext uri="{0D108BD9-81ED-4DB2-BD59-A6C34878D82A}">
                    <a16:rowId xmlns:a16="http://schemas.microsoft.com/office/drawing/2014/main" val="2199927065"/>
                  </a:ext>
                </a:extLst>
              </a:tr>
            </a:tbl>
          </a:graphicData>
        </a:graphic>
      </p:graphicFrame>
      <p:graphicFrame>
        <p:nvGraphicFramePr>
          <p:cNvPr id="8" name="Table 7">
            <a:extLst>
              <a:ext uri="{FF2B5EF4-FFF2-40B4-BE49-F238E27FC236}">
                <a16:creationId xmlns:a16="http://schemas.microsoft.com/office/drawing/2014/main" id="{CA649745-8B5E-485F-93BB-00DC3B169583}"/>
              </a:ext>
            </a:extLst>
          </p:cNvPr>
          <p:cNvGraphicFramePr>
            <a:graphicFrameLocks noGrp="1"/>
          </p:cNvGraphicFramePr>
          <p:nvPr>
            <p:extLst>
              <p:ext uri="{D42A27DB-BD31-4B8C-83A1-F6EECF244321}">
                <p14:modId xmlns:p14="http://schemas.microsoft.com/office/powerpoint/2010/main" val="1015185465"/>
              </p:ext>
            </p:extLst>
          </p:nvPr>
        </p:nvGraphicFramePr>
        <p:xfrm>
          <a:off x="874631" y="4357955"/>
          <a:ext cx="10384410" cy="1556258"/>
        </p:xfrm>
        <a:graphic>
          <a:graphicData uri="http://schemas.openxmlformats.org/drawingml/2006/table">
            <a:tbl>
              <a:tblPr firstRow="1" bandRow="1">
                <a:tableStyleId>{5C22544A-7EE6-4342-B048-85BDC9FD1C3A}</a:tableStyleId>
              </a:tblPr>
              <a:tblGrid>
                <a:gridCol w="1038441">
                  <a:extLst>
                    <a:ext uri="{9D8B030D-6E8A-4147-A177-3AD203B41FA5}">
                      <a16:colId xmlns:a16="http://schemas.microsoft.com/office/drawing/2014/main" val="390344235"/>
                    </a:ext>
                  </a:extLst>
                </a:gridCol>
                <a:gridCol w="1038441">
                  <a:extLst>
                    <a:ext uri="{9D8B030D-6E8A-4147-A177-3AD203B41FA5}">
                      <a16:colId xmlns:a16="http://schemas.microsoft.com/office/drawing/2014/main" val="1732125125"/>
                    </a:ext>
                  </a:extLst>
                </a:gridCol>
                <a:gridCol w="1038441">
                  <a:extLst>
                    <a:ext uri="{9D8B030D-6E8A-4147-A177-3AD203B41FA5}">
                      <a16:colId xmlns:a16="http://schemas.microsoft.com/office/drawing/2014/main" val="578618662"/>
                    </a:ext>
                  </a:extLst>
                </a:gridCol>
                <a:gridCol w="1038441">
                  <a:extLst>
                    <a:ext uri="{9D8B030D-6E8A-4147-A177-3AD203B41FA5}">
                      <a16:colId xmlns:a16="http://schemas.microsoft.com/office/drawing/2014/main" val="4178006555"/>
                    </a:ext>
                  </a:extLst>
                </a:gridCol>
                <a:gridCol w="1038441">
                  <a:extLst>
                    <a:ext uri="{9D8B030D-6E8A-4147-A177-3AD203B41FA5}">
                      <a16:colId xmlns:a16="http://schemas.microsoft.com/office/drawing/2014/main" val="3077801888"/>
                    </a:ext>
                  </a:extLst>
                </a:gridCol>
                <a:gridCol w="1038441">
                  <a:extLst>
                    <a:ext uri="{9D8B030D-6E8A-4147-A177-3AD203B41FA5}">
                      <a16:colId xmlns:a16="http://schemas.microsoft.com/office/drawing/2014/main" val="1473485236"/>
                    </a:ext>
                  </a:extLst>
                </a:gridCol>
                <a:gridCol w="1038441">
                  <a:extLst>
                    <a:ext uri="{9D8B030D-6E8A-4147-A177-3AD203B41FA5}">
                      <a16:colId xmlns:a16="http://schemas.microsoft.com/office/drawing/2014/main" val="3763427530"/>
                    </a:ext>
                  </a:extLst>
                </a:gridCol>
                <a:gridCol w="1038441">
                  <a:extLst>
                    <a:ext uri="{9D8B030D-6E8A-4147-A177-3AD203B41FA5}">
                      <a16:colId xmlns:a16="http://schemas.microsoft.com/office/drawing/2014/main" val="2011099917"/>
                    </a:ext>
                  </a:extLst>
                </a:gridCol>
                <a:gridCol w="1038441">
                  <a:extLst>
                    <a:ext uri="{9D8B030D-6E8A-4147-A177-3AD203B41FA5}">
                      <a16:colId xmlns:a16="http://schemas.microsoft.com/office/drawing/2014/main" val="1968947064"/>
                    </a:ext>
                  </a:extLst>
                </a:gridCol>
                <a:gridCol w="1038441">
                  <a:extLst>
                    <a:ext uri="{9D8B030D-6E8A-4147-A177-3AD203B41FA5}">
                      <a16:colId xmlns:a16="http://schemas.microsoft.com/office/drawing/2014/main" val="1354398414"/>
                    </a:ext>
                  </a:extLst>
                </a:gridCol>
              </a:tblGrid>
              <a:tr h="778129">
                <a:tc>
                  <a:txBody>
                    <a:bodyPr/>
                    <a:lstStyle/>
                    <a:p>
                      <a:pPr marL="0" algn="ctr" rtl="0" eaLnBrk="1" fontAlgn="ctr" latinLnBrk="0" hangingPunct="1">
                        <a:spcBef>
                          <a:spcPts val="0"/>
                        </a:spcBef>
                        <a:spcAft>
                          <a:spcPts val="0"/>
                        </a:spcAft>
                      </a:pPr>
                      <a:r>
                        <a:rPr lang="en-IN" sz="900" kern="1200" err="1">
                          <a:effectLst/>
                        </a:rPr>
                        <a:t>teacher_prefix</a:t>
                      </a:r>
                      <a:endParaRPr lang="en-IN" sz="900">
                        <a:effectLst/>
                      </a:endParaRPr>
                    </a:p>
                  </a:txBody>
                  <a:tcPr marL="0" marR="0" marT="0" marB="0" anchor="ctr"/>
                </a:tc>
                <a:tc>
                  <a:txBody>
                    <a:bodyPr/>
                    <a:lstStyle/>
                    <a:p>
                      <a:pPr marL="0" algn="ctr" rtl="0" eaLnBrk="1" fontAlgn="ctr" latinLnBrk="0" hangingPunct="1">
                        <a:spcBef>
                          <a:spcPts val="0"/>
                        </a:spcBef>
                        <a:spcAft>
                          <a:spcPts val="0"/>
                        </a:spcAft>
                      </a:pPr>
                      <a:r>
                        <a:rPr lang="en-IN" sz="900" kern="1200" err="1">
                          <a:effectLst/>
                        </a:rPr>
                        <a:t>school_state</a:t>
                      </a:r>
                      <a:endParaRPr lang="en-IN" sz="900">
                        <a:effectLst/>
                      </a:endParaRPr>
                    </a:p>
                  </a:txBody>
                  <a:tcPr marL="0" marR="0" marT="0" marB="0" anchor="ctr"/>
                </a:tc>
                <a:tc>
                  <a:txBody>
                    <a:bodyPr/>
                    <a:lstStyle/>
                    <a:p>
                      <a:pPr marL="0" algn="ctr" rtl="0" eaLnBrk="1" fontAlgn="ctr" latinLnBrk="0" hangingPunct="1">
                        <a:spcBef>
                          <a:spcPts val="0"/>
                        </a:spcBef>
                        <a:spcAft>
                          <a:spcPts val="0"/>
                        </a:spcAft>
                      </a:pPr>
                      <a:r>
                        <a:rPr lang="en-IN" sz="900" kern="1200">
                          <a:effectLst/>
                        </a:rPr>
                        <a:t>project_grade_</a:t>
                      </a:r>
                      <a:endParaRPr lang="en-IN" sz="900">
                        <a:effectLst/>
                      </a:endParaRPr>
                    </a:p>
                    <a:p>
                      <a:pPr marL="0" lvl="0" algn="ctr">
                        <a:spcBef>
                          <a:spcPts val="0"/>
                        </a:spcBef>
                        <a:spcAft>
                          <a:spcPts val="0"/>
                        </a:spcAft>
                        <a:buNone/>
                      </a:pPr>
                      <a:r>
                        <a:rPr lang="en-IN" sz="900" kern="1200">
                          <a:effectLst/>
                        </a:rPr>
                        <a:t>category</a:t>
                      </a:r>
                      <a:endParaRPr lang="en-IN" sz="900">
                        <a:effectLst/>
                      </a:endParaRPr>
                    </a:p>
                  </a:txBody>
                  <a:tcPr marL="0" marR="0" marT="0" marB="0" anchor="ctr"/>
                </a:tc>
                <a:tc>
                  <a:txBody>
                    <a:bodyPr/>
                    <a:lstStyle/>
                    <a:p>
                      <a:pPr marL="0" algn="ctr" rtl="0" eaLnBrk="1" fontAlgn="ctr" latinLnBrk="0" hangingPunct="1">
                        <a:spcBef>
                          <a:spcPts val="0"/>
                        </a:spcBef>
                        <a:spcAft>
                          <a:spcPts val="0"/>
                        </a:spcAft>
                      </a:pPr>
                      <a:r>
                        <a:rPr lang="en-IN" sz="900" kern="1200">
                          <a:effectLst/>
                        </a:rPr>
                        <a:t>project_subject_</a:t>
                      </a:r>
                      <a:endParaRPr lang="en-IN" sz="900">
                        <a:effectLst/>
                      </a:endParaRPr>
                    </a:p>
                    <a:p>
                      <a:pPr marL="0" lvl="0" algn="ctr">
                        <a:spcBef>
                          <a:spcPts val="0"/>
                        </a:spcBef>
                        <a:spcAft>
                          <a:spcPts val="0"/>
                        </a:spcAft>
                        <a:buNone/>
                      </a:pPr>
                      <a:r>
                        <a:rPr lang="en-IN" sz="900" kern="1200">
                          <a:effectLst/>
                        </a:rPr>
                        <a:t>categories</a:t>
                      </a:r>
                      <a:endParaRPr lang="en-IN" sz="900">
                        <a:effectLst/>
                      </a:endParaRPr>
                    </a:p>
                  </a:txBody>
                  <a:tcPr marL="0" marR="0" marT="0" marB="0" anchor="ctr"/>
                </a:tc>
                <a:tc>
                  <a:txBody>
                    <a:bodyPr/>
                    <a:lstStyle/>
                    <a:p>
                      <a:pPr marL="0" algn="ctr" rtl="0" eaLnBrk="1" fontAlgn="ctr" latinLnBrk="0" hangingPunct="1">
                        <a:spcBef>
                          <a:spcPts val="0"/>
                        </a:spcBef>
                        <a:spcAft>
                          <a:spcPts val="0"/>
                        </a:spcAft>
                      </a:pPr>
                      <a:r>
                        <a:rPr lang="en-IN" sz="900" kern="1200" dirty="0" err="1">
                          <a:effectLst/>
                        </a:rPr>
                        <a:t>project_subject</a:t>
                      </a:r>
                      <a:r>
                        <a:rPr lang="en-IN" sz="900" kern="1200" dirty="0">
                          <a:effectLst/>
                        </a:rPr>
                        <a:t>_</a:t>
                      </a:r>
                      <a:endParaRPr lang="en-IN" sz="900" dirty="0">
                        <a:effectLst/>
                      </a:endParaRPr>
                    </a:p>
                    <a:p>
                      <a:pPr marL="0" lvl="0" algn="ctr">
                        <a:spcBef>
                          <a:spcPts val="0"/>
                        </a:spcBef>
                        <a:spcAft>
                          <a:spcPts val="0"/>
                        </a:spcAft>
                        <a:buNone/>
                      </a:pPr>
                      <a:r>
                        <a:rPr lang="en-IN" sz="900" kern="1200" dirty="0">
                          <a:effectLst/>
                        </a:rPr>
                        <a:t>subcategories</a:t>
                      </a:r>
                      <a:endParaRPr lang="en-IN" sz="900" dirty="0">
                        <a:effectLst/>
                      </a:endParaRPr>
                    </a:p>
                  </a:txBody>
                  <a:tcPr marL="0" marR="0" marT="0" marB="0" anchor="ctr"/>
                </a:tc>
                <a:tc>
                  <a:txBody>
                    <a:bodyPr/>
                    <a:lstStyle/>
                    <a:p>
                      <a:pPr marL="0" algn="ctr" rtl="0" eaLnBrk="1" fontAlgn="ctr" latinLnBrk="0" hangingPunct="1">
                        <a:spcBef>
                          <a:spcPts val="0"/>
                        </a:spcBef>
                        <a:spcAft>
                          <a:spcPts val="0"/>
                        </a:spcAft>
                      </a:pPr>
                      <a:r>
                        <a:rPr lang="en-IN" sz="900" kern="1200">
                          <a:effectLst/>
                        </a:rPr>
                        <a:t>teacher_prev_</a:t>
                      </a:r>
                      <a:endParaRPr lang="en-IN" sz="900">
                        <a:effectLst/>
                      </a:endParaRPr>
                    </a:p>
                    <a:p>
                      <a:pPr marL="0" lvl="0" algn="ctr">
                        <a:spcBef>
                          <a:spcPts val="0"/>
                        </a:spcBef>
                        <a:spcAft>
                          <a:spcPts val="0"/>
                        </a:spcAft>
                        <a:buNone/>
                      </a:pPr>
                      <a:r>
                        <a:rPr lang="en-IN" sz="900" kern="1200">
                          <a:effectLst/>
                        </a:rPr>
                        <a:t>posts</a:t>
                      </a:r>
                      <a:endParaRPr lang="en-IN" sz="900">
                        <a:effectLst/>
                      </a:endParaRPr>
                    </a:p>
                  </a:txBody>
                  <a:tcPr marL="0" marR="0" marT="0" marB="0" anchor="ctr"/>
                </a:tc>
                <a:tc>
                  <a:txBody>
                    <a:bodyPr/>
                    <a:lstStyle/>
                    <a:p>
                      <a:pPr marL="0" algn="ctr" rtl="0" eaLnBrk="1" fontAlgn="ctr" latinLnBrk="0" hangingPunct="1">
                        <a:spcBef>
                          <a:spcPts val="0"/>
                        </a:spcBef>
                        <a:spcAft>
                          <a:spcPts val="0"/>
                        </a:spcAft>
                      </a:pPr>
                      <a:r>
                        <a:rPr lang="en-IN" sz="900" kern="1200">
                          <a:effectLst/>
                        </a:rPr>
                        <a:t>cleaned_project_</a:t>
                      </a:r>
                      <a:endParaRPr lang="en-IN" sz="900">
                        <a:effectLst/>
                      </a:endParaRPr>
                    </a:p>
                    <a:p>
                      <a:pPr marL="0" lvl="0" algn="ctr">
                        <a:spcBef>
                          <a:spcPts val="0"/>
                        </a:spcBef>
                        <a:spcAft>
                          <a:spcPts val="0"/>
                        </a:spcAft>
                        <a:buNone/>
                      </a:pPr>
                      <a:r>
                        <a:rPr lang="en-IN" sz="900" kern="1200">
                          <a:effectLst/>
                        </a:rPr>
                        <a:t>title</a:t>
                      </a:r>
                      <a:endParaRPr lang="en-IN" sz="900">
                        <a:effectLst/>
                      </a:endParaRPr>
                    </a:p>
                  </a:txBody>
                  <a:tcPr marL="0" marR="0" marT="0" marB="0" anchor="ctr"/>
                </a:tc>
                <a:tc>
                  <a:txBody>
                    <a:bodyPr/>
                    <a:lstStyle/>
                    <a:p>
                      <a:pPr marL="0" algn="ctr" rtl="0" eaLnBrk="1" fontAlgn="ctr" latinLnBrk="0" hangingPunct="1">
                        <a:spcBef>
                          <a:spcPts val="0"/>
                        </a:spcBef>
                        <a:spcAft>
                          <a:spcPts val="0"/>
                        </a:spcAft>
                      </a:pPr>
                      <a:r>
                        <a:rPr lang="en-IN" sz="900" kern="1200">
                          <a:effectLst/>
                        </a:rPr>
                        <a:t>cleaned_</a:t>
                      </a:r>
                      <a:endParaRPr lang="en-IN" sz="900">
                        <a:effectLst/>
                      </a:endParaRPr>
                    </a:p>
                    <a:p>
                      <a:pPr marL="0" lvl="0" algn="ctr">
                        <a:spcBef>
                          <a:spcPts val="0"/>
                        </a:spcBef>
                        <a:spcAft>
                          <a:spcPts val="0"/>
                        </a:spcAft>
                        <a:buNone/>
                      </a:pPr>
                      <a:r>
                        <a:rPr lang="en-IN" sz="900" kern="1200">
                          <a:effectLst/>
                        </a:rPr>
                        <a:t>essay</a:t>
                      </a:r>
                      <a:endParaRPr lang="en-IN" sz="900">
                        <a:effectLst/>
                      </a:endParaRPr>
                    </a:p>
                  </a:txBody>
                  <a:tcPr marL="0" marR="0" marT="0" marB="0" anchor="ctr"/>
                </a:tc>
                <a:tc>
                  <a:txBody>
                    <a:bodyPr/>
                    <a:lstStyle/>
                    <a:p>
                      <a:pPr marL="0" algn="ctr" rtl="0" eaLnBrk="1" fontAlgn="ctr" latinLnBrk="0" hangingPunct="1">
                        <a:spcBef>
                          <a:spcPts val="0"/>
                        </a:spcBef>
                        <a:spcAft>
                          <a:spcPts val="0"/>
                        </a:spcAft>
                      </a:pPr>
                      <a:r>
                        <a:rPr lang="en-IN" sz="900" kern="1200">
                          <a:effectLst/>
                        </a:rPr>
                        <a:t>cleaned_resource_</a:t>
                      </a:r>
                      <a:endParaRPr lang="en-IN" sz="900">
                        <a:effectLst/>
                      </a:endParaRPr>
                    </a:p>
                    <a:p>
                      <a:pPr marL="0" lvl="0" algn="ctr">
                        <a:spcBef>
                          <a:spcPts val="0"/>
                        </a:spcBef>
                        <a:spcAft>
                          <a:spcPts val="0"/>
                        </a:spcAft>
                        <a:buNone/>
                      </a:pPr>
                      <a:r>
                        <a:rPr lang="en-IN" sz="900" kern="1200">
                          <a:effectLst/>
                        </a:rPr>
                        <a:t>summary</a:t>
                      </a:r>
                      <a:endParaRPr lang="en-IN" sz="900">
                        <a:effectLst/>
                      </a:endParaRPr>
                    </a:p>
                  </a:txBody>
                  <a:tcPr marL="0" marR="0" marT="0" marB="0" anchor="ctr"/>
                </a:tc>
                <a:tc>
                  <a:txBody>
                    <a:bodyPr/>
                    <a:lstStyle/>
                    <a:p>
                      <a:pPr marL="0" algn="ctr" rtl="0" eaLnBrk="1" fontAlgn="ctr" latinLnBrk="0" hangingPunct="1">
                        <a:spcBef>
                          <a:spcPts val="0"/>
                        </a:spcBef>
                        <a:spcAft>
                          <a:spcPts val="0"/>
                        </a:spcAft>
                      </a:pPr>
                      <a:r>
                        <a:rPr lang="en-IN" sz="900" kern="1200" dirty="0" err="1">
                          <a:effectLst/>
                        </a:rPr>
                        <a:t>digit_in</a:t>
                      </a:r>
                      <a:r>
                        <a:rPr lang="en-IN" sz="900" kern="1200" dirty="0">
                          <a:effectLst/>
                        </a:rPr>
                        <a:t>_</a:t>
                      </a:r>
                      <a:endParaRPr lang="en-IN" sz="900" dirty="0">
                        <a:effectLst/>
                      </a:endParaRPr>
                    </a:p>
                    <a:p>
                      <a:pPr marL="0" lvl="0" algn="ctr">
                        <a:spcBef>
                          <a:spcPts val="0"/>
                        </a:spcBef>
                        <a:spcAft>
                          <a:spcPts val="0"/>
                        </a:spcAft>
                        <a:buNone/>
                      </a:pPr>
                      <a:r>
                        <a:rPr lang="en-IN" sz="900" kern="1200" dirty="0">
                          <a:effectLst/>
                        </a:rPr>
                        <a:t>summary</a:t>
                      </a:r>
                      <a:endParaRPr lang="en-IN" sz="900" dirty="0">
                        <a:effectLst/>
                      </a:endParaRPr>
                    </a:p>
                  </a:txBody>
                  <a:tcPr marL="0" marR="0" marT="0" marB="0" anchor="ctr"/>
                </a:tc>
                <a:extLst>
                  <a:ext uri="{0D108BD9-81ED-4DB2-BD59-A6C34878D82A}">
                    <a16:rowId xmlns:a16="http://schemas.microsoft.com/office/drawing/2014/main" val="2944465306"/>
                  </a:ext>
                </a:extLst>
              </a:tr>
              <a:tr h="778129">
                <a:tc>
                  <a:txBody>
                    <a:bodyPr/>
                    <a:lstStyle/>
                    <a:p>
                      <a:pPr marL="0" algn="ctr" rtl="0" eaLnBrk="1" fontAlgn="ctr" latinLnBrk="0" hangingPunct="1">
                        <a:spcBef>
                          <a:spcPts val="0"/>
                        </a:spcBef>
                        <a:spcAft>
                          <a:spcPts val="0"/>
                        </a:spcAft>
                      </a:pPr>
                      <a:r>
                        <a:rPr lang="en-IN" sz="1100" kern="1200" dirty="0" err="1">
                          <a:effectLst/>
                        </a:rPr>
                        <a:t>ms</a:t>
                      </a:r>
                      <a:endParaRPr lang="en-IN" sz="1100" dirty="0">
                        <a:effectLst/>
                      </a:endParaRPr>
                    </a:p>
                  </a:txBody>
                  <a:tcPr marL="0" marR="0" marT="0" marB="0" anchor="ctr"/>
                </a:tc>
                <a:tc>
                  <a:txBody>
                    <a:bodyPr/>
                    <a:lstStyle/>
                    <a:p>
                      <a:pPr marL="0" algn="ctr" rtl="0" eaLnBrk="1" fontAlgn="ctr" latinLnBrk="0" hangingPunct="1">
                        <a:spcBef>
                          <a:spcPts val="0"/>
                        </a:spcBef>
                        <a:spcAft>
                          <a:spcPts val="0"/>
                        </a:spcAft>
                      </a:pPr>
                      <a:r>
                        <a:rPr lang="en-IN" sz="1100" kern="1200" err="1">
                          <a:effectLst/>
                        </a:rPr>
                        <a:t>nv</a:t>
                      </a:r>
                      <a:endParaRPr lang="en-IN" sz="1100">
                        <a:effectLst/>
                      </a:endParaRPr>
                    </a:p>
                  </a:txBody>
                  <a:tcPr marL="0" marR="0" marT="0" marB="0" anchor="ctr"/>
                </a:tc>
                <a:tc>
                  <a:txBody>
                    <a:bodyPr/>
                    <a:lstStyle/>
                    <a:p>
                      <a:pPr marL="0" algn="ctr" rtl="0" eaLnBrk="1" fontAlgn="ctr" latinLnBrk="0" hangingPunct="1">
                        <a:spcBef>
                          <a:spcPts val="0"/>
                        </a:spcBef>
                        <a:spcAft>
                          <a:spcPts val="0"/>
                        </a:spcAft>
                      </a:pPr>
                      <a:r>
                        <a:rPr lang="en-IN" sz="1100" kern="1200" dirty="0">
                          <a:effectLst/>
                        </a:rPr>
                        <a:t>grades_prek_2</a:t>
                      </a:r>
                      <a:endParaRPr lang="en-IN" sz="1100" dirty="0">
                        <a:effectLst/>
                      </a:endParaRPr>
                    </a:p>
                  </a:txBody>
                  <a:tcPr marL="0" marR="0" marT="0" marB="0" anchor="ctr"/>
                </a:tc>
                <a:tc>
                  <a:txBody>
                    <a:bodyPr/>
                    <a:lstStyle/>
                    <a:p>
                      <a:pPr marL="0" algn="ctr" rtl="0" eaLnBrk="1" fontAlgn="ctr" latinLnBrk="0" hangingPunct="1">
                        <a:spcBef>
                          <a:spcPts val="0"/>
                        </a:spcBef>
                        <a:spcAft>
                          <a:spcPts val="0"/>
                        </a:spcAft>
                      </a:pPr>
                      <a:r>
                        <a:rPr lang="en-IN" sz="1100" kern="1200" dirty="0" err="1">
                          <a:effectLst/>
                        </a:rPr>
                        <a:t>literacy_language</a:t>
                      </a:r>
                      <a:endParaRPr lang="en-IN" sz="1100" dirty="0">
                        <a:effectLst/>
                      </a:endParaRPr>
                    </a:p>
                  </a:txBody>
                  <a:tcPr marL="0" marR="0" marT="0" marB="0" anchor="ctr"/>
                </a:tc>
                <a:tc>
                  <a:txBody>
                    <a:bodyPr/>
                    <a:lstStyle/>
                    <a:p>
                      <a:pPr marL="0" algn="ctr" rtl="0" eaLnBrk="1" fontAlgn="ctr" latinLnBrk="0" hangingPunct="1">
                        <a:spcBef>
                          <a:spcPts val="0"/>
                        </a:spcBef>
                        <a:spcAft>
                          <a:spcPts val="0"/>
                        </a:spcAft>
                      </a:pPr>
                      <a:r>
                        <a:rPr lang="en-IN" sz="1100" kern="1200">
                          <a:effectLst/>
                        </a:rPr>
                        <a:t>literacy</a:t>
                      </a:r>
                      <a:endParaRPr lang="en-IN" sz="1100">
                        <a:effectLst/>
                      </a:endParaRPr>
                    </a:p>
                  </a:txBody>
                  <a:tcPr marL="0" marR="0" marT="0" marB="0" anchor="ctr"/>
                </a:tc>
                <a:tc>
                  <a:txBody>
                    <a:bodyPr/>
                    <a:lstStyle/>
                    <a:p>
                      <a:pPr marL="0" algn="ctr" rtl="0" eaLnBrk="1" fontAlgn="ctr" latinLnBrk="0" hangingPunct="1">
                        <a:spcBef>
                          <a:spcPts val="0"/>
                        </a:spcBef>
                        <a:spcAft>
                          <a:spcPts val="0"/>
                        </a:spcAft>
                      </a:pPr>
                      <a:r>
                        <a:rPr lang="en-IN" sz="1100" kern="1200" dirty="0">
                          <a:effectLst/>
                        </a:rPr>
                        <a:t>26</a:t>
                      </a:r>
                      <a:endParaRPr lang="en-IN" sz="1100" dirty="0">
                        <a:effectLst/>
                      </a:endParaRPr>
                    </a:p>
                  </a:txBody>
                  <a:tcPr marL="0" marR="0" marT="0" marB="0" anchor="ctr"/>
                </a:tc>
                <a:tc>
                  <a:txBody>
                    <a:bodyPr/>
                    <a:lstStyle/>
                    <a:p>
                      <a:pPr marL="0" algn="ctr" rtl="0" eaLnBrk="1" fontAlgn="ctr" latinLnBrk="0" hangingPunct="1">
                        <a:spcBef>
                          <a:spcPts val="0"/>
                        </a:spcBef>
                        <a:spcAft>
                          <a:spcPts val="0"/>
                        </a:spcAft>
                      </a:pPr>
                      <a:r>
                        <a:rPr lang="en-IN" sz="1100" kern="1200" dirty="0">
                          <a:effectLst/>
                        </a:rPr>
                        <a:t>super sight word </a:t>
                      </a:r>
                      <a:r>
                        <a:rPr lang="en-IN" sz="1100" kern="1200" dirty="0" err="1">
                          <a:effectLst/>
                        </a:rPr>
                        <a:t>centers</a:t>
                      </a:r>
                      <a:endParaRPr lang="en-IN" sz="1100" dirty="0">
                        <a:effectLst/>
                      </a:endParaRPr>
                    </a:p>
                  </a:txBody>
                  <a:tcPr marL="0" marR="0" marT="0" marB="0" anchor="ctr"/>
                </a:tc>
                <a:tc>
                  <a:txBody>
                    <a:bodyPr/>
                    <a:lstStyle/>
                    <a:p>
                      <a:pPr marL="0" algn="ctr" rtl="0" eaLnBrk="1" fontAlgn="ctr" latinLnBrk="0" hangingPunct="1">
                        <a:spcBef>
                          <a:spcPts val="0"/>
                        </a:spcBef>
                        <a:spcAft>
                          <a:spcPts val="0"/>
                        </a:spcAft>
                      </a:pPr>
                      <a:r>
                        <a:rPr lang="en-US" sz="1100" kern="1200" dirty="0">
                          <a:effectLst/>
                        </a:rPr>
                        <a:t>kindergarten students come low income </a:t>
                      </a:r>
                      <a:r>
                        <a:rPr lang="en-US" sz="1100" kern="1200" dirty="0" err="1">
                          <a:effectLst/>
                        </a:rPr>
                        <a:t>househol</a:t>
                      </a:r>
                      <a:r>
                        <a:rPr lang="en-US" sz="1100" kern="1200" dirty="0">
                          <a:effectLst/>
                        </a:rPr>
                        <a:t>...</a:t>
                      </a:r>
                      <a:endParaRPr lang="en-US" sz="1100" dirty="0">
                        <a:effectLst/>
                      </a:endParaRPr>
                    </a:p>
                  </a:txBody>
                  <a:tcPr marL="0" marR="0" marT="0" marB="0" anchor="ctr"/>
                </a:tc>
                <a:tc>
                  <a:txBody>
                    <a:bodyPr/>
                    <a:lstStyle/>
                    <a:p>
                      <a:pPr marL="0" algn="ctr" rtl="0" eaLnBrk="1" fontAlgn="ctr" latinLnBrk="0" hangingPunct="1">
                        <a:spcBef>
                          <a:spcPts val="0"/>
                        </a:spcBef>
                        <a:spcAft>
                          <a:spcPts val="0"/>
                        </a:spcAft>
                      </a:pPr>
                      <a:r>
                        <a:rPr lang="en-IN" sz="1100" kern="1200" dirty="0">
                          <a:effectLst/>
                        </a:rPr>
                        <a:t>students need 6 </a:t>
                      </a:r>
                      <a:r>
                        <a:rPr lang="en-IN" sz="1100" kern="1200" dirty="0" err="1">
                          <a:effectLst/>
                        </a:rPr>
                        <a:t>ipod</a:t>
                      </a:r>
                      <a:r>
                        <a:rPr lang="en-IN" sz="1100" kern="1200" dirty="0">
                          <a:effectLst/>
                        </a:rPr>
                        <a:t> nano create differentiate...</a:t>
                      </a:r>
                      <a:endParaRPr lang="en-IN" sz="1100" dirty="0">
                        <a:effectLst/>
                      </a:endParaRPr>
                    </a:p>
                  </a:txBody>
                  <a:tcPr marL="0" marR="0" marT="0" marB="0" anchor="ctr"/>
                </a:tc>
                <a:tc>
                  <a:txBody>
                    <a:bodyPr/>
                    <a:lstStyle/>
                    <a:p>
                      <a:pPr marL="0" algn="ctr" rtl="0" eaLnBrk="1" fontAlgn="ctr" latinLnBrk="0" hangingPunct="1">
                        <a:spcBef>
                          <a:spcPts val="0"/>
                        </a:spcBef>
                        <a:spcAft>
                          <a:spcPts val="0"/>
                        </a:spcAft>
                      </a:pPr>
                      <a:r>
                        <a:rPr lang="en-IN" sz="1100" kern="1200" dirty="0">
                          <a:effectLst/>
                        </a:rPr>
                        <a:t>1</a:t>
                      </a:r>
                      <a:endParaRPr lang="en-IN" sz="1100" dirty="0">
                        <a:effectLst/>
                      </a:endParaRPr>
                    </a:p>
                  </a:txBody>
                  <a:tcPr marL="0" marR="0" marT="0" marB="0" anchor="ctr"/>
                </a:tc>
                <a:extLst>
                  <a:ext uri="{0D108BD9-81ED-4DB2-BD59-A6C34878D82A}">
                    <a16:rowId xmlns:a16="http://schemas.microsoft.com/office/drawing/2014/main" val="682811181"/>
                  </a:ext>
                </a:extLst>
              </a:tr>
            </a:tbl>
          </a:graphicData>
        </a:graphic>
      </p:graphicFrame>
      <p:sp>
        <p:nvSpPr>
          <p:cNvPr id="9" name="Arrow: Down 8">
            <a:extLst>
              <a:ext uri="{FF2B5EF4-FFF2-40B4-BE49-F238E27FC236}">
                <a16:creationId xmlns:a16="http://schemas.microsoft.com/office/drawing/2014/main" id="{69AB30D3-4386-4DE0-BA48-735DED8DBDE9}"/>
              </a:ext>
            </a:extLst>
          </p:cNvPr>
          <p:cNvSpPr/>
          <p:nvPr/>
        </p:nvSpPr>
        <p:spPr>
          <a:xfrm>
            <a:off x="5973549" y="3958650"/>
            <a:ext cx="248292" cy="231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hlinkClick r:id="" action="ppaction://noaction"/>
            <a:extLst>
              <a:ext uri="{FF2B5EF4-FFF2-40B4-BE49-F238E27FC236}">
                <a16:creationId xmlns:a16="http://schemas.microsoft.com/office/drawing/2014/main" id="{B9D29A97-78D1-4E0B-B96D-2C3788AC342B}"/>
              </a:ext>
            </a:extLst>
          </p:cNvPr>
          <p:cNvSpPr txBox="1"/>
          <p:nvPr/>
        </p:nvSpPr>
        <p:spPr>
          <a:xfrm>
            <a:off x="10515598" y="6389126"/>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tx1">
                    <a:lumMod val="60000"/>
                    <a:lumOff val="40000"/>
                  </a:schemeClr>
                </a:solidFill>
              </a:rPr>
              <a:t>Show Code  |</a:t>
            </a:r>
          </a:p>
        </p:txBody>
      </p:sp>
    </p:spTree>
    <p:extLst>
      <p:ext uri="{BB962C8B-B14F-4D97-AF65-F5344CB8AC3E}">
        <p14:creationId xmlns:p14="http://schemas.microsoft.com/office/powerpoint/2010/main" val="2762451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487857" y="209028"/>
            <a:ext cx="8333222" cy="1147969"/>
          </a:xfrm>
        </p:spPr>
        <p:txBody>
          <a:bodyPr>
            <a:normAutofit fontScale="90000"/>
          </a:bodyPr>
          <a:lstStyle/>
          <a:p>
            <a:r>
              <a:rPr lang="en-US" b="0"/>
              <a:t>Data</a:t>
            </a:r>
            <a:r>
              <a:rPr lang="en-US"/>
              <a:t> Cleaning </a:t>
            </a:r>
            <a:r>
              <a:rPr lang="en-US" b="0"/>
              <a:t>and</a:t>
            </a:r>
            <a:r>
              <a:rPr lang="en-US"/>
              <a:t> Pre-processing </a:t>
            </a:r>
            <a:r>
              <a:rPr lang="en-US" b="0"/>
              <a:t>(2)</a:t>
            </a:r>
            <a:r>
              <a:rPr lang="en-US"/>
              <a:t>:</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9</a:t>
            </a:fld>
            <a:endParaRPr lang="en-US"/>
          </a:p>
        </p:txBody>
      </p:sp>
      <p:sp>
        <p:nvSpPr>
          <p:cNvPr id="15" name="Content Placeholder 6">
            <a:extLst>
              <a:ext uri="{FF2B5EF4-FFF2-40B4-BE49-F238E27FC236}">
                <a16:creationId xmlns:a16="http://schemas.microsoft.com/office/drawing/2014/main" id="{BE1E2163-93AC-4ABC-B4AD-5B4CEA679D11}"/>
              </a:ext>
            </a:extLst>
          </p:cNvPr>
          <p:cNvSpPr txBox="1">
            <a:spLocks/>
          </p:cNvSpPr>
          <p:nvPr/>
        </p:nvSpPr>
        <p:spPr>
          <a:xfrm>
            <a:off x="978677" y="1704460"/>
            <a:ext cx="8707514" cy="3829889"/>
          </a:xfrm>
          <a:prstGeom prst="rect">
            <a:avLst/>
          </a:prstGeom>
        </p:spPr>
        <p:txBody>
          <a:bodyPr lIns="91440" tIns="45720" rIns="91440" bIns="45720" anchor="t">
            <a:noAutofit/>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50000"/>
              </a:lnSpc>
            </a:pPr>
            <a:r>
              <a:rPr lang="en-US" sz="2000" b="0">
                <a:ea typeface="+mn-lt"/>
                <a:cs typeface="+mn-lt"/>
              </a:rPr>
              <a:t>Extracting </a:t>
            </a:r>
            <a:r>
              <a:rPr lang="en-US" sz="2000">
                <a:ea typeface="+mn-lt"/>
                <a:cs typeface="+mn-lt"/>
              </a:rPr>
              <a:t>Stop words &amp; Punctuations</a:t>
            </a:r>
          </a:p>
          <a:p>
            <a:pPr>
              <a:lnSpc>
                <a:spcPct val="150000"/>
              </a:lnSpc>
            </a:pPr>
            <a:r>
              <a:rPr lang="en-US" sz="2000">
                <a:solidFill>
                  <a:schemeClr val="accent6">
                    <a:lumMod val="50000"/>
                  </a:schemeClr>
                </a:solidFill>
                <a:ea typeface="+mn-lt"/>
                <a:cs typeface="+mn-lt"/>
              </a:rPr>
              <a:t>Before:</a:t>
            </a:r>
          </a:p>
          <a:p>
            <a:pPr>
              <a:lnSpc>
                <a:spcPct val="150000"/>
              </a:lnSpc>
            </a:pPr>
            <a:r>
              <a:rPr kumimoji="0" lang="en-US" altLang="en-US" sz="1600" b="0" i="0" u="none" strike="noStrike" cap="none" normalizeH="0" baseline="0">
                <a:ln>
                  <a:noFill/>
                </a:ln>
                <a:solidFill>
                  <a:schemeClr val="tx1"/>
                </a:solidFill>
                <a:effectLst/>
              </a:rPr>
              <a:t> </a:t>
            </a:r>
            <a:endParaRPr lang="en-US" altLang="en-US" sz="4400" b="0">
              <a:latin typeface="Arial" panose="020B0604020202020204" pitchFamily="34" charset="0"/>
            </a:endParaRPr>
          </a:p>
          <a:p>
            <a:pPr>
              <a:lnSpc>
                <a:spcPct val="150000"/>
              </a:lnSpc>
            </a:pPr>
            <a:endParaRPr lang="en-US" sz="2000">
              <a:ea typeface="+mn-lt"/>
              <a:cs typeface="+mn-lt"/>
            </a:endParaRPr>
          </a:p>
          <a:p>
            <a:pPr>
              <a:lnSpc>
                <a:spcPct val="150000"/>
              </a:lnSpc>
            </a:pPr>
            <a:r>
              <a:rPr lang="en-US" sz="2000">
                <a:solidFill>
                  <a:schemeClr val="accent6">
                    <a:lumMod val="50000"/>
                  </a:schemeClr>
                </a:solidFill>
                <a:ea typeface="+mn-lt"/>
                <a:cs typeface="+mn-lt"/>
              </a:rPr>
              <a:t>After:</a:t>
            </a:r>
          </a:p>
          <a:p>
            <a:pPr>
              <a:lnSpc>
                <a:spcPct val="150000"/>
              </a:lnSpc>
            </a:pPr>
            <a:endParaRPr lang="en-US" sz="2000" b="0">
              <a:ea typeface="+mn-lt"/>
              <a:cs typeface="+mn-lt"/>
            </a:endParaRPr>
          </a:p>
          <a:p>
            <a:pPr>
              <a:lnSpc>
                <a:spcPct val="150000"/>
              </a:lnSpc>
            </a:pPr>
            <a:endParaRPr lang="en-US" sz="2000" b="0">
              <a:ea typeface="+mn-lt"/>
              <a:cs typeface="+mn-lt"/>
            </a:endParaRPr>
          </a:p>
          <a:p>
            <a:pPr marL="342900" indent="-342900">
              <a:lnSpc>
                <a:spcPct val="150000"/>
              </a:lnSpc>
              <a:buFont typeface="Wingdings" panose="05000000000000000000" pitchFamily="2" charset="2"/>
              <a:buChar char="Ø"/>
            </a:pPr>
            <a:endParaRPr lang="en-US" sz="2000" b="0">
              <a:ea typeface="+mn-lt"/>
              <a:cs typeface="+mn-lt"/>
            </a:endParaRPr>
          </a:p>
          <a:p>
            <a:pPr marL="342900" indent="-342900">
              <a:lnSpc>
                <a:spcPct val="150000"/>
              </a:lnSpc>
              <a:buFont typeface="Wingdings" panose="05000000000000000000" pitchFamily="2" charset="2"/>
              <a:buChar char="Ø"/>
            </a:pPr>
            <a:endParaRPr lang="en-US" sz="2000">
              <a:ea typeface="+mn-lt"/>
              <a:cs typeface="+mn-lt"/>
            </a:endParaRPr>
          </a:p>
          <a:p>
            <a:pPr marL="342900" indent="-342900">
              <a:lnSpc>
                <a:spcPct val="150000"/>
              </a:lnSpc>
              <a:buFont typeface="Wingdings" panose="05000000000000000000" pitchFamily="2" charset="2"/>
              <a:buChar char="Ø"/>
            </a:pPr>
            <a:endParaRPr lang="en-US" sz="2000">
              <a:cs typeface="Calibri" panose="020F0502020204030204"/>
            </a:endParaRPr>
          </a:p>
        </p:txBody>
      </p:sp>
      <p:grpSp>
        <p:nvGrpSpPr>
          <p:cNvPr id="2" name="Group 1">
            <a:extLst>
              <a:ext uri="{FF2B5EF4-FFF2-40B4-BE49-F238E27FC236}">
                <a16:creationId xmlns:a16="http://schemas.microsoft.com/office/drawing/2014/main" id="{185B5020-9B25-43F3-8325-8CF7C77DC08E}"/>
              </a:ext>
            </a:extLst>
          </p:cNvPr>
          <p:cNvGrpSpPr/>
          <p:nvPr/>
        </p:nvGrpSpPr>
        <p:grpSpPr>
          <a:xfrm>
            <a:off x="317238" y="2653354"/>
            <a:ext cx="11742386" cy="896122"/>
            <a:chOff x="217469" y="2532878"/>
            <a:chExt cx="11742386" cy="896122"/>
          </a:xfrm>
        </p:grpSpPr>
        <p:pic>
          <p:nvPicPr>
            <p:cNvPr id="3" name="Picture 2">
              <a:extLst>
                <a:ext uri="{FF2B5EF4-FFF2-40B4-BE49-F238E27FC236}">
                  <a16:creationId xmlns:a16="http://schemas.microsoft.com/office/drawing/2014/main" id="{D30E298C-911C-41A8-8668-C7C969438345}"/>
                </a:ext>
              </a:extLst>
            </p:cNvPr>
            <p:cNvPicPr>
              <a:picLocks noChangeAspect="1"/>
            </p:cNvPicPr>
            <p:nvPr/>
          </p:nvPicPr>
          <p:blipFill>
            <a:blip r:embed="rId2"/>
            <a:stretch>
              <a:fillRect/>
            </a:stretch>
          </p:blipFill>
          <p:spPr>
            <a:xfrm>
              <a:off x="232145" y="2562013"/>
              <a:ext cx="11727710" cy="866987"/>
            </a:xfrm>
            <a:prstGeom prst="rect">
              <a:avLst/>
            </a:prstGeom>
          </p:spPr>
        </p:pic>
        <p:sp>
          <p:nvSpPr>
            <p:cNvPr id="11" name="Rectangle 10">
              <a:extLst>
                <a:ext uri="{FF2B5EF4-FFF2-40B4-BE49-F238E27FC236}">
                  <a16:creationId xmlns:a16="http://schemas.microsoft.com/office/drawing/2014/main" id="{78889955-27D3-4939-B5B9-723B9EEEE0E3}"/>
                </a:ext>
              </a:extLst>
            </p:cNvPr>
            <p:cNvSpPr/>
            <p:nvPr/>
          </p:nvSpPr>
          <p:spPr>
            <a:xfrm>
              <a:off x="217469" y="2532878"/>
              <a:ext cx="5598539" cy="2741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285F8"/>
                </a:solidFill>
              </a:endParaRPr>
            </a:p>
          </p:txBody>
        </p:sp>
      </p:grpSp>
      <p:grpSp>
        <p:nvGrpSpPr>
          <p:cNvPr id="5" name="Group 4">
            <a:extLst>
              <a:ext uri="{FF2B5EF4-FFF2-40B4-BE49-F238E27FC236}">
                <a16:creationId xmlns:a16="http://schemas.microsoft.com/office/drawing/2014/main" id="{2D9D00E6-9654-4CF9-A99F-415729A8C1CB}"/>
              </a:ext>
            </a:extLst>
          </p:cNvPr>
          <p:cNvGrpSpPr/>
          <p:nvPr/>
        </p:nvGrpSpPr>
        <p:grpSpPr>
          <a:xfrm>
            <a:off x="315711" y="4003060"/>
            <a:ext cx="11738847" cy="865662"/>
            <a:chOff x="221008" y="4354595"/>
            <a:chExt cx="11738847" cy="865662"/>
          </a:xfrm>
        </p:grpSpPr>
        <p:pic>
          <p:nvPicPr>
            <p:cNvPr id="7" name="Picture 6">
              <a:extLst>
                <a:ext uri="{FF2B5EF4-FFF2-40B4-BE49-F238E27FC236}">
                  <a16:creationId xmlns:a16="http://schemas.microsoft.com/office/drawing/2014/main" id="{9CBEE3AD-297D-433D-911A-D845E8B22F28}"/>
                </a:ext>
              </a:extLst>
            </p:cNvPr>
            <p:cNvPicPr>
              <a:picLocks noChangeAspect="1"/>
            </p:cNvPicPr>
            <p:nvPr/>
          </p:nvPicPr>
          <p:blipFill>
            <a:blip r:embed="rId3"/>
            <a:stretch>
              <a:fillRect/>
            </a:stretch>
          </p:blipFill>
          <p:spPr>
            <a:xfrm>
              <a:off x="228103" y="4399553"/>
              <a:ext cx="11731752" cy="820704"/>
            </a:xfrm>
            <a:prstGeom prst="rect">
              <a:avLst/>
            </a:prstGeom>
          </p:spPr>
        </p:pic>
        <p:sp>
          <p:nvSpPr>
            <p:cNvPr id="12" name="Rectangle 11">
              <a:extLst>
                <a:ext uri="{FF2B5EF4-FFF2-40B4-BE49-F238E27FC236}">
                  <a16:creationId xmlns:a16="http://schemas.microsoft.com/office/drawing/2014/main" id="{2E28A57F-C3CF-4816-8447-1933F4F15ED2}"/>
                </a:ext>
              </a:extLst>
            </p:cNvPr>
            <p:cNvSpPr/>
            <p:nvPr/>
          </p:nvSpPr>
          <p:spPr>
            <a:xfrm>
              <a:off x="221008" y="4354595"/>
              <a:ext cx="4572000" cy="2741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285F8"/>
                </a:solidFill>
              </a:endParaRPr>
            </a:p>
          </p:txBody>
        </p:sp>
      </p:grpSp>
      <p:pic>
        <p:nvPicPr>
          <p:cNvPr id="10" name="Graphic 9" descr="Scissors with solid fill">
            <a:extLst>
              <a:ext uri="{FF2B5EF4-FFF2-40B4-BE49-F238E27FC236}">
                <a16:creationId xmlns:a16="http://schemas.microsoft.com/office/drawing/2014/main" id="{57B3472B-31E8-4B98-A4F6-AA132C23CC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9918786">
            <a:off x="482350" y="1707549"/>
            <a:ext cx="618625" cy="618625"/>
          </a:xfrm>
          <a:prstGeom prst="rect">
            <a:avLst/>
          </a:prstGeom>
        </p:spPr>
      </p:pic>
      <p:sp>
        <p:nvSpPr>
          <p:cNvPr id="13" name="TextBox 12">
            <a:hlinkClick r:id="" action="ppaction://noaction"/>
            <a:extLst>
              <a:ext uri="{FF2B5EF4-FFF2-40B4-BE49-F238E27FC236}">
                <a16:creationId xmlns:a16="http://schemas.microsoft.com/office/drawing/2014/main" id="{408032C4-8274-4343-BF6E-5A32C02554A2}"/>
              </a:ext>
            </a:extLst>
          </p:cNvPr>
          <p:cNvSpPr txBox="1"/>
          <p:nvPr/>
        </p:nvSpPr>
        <p:spPr>
          <a:xfrm>
            <a:off x="10515598" y="6389126"/>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tx1">
                    <a:lumMod val="60000"/>
                    <a:lumOff val="40000"/>
                  </a:schemeClr>
                </a:solidFill>
              </a:rPr>
              <a:t>Show Code  |</a:t>
            </a:r>
          </a:p>
        </p:txBody>
      </p:sp>
    </p:spTree>
    <p:extLst>
      <p:ext uri="{BB962C8B-B14F-4D97-AF65-F5344CB8AC3E}">
        <p14:creationId xmlns:p14="http://schemas.microsoft.com/office/powerpoint/2010/main" val="476597124"/>
      </p:ext>
    </p:extLst>
  </p:cSld>
  <p:clrMapOvr>
    <a:masterClrMapping/>
  </p:clrMapOvr>
</p:sld>
</file>

<file path=ppt/theme/theme1.xml><?xml version="1.0" encoding="utf-8"?>
<a:theme xmlns:a="http://schemas.openxmlformats.org/drawingml/2006/main" name="Office Theme">
  <a:themeElements>
    <a:clrScheme name="DC">
      <a:dk1>
        <a:srgbClr val="3F3F3F"/>
      </a:dk1>
      <a:lt1>
        <a:srgbClr val="FFFFFF"/>
      </a:lt1>
      <a:dk2>
        <a:srgbClr val="F2F2F2"/>
      </a:dk2>
      <a:lt2>
        <a:srgbClr val="A5A5A5"/>
      </a:lt2>
      <a:accent1>
        <a:srgbClr val="3803C1"/>
      </a:accent1>
      <a:accent2>
        <a:srgbClr val="EAB200"/>
      </a:accent2>
      <a:accent3>
        <a:srgbClr val="F2F2F2"/>
      </a:accent3>
      <a:accent4>
        <a:srgbClr val="954F72"/>
      </a:accent4>
      <a:accent5>
        <a:srgbClr val="00843B"/>
      </a:accent5>
      <a:accent6>
        <a:srgbClr val="3803C1"/>
      </a:accent6>
      <a:hlink>
        <a:srgbClr val="6F3B55"/>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8F8919DE-9BD9-47A9-9F5D-16EBB9687974}">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87F4215-C6BB-44A3-9A5E-9446E6835900}">
  <ds:schemaRefs>
    <ds:schemaRef ds:uri="71af3243-3dd4-4a8d-8c0d-dd76da1f02a5"/>
    <ds:schemaRef ds:uri="http://purl.org/dc/terms/"/>
    <ds:schemaRef ds:uri="http://schemas.microsoft.com/office/2006/metadata/properties"/>
    <ds:schemaRef ds:uri="16c05727-aa75-4e4a-9b5f-8a80a1165891"/>
    <ds:schemaRef ds:uri="http://purl.org/dc/dcmitype/"/>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tf00951641_win32</Template>
  <TotalTime>3</TotalTime>
  <Words>946</Words>
  <Application>Microsoft Office PowerPoint</Application>
  <PresentationFormat>Widescreen</PresentationFormat>
  <Paragraphs>244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Black</vt:lpstr>
      <vt:lpstr>Calibri</vt:lpstr>
      <vt:lpstr>Gill Sans SemiBold</vt:lpstr>
      <vt:lpstr>Times New Roman</vt:lpstr>
      <vt:lpstr>Wingdings</vt:lpstr>
      <vt:lpstr>Office Theme</vt:lpstr>
      <vt:lpstr>Analysis of DonorsChoose.org Applications</vt:lpstr>
      <vt:lpstr>Meet the Team</vt:lpstr>
      <vt:lpstr>PowerPoint Presentation</vt:lpstr>
      <vt:lpstr>Application Process</vt:lpstr>
      <vt:lpstr>Problem Statement</vt:lpstr>
      <vt:lpstr>Understanding the Data</vt:lpstr>
      <vt:lpstr>Challenges with Data</vt:lpstr>
      <vt:lpstr>Data Cleaning and Pre-processing (1) :</vt:lpstr>
      <vt:lpstr>Data Cleaning and Pre-processing (2):</vt:lpstr>
      <vt:lpstr>Current Approval Rate</vt:lpstr>
      <vt:lpstr>How important is the summary?</vt:lpstr>
      <vt:lpstr>Subjects</vt:lpstr>
      <vt:lpstr>Applications from?</vt:lpstr>
      <vt:lpstr>State-wise Acceptance Rate</vt:lpstr>
      <vt:lpstr>Understanding the Applicants</vt:lpstr>
      <vt:lpstr>Top Words in Approved Projects</vt:lpstr>
      <vt:lpstr>One-hot Encoding of data</vt:lpstr>
      <vt:lpstr>Model Selection &amp; Training</vt:lpstr>
      <vt:lpstr>PowerPoint Presentation</vt:lpstr>
      <vt:lpstr>PowerPoint Presentation</vt:lpstr>
      <vt:lpstr>Recommendations</vt:lpstr>
      <vt:lpstr>Future Enhancements</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Kothari, Adithya N</dc:creator>
  <cp:lastModifiedBy>Kothari, Adithya N</cp:lastModifiedBy>
  <cp:revision>6</cp:revision>
  <dcterms:created xsi:type="dcterms:W3CDTF">2021-09-30T01:56:30Z</dcterms:created>
  <dcterms:modified xsi:type="dcterms:W3CDTF">2022-02-08T19:21:21Z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