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3" r:id="rId10"/>
    <p:sldId id="264" r:id="rId11"/>
    <p:sldId id="262" r:id="rId12"/>
    <p:sldId id="265" r:id="rId13"/>
    <p:sldId id="266" r:id="rId14"/>
    <p:sldId id="267" r:id="rId15"/>
    <p:sldId id="284" r:id="rId16"/>
    <p:sldId id="268" r:id="rId17"/>
    <p:sldId id="286" r:id="rId18"/>
    <p:sldId id="276" r:id="rId19"/>
    <p:sldId id="285" r:id="rId20"/>
    <p:sldId id="283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81" r:id="rId30"/>
    <p:sldId id="280" r:id="rId31"/>
    <p:sldId id="279" r:id="rId32"/>
    <p:sldId id="282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8C83A-BA06-40F3-8851-1522A213C9CF}" v="9" dt="2020-11-18T17:05:44.209"/>
    <p1510:client id="{BC7B56EC-543E-430B-B742-8DE9B7180D87}" v="3" dt="2020-11-17T17:57:21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9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14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88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4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88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38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27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33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39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32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61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71F9-FDB0-409C-A5FB-BB98A1EE5BE9}" type="datetimeFigureOut">
              <a:rPr lang="es-ES" smtClean="0"/>
              <a:t>18/11/2020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AF9E-90F1-4A7E-8B53-D3D510544C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5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9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s-ES" sz="5000">
                <a:solidFill>
                  <a:srgbClr val="FFFFFF"/>
                </a:solidFill>
              </a:rPr>
              <a:t>Del Hola Mundo al despliegue automático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s-ES" sz="3600">
                <a:solidFill>
                  <a:srgbClr val="FFFFFF"/>
                </a:solidFill>
              </a:rPr>
              <a:t>Hoja de ruta</a:t>
            </a:r>
          </a:p>
        </p:txBody>
      </p:sp>
      <p:cxnSp>
        <p:nvCxnSpPr>
          <p:cNvPr id="61" name="Straight Connector 5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92B05B8-7A76-405E-B2B8-80F82F503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6861" y="28695"/>
            <a:ext cx="1550019" cy="1550019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7284720" y="5827078"/>
            <a:ext cx="5153938" cy="68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/>
              <a:t>Olalla Bravo Conde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40551E-FBDC-43B0-AAB2-6CCF37A80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694" y="1423987"/>
            <a:ext cx="46672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1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/>
              <a:t>Tenía todo mi código en local… O sin ramas…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Montando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repositorio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45764" y="1250462"/>
            <a:ext cx="53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Asume que habrá liadas y organiza para prevenirlas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8742FB-4085-4491-95CD-0CF44D659DB1}"/>
              </a:ext>
            </a:extLst>
          </p:cNvPr>
          <p:cNvSpPr txBox="1"/>
          <p:nvPr/>
        </p:nvSpPr>
        <p:spPr>
          <a:xfrm>
            <a:off x="444595" y="2237893"/>
            <a:ext cx="113028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Asume que la única versión de tu código que tienes es la que hay en producción y ramifica acorde a 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/>
          </a:p>
          <a:p>
            <a:r>
              <a:rPr lang="es-ES">
                <a:solidFill>
                  <a:schemeClr val="accent1"/>
                </a:solidFill>
              </a:rPr>
              <a:t>Pero es que yo sé que esto justo no está todavía en producción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¿Eres capaz de saber lo que sí hay en producción?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/>
              <a:t>Si es así, magnífico, haz el apaño en las ramas.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/>
              <a:t>Si no, qué más da, seguimos sin saber lo que hay subido en producción</a:t>
            </a:r>
          </a:p>
          <a:p>
            <a:endParaRPr lang="es-ES"/>
          </a:p>
          <a:p>
            <a:r>
              <a:rPr lang="es-ES">
                <a:solidFill>
                  <a:schemeClr val="accent1"/>
                </a:solidFill>
              </a:rPr>
              <a:t>Pero es que con esto, no sé a ciencia cierta si la rama de producción se corresponde con la realidad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/>
              <a:t>Si no lo haces, sigues sin saber qué tienes en producción y además no regularizarás jamás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93C0B4C-F96B-4422-8366-CAD43484908D}"/>
              </a:ext>
            </a:extLst>
          </p:cNvPr>
          <p:cNvSpPr txBox="1"/>
          <p:nvPr/>
        </p:nvSpPr>
        <p:spPr>
          <a:xfrm>
            <a:off x="533401" y="5356325"/>
            <a:ext cx="10832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>
                <a:solidFill>
                  <a:schemeClr val="accent1"/>
                </a:solidFill>
              </a:rPr>
              <a:t>No automatices nada hasta tener un margen de confianza razonable en que tu código fuente se corresponde con la realidad</a:t>
            </a:r>
          </a:p>
        </p:txBody>
      </p:sp>
    </p:spTree>
    <p:extLst>
      <p:ext uri="{BB962C8B-B14F-4D97-AF65-F5344CB8AC3E}">
        <p14:creationId xmlns:p14="http://schemas.microsoft.com/office/powerpoint/2010/main" val="195096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Por qué no puedo </a:t>
            </a:r>
            <a:r>
              <a:rPr lang="es-ES" sz="2400" b="1" err="1"/>
              <a:t>autoaprobarme</a:t>
            </a:r>
            <a:r>
              <a:rPr lang="es-ES" sz="2400" b="1"/>
              <a:t> todo…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Permisos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Planifica pensando en que alguien la liará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9046A88-2438-46C5-865E-5B70770EB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459" y="2893808"/>
            <a:ext cx="2365129" cy="2365129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4BDC87D0-3231-4DB0-8480-A6417EAB600E}"/>
              </a:ext>
            </a:extLst>
          </p:cNvPr>
          <p:cNvSpPr/>
          <p:nvPr/>
        </p:nvSpPr>
        <p:spPr>
          <a:xfrm>
            <a:off x="3596036" y="3828897"/>
            <a:ext cx="3950607" cy="729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527AEF-47F8-4613-ABDA-71B87F502D9F}"/>
              </a:ext>
            </a:extLst>
          </p:cNvPr>
          <p:cNvSpPr txBox="1"/>
          <p:nvPr/>
        </p:nvSpPr>
        <p:spPr>
          <a:xfrm>
            <a:off x="3596036" y="2983719"/>
            <a:ext cx="3680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>
                <a:solidFill>
                  <a:schemeClr val="accent1"/>
                </a:solidFill>
              </a:rPr>
              <a:t>Despliegue en producción</a:t>
            </a:r>
          </a:p>
        </p:txBody>
      </p:sp>
      <p:pic>
        <p:nvPicPr>
          <p:cNvPr id="23" name="Imagen 22" descr="Equipo Pie Grande: reparar">
            <a:extLst>
              <a:ext uri="{FF2B5EF4-FFF2-40B4-BE49-F238E27FC236}">
                <a16:creationId xmlns:a16="http://schemas.microsoft.com/office/drawing/2014/main" id="{A96996AD-FB3B-4383-B9A5-BDE4F3C95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093" y="2461818"/>
            <a:ext cx="2978645" cy="29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8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Agrupando a la gente…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Permisos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Organiza por grupos para una buena gestión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B679EC-DEAA-43DB-AAD7-D084EF176D0A}"/>
              </a:ext>
            </a:extLst>
          </p:cNvPr>
          <p:cNvSpPr txBox="1"/>
          <p:nvPr/>
        </p:nvSpPr>
        <p:spPr>
          <a:xfrm>
            <a:off x="852859" y="3264962"/>
            <a:ext cx="97792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¿Todos los desarrolladores van a poder acceder a todos los repos? ¿O tiene sentido que grupos diferenciados puedan acceder a un repo pero no a otros?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¿La política de gestión de ramas va a ser similar entre los repositorios?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3A66CE-5057-474C-AF25-06F11E1631D2}"/>
              </a:ext>
            </a:extLst>
          </p:cNvPr>
          <p:cNvSpPr txBox="1"/>
          <p:nvPr/>
        </p:nvSpPr>
        <p:spPr>
          <a:xfrm>
            <a:off x="852859" y="2017811"/>
            <a:ext cx="102031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>
                <a:solidFill>
                  <a:schemeClr val="accent1"/>
                </a:solidFill>
              </a:rPr>
              <a:t>¿Tenemos claro cómo queremos organizarnos internamente?</a:t>
            </a:r>
          </a:p>
        </p:txBody>
      </p:sp>
    </p:spTree>
    <p:extLst>
      <p:ext uri="{BB962C8B-B14F-4D97-AF65-F5344CB8AC3E}">
        <p14:creationId xmlns:p14="http://schemas.microsoft.com/office/powerpoint/2010/main" val="87022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Por qué no puedo </a:t>
            </a:r>
            <a:r>
              <a:rPr lang="es-ES" sz="2400" b="1" err="1"/>
              <a:t>autoaprobarme</a:t>
            </a:r>
            <a:r>
              <a:rPr lang="es-ES" sz="2400" b="1"/>
              <a:t> todo…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Permisos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Planifica pensando en que alguien la liará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760C7C2-D048-4AD3-8843-58CAE906F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73" y="2378825"/>
            <a:ext cx="5072762" cy="250833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BB679EC-DEAA-43DB-AAD7-D084EF176D0A}"/>
              </a:ext>
            </a:extLst>
          </p:cNvPr>
          <p:cNvSpPr txBox="1"/>
          <p:nvPr/>
        </p:nvSpPr>
        <p:spPr>
          <a:xfrm>
            <a:off x="6020500" y="2253784"/>
            <a:ext cx="5243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Tipos de políticas que se pueden establecer: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Número mínimo de aprobadores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Obligar a que los </a:t>
            </a:r>
            <a:r>
              <a:rPr lang="es-ES" dirty="0" err="1"/>
              <a:t>pullrequests</a:t>
            </a:r>
            <a:r>
              <a:rPr lang="es-ES" dirty="0"/>
              <a:t> vayan vinculados a un </a:t>
            </a:r>
            <a:r>
              <a:rPr lang="es-ES" dirty="0" err="1"/>
              <a:t>item</a:t>
            </a:r>
            <a:r>
              <a:rPr lang="es-ES" dirty="0"/>
              <a:t> de trabajo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Si no es evolutivo ni corrección de incidencia, ¿qué haces tocando el aplicativo?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Obligar a una ejecución de pipeline exitosa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Obligar a que se resuelvan todos los comentarios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Limitar el tipo de </a:t>
            </a:r>
            <a:r>
              <a:rPr lang="es-ES" dirty="0" err="1"/>
              <a:t>merges</a:t>
            </a:r>
            <a:r>
              <a:rPr lang="es-ES" dirty="0"/>
              <a:t> que se pueden hacer</a:t>
            </a:r>
          </a:p>
        </p:txBody>
      </p:sp>
    </p:spTree>
    <p:extLst>
      <p:ext uri="{BB962C8B-B14F-4D97-AF65-F5344CB8AC3E}">
        <p14:creationId xmlns:p14="http://schemas.microsoft.com/office/powerpoint/2010/main" val="146085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b="1"/>
              <a:t>¿Por qué no puedo subir directamente a Máster?</a:t>
            </a:r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Permisos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02372" y="1187015"/>
            <a:ext cx="53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Planifica pensando en que alguien la liará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B679EC-DEAA-43DB-AAD7-D084EF176D0A}"/>
              </a:ext>
            </a:extLst>
          </p:cNvPr>
          <p:cNvSpPr txBox="1"/>
          <p:nvPr/>
        </p:nvSpPr>
        <p:spPr>
          <a:xfrm>
            <a:off x="2122545" y="3008780"/>
            <a:ext cx="742095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/>
              <a:t>Se pueden escribir scripts de validación de dónde viene nuestro </a:t>
            </a:r>
            <a:r>
              <a:rPr lang="es-ES" sz="2400" dirty="0" err="1"/>
              <a:t>pull</a:t>
            </a:r>
            <a:r>
              <a:rPr lang="es-ES" sz="2400" dirty="0"/>
              <a:t> </a:t>
            </a:r>
            <a:r>
              <a:rPr lang="es-ES" sz="2400" dirty="0" err="1"/>
              <a:t>request</a:t>
            </a:r>
            <a:r>
              <a:rPr lang="es-ES" sz="2400" dirty="0"/>
              <a:t> y bloquear si no se sigue el camino adecuado:</a:t>
            </a:r>
          </a:p>
          <a:p>
            <a:endParaRPr lang="es-ES" sz="24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s-ES" sz="2400" dirty="0">
                <a:cs typeface="Calibri"/>
              </a:rPr>
              <a:t>Se escribe el script</a:t>
            </a:r>
          </a:p>
          <a:p>
            <a:pPr marL="342900" indent="-342900">
              <a:buAutoNum type="arabicPeriod"/>
            </a:pPr>
            <a:r>
              <a:rPr lang="es-ES" sz="2400" dirty="0">
                <a:cs typeface="Calibri"/>
              </a:rPr>
              <a:t>Se crea una pipeline que lo ejecute</a:t>
            </a:r>
          </a:p>
          <a:p>
            <a:pPr marL="342900" indent="-342900">
              <a:buAutoNum type="arabicPeriod"/>
            </a:pPr>
            <a:r>
              <a:rPr lang="es-ES" sz="2400" dirty="0">
                <a:cs typeface="Calibri"/>
              </a:rPr>
              <a:t>Se crea una política en la rama vinculada a la pipeline anterior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1677B7-856F-4EE7-8D0C-076897C24688}"/>
              </a:ext>
            </a:extLst>
          </p:cNvPr>
          <p:cNvSpPr txBox="1"/>
          <p:nvPr/>
        </p:nvSpPr>
        <p:spPr>
          <a:xfrm>
            <a:off x="23039" y="1932082"/>
            <a:ext cx="1097680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b="1">
                <a:solidFill>
                  <a:schemeClr val="accent1"/>
                </a:solidFill>
              </a:rPr>
              <a:t>Confiar en que la gente seguirá la metodología está bien... Bloquearles el que se la salten está mejor</a:t>
            </a:r>
          </a:p>
        </p:txBody>
      </p:sp>
    </p:spTree>
    <p:extLst>
      <p:ext uri="{BB962C8B-B14F-4D97-AF65-F5344CB8AC3E}">
        <p14:creationId xmlns:p14="http://schemas.microsoft.com/office/powerpoint/2010/main" val="405457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b="1"/>
              <a:t>¿Por qué no puedo subir directamente a Máster?</a:t>
            </a:r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Permisos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02372" y="1187015"/>
            <a:ext cx="53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Planifica pensando en que alguien la liará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1677B7-856F-4EE7-8D0C-076897C24688}"/>
              </a:ext>
            </a:extLst>
          </p:cNvPr>
          <p:cNvSpPr txBox="1"/>
          <p:nvPr/>
        </p:nvSpPr>
        <p:spPr>
          <a:xfrm>
            <a:off x="23039" y="1932082"/>
            <a:ext cx="1097680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b="1">
                <a:solidFill>
                  <a:schemeClr val="accent1"/>
                </a:solidFill>
              </a:rPr>
              <a:t>Confiar en que la gente seguirá la metodología está bien... Bloquearles el que se la salten está mejor</a:t>
            </a:r>
          </a:p>
        </p:txBody>
      </p:sp>
      <p:pic>
        <p:nvPicPr>
          <p:cNvPr id="3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7C4256B-3096-46A0-8EC9-FA209BE9E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852" y="2694846"/>
            <a:ext cx="3839631" cy="2157318"/>
          </a:xfrm>
          <a:prstGeom prst="rect">
            <a:avLst/>
          </a:prstGeom>
        </p:spPr>
      </p:pic>
      <p:pic>
        <p:nvPicPr>
          <p:cNvPr id="4" name="Imagen 4" descr="Interfaz de usuario gráfica, Texto, Aplicación, Correo electrónico, Sitio web&#10;&#10;Descripción generada automáticamente">
            <a:extLst>
              <a:ext uri="{FF2B5EF4-FFF2-40B4-BE49-F238E27FC236}">
                <a16:creationId xmlns:a16="http://schemas.microsoft.com/office/drawing/2014/main" id="{846C4294-5873-4FD6-9A9C-168D9CDFB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189" y="5142733"/>
            <a:ext cx="4651506" cy="1198548"/>
          </a:xfrm>
          <a:prstGeom prst="rect">
            <a:avLst/>
          </a:prstGeom>
        </p:spPr>
      </p:pic>
      <p:pic>
        <p:nvPicPr>
          <p:cNvPr id="5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6094580-6DCB-4377-8C9F-105BB7E57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907" y="2537802"/>
            <a:ext cx="4633745" cy="29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1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b="1"/>
              <a:t>¿Por qué no puedo subir directamente a Máster?</a:t>
            </a:r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Permisos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02372" y="1187015"/>
            <a:ext cx="53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Planifica pensando en que alguien la liará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1677B7-856F-4EE7-8D0C-076897C24688}"/>
              </a:ext>
            </a:extLst>
          </p:cNvPr>
          <p:cNvSpPr txBox="1"/>
          <p:nvPr/>
        </p:nvSpPr>
        <p:spPr>
          <a:xfrm>
            <a:off x="23039" y="1932082"/>
            <a:ext cx="1097680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b="1" dirty="0">
                <a:solidFill>
                  <a:schemeClr val="accent1"/>
                </a:solidFill>
              </a:rPr>
              <a:t>Confiar en que la gente seguirá la metodología está bien... Bloquearles el que se la salten está mejor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B8EC50-186F-491D-872B-2A3417B381BB}"/>
              </a:ext>
            </a:extLst>
          </p:cNvPr>
          <p:cNvSpPr txBox="1"/>
          <p:nvPr/>
        </p:nvSpPr>
        <p:spPr>
          <a:xfrm>
            <a:off x="667052" y="2796790"/>
            <a:ext cx="532107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/>
              <a:t>Carencias actuales:</a:t>
            </a:r>
          </a:p>
          <a:p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No es una opción </a:t>
            </a:r>
            <a:r>
              <a:rPr lang="es-ES" dirty="0" err="1">
                <a:cs typeface="Calibri"/>
              </a:rPr>
              <a:t>out</a:t>
            </a:r>
            <a:r>
              <a:rPr lang="es-ES" dirty="0">
                <a:cs typeface="Calibri"/>
              </a:rPr>
              <a:t> of </a:t>
            </a:r>
            <a:r>
              <a:rPr lang="es-ES" dirty="0" err="1">
                <a:cs typeface="Calibri"/>
              </a:rPr>
              <a:t>the</a:t>
            </a:r>
            <a:r>
              <a:rPr lang="es-ES" dirty="0">
                <a:cs typeface="Calibri"/>
              </a:rPr>
              <a:t> box actualmente</a:t>
            </a:r>
          </a:p>
          <a:p>
            <a:pPr marL="285750" indent="-285750">
              <a:buFont typeface="Arial"/>
              <a:buChar char="•"/>
            </a:pPr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Alguien con permisos suficiente puede saltarse esto</a:t>
            </a:r>
          </a:p>
          <a:p>
            <a:pPr algn="ctr"/>
            <a:endParaRPr lang="es-ES" dirty="0">
              <a:cs typeface="Calibri"/>
            </a:endParaRPr>
          </a:p>
        </p:txBody>
      </p:sp>
      <p:pic>
        <p:nvPicPr>
          <p:cNvPr id="5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6094580-6DCB-4377-8C9F-105BB7E57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689" y="2796790"/>
            <a:ext cx="4760266" cy="30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9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b="1"/>
              <a:t>¿Por qué no puedo subir directamente a Máster?</a:t>
            </a:r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Permisos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02372" y="1187015"/>
            <a:ext cx="53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Planifica pensando en que alguien la liará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B679EC-DEAA-43DB-AAD7-D084EF176D0A}"/>
              </a:ext>
            </a:extLst>
          </p:cNvPr>
          <p:cNvSpPr txBox="1"/>
          <p:nvPr/>
        </p:nvSpPr>
        <p:spPr>
          <a:xfrm>
            <a:off x="364767" y="2634580"/>
            <a:ext cx="1018019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/>
              <a:t>Puedes restringir la estructura de carpetas de tu repositorio</a:t>
            </a:r>
            <a:endParaRPr lang="es-ES"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1677B7-856F-4EE7-8D0C-076897C24688}"/>
              </a:ext>
            </a:extLst>
          </p:cNvPr>
          <p:cNvSpPr txBox="1"/>
          <p:nvPr/>
        </p:nvSpPr>
        <p:spPr>
          <a:xfrm>
            <a:off x="23039" y="1932082"/>
            <a:ext cx="1097680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b="1">
                <a:solidFill>
                  <a:schemeClr val="accent1"/>
                </a:solidFill>
              </a:rPr>
              <a:t>Confiar en que la gente seguirá la metodología está bien... Bloquearles el que se la salten está mejor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F32049-064C-49FE-B617-923D4603B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466" y="3262410"/>
            <a:ext cx="3009680" cy="30541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B883D3F-5A7D-4132-9F1B-0BF9388920DF}"/>
              </a:ext>
            </a:extLst>
          </p:cNvPr>
          <p:cNvSpPr txBox="1"/>
          <p:nvPr/>
        </p:nvSpPr>
        <p:spPr>
          <a:xfrm>
            <a:off x="361911" y="3485302"/>
            <a:ext cx="510771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/>
              <a:t>Se asignan permisos a los miembros de los grupos de en qué carpetas pueden crear ramas</a:t>
            </a:r>
          </a:p>
          <a:p>
            <a:endParaRPr lang="es-ES">
              <a:cs typeface="Calibri"/>
            </a:endParaRPr>
          </a:p>
          <a:p>
            <a:r>
              <a:rPr lang="es-ES">
                <a:cs typeface="Calibri"/>
              </a:rPr>
              <a:t>¡Ojo! Necesitas tener bien configurados los equipos para que la gente no se te escape</a:t>
            </a:r>
          </a:p>
        </p:txBody>
      </p:sp>
    </p:spTree>
    <p:extLst>
      <p:ext uri="{BB962C8B-B14F-4D97-AF65-F5344CB8AC3E}">
        <p14:creationId xmlns:p14="http://schemas.microsoft.com/office/powerpoint/2010/main" val="263936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Porque siempre hay que probar bien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Pruebas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Lo nuevo… Y que no hayamos roto lo viejo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94272B-EED4-45D3-8761-9AA1A9A44CDD}"/>
              </a:ext>
            </a:extLst>
          </p:cNvPr>
          <p:cNvSpPr txBox="1"/>
          <p:nvPr/>
        </p:nvSpPr>
        <p:spPr>
          <a:xfrm>
            <a:off x="426616" y="2216203"/>
            <a:ext cx="11042806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cs typeface="Calibri"/>
              </a:rPr>
              <a:t>¿Por qué incluir pruebas automáticas en tus proyectos?</a:t>
            </a:r>
          </a:p>
          <a:p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Permiten revisar todo en menos tiempo que si se hiciera manual</a:t>
            </a:r>
          </a:p>
          <a:p>
            <a:pPr marL="285750" indent="-285750">
              <a:buFont typeface="Arial"/>
              <a:buChar char="•"/>
            </a:pPr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Te van a incluir pruebas de regresión (se evitan sorpresas porque, ¿por qué voy a probar eso si en teoría no se ha tocado?)</a:t>
            </a:r>
          </a:p>
          <a:p>
            <a:pPr marL="285750" indent="-285750">
              <a:buFont typeface="Arial"/>
              <a:buChar char="•"/>
            </a:pPr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En integración continua, te aseguras 100% de que se hayan hecho pruebas, ya que se van a ejecutar al ir pasando el desarrollo</a:t>
            </a:r>
          </a:p>
          <a:p>
            <a:pPr marL="285750" indent="-285750">
              <a:buFont typeface="Arial"/>
              <a:buChar char="•"/>
            </a:pPr>
            <a:endParaRPr lang="es-E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Te obligan sí o sí a que tengas claro lo que quieres que haga tu programa</a:t>
            </a:r>
          </a:p>
        </p:txBody>
      </p:sp>
    </p:spTree>
    <p:extLst>
      <p:ext uri="{BB962C8B-B14F-4D97-AF65-F5344CB8AC3E}">
        <p14:creationId xmlns:p14="http://schemas.microsoft.com/office/powerpoint/2010/main" val="56270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Porque siempre hay que probar bien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Pruebas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/>
              <a:t>Vamos con las pipelines</a:t>
            </a:r>
          </a:p>
        </p:txBody>
      </p:sp>
      <p:pic>
        <p:nvPicPr>
          <p:cNvPr id="4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18582B6-BB90-4091-AAF7-CD2F9DFA8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63" y="2700698"/>
            <a:ext cx="3600450" cy="195883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E15CFDF-4E5D-4BDF-ADDD-AE33882190C2}"/>
              </a:ext>
            </a:extLst>
          </p:cNvPr>
          <p:cNvSpPr txBox="1"/>
          <p:nvPr/>
        </p:nvSpPr>
        <p:spPr>
          <a:xfrm>
            <a:off x="113669" y="2292684"/>
            <a:ext cx="26021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1. Tipo de proyecto</a:t>
            </a:r>
            <a:endParaRPr lang="es-ES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0F923D-A45C-4C20-8222-12641228400E}"/>
              </a:ext>
            </a:extLst>
          </p:cNvPr>
          <p:cNvSpPr/>
          <p:nvPr/>
        </p:nvSpPr>
        <p:spPr>
          <a:xfrm>
            <a:off x="252844" y="3361458"/>
            <a:ext cx="3203863" cy="432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03D7F46-3AA3-4E5E-BDF2-44643C8F4009}"/>
              </a:ext>
            </a:extLst>
          </p:cNvPr>
          <p:cNvSpPr txBox="1"/>
          <p:nvPr/>
        </p:nvSpPr>
        <p:spPr>
          <a:xfrm>
            <a:off x="364782" y="5115547"/>
            <a:ext cx="260211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Para ASP.NET por defecto incluye un paso de ejecución de </a:t>
            </a:r>
            <a:r>
              <a:rPr lang="es-ES" dirty="0" err="1">
                <a:solidFill>
                  <a:schemeClr val="accent1"/>
                </a:solidFill>
              </a:rPr>
              <a:t>tests</a:t>
            </a:r>
            <a:endParaRPr lang="es-E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9406DF4-ACDC-4862-8079-C83509E0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173" y="2818583"/>
            <a:ext cx="2743200" cy="276215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3315B2D-CC3F-43E6-8CAD-991F7F39BA8F}"/>
              </a:ext>
            </a:extLst>
          </p:cNvPr>
          <p:cNvSpPr txBox="1"/>
          <p:nvPr/>
        </p:nvSpPr>
        <p:spPr>
          <a:xfrm>
            <a:off x="3949646" y="2292684"/>
            <a:ext cx="34593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>
                <a:solidFill>
                  <a:schemeClr val="accent1"/>
                </a:solidFill>
              </a:rPr>
              <a:t>2. Añadimos una política a la rama</a:t>
            </a:r>
            <a:endParaRPr lang="es-ES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6" name="Imagen 1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4DEB032-3C32-4473-A246-8DF08A09F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672" y="3426280"/>
            <a:ext cx="4267200" cy="94927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15730A7-DAFD-487D-9E6D-FE8E2D4D546D}"/>
              </a:ext>
            </a:extLst>
          </p:cNvPr>
          <p:cNvSpPr txBox="1"/>
          <p:nvPr/>
        </p:nvSpPr>
        <p:spPr>
          <a:xfrm>
            <a:off x="7725009" y="2292683"/>
            <a:ext cx="34593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>
                <a:solidFill>
                  <a:schemeClr val="accent1"/>
                </a:solidFill>
              </a:rPr>
              <a:t>3. Empezaremos a ver los </a:t>
            </a:r>
            <a:r>
              <a:rPr lang="es-ES" err="1">
                <a:solidFill>
                  <a:schemeClr val="accent1"/>
                </a:solidFill>
              </a:rPr>
              <a:t>build</a:t>
            </a:r>
            <a:r>
              <a:rPr lang="es-ES">
                <a:solidFill>
                  <a:schemeClr val="accent1"/>
                </a:solidFill>
              </a:rPr>
              <a:t> al hacer las </a:t>
            </a:r>
            <a:r>
              <a:rPr lang="es-ES" err="1">
                <a:solidFill>
                  <a:schemeClr val="accent1"/>
                </a:solidFill>
              </a:rPr>
              <a:t>pull</a:t>
            </a:r>
            <a:r>
              <a:rPr lang="es-ES">
                <a:solidFill>
                  <a:schemeClr val="accent1"/>
                </a:solidFill>
              </a:rPr>
              <a:t> </a:t>
            </a:r>
            <a:r>
              <a:rPr lang="es-ES" err="1">
                <a:solidFill>
                  <a:schemeClr val="accent1"/>
                </a:solidFill>
              </a:rPr>
              <a:t>request</a:t>
            </a:r>
            <a:endParaRPr lang="es-ES" err="1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16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77139" y="470434"/>
            <a:ext cx="7428956" cy="42545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¿</a:t>
            </a:r>
            <a:r>
              <a:rPr lang="en-US" err="1"/>
              <a:t>Quién</a:t>
            </a:r>
            <a:r>
              <a:rPr lang="en-US"/>
              <a:t> es </a:t>
            </a:r>
            <a:r>
              <a:rPr lang="en-US" err="1"/>
              <a:t>esta</a:t>
            </a:r>
            <a:r>
              <a:rPr lang="en-US"/>
              <a:t> que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está</a:t>
            </a:r>
            <a:r>
              <a:rPr lang="en-US"/>
              <a:t> </a:t>
            </a:r>
            <a:r>
              <a:rPr lang="en-US" err="1"/>
              <a:t>hablando</a:t>
            </a:r>
            <a:r>
              <a:rPr lang="en-US"/>
              <a:t>?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La </a:t>
            </a:r>
            <a:r>
              <a:rPr lang="en-US" err="1"/>
              <a:t>situación</a:t>
            </a:r>
            <a:r>
              <a:rPr lang="en-US"/>
              <a:t> mega </a:t>
            </a:r>
            <a:r>
              <a:rPr lang="en-US" err="1"/>
              <a:t>chupi</a:t>
            </a:r>
            <a:r>
              <a:rPr lang="en-US"/>
              <a:t> </a:t>
            </a:r>
            <a:r>
              <a:rPr lang="en-US" err="1"/>
              <a:t>guay</a:t>
            </a:r>
            <a:r>
              <a:rPr lang="en-US"/>
              <a:t> que </a:t>
            </a:r>
            <a:r>
              <a:rPr lang="en-US" err="1"/>
              <a:t>todo</a:t>
            </a:r>
            <a:r>
              <a:rPr lang="en-US"/>
              <a:t> el </a:t>
            </a:r>
            <a:r>
              <a:rPr lang="en-US" err="1"/>
              <a:t>mundo</a:t>
            </a:r>
            <a:r>
              <a:rPr lang="en-US"/>
              <a:t> </a:t>
            </a:r>
            <a:r>
              <a:rPr lang="en-US" err="1"/>
              <a:t>querría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¿</a:t>
            </a:r>
            <a:r>
              <a:rPr lang="en-US" err="1"/>
              <a:t>Qué</a:t>
            </a:r>
            <a:r>
              <a:rPr lang="en-US"/>
              <a:t> es Azure DevOps?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0. ¿</a:t>
            </a:r>
            <a:r>
              <a:rPr lang="en-US" err="1">
                <a:cs typeface="Calibri"/>
              </a:rPr>
              <a:t>Cuántos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equipos</a:t>
            </a:r>
            <a:r>
              <a:rPr lang="en-US">
                <a:cs typeface="Calibri"/>
              </a:rPr>
              <a:t>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1. </a:t>
            </a:r>
            <a:r>
              <a:rPr lang="en-US" err="1"/>
              <a:t>Montando</a:t>
            </a:r>
            <a:r>
              <a:rPr lang="en-US"/>
              <a:t> el </a:t>
            </a:r>
            <a:r>
              <a:rPr lang="en-US" err="1"/>
              <a:t>repositorio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2.Permisos y por </a:t>
            </a:r>
            <a:r>
              <a:rPr lang="en-US" err="1"/>
              <a:t>qué</a:t>
            </a:r>
            <a:r>
              <a:rPr lang="en-US"/>
              <a:t> no </a:t>
            </a:r>
            <a:r>
              <a:rPr lang="en-US" err="1"/>
              <a:t>puedo</a:t>
            </a:r>
            <a:r>
              <a:rPr lang="en-US"/>
              <a:t> </a:t>
            </a:r>
            <a:r>
              <a:rPr lang="en-US" err="1"/>
              <a:t>autoaprobarme</a:t>
            </a:r>
            <a:r>
              <a:rPr lang="en-US"/>
              <a:t> </a:t>
            </a:r>
            <a:r>
              <a:rPr lang="en-US" err="1"/>
              <a:t>todo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3. ¿</a:t>
            </a:r>
            <a:r>
              <a:rPr lang="en-US" err="1"/>
              <a:t>Pruebas</a:t>
            </a:r>
            <a:r>
              <a:rPr lang="en-US"/>
              <a:t>? ¿</a:t>
            </a:r>
            <a:r>
              <a:rPr lang="en-US" err="1"/>
              <a:t>Qué</a:t>
            </a:r>
            <a:r>
              <a:rPr lang="en-US"/>
              <a:t> </a:t>
            </a:r>
            <a:r>
              <a:rPr lang="en-US" err="1"/>
              <a:t>pruebas</a:t>
            </a:r>
            <a:r>
              <a:rPr lang="en-US"/>
              <a:t>? Pero </a:t>
            </a:r>
            <a:r>
              <a:rPr lang="en-US" err="1"/>
              <a:t>si</a:t>
            </a:r>
            <a:r>
              <a:rPr lang="en-US"/>
              <a:t> mi </a:t>
            </a:r>
            <a:r>
              <a:rPr lang="en-US" err="1"/>
              <a:t>desarrollo</a:t>
            </a:r>
            <a:r>
              <a:rPr lang="en-US"/>
              <a:t> no </a:t>
            </a:r>
            <a:r>
              <a:rPr lang="en-US" err="1"/>
              <a:t>falla</a:t>
            </a:r>
            <a:r>
              <a:rPr lang="en-US"/>
              <a:t> </a:t>
            </a:r>
            <a:r>
              <a:rPr lang="en-US" err="1"/>
              <a:t>nunca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4. Ojo con las </a:t>
            </a:r>
            <a:r>
              <a:rPr lang="en-US" err="1"/>
              <a:t>conexiones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5. </a:t>
            </a:r>
            <a:r>
              <a:rPr lang="en-US" err="1"/>
              <a:t>Yyyy</a:t>
            </a:r>
            <a:r>
              <a:rPr lang="en-US"/>
              <a:t> </a:t>
            </a:r>
            <a:r>
              <a:rPr lang="en-US" err="1"/>
              <a:t>desplegamos</a:t>
            </a:r>
            <a:endParaRPr lang="en-US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6. </a:t>
            </a:r>
            <a:r>
              <a:rPr lang="en-US" err="1"/>
              <a:t>Aaaaay</a:t>
            </a:r>
            <a:r>
              <a:rPr lang="en-US"/>
              <a:t>, que </a:t>
            </a:r>
            <a:r>
              <a:rPr lang="en-US" err="1"/>
              <a:t>toca</a:t>
            </a:r>
            <a:r>
              <a:rPr lang="en-US"/>
              <a:t> </a:t>
            </a:r>
            <a:r>
              <a:rPr lang="en-US" err="1"/>
              <a:t>mantener</a:t>
            </a:r>
            <a:r>
              <a:rPr lang="en-US"/>
              <a:t> las </a:t>
            </a:r>
            <a:r>
              <a:rPr lang="en-US" err="1"/>
              <a:t>cosas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" name="Diagrama de flujo: retraso 2">
            <a:extLst>
              <a:ext uri="{FF2B5EF4-FFF2-40B4-BE49-F238E27FC236}">
                <a16:creationId xmlns:a16="http://schemas.microsoft.com/office/drawing/2014/main" id="{D87A36C5-783A-4F23-AAD8-41026DCAA8AB}"/>
              </a:ext>
            </a:extLst>
          </p:cNvPr>
          <p:cNvSpPr/>
          <p:nvPr/>
        </p:nvSpPr>
        <p:spPr>
          <a:xfrm>
            <a:off x="-51572" y="-1"/>
            <a:ext cx="4131674" cy="685799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176" y="2539204"/>
            <a:ext cx="2965677" cy="11183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¿Y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vamos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ver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hoy?</a:t>
            </a:r>
          </a:p>
        </p:txBody>
      </p:sp>
    </p:spTree>
    <p:extLst>
      <p:ext uri="{BB962C8B-B14F-4D97-AF65-F5344CB8AC3E}">
        <p14:creationId xmlns:p14="http://schemas.microsoft.com/office/powerpoint/2010/main" val="2199747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Porque siempre hay que probar bien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Pruebas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/>
              <a:t>Vamos con las pipelines</a:t>
            </a:r>
          </a:p>
        </p:txBody>
      </p:sp>
      <p:pic>
        <p:nvPicPr>
          <p:cNvPr id="16" name="Imagen 1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4DEB032-3C32-4473-A246-8DF08A09F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92" y="2770732"/>
            <a:ext cx="10642600" cy="236321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15730A7-DAFD-487D-9E6D-FE8E2D4D546D}"/>
              </a:ext>
            </a:extLst>
          </p:cNvPr>
          <p:cNvSpPr txBox="1"/>
          <p:nvPr/>
        </p:nvSpPr>
        <p:spPr>
          <a:xfrm>
            <a:off x="2094675" y="2055617"/>
            <a:ext cx="75318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</a:rPr>
              <a:t>3. Empezaremos a ver los </a:t>
            </a:r>
            <a:r>
              <a:rPr lang="es-ES" sz="2400" dirty="0" err="1">
                <a:solidFill>
                  <a:schemeClr val="accent1"/>
                </a:solidFill>
              </a:rPr>
              <a:t>build</a:t>
            </a:r>
            <a:r>
              <a:rPr lang="es-ES" sz="2400" dirty="0">
                <a:solidFill>
                  <a:schemeClr val="accent1"/>
                </a:solidFill>
              </a:rPr>
              <a:t> al hacer las </a:t>
            </a:r>
            <a:r>
              <a:rPr lang="es-ES" sz="2400" dirty="0" err="1">
                <a:solidFill>
                  <a:schemeClr val="accent1"/>
                </a:solidFill>
              </a:rPr>
              <a:t>pull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request</a:t>
            </a:r>
            <a:endParaRPr lang="es-ES" sz="2400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33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Porque siempre hay que probar bien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Pruebas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/>
              <a:t>Vamos con las pipelines</a:t>
            </a:r>
          </a:p>
        </p:txBody>
      </p:sp>
      <p:pic>
        <p:nvPicPr>
          <p:cNvPr id="3" name="Imagen 7" descr="Captura de pantalla de un videojuego&#10;&#10;Descripción generada automáticamente">
            <a:extLst>
              <a:ext uri="{FF2B5EF4-FFF2-40B4-BE49-F238E27FC236}">
                <a16:creationId xmlns:a16="http://schemas.microsoft.com/office/drawing/2014/main" id="{B860B42E-0A3C-401A-AD09-287FF3AA4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68" y="3220265"/>
            <a:ext cx="3514640" cy="163092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1AEF19F-02EB-4AF4-956B-7400D3D65048}"/>
              </a:ext>
            </a:extLst>
          </p:cNvPr>
          <p:cNvSpPr txBox="1"/>
          <p:nvPr/>
        </p:nvSpPr>
        <p:spPr>
          <a:xfrm>
            <a:off x="432555" y="2409176"/>
            <a:ext cx="429756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</a:rPr>
              <a:t>Pero... esto en local funcionaba...</a:t>
            </a:r>
            <a:endParaRPr lang="es-ES" sz="2400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" name="Imagen 6" descr="Pollo llorando">
            <a:extLst>
              <a:ext uri="{FF2B5EF4-FFF2-40B4-BE49-F238E27FC236}">
                <a16:creationId xmlns:a16="http://schemas.microsoft.com/office/drawing/2014/main" id="{830500A9-C3D9-4AAE-B80F-15D70689B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99" y="1460280"/>
            <a:ext cx="4715747" cy="471574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BCD4922-6851-4372-A2AB-BF92A0C1E0B1}"/>
              </a:ext>
            </a:extLst>
          </p:cNvPr>
          <p:cNvSpPr txBox="1"/>
          <p:nvPr/>
        </p:nvSpPr>
        <p:spPr>
          <a:xfrm>
            <a:off x="3041009" y="3229653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89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Porque siempre hay que probar bien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Pruebas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/>
              <a:t>Vamos con las pipelines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7D890A-CE46-4783-8AE1-F94B0A351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57" y="2316166"/>
            <a:ext cx="5764066" cy="37577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B9F1B42-5E1E-46FF-904B-26C7AA2CB39A}"/>
              </a:ext>
            </a:extLst>
          </p:cNvPr>
          <p:cNvSpPr txBox="1"/>
          <p:nvPr/>
        </p:nvSpPr>
        <p:spPr>
          <a:xfrm>
            <a:off x="6696774" y="3180233"/>
            <a:ext cx="427120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400" dirty="0"/>
              <a:t>La parte positiva es que efectivamente no ha dejado </a:t>
            </a:r>
            <a:r>
              <a:rPr lang="es-ES" sz="2400" dirty="0" err="1"/>
              <a:t>mergear</a:t>
            </a:r>
            <a:r>
              <a:rPr lang="es-ES" sz="2400" dirty="0"/>
              <a:t> con la master</a:t>
            </a:r>
          </a:p>
        </p:txBody>
      </p:sp>
    </p:spTree>
    <p:extLst>
      <p:ext uri="{BB962C8B-B14F-4D97-AF65-F5344CB8AC3E}">
        <p14:creationId xmlns:p14="http://schemas.microsoft.com/office/powerpoint/2010/main" val="1858379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Porque siempre hay que probar bien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Pruebas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/>
              <a:t>Vamos con las pipelines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F7B15C-12EA-40E6-8C54-5B3628667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322" y="3359859"/>
            <a:ext cx="5237221" cy="24376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25E212A-3796-43D8-B308-1451A1485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11" y="3433496"/>
            <a:ext cx="4124325" cy="18573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D740E98-C46C-47DD-B431-F3B0636535B2}"/>
              </a:ext>
            </a:extLst>
          </p:cNvPr>
          <p:cNvSpPr txBox="1"/>
          <p:nvPr/>
        </p:nvSpPr>
        <p:spPr>
          <a:xfrm>
            <a:off x="299274" y="2643366"/>
            <a:ext cx="449466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</a:rPr>
              <a:t>Revisamos la configuración de los </a:t>
            </a:r>
            <a:r>
              <a:rPr lang="es-ES" sz="2400" dirty="0" err="1">
                <a:solidFill>
                  <a:schemeClr val="accent1"/>
                </a:solidFill>
              </a:rPr>
              <a:t>tests</a:t>
            </a:r>
            <a:r>
              <a:rPr lang="es-ES" sz="2400" dirty="0">
                <a:solidFill>
                  <a:schemeClr val="accent1"/>
                </a:solidFill>
              </a:rPr>
              <a:t>…</a:t>
            </a:r>
            <a:endParaRPr lang="es-ES" sz="24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1D8A6A-8102-4AFE-BA55-5DD94873F52B}"/>
              </a:ext>
            </a:extLst>
          </p:cNvPr>
          <p:cNvSpPr txBox="1"/>
          <p:nvPr/>
        </p:nvSpPr>
        <p:spPr>
          <a:xfrm>
            <a:off x="5953578" y="2609286"/>
            <a:ext cx="429756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</a:rPr>
              <a:t>Y ya me permite terminar la </a:t>
            </a:r>
            <a:r>
              <a:rPr lang="es-ES" sz="2400" dirty="0" err="1">
                <a:solidFill>
                  <a:schemeClr val="accent1"/>
                </a:solidFill>
              </a:rPr>
              <a:t>pull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request</a:t>
            </a:r>
            <a:endParaRPr lang="es-ES" sz="240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0868E05-932C-44A7-8B6D-B289CBC4BA56}"/>
              </a:ext>
            </a:extLst>
          </p:cNvPr>
          <p:cNvSpPr/>
          <p:nvPr/>
        </p:nvSpPr>
        <p:spPr>
          <a:xfrm>
            <a:off x="504514" y="4145705"/>
            <a:ext cx="3807427" cy="432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58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Porque siempre hay que probar bien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Pruebas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/>
              <a:t>Más posibilidades de pruebas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63D2BF-7A5F-4952-8E5F-5382675BCDC2}"/>
              </a:ext>
            </a:extLst>
          </p:cNvPr>
          <p:cNvSpPr txBox="1"/>
          <p:nvPr/>
        </p:nvSpPr>
        <p:spPr>
          <a:xfrm>
            <a:off x="197675" y="2279299"/>
            <a:ext cx="429756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400" dirty="0" err="1">
                <a:solidFill>
                  <a:schemeClr val="accent1"/>
                </a:solidFill>
              </a:rPr>
              <a:t>Postman</a:t>
            </a:r>
            <a:endParaRPr lang="es-ES" sz="2400" dirty="0"/>
          </a:p>
        </p:txBody>
      </p:sp>
      <p:pic>
        <p:nvPicPr>
          <p:cNvPr id="4" name="Imagen 4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1042E5A6-474A-4372-9845-47D632B8A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67" y="3016277"/>
            <a:ext cx="2743200" cy="452911"/>
          </a:xfrm>
          <a:prstGeom prst="rect">
            <a:avLst/>
          </a:prstGeom>
        </p:spPr>
      </p:pic>
      <p:pic>
        <p:nvPicPr>
          <p:cNvPr id="5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C1ED240-7914-4260-9060-37E5A07C0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33" y="3732009"/>
            <a:ext cx="3344333" cy="1823917"/>
          </a:xfrm>
          <a:prstGeom prst="rect">
            <a:avLst/>
          </a:prstGeom>
        </p:spPr>
      </p:pic>
      <p:pic>
        <p:nvPicPr>
          <p:cNvPr id="7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3D9BA24-1D88-41A1-A930-CAB1E495A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400" y="2763598"/>
            <a:ext cx="4174066" cy="357447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BE51846-4675-4261-AEDF-786953DC73E7}"/>
              </a:ext>
            </a:extLst>
          </p:cNvPr>
          <p:cNvSpPr txBox="1"/>
          <p:nvPr/>
        </p:nvSpPr>
        <p:spPr>
          <a:xfrm>
            <a:off x="6096000" y="2027896"/>
            <a:ext cx="429756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  <a:cs typeface="Calibri"/>
              </a:rPr>
              <a:t>Y todo lo que se pueda ejecutar desde una consola...</a:t>
            </a:r>
          </a:p>
        </p:txBody>
      </p:sp>
    </p:spTree>
    <p:extLst>
      <p:ext uri="{BB962C8B-B14F-4D97-AF65-F5344CB8AC3E}">
        <p14:creationId xmlns:p14="http://schemas.microsoft.com/office/powerpoint/2010/main" val="162632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¿A qué estoy llamando desde dónde?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000" b="1">
                <a:solidFill>
                  <a:schemeClr val="bg1">
                    <a:lumMod val="95000"/>
                  </a:schemeClr>
                </a:solidFill>
              </a:rPr>
              <a:t>Conexiones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036239" y="924548"/>
            <a:ext cx="5321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/>
              <a:t>Asegúrate de la visibilidad entre sistemas</a:t>
            </a:r>
          </a:p>
        </p:txBody>
      </p:sp>
      <p:pic>
        <p:nvPicPr>
          <p:cNvPr id="4" name="Imagen 3" descr="Gato se oculta">
            <a:extLst>
              <a:ext uri="{FF2B5EF4-FFF2-40B4-BE49-F238E27FC236}">
                <a16:creationId xmlns:a16="http://schemas.microsoft.com/office/drawing/2014/main" id="{4E57724B-DE37-4AE3-82D4-5CAC0A556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8" y="2007515"/>
            <a:ext cx="4275007" cy="42750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56DBA3-7A20-4E0E-ACC4-1CEE4435E9B0}"/>
              </a:ext>
            </a:extLst>
          </p:cNvPr>
          <p:cNvSpPr txBox="1"/>
          <p:nvPr/>
        </p:nvSpPr>
        <p:spPr>
          <a:xfrm>
            <a:off x="4818011" y="3429000"/>
            <a:ext cx="532107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/>
              <a:t>¿Mi Azure DevOps está en la nube o en On-</a:t>
            </a:r>
            <a:r>
              <a:rPr lang="es-ES" err="1"/>
              <a:t>Premises</a:t>
            </a:r>
            <a:r>
              <a:rPr lang="es-ES"/>
              <a:t>?</a:t>
            </a:r>
          </a:p>
          <a:p>
            <a:pPr algn="ctr"/>
            <a:endParaRPr lang="es-ES"/>
          </a:p>
          <a:p>
            <a:r>
              <a:rPr lang="es-ES"/>
              <a:t>¿Tengo alguna tarea en el pipeline que se vaya a ejecutar? ¿Desde dónde? ¿Servidor local, proporcionado por la propia pipeline? ¿Está el acceso habilitado?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DCBDFF-0675-4A07-B20C-B2EE01C3D3AA}"/>
              </a:ext>
            </a:extLst>
          </p:cNvPr>
          <p:cNvSpPr txBox="1"/>
          <p:nvPr/>
        </p:nvSpPr>
        <p:spPr>
          <a:xfrm>
            <a:off x="4819828" y="2108384"/>
            <a:ext cx="563585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  <a:cs typeface="Calibri"/>
              </a:rPr>
              <a:t>Ojo con los sistemas montados en servidores locales</a:t>
            </a:r>
          </a:p>
        </p:txBody>
      </p:sp>
    </p:spTree>
    <p:extLst>
      <p:ext uri="{BB962C8B-B14F-4D97-AF65-F5344CB8AC3E}">
        <p14:creationId xmlns:p14="http://schemas.microsoft.com/office/powerpoint/2010/main" val="226968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¿Tenemos lo que queremos desplegar?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33400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000" b="1" err="1">
                <a:solidFill>
                  <a:schemeClr val="bg1">
                    <a:lumMod val="95000"/>
                  </a:schemeClr>
                </a:solidFill>
              </a:rPr>
              <a:t>Desplegamos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FC89B2-60FD-47B7-9FEE-5B73E59C8C7E}"/>
              </a:ext>
            </a:extLst>
          </p:cNvPr>
          <p:cNvSpPr txBox="1"/>
          <p:nvPr/>
        </p:nvSpPr>
        <p:spPr>
          <a:xfrm>
            <a:off x="4194335" y="929229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Necesitaremos primero empaquetar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870741-1447-46D9-A339-0FF1679A39C4}"/>
              </a:ext>
            </a:extLst>
          </p:cNvPr>
          <p:cNvSpPr txBox="1"/>
          <p:nvPr/>
        </p:nvSpPr>
        <p:spPr>
          <a:xfrm>
            <a:off x="1520889" y="2453993"/>
            <a:ext cx="89205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Añadimos a nuestra pipeline el paso de generar nuestro “</a:t>
            </a:r>
            <a:r>
              <a:rPr lang="es-ES" sz="2400" dirty="0" err="1"/>
              <a:t>Artifact</a:t>
            </a:r>
            <a:r>
              <a:rPr lang="es-ES" sz="2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Al final, consiste en generar los archivos que queremos desplegar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El comando variará en función del tipo de proyecto y lenguaje que estemos usando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Si sabemos generar los archivos, siempre podemos usar el comando de copiar a una carpeta y generar artefacto con esos archivos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3051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Dónde se configura esto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33400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000" b="1" err="1">
                <a:solidFill>
                  <a:schemeClr val="bg1">
                    <a:lumMod val="95000"/>
                  </a:schemeClr>
                </a:solidFill>
              </a:rPr>
              <a:t>Desplegamos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97C0CA-9CE8-4DE9-BFFF-0BCEF82BC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24" y="2528656"/>
            <a:ext cx="3067050" cy="35052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236E0B7-EFD3-43BC-9817-B8B9B77F1530}"/>
              </a:ext>
            </a:extLst>
          </p:cNvPr>
          <p:cNvSpPr/>
          <p:nvPr/>
        </p:nvSpPr>
        <p:spPr>
          <a:xfrm>
            <a:off x="498424" y="4039340"/>
            <a:ext cx="3067050" cy="55929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63DA2C-2CDD-4349-83AA-E2D9D88E3025}"/>
              </a:ext>
            </a:extLst>
          </p:cNvPr>
          <p:cNvSpPr txBox="1"/>
          <p:nvPr/>
        </p:nvSpPr>
        <p:spPr>
          <a:xfrm>
            <a:off x="4615288" y="2247254"/>
            <a:ext cx="563585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2400" b="1">
                <a:solidFill>
                  <a:schemeClr val="accent1"/>
                </a:solidFill>
                <a:cs typeface="Calibri"/>
              </a:rPr>
              <a:t>Nueva </a:t>
            </a:r>
            <a:r>
              <a:rPr lang="es-ES" sz="2400" b="1" err="1">
                <a:solidFill>
                  <a:schemeClr val="accent1"/>
                </a:solidFill>
                <a:cs typeface="Calibri"/>
              </a:rPr>
              <a:t>release</a:t>
            </a:r>
            <a:r>
              <a:rPr lang="es-ES" sz="2400" b="1">
                <a:solidFill>
                  <a:schemeClr val="accent1"/>
                </a:solidFill>
                <a:cs typeface="Calibri"/>
              </a:rPr>
              <a:t> de Pipeline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23C819-BB07-466A-BBB1-E9A511C599CE}"/>
              </a:ext>
            </a:extLst>
          </p:cNvPr>
          <p:cNvSpPr txBox="1"/>
          <p:nvPr/>
        </p:nvSpPr>
        <p:spPr>
          <a:xfrm>
            <a:off x="5090613" y="3179586"/>
            <a:ext cx="532107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/>
              <a:t>1. Elegir qué vamos a desplegar de la plantilla (o crear un </a:t>
            </a:r>
            <a:r>
              <a:rPr lang="es-ES" sz="2400" err="1"/>
              <a:t>job</a:t>
            </a:r>
            <a:r>
              <a:rPr lang="es-ES" sz="2400"/>
              <a:t> vacío)</a:t>
            </a:r>
          </a:p>
          <a:p>
            <a:pPr algn="ctr"/>
            <a:endParaRPr lang="es-ES" sz="2400"/>
          </a:p>
          <a:p>
            <a:r>
              <a:rPr lang="es-ES" sz="2400"/>
              <a:t>2. Elegir el “artefacto” que queremos desplegar (generado por la pipeline)</a:t>
            </a:r>
          </a:p>
        </p:txBody>
      </p:sp>
    </p:spTree>
    <p:extLst>
      <p:ext uri="{BB962C8B-B14F-4D97-AF65-F5344CB8AC3E}">
        <p14:creationId xmlns:p14="http://schemas.microsoft.com/office/powerpoint/2010/main" val="951571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Desplegamos en un servidor local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3340077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000" b="1" err="1">
                <a:solidFill>
                  <a:schemeClr val="bg1">
                    <a:lumMod val="95000"/>
                  </a:schemeClr>
                </a:solidFill>
              </a:rPr>
              <a:t>Desplegamos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F7918B-7C3F-44DD-AF61-57E4D1F5A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11" y="2144053"/>
            <a:ext cx="2971800" cy="27908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0924075-DDBF-479C-9E94-4D40365A65EC}"/>
              </a:ext>
            </a:extLst>
          </p:cNvPr>
          <p:cNvSpPr txBox="1"/>
          <p:nvPr/>
        </p:nvSpPr>
        <p:spPr>
          <a:xfrm>
            <a:off x="5311075" y="2626554"/>
            <a:ext cx="532107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/>
              <a:t>En el servidor local se ejecuta un comando </a:t>
            </a:r>
            <a:r>
              <a:rPr lang="es-ES" sz="2400" err="1"/>
              <a:t>powershell</a:t>
            </a:r>
            <a:r>
              <a:rPr lang="es-ES" sz="2400"/>
              <a:t> para conectarlo a Azure DevOps</a:t>
            </a:r>
          </a:p>
          <a:p>
            <a:endParaRPr lang="es-ES" sz="2400"/>
          </a:p>
          <a:p>
            <a:r>
              <a:rPr lang="es-ES" sz="2400"/>
              <a:t>Al crear la </a:t>
            </a:r>
            <a:r>
              <a:rPr lang="es-ES" sz="2400" err="1"/>
              <a:t>release</a:t>
            </a:r>
            <a:r>
              <a:rPr lang="es-ES" sz="2400"/>
              <a:t>, se selecciona el grupo de despliegue creado previamente</a:t>
            </a:r>
          </a:p>
        </p:txBody>
      </p:sp>
    </p:spTree>
    <p:extLst>
      <p:ext uri="{BB962C8B-B14F-4D97-AF65-F5344CB8AC3E}">
        <p14:creationId xmlns:p14="http://schemas.microsoft.com/office/powerpoint/2010/main" val="231598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194335" y="257535"/>
            <a:ext cx="543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/>
              <a:t>¿Y ahora qué?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3421524" cy="11183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000" b="1" err="1">
                <a:solidFill>
                  <a:schemeClr val="bg1">
                    <a:lumMod val="95000"/>
                  </a:schemeClr>
                </a:solidFill>
              </a:rPr>
              <a:t>Mantenimiento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924075-DDBF-479C-9E94-4D40365A65EC}"/>
              </a:ext>
            </a:extLst>
          </p:cNvPr>
          <p:cNvSpPr txBox="1"/>
          <p:nvPr/>
        </p:nvSpPr>
        <p:spPr>
          <a:xfrm>
            <a:off x="923633" y="2456764"/>
            <a:ext cx="9952241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400" dirty="0"/>
              <a:t>Los planes de pruebas hay que mantenerlos actualizados</a:t>
            </a:r>
          </a:p>
          <a:p>
            <a:endParaRPr lang="es-ES" sz="2400" dirty="0"/>
          </a:p>
          <a:p>
            <a:r>
              <a:rPr lang="es-ES" sz="2400" dirty="0"/>
              <a:t>Hay que olvidarse de métodos “alternativos” de subidas (aunque tengamos permisos)</a:t>
            </a:r>
          </a:p>
          <a:p>
            <a:endParaRPr lang="es-ES" sz="2400" dirty="0"/>
          </a:p>
          <a:p>
            <a:r>
              <a:rPr lang="es-ES" sz="2400" dirty="0"/>
              <a:t>Hay que mantener un buen uso de las ramas</a:t>
            </a:r>
          </a:p>
          <a:p>
            <a:endParaRPr lang="es-ES" sz="2400" dirty="0"/>
          </a:p>
          <a:p>
            <a:r>
              <a:rPr lang="es-ES" sz="2400" dirty="0"/>
              <a:t>Las aprobaciones no pueden convertirse en un mero trámite (para eso se quitan)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7F2F18-CE79-4B69-9D57-6F8B3FB3519F}"/>
              </a:ext>
            </a:extLst>
          </p:cNvPr>
          <p:cNvSpPr txBox="1"/>
          <p:nvPr/>
        </p:nvSpPr>
        <p:spPr>
          <a:xfrm>
            <a:off x="4194335" y="984916"/>
            <a:ext cx="2297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/>
              <a:t>¡Esto está vivo!</a:t>
            </a:r>
          </a:p>
        </p:txBody>
      </p:sp>
    </p:spTree>
    <p:extLst>
      <p:ext uri="{BB962C8B-B14F-4D97-AF65-F5344CB8AC3E}">
        <p14:creationId xmlns:p14="http://schemas.microsoft.com/office/powerpoint/2010/main" val="204758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90EDA9-2517-46EC-B6D4-3918D047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49B1F2-532C-44C7-8AC7-28EA15EE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BB8BC65-5E9C-4092-80DB-E8497A37774A}"/>
              </a:ext>
            </a:extLst>
          </p:cNvPr>
          <p:cNvSpPr/>
          <p:nvPr/>
        </p:nvSpPr>
        <p:spPr>
          <a:xfrm>
            <a:off x="543606" y="539284"/>
            <a:ext cx="6811609" cy="235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Imagen que contiene interior, techo, pequeño, tabla&#10;&#10;Descripción generada automáticamente">
            <a:extLst>
              <a:ext uri="{FF2B5EF4-FFF2-40B4-BE49-F238E27FC236}">
                <a16:creationId xmlns:a16="http://schemas.microsoft.com/office/drawing/2014/main" id="{D8C1BDB9-A281-429F-AD19-19D09B7CBA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3" b="7981"/>
          <a:stretch/>
        </p:blipFill>
        <p:spPr>
          <a:xfrm>
            <a:off x="7684008" y="10"/>
            <a:ext cx="4507992" cy="29345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7D3784-5CF9-4282-9B1C-52395785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1792" y="3676960"/>
            <a:ext cx="7852357" cy="205228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Cuatro </a:t>
            </a:r>
            <a:r>
              <a:rPr lang="en-US" sz="2200" err="1"/>
              <a:t>años</a:t>
            </a:r>
            <a:r>
              <a:rPr lang="en-US" sz="2200"/>
              <a:t> y medio </a:t>
            </a:r>
            <a:r>
              <a:rPr lang="en-US" sz="2200" err="1"/>
              <a:t>trabajando</a:t>
            </a:r>
            <a:r>
              <a:rPr lang="en-US" sz="2200"/>
              <a:t> </a:t>
            </a:r>
            <a:r>
              <a:rPr lang="en-US" sz="2200" err="1"/>
              <a:t>en</a:t>
            </a:r>
            <a:r>
              <a:rPr lang="en-US" sz="2200"/>
              <a:t> </a:t>
            </a:r>
            <a:r>
              <a:rPr lang="en-US" sz="2200" err="1"/>
              <a:t>Everis</a:t>
            </a:r>
            <a:r>
              <a:rPr lang="en-US" sz="2200"/>
              <a:t> (</a:t>
            </a:r>
            <a:r>
              <a:rPr lang="en-US" sz="2200" err="1"/>
              <a:t>consultoría</a:t>
            </a:r>
            <a:r>
              <a:rPr lang="en-US" sz="2200"/>
              <a:t> IT)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err="1"/>
              <a:t>Departamento</a:t>
            </a:r>
            <a:r>
              <a:rPr lang="en-US" sz="2200"/>
              <a:t> </a:t>
            </a:r>
            <a:r>
              <a:rPr lang="en-US" sz="2200" err="1"/>
              <a:t>especializado</a:t>
            </a:r>
            <a:r>
              <a:rPr lang="en-US" sz="2200"/>
              <a:t> </a:t>
            </a:r>
            <a:r>
              <a:rPr lang="en-US" sz="2200" err="1"/>
              <a:t>en</a:t>
            </a:r>
            <a:r>
              <a:rPr lang="en-US" sz="2200"/>
              <a:t> </a:t>
            </a:r>
            <a:r>
              <a:rPr lang="en-US" sz="2200" err="1"/>
              <a:t>tecnología</a:t>
            </a:r>
            <a:r>
              <a:rPr lang="en-US" sz="2200"/>
              <a:t> Microsoft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err="1"/>
              <a:t>En</a:t>
            </a:r>
            <a:r>
              <a:rPr lang="en-US" sz="2200"/>
              <a:t> </a:t>
            </a:r>
            <a:r>
              <a:rPr lang="en-US" sz="2200" err="1"/>
              <a:t>mantenimientos</a:t>
            </a:r>
            <a:r>
              <a:rPr lang="en-US" sz="2200"/>
              <a:t>… </a:t>
            </a:r>
            <a:r>
              <a:rPr lang="en-US" sz="2200" err="1"/>
              <a:t>Así</a:t>
            </a:r>
            <a:r>
              <a:rPr lang="en-US" sz="2200"/>
              <a:t> que </a:t>
            </a:r>
            <a:r>
              <a:rPr lang="en-US" sz="2200" err="1"/>
              <a:t>heredo</a:t>
            </a:r>
            <a:r>
              <a:rPr lang="en-US" sz="2200"/>
              <a:t> </a:t>
            </a:r>
            <a:r>
              <a:rPr lang="en-US" sz="2200" err="1"/>
              <a:t>mucho</a:t>
            </a:r>
            <a:r>
              <a:rPr lang="en-US" sz="2200"/>
              <a:t> </a:t>
            </a:r>
            <a:r>
              <a:rPr lang="en-US" sz="2200" err="1"/>
              <a:t>código</a:t>
            </a:r>
            <a:endParaRPr lang="en-US" sz="220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10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5491DB2-1CF9-49F2-B219-942593492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" r="2947" b="2"/>
          <a:stretch/>
        </p:blipFill>
        <p:spPr>
          <a:xfrm>
            <a:off x="8683064" y="3336718"/>
            <a:ext cx="3145804" cy="19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431" y="1046438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14300" algn="l"/>
            <a:r>
              <a:rPr lang="en-US" sz="5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52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Quién</a:t>
            </a:r>
            <a:r>
              <a:rPr lang="en-US" sz="5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es </a:t>
            </a:r>
            <a:r>
              <a:rPr lang="en-US" sz="52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esta</a:t>
            </a:r>
            <a:r>
              <a:rPr lang="en-US" sz="5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52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nos</a:t>
            </a:r>
            <a:r>
              <a:rPr lang="en-US" sz="5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está</a:t>
            </a:r>
            <a:r>
              <a:rPr lang="en-US" sz="5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hablando</a:t>
            </a:r>
            <a:r>
              <a:rPr lang="en-US" sz="5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540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A0E8B3B3-122C-4BD5-973D-37C4706FB735}"/>
              </a:ext>
            </a:extLst>
          </p:cNvPr>
          <p:cNvSpPr/>
          <p:nvPr/>
        </p:nvSpPr>
        <p:spPr>
          <a:xfrm>
            <a:off x="5628130" y="2065453"/>
            <a:ext cx="3929717" cy="17104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695A1411-BABC-401C-B34A-63362A953101}"/>
              </a:ext>
            </a:extLst>
          </p:cNvPr>
          <p:cNvSpPr/>
          <p:nvPr/>
        </p:nvSpPr>
        <p:spPr>
          <a:xfrm>
            <a:off x="6189111" y="4668026"/>
            <a:ext cx="2582601" cy="17104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8F528A3-1249-4AF6-AAD9-32E55EAAAA91}"/>
              </a:ext>
            </a:extLst>
          </p:cNvPr>
          <p:cNvSpPr/>
          <p:nvPr/>
        </p:nvSpPr>
        <p:spPr>
          <a:xfrm>
            <a:off x="502230" y="2615241"/>
            <a:ext cx="2752078" cy="18021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60648FC0-07F8-4EE0-BA09-65421EE1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35" y="52008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3F43E4F-0A58-4B12-B4C2-B16F195A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69" y="2744799"/>
            <a:ext cx="771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 descr="Imagen que contiene Forma&#10;&#10;Descripción generada automáticamente">
            <a:extLst>
              <a:ext uri="{FF2B5EF4-FFF2-40B4-BE49-F238E27FC236}">
                <a16:creationId xmlns:a16="http://schemas.microsoft.com/office/drawing/2014/main" id="{D71E327C-993C-4A6F-ADFE-EC2D32AC1B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48" y="2722802"/>
            <a:ext cx="788809" cy="78880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AA3C34B-C9B0-4B24-BE93-794C4831D4F1}"/>
              </a:ext>
            </a:extLst>
          </p:cNvPr>
          <p:cNvSpPr txBox="1"/>
          <p:nvPr/>
        </p:nvSpPr>
        <p:spPr>
          <a:xfrm>
            <a:off x="791672" y="3626189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¡Bug reportado en producción!</a:t>
            </a:r>
          </a:p>
        </p:txBody>
      </p: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8D955046-6BA3-43EE-AAB9-96F5818D155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3143496" y="2509380"/>
            <a:ext cx="3440836" cy="986243"/>
          </a:xfrm>
          <a:prstGeom prst="curvedConnector3">
            <a:avLst>
              <a:gd name="adj1" fmla="val 37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CBE49982-D3FA-42AD-84EE-BF73315136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24" y="4725923"/>
            <a:ext cx="960211" cy="960211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32F85BE7-FB68-4D65-9997-49E99B952069}"/>
              </a:ext>
            </a:extLst>
          </p:cNvPr>
          <p:cNvSpPr txBox="1"/>
          <p:nvPr/>
        </p:nvSpPr>
        <p:spPr>
          <a:xfrm>
            <a:off x="3278833" y="5625734"/>
            <a:ext cx="2183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 equipo de mantenimiento corrige la incidencia</a:t>
            </a:r>
          </a:p>
        </p:txBody>
      </p:sp>
      <p:pic>
        <p:nvPicPr>
          <p:cNvPr id="38" name="Picture 10">
            <a:extLst>
              <a:ext uri="{FF2B5EF4-FFF2-40B4-BE49-F238E27FC236}">
                <a16:creationId xmlns:a16="http://schemas.microsoft.com/office/drawing/2014/main" id="{FCFEB0DD-2262-4618-9A5D-53444966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49" y="2541089"/>
            <a:ext cx="649403" cy="64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utoShape 6" descr="git pull request icon">
            <a:extLst>
              <a:ext uri="{FF2B5EF4-FFF2-40B4-BE49-F238E27FC236}">
                <a16:creationId xmlns:a16="http://schemas.microsoft.com/office/drawing/2014/main" id="{3059A505-EF37-415D-9C18-44E92F424D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2505" y="2320898"/>
            <a:ext cx="1318334" cy="13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E02B326D-A1D0-45EF-8056-1B24F2ADB7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4468" y="2498065"/>
            <a:ext cx="714407" cy="714407"/>
          </a:xfrm>
          <a:prstGeom prst="rect">
            <a:avLst/>
          </a:prstGeom>
        </p:spPr>
      </p:pic>
      <p:sp>
        <p:nvSpPr>
          <p:cNvPr id="55" name="Oval 129">
            <a:extLst>
              <a:ext uri="{FF2B5EF4-FFF2-40B4-BE49-F238E27FC236}">
                <a16:creationId xmlns:a16="http://schemas.microsoft.com/office/drawing/2014/main" id="{6F6AB2EF-DA42-4F3F-AFE4-FAD4DB14B450}"/>
              </a:ext>
            </a:extLst>
          </p:cNvPr>
          <p:cNvSpPr/>
          <p:nvPr/>
        </p:nvSpPr>
        <p:spPr>
          <a:xfrm>
            <a:off x="7480412" y="2529126"/>
            <a:ext cx="649403" cy="630276"/>
          </a:xfrm>
          <a:prstGeom prst="ellipse">
            <a:avLst/>
          </a:prstGeom>
          <a:solidFill>
            <a:srgbClr val="FFFFFF"/>
          </a:solidFill>
          <a:ln w="19050" cap="flat">
            <a:noFill/>
            <a:prstDash val="solid"/>
            <a:miter/>
          </a:ln>
          <a:effectLst>
            <a:outerShdw blurRad="190500" dist="50800" dir="2400000" sx="101000" sy="101000" algn="tl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7" name="Freeform 984">
            <a:extLst>
              <a:ext uri="{FF2B5EF4-FFF2-40B4-BE49-F238E27FC236}">
                <a16:creationId xmlns:a16="http://schemas.microsoft.com/office/drawing/2014/main" id="{8DC42957-8A35-4D4A-B2EF-363B1F95B1C9}"/>
              </a:ext>
            </a:extLst>
          </p:cNvPr>
          <p:cNvSpPr>
            <a:spLocks/>
          </p:cNvSpPr>
          <p:nvPr/>
        </p:nvSpPr>
        <p:spPr bwMode="auto">
          <a:xfrm>
            <a:off x="7618225" y="2690297"/>
            <a:ext cx="177215" cy="302683"/>
          </a:xfrm>
          <a:custGeom>
            <a:avLst/>
            <a:gdLst>
              <a:gd name="T0" fmla="*/ 35 w 135"/>
              <a:gd name="T1" fmla="*/ 38 h 237"/>
              <a:gd name="T2" fmla="*/ 9 w 135"/>
              <a:gd name="T3" fmla="*/ 83 h 237"/>
              <a:gd name="T4" fmla="*/ 8 w 135"/>
              <a:gd name="T5" fmla="*/ 107 h 237"/>
              <a:gd name="T6" fmla="*/ 10 w 135"/>
              <a:gd name="T7" fmla="*/ 136 h 237"/>
              <a:gd name="T8" fmla="*/ 23 w 135"/>
              <a:gd name="T9" fmla="*/ 168 h 237"/>
              <a:gd name="T10" fmla="*/ 24 w 135"/>
              <a:gd name="T11" fmla="*/ 168 h 237"/>
              <a:gd name="T12" fmla="*/ 39 w 135"/>
              <a:gd name="T13" fmla="*/ 180 h 237"/>
              <a:gd name="T14" fmla="*/ 39 w 135"/>
              <a:gd name="T15" fmla="*/ 180 h 237"/>
              <a:gd name="T16" fmla="*/ 135 w 135"/>
              <a:gd name="T17" fmla="*/ 237 h 237"/>
              <a:gd name="T18" fmla="*/ 135 w 135"/>
              <a:gd name="T19" fmla="*/ 38 h 237"/>
              <a:gd name="T20" fmla="*/ 35 w 135"/>
              <a:gd name="T21" fmla="*/ 3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5" h="237">
                <a:moveTo>
                  <a:pt x="35" y="38"/>
                </a:moveTo>
                <a:cubicBezTo>
                  <a:pt x="35" y="59"/>
                  <a:pt x="21" y="74"/>
                  <a:pt x="9" y="83"/>
                </a:cubicBezTo>
                <a:cubicBezTo>
                  <a:pt x="0" y="89"/>
                  <a:pt x="0" y="101"/>
                  <a:pt x="8" y="107"/>
                </a:cubicBezTo>
                <a:cubicBezTo>
                  <a:pt x="16" y="115"/>
                  <a:pt x="17" y="127"/>
                  <a:pt x="10" y="136"/>
                </a:cubicBezTo>
                <a:cubicBezTo>
                  <a:pt x="1" y="148"/>
                  <a:pt x="8" y="165"/>
                  <a:pt x="23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31" y="170"/>
                  <a:pt x="36" y="174"/>
                  <a:pt x="39" y="180"/>
                </a:cubicBezTo>
                <a:cubicBezTo>
                  <a:pt x="39" y="180"/>
                  <a:pt x="39" y="180"/>
                  <a:pt x="39" y="180"/>
                </a:cubicBezTo>
                <a:cubicBezTo>
                  <a:pt x="56" y="215"/>
                  <a:pt x="94" y="237"/>
                  <a:pt x="135" y="237"/>
                </a:cubicBezTo>
                <a:cubicBezTo>
                  <a:pt x="135" y="38"/>
                  <a:pt x="135" y="38"/>
                  <a:pt x="135" y="38"/>
                </a:cubicBezTo>
                <a:cubicBezTo>
                  <a:pt x="135" y="38"/>
                  <a:pt x="35" y="0"/>
                  <a:pt x="35" y="38"/>
                </a:cubicBezTo>
              </a:path>
            </a:pathLst>
          </a:custGeom>
          <a:solidFill>
            <a:srgbClr val="C4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59" name="Freeform 986">
            <a:extLst>
              <a:ext uri="{FF2B5EF4-FFF2-40B4-BE49-F238E27FC236}">
                <a16:creationId xmlns:a16="http://schemas.microsoft.com/office/drawing/2014/main" id="{8B654FAA-D278-40E9-8633-F1F916F75083}"/>
              </a:ext>
            </a:extLst>
          </p:cNvPr>
          <p:cNvSpPr>
            <a:spLocks/>
          </p:cNvSpPr>
          <p:nvPr/>
        </p:nvSpPr>
        <p:spPr bwMode="auto">
          <a:xfrm>
            <a:off x="7807048" y="2690297"/>
            <a:ext cx="177989" cy="302683"/>
          </a:xfrm>
          <a:custGeom>
            <a:avLst/>
            <a:gdLst>
              <a:gd name="T0" fmla="*/ 125 w 135"/>
              <a:gd name="T1" fmla="*/ 136 h 237"/>
              <a:gd name="T2" fmla="*/ 128 w 135"/>
              <a:gd name="T3" fmla="*/ 107 h 237"/>
              <a:gd name="T4" fmla="*/ 126 w 135"/>
              <a:gd name="T5" fmla="*/ 83 h 237"/>
              <a:gd name="T6" fmla="*/ 100 w 135"/>
              <a:gd name="T7" fmla="*/ 38 h 237"/>
              <a:gd name="T8" fmla="*/ 0 w 135"/>
              <a:gd name="T9" fmla="*/ 38 h 237"/>
              <a:gd name="T10" fmla="*/ 0 w 135"/>
              <a:gd name="T11" fmla="*/ 237 h 237"/>
              <a:gd name="T12" fmla="*/ 90 w 135"/>
              <a:gd name="T13" fmla="*/ 179 h 237"/>
              <a:gd name="T14" fmla="*/ 91 w 135"/>
              <a:gd name="T15" fmla="*/ 176 h 237"/>
              <a:gd name="T16" fmla="*/ 111 w 135"/>
              <a:gd name="T17" fmla="*/ 168 h 237"/>
              <a:gd name="T18" fmla="*/ 112 w 135"/>
              <a:gd name="T19" fmla="*/ 168 h 237"/>
              <a:gd name="T20" fmla="*/ 125 w 135"/>
              <a:gd name="T21" fmla="*/ 1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5" h="237">
                <a:moveTo>
                  <a:pt x="125" y="136"/>
                </a:moveTo>
                <a:cubicBezTo>
                  <a:pt x="118" y="127"/>
                  <a:pt x="119" y="115"/>
                  <a:pt x="128" y="107"/>
                </a:cubicBezTo>
                <a:cubicBezTo>
                  <a:pt x="135" y="101"/>
                  <a:pt x="135" y="89"/>
                  <a:pt x="126" y="83"/>
                </a:cubicBezTo>
                <a:cubicBezTo>
                  <a:pt x="114" y="74"/>
                  <a:pt x="100" y="59"/>
                  <a:pt x="100" y="38"/>
                </a:cubicBezTo>
                <a:cubicBezTo>
                  <a:pt x="100" y="0"/>
                  <a:pt x="0" y="38"/>
                  <a:pt x="0" y="38"/>
                </a:cubicBezTo>
                <a:cubicBezTo>
                  <a:pt x="0" y="237"/>
                  <a:pt x="0" y="237"/>
                  <a:pt x="0" y="237"/>
                </a:cubicBezTo>
                <a:cubicBezTo>
                  <a:pt x="41" y="237"/>
                  <a:pt x="73" y="214"/>
                  <a:pt x="90" y="179"/>
                </a:cubicBezTo>
                <a:cubicBezTo>
                  <a:pt x="91" y="176"/>
                  <a:pt x="91" y="176"/>
                  <a:pt x="91" y="176"/>
                </a:cubicBezTo>
                <a:cubicBezTo>
                  <a:pt x="94" y="170"/>
                  <a:pt x="104" y="170"/>
                  <a:pt x="111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27" y="165"/>
                  <a:pt x="134" y="148"/>
                  <a:pt x="125" y="136"/>
                </a:cubicBezTo>
              </a:path>
            </a:pathLst>
          </a:custGeom>
          <a:solidFill>
            <a:srgbClr val="C4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0" name="Freeform 990">
            <a:extLst>
              <a:ext uri="{FF2B5EF4-FFF2-40B4-BE49-F238E27FC236}">
                <a16:creationId xmlns:a16="http://schemas.microsoft.com/office/drawing/2014/main" id="{00F8A621-D33C-4AAA-BD7C-ADDFD9FCDF1A}"/>
              </a:ext>
            </a:extLst>
          </p:cNvPr>
          <p:cNvSpPr>
            <a:spLocks/>
          </p:cNvSpPr>
          <p:nvPr/>
        </p:nvSpPr>
        <p:spPr bwMode="auto">
          <a:xfrm>
            <a:off x="7691742" y="2659503"/>
            <a:ext cx="223648" cy="477683"/>
          </a:xfrm>
          <a:custGeom>
            <a:avLst/>
            <a:gdLst>
              <a:gd name="T0" fmla="*/ 90 w 170"/>
              <a:gd name="T1" fmla="*/ 0 h 374"/>
              <a:gd name="T2" fmla="*/ 80 w 170"/>
              <a:gd name="T3" fmla="*/ 0 h 374"/>
              <a:gd name="T4" fmla="*/ 0 w 170"/>
              <a:gd name="T5" fmla="*/ 79 h 374"/>
              <a:gd name="T6" fmla="*/ 0 w 170"/>
              <a:gd name="T7" fmla="*/ 130 h 374"/>
              <a:gd name="T8" fmla="*/ 54 w 170"/>
              <a:gd name="T9" fmla="*/ 205 h 374"/>
              <a:gd name="T10" fmla="*/ 53 w 170"/>
              <a:gd name="T11" fmla="*/ 236 h 374"/>
              <a:gd name="T12" fmla="*/ 9 w 170"/>
              <a:gd name="T13" fmla="*/ 253 h 374"/>
              <a:gd name="T14" fmla="*/ 60 w 170"/>
              <a:gd name="T15" fmla="*/ 359 h 374"/>
              <a:gd name="T16" fmla="*/ 95 w 170"/>
              <a:gd name="T17" fmla="*/ 358 h 374"/>
              <a:gd name="T18" fmla="*/ 138 w 170"/>
              <a:gd name="T19" fmla="*/ 248 h 374"/>
              <a:gd name="T20" fmla="*/ 121 w 170"/>
              <a:gd name="T21" fmla="*/ 217 h 374"/>
              <a:gd name="T22" fmla="*/ 118 w 170"/>
              <a:gd name="T23" fmla="*/ 203 h 374"/>
              <a:gd name="T24" fmla="*/ 165 w 170"/>
              <a:gd name="T25" fmla="*/ 130 h 374"/>
              <a:gd name="T26" fmla="*/ 170 w 170"/>
              <a:gd name="T27" fmla="*/ 79 h 374"/>
              <a:gd name="T28" fmla="*/ 90 w 170"/>
              <a:gd name="T29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0" h="374">
                <a:moveTo>
                  <a:pt x="90" y="0"/>
                </a:moveTo>
                <a:cubicBezTo>
                  <a:pt x="80" y="0"/>
                  <a:pt x="80" y="0"/>
                  <a:pt x="80" y="0"/>
                </a:cubicBezTo>
                <a:cubicBezTo>
                  <a:pt x="36" y="0"/>
                  <a:pt x="0" y="36"/>
                  <a:pt x="0" y="79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65"/>
                  <a:pt x="23" y="194"/>
                  <a:pt x="54" y="205"/>
                </a:cubicBezTo>
                <a:cubicBezTo>
                  <a:pt x="53" y="236"/>
                  <a:pt x="53" y="236"/>
                  <a:pt x="53" y="236"/>
                </a:cubicBezTo>
                <a:cubicBezTo>
                  <a:pt x="9" y="253"/>
                  <a:pt x="9" y="253"/>
                  <a:pt x="9" y="253"/>
                </a:cubicBezTo>
                <a:cubicBezTo>
                  <a:pt x="60" y="359"/>
                  <a:pt x="60" y="359"/>
                  <a:pt x="60" y="359"/>
                </a:cubicBezTo>
                <a:cubicBezTo>
                  <a:pt x="67" y="374"/>
                  <a:pt x="89" y="374"/>
                  <a:pt x="95" y="358"/>
                </a:cubicBezTo>
                <a:cubicBezTo>
                  <a:pt x="138" y="248"/>
                  <a:pt x="138" y="248"/>
                  <a:pt x="138" y="248"/>
                </a:cubicBezTo>
                <a:cubicBezTo>
                  <a:pt x="121" y="217"/>
                  <a:pt x="121" y="217"/>
                  <a:pt x="121" y="217"/>
                </a:cubicBezTo>
                <a:cubicBezTo>
                  <a:pt x="118" y="203"/>
                  <a:pt x="118" y="203"/>
                  <a:pt x="118" y="203"/>
                </a:cubicBezTo>
                <a:cubicBezTo>
                  <a:pt x="146" y="190"/>
                  <a:pt x="165" y="162"/>
                  <a:pt x="165" y="130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0" y="36"/>
                  <a:pt x="134" y="0"/>
                  <a:pt x="90" y="0"/>
                </a:cubicBezTo>
              </a:path>
            </a:pathLst>
          </a:custGeom>
          <a:solidFill>
            <a:srgbClr val="F0BE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1" name="Freeform: Shape 128">
            <a:extLst>
              <a:ext uri="{FF2B5EF4-FFF2-40B4-BE49-F238E27FC236}">
                <a16:creationId xmlns:a16="http://schemas.microsoft.com/office/drawing/2014/main" id="{680F22AA-07E2-4A63-B727-8829399BDBE0}"/>
              </a:ext>
            </a:extLst>
          </p:cNvPr>
          <p:cNvSpPr>
            <a:spLocks/>
          </p:cNvSpPr>
          <p:nvPr/>
        </p:nvSpPr>
        <p:spPr bwMode="auto">
          <a:xfrm>
            <a:off x="7598192" y="2929139"/>
            <a:ext cx="409062" cy="230263"/>
          </a:xfrm>
          <a:custGeom>
            <a:avLst/>
            <a:gdLst>
              <a:gd name="connsiteX0" fmla="*/ 413974 w 1027216"/>
              <a:gd name="connsiteY0" fmla="*/ 0 h 595774"/>
              <a:gd name="connsiteX1" fmla="*/ 476696 w 1027216"/>
              <a:gd name="connsiteY1" fmla="*/ 425365 h 595774"/>
              <a:gd name="connsiteX2" fmla="*/ 635153 w 1027216"/>
              <a:gd name="connsiteY2" fmla="*/ 19785 h 595774"/>
              <a:gd name="connsiteX3" fmla="*/ 691274 w 1027216"/>
              <a:gd name="connsiteY3" fmla="*/ 69246 h 595774"/>
              <a:gd name="connsiteX4" fmla="*/ 879441 w 1027216"/>
              <a:gd name="connsiteY4" fmla="*/ 138491 h 595774"/>
              <a:gd name="connsiteX5" fmla="*/ 1014790 w 1027216"/>
              <a:gd name="connsiteY5" fmla="*/ 306659 h 595774"/>
              <a:gd name="connsiteX6" fmla="*/ 1023656 w 1027216"/>
              <a:gd name="connsiteY6" fmla="*/ 383137 h 595774"/>
              <a:gd name="connsiteX7" fmla="*/ 1027216 w 1027216"/>
              <a:gd name="connsiteY7" fmla="*/ 413847 h 595774"/>
              <a:gd name="connsiteX8" fmla="*/ 975495 w 1027216"/>
              <a:gd name="connsiteY8" fmla="*/ 456521 h 595774"/>
              <a:gd name="connsiteX9" fmla="*/ 519611 w 1027216"/>
              <a:gd name="connsiteY9" fmla="*/ 595774 h 595774"/>
              <a:gd name="connsiteX10" fmla="*/ 63727 w 1027216"/>
              <a:gd name="connsiteY10" fmla="*/ 456521 h 595774"/>
              <a:gd name="connsiteX11" fmla="*/ 0 w 1027216"/>
              <a:gd name="connsiteY11" fmla="*/ 403941 h 595774"/>
              <a:gd name="connsiteX12" fmla="*/ 4626 w 1027216"/>
              <a:gd name="connsiteY12" fmla="*/ 319848 h 595774"/>
              <a:gd name="connsiteX13" fmla="*/ 133373 w 1027216"/>
              <a:gd name="connsiteY13" fmla="*/ 145086 h 595774"/>
              <a:gd name="connsiteX14" fmla="*/ 314938 w 1027216"/>
              <a:gd name="connsiteY14" fmla="*/ 69246 h 595774"/>
              <a:gd name="connsiteX15" fmla="*/ 413974 w 1027216"/>
              <a:gd name="connsiteY15" fmla="*/ 0 h 59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7216" h="595774">
                <a:moveTo>
                  <a:pt x="413974" y="0"/>
                </a:moveTo>
                <a:cubicBezTo>
                  <a:pt x="413974" y="0"/>
                  <a:pt x="413974" y="0"/>
                  <a:pt x="476696" y="425365"/>
                </a:cubicBezTo>
                <a:cubicBezTo>
                  <a:pt x="476696" y="425365"/>
                  <a:pt x="476696" y="425365"/>
                  <a:pt x="635153" y="19785"/>
                </a:cubicBezTo>
                <a:cubicBezTo>
                  <a:pt x="635153" y="19785"/>
                  <a:pt x="635153" y="19785"/>
                  <a:pt x="691274" y="69246"/>
                </a:cubicBezTo>
                <a:cubicBezTo>
                  <a:pt x="691274" y="69246"/>
                  <a:pt x="691274" y="69246"/>
                  <a:pt x="879441" y="138491"/>
                </a:cubicBezTo>
                <a:cubicBezTo>
                  <a:pt x="952068" y="164870"/>
                  <a:pt x="1004887" y="227521"/>
                  <a:pt x="1014790" y="306659"/>
                </a:cubicBezTo>
                <a:cubicBezTo>
                  <a:pt x="1014790" y="306659"/>
                  <a:pt x="1014790" y="306659"/>
                  <a:pt x="1023656" y="383137"/>
                </a:cubicBezTo>
                <a:lnTo>
                  <a:pt x="1027216" y="413847"/>
                </a:lnTo>
                <a:lnTo>
                  <a:pt x="975495" y="456521"/>
                </a:lnTo>
                <a:cubicBezTo>
                  <a:pt x="845360" y="544438"/>
                  <a:pt x="688481" y="595774"/>
                  <a:pt x="519611" y="595774"/>
                </a:cubicBezTo>
                <a:cubicBezTo>
                  <a:pt x="350742" y="595774"/>
                  <a:pt x="193862" y="544438"/>
                  <a:pt x="63727" y="456521"/>
                </a:cubicBezTo>
                <a:lnTo>
                  <a:pt x="0" y="403941"/>
                </a:lnTo>
                <a:lnTo>
                  <a:pt x="4626" y="319848"/>
                </a:lnTo>
                <a:cubicBezTo>
                  <a:pt x="11229" y="240711"/>
                  <a:pt x="60746" y="171465"/>
                  <a:pt x="133373" y="145086"/>
                </a:cubicBezTo>
                <a:cubicBezTo>
                  <a:pt x="133373" y="145086"/>
                  <a:pt x="133373" y="145086"/>
                  <a:pt x="314938" y="69246"/>
                </a:cubicBezTo>
                <a:cubicBezTo>
                  <a:pt x="314938" y="69246"/>
                  <a:pt x="314938" y="69246"/>
                  <a:pt x="413974" y="0"/>
                </a:cubicBezTo>
                <a:close/>
              </a:path>
            </a:pathLst>
          </a:custGeom>
          <a:solidFill>
            <a:srgbClr val="002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2" name="Freeform 992">
            <a:extLst>
              <a:ext uri="{FF2B5EF4-FFF2-40B4-BE49-F238E27FC236}">
                <a16:creationId xmlns:a16="http://schemas.microsoft.com/office/drawing/2014/main" id="{AF4C7271-D8C3-490B-9799-62DB02763A84}"/>
              </a:ext>
            </a:extLst>
          </p:cNvPr>
          <p:cNvSpPr>
            <a:spLocks/>
          </p:cNvSpPr>
          <p:nvPr/>
        </p:nvSpPr>
        <p:spPr bwMode="auto">
          <a:xfrm>
            <a:off x="7762938" y="2682787"/>
            <a:ext cx="154773" cy="327468"/>
          </a:xfrm>
          <a:custGeom>
            <a:avLst/>
            <a:gdLst>
              <a:gd name="T0" fmla="*/ 0 w 118"/>
              <a:gd name="T1" fmla="*/ 187 h 257"/>
              <a:gd name="T2" fmla="*/ 0 w 118"/>
              <a:gd name="T3" fmla="*/ 193 h 257"/>
              <a:gd name="T4" fmla="*/ 0 w 118"/>
              <a:gd name="T5" fmla="*/ 193 h 257"/>
              <a:gd name="T6" fmla="*/ 2 w 118"/>
              <a:gd name="T7" fmla="*/ 212 h 257"/>
              <a:gd name="T8" fmla="*/ 45 w 118"/>
              <a:gd name="T9" fmla="*/ 257 h 257"/>
              <a:gd name="T10" fmla="*/ 67 w 118"/>
              <a:gd name="T11" fmla="*/ 199 h 257"/>
              <a:gd name="T12" fmla="*/ 67 w 118"/>
              <a:gd name="T13" fmla="*/ 199 h 257"/>
              <a:gd name="T14" fmla="*/ 67 w 118"/>
              <a:gd name="T15" fmla="*/ 199 h 257"/>
              <a:gd name="T16" fmla="*/ 68 w 118"/>
              <a:gd name="T17" fmla="*/ 185 h 257"/>
              <a:gd name="T18" fmla="*/ 68 w 118"/>
              <a:gd name="T19" fmla="*/ 185 h 257"/>
              <a:gd name="T20" fmla="*/ 116 w 118"/>
              <a:gd name="T21" fmla="*/ 114 h 257"/>
              <a:gd name="T22" fmla="*/ 116 w 118"/>
              <a:gd name="T23" fmla="*/ 69 h 257"/>
              <a:gd name="T24" fmla="*/ 116 w 118"/>
              <a:gd name="T25" fmla="*/ 61 h 257"/>
              <a:gd name="T26" fmla="*/ 116 w 118"/>
              <a:gd name="T27" fmla="*/ 53 h 257"/>
              <a:gd name="T28" fmla="*/ 105 w 118"/>
              <a:gd name="T29" fmla="*/ 27 h 257"/>
              <a:gd name="T30" fmla="*/ 64 w 118"/>
              <a:gd name="T31" fmla="*/ 0 h 257"/>
              <a:gd name="T32" fmla="*/ 65 w 118"/>
              <a:gd name="T33" fmla="*/ 12 h 257"/>
              <a:gd name="T34" fmla="*/ 76 w 118"/>
              <a:gd name="T35" fmla="*/ 69 h 257"/>
              <a:gd name="T36" fmla="*/ 50 w 118"/>
              <a:gd name="T37" fmla="*/ 72 h 257"/>
              <a:gd name="T38" fmla="*/ 44 w 118"/>
              <a:gd name="T39" fmla="*/ 87 h 257"/>
              <a:gd name="T40" fmla="*/ 49 w 118"/>
              <a:gd name="T41" fmla="*/ 117 h 257"/>
              <a:gd name="T42" fmla="*/ 40 w 118"/>
              <a:gd name="T43" fmla="*/ 124 h 257"/>
              <a:gd name="T44" fmla="*/ 35 w 118"/>
              <a:gd name="T45" fmla="*/ 131 h 257"/>
              <a:gd name="T46" fmla="*/ 38 w 118"/>
              <a:gd name="T47" fmla="*/ 151 h 257"/>
              <a:gd name="T48" fmla="*/ 34 w 118"/>
              <a:gd name="T49" fmla="*/ 156 h 257"/>
              <a:gd name="T50" fmla="*/ 26 w 118"/>
              <a:gd name="T51" fmla="*/ 192 h 257"/>
              <a:gd name="T52" fmla="*/ 26 w 118"/>
              <a:gd name="T53" fmla="*/ 192 h 257"/>
              <a:gd name="T54" fmla="*/ 0 w 118"/>
              <a:gd name="T55" fmla="*/ 18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8" h="257">
                <a:moveTo>
                  <a:pt x="0" y="187"/>
                </a:moveTo>
                <a:cubicBezTo>
                  <a:pt x="0" y="193"/>
                  <a:pt x="0" y="193"/>
                  <a:pt x="0" y="193"/>
                </a:cubicBezTo>
                <a:cubicBezTo>
                  <a:pt x="0" y="193"/>
                  <a:pt x="0" y="193"/>
                  <a:pt x="0" y="193"/>
                </a:cubicBezTo>
                <a:cubicBezTo>
                  <a:pt x="2" y="212"/>
                  <a:pt x="2" y="212"/>
                  <a:pt x="2" y="212"/>
                </a:cubicBezTo>
                <a:cubicBezTo>
                  <a:pt x="8" y="227"/>
                  <a:pt x="20" y="246"/>
                  <a:pt x="45" y="257"/>
                </a:cubicBezTo>
                <a:cubicBezTo>
                  <a:pt x="67" y="199"/>
                  <a:pt x="67" y="199"/>
                  <a:pt x="67" y="199"/>
                </a:cubicBezTo>
                <a:cubicBezTo>
                  <a:pt x="67" y="199"/>
                  <a:pt x="67" y="199"/>
                  <a:pt x="67" y="199"/>
                </a:cubicBezTo>
                <a:cubicBezTo>
                  <a:pt x="67" y="199"/>
                  <a:pt x="67" y="199"/>
                  <a:pt x="67" y="199"/>
                </a:cubicBezTo>
                <a:cubicBezTo>
                  <a:pt x="68" y="185"/>
                  <a:pt x="68" y="185"/>
                  <a:pt x="68" y="185"/>
                </a:cubicBezTo>
                <a:cubicBezTo>
                  <a:pt x="68" y="185"/>
                  <a:pt x="68" y="185"/>
                  <a:pt x="68" y="185"/>
                </a:cubicBezTo>
                <a:cubicBezTo>
                  <a:pt x="96" y="173"/>
                  <a:pt x="115" y="145"/>
                  <a:pt x="116" y="114"/>
                </a:cubicBezTo>
                <a:cubicBezTo>
                  <a:pt x="116" y="114"/>
                  <a:pt x="118" y="66"/>
                  <a:pt x="116" y="69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59"/>
                  <a:pt x="116" y="56"/>
                  <a:pt x="116" y="53"/>
                </a:cubicBezTo>
                <a:cubicBezTo>
                  <a:pt x="114" y="51"/>
                  <a:pt x="105" y="27"/>
                  <a:pt x="105" y="27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12"/>
                  <a:pt x="81" y="43"/>
                  <a:pt x="76" y="69"/>
                </a:cubicBezTo>
                <a:cubicBezTo>
                  <a:pt x="70" y="69"/>
                  <a:pt x="50" y="72"/>
                  <a:pt x="50" y="72"/>
                </a:cubicBezTo>
                <a:cubicBezTo>
                  <a:pt x="45" y="74"/>
                  <a:pt x="44" y="82"/>
                  <a:pt x="44" y="87"/>
                </a:cubicBezTo>
                <a:cubicBezTo>
                  <a:pt x="49" y="117"/>
                  <a:pt x="49" y="117"/>
                  <a:pt x="49" y="117"/>
                </a:cubicBezTo>
                <a:cubicBezTo>
                  <a:pt x="49" y="123"/>
                  <a:pt x="45" y="124"/>
                  <a:pt x="40" y="124"/>
                </a:cubicBezTo>
                <a:cubicBezTo>
                  <a:pt x="37" y="124"/>
                  <a:pt x="34" y="128"/>
                  <a:pt x="35" y="131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25" y="166"/>
                  <a:pt x="22" y="179"/>
                  <a:pt x="26" y="192"/>
                </a:cubicBezTo>
                <a:cubicBezTo>
                  <a:pt x="26" y="192"/>
                  <a:pt x="26" y="192"/>
                  <a:pt x="26" y="192"/>
                </a:cubicBezTo>
                <a:cubicBezTo>
                  <a:pt x="17" y="192"/>
                  <a:pt x="8" y="190"/>
                  <a:pt x="0" y="187"/>
                </a:cubicBezTo>
              </a:path>
            </a:pathLst>
          </a:custGeom>
          <a:solidFill>
            <a:srgbClr val="DB9C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4" name="Freeform 998">
            <a:extLst>
              <a:ext uri="{FF2B5EF4-FFF2-40B4-BE49-F238E27FC236}">
                <a16:creationId xmlns:a16="http://schemas.microsoft.com/office/drawing/2014/main" id="{C911D8F2-11E4-4BB1-9109-A7F8DB8CA8DE}"/>
              </a:ext>
            </a:extLst>
          </p:cNvPr>
          <p:cNvSpPr>
            <a:spLocks/>
          </p:cNvSpPr>
          <p:nvPr/>
        </p:nvSpPr>
        <p:spPr bwMode="auto">
          <a:xfrm>
            <a:off x="7680908" y="2623452"/>
            <a:ext cx="238351" cy="178005"/>
          </a:xfrm>
          <a:custGeom>
            <a:avLst/>
            <a:gdLst>
              <a:gd name="T0" fmla="*/ 98 w 181"/>
              <a:gd name="T1" fmla="*/ 0 h 139"/>
              <a:gd name="T2" fmla="*/ 83 w 181"/>
              <a:gd name="T3" fmla="*/ 0 h 139"/>
              <a:gd name="T4" fmla="*/ 0 w 181"/>
              <a:gd name="T5" fmla="*/ 84 h 139"/>
              <a:gd name="T6" fmla="*/ 0 w 181"/>
              <a:gd name="T7" fmla="*/ 139 h 139"/>
              <a:gd name="T8" fmla="*/ 22 w 181"/>
              <a:gd name="T9" fmla="*/ 107 h 139"/>
              <a:gd name="T10" fmla="*/ 22 w 181"/>
              <a:gd name="T11" fmla="*/ 89 h 139"/>
              <a:gd name="T12" fmla="*/ 36 w 181"/>
              <a:gd name="T13" fmla="*/ 64 h 139"/>
              <a:gd name="T14" fmla="*/ 57 w 181"/>
              <a:gd name="T15" fmla="*/ 52 h 139"/>
              <a:gd name="T16" fmla="*/ 102 w 181"/>
              <a:gd name="T17" fmla="*/ 58 h 139"/>
              <a:gd name="T18" fmla="*/ 104 w 181"/>
              <a:gd name="T19" fmla="*/ 59 h 139"/>
              <a:gd name="T20" fmla="*/ 129 w 181"/>
              <a:gd name="T21" fmla="*/ 69 h 139"/>
              <a:gd name="T22" fmla="*/ 132 w 181"/>
              <a:gd name="T23" fmla="*/ 69 h 139"/>
              <a:gd name="T24" fmla="*/ 158 w 181"/>
              <a:gd name="T25" fmla="*/ 95 h 139"/>
              <a:gd name="T26" fmla="*/ 158 w 181"/>
              <a:gd name="T27" fmla="*/ 110 h 139"/>
              <a:gd name="T28" fmla="*/ 181 w 181"/>
              <a:gd name="T29" fmla="*/ 133 h 139"/>
              <a:gd name="T30" fmla="*/ 181 w 181"/>
              <a:gd name="T31" fmla="*/ 84 h 139"/>
              <a:gd name="T32" fmla="*/ 98 w 181"/>
              <a:gd name="T3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" h="139">
                <a:moveTo>
                  <a:pt x="98" y="0"/>
                </a:moveTo>
                <a:cubicBezTo>
                  <a:pt x="83" y="0"/>
                  <a:pt x="83" y="0"/>
                  <a:pt x="83" y="0"/>
                </a:cubicBezTo>
                <a:cubicBezTo>
                  <a:pt x="37" y="0"/>
                  <a:pt x="0" y="38"/>
                  <a:pt x="0" y="84"/>
                </a:cubicBezTo>
                <a:cubicBezTo>
                  <a:pt x="0" y="139"/>
                  <a:pt x="0" y="139"/>
                  <a:pt x="0" y="139"/>
                </a:cubicBezTo>
                <a:cubicBezTo>
                  <a:pt x="13" y="134"/>
                  <a:pt x="22" y="122"/>
                  <a:pt x="22" y="107"/>
                </a:cubicBezTo>
                <a:cubicBezTo>
                  <a:pt x="22" y="89"/>
                  <a:pt x="22" y="89"/>
                  <a:pt x="22" y="89"/>
                </a:cubicBezTo>
                <a:cubicBezTo>
                  <a:pt x="22" y="79"/>
                  <a:pt x="27" y="69"/>
                  <a:pt x="36" y="64"/>
                </a:cubicBezTo>
                <a:cubicBezTo>
                  <a:pt x="57" y="52"/>
                  <a:pt x="57" y="52"/>
                  <a:pt x="57" y="52"/>
                </a:cubicBezTo>
                <a:cubicBezTo>
                  <a:pt x="72" y="44"/>
                  <a:pt x="90" y="46"/>
                  <a:pt x="102" y="58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11" y="66"/>
                  <a:pt x="120" y="69"/>
                  <a:pt x="129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47" y="69"/>
                  <a:pt x="158" y="81"/>
                  <a:pt x="158" y="95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58" y="123"/>
                  <a:pt x="169" y="133"/>
                  <a:pt x="181" y="133"/>
                </a:cubicBezTo>
                <a:cubicBezTo>
                  <a:pt x="181" y="84"/>
                  <a:pt x="181" y="84"/>
                  <a:pt x="181" y="84"/>
                </a:cubicBezTo>
                <a:cubicBezTo>
                  <a:pt x="181" y="38"/>
                  <a:pt x="144" y="0"/>
                  <a:pt x="98" y="0"/>
                </a:cubicBezTo>
              </a:path>
            </a:pathLst>
          </a:custGeom>
          <a:solidFill>
            <a:srgbClr val="C43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251BC5B3-F138-45DD-AA43-0D319E0E6B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63" y="4762584"/>
            <a:ext cx="925474" cy="925474"/>
          </a:xfrm>
          <a:prstGeom prst="rect">
            <a:avLst/>
          </a:prstGeom>
        </p:spPr>
      </p:pic>
      <p:sp>
        <p:nvSpPr>
          <p:cNvPr id="70" name="CuadroTexto 69">
            <a:extLst>
              <a:ext uri="{FF2B5EF4-FFF2-40B4-BE49-F238E27FC236}">
                <a16:creationId xmlns:a16="http://schemas.microsoft.com/office/drawing/2014/main" id="{6F2F0910-400F-4A78-B0F1-FD2A14CA18B5}"/>
              </a:ext>
            </a:extLst>
          </p:cNvPr>
          <p:cNvSpPr txBox="1"/>
          <p:nvPr/>
        </p:nvSpPr>
        <p:spPr>
          <a:xfrm>
            <a:off x="6388457" y="5648394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Equipo desarrollando una nueva </a:t>
            </a:r>
            <a:r>
              <a:rPr lang="es-ES" err="1"/>
              <a:t>feature</a:t>
            </a:r>
            <a:endParaRPr lang="es-ES"/>
          </a:p>
        </p:txBody>
      </p:sp>
      <p:cxnSp>
        <p:nvCxnSpPr>
          <p:cNvPr id="85" name="Conector: curvado 84">
            <a:extLst>
              <a:ext uri="{FF2B5EF4-FFF2-40B4-BE49-F238E27FC236}">
                <a16:creationId xmlns:a16="http://schemas.microsoft.com/office/drawing/2014/main" id="{0023F1EF-7AEB-46C4-8E35-F9ACDAE54B0F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200656" y="5266733"/>
            <a:ext cx="988455" cy="2565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4">
            <a:extLst>
              <a:ext uri="{FF2B5EF4-FFF2-40B4-BE49-F238E27FC236}">
                <a16:creationId xmlns:a16="http://schemas.microsoft.com/office/drawing/2014/main" id="{0791EDCE-EF87-4B7E-87E5-96B87331F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638" y="236863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Gráfico 87">
            <a:extLst>
              <a:ext uri="{FF2B5EF4-FFF2-40B4-BE49-F238E27FC236}">
                <a16:creationId xmlns:a16="http://schemas.microsoft.com/office/drawing/2014/main" id="{252499AE-180E-4823-AD12-75329642E8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23744" y="568420"/>
            <a:ext cx="875094" cy="875094"/>
          </a:xfrm>
          <a:prstGeom prst="rect">
            <a:avLst/>
          </a:prstGeom>
        </p:spPr>
      </p:pic>
      <p:cxnSp>
        <p:nvCxnSpPr>
          <p:cNvPr id="90" name="Conector: curvado 89">
            <a:extLst>
              <a:ext uri="{FF2B5EF4-FFF2-40B4-BE49-F238E27FC236}">
                <a16:creationId xmlns:a16="http://schemas.microsoft.com/office/drawing/2014/main" id="{3B5EF269-50C2-4108-AA2C-20392E9A1A94}"/>
              </a:ext>
            </a:extLst>
          </p:cNvPr>
          <p:cNvCxnSpPr>
            <a:cxnSpLocks/>
            <a:endCxn id="103" idx="1"/>
          </p:cNvCxnSpPr>
          <p:nvPr/>
        </p:nvCxnSpPr>
        <p:spPr>
          <a:xfrm rot="5400000" flipH="1" flipV="1">
            <a:off x="4172229" y="3400991"/>
            <a:ext cx="1936206" cy="975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3EC1BADE-91B5-463E-A194-025DB5C14EA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814547" y="2844264"/>
            <a:ext cx="665865" cy="1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A9D29DA6-6A51-4121-9A7E-D4C814084F18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201236" y="2865791"/>
            <a:ext cx="451413" cy="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09A6FD6C-65C6-4E07-A089-E877E8C33C8A}"/>
              </a:ext>
            </a:extLst>
          </p:cNvPr>
          <p:cNvCxnSpPr>
            <a:cxnSpLocks/>
          </p:cNvCxnSpPr>
          <p:nvPr/>
        </p:nvCxnSpPr>
        <p:spPr>
          <a:xfrm>
            <a:off x="9614035" y="2920685"/>
            <a:ext cx="43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9D8190E3-F468-45FD-893B-491D217E2A15}"/>
              </a:ext>
            </a:extLst>
          </p:cNvPr>
          <p:cNvCxnSpPr>
            <a:cxnSpLocks/>
            <a:endCxn id="88" idx="2"/>
          </p:cNvCxnSpPr>
          <p:nvPr/>
        </p:nvCxnSpPr>
        <p:spPr>
          <a:xfrm flipH="1" flipV="1">
            <a:off x="9361291" y="1443514"/>
            <a:ext cx="794763" cy="96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479D17A1-A977-4E28-8408-9CD3380DAB14}"/>
              </a:ext>
            </a:extLst>
          </p:cNvPr>
          <p:cNvSpPr txBox="1"/>
          <p:nvPr/>
        </p:nvSpPr>
        <p:spPr>
          <a:xfrm>
            <a:off x="5843036" y="3288554"/>
            <a:ext cx="349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Flujo de aprobación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01F300E0-8D75-4F8B-8A75-F948E3E00A54}"/>
              </a:ext>
            </a:extLst>
          </p:cNvPr>
          <p:cNvSpPr txBox="1"/>
          <p:nvPr/>
        </p:nvSpPr>
        <p:spPr>
          <a:xfrm>
            <a:off x="9614035" y="3334720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Despliegue automático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AE8ACCCF-C5B7-46C1-A91C-577F64D27A10}"/>
              </a:ext>
            </a:extLst>
          </p:cNvPr>
          <p:cNvSpPr txBox="1"/>
          <p:nvPr/>
        </p:nvSpPr>
        <p:spPr>
          <a:xfrm>
            <a:off x="9614035" y="648863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¡Cambio subido!</a:t>
            </a:r>
          </a:p>
        </p:txBody>
      </p:sp>
      <p:cxnSp>
        <p:nvCxnSpPr>
          <p:cNvPr id="115" name="Conector: curvado 114">
            <a:extLst>
              <a:ext uri="{FF2B5EF4-FFF2-40B4-BE49-F238E27FC236}">
                <a16:creationId xmlns:a16="http://schemas.microsoft.com/office/drawing/2014/main" id="{12593276-3B2F-4199-BF13-76AD2F77E048}"/>
              </a:ext>
            </a:extLst>
          </p:cNvPr>
          <p:cNvCxnSpPr>
            <a:cxnSpLocks/>
            <a:stCxn id="68" idx="0"/>
            <a:endCxn id="103" idx="2"/>
          </p:cNvCxnSpPr>
          <p:nvPr/>
        </p:nvCxnSpPr>
        <p:spPr>
          <a:xfrm rot="5400000" flipH="1" flipV="1">
            <a:off x="7090646" y="4165684"/>
            <a:ext cx="892109" cy="112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1545A47C-43DE-40EF-85C1-1A85FD45565C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6" y="89665"/>
            <a:ext cx="3600728" cy="15583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200" b="1">
                <a:solidFill>
                  <a:schemeClr val="bg1">
                    <a:lumMod val="95000"/>
                  </a:schemeClr>
                </a:solidFill>
              </a:rPr>
              <a:t>La </a:t>
            </a:r>
            <a:r>
              <a:rPr lang="en-US" sz="3200" b="1" err="1">
                <a:solidFill>
                  <a:schemeClr val="bg1">
                    <a:lumMod val="95000"/>
                  </a:schemeClr>
                </a:solidFill>
              </a:rPr>
              <a:t>situación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</a:rPr>
              <a:t> mega </a:t>
            </a:r>
            <a:r>
              <a:rPr lang="en-US" sz="3200" b="1" err="1">
                <a:solidFill>
                  <a:schemeClr val="bg1">
                    <a:lumMod val="95000"/>
                  </a:schemeClr>
                </a:solidFill>
              </a:rPr>
              <a:t>chupi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err="1">
                <a:solidFill>
                  <a:schemeClr val="bg1">
                    <a:lumMod val="95000"/>
                  </a:schemeClr>
                </a:solidFill>
              </a:rPr>
              <a:t>guay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</a:rPr>
              <a:t> que </a:t>
            </a:r>
            <a:r>
              <a:rPr lang="en-US" sz="3200" b="1" err="1">
                <a:solidFill>
                  <a:schemeClr val="bg1">
                    <a:lumMod val="95000"/>
                  </a:schemeClr>
                </a:solidFill>
              </a:rPr>
              <a:t>todo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</a:rPr>
              <a:t> el </a:t>
            </a:r>
            <a:r>
              <a:rPr lang="en-US" sz="3200" b="1" err="1">
                <a:solidFill>
                  <a:schemeClr val="bg1">
                    <a:lumMod val="95000"/>
                  </a:schemeClr>
                </a:solidFill>
              </a:rPr>
              <a:t>mundo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err="1">
                <a:solidFill>
                  <a:schemeClr val="bg1">
                    <a:lumMod val="95000"/>
                  </a:schemeClr>
                </a:solidFill>
              </a:rPr>
              <a:t>querría</a:t>
            </a:r>
            <a:endParaRPr lang="en-US" sz="32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14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16235" y="567288"/>
            <a:ext cx="6123214" cy="890505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114300" algn="l"/>
            <a:r>
              <a:rPr lang="en-US" sz="3400" b="1"/>
              <a:t>Es la </a:t>
            </a:r>
            <a:r>
              <a:rPr lang="en-US" sz="3400" b="1" err="1"/>
              <a:t>solución</a:t>
            </a:r>
            <a:r>
              <a:rPr lang="en-US" sz="3400" b="1"/>
              <a:t> </a:t>
            </a:r>
            <a:r>
              <a:rPr lang="en-US" sz="3400" b="1" err="1"/>
              <a:t>propuesta</a:t>
            </a:r>
            <a:r>
              <a:rPr lang="en-US" sz="3400" b="1"/>
              <a:t> por Microsoft para el Desarrollo, </a:t>
            </a:r>
            <a:r>
              <a:rPr lang="en-US" sz="3400" b="1" err="1"/>
              <a:t>despliegue</a:t>
            </a:r>
            <a:r>
              <a:rPr lang="en-US" sz="3400" b="1"/>
              <a:t> e </a:t>
            </a:r>
            <a:r>
              <a:rPr lang="en-US" sz="3400" b="1" err="1"/>
              <a:t>integración</a:t>
            </a:r>
            <a:r>
              <a:rPr lang="en-US" sz="3400" b="1"/>
              <a:t> continua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7F2E91-9041-49C7-8F50-41B024B60DF2}"/>
              </a:ext>
            </a:extLst>
          </p:cNvPr>
          <p:cNvSpPr txBox="1"/>
          <p:nvPr/>
        </p:nvSpPr>
        <p:spPr>
          <a:xfrm>
            <a:off x="3600974" y="5921380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https://azure.microsoft.com/en-us/services/devops/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4165" y="-36715"/>
            <a:ext cx="1208005" cy="120800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E5B385-4E73-4F58-B649-A2827E0B1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15" y="235963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230B3A6-556D-4332-ADE3-95F0E9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925" y="232033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2589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A9F61A3-2E46-4CC7-BE4B-4D85A775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35" y="412208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159F0EB-D2FE-4D42-9938-CD107887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71" y="409505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5482311" y="3222027"/>
            <a:ext cx="167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Azure Repos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A7632A-B393-4AE8-A442-7C0C4F892DDE}"/>
              </a:ext>
            </a:extLst>
          </p:cNvPr>
          <p:cNvSpPr txBox="1"/>
          <p:nvPr/>
        </p:nvSpPr>
        <p:spPr>
          <a:xfrm>
            <a:off x="1615737" y="3255766"/>
            <a:ext cx="167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Azure</a:t>
            </a:r>
            <a:r>
              <a:rPr lang="es-ES"/>
              <a:t> </a:t>
            </a:r>
            <a:r>
              <a:rPr lang="es-ES" b="1" err="1"/>
              <a:t>Boards</a:t>
            </a:r>
            <a:endParaRPr lang="es-ES" b="1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7C91EB-B1C5-49EA-9A90-EEB24D19C333}"/>
              </a:ext>
            </a:extLst>
          </p:cNvPr>
          <p:cNvSpPr txBox="1"/>
          <p:nvPr/>
        </p:nvSpPr>
        <p:spPr>
          <a:xfrm>
            <a:off x="9166041" y="3228269"/>
            <a:ext cx="167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Azure Pipelines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6DFB31E-893D-4C97-8967-9B3CCF1D1B11}"/>
              </a:ext>
            </a:extLst>
          </p:cNvPr>
          <p:cNvSpPr txBox="1"/>
          <p:nvPr/>
        </p:nvSpPr>
        <p:spPr>
          <a:xfrm>
            <a:off x="3604936" y="4978113"/>
            <a:ext cx="167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Azure </a:t>
            </a:r>
            <a:r>
              <a:rPr lang="es-ES" b="1" err="1"/>
              <a:t>Artifacts</a:t>
            </a:r>
            <a:endParaRPr lang="es-ES" b="1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759DA01-1EB5-4248-82FE-A58AD632F691}"/>
              </a:ext>
            </a:extLst>
          </p:cNvPr>
          <p:cNvSpPr txBox="1"/>
          <p:nvPr/>
        </p:nvSpPr>
        <p:spPr>
          <a:xfrm>
            <a:off x="7475767" y="4981956"/>
            <a:ext cx="19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Azure Test </a:t>
            </a:r>
            <a:r>
              <a:rPr lang="es-ES" b="1" err="1"/>
              <a:t>Plans</a:t>
            </a:r>
            <a:endParaRPr lang="es-ES" b="1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es Azure DevOps?</a:t>
            </a:r>
          </a:p>
        </p:txBody>
      </p:sp>
    </p:spTree>
    <p:extLst>
      <p:ext uri="{BB962C8B-B14F-4D97-AF65-F5344CB8AC3E}">
        <p14:creationId xmlns:p14="http://schemas.microsoft.com/office/powerpoint/2010/main" val="346186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69547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6288" y="1894239"/>
            <a:ext cx="9739423" cy="2911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Junto con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nuestro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sentido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común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estas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son las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herramientas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tenemos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así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que… </a:t>
            </a:r>
            <a:b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¡A la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faena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2146" y="69547"/>
            <a:ext cx="1208005" cy="12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312518" y="658402"/>
            <a:ext cx="493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¿Cómo me planteo cuántos equipos?</a:t>
            </a:r>
          </a:p>
          <a:p>
            <a:r>
              <a:rPr lang="es-ES" b="1"/>
              <a:t>PERMISOS, principalmente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0. ¿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Cuántos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equipos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AB7D72-2B42-4CDB-B28D-69381632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1" y="2079788"/>
            <a:ext cx="5983343" cy="20112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D10C824-BC61-4195-A298-96C665403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11" y="4295554"/>
            <a:ext cx="1289556" cy="23891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3C3F2A-8B0D-42BF-B446-A8913CD5C465}"/>
              </a:ext>
            </a:extLst>
          </p:cNvPr>
          <p:cNvSpPr txBox="1"/>
          <p:nvPr/>
        </p:nvSpPr>
        <p:spPr>
          <a:xfrm>
            <a:off x="1844749" y="4376345"/>
            <a:ext cx="5453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Puede haber más de un repositorio en un equipo</a:t>
            </a:r>
          </a:p>
          <a:p>
            <a:endParaRPr lang="es-ES"/>
          </a:p>
          <a:p>
            <a:r>
              <a:rPr lang="es-ES"/>
              <a:t>Puede haber más de un pipeline definido en un equipo</a:t>
            </a:r>
          </a:p>
          <a:p>
            <a:endParaRPr lang="es-ES"/>
          </a:p>
          <a:p>
            <a:r>
              <a:rPr lang="es-ES"/>
              <a:t>Se pueden definir políticas de protección de ramas a nivel de repositorio o general del proyecto</a:t>
            </a:r>
          </a:p>
          <a:p>
            <a:endParaRPr lang="es-ES"/>
          </a:p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142E39-2F0B-4D04-B3B7-82E36EDDFDFB}"/>
              </a:ext>
            </a:extLst>
          </p:cNvPr>
          <p:cNvSpPr txBox="1"/>
          <p:nvPr/>
        </p:nvSpPr>
        <p:spPr>
          <a:xfrm>
            <a:off x="7715272" y="2711349"/>
            <a:ext cx="39445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La decisión de crear proyectos debería ser por una gestión más eficiente y no que tenemos por ejemplo dos servicios web diferentes</a:t>
            </a:r>
          </a:p>
          <a:p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00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787701" y="516183"/>
            <a:ext cx="408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/>
              <a:t>¿Y cómo organizo esto?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Montando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repositorio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CA41B8-FC3E-4B37-93DA-DC1EEC01B47C}"/>
              </a:ext>
            </a:extLst>
          </p:cNvPr>
          <p:cNvSpPr txBox="1"/>
          <p:nvPr/>
        </p:nvSpPr>
        <p:spPr>
          <a:xfrm>
            <a:off x="361911" y="2282623"/>
            <a:ext cx="49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Un anillo para gobernarlos a todos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8E667D-0D64-42C2-9C92-4C8BD47926F2}"/>
              </a:ext>
            </a:extLst>
          </p:cNvPr>
          <p:cNvSpPr txBox="1"/>
          <p:nvPr/>
        </p:nvSpPr>
        <p:spPr>
          <a:xfrm>
            <a:off x="7401242" y="2282623"/>
            <a:ext cx="49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Divide y vencerás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37DB999-7171-40DA-9463-117E06661168}"/>
              </a:ext>
            </a:extLst>
          </p:cNvPr>
          <p:cNvCxnSpPr/>
          <p:nvPr/>
        </p:nvCxnSpPr>
        <p:spPr>
          <a:xfrm>
            <a:off x="6005620" y="2388093"/>
            <a:ext cx="0" cy="414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50FAB8C8-3ED8-48AF-9426-ADDC28B5F28E}"/>
              </a:ext>
            </a:extLst>
          </p:cNvPr>
          <p:cNvSpPr txBox="1"/>
          <p:nvPr/>
        </p:nvSpPr>
        <p:spPr>
          <a:xfrm>
            <a:off x="169990" y="2695880"/>
            <a:ext cx="570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/>
              <a:t>Un único repositorio que contiene todo el código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938149-E120-44A0-B45E-ED13E93F96FF}"/>
              </a:ext>
            </a:extLst>
          </p:cNvPr>
          <p:cNvSpPr txBox="1"/>
          <p:nvPr/>
        </p:nvSpPr>
        <p:spPr>
          <a:xfrm>
            <a:off x="6377163" y="2695880"/>
            <a:ext cx="5705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/>
              <a:t>Un repositorio por cada componente</a:t>
            </a:r>
          </a:p>
        </p:txBody>
      </p:sp>
      <p:pic>
        <p:nvPicPr>
          <p:cNvPr id="11" name="Imagen 10" descr="Imagen que contiene firmar, dibujo, señal&#10;&#10;Descripción generada automáticamente">
            <a:extLst>
              <a:ext uri="{FF2B5EF4-FFF2-40B4-BE49-F238E27FC236}">
                <a16:creationId xmlns:a16="http://schemas.microsoft.com/office/drawing/2014/main" id="{482C6AAE-915C-47CC-81F2-E53F9F3A8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122" y="5372100"/>
            <a:ext cx="1059396" cy="105939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333874" y="1039403"/>
            <a:ext cx="53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Planifica siempre pensando que alguien la liará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8742FB-4085-4491-95CD-0CF44D659DB1}"/>
              </a:ext>
            </a:extLst>
          </p:cNvPr>
          <p:cNvSpPr txBox="1"/>
          <p:nvPr/>
        </p:nvSpPr>
        <p:spPr>
          <a:xfrm>
            <a:off x="371482" y="3429000"/>
            <a:ext cx="5276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Es más cómodo a la hora de navegar por el código</a:t>
            </a:r>
          </a:p>
          <a:p>
            <a:endParaRPr lang="es-ES"/>
          </a:p>
          <a:p>
            <a:r>
              <a:rPr lang="es-ES"/>
              <a:t>Es más cómodo si hay interdependencias entre diferentes proyectos</a:t>
            </a:r>
          </a:p>
          <a:p>
            <a:endParaRPr lang="es-ES"/>
          </a:p>
          <a:p>
            <a:r>
              <a:rPr lang="es-ES" b="1">
                <a:solidFill>
                  <a:schemeClr val="accent1"/>
                </a:solidFill>
              </a:rPr>
              <a:t>Cuando las subidas están ligadas al </a:t>
            </a:r>
            <a:r>
              <a:rPr lang="es-ES" b="1" err="1">
                <a:solidFill>
                  <a:schemeClr val="accent1"/>
                </a:solidFill>
              </a:rPr>
              <a:t>merge</a:t>
            </a:r>
            <a:r>
              <a:rPr lang="es-ES" b="1">
                <a:solidFill>
                  <a:schemeClr val="accent1"/>
                </a:solidFill>
              </a:rPr>
              <a:t> de ramas, si se actualiza un módulo se producirá una subida masiva del resto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1BF8E8-98F8-424E-8D9A-DB94E7BF3AD1}"/>
              </a:ext>
            </a:extLst>
          </p:cNvPr>
          <p:cNvSpPr txBox="1"/>
          <p:nvPr/>
        </p:nvSpPr>
        <p:spPr>
          <a:xfrm>
            <a:off x="6354228" y="3306867"/>
            <a:ext cx="5276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Requerirá clonar varios repositorios para tener disponible todo el código</a:t>
            </a:r>
          </a:p>
          <a:p>
            <a:endParaRPr lang="es-ES"/>
          </a:p>
          <a:p>
            <a:r>
              <a:rPr lang="es-ES"/>
              <a:t>Requiere de una buena organización si hay interdependencia entre diferentes módulos</a:t>
            </a:r>
          </a:p>
          <a:p>
            <a:endParaRPr lang="es-ES"/>
          </a:p>
          <a:p>
            <a:r>
              <a:rPr lang="es-ES" b="1">
                <a:solidFill>
                  <a:schemeClr val="accent1"/>
                </a:solidFill>
              </a:rPr>
              <a:t>Cada subida de cada módulo se hará de manera independiente</a:t>
            </a:r>
          </a:p>
        </p:txBody>
      </p:sp>
    </p:spTree>
    <p:extLst>
      <p:ext uri="{BB962C8B-B14F-4D97-AF65-F5344CB8AC3E}">
        <p14:creationId xmlns:p14="http://schemas.microsoft.com/office/powerpoint/2010/main" val="199488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1697D21-A4D1-4DFF-B577-687A8415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74" y="-36714"/>
            <a:ext cx="1206296" cy="120629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1433A7-F4AF-4A94-B6F4-ADC03AD3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6" y="27740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2C8AD5A-7178-41BC-8F40-57BCE9520239}"/>
              </a:ext>
            </a:extLst>
          </p:cNvPr>
          <p:cNvSpPr txBox="1"/>
          <p:nvPr/>
        </p:nvSpPr>
        <p:spPr>
          <a:xfrm>
            <a:off x="4787701" y="516183"/>
            <a:ext cx="408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/>
              <a:t>Toca ramificar todo esto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C45C0A9-BF86-4249-A23B-F04C99D5524E}"/>
              </a:ext>
            </a:extLst>
          </p:cNvPr>
          <p:cNvSpPr/>
          <p:nvPr/>
        </p:nvSpPr>
        <p:spPr>
          <a:xfrm>
            <a:off x="0" y="0"/>
            <a:ext cx="3950607" cy="1802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11" y="341886"/>
            <a:ext cx="2965677" cy="11183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Montando</a:t>
            </a:r>
            <a:r>
              <a:rPr lang="en-US" sz="4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4000" b="1" kern="120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repositorio</a:t>
            </a:r>
            <a:endParaRPr lang="en-US" sz="4000" b="1" kern="120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CA41B8-FC3E-4B37-93DA-DC1EEC01B47C}"/>
              </a:ext>
            </a:extLst>
          </p:cNvPr>
          <p:cNvSpPr txBox="1"/>
          <p:nvPr/>
        </p:nvSpPr>
        <p:spPr>
          <a:xfrm>
            <a:off x="361911" y="2282623"/>
            <a:ext cx="493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Rama por entorno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8E667D-0D64-42C2-9C92-4C8BD47926F2}"/>
              </a:ext>
            </a:extLst>
          </p:cNvPr>
          <p:cNvSpPr txBox="1"/>
          <p:nvPr/>
        </p:nvSpPr>
        <p:spPr>
          <a:xfrm>
            <a:off x="7401242" y="2282623"/>
            <a:ext cx="33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Rama por estado del desarrollo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37DB999-7171-40DA-9463-117E06661168}"/>
              </a:ext>
            </a:extLst>
          </p:cNvPr>
          <p:cNvCxnSpPr/>
          <p:nvPr/>
        </p:nvCxnSpPr>
        <p:spPr>
          <a:xfrm>
            <a:off x="6005620" y="2388093"/>
            <a:ext cx="0" cy="414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AC7E43-A3C0-4383-8DEF-2EEA3295F185}"/>
              </a:ext>
            </a:extLst>
          </p:cNvPr>
          <p:cNvSpPr txBox="1"/>
          <p:nvPr/>
        </p:nvSpPr>
        <p:spPr>
          <a:xfrm>
            <a:off x="4333874" y="1039403"/>
            <a:ext cx="53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Lo ideal es que al probar algo poder saber con seguridad el código con el que se corresponde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8742FB-4085-4491-95CD-0CF44D659DB1}"/>
              </a:ext>
            </a:extLst>
          </p:cNvPr>
          <p:cNvSpPr txBox="1"/>
          <p:nvPr/>
        </p:nvSpPr>
        <p:spPr>
          <a:xfrm>
            <a:off x="337286" y="2818828"/>
            <a:ext cx="5276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La rama máster es producción</a:t>
            </a:r>
          </a:p>
          <a:p>
            <a:endParaRPr lang="es-ES"/>
          </a:p>
          <a:p>
            <a:r>
              <a:rPr lang="es-ES"/>
              <a:t>Si hay x entornos, habrá una rama por cada uno de los entornos</a:t>
            </a:r>
          </a:p>
          <a:p>
            <a:endParaRPr lang="es-ES"/>
          </a:p>
          <a:p>
            <a:r>
              <a:rPr lang="es-ES"/>
              <a:t>Cada desarrollo tiene su rama, se despliegan al entorno de desarrollo al </a:t>
            </a:r>
            <a:r>
              <a:rPr lang="es-ES" err="1"/>
              <a:t>mergear</a:t>
            </a:r>
            <a:r>
              <a:rPr lang="es-ES"/>
              <a:t> en la rama de desarrollo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1BF8E8-98F8-424E-8D9A-DB94E7BF3AD1}"/>
              </a:ext>
            </a:extLst>
          </p:cNvPr>
          <p:cNvSpPr txBox="1"/>
          <p:nvPr/>
        </p:nvSpPr>
        <p:spPr>
          <a:xfrm>
            <a:off x="6397110" y="2794258"/>
            <a:ext cx="5276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La rama máster es producción</a:t>
            </a:r>
          </a:p>
          <a:p>
            <a:endParaRPr lang="es-ES"/>
          </a:p>
          <a:p>
            <a:r>
              <a:rPr lang="es-ES"/>
              <a:t>Hay una rama que contiene los desarrollos estables y probados</a:t>
            </a:r>
          </a:p>
          <a:p>
            <a:endParaRPr lang="es-ES"/>
          </a:p>
          <a:p>
            <a:r>
              <a:rPr lang="es-ES"/>
              <a:t>Cada desarrollo tiene su rama y se corresponde con un despliegue (en entorno no productivo) de la aplicación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0E5276-8F3C-42AF-951D-2F20A5CE4865}"/>
              </a:ext>
            </a:extLst>
          </p:cNvPr>
          <p:cNvSpPr txBox="1"/>
          <p:nvPr/>
        </p:nvSpPr>
        <p:spPr>
          <a:xfrm>
            <a:off x="361911" y="5737324"/>
            <a:ext cx="536261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</a:rPr>
              <a:t>Más adecuada cuando tienes un número limitado de entornos que puedes montar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FC311A-C94C-4ACA-8CB5-42B3C8786DEE}"/>
              </a:ext>
            </a:extLst>
          </p:cNvPr>
          <p:cNvSpPr txBox="1"/>
          <p:nvPr/>
        </p:nvSpPr>
        <p:spPr>
          <a:xfrm>
            <a:off x="6354228" y="5754043"/>
            <a:ext cx="536261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</a:rPr>
              <a:t>Más adecuada cuando puedes desplegar versión por cada rama que tengas</a:t>
            </a:r>
          </a:p>
        </p:txBody>
      </p:sp>
    </p:spTree>
    <p:extLst>
      <p:ext uri="{BB962C8B-B14F-4D97-AF65-F5344CB8AC3E}">
        <p14:creationId xmlns:p14="http://schemas.microsoft.com/office/powerpoint/2010/main" val="377199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E713B70F7E8D4FB832818317E2A55C" ma:contentTypeVersion="13" ma:contentTypeDescription="Crear nuevo documento." ma:contentTypeScope="" ma:versionID="4cabb41e59531a53a4e2cab971cba2cd">
  <xsd:schema xmlns:xsd="http://www.w3.org/2001/XMLSchema" xmlns:xs="http://www.w3.org/2001/XMLSchema" xmlns:p="http://schemas.microsoft.com/office/2006/metadata/properties" xmlns:ns3="d332a49d-6f9c-43ba-8bbc-bda34dbb0d66" xmlns:ns4="4d1c6f16-149c-4cb3-a540-db4e826dfe4a" targetNamespace="http://schemas.microsoft.com/office/2006/metadata/properties" ma:root="true" ma:fieldsID="75cfc1aee3826c74d0266041be059a0b" ns3:_="" ns4:_="">
    <xsd:import namespace="d332a49d-6f9c-43ba-8bbc-bda34dbb0d66"/>
    <xsd:import namespace="4d1c6f16-149c-4cb3-a540-db4e826dfe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2a49d-6f9c-43ba-8bbc-bda34dbb0d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c6f16-149c-4cb3-a540-db4e826df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6DCF9C-F7AD-49ED-9DB7-F0D6CB45CF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32a49d-6f9c-43ba-8bbc-bda34dbb0d66"/>
    <ds:schemaRef ds:uri="4d1c6f16-149c-4cb3-a540-db4e826df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33F27A-1387-4A16-8CE3-DD45B96E4D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9312B-B381-428B-9791-406606C29C13}">
  <ds:schemaRefs>
    <ds:schemaRef ds:uri="http://schemas.microsoft.com/office/2006/documentManagement/types"/>
    <ds:schemaRef ds:uri="d332a49d-6f9c-43ba-8bbc-bda34dbb0d66"/>
    <ds:schemaRef ds:uri="4d1c6f16-149c-4cb3-a540-db4e826dfe4a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1711</Words>
  <Application>Microsoft Office PowerPoint</Application>
  <PresentationFormat>Panorámica</PresentationFormat>
  <Paragraphs>226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Times New Roman</vt:lpstr>
      <vt:lpstr>Office Theme</vt:lpstr>
      <vt:lpstr>Del Hola Mundo al despliegue automático</vt:lpstr>
      <vt:lpstr>¿Y qué vamos a ver hoy?</vt:lpstr>
      <vt:lpstr>¿Quién es esta que nos está hablando?</vt:lpstr>
      <vt:lpstr>La situación mega chupi guay que todo el mundo querría</vt:lpstr>
      <vt:lpstr>¿Qué es Azure DevOps?</vt:lpstr>
      <vt:lpstr>Junto con nuestro sentido común, estas son las herramientas que tenemos así que…  ¡A la faena!</vt:lpstr>
      <vt:lpstr>0. ¿Cuántos equipos?</vt:lpstr>
      <vt:lpstr>1. Montando el repositorio</vt:lpstr>
      <vt:lpstr>1. Montando el repositorio</vt:lpstr>
      <vt:lpstr>1. Montando el repositorio</vt:lpstr>
      <vt:lpstr>2. Permisos</vt:lpstr>
      <vt:lpstr>2. Permisos</vt:lpstr>
      <vt:lpstr>2. Permisos</vt:lpstr>
      <vt:lpstr>2. Permisos</vt:lpstr>
      <vt:lpstr>2. Permisos</vt:lpstr>
      <vt:lpstr>2. Permisos</vt:lpstr>
      <vt:lpstr>2. Permisos</vt:lpstr>
      <vt:lpstr>3. Pruebas</vt:lpstr>
      <vt:lpstr>3. Pruebas</vt:lpstr>
      <vt:lpstr>3. Pruebas</vt:lpstr>
      <vt:lpstr>3. Pruebas</vt:lpstr>
      <vt:lpstr>3. Pruebas</vt:lpstr>
      <vt:lpstr>3. Pruebas</vt:lpstr>
      <vt:lpstr>3. Pruebas</vt:lpstr>
      <vt:lpstr>4. Conexiones</vt:lpstr>
      <vt:lpstr>5. Desplegamos</vt:lpstr>
      <vt:lpstr>5. Desplegamos</vt:lpstr>
      <vt:lpstr>5. Desplegamos</vt:lpstr>
      <vt:lpstr>5. Mantenimiento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 Hola Mundo al despliegue automático</dc:title>
  <dc:creator>Olalla</dc:creator>
  <cp:lastModifiedBy>Olalla Bravo Conde</cp:lastModifiedBy>
  <cp:revision>2</cp:revision>
  <dcterms:created xsi:type="dcterms:W3CDTF">2020-11-07T20:20:10Z</dcterms:created>
  <dcterms:modified xsi:type="dcterms:W3CDTF">2020-11-18T17:11:45Z</dcterms:modified>
</cp:coreProperties>
</file>