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bac80de62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bac80de62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ac80de62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ac80de62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ac80de62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ac80de62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ac80de628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ac80de62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bac80de62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bac80de62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16808" y="2321125"/>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Song Recommender</a:t>
            </a:r>
            <a:endParaRPr/>
          </a:p>
        </p:txBody>
      </p:sp>
      <p:sp>
        <p:nvSpPr>
          <p:cNvPr id="135" name="Google Shape;135;p13"/>
          <p:cNvSpPr txBox="1"/>
          <p:nvPr>
            <p:ph idx="1" type="subTitle"/>
          </p:nvPr>
        </p:nvSpPr>
        <p:spPr>
          <a:xfrm>
            <a:off x="311700" y="42092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Jack Leeper</a:t>
            </a:r>
            <a:endParaRPr/>
          </a:p>
        </p:txBody>
      </p:sp>
      <p:pic>
        <p:nvPicPr>
          <p:cNvPr id="136" name="Google Shape;136;p13"/>
          <p:cNvPicPr preferRelativeResize="0"/>
          <p:nvPr/>
        </p:nvPicPr>
        <p:blipFill>
          <a:blip r:embed="rId3">
            <a:alphaModFix/>
          </a:blip>
          <a:stretch>
            <a:fillRect/>
          </a:stretch>
        </p:blipFill>
        <p:spPr>
          <a:xfrm>
            <a:off x="6162450" y="2907325"/>
            <a:ext cx="2981550" cy="2236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Data mining Task</a:t>
            </a:r>
            <a:endParaRPr/>
          </a:p>
        </p:txBody>
      </p:sp>
      <p:sp>
        <p:nvSpPr>
          <p:cNvPr id="142" name="Google Shape;142;p14"/>
          <p:cNvSpPr txBox="1"/>
          <p:nvPr>
            <p:ph idx="1" type="body"/>
          </p:nvPr>
        </p:nvSpPr>
        <p:spPr>
          <a:xfrm>
            <a:off x="1297500" y="908575"/>
            <a:ext cx="7038900" cy="7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data mining task I decided to take on is a recommender system for songs. I wanted to make a program that could take a sample of user liked songs, and then based off of those songs, generate some similar songs that the user may also enjoy. </a:t>
            </a:r>
            <a:endParaRPr sz="1200"/>
          </a:p>
        </p:txBody>
      </p:sp>
      <p:sp>
        <p:nvSpPr>
          <p:cNvPr id="143" name="Google Shape;143;p14"/>
          <p:cNvSpPr txBox="1"/>
          <p:nvPr>
            <p:ph type="title"/>
          </p:nvPr>
        </p:nvSpPr>
        <p:spPr>
          <a:xfrm>
            <a:off x="1297500" y="1657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 for choosing this task</a:t>
            </a:r>
            <a:endParaRPr/>
          </a:p>
        </p:txBody>
      </p:sp>
      <p:sp>
        <p:nvSpPr>
          <p:cNvPr id="144" name="Google Shape;144;p14"/>
          <p:cNvSpPr txBox="1"/>
          <p:nvPr>
            <p:ph idx="1" type="body"/>
          </p:nvPr>
        </p:nvSpPr>
        <p:spPr>
          <a:xfrm>
            <a:off x="1297500" y="2122050"/>
            <a:ext cx="4430700" cy="799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200"/>
              <a:t>Amongst almost every modern music playing application you can probably find a song recommending system in place, I myself found Spotify’s discover weekly playlist, or just recommended songs in general to be very accurate and a heavy inspiration for me to want to recreate something similar to it. </a:t>
            </a:r>
            <a:endParaRPr sz="1200"/>
          </a:p>
          <a:p>
            <a:pPr indent="0" lvl="0" marL="0" rtl="0" algn="l">
              <a:lnSpc>
                <a:spcPct val="95000"/>
              </a:lnSpc>
              <a:spcBef>
                <a:spcPts val="0"/>
              </a:spcBef>
              <a:spcAft>
                <a:spcPts val="0"/>
              </a:spcAft>
              <a:buSzPts val="770"/>
              <a:buNone/>
            </a:pPr>
            <a:r>
              <a:t/>
            </a:r>
            <a:endParaRPr sz="1100"/>
          </a:p>
        </p:txBody>
      </p:sp>
      <p:sp>
        <p:nvSpPr>
          <p:cNvPr id="145" name="Google Shape;145;p14"/>
          <p:cNvSpPr txBox="1"/>
          <p:nvPr>
            <p:ph type="title"/>
          </p:nvPr>
        </p:nvSpPr>
        <p:spPr>
          <a:xfrm>
            <a:off x="1297500" y="3131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of this task</a:t>
            </a:r>
            <a:endParaRPr/>
          </a:p>
        </p:txBody>
      </p:sp>
      <p:pic>
        <p:nvPicPr>
          <p:cNvPr id="146" name="Google Shape;146;p14"/>
          <p:cNvPicPr preferRelativeResize="0"/>
          <p:nvPr/>
        </p:nvPicPr>
        <p:blipFill>
          <a:blip r:embed="rId3">
            <a:alphaModFix/>
          </a:blip>
          <a:stretch>
            <a:fillRect/>
          </a:stretch>
        </p:blipFill>
        <p:spPr>
          <a:xfrm>
            <a:off x="5728150" y="2213475"/>
            <a:ext cx="3415849" cy="2930025"/>
          </a:xfrm>
          <a:prstGeom prst="rect">
            <a:avLst/>
          </a:prstGeom>
          <a:noFill/>
          <a:ln>
            <a:noFill/>
          </a:ln>
        </p:spPr>
      </p:pic>
      <p:sp>
        <p:nvSpPr>
          <p:cNvPr id="147" name="Google Shape;147;p14"/>
          <p:cNvSpPr txBox="1"/>
          <p:nvPr>
            <p:ph idx="1" type="body"/>
          </p:nvPr>
        </p:nvSpPr>
        <p:spPr>
          <a:xfrm>
            <a:off x="1297500" y="3614500"/>
            <a:ext cx="4430700" cy="799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200"/>
              <a:t>I have a dataset with a hefty amount of songs, each of those songs come with informative attributes, every song in the dataset has these attributes, I need to be able to </a:t>
            </a:r>
            <a:r>
              <a:rPr lang="en" sz="1200"/>
              <a:t>determine</a:t>
            </a:r>
            <a:r>
              <a:rPr lang="en" sz="1200"/>
              <a:t> what songs the user likes based off of these attributes.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53" name="Google Shape;153;p15"/>
          <p:cNvSpPr txBox="1"/>
          <p:nvPr>
            <p:ph idx="1" type="body"/>
          </p:nvPr>
        </p:nvSpPr>
        <p:spPr>
          <a:xfrm>
            <a:off x="1297500" y="1015750"/>
            <a:ext cx="7038900" cy="38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I decided to clusterize the data set with KMeans (from SciKit/Sklearn)</a:t>
            </a:r>
            <a:endParaRPr sz="1200"/>
          </a:p>
        </p:txBody>
      </p:sp>
      <p:pic>
        <p:nvPicPr>
          <p:cNvPr id="154" name="Google Shape;154;p15"/>
          <p:cNvPicPr preferRelativeResize="0"/>
          <p:nvPr/>
        </p:nvPicPr>
        <p:blipFill>
          <a:blip r:embed="rId3">
            <a:alphaModFix/>
          </a:blip>
          <a:stretch>
            <a:fillRect/>
          </a:stretch>
        </p:blipFill>
        <p:spPr>
          <a:xfrm>
            <a:off x="2790647" y="1482725"/>
            <a:ext cx="6353353" cy="3660775"/>
          </a:xfrm>
          <a:prstGeom prst="rect">
            <a:avLst/>
          </a:prstGeom>
          <a:noFill/>
          <a:ln>
            <a:noFill/>
          </a:ln>
        </p:spPr>
      </p:pic>
      <p:sp>
        <p:nvSpPr>
          <p:cNvPr id="155" name="Google Shape;155;p15"/>
          <p:cNvSpPr txBox="1"/>
          <p:nvPr>
            <p:ph idx="1" type="body"/>
          </p:nvPr>
        </p:nvSpPr>
        <p:spPr>
          <a:xfrm>
            <a:off x="92300" y="1401250"/>
            <a:ext cx="2622900" cy="35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This is a </a:t>
            </a:r>
            <a:r>
              <a:rPr lang="en" sz="1200"/>
              <a:t>scatter plot</a:t>
            </a:r>
            <a:r>
              <a:rPr lang="en" sz="1200"/>
              <a:t> of the </a:t>
            </a:r>
            <a:r>
              <a:rPr lang="en" sz="1200"/>
              <a:t>dataset song</a:t>
            </a:r>
            <a:r>
              <a:rPr lang="en" sz="1200"/>
              <a:t> attributes, as you can see there are a lot of varying data points, but some attributes seem to have a somewhat linear relationship with each other.</a:t>
            </a:r>
            <a:endParaRPr sz="1200"/>
          </a:p>
          <a:p>
            <a:pPr indent="0" lvl="0" marL="0" rtl="0" algn="l">
              <a:spcBef>
                <a:spcPts val="1200"/>
              </a:spcBef>
              <a:spcAft>
                <a:spcPts val="1200"/>
              </a:spcAft>
              <a:buNone/>
            </a:pPr>
            <a:r>
              <a:rPr lang="en" sz="1200"/>
              <a:t>These </a:t>
            </a:r>
            <a:r>
              <a:rPr lang="en" sz="1200"/>
              <a:t>data points</a:t>
            </a:r>
            <a:r>
              <a:rPr lang="en" sz="1200"/>
              <a:t>  representing songs with their according attributes are what I need to clusterize.</a:t>
            </a:r>
            <a:endParaRPr sz="1200"/>
          </a:p>
        </p:txBody>
      </p:sp>
      <p:cxnSp>
        <p:nvCxnSpPr>
          <p:cNvPr id="156" name="Google Shape;156;p15"/>
          <p:cNvCxnSpPr/>
          <p:nvPr/>
        </p:nvCxnSpPr>
        <p:spPr>
          <a:xfrm flipH="1" rot="10800000">
            <a:off x="4633300" y="3048075"/>
            <a:ext cx="876000" cy="280200"/>
          </a:xfrm>
          <a:prstGeom prst="straightConnector1">
            <a:avLst/>
          </a:prstGeom>
          <a:noFill/>
          <a:ln cap="flat" cmpd="sng" w="9525">
            <a:solidFill>
              <a:srgbClr val="FF0000"/>
            </a:solidFill>
            <a:prstDash val="solid"/>
            <a:round/>
            <a:headEnd len="med" w="med" type="none"/>
            <a:tailEnd len="med" w="med" type="triangle"/>
          </a:ln>
        </p:spPr>
      </p:cxnSp>
      <p:cxnSp>
        <p:nvCxnSpPr>
          <p:cNvPr id="157" name="Google Shape;157;p15"/>
          <p:cNvCxnSpPr/>
          <p:nvPr/>
        </p:nvCxnSpPr>
        <p:spPr>
          <a:xfrm flipH="1" rot="10800000">
            <a:off x="3485925" y="3153025"/>
            <a:ext cx="963600" cy="78900"/>
          </a:xfrm>
          <a:prstGeom prst="straightConnector1">
            <a:avLst/>
          </a:prstGeom>
          <a:noFill/>
          <a:ln cap="flat" cmpd="sng" w="9525">
            <a:solidFill>
              <a:srgbClr val="FF0000"/>
            </a:solidFill>
            <a:prstDash val="solid"/>
            <a:round/>
            <a:headEnd len="med" w="med" type="none"/>
            <a:tailEnd len="med" w="med" type="triangle"/>
          </a:ln>
        </p:spPr>
      </p:cxnSp>
      <p:cxnSp>
        <p:nvCxnSpPr>
          <p:cNvPr id="158" name="Google Shape;158;p15"/>
          <p:cNvCxnSpPr/>
          <p:nvPr/>
        </p:nvCxnSpPr>
        <p:spPr>
          <a:xfrm flipH="1" rot="10800000">
            <a:off x="3494700" y="2347425"/>
            <a:ext cx="840900" cy="464100"/>
          </a:xfrm>
          <a:prstGeom prst="straightConnector1">
            <a:avLst/>
          </a:prstGeom>
          <a:noFill/>
          <a:ln cap="flat" cmpd="sng" w="9525">
            <a:solidFill>
              <a:srgbClr val="FF0000"/>
            </a:solidFill>
            <a:prstDash val="solid"/>
            <a:round/>
            <a:headEnd len="med" w="med" type="none"/>
            <a:tailEnd len="med" w="med" type="triangle"/>
          </a:ln>
        </p:spPr>
      </p:cxnSp>
      <p:cxnSp>
        <p:nvCxnSpPr>
          <p:cNvPr id="159" name="Google Shape;159;p15"/>
          <p:cNvCxnSpPr/>
          <p:nvPr/>
        </p:nvCxnSpPr>
        <p:spPr>
          <a:xfrm flipH="1" rot="10800000">
            <a:off x="5947100" y="2303500"/>
            <a:ext cx="735600" cy="534300"/>
          </a:xfrm>
          <a:prstGeom prst="straightConnector1">
            <a:avLst/>
          </a:prstGeom>
          <a:noFill/>
          <a:ln cap="flat" cmpd="sng" w="9525">
            <a:solidFill>
              <a:srgbClr val="FF0000"/>
            </a:solidFill>
            <a:prstDash val="solid"/>
            <a:round/>
            <a:headEnd len="med" w="med" type="none"/>
            <a:tailEnd len="med" w="med" type="triangle"/>
          </a:ln>
        </p:spPr>
      </p:cxnSp>
      <p:cxnSp>
        <p:nvCxnSpPr>
          <p:cNvPr id="160" name="Google Shape;160;p15"/>
          <p:cNvCxnSpPr/>
          <p:nvPr/>
        </p:nvCxnSpPr>
        <p:spPr>
          <a:xfrm flipH="1" rot="10800000">
            <a:off x="3450900" y="4501975"/>
            <a:ext cx="989700" cy="96300"/>
          </a:xfrm>
          <a:prstGeom prst="straightConnector1">
            <a:avLst/>
          </a:prstGeom>
          <a:noFill/>
          <a:ln cap="flat" cmpd="sng" w="9525">
            <a:solidFill>
              <a:srgbClr val="FF0000"/>
            </a:solidFill>
            <a:prstDash val="solid"/>
            <a:round/>
            <a:headEnd len="med" w="med" type="none"/>
            <a:tailEnd len="med" w="med" type="triangle"/>
          </a:ln>
        </p:spPr>
      </p:cxnSp>
      <p:cxnSp>
        <p:nvCxnSpPr>
          <p:cNvPr id="161" name="Google Shape;161;p15"/>
          <p:cNvCxnSpPr/>
          <p:nvPr/>
        </p:nvCxnSpPr>
        <p:spPr>
          <a:xfrm flipH="1" rot="10800000">
            <a:off x="4624550" y="4528250"/>
            <a:ext cx="972300" cy="96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ph type="title"/>
          </p:nvPr>
        </p:nvSpPr>
        <p:spPr>
          <a:xfrm>
            <a:off x="1297500" y="393750"/>
            <a:ext cx="2679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KMeans</a:t>
            </a:r>
            <a:endParaRPr/>
          </a:p>
        </p:txBody>
      </p:sp>
      <p:sp>
        <p:nvSpPr>
          <p:cNvPr id="167" name="Google Shape;167;p16"/>
          <p:cNvSpPr txBox="1"/>
          <p:nvPr>
            <p:ph idx="1" type="body"/>
          </p:nvPr>
        </p:nvSpPr>
        <p:spPr>
          <a:xfrm>
            <a:off x="193925" y="1375100"/>
            <a:ext cx="3479400" cy="317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KMeans clusterization is as simple as it is helpful, let’s say you have various data points, let’s say the data points in the image to the right represent each song in the dataset, their placement in the scatter plot depend entirely on their attributes, the idea is songs that are near each other will be similar because they have similar attribute numbers.</a:t>
            </a:r>
            <a:endParaRPr sz="1200"/>
          </a:p>
          <a:p>
            <a:pPr indent="0" lvl="0" marL="0" rtl="0" algn="l">
              <a:spcBef>
                <a:spcPts val="1200"/>
              </a:spcBef>
              <a:spcAft>
                <a:spcPts val="1200"/>
              </a:spcAft>
              <a:buNone/>
            </a:pPr>
            <a:r>
              <a:rPr lang="en" sz="1200"/>
              <a:t>KMeans clusterization is a means to categorize the data points into sections, each section is marked by a centroid or central data point, the algorithm works on placing and replacing the centroid over and over, as well as assigning data points to certain clusters depending on how close they are to the centroid.</a:t>
            </a:r>
            <a:endParaRPr sz="1200"/>
          </a:p>
        </p:txBody>
      </p:sp>
      <p:pic>
        <p:nvPicPr>
          <p:cNvPr id="168" name="Google Shape;168;p16"/>
          <p:cNvPicPr preferRelativeResize="0"/>
          <p:nvPr/>
        </p:nvPicPr>
        <p:blipFill>
          <a:blip r:embed="rId3">
            <a:alphaModFix/>
          </a:blip>
          <a:stretch>
            <a:fillRect/>
          </a:stretch>
        </p:blipFill>
        <p:spPr>
          <a:xfrm>
            <a:off x="3673325" y="1442725"/>
            <a:ext cx="5318275" cy="2766577"/>
          </a:xfrm>
          <a:prstGeom prst="rect">
            <a:avLst/>
          </a:prstGeom>
          <a:noFill/>
          <a:ln>
            <a:noFill/>
          </a:ln>
        </p:spPr>
      </p:pic>
      <p:sp>
        <p:nvSpPr>
          <p:cNvPr id="169" name="Google Shape;169;p16"/>
          <p:cNvSpPr txBox="1"/>
          <p:nvPr/>
        </p:nvSpPr>
        <p:spPr>
          <a:xfrm>
            <a:off x="4992400" y="4081525"/>
            <a:ext cx="336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Before KMeans </a:t>
            </a:r>
            <a:r>
              <a:rPr lang="en">
                <a:solidFill>
                  <a:schemeClr val="lt1"/>
                </a:solidFill>
                <a:latin typeface="Lato"/>
                <a:ea typeface="Lato"/>
                <a:cs typeface="Lato"/>
                <a:sym typeface="Lato"/>
              </a:rPr>
              <a:t>algorithm</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KMeans</a:t>
            </a:r>
            <a:endParaRPr/>
          </a:p>
        </p:txBody>
      </p:sp>
      <p:sp>
        <p:nvSpPr>
          <p:cNvPr id="175" name="Google Shape;175;p17"/>
          <p:cNvSpPr txBox="1"/>
          <p:nvPr>
            <p:ph idx="1" type="body"/>
          </p:nvPr>
        </p:nvSpPr>
        <p:spPr>
          <a:xfrm>
            <a:off x="262750" y="1488725"/>
            <a:ext cx="30117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Once the centroids are in the center of their cluster the algorithm stops, and so the songs should be sorted into different categories (or clusters), and songs within the same category should be similar</a:t>
            </a:r>
            <a:endParaRPr sz="1200"/>
          </a:p>
          <a:p>
            <a:pPr indent="0" lvl="0" marL="0" rtl="0" algn="l">
              <a:spcBef>
                <a:spcPts val="1200"/>
              </a:spcBef>
              <a:spcAft>
                <a:spcPts val="1200"/>
              </a:spcAft>
              <a:buNone/>
            </a:pPr>
            <a:r>
              <a:rPr lang="en" sz="1200"/>
              <a:t>And so that’s how I </a:t>
            </a:r>
            <a:r>
              <a:rPr lang="en" sz="1200"/>
              <a:t>implemented</a:t>
            </a:r>
            <a:r>
              <a:rPr lang="en" sz="1200"/>
              <a:t> my song recommender system, I clustered the songs into 5 different clusters, then the user must input several songs in order for me to determine what kind of cluster they prefer, then you can simply offer them songs in that cluster and those songs are likely to share attributes  with the user’s liked songs.</a:t>
            </a:r>
            <a:endParaRPr sz="1200"/>
          </a:p>
        </p:txBody>
      </p:sp>
      <p:pic>
        <p:nvPicPr>
          <p:cNvPr id="176" name="Google Shape;176;p17"/>
          <p:cNvPicPr preferRelativeResize="0"/>
          <p:nvPr/>
        </p:nvPicPr>
        <p:blipFill>
          <a:blip r:embed="rId3">
            <a:alphaModFix/>
          </a:blip>
          <a:stretch>
            <a:fillRect/>
          </a:stretch>
        </p:blipFill>
        <p:spPr>
          <a:xfrm>
            <a:off x="3426900" y="1460250"/>
            <a:ext cx="5564701" cy="2883014"/>
          </a:xfrm>
          <a:prstGeom prst="rect">
            <a:avLst/>
          </a:prstGeom>
          <a:noFill/>
          <a:ln>
            <a:noFill/>
          </a:ln>
        </p:spPr>
      </p:pic>
      <p:sp>
        <p:nvSpPr>
          <p:cNvPr id="177" name="Google Shape;177;p17"/>
          <p:cNvSpPr txBox="1"/>
          <p:nvPr/>
        </p:nvSpPr>
        <p:spPr>
          <a:xfrm>
            <a:off x="5544200" y="4343275"/>
            <a:ext cx="327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After KMeans algorithm</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18"/>
          <p:cNvPicPr preferRelativeResize="0"/>
          <p:nvPr/>
        </p:nvPicPr>
        <p:blipFill>
          <a:blip r:embed="rId3">
            <a:alphaModFix/>
          </a:blip>
          <a:stretch>
            <a:fillRect/>
          </a:stretch>
        </p:blipFill>
        <p:spPr>
          <a:xfrm>
            <a:off x="2560875" y="3075550"/>
            <a:ext cx="5943600" cy="981075"/>
          </a:xfrm>
          <a:prstGeom prst="rect">
            <a:avLst/>
          </a:prstGeom>
          <a:noFill/>
          <a:ln>
            <a:noFill/>
          </a:ln>
        </p:spPr>
      </p:pic>
      <p:sp>
        <p:nvSpPr>
          <p:cNvPr id="183" name="Google Shape;183;p18"/>
          <p:cNvSpPr txBox="1"/>
          <p:nvPr>
            <p:ph type="title"/>
          </p:nvPr>
        </p:nvSpPr>
        <p:spPr>
          <a:xfrm>
            <a:off x="1297500" y="393750"/>
            <a:ext cx="19344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84" name="Google Shape;184;p18"/>
          <p:cNvSpPr txBox="1"/>
          <p:nvPr>
            <p:ph idx="1" type="body"/>
          </p:nvPr>
        </p:nvSpPr>
        <p:spPr>
          <a:xfrm>
            <a:off x="45025" y="1427400"/>
            <a:ext cx="2354700" cy="34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After completing my program I decided to test the clustering to see if songs recommended were properly categorized.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rPr lang="en" sz="1100"/>
              <a:t>The stats among the songs in cluster 3 appear to have similar attributes</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pic>
        <p:nvPicPr>
          <p:cNvPr id="185" name="Google Shape;185;p18"/>
          <p:cNvPicPr preferRelativeResize="0"/>
          <p:nvPr/>
        </p:nvPicPr>
        <p:blipFill>
          <a:blip r:embed="rId4">
            <a:alphaModFix/>
          </a:blip>
          <a:stretch>
            <a:fillRect/>
          </a:stretch>
        </p:blipFill>
        <p:spPr>
          <a:xfrm>
            <a:off x="4374050" y="393750"/>
            <a:ext cx="2952750" cy="523875"/>
          </a:xfrm>
          <a:prstGeom prst="rect">
            <a:avLst/>
          </a:prstGeom>
          <a:noFill/>
          <a:ln>
            <a:noFill/>
          </a:ln>
        </p:spPr>
      </p:pic>
      <p:sp>
        <p:nvSpPr>
          <p:cNvPr id="186" name="Google Shape;186;p18"/>
          <p:cNvSpPr txBox="1"/>
          <p:nvPr/>
        </p:nvSpPr>
        <p:spPr>
          <a:xfrm>
            <a:off x="4484400" y="87600"/>
            <a:ext cx="2312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User’s </a:t>
            </a:r>
            <a:r>
              <a:rPr lang="en" sz="1300">
                <a:solidFill>
                  <a:schemeClr val="lt1"/>
                </a:solidFill>
                <a:latin typeface="Lato"/>
                <a:ea typeface="Lato"/>
                <a:cs typeface="Lato"/>
                <a:sym typeface="Lato"/>
              </a:rPr>
              <a:t>preferred</a:t>
            </a:r>
            <a:r>
              <a:rPr lang="en" sz="1300">
                <a:solidFill>
                  <a:schemeClr val="lt1"/>
                </a:solidFill>
                <a:latin typeface="Lato"/>
                <a:ea typeface="Lato"/>
                <a:cs typeface="Lato"/>
                <a:sym typeface="Lato"/>
              </a:rPr>
              <a:t> cluster</a:t>
            </a:r>
            <a:endParaRPr sz="1300">
              <a:solidFill>
                <a:schemeClr val="lt1"/>
              </a:solidFill>
              <a:latin typeface="Lato"/>
              <a:ea typeface="Lato"/>
              <a:cs typeface="Lato"/>
              <a:sym typeface="Lato"/>
            </a:endParaRPr>
          </a:p>
        </p:txBody>
      </p:sp>
      <p:pic>
        <p:nvPicPr>
          <p:cNvPr id="187" name="Google Shape;187;p18"/>
          <p:cNvPicPr preferRelativeResize="0"/>
          <p:nvPr/>
        </p:nvPicPr>
        <p:blipFill>
          <a:blip r:embed="rId5">
            <a:alphaModFix/>
          </a:blip>
          <a:stretch>
            <a:fillRect/>
          </a:stretch>
        </p:blipFill>
        <p:spPr>
          <a:xfrm>
            <a:off x="2560875" y="1427400"/>
            <a:ext cx="5943600" cy="1190625"/>
          </a:xfrm>
          <a:prstGeom prst="rect">
            <a:avLst/>
          </a:prstGeom>
          <a:noFill/>
          <a:ln>
            <a:noFill/>
          </a:ln>
        </p:spPr>
      </p:pic>
      <p:sp>
        <p:nvSpPr>
          <p:cNvPr id="188" name="Google Shape;188;p18"/>
          <p:cNvSpPr txBox="1"/>
          <p:nvPr/>
        </p:nvSpPr>
        <p:spPr>
          <a:xfrm>
            <a:off x="3130325" y="1133375"/>
            <a:ext cx="425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5 songs from cluster 3 given to the user as suggestions</a:t>
            </a:r>
            <a:endParaRPr sz="1300">
              <a:solidFill>
                <a:schemeClr val="lt1"/>
              </a:solidFill>
              <a:latin typeface="Lato"/>
              <a:ea typeface="Lato"/>
              <a:cs typeface="Lato"/>
              <a:sym typeface="Lato"/>
            </a:endParaRPr>
          </a:p>
        </p:txBody>
      </p:sp>
      <p:sp>
        <p:nvSpPr>
          <p:cNvPr id="189" name="Google Shape;189;p18"/>
          <p:cNvSpPr txBox="1"/>
          <p:nvPr/>
        </p:nvSpPr>
        <p:spPr>
          <a:xfrm>
            <a:off x="3130325" y="2809775"/>
            <a:ext cx="425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Stats of the recommended songs</a:t>
            </a:r>
            <a:endParaRPr sz="1300">
              <a:solidFill>
                <a:schemeClr val="lt1"/>
              </a:solidFill>
              <a:latin typeface="Lato"/>
              <a:ea typeface="Lato"/>
              <a:cs typeface="Lato"/>
              <a:sym typeface="Lato"/>
            </a:endParaRPr>
          </a:p>
        </p:txBody>
      </p:sp>
      <p:pic>
        <p:nvPicPr>
          <p:cNvPr id="190" name="Google Shape;190;p18"/>
          <p:cNvPicPr preferRelativeResize="0"/>
          <p:nvPr/>
        </p:nvPicPr>
        <p:blipFill>
          <a:blip r:embed="rId6">
            <a:alphaModFix/>
          </a:blip>
          <a:stretch>
            <a:fillRect/>
          </a:stretch>
        </p:blipFill>
        <p:spPr>
          <a:xfrm>
            <a:off x="2104350" y="4056625"/>
            <a:ext cx="4692450" cy="782075"/>
          </a:xfrm>
          <a:prstGeom prst="rect">
            <a:avLst/>
          </a:prstGeom>
          <a:noFill/>
          <a:ln>
            <a:noFill/>
          </a:ln>
        </p:spPr>
      </p:pic>
      <p:pic>
        <p:nvPicPr>
          <p:cNvPr id="191" name="Google Shape;191;p18"/>
          <p:cNvPicPr preferRelativeResize="0"/>
          <p:nvPr/>
        </p:nvPicPr>
        <p:blipFill>
          <a:blip r:embed="rId7">
            <a:alphaModFix/>
          </a:blip>
          <a:stretch>
            <a:fillRect/>
          </a:stretch>
        </p:blipFill>
        <p:spPr>
          <a:xfrm>
            <a:off x="6796800" y="4036075"/>
            <a:ext cx="2136900" cy="823175"/>
          </a:xfrm>
          <a:prstGeom prst="rect">
            <a:avLst/>
          </a:prstGeom>
          <a:noFill/>
          <a:ln>
            <a:noFill/>
          </a:ln>
        </p:spPr>
      </p:pic>
      <p:pic>
        <p:nvPicPr>
          <p:cNvPr id="192" name="Google Shape;192;p18"/>
          <p:cNvPicPr preferRelativeResize="0"/>
          <p:nvPr/>
        </p:nvPicPr>
        <p:blipFill rotWithShape="1">
          <a:blip r:embed="rId8">
            <a:alphaModFix/>
          </a:blip>
          <a:srcRect b="0" l="39261" r="0" t="0"/>
          <a:stretch/>
        </p:blipFill>
        <p:spPr>
          <a:xfrm>
            <a:off x="151075" y="3274550"/>
            <a:ext cx="2409801" cy="78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