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9"/>
  </p:notesMasterIdLst>
  <p:handoutMasterIdLst>
    <p:handoutMasterId r:id="rId10"/>
  </p:handoutMasterIdLst>
  <p:sldIdLst>
    <p:sldId id="314" r:id="rId3"/>
    <p:sldId id="410" r:id="rId4"/>
    <p:sldId id="411" r:id="rId5"/>
    <p:sldId id="412" r:id="rId6"/>
    <p:sldId id="413" r:id="rId7"/>
    <p:sldId id="414" r:id="rId8"/>
  </p:sldIdLst>
  <p:sldSz cx="9144000" cy="6858000" type="screen4x3"/>
  <p:notesSz cx="6858000" cy="9144000"/>
  <p:custDataLst>
    <p:tags r:id="rId1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orient="horz" pos="1185" userDrawn="1">
          <p15:clr>
            <a:srgbClr val="A4A3A4"/>
          </p15:clr>
        </p15:guide>
        <p15:guide id="4" pos="1859" userDrawn="1">
          <p15:clr>
            <a:srgbClr val="A4A3A4"/>
          </p15:clr>
        </p15:guide>
        <p15:guide id="5" orient="horz" pos="243">
          <p15:clr>
            <a:srgbClr val="A4A3A4"/>
          </p15:clr>
        </p15:guide>
        <p15:guide id="6" pos="239">
          <p15:clr>
            <a:srgbClr val="A4A3A4"/>
          </p15:clr>
        </p15:guide>
        <p15:guide id="7" pos="555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54" autoAdjust="0"/>
    <p:restoredTop sz="82909" autoAdjust="0"/>
  </p:normalViewPr>
  <p:slideViewPr>
    <p:cSldViewPr snapToGrid="0" snapToObjects="1">
      <p:cViewPr varScale="1">
        <p:scale>
          <a:sx n="90" d="100"/>
          <a:sy n="90" d="100"/>
        </p:scale>
        <p:origin x="1152" y="84"/>
      </p:cViewPr>
      <p:guideLst>
        <p:guide orient="horz" pos="2160"/>
        <p:guide pos="2880"/>
        <p:guide orient="horz" pos="1185"/>
        <p:guide pos="1859"/>
        <p:guide orient="horz" pos="243"/>
        <p:guide pos="239"/>
        <p:guide pos="55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pPr/>
              <a:t>31-Jan-18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pPr/>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999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1">
            <a:alphaModFix/>
          </a:blip>
          <a:srcRect/>
          <a:stretch/>
        </p:blipFill>
        <p:spPr>
          <a:xfrm>
            <a:off x="443972" y="6429709"/>
            <a:ext cx="917999" cy="279914"/>
          </a:xfrm>
          <a:prstGeom prst="rect">
            <a:avLst/>
          </a:prstGeom>
          <a:noFill/>
          <a:ln>
            <a:noFill/>
          </a:ln>
        </p:spPr>
      </p:pic>
      <p:sp>
        <p:nvSpPr>
          <p:cNvPr id="1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8" r:id="rId3"/>
    <p:sldLayoutId id="2147483669" r:id="rId4"/>
    <p:sldLayoutId id="2147483651" r:id="rId5"/>
    <p:sldLayoutId id="2147483654" r:id="rId6"/>
    <p:sldLayoutId id="2147483655" r:id="rId7"/>
    <p:sldLayoutId id="2147483667"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7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349620" y="107792"/>
            <a:ext cx="8464180" cy="656002"/>
          </a:xfrm>
          <a:prstGeom prst="rect">
            <a:avLst/>
          </a:prstGeom>
          <a:noFill/>
          <a:ln>
            <a:noFill/>
          </a:ln>
        </p:spPr>
        <p:txBody>
          <a:bodyPr lIns="0" tIns="0" rIns="0" bIns="0" anchor="t" anchorCtr="0">
            <a:noAutofit/>
          </a:bodyPr>
          <a:lstStyle/>
          <a:p>
            <a:pPr lvl="0">
              <a:buSzPct val="25000"/>
            </a:pPr>
            <a:r>
              <a:rPr lang="en-IN" dirty="0" smtClean="0"/>
              <a:t>CONCEPTS OF PROGRAMMING LANGUAGES</a:t>
            </a:r>
            <a:endParaRPr lang="en-US" sz="3400" b="1" i="0" u="none" strike="noStrike" cap="none" dirty="0">
              <a:solidFill>
                <a:srgbClr val="007FA3"/>
              </a:solidFill>
              <a:latin typeface="Times New Roman"/>
              <a:ea typeface="Times New Roman"/>
              <a:cs typeface="Times New Roman"/>
              <a:sym typeface="Times New Roman"/>
            </a:endParaRPr>
          </a:p>
        </p:txBody>
      </p:sp>
      <p:sp>
        <p:nvSpPr>
          <p:cNvPr id="196" name="Shape 196"/>
          <p:cNvSpPr txBox="1">
            <a:spLocks noGrp="1"/>
          </p:cNvSpPr>
          <p:nvPr>
            <p:ph type="body" idx="1"/>
          </p:nvPr>
        </p:nvSpPr>
        <p:spPr>
          <a:xfrm>
            <a:off x="349620" y="1186440"/>
            <a:ext cx="4222380" cy="338454"/>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sz="2000" dirty="0" smtClean="0">
                <a:solidFill>
                  <a:srgbClr val="007FA3"/>
                </a:solidFill>
              </a:rPr>
              <a:t>12</a:t>
            </a:r>
            <a:r>
              <a:rPr lang="en-US" sz="2000" baseline="30000" dirty="0" smtClean="0">
                <a:solidFill>
                  <a:srgbClr val="007FA3"/>
                </a:solidFill>
              </a:rPr>
              <a:t>th</a:t>
            </a:r>
            <a:r>
              <a:rPr lang="en-US" sz="2000" b="0" i="0" u="none" strike="noStrike" cap="none" dirty="0" smtClean="0">
                <a:solidFill>
                  <a:srgbClr val="007FA3"/>
                </a:solidFill>
                <a:latin typeface="Arial"/>
                <a:ea typeface="Arial"/>
                <a:cs typeface="Arial"/>
                <a:sym typeface="Arial"/>
              </a:rPr>
              <a:t> Edition</a:t>
            </a:r>
            <a:endParaRPr lang="en-US" sz="2000" b="0" i="0" u="none" strike="noStrike" cap="none" dirty="0">
              <a:solidFill>
                <a:srgbClr val="007FA3"/>
              </a:solidFill>
              <a:latin typeface="Arial"/>
              <a:ea typeface="Arial"/>
              <a:cs typeface="Arial"/>
              <a:sym typeface="Arial"/>
            </a:endParaRPr>
          </a:p>
        </p:txBody>
      </p:sp>
      <p:sp>
        <p:nvSpPr>
          <p:cNvPr id="198" name="Shape 198"/>
          <p:cNvSpPr txBox="1">
            <a:spLocks noGrp="1"/>
          </p:cNvSpPr>
          <p:nvPr>
            <p:ph type="body" idx="4294967295"/>
          </p:nvPr>
        </p:nvSpPr>
        <p:spPr>
          <a:xfrm>
            <a:off x="5034564" y="2883048"/>
            <a:ext cx="3657600" cy="564785"/>
          </a:xfrm>
          <a:prstGeom prst="rect">
            <a:avLst/>
          </a:prstGeom>
          <a:noFill/>
          <a:ln>
            <a:noFill/>
          </a:ln>
        </p:spPr>
        <p:txBody>
          <a:bodyPr lIns="0" tIns="0" rIns="0" bIns="0" anchor="b" anchorCtr="0">
            <a:noAutofit/>
          </a:bodyPr>
          <a:lstStyle/>
          <a:p>
            <a:pPr marL="0" marR="0" lvl="0" indent="0" algn="ctr" rtl="0">
              <a:spcBef>
                <a:spcPts val="0"/>
              </a:spcBef>
              <a:buClr>
                <a:srgbClr val="007FA3"/>
              </a:buClr>
              <a:buSzPct val="25000"/>
              <a:buFont typeface="Arial"/>
              <a:buNone/>
            </a:pPr>
            <a:r>
              <a:rPr lang="en-US" sz="3000" b="0" i="0" u="none" strike="noStrike" cap="none" dirty="0">
                <a:solidFill>
                  <a:schemeClr val="dk1"/>
                </a:solidFill>
                <a:latin typeface="Arial"/>
                <a:ea typeface="Arial"/>
                <a:cs typeface="Arial"/>
                <a:sym typeface="Arial"/>
              </a:rPr>
              <a:t>Chapter </a:t>
            </a:r>
            <a:r>
              <a:rPr lang="en-US" sz="3000" b="0" i="0" u="none" strike="noStrike" cap="none" dirty="0" smtClean="0">
                <a:solidFill>
                  <a:schemeClr val="dk1"/>
                </a:solidFill>
                <a:latin typeface="Arial"/>
                <a:ea typeface="Arial"/>
                <a:cs typeface="Arial"/>
                <a:sym typeface="Arial"/>
              </a:rPr>
              <a:t>1</a:t>
            </a:r>
            <a:endParaRPr lang="en-US" sz="3000" b="0" i="0" u="none" strike="noStrike" cap="none" dirty="0">
              <a:solidFill>
                <a:schemeClr val="dk1"/>
              </a:solidFill>
              <a:latin typeface="Arial"/>
              <a:ea typeface="Arial"/>
              <a:cs typeface="Arial"/>
              <a:sym typeface="Arial"/>
            </a:endParaRPr>
          </a:p>
        </p:txBody>
      </p:sp>
      <p:sp>
        <p:nvSpPr>
          <p:cNvPr id="199" name="Shape 199"/>
          <p:cNvSpPr txBox="1">
            <a:spLocks noGrp="1"/>
          </p:cNvSpPr>
          <p:nvPr>
            <p:ph type="body" idx="4294967295"/>
          </p:nvPr>
        </p:nvSpPr>
        <p:spPr>
          <a:xfrm>
            <a:off x="5034564" y="3447835"/>
            <a:ext cx="3657600" cy="564768"/>
          </a:xfrm>
          <a:prstGeom prst="rect">
            <a:avLst/>
          </a:prstGeom>
          <a:noFill/>
          <a:ln>
            <a:noFill/>
          </a:ln>
        </p:spPr>
        <p:txBody>
          <a:bodyPr lIns="0" tIns="0" rIns="0" bIns="0" anchor="t" anchorCtr="0">
            <a:noAutofit/>
          </a:bodyPr>
          <a:lstStyle/>
          <a:p>
            <a:pPr marL="0" indent="0" algn="ctr">
              <a:spcBef>
                <a:spcPts val="0"/>
              </a:spcBef>
              <a:buSzPct val="25000"/>
              <a:buNone/>
            </a:pPr>
            <a:r>
              <a:rPr lang="en-US" sz="2200" dirty="0" smtClean="0"/>
              <a:t>Preliminaries</a:t>
            </a:r>
            <a:endParaRPr lang="en-US" sz="2200" i="0" u="none" strike="noStrike" cap="none" dirty="0">
              <a:solidFill>
                <a:schemeClr val="dk1"/>
              </a:solidFill>
              <a:latin typeface="Arial"/>
              <a:ea typeface="Arial"/>
              <a:cs typeface="Arial"/>
              <a:sym typeface="Arial"/>
            </a:endParaRPr>
          </a:p>
        </p:txBody>
      </p:sp>
      <p:pic>
        <p:nvPicPr>
          <p:cNvPr id="9" name="Picture 2" descr="M:\08VOL4\Graphics\Powerpoint\PEARSON\PE031-SEBESTA\Incoming\sebesta_cpl12e_hepm.jpg"/>
          <p:cNvPicPr>
            <a:picLocks noChangeAspect="1" noChangeArrowheads="1"/>
          </p:cNvPicPr>
          <p:nvPr/>
        </p:nvPicPr>
        <p:blipFill>
          <a:blip r:embed="rId3"/>
          <a:srcRect/>
          <a:stretch>
            <a:fillRect/>
          </a:stretch>
        </p:blipFill>
        <p:spPr bwMode="auto">
          <a:xfrm>
            <a:off x="531829" y="1600200"/>
            <a:ext cx="3763046" cy="4653815"/>
          </a:xfrm>
          <a:prstGeom prst="rect">
            <a:avLst/>
          </a:prstGeom>
          <a:noFill/>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2"/>
            <a:ext cx="8570686" cy="614366"/>
          </a:xfrm>
        </p:spPr>
        <p:txBody>
          <a:bodyPr anchor="t"/>
          <a:lstStyle/>
          <a:p>
            <a:r>
              <a:rPr lang="en-US" sz="2800" dirty="0" smtClean="0"/>
              <a:t>Figure 1-1 The von Neumann computer architecture</a:t>
            </a:r>
            <a:endParaRPr lang="en-US" sz="2800" dirty="0"/>
          </a:p>
        </p:txBody>
      </p:sp>
      <p:pic>
        <p:nvPicPr>
          <p:cNvPr id="4" name="Picture 3" descr="The architecture consists of two units, the memory unit and the central processing unit. The central processing consists of the Arithmetic and logic unit and the control unit. The control unit sends information to the arthmetic and logic unit.  The input and output devices are connected to this unit. The result of the operations in the C P U is given as input to the memory unit. This unit stores both instructions and data and passes on the output to the C P U." title="The components of von Neumann computer architecture."/>
          <p:cNvPicPr>
            <a:picLocks noChangeAspect="1"/>
          </p:cNvPicPr>
          <p:nvPr/>
        </p:nvPicPr>
        <p:blipFill>
          <a:blip r:embed="rId2"/>
          <a:stretch>
            <a:fillRect/>
          </a:stretch>
        </p:blipFill>
        <p:spPr>
          <a:xfrm>
            <a:off x="514185" y="855233"/>
            <a:ext cx="8115632" cy="5298144"/>
          </a:xfrm>
          <a:prstGeom prst="rect">
            <a:avLst/>
          </a:prstGeom>
        </p:spPr>
      </p:pic>
    </p:spTree>
    <p:extLst>
      <p:ext uri="{BB962C8B-B14F-4D97-AF65-F5344CB8AC3E}">
        <p14:creationId xmlns:p14="http://schemas.microsoft.com/office/powerpoint/2010/main" val="2436674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1"/>
            <a:ext cx="8570686" cy="1030045"/>
          </a:xfrm>
        </p:spPr>
        <p:txBody>
          <a:bodyPr anchor="t"/>
          <a:lstStyle/>
          <a:p>
            <a:r>
              <a:rPr lang="en-US" sz="2800" dirty="0" smtClean="0"/>
              <a:t>Figure 1-2 Layered interface of virtual computers,</a:t>
            </a:r>
            <a:br>
              <a:rPr lang="en-US" sz="2800" dirty="0" smtClean="0"/>
            </a:br>
            <a:r>
              <a:rPr lang="en-US" sz="2800" dirty="0" smtClean="0"/>
              <a:t>provided by a typical computer system</a:t>
            </a:r>
            <a:endParaRPr lang="en-US" sz="2800" dirty="0"/>
          </a:p>
        </p:txBody>
      </p:sp>
      <p:pic>
        <p:nvPicPr>
          <p:cNvPr id="4" name="Picture 3" descr="The first layer is the bare machine. The second layer is the macro instruction. The third layer is the operating system. The fourth layer is divided into 8 sections: A d a compiler labeled virtual a d a computer; Java virtual machine labeled virtual java computer; C compiler labeled virtual C computer; dot NET common language run time; Scheme interpreter labeled virtual scheme computer; operating system command interpreter; assembler labeled virtual assembly language computer; and an incomplete section which indicates additional items in this layer. The fifth incomplete layer includes; the java virtual computer consists of the java compiler and java compiler; the dot NET common language run time unit consists of V B dot NET compiler which is in a virtual v b dot net computer and C hash compiler labeled  Virtual C hash computer. " title="The layered interface of a computer is represented using 4 concentric circles. "/>
          <p:cNvPicPr>
            <a:picLocks noChangeAspect="1"/>
          </p:cNvPicPr>
          <p:nvPr/>
        </p:nvPicPr>
        <p:blipFill>
          <a:blip r:embed="rId2"/>
          <a:stretch>
            <a:fillRect/>
          </a:stretch>
        </p:blipFill>
        <p:spPr>
          <a:xfrm>
            <a:off x="2043430" y="1247886"/>
            <a:ext cx="5057139" cy="4876880"/>
          </a:xfrm>
          <a:prstGeom prst="rect">
            <a:avLst/>
          </a:prstGeom>
        </p:spPr>
      </p:pic>
    </p:spTree>
    <p:extLst>
      <p:ext uri="{BB962C8B-B14F-4D97-AF65-F5344CB8AC3E}">
        <p14:creationId xmlns:p14="http://schemas.microsoft.com/office/powerpoint/2010/main" val="2436674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2"/>
            <a:ext cx="8570686" cy="614366"/>
          </a:xfrm>
        </p:spPr>
        <p:txBody>
          <a:bodyPr anchor="t"/>
          <a:lstStyle/>
          <a:p>
            <a:r>
              <a:rPr lang="en-US" sz="2800" dirty="0" smtClean="0"/>
              <a:t>Figure 1-3 The compilation process</a:t>
            </a:r>
            <a:endParaRPr lang="en-US" sz="2800" dirty="0"/>
          </a:p>
        </p:txBody>
      </p:sp>
      <p:pic>
        <p:nvPicPr>
          <p:cNvPr id="4" name="Picture 3" descr="The source program is fed into the lexical analyzer. These lexical units are passed to the syntax analyzer. The lexical analyzer and the syntax analyzer are also given as input to the symbol table. The parse trees from the syntax analyzer and the output from the symbol table is fed into the intermediate code generator and semantic analyzer. The output of this semantic analyzer is sent for optional optimization  and passed to the code generator. Theintermediate code generated and the output from the symbol table is given to the code generator. The code machine language generated by the code generator and input data are given to the computer which produces the results." title="A flowchart represents the process of compilation."/>
          <p:cNvPicPr>
            <a:picLocks noChangeAspect="1"/>
          </p:cNvPicPr>
          <p:nvPr/>
        </p:nvPicPr>
        <p:blipFill>
          <a:blip r:embed="rId2"/>
          <a:stretch>
            <a:fillRect/>
          </a:stretch>
        </p:blipFill>
        <p:spPr>
          <a:xfrm>
            <a:off x="2789641" y="852119"/>
            <a:ext cx="3564719" cy="5524619"/>
          </a:xfrm>
          <a:prstGeom prst="rect">
            <a:avLst/>
          </a:prstGeom>
        </p:spPr>
      </p:pic>
    </p:spTree>
    <p:extLst>
      <p:ext uri="{BB962C8B-B14F-4D97-AF65-F5344CB8AC3E}">
        <p14:creationId xmlns:p14="http://schemas.microsoft.com/office/powerpoint/2010/main" val="2436674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2"/>
            <a:ext cx="8570686" cy="614366"/>
          </a:xfrm>
        </p:spPr>
        <p:txBody>
          <a:bodyPr anchor="t"/>
          <a:lstStyle/>
          <a:p>
            <a:r>
              <a:rPr lang="en-US" sz="2800" dirty="0" smtClean="0"/>
              <a:t>Figure 1-4 Pure interpretation</a:t>
            </a:r>
            <a:endParaRPr lang="en-US" sz="2800" dirty="0"/>
          </a:p>
        </p:txBody>
      </p:sp>
      <p:pic>
        <p:nvPicPr>
          <p:cNvPr id="4" name="Picture 3" title="A flowchart represents the process of pure interpretation. The source program and input data are passed into the interpreter. The output from the interpreter is the result."/>
          <p:cNvPicPr>
            <a:picLocks noChangeAspect="1"/>
          </p:cNvPicPr>
          <p:nvPr/>
        </p:nvPicPr>
        <p:blipFill>
          <a:blip r:embed="rId2"/>
          <a:stretch>
            <a:fillRect/>
          </a:stretch>
        </p:blipFill>
        <p:spPr>
          <a:xfrm>
            <a:off x="2591965" y="939457"/>
            <a:ext cx="3960072" cy="5298144"/>
          </a:xfrm>
          <a:prstGeom prst="rect">
            <a:avLst/>
          </a:prstGeom>
        </p:spPr>
      </p:pic>
    </p:spTree>
    <p:extLst>
      <p:ext uri="{BB962C8B-B14F-4D97-AF65-F5344CB8AC3E}">
        <p14:creationId xmlns:p14="http://schemas.microsoft.com/office/powerpoint/2010/main" val="2436674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2"/>
            <a:ext cx="8570686" cy="614366"/>
          </a:xfrm>
        </p:spPr>
        <p:txBody>
          <a:bodyPr anchor="t"/>
          <a:lstStyle/>
          <a:p>
            <a:r>
              <a:rPr lang="en-US" sz="2800" dirty="0" smtClean="0"/>
              <a:t>Figure 1-5 Hybrid implementation system</a:t>
            </a:r>
            <a:endParaRPr lang="en-US" sz="2800" dirty="0"/>
          </a:p>
        </p:txBody>
      </p:sp>
      <p:pic>
        <p:nvPicPr>
          <p:cNvPr id="4" name="Picture 3" descr="The source program is fed into the lexical analyzer. These lexical units are passed to the syntax analyzer. The parse trees from the analyzer are fed into the intermediate code generator. The intermediate code and input data are passed into the interpreter. The output from the interpreter is the result." title="A flowchart represents the hybrid system implementation."/>
          <p:cNvPicPr>
            <a:picLocks noChangeAspect="1"/>
          </p:cNvPicPr>
          <p:nvPr/>
        </p:nvPicPr>
        <p:blipFill>
          <a:blip r:embed="rId2"/>
          <a:stretch>
            <a:fillRect/>
          </a:stretch>
        </p:blipFill>
        <p:spPr>
          <a:xfrm>
            <a:off x="3686381" y="951489"/>
            <a:ext cx="1771237" cy="5298144"/>
          </a:xfrm>
          <a:prstGeom prst="rect">
            <a:avLst/>
          </a:prstGeom>
        </p:spPr>
      </p:pic>
    </p:spTree>
    <p:extLst>
      <p:ext uri="{BB962C8B-B14F-4D97-AF65-F5344CB8AC3E}">
        <p14:creationId xmlns:p14="http://schemas.microsoft.com/office/powerpoint/2010/main" val="24366747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277&quot;&gt;&lt;property id=&quot;20148&quot; value=&quot;5&quot;/&gt;&lt;property id=&quot;20300&quot; value=&quot;Slide 1 - &amp;quot;CONCEPTS OF PROGRAMMING LANGUAGES&amp;quot;&quot;/&gt;&lt;property id=&quot;20307&quot; value=&quot;314&quot;/&gt;&lt;/object&gt;&lt;object type=&quot;3&quot; unique_id=&quot;524656&quot;&gt;&lt;property id=&quot;20148&quot; value=&quot;5&quot;/&gt;&lt;property id=&quot;20300&quot; value=&quot;Slide 2 - &amp;quot;Figure 1-1 The von Neumann computer architecture&amp;quot;&quot;/&gt;&lt;property id=&quot;20307&quot; value=&quot;410&quot;/&gt;&lt;/object&gt;&lt;object type=&quot;3&quot; unique_id=&quot;525065&quot;&gt;&lt;property id=&quot;20148&quot; value=&quot;5&quot;/&gt;&lt;property id=&quot;20300&quot; value=&quot;Slide 3 - &amp;quot;Figure 1-2 Layered interface of virtual computers,&amp;#x0D;&amp;#x0A;provided by a typical computer system&amp;quot;&quot;/&gt;&lt;property id=&quot;20307&quot; value=&quot;411&quot;/&gt;&lt;/object&gt;&lt;object type=&quot;3&quot; unique_id=&quot;525066&quot;&gt;&lt;property id=&quot;20148&quot; value=&quot;5&quot;/&gt;&lt;property id=&quot;20300&quot; value=&quot;Slide 4 - &amp;quot;Figure 1-3 The compilation process&amp;quot;&quot;/&gt;&lt;property id=&quot;20307&quot; value=&quot;412&quot;/&gt;&lt;/object&gt;&lt;object type=&quot;3&quot; unique_id=&quot;525067&quot;&gt;&lt;property id=&quot;20148&quot; value=&quot;5&quot;/&gt;&lt;property id=&quot;20300&quot; value=&quot;Slide 5 - &amp;quot;Figure 1-4 Pure interpretation&amp;quot;&quot;/&gt;&lt;property id=&quot;20307&quot; value=&quot;413&quot;/&gt;&lt;/object&gt;&lt;object type=&quot;3&quot; unique_id=&quot;525068&quot;&gt;&lt;property id=&quot;20148&quot; value=&quot;5&quot;/&gt;&lt;property id=&quot;20300&quot; value=&quot;Slide 6 - &amp;quot;Figure 1-5 Hybrid implementation system&amp;quot;&quot;/&gt;&lt;property id=&quot;20307&quot; value=&quot;414&quot;/&gt;&lt;/object&gt;&lt;/object&gt;&lt;/object&gt;&lt;/database&gt;"/>
</p:tagLst>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8186</TotalTime>
  <Words>38</Words>
  <Application>Microsoft Office PowerPoint</Application>
  <PresentationFormat>On-screen Show (4:3)</PresentationFormat>
  <Paragraphs>9</Paragraphs>
  <Slides>6</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Noto Sans Symbols</vt:lpstr>
      <vt:lpstr>Times New Roman</vt:lpstr>
      <vt:lpstr>Verdana</vt:lpstr>
      <vt:lpstr>508 Lecture</vt:lpstr>
      <vt:lpstr>1_508 Lecture</vt:lpstr>
      <vt:lpstr>CONCEPTS OF PROGRAMMING LANGUAGES</vt:lpstr>
      <vt:lpstr>Figure 1-1 The von Neumann computer architecture</vt:lpstr>
      <vt:lpstr>Figure 1-2 Layered interface of virtual computers, provided by a typical computer system</vt:lpstr>
      <vt:lpstr>Figure 1-3 The compilation process</vt:lpstr>
      <vt:lpstr>Figure 1-4 Pure interpretation</vt:lpstr>
      <vt:lpstr>Figure 1-5 Hybrid implementation system</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Pediatric Nursing: Caring for Children, 7e</dc:title>
  <dc:subject>Health Science</dc:subject>
  <dc:creator>Ball/Bindler/Cowen/Shaw</dc:creator>
  <cp:keywords>Principles of Pediatric Nursing</cp:keywords>
  <cp:lastModifiedBy>lw-dlf</cp:lastModifiedBy>
  <cp:revision>704</cp:revision>
  <dcterms:modified xsi:type="dcterms:W3CDTF">2018-01-31T09:04:22Z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