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75" r:id="rId5"/>
    <p:sldId id="477" r:id="rId6"/>
    <p:sldId id="377" r:id="rId7"/>
    <p:sldId id="479" r:id="rId8"/>
    <p:sldId id="480" r:id="rId9"/>
    <p:sldId id="481" r:id="rId10"/>
    <p:sldId id="378" r:id="rId11"/>
    <p:sldId id="424" r:id="rId12"/>
    <p:sldId id="425" r:id="rId13"/>
    <p:sldId id="427" r:id="rId14"/>
    <p:sldId id="428" r:id="rId15"/>
    <p:sldId id="429" r:id="rId16"/>
    <p:sldId id="430" r:id="rId17"/>
    <p:sldId id="380" r:id="rId18"/>
    <p:sldId id="381" r:id="rId19"/>
    <p:sldId id="431" r:id="rId20"/>
    <p:sldId id="383" r:id="rId21"/>
    <p:sldId id="432" r:id="rId22"/>
    <p:sldId id="384" r:id="rId23"/>
    <p:sldId id="433" r:id="rId24"/>
    <p:sldId id="386" r:id="rId25"/>
    <p:sldId id="452" r:id="rId26"/>
    <p:sldId id="453" r:id="rId27"/>
    <p:sldId id="436" r:id="rId28"/>
    <p:sldId id="435" r:id="rId29"/>
    <p:sldId id="437" r:id="rId30"/>
    <p:sldId id="451" r:id="rId31"/>
    <p:sldId id="482" r:id="rId32"/>
    <p:sldId id="438" r:id="rId33"/>
    <p:sldId id="483" r:id="rId34"/>
    <p:sldId id="439" r:id="rId35"/>
    <p:sldId id="440" r:id="rId36"/>
    <p:sldId id="441" r:id="rId37"/>
    <p:sldId id="442" r:id="rId38"/>
    <p:sldId id="455" r:id="rId39"/>
    <p:sldId id="484" r:id="rId40"/>
    <p:sldId id="443" r:id="rId41"/>
    <p:sldId id="450" r:id="rId42"/>
    <p:sldId id="444" r:id="rId43"/>
    <p:sldId id="445" r:id="rId44"/>
    <p:sldId id="446" r:id="rId45"/>
    <p:sldId id="447" r:id="rId46"/>
    <p:sldId id="448" r:id="rId47"/>
    <p:sldId id="485" r:id="rId48"/>
    <p:sldId id="396" r:id="rId49"/>
    <p:sldId id="397" r:id="rId50"/>
    <p:sldId id="456" r:id="rId51"/>
    <p:sldId id="457" r:id="rId52"/>
    <p:sldId id="398" r:id="rId53"/>
    <p:sldId id="399" r:id="rId54"/>
    <p:sldId id="458" r:id="rId55"/>
    <p:sldId id="460" r:id="rId56"/>
    <p:sldId id="400" r:id="rId57"/>
    <p:sldId id="408" r:id="rId58"/>
    <p:sldId id="409" r:id="rId59"/>
    <p:sldId id="454" r:id="rId60"/>
    <p:sldId id="419" r:id="rId61"/>
    <p:sldId id="420" r:id="rId62"/>
    <p:sldId id="421" r:id="rId63"/>
    <p:sldId id="422" r:id="rId64"/>
    <p:sldId id="423" r:id="rId65"/>
    <p:sldId id="416" r:id="rId66"/>
    <p:sldId id="417" r:id="rId67"/>
    <p:sldId id="404" r:id="rId68"/>
    <p:sldId id="461" r:id="rId69"/>
    <p:sldId id="405" r:id="rId70"/>
    <p:sldId id="388" r:id="rId71"/>
    <p:sldId id="389" r:id="rId72"/>
    <p:sldId id="406" r:id="rId73"/>
    <p:sldId id="390" r:id="rId74"/>
    <p:sldId id="462" r:id="rId75"/>
    <p:sldId id="463" r:id="rId76"/>
    <p:sldId id="464" r:id="rId77"/>
    <p:sldId id="465" r:id="rId78"/>
    <p:sldId id="466" r:id="rId79"/>
    <p:sldId id="467" r:id="rId80"/>
    <p:sldId id="468" r:id="rId81"/>
    <p:sldId id="469" r:id="rId82"/>
    <p:sldId id="474" r:id="rId83"/>
    <p:sldId id="470" r:id="rId84"/>
    <p:sldId id="471" r:id="rId85"/>
    <p:sldId id="472" r:id="rId86"/>
    <p:sldId id="475" r:id="rId87"/>
    <p:sldId id="476" r:id="rId88"/>
    <p:sldId id="473" r:id="rId89"/>
    <p:sldId id="478" r:id="rId90"/>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2C6035-CFFB-4F8D-B6C5-BBCB24B98285}">
          <p14:sldIdLst>
            <p14:sldId id="275"/>
            <p14:sldId id="477"/>
            <p14:sldId id="377"/>
            <p14:sldId id="479"/>
            <p14:sldId id="480"/>
            <p14:sldId id="481"/>
            <p14:sldId id="378"/>
            <p14:sldId id="424"/>
            <p14:sldId id="425"/>
            <p14:sldId id="427"/>
            <p14:sldId id="428"/>
            <p14:sldId id="429"/>
            <p14:sldId id="430"/>
            <p14:sldId id="380"/>
            <p14:sldId id="381"/>
            <p14:sldId id="431"/>
            <p14:sldId id="383"/>
            <p14:sldId id="432"/>
            <p14:sldId id="384"/>
            <p14:sldId id="433"/>
            <p14:sldId id="386"/>
            <p14:sldId id="452"/>
            <p14:sldId id="453"/>
            <p14:sldId id="436"/>
            <p14:sldId id="435"/>
            <p14:sldId id="437"/>
            <p14:sldId id="451"/>
            <p14:sldId id="482"/>
            <p14:sldId id="438"/>
            <p14:sldId id="483"/>
            <p14:sldId id="439"/>
            <p14:sldId id="440"/>
            <p14:sldId id="441"/>
            <p14:sldId id="442"/>
            <p14:sldId id="455"/>
            <p14:sldId id="484"/>
            <p14:sldId id="443"/>
            <p14:sldId id="450"/>
            <p14:sldId id="444"/>
            <p14:sldId id="445"/>
            <p14:sldId id="446"/>
            <p14:sldId id="447"/>
            <p14:sldId id="448"/>
            <p14:sldId id="485"/>
            <p14:sldId id="396"/>
            <p14:sldId id="397"/>
            <p14:sldId id="456"/>
            <p14:sldId id="457"/>
            <p14:sldId id="398"/>
            <p14:sldId id="399"/>
            <p14:sldId id="458"/>
            <p14:sldId id="460"/>
            <p14:sldId id="400"/>
            <p14:sldId id="408"/>
            <p14:sldId id="409"/>
            <p14:sldId id="454"/>
            <p14:sldId id="419"/>
            <p14:sldId id="420"/>
            <p14:sldId id="421"/>
            <p14:sldId id="422"/>
            <p14:sldId id="423"/>
            <p14:sldId id="416"/>
            <p14:sldId id="417"/>
            <p14:sldId id="404"/>
            <p14:sldId id="461"/>
            <p14:sldId id="405"/>
            <p14:sldId id="388"/>
            <p14:sldId id="389"/>
            <p14:sldId id="406"/>
            <p14:sldId id="390"/>
            <p14:sldId id="462"/>
            <p14:sldId id="463"/>
            <p14:sldId id="464"/>
            <p14:sldId id="465"/>
            <p14:sldId id="466"/>
            <p14:sldId id="467"/>
            <p14:sldId id="468"/>
            <p14:sldId id="469"/>
            <p14:sldId id="474"/>
            <p14:sldId id="470"/>
            <p14:sldId id="471"/>
            <p14:sldId id="472"/>
            <p14:sldId id="475"/>
            <p14:sldId id="476"/>
            <p14:sldId id="473"/>
            <p14:sldId id="478"/>
          </p14:sldIdLst>
        </p14:section>
      </p14:sectionLst>
    </p:ex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B5ED7"/>
    <a:srgbClr val="A50021"/>
    <a:srgbClr val="073C8B"/>
    <a:srgbClr val="CC3300"/>
    <a:srgbClr val="9966FF"/>
    <a:srgbClr val="EBEBBD"/>
    <a:srgbClr val="FFFFFF"/>
    <a:srgbClr val="FFFF99"/>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1284" y="108"/>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9134930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000847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86377986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80497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4208002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026956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1216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8512572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573023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45190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56114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r>
              <a:rPr lang="en-IN" smtClean="0">
                <a:solidFill>
                  <a:srgbClr val="DBF5F9">
                    <a:shade val="90000"/>
                  </a:srgbClr>
                </a:solidFill>
              </a:rPr>
              <a:t>CS 40003: Data Analytics</a:t>
            </a:r>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17404955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4353395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DBF5F9">
                    <a:shade val="90000"/>
                  </a:srgbClr>
                </a:solidFill>
              </a:rPr>
              <a:t>CS 40003: Data Analytics</a:t>
            </a: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22424216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8538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4022730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7387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836731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54810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459186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057209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14150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3484083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8454080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oleObject" Target="../embeddings/oleObject7.bin"/><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10.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0.emf"/><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6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8.png"/><Relationship Id="rId1" Type="http://schemas.openxmlformats.org/officeDocument/2006/relationships/slideLayout" Target="../slideLayouts/slideLayout13.xml"/><Relationship Id="rId4" Type="http://schemas.openxmlformats.org/officeDocument/2006/relationships/image" Target="../media/image5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44.emf"/></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45.emf"/><Relationship Id="rId4" Type="http://schemas.openxmlformats.org/officeDocument/2006/relationships/oleObject" Target="../embeddings/oleObject16.bin"/></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55.emf"/><Relationship Id="rId4" Type="http://schemas.openxmlformats.org/officeDocument/2006/relationships/oleObject" Target="../embeddings/oleObject17.bin"/></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6.emf"/><Relationship Id="rId5" Type="http://schemas.openxmlformats.org/officeDocument/2006/relationships/oleObject" Target="../embeddings/oleObject18.bin"/><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13.xml"/><Relationship Id="rId4" Type="http://schemas.openxmlformats.org/officeDocument/2006/relationships/image" Target="../media/image310.png"/></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19.bin"/><Relationship Id="rId7" Type="http://schemas.openxmlformats.org/officeDocument/2006/relationships/image" Target="../media/image66.png"/><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58.emf"/><Relationship Id="rId5" Type="http://schemas.openxmlformats.org/officeDocument/2006/relationships/oleObject" Target="../embeddings/oleObject20.bin"/><Relationship Id="rId4" Type="http://schemas.openxmlformats.org/officeDocument/2006/relationships/image" Target="../media/image57.emf"/></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image" Target="../media/image64.gif"/><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7" y="1268763"/>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a:t>
            </a:r>
            <a:r>
              <a:rPr lang="en-US" dirty="0" smtClean="0">
                <a:solidFill>
                  <a:srgbClr val="002060"/>
                </a:solidFill>
                <a:latin typeface="Times New Roman" pitchFamily="18" charset="0"/>
                <a:cs typeface="Times New Roman" pitchFamily="18" charset="0"/>
              </a:rPr>
              <a:t>CS3203N)</a:t>
            </a:r>
            <a:endParaRPr lang="en-IN" dirty="0">
              <a:solidFill>
                <a:srgbClr val="002060"/>
              </a:solidFill>
              <a:latin typeface="Times New Roman" pitchFamily="18" charset="0"/>
              <a:cs typeface="Times New Roman" pitchFamily="18" charset="0"/>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smtClean="0">
                <a:solidFill>
                  <a:srgbClr val="FFFF00"/>
                </a:solidFill>
              </a:rPr>
              <a:t>Lecture #8</a:t>
            </a:r>
            <a:endParaRPr lang="en-US" sz="2400" b="1" i="1" dirty="0" smtClean="0">
              <a:solidFill>
                <a:srgbClr val="FFFF00"/>
              </a:solidFill>
            </a:endParaRPr>
          </a:p>
          <a:p>
            <a:pPr algn="l">
              <a:buClr>
                <a:srgbClr val="0BD0D9"/>
              </a:buClr>
            </a:pPr>
            <a:r>
              <a:rPr lang="en-US" sz="2800" b="1" dirty="0" smtClean="0">
                <a:solidFill>
                  <a:srgbClr val="FFFF00"/>
                </a:solidFill>
              </a:rPr>
              <a:t>Relation Analysis</a:t>
            </a:r>
            <a:endParaRPr lang="en-IN" sz="2800" b="1" dirty="0">
              <a:solidFill>
                <a:srgbClr val="FFFF00"/>
              </a:solidFill>
            </a:endParaRP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538343"/>
            <a:ext cx="8501751" cy="4921723"/>
          </a:xfrm>
        </p:spPr>
        <p:txBody>
          <a:bodyPr>
            <a:noAutofit/>
          </a:bodyPr>
          <a:lstStyle/>
          <a:p>
            <a:r>
              <a:rPr lang="en-US" sz="2000" dirty="0" smtClean="0">
                <a:solidFill>
                  <a:srgbClr val="0B5ED7"/>
                </a:solidFill>
                <a:latin typeface="Times New Roman" pitchFamily="18" charset="0"/>
                <a:cs typeface="Times New Roman" pitchFamily="18" charset="0"/>
              </a:rPr>
              <a:t>Example: Wage Data</a:t>
            </a:r>
          </a:p>
          <a:p>
            <a:pPr lvl="7"/>
            <a:endParaRPr lang="en-US" sz="10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r>
              <a:rPr lang="en-US" sz="1800" dirty="0" smtClean="0">
                <a:solidFill>
                  <a:srgbClr val="0B5ED7"/>
                </a:solidFill>
                <a:latin typeface="Times New Roman" pitchFamily="18" charset="0"/>
                <a:cs typeface="Times New Roman" pitchFamily="18" charset="0"/>
              </a:rPr>
              <a:t>Case II.</a:t>
            </a:r>
            <a:r>
              <a:rPr lang="en-US" sz="1800" i="1" dirty="0" smtClean="0">
                <a:solidFill>
                  <a:srgbClr val="0B5ED7"/>
                </a:solidFill>
                <a:latin typeface="Times New Roman" pitchFamily="18" charset="0"/>
                <a:cs typeface="Times New Roman" pitchFamily="18" charset="0"/>
              </a:rPr>
              <a:t> </a:t>
            </a:r>
            <a:r>
              <a:rPr lang="en-US" sz="1800" dirty="0">
                <a:solidFill>
                  <a:srgbClr val="0B5ED7"/>
                </a:solidFill>
                <a:latin typeface="Times New Roman" pitchFamily="18" charset="0"/>
                <a:cs typeface="Times New Roman" pitchFamily="18" charset="0"/>
              </a:rPr>
              <a:t>Wage </a:t>
            </a:r>
            <a:r>
              <a:rPr lang="en-US" sz="1800" dirty="0" smtClean="0">
                <a:solidFill>
                  <a:srgbClr val="0B5ED7"/>
                </a:solidFill>
                <a:latin typeface="Times New Roman" pitchFamily="18" charset="0"/>
                <a:cs typeface="Times New Roman" pitchFamily="18" charset="0"/>
              </a:rPr>
              <a:t>versus Year</a:t>
            </a:r>
          </a:p>
          <a:p>
            <a:pPr marL="995998" lvl="1" indent="-342900">
              <a:buFont typeface="Wingdings" panose="05000000000000000000" pitchFamily="2" charset="2"/>
              <a:buChar char="§"/>
            </a:pPr>
            <a:r>
              <a:rPr lang="en-US" sz="1600" dirty="0">
                <a:solidFill>
                  <a:srgbClr val="0B5ED7"/>
                </a:solidFill>
                <a:latin typeface="Times New Roman" pitchFamily="18" charset="0"/>
                <a:cs typeface="Times New Roman" pitchFamily="18" charset="0"/>
              </a:rPr>
              <a:t>From the data set, we have a graphical representations, which is as follows:</a:t>
            </a: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a:solidFill>
                <a:srgbClr val="0B5ED7"/>
              </a:solidFill>
              <a:latin typeface="Times New Roman" pitchFamily="18" charset="0"/>
              <a:cs typeface="Times New Roman" pitchFamily="18" charset="0"/>
            </a:endParaRPr>
          </a:p>
          <a:p>
            <a:pPr marL="653098" lvl="1" indent="0">
              <a:buNone/>
            </a:pPr>
            <a:endParaRPr lang="en-US" sz="16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1201738" lvl="3" indent="0">
              <a:buNone/>
            </a:pPr>
            <a:endParaRPr lang="en-US" sz="1200" dirty="0" smtClean="0">
              <a:solidFill>
                <a:srgbClr val="0B5ED7"/>
              </a:solidFill>
              <a:latin typeface="Times New Roman" pitchFamily="18" charset="0"/>
              <a:cs typeface="Times New Roman" pitchFamily="18" charset="0"/>
            </a:endParaRPr>
          </a:p>
          <a:p>
            <a:pPr marL="0" indent="0">
              <a:buNone/>
            </a:pPr>
            <a:endParaRPr lang="en-US" sz="1800" dirty="0" smtClean="0">
              <a:solidFill>
                <a:srgbClr val="073C8B"/>
              </a:solidFill>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7" name="Rectangle 6"/>
          <p:cNvSpPr/>
          <p:nvPr/>
        </p:nvSpPr>
        <p:spPr>
          <a:xfrm>
            <a:off x="5202509" y="5202823"/>
            <a:ext cx="3149580" cy="338554"/>
          </a:xfrm>
          <a:prstGeom prst="rect">
            <a:avLst/>
          </a:prstGeom>
        </p:spPr>
        <p:txBody>
          <a:bodyPr wrap="none">
            <a:spAutoFit/>
          </a:bodyPr>
          <a:lstStyle/>
          <a:p>
            <a:pPr marL="653098" lvl="1"/>
            <a:r>
              <a:rPr lang="en-US" sz="1600" dirty="0">
                <a:solidFill>
                  <a:srgbClr val="A50021"/>
                </a:solidFill>
                <a:latin typeface="Times New Roman" pitchFamily="18" charset="0"/>
                <a:cs typeface="Times New Roman" pitchFamily="18" charset="0"/>
              </a:rPr>
              <a:t>How wages vary with time?</a:t>
            </a:r>
          </a:p>
        </p:txBody>
      </p:sp>
      <p:sp>
        <p:nvSpPr>
          <p:cNvPr id="8" name="Rectangle 7"/>
          <p:cNvSpPr/>
          <p:nvPr/>
        </p:nvSpPr>
        <p:spPr>
          <a:xfrm>
            <a:off x="6642707" y="3619947"/>
            <a:ext cx="731290" cy="1569660"/>
          </a:xfrm>
          <a:prstGeom prst="rect">
            <a:avLst/>
          </a:prstGeom>
        </p:spPr>
        <p:txBody>
          <a:bodyPr wrap="none">
            <a:spAutoFit/>
          </a:bodyPr>
          <a:lstStyle/>
          <a:p>
            <a:r>
              <a:rPr lang="en-US" sz="9600" dirty="0">
                <a:solidFill>
                  <a:srgbClr val="FF0000"/>
                </a:solidFill>
                <a:latin typeface="Times New Roman" pitchFamily="18" charset="0"/>
                <a:cs typeface="Times New Roman" pitchFamily="18" charset="0"/>
              </a:rPr>
              <a:t>?</a:t>
            </a:r>
            <a:endParaRPr lang="en-IN" sz="9600" dirty="0">
              <a:solidFill>
                <a:srgbClr val="FF0000"/>
              </a:solidFill>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70" y="2845398"/>
            <a:ext cx="3659011" cy="331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91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219203"/>
            <a:ext cx="8501751" cy="5240864"/>
          </a:xfrm>
        </p:spPr>
        <p:txBody>
          <a:bodyPr>
            <a:noAutofit/>
          </a:bodyPr>
          <a:lstStyle/>
          <a:p>
            <a:r>
              <a:rPr lang="en-US" sz="2000" dirty="0" smtClean="0">
                <a:solidFill>
                  <a:srgbClr val="0B5ED7"/>
                </a:solidFill>
                <a:latin typeface="Times New Roman" pitchFamily="18" charset="0"/>
                <a:cs typeface="Times New Roman" pitchFamily="18" charset="0"/>
              </a:rPr>
              <a:t>Example: Wage Data</a:t>
            </a:r>
          </a:p>
          <a:p>
            <a:pPr marL="630238" indent="-342900">
              <a:buFont typeface="Wingdings" panose="05000000000000000000" pitchFamily="2" charset="2"/>
              <a:buChar char="§"/>
            </a:pPr>
            <a:r>
              <a:rPr lang="en-US" sz="1800" i="1" dirty="0" smtClean="0">
                <a:solidFill>
                  <a:srgbClr val="0B5ED7"/>
                </a:solidFill>
                <a:latin typeface="Times New Roman" pitchFamily="18" charset="0"/>
                <a:cs typeface="Times New Roman" pitchFamily="18" charset="0"/>
              </a:rPr>
              <a:t>Wage and calendar year: </a:t>
            </a:r>
            <a:r>
              <a:rPr lang="en-US" sz="1800" dirty="0" smtClean="0">
                <a:solidFill>
                  <a:srgbClr val="0B5ED7"/>
                </a:solidFill>
                <a:latin typeface="Times New Roman" pitchFamily="18" charset="0"/>
                <a:cs typeface="Times New Roman" pitchFamily="18" charset="0"/>
              </a:rPr>
              <a:t>How wages vary with years?</a:t>
            </a: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solidFill>
                  <a:srgbClr val="CC3300"/>
                </a:solidFill>
                <a:latin typeface="Times New Roman" pitchFamily="18" charset="0"/>
                <a:cs typeface="Times New Roman" pitchFamily="18" charset="0"/>
              </a:rPr>
              <a:t>Interpretation</a:t>
            </a:r>
            <a:r>
              <a:rPr lang="en-US" sz="1800" dirty="0">
                <a:solidFill>
                  <a:srgbClr val="CC3300"/>
                </a:solidFill>
                <a:latin typeface="Times New Roman" pitchFamily="18" charset="0"/>
                <a:cs typeface="Times New Roman" pitchFamily="18" charset="0"/>
              </a:rPr>
              <a:t>: </a:t>
            </a:r>
            <a:r>
              <a:rPr lang="en-US" sz="1800" dirty="0" smtClean="0">
                <a:solidFill>
                  <a:srgbClr val="A50021"/>
                </a:solidFill>
                <a:latin typeface="Times New Roman" pitchFamily="18" charset="0"/>
                <a:cs typeface="Times New Roman" pitchFamily="18" charset="0"/>
              </a:rPr>
              <a:t>There </a:t>
            </a:r>
            <a:r>
              <a:rPr lang="en-US" sz="1800" dirty="0">
                <a:solidFill>
                  <a:srgbClr val="A50021"/>
                </a:solidFill>
                <a:latin typeface="Times New Roman" pitchFamily="18" charset="0"/>
                <a:cs typeface="Times New Roman" pitchFamily="18" charset="0"/>
              </a:rPr>
              <a:t>is a slow but steady increase in the average wage between </a:t>
            </a:r>
            <a:r>
              <a:rPr lang="en-US" sz="1800" dirty="0" smtClean="0">
                <a:solidFill>
                  <a:srgbClr val="A50021"/>
                </a:solidFill>
                <a:latin typeface="Times New Roman" pitchFamily="18" charset="0"/>
                <a:cs typeface="Times New Roman" pitchFamily="18" charset="0"/>
              </a:rPr>
              <a:t>2010 </a:t>
            </a:r>
            <a:r>
              <a:rPr lang="en-US" sz="1800" dirty="0">
                <a:solidFill>
                  <a:srgbClr val="A50021"/>
                </a:solidFill>
                <a:latin typeface="Times New Roman" pitchFamily="18" charset="0"/>
                <a:cs typeface="Times New Roman" pitchFamily="18" charset="0"/>
              </a:rPr>
              <a:t>and </a:t>
            </a:r>
            <a:r>
              <a:rPr lang="en-US" sz="1800" dirty="0" smtClean="0">
                <a:solidFill>
                  <a:srgbClr val="A50021"/>
                </a:solidFill>
                <a:latin typeface="Times New Roman" pitchFamily="18" charset="0"/>
                <a:cs typeface="Times New Roman" pitchFamily="18" charset="0"/>
              </a:rPr>
              <a:t>2016.</a:t>
            </a:r>
            <a:endParaRPr lang="en-US" sz="1800" dirty="0">
              <a:solidFill>
                <a:srgbClr val="A50021"/>
              </a:solidFill>
              <a:latin typeface="Times New Roman" pitchFamily="18" charset="0"/>
              <a:cs typeface="Times New Roman" pitchFamily="18" charset="0"/>
            </a:endParaRPr>
          </a:p>
          <a:p>
            <a:pPr marL="0" indent="0">
              <a:buNone/>
            </a:pPr>
            <a:r>
              <a:rPr lang="en-US" sz="1800" dirty="0" smtClean="0">
                <a:solidFill>
                  <a:srgbClr val="CC3300"/>
                </a:solidFill>
                <a:latin typeface="Times New Roman" pitchFamily="18" charset="0"/>
                <a:cs typeface="Times New Roman" pitchFamily="18" charset="0"/>
              </a:rPr>
              <a:t>.</a:t>
            </a:r>
            <a:endParaRPr lang="en-US" sz="1800" dirty="0">
              <a:solidFill>
                <a:srgbClr val="CC3300"/>
              </a:solidFill>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04" y="2178503"/>
            <a:ext cx="7912814" cy="3177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908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538343"/>
            <a:ext cx="8501751" cy="4921723"/>
          </a:xfrm>
        </p:spPr>
        <p:txBody>
          <a:bodyPr>
            <a:noAutofit/>
          </a:bodyPr>
          <a:lstStyle/>
          <a:p>
            <a:r>
              <a:rPr lang="en-US" sz="2000" dirty="0" smtClean="0">
                <a:solidFill>
                  <a:srgbClr val="0B5ED7"/>
                </a:solidFill>
                <a:latin typeface="Times New Roman" pitchFamily="18" charset="0"/>
                <a:cs typeface="Times New Roman" pitchFamily="18" charset="0"/>
              </a:rPr>
              <a:t>Example: Wage Data</a:t>
            </a:r>
          </a:p>
          <a:p>
            <a:pPr lvl="7"/>
            <a:endParaRPr lang="en-US" sz="10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r>
              <a:rPr lang="en-US" sz="1800" dirty="0" smtClean="0">
                <a:solidFill>
                  <a:srgbClr val="0B5ED7"/>
                </a:solidFill>
                <a:latin typeface="Times New Roman" pitchFamily="18" charset="0"/>
                <a:cs typeface="Times New Roman" pitchFamily="18" charset="0"/>
              </a:rPr>
              <a:t>Case III.</a:t>
            </a:r>
            <a:r>
              <a:rPr lang="en-US" sz="1800" i="1" dirty="0" smtClean="0">
                <a:solidFill>
                  <a:srgbClr val="0B5ED7"/>
                </a:solidFill>
                <a:latin typeface="Times New Roman" pitchFamily="18" charset="0"/>
                <a:cs typeface="Times New Roman" pitchFamily="18" charset="0"/>
              </a:rPr>
              <a:t> </a:t>
            </a:r>
            <a:r>
              <a:rPr lang="en-US" sz="1800" dirty="0">
                <a:solidFill>
                  <a:srgbClr val="0B5ED7"/>
                </a:solidFill>
                <a:latin typeface="Times New Roman" pitchFamily="18" charset="0"/>
                <a:cs typeface="Times New Roman" pitchFamily="18" charset="0"/>
              </a:rPr>
              <a:t>Wage </a:t>
            </a:r>
            <a:r>
              <a:rPr lang="en-US" sz="1800" dirty="0" smtClean="0">
                <a:solidFill>
                  <a:srgbClr val="0B5ED7"/>
                </a:solidFill>
                <a:latin typeface="Times New Roman" pitchFamily="18" charset="0"/>
                <a:cs typeface="Times New Roman" pitchFamily="18" charset="0"/>
              </a:rPr>
              <a:t>versus Education</a:t>
            </a:r>
          </a:p>
          <a:p>
            <a:pPr marL="995998" lvl="1" indent="-342900">
              <a:buFont typeface="Wingdings" panose="05000000000000000000" pitchFamily="2" charset="2"/>
              <a:buChar char="§"/>
            </a:pPr>
            <a:r>
              <a:rPr lang="en-US" sz="1600" dirty="0">
                <a:solidFill>
                  <a:srgbClr val="0B5ED7"/>
                </a:solidFill>
                <a:latin typeface="Times New Roman" pitchFamily="18" charset="0"/>
                <a:cs typeface="Times New Roman" pitchFamily="18" charset="0"/>
              </a:rPr>
              <a:t>From the data set, we have a graphical representations, which is as follows:</a:t>
            </a: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a:solidFill>
                <a:srgbClr val="0B5ED7"/>
              </a:solidFill>
              <a:latin typeface="Times New Roman" pitchFamily="18" charset="0"/>
              <a:cs typeface="Times New Roman" pitchFamily="18" charset="0"/>
            </a:endParaRPr>
          </a:p>
          <a:p>
            <a:pPr marL="653098" lvl="1" indent="0">
              <a:buNone/>
            </a:pPr>
            <a:endParaRPr lang="en-US" sz="16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1201738" lvl="3" indent="0">
              <a:buNone/>
            </a:pPr>
            <a:endParaRPr lang="en-US" sz="1200" dirty="0" smtClean="0">
              <a:solidFill>
                <a:srgbClr val="0B5ED7"/>
              </a:solidFill>
              <a:latin typeface="Times New Roman" pitchFamily="18" charset="0"/>
              <a:cs typeface="Times New Roman" pitchFamily="18" charset="0"/>
            </a:endParaRPr>
          </a:p>
          <a:p>
            <a:pPr marL="0" indent="0">
              <a:buNone/>
            </a:pPr>
            <a:endParaRPr lang="en-US" sz="1800" dirty="0" smtClean="0">
              <a:solidFill>
                <a:srgbClr val="073C8B"/>
              </a:solidFill>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8" name="Rectangle 7"/>
          <p:cNvSpPr/>
          <p:nvPr/>
        </p:nvSpPr>
        <p:spPr>
          <a:xfrm>
            <a:off x="6642707" y="3619947"/>
            <a:ext cx="731290" cy="1569660"/>
          </a:xfrm>
          <a:prstGeom prst="rect">
            <a:avLst/>
          </a:prstGeom>
        </p:spPr>
        <p:txBody>
          <a:bodyPr wrap="none">
            <a:spAutoFit/>
          </a:bodyPr>
          <a:lstStyle/>
          <a:p>
            <a:r>
              <a:rPr lang="en-US" sz="9600" dirty="0">
                <a:solidFill>
                  <a:srgbClr val="FF0000"/>
                </a:solidFill>
                <a:latin typeface="Times New Roman" pitchFamily="18" charset="0"/>
                <a:cs typeface="Times New Roman" pitchFamily="18" charset="0"/>
              </a:rPr>
              <a:t>?</a:t>
            </a:r>
            <a:endParaRPr lang="en-IN" sz="9600" dirty="0">
              <a:solidFill>
                <a:srgbClr val="FF0000"/>
              </a:solidFill>
            </a:endParaRPr>
          </a:p>
        </p:txBody>
      </p:sp>
      <p:sp>
        <p:nvSpPr>
          <p:cNvPr id="5" name="Rectangle 4"/>
          <p:cNvSpPr/>
          <p:nvPr/>
        </p:nvSpPr>
        <p:spPr>
          <a:xfrm>
            <a:off x="4704332" y="5020330"/>
            <a:ext cx="4391908" cy="338554"/>
          </a:xfrm>
          <a:prstGeom prst="rect">
            <a:avLst/>
          </a:prstGeom>
        </p:spPr>
        <p:txBody>
          <a:bodyPr wrap="none">
            <a:spAutoFit/>
          </a:bodyPr>
          <a:lstStyle/>
          <a:p>
            <a:pPr marL="653098" lvl="1"/>
            <a:r>
              <a:rPr lang="en-US" sz="1600" dirty="0">
                <a:solidFill>
                  <a:srgbClr val="C00000"/>
                </a:solidFill>
                <a:latin typeface="Times New Roman" pitchFamily="18" charset="0"/>
                <a:cs typeface="Times New Roman" pitchFamily="18" charset="0"/>
              </a:rPr>
              <a:t>Whether wages are related with education</a:t>
            </a:r>
            <a:r>
              <a:rPr lang="en-US" sz="1600" dirty="0">
                <a:solidFill>
                  <a:srgbClr val="A50021"/>
                </a:solidFill>
                <a:latin typeface="Times New Roman" pitchFamily="18" charset="0"/>
                <a:cs typeface="Times New Roman" pitchFamily="18" charset="0"/>
              </a:rPr>
              <a:t>?</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55" y="2835727"/>
            <a:ext cx="3420382" cy="31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566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219203"/>
            <a:ext cx="8501751" cy="5240864"/>
          </a:xfrm>
        </p:spPr>
        <p:txBody>
          <a:bodyPr>
            <a:noAutofit/>
          </a:bodyPr>
          <a:lstStyle/>
          <a:p>
            <a:r>
              <a:rPr lang="en-US" sz="2000" dirty="0" smtClean="0">
                <a:solidFill>
                  <a:srgbClr val="0B5ED7"/>
                </a:solidFill>
                <a:latin typeface="Times New Roman" pitchFamily="18" charset="0"/>
                <a:cs typeface="Times New Roman" pitchFamily="18" charset="0"/>
              </a:rPr>
              <a:t>Example: Wage Data</a:t>
            </a:r>
          </a:p>
          <a:p>
            <a:pPr marL="630238" indent="-342900">
              <a:buFont typeface="Wingdings" panose="05000000000000000000" pitchFamily="2" charset="2"/>
              <a:buChar char="§"/>
            </a:pPr>
            <a:r>
              <a:rPr lang="en-US" sz="1800" i="1" dirty="0" smtClean="0">
                <a:solidFill>
                  <a:srgbClr val="0B5ED7"/>
                </a:solidFill>
                <a:latin typeface="Times New Roman" pitchFamily="18" charset="0"/>
                <a:cs typeface="Times New Roman" pitchFamily="18" charset="0"/>
              </a:rPr>
              <a:t>Wage and education level: </a:t>
            </a:r>
            <a:r>
              <a:rPr lang="en-US" sz="1800" dirty="0" smtClean="0">
                <a:solidFill>
                  <a:srgbClr val="0B5ED7"/>
                </a:solidFill>
                <a:latin typeface="Times New Roman" pitchFamily="18" charset="0"/>
                <a:cs typeface="Times New Roman" pitchFamily="18" charset="0"/>
              </a:rPr>
              <a:t>Whether wages vary with employees’ education levels?</a:t>
            </a: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solidFill>
                  <a:srgbClr val="A50021"/>
                </a:solidFill>
                <a:latin typeface="Times New Roman" pitchFamily="18" charset="0"/>
                <a:cs typeface="Times New Roman" pitchFamily="18" charset="0"/>
              </a:rPr>
              <a:t>Interpretation</a:t>
            </a:r>
            <a:r>
              <a:rPr lang="en-US" sz="1800" dirty="0">
                <a:solidFill>
                  <a:srgbClr val="A50021"/>
                </a:solidFill>
                <a:latin typeface="Times New Roman" pitchFamily="18" charset="0"/>
                <a:cs typeface="Times New Roman" pitchFamily="18" charset="0"/>
              </a:rPr>
              <a:t>: On </a:t>
            </a:r>
            <a:r>
              <a:rPr lang="en-US" sz="1800" dirty="0" smtClean="0">
                <a:solidFill>
                  <a:srgbClr val="A50021"/>
                </a:solidFill>
                <a:latin typeface="Times New Roman" pitchFamily="18" charset="0"/>
                <a:cs typeface="Times New Roman" pitchFamily="18" charset="0"/>
              </a:rPr>
              <a:t>the average</a:t>
            </a:r>
            <a:r>
              <a:rPr lang="en-US" sz="1800" dirty="0">
                <a:solidFill>
                  <a:srgbClr val="A50021"/>
                </a:solidFill>
                <a:latin typeface="Times New Roman" pitchFamily="18" charset="0"/>
                <a:cs typeface="Times New Roman" pitchFamily="18" charset="0"/>
              </a:rPr>
              <a:t>, wage increases with the level of </a:t>
            </a:r>
            <a:r>
              <a:rPr lang="en-US" sz="1800" dirty="0" smtClean="0">
                <a:solidFill>
                  <a:srgbClr val="A50021"/>
                </a:solidFill>
                <a:latin typeface="Times New Roman" pitchFamily="18" charset="0"/>
                <a:cs typeface="Times New Roman" pitchFamily="18" charset="0"/>
              </a:rPr>
              <a:t>education.</a:t>
            </a:r>
            <a:endParaRPr lang="en-US" sz="18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317977"/>
            <a:ext cx="7476218" cy="306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562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219203"/>
            <a:ext cx="8790225" cy="5240864"/>
          </a:xfrm>
        </p:spPr>
        <p:txBody>
          <a:bodyPr>
            <a:noAutofit/>
          </a:bodyPr>
          <a:lstStyle/>
          <a:p>
            <a:pPr marL="0" indent="0">
              <a:buNone/>
            </a:pPr>
            <a:endParaRPr lang="en-US" sz="18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Given an employee’s wage can we predict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is age?</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Whether wage has any association with both year and education level? </a:t>
            </a:r>
          </a:p>
          <a:p>
            <a:pPr marL="0" indent="0">
              <a:buNone/>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etc….</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Tree>
    <p:extLst>
      <p:ext uri="{BB962C8B-B14F-4D97-AF65-F5344CB8AC3E}">
        <p14:creationId xmlns:p14="http://schemas.microsoft.com/office/powerpoint/2010/main" val="43224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An Open Challenge!</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5" y="1219203"/>
                <a:ext cx="8501751" cy="5240864"/>
              </a:xfrm>
            </p:spPr>
            <p:txBody>
              <a:bodyPr>
                <a:noAutofit/>
              </a:bodyPr>
              <a:lstStyle/>
              <a:p>
                <a:pPr marL="0" indent="0">
                  <a:buNone/>
                </a:pPr>
                <a:r>
                  <a:rPr lang="en-US" sz="1800" dirty="0" smtClean="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Suppose there are countably infinite points in the </a:t>
                </a:r>
                <a14:m>
                  <m:oMath xmlns:m="http://schemas.openxmlformats.org/officeDocument/2006/math">
                    <m:r>
                      <a:rPr lang="en-US" sz="1800" i="1" dirty="0" smtClean="0">
                        <a:latin typeface="Cambria Math" panose="02040503050406030204" pitchFamily="18" charset="0"/>
                        <a:cs typeface="Times New Roman" pitchFamily="18" charset="0"/>
                      </a:rPr>
                      <m:t>𝑋𝑌</m:t>
                    </m:r>
                    <m:r>
                      <a:rPr lang="en-US" sz="1800" i="1" dirty="0" smtClean="0">
                        <a:latin typeface="Cambria Math" panose="02040503050406030204" pitchFamily="18" charset="0"/>
                        <a:cs typeface="Times New Roman" pitchFamily="18" charset="0"/>
                      </a:rPr>
                      <m:t> </m:t>
                    </m:r>
                    <m:r>
                      <a:rPr lang="en-US" sz="1800" i="1" dirty="0" smtClean="0">
                        <a:latin typeface="Cambria Math" panose="02040503050406030204" pitchFamily="18" charset="0"/>
                        <a:cs typeface="Times New Roman" pitchFamily="18" charset="0"/>
                      </a:rPr>
                      <m:t>𝑝𝑙𝑎𝑛𝑒</m:t>
                    </m:r>
                  </m:oMath>
                </a14:m>
                <a:r>
                  <a:rPr lang="en-US" sz="1800" dirty="0" smtClean="0">
                    <a:latin typeface="Times New Roman" pitchFamily="18" charset="0"/>
                    <a:cs typeface="Times New Roman" pitchFamily="18" charset="0"/>
                  </a:rPr>
                  <a:t>. We need a huge memory to store all such points.</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solidFill>
                      <a:srgbClr val="A50021"/>
                    </a:solidFill>
                    <a:latin typeface="Times New Roman" pitchFamily="18" charset="0"/>
                    <a:cs typeface="Times New Roman" pitchFamily="18" charset="0"/>
                  </a:rPr>
                  <a:t>Is there any way out to store this information with a least amount of memory?</a:t>
                </a:r>
              </a:p>
              <a:p>
                <a:pPr marL="0" indent="0">
                  <a:buNone/>
                </a:pPr>
                <a:r>
                  <a:rPr lang="en-US" sz="1800" b="1" dirty="0">
                    <a:solidFill>
                      <a:srgbClr val="A50021"/>
                    </a:solidFill>
                    <a:latin typeface="Times New Roman" pitchFamily="18" charset="0"/>
                    <a:cs typeface="Times New Roman" pitchFamily="18" charset="0"/>
                  </a:rPr>
                  <a:t> </a:t>
                </a:r>
                <a:r>
                  <a:rPr lang="en-US" sz="1800" b="1" dirty="0" smtClean="0">
                    <a:solidFill>
                      <a:srgbClr val="A50021"/>
                    </a:solidFill>
                    <a:latin typeface="Times New Roman" pitchFamily="18" charset="0"/>
                    <a:cs typeface="Times New Roman" pitchFamily="18" charset="0"/>
                  </a:rPr>
                  <a:t>     </a:t>
                </a:r>
                <a:r>
                  <a:rPr lang="en-US" sz="1800" dirty="0" smtClean="0">
                    <a:solidFill>
                      <a:srgbClr val="A50021"/>
                    </a:solidFill>
                    <a:latin typeface="Times New Roman" pitchFamily="18" charset="0"/>
                    <a:cs typeface="Times New Roman" pitchFamily="18" charset="0"/>
                  </a:rPr>
                  <a:t>Say, with two values only.</a:t>
                </a:r>
              </a:p>
              <a:p>
                <a:pPr marL="0" indent="0">
                  <a:buNone/>
                </a:pPr>
                <a:endParaRPr lang="en-US" sz="1800" b="1" dirty="0">
                  <a:solidFill>
                    <a:srgbClr val="A50021"/>
                  </a:solidFill>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219203"/>
                <a:ext cx="8501751" cy="5240864"/>
              </a:xfrm>
              <a:blipFill rotWithShape="1">
                <a:blip r:embed="rId3"/>
                <a:stretch>
                  <a:fillRect l="-646"/>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451797416"/>
              </p:ext>
            </p:extLst>
          </p:nvPr>
        </p:nvGraphicFramePr>
        <p:xfrm>
          <a:off x="1470025" y="1389065"/>
          <a:ext cx="4800145" cy="2784554"/>
        </p:xfrm>
        <a:graphic>
          <a:graphicData uri="http://schemas.openxmlformats.org/presentationml/2006/ole">
            <mc:AlternateContent xmlns:mc="http://schemas.openxmlformats.org/markup-compatibility/2006">
              <mc:Choice xmlns:v="urn:schemas-microsoft-com:vml" Requires="v">
                <p:oleObj spid="_x0000_s5283" name="Visio" r:id="rId4" imgW="4865670" imgH="2822186" progId="Visio.Drawing.11">
                  <p:embed/>
                </p:oleObj>
              </mc:Choice>
              <mc:Fallback>
                <p:oleObj name="Visio" r:id="rId4" imgW="4865670" imgH="2822186" progId="Visio.Drawing.11">
                  <p:embed/>
                  <p:pic>
                    <p:nvPicPr>
                      <p:cNvPr id="0" name=""/>
                      <p:cNvPicPr/>
                      <p:nvPr/>
                    </p:nvPicPr>
                    <p:blipFill>
                      <a:blip r:embed="rId5"/>
                      <a:stretch>
                        <a:fillRect/>
                      </a:stretch>
                    </p:blipFill>
                    <p:spPr>
                      <a:xfrm>
                        <a:off x="1470025" y="1389065"/>
                        <a:ext cx="4800145" cy="2784554"/>
                      </a:xfrm>
                      <a:prstGeom prst="rect">
                        <a:avLst/>
                      </a:prstGeom>
                    </p:spPr>
                  </p:pic>
                </p:oleObj>
              </mc:Fallback>
            </mc:AlternateContent>
          </a:graphicData>
        </a:graphic>
      </p:graphicFrame>
    </p:spTree>
    <p:extLst>
      <p:ext uri="{BB962C8B-B14F-4D97-AF65-F5344CB8AC3E}">
        <p14:creationId xmlns:p14="http://schemas.microsoft.com/office/powerpoint/2010/main" val="1482252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Yahoo!</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219203"/>
            <a:ext cx="8501751" cy="5240864"/>
          </a:xfrm>
        </p:spPr>
        <p:txBody>
          <a:bodyPr>
            <a:noAutofit/>
          </a:bodyPr>
          <a:lstStyle/>
          <a:p>
            <a:pPr marL="0" indent="0">
              <a:buNone/>
            </a:pPr>
            <a:r>
              <a:rPr lang="en-US" sz="1800" dirty="0" smtClean="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solidFill>
                <a:srgbClr val="0B5ED7"/>
              </a:solidFill>
              <a:latin typeface="Times New Roman" pitchFamily="18" charset="0"/>
              <a:cs typeface="Times New Roman" pitchFamily="18" charset="0"/>
            </a:endParaRPr>
          </a:p>
          <a:p>
            <a:pPr marL="0" indent="0">
              <a:buNone/>
            </a:pPr>
            <a:endParaRPr lang="en-US" sz="1800" dirty="0">
              <a:solidFill>
                <a:srgbClr val="0B5ED7"/>
              </a:solidFill>
              <a:latin typeface="Times New Roman" pitchFamily="18" charset="0"/>
              <a:cs typeface="Times New Roman" pitchFamily="18" charset="0"/>
            </a:endParaRPr>
          </a:p>
          <a:p>
            <a:pPr marL="0" indent="0">
              <a:buNone/>
            </a:pPr>
            <a:endParaRPr lang="en-US" sz="1800" dirty="0" smtClean="0">
              <a:solidFill>
                <a:srgbClr val="0B5ED7"/>
              </a:solidFill>
              <a:latin typeface="Times New Roman" pitchFamily="18" charset="0"/>
              <a:cs typeface="Times New Roman" pitchFamily="18" charset="0"/>
            </a:endParaRPr>
          </a:p>
          <a:p>
            <a:pPr marL="0" indent="0">
              <a:buNone/>
            </a:pPr>
            <a:r>
              <a:rPr lang="en-US" sz="1800" dirty="0">
                <a:solidFill>
                  <a:srgbClr val="0B5ED7"/>
                </a:solidFill>
                <a:latin typeface="Times New Roman" pitchFamily="18" charset="0"/>
                <a:cs typeface="Times New Roman" pitchFamily="18" charset="0"/>
              </a:rPr>
              <a:t>	</a:t>
            </a:r>
            <a:r>
              <a:rPr lang="en-US" sz="1800" dirty="0" smtClean="0">
                <a:solidFill>
                  <a:srgbClr val="0B5ED7"/>
                </a:solidFill>
                <a:latin typeface="Times New Roman" pitchFamily="18" charset="0"/>
                <a:cs typeface="Times New Roman" pitchFamily="18" charset="0"/>
              </a:rPr>
              <a:t>		Just decide the values of </a:t>
            </a:r>
            <a:r>
              <a:rPr lang="en-US" sz="1800" b="1" dirty="0" smtClean="0">
                <a:solidFill>
                  <a:srgbClr val="0B5ED7"/>
                </a:solidFill>
                <a:latin typeface="Times New Roman" pitchFamily="18" charset="0"/>
                <a:cs typeface="Times New Roman" pitchFamily="18" charset="0"/>
              </a:rPr>
              <a:t>a</a:t>
            </a:r>
            <a:r>
              <a:rPr lang="en-US" sz="1800" dirty="0" smtClean="0">
                <a:solidFill>
                  <a:srgbClr val="0B5ED7"/>
                </a:solidFill>
                <a:latin typeface="Times New Roman" pitchFamily="18" charset="0"/>
                <a:cs typeface="Times New Roman" pitchFamily="18" charset="0"/>
              </a:rPr>
              <a:t> and </a:t>
            </a:r>
            <a:r>
              <a:rPr lang="en-US" sz="1800" b="1" dirty="0" smtClean="0">
                <a:solidFill>
                  <a:srgbClr val="0B5ED7"/>
                </a:solidFill>
                <a:latin typeface="Times New Roman" pitchFamily="18" charset="0"/>
                <a:cs typeface="Times New Roman" pitchFamily="18" charset="0"/>
              </a:rPr>
              <a:t>b</a:t>
            </a:r>
            <a:r>
              <a:rPr lang="en-US" sz="1800" dirty="0" smtClean="0">
                <a:solidFill>
                  <a:srgbClr val="0B5ED7"/>
                </a:solidFill>
                <a:latin typeface="Times New Roman" pitchFamily="18" charset="0"/>
                <a:cs typeface="Times New Roman" pitchFamily="18" charset="0"/>
              </a:rPr>
              <a:t> </a:t>
            </a:r>
          </a:p>
          <a:p>
            <a:pPr marL="0" indent="0">
              <a:buNone/>
            </a:pPr>
            <a:r>
              <a:rPr lang="en-US" sz="1800" dirty="0" smtClean="0">
                <a:solidFill>
                  <a:srgbClr val="0B5ED7"/>
                </a:solidFill>
                <a:latin typeface="Times New Roman" pitchFamily="18" charset="0"/>
                <a:cs typeface="Times New Roman" pitchFamily="18" charset="0"/>
              </a:rPr>
              <a:t>		              (as if storing one point’s data only!)</a:t>
            </a:r>
          </a:p>
          <a:p>
            <a:pPr marL="0" indent="0">
              <a:buNone/>
            </a:pPr>
            <a:endParaRPr lang="en-US" sz="1800" dirty="0">
              <a:solidFill>
                <a:srgbClr val="0B5ED7"/>
              </a:solidFill>
              <a:latin typeface="Times New Roman" pitchFamily="18" charset="0"/>
              <a:cs typeface="Times New Roman" pitchFamily="18" charset="0"/>
            </a:endParaRPr>
          </a:p>
          <a:p>
            <a:pPr marL="0" indent="0">
              <a:buNone/>
            </a:pPr>
            <a:r>
              <a:rPr lang="en-US" sz="1800" dirty="0" smtClean="0">
                <a:solidFill>
                  <a:srgbClr val="CC3300"/>
                </a:solidFill>
                <a:latin typeface="Times New Roman" pitchFamily="18" charset="0"/>
                <a:cs typeface="Times New Roman" pitchFamily="18" charset="0"/>
              </a:rPr>
              <a:t>Note: Here, tricks was to find a relationship among all the points.</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60710453"/>
              </p:ext>
            </p:extLst>
          </p:nvPr>
        </p:nvGraphicFramePr>
        <p:xfrm>
          <a:off x="2195739" y="1453924"/>
          <a:ext cx="4303032" cy="2593049"/>
        </p:xfrm>
        <a:graphic>
          <a:graphicData uri="http://schemas.openxmlformats.org/presentationml/2006/ole">
            <mc:AlternateContent xmlns:mc="http://schemas.openxmlformats.org/markup-compatibility/2006">
              <mc:Choice xmlns:v="urn:schemas-microsoft-com:vml" Requires="v">
                <p:oleObj spid="_x0000_s27772" name="Visio" r:id="rId3" imgW="4865670" imgH="2932712" progId="Visio.Drawing.11">
                  <p:embed/>
                </p:oleObj>
              </mc:Choice>
              <mc:Fallback>
                <p:oleObj name="Visio" r:id="rId3" imgW="4865670" imgH="2932712" progId="Visio.Drawing.11">
                  <p:embed/>
                  <p:pic>
                    <p:nvPicPr>
                      <p:cNvPr id="0" name=""/>
                      <p:cNvPicPr/>
                      <p:nvPr/>
                    </p:nvPicPr>
                    <p:blipFill>
                      <a:blip r:embed="rId4"/>
                      <a:stretch>
                        <a:fillRect/>
                      </a:stretch>
                    </p:blipFill>
                    <p:spPr>
                      <a:xfrm>
                        <a:off x="2195739" y="1453924"/>
                        <a:ext cx="4303032" cy="2593049"/>
                      </a:xfrm>
                      <a:prstGeom prst="rect">
                        <a:avLst/>
                      </a:prstGeom>
                    </p:spPr>
                  </p:pic>
                </p:oleObj>
              </mc:Fallback>
            </mc:AlternateContent>
          </a:graphicData>
        </a:graphic>
      </p:graphicFrame>
    </p:spTree>
    <p:extLst>
      <p:ext uri="{BB962C8B-B14F-4D97-AF65-F5344CB8AC3E}">
        <p14:creationId xmlns:p14="http://schemas.microsoft.com/office/powerpoint/2010/main" val="3064964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Measures of Relationship</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036640"/>
            <a:ext cx="8501751" cy="5240864"/>
          </a:xfrm>
        </p:spPr>
        <p:txBody>
          <a:bodyPr>
            <a:noAutofit/>
          </a:bodyPr>
          <a:lstStyle/>
          <a:p>
            <a:endParaRPr lang="en-US" sz="1800" i="1" dirty="0" smtClean="0">
              <a:latin typeface="Times New Roman" pitchFamily="18" charset="0"/>
              <a:cs typeface="Times New Roman" pitchFamily="18" charset="0"/>
            </a:endParaRPr>
          </a:p>
          <a:p>
            <a:r>
              <a:rPr lang="en-US" sz="1800" i="1" dirty="0" err="1" smtClean="0">
                <a:latin typeface="Times New Roman" pitchFamily="18" charset="0"/>
                <a:cs typeface="Times New Roman" pitchFamily="18" charset="0"/>
              </a:rPr>
              <a:t>Univariate</a:t>
            </a:r>
            <a:r>
              <a:rPr lang="en-US" sz="1800" i="1" dirty="0" smtClean="0">
                <a:latin typeface="Times New Roman" pitchFamily="18" charset="0"/>
                <a:cs typeface="Times New Roman" pitchFamily="18" charset="0"/>
              </a:rPr>
              <a:t> population: </a:t>
            </a:r>
            <a:r>
              <a:rPr lang="en-US" sz="1800" dirty="0" smtClean="0">
                <a:latin typeface="Times New Roman" pitchFamily="18" charset="0"/>
                <a:cs typeface="Times New Roman" pitchFamily="18" charset="0"/>
              </a:rPr>
              <a:t>The population consisting of only one variable.</a:t>
            </a:r>
          </a:p>
          <a:p>
            <a:pPr marL="0" indent="0">
              <a:buNone/>
            </a:pPr>
            <a:endParaRPr lang="en-US" sz="1800" i="1"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Here</a:t>
            </a:r>
            <a:r>
              <a:rPr lang="en-US" sz="1800" dirty="0">
                <a:latin typeface="Times New Roman" pitchFamily="18" charset="0"/>
                <a:cs typeface="Times New Roman" pitchFamily="18" charset="0"/>
              </a:rPr>
              <a:t>, statistical measures are </a:t>
            </a:r>
            <a:r>
              <a:rPr lang="en-US" sz="1800" dirty="0" smtClean="0">
                <a:latin typeface="Times New Roman" pitchFamily="18" charset="0"/>
                <a:cs typeface="Times New Roman" pitchFamily="18" charset="0"/>
              </a:rPr>
              <a:t>suffice to find a relationship.</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i="1" dirty="0" smtClean="0">
              <a:latin typeface="Times New Roman" pitchFamily="18" charset="0"/>
              <a:cs typeface="Times New Roman" pitchFamily="18" charset="0"/>
            </a:endParaRPr>
          </a:p>
          <a:p>
            <a:pPr marL="0" indent="0">
              <a:buNone/>
            </a:pPr>
            <a:endParaRPr lang="en-US" sz="1800" i="1" dirty="0">
              <a:latin typeface="Times New Roman" pitchFamily="18" charset="0"/>
              <a:cs typeface="Times New Roman" pitchFamily="18" charset="0"/>
            </a:endParaRPr>
          </a:p>
          <a:p>
            <a:r>
              <a:rPr lang="en-US" sz="1800" i="1" dirty="0" smtClean="0">
                <a:latin typeface="Times New Roman" pitchFamily="18" charset="0"/>
                <a:cs typeface="Times New Roman" pitchFamily="18" charset="0"/>
              </a:rPr>
              <a:t>Bivariate </a:t>
            </a:r>
            <a:r>
              <a:rPr lang="en-US" sz="1800" i="1" dirty="0">
                <a:latin typeface="Times New Roman" pitchFamily="18" charset="0"/>
                <a:cs typeface="Times New Roman" pitchFamily="18" charset="0"/>
              </a:rPr>
              <a:t>population: </a:t>
            </a:r>
            <a:r>
              <a:rPr lang="en-US" sz="1800" dirty="0">
                <a:latin typeface="Times New Roman" pitchFamily="18" charset="0"/>
                <a:cs typeface="Times New Roman" pitchFamily="18" charset="0"/>
              </a:rPr>
              <a:t>Here, the data happen to be on two variables.</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032538192"/>
                  </p:ext>
                </p:extLst>
              </p:nvPr>
            </p:nvGraphicFramePr>
            <p:xfrm>
              <a:off x="821872" y="1831269"/>
              <a:ext cx="7154332" cy="370840"/>
            </p:xfrm>
            <a:graphic>
              <a:graphicData uri="http://schemas.openxmlformats.org/drawingml/2006/table">
                <a:tbl>
                  <a:tblPr firstRow="1" bandRow="1">
                    <a:tableStyleId>{5C22544A-7EE6-4342-B048-85BDC9FD1C3A}</a:tableStyleId>
                  </a:tblPr>
                  <a:tblGrid>
                    <a:gridCol w="1733793">
                      <a:extLst>
                        <a:ext uri="{9D8B030D-6E8A-4147-A177-3AD203B41FA5}">
                          <a16:colId xmlns:a16="http://schemas.microsoft.com/office/drawing/2014/main" val="20000"/>
                        </a:ext>
                      </a:extLst>
                    </a:gridCol>
                    <a:gridCol w="836708">
                      <a:extLst>
                        <a:ext uri="{9D8B030D-6E8A-4147-A177-3AD203B41FA5}">
                          <a16:colId xmlns:a16="http://schemas.microsoft.com/office/drawing/2014/main" val="20001"/>
                        </a:ext>
                      </a:extLst>
                    </a:gridCol>
                    <a:gridCol w="810830">
                      <a:extLst>
                        <a:ext uri="{9D8B030D-6E8A-4147-A177-3AD203B41FA5}">
                          <a16:colId xmlns:a16="http://schemas.microsoft.com/office/drawing/2014/main" val="20002"/>
                        </a:ext>
                      </a:extLst>
                    </a:gridCol>
                    <a:gridCol w="725002">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728133">
                      <a:extLst>
                        <a:ext uri="{9D8B030D-6E8A-4147-A177-3AD203B41FA5}">
                          <a16:colId xmlns:a16="http://schemas.microsoft.com/office/drawing/2014/main" val="20005"/>
                        </a:ext>
                      </a:extLst>
                    </a:gridCol>
                    <a:gridCol w="728133">
                      <a:extLst>
                        <a:ext uri="{9D8B030D-6E8A-4147-A177-3AD203B41FA5}">
                          <a16:colId xmlns:a16="http://schemas.microsoft.com/office/drawing/2014/main" val="20006"/>
                        </a:ext>
                      </a:extLst>
                    </a:gridCol>
                    <a:gridCol w="778933">
                      <a:extLst>
                        <a:ext uri="{9D8B030D-6E8A-4147-A177-3AD203B41FA5}">
                          <a16:colId xmlns:a16="http://schemas.microsoft.com/office/drawing/2014/main" val="200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𝑇𝑒𝑚𝑝𝑒𝑟𝑎𝑡𝑢𝑟𝑒</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18</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52</m:t>
                                </m:r>
                              </m:oMath>
                            </m:oMathPara>
                          </a14:m>
                          <a:endParaRPr lang="en-US" dirty="0"/>
                        </a:p>
                      </a:txBody>
                      <a:tcPr/>
                    </a:tc>
                    <a:extLst>
                      <a:ext uri="{0D108BD9-81ED-4DB2-BD59-A6C34878D82A}">
                        <a16:rowId xmlns:a16="http://schemas.microsoft.com/office/drawing/2014/main" val="1000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032538192"/>
                  </p:ext>
                </p:extLst>
              </p:nvPr>
            </p:nvGraphicFramePr>
            <p:xfrm>
              <a:off x="821872" y="1831269"/>
              <a:ext cx="7154332" cy="370840"/>
            </p:xfrm>
            <a:graphic>
              <a:graphicData uri="http://schemas.openxmlformats.org/drawingml/2006/table">
                <a:tbl>
                  <a:tblPr firstRow="1" bandRow="1">
                    <a:tableStyleId>{5C22544A-7EE6-4342-B048-85BDC9FD1C3A}</a:tableStyleId>
                  </a:tblPr>
                  <a:tblGrid>
                    <a:gridCol w="1733793"/>
                    <a:gridCol w="836708"/>
                    <a:gridCol w="810830"/>
                    <a:gridCol w="725002"/>
                    <a:gridCol w="812800"/>
                    <a:gridCol w="728133"/>
                    <a:gridCol w="728133"/>
                    <a:gridCol w="778933"/>
                  </a:tblGrid>
                  <a:tr h="370840">
                    <a:tc>
                      <a:txBody>
                        <a:bodyPr/>
                        <a:lstStyle/>
                        <a:p>
                          <a:endParaRPr lang="en-US"/>
                        </a:p>
                      </a:txBody>
                      <a:tcPr>
                        <a:blipFill rotWithShape="1">
                          <a:blip r:embed="rId2"/>
                          <a:stretch>
                            <a:fillRect l="-352" r="-313380" b="-11475"/>
                          </a:stretch>
                        </a:blipFill>
                      </a:tcPr>
                    </a:tc>
                    <a:tc>
                      <a:txBody>
                        <a:bodyPr/>
                        <a:lstStyle/>
                        <a:p>
                          <a:endParaRPr lang="en-US"/>
                        </a:p>
                      </a:txBody>
                      <a:tcPr>
                        <a:blipFill rotWithShape="1">
                          <a:blip r:embed="rId2"/>
                          <a:stretch>
                            <a:fillRect l="-208029" r="-549635" b="-11475"/>
                          </a:stretch>
                        </a:blipFill>
                      </a:tcPr>
                    </a:tc>
                    <a:tc>
                      <a:txBody>
                        <a:bodyPr/>
                        <a:lstStyle/>
                        <a:p>
                          <a:endParaRPr lang="en-US"/>
                        </a:p>
                      </a:txBody>
                      <a:tcPr>
                        <a:blipFill rotWithShape="1">
                          <a:blip r:embed="rId2"/>
                          <a:stretch>
                            <a:fillRect l="-317293" r="-466165" b="-11475"/>
                          </a:stretch>
                        </a:blipFill>
                      </a:tcPr>
                    </a:tc>
                    <a:tc>
                      <a:txBody>
                        <a:bodyPr/>
                        <a:lstStyle/>
                        <a:p>
                          <a:endParaRPr lang="en-US"/>
                        </a:p>
                      </a:txBody>
                      <a:tcPr>
                        <a:blipFill rotWithShape="1">
                          <a:blip r:embed="rId2"/>
                          <a:stretch>
                            <a:fillRect l="-466387" r="-421008" b="-11475"/>
                          </a:stretch>
                        </a:blipFill>
                      </a:tcPr>
                    </a:tc>
                    <a:tc>
                      <a:txBody>
                        <a:bodyPr/>
                        <a:lstStyle/>
                        <a:p>
                          <a:endParaRPr lang="en-US"/>
                        </a:p>
                      </a:txBody>
                      <a:tcPr>
                        <a:blipFill rotWithShape="1">
                          <a:blip r:embed="rId2"/>
                          <a:stretch>
                            <a:fillRect l="-502985" r="-273881" b="-11475"/>
                          </a:stretch>
                        </a:blipFill>
                      </a:tcPr>
                    </a:tc>
                    <a:tc>
                      <a:txBody>
                        <a:bodyPr/>
                        <a:lstStyle/>
                        <a:p>
                          <a:endParaRPr lang="en-US"/>
                        </a:p>
                      </a:txBody>
                      <a:tcPr>
                        <a:blipFill rotWithShape="1">
                          <a:blip r:embed="rId2"/>
                          <a:stretch>
                            <a:fillRect l="-678992" r="-208403" b="-11475"/>
                          </a:stretch>
                        </a:blipFill>
                      </a:tcPr>
                    </a:tc>
                    <a:tc>
                      <a:txBody>
                        <a:bodyPr/>
                        <a:lstStyle/>
                        <a:p>
                          <a:endParaRPr lang="en-US"/>
                        </a:p>
                      </a:txBody>
                      <a:tcPr>
                        <a:blipFill rotWithShape="1">
                          <a:blip r:embed="rId2"/>
                          <a:stretch>
                            <a:fillRect l="-778992" r="-108403" b="-11475"/>
                          </a:stretch>
                        </a:blipFill>
                      </a:tcPr>
                    </a:tc>
                    <a:tc>
                      <a:txBody>
                        <a:bodyPr/>
                        <a:lstStyle/>
                        <a:p>
                          <a:endParaRPr lang="en-US"/>
                        </a:p>
                      </a:txBody>
                      <a:tcPr>
                        <a:blipFill rotWithShape="1">
                          <a:blip r:embed="rId2"/>
                          <a:stretch>
                            <a:fillRect l="-817188" r="-781" b="-1147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311227088"/>
                  </p:ext>
                </p:extLst>
              </p:nvPr>
            </p:nvGraphicFramePr>
            <p:xfrm>
              <a:off x="734143" y="4201332"/>
              <a:ext cx="6542350" cy="741680"/>
            </p:xfrm>
            <a:graphic>
              <a:graphicData uri="http://schemas.openxmlformats.org/drawingml/2006/table">
                <a:tbl>
                  <a:tblPr firstRow="1" bandRow="1">
                    <a:tableStyleId>{5C22544A-7EE6-4342-B048-85BDC9FD1C3A}</a:tableStyleId>
                  </a:tblPr>
                  <a:tblGrid>
                    <a:gridCol w="1504685">
                      <a:extLst>
                        <a:ext uri="{9D8B030D-6E8A-4147-A177-3AD203B41FA5}">
                          <a16:colId xmlns:a16="http://schemas.microsoft.com/office/drawing/2014/main" val="20000"/>
                        </a:ext>
                      </a:extLst>
                    </a:gridCol>
                    <a:gridCol w="1112255">
                      <a:extLst>
                        <a:ext uri="{9D8B030D-6E8A-4147-A177-3AD203B41FA5}">
                          <a16:colId xmlns:a16="http://schemas.microsoft.com/office/drawing/2014/main" val="20001"/>
                        </a:ext>
                      </a:extLst>
                    </a:gridCol>
                    <a:gridCol w="1308470">
                      <a:extLst>
                        <a:ext uri="{9D8B030D-6E8A-4147-A177-3AD203B41FA5}">
                          <a16:colId xmlns:a16="http://schemas.microsoft.com/office/drawing/2014/main" val="20002"/>
                        </a:ext>
                      </a:extLst>
                    </a:gridCol>
                    <a:gridCol w="1308470">
                      <a:extLst>
                        <a:ext uri="{9D8B030D-6E8A-4147-A177-3AD203B41FA5}">
                          <a16:colId xmlns:a16="http://schemas.microsoft.com/office/drawing/2014/main" val="20003"/>
                        </a:ext>
                      </a:extLst>
                    </a:gridCol>
                    <a:gridCol w="1308470">
                      <a:extLst>
                        <a:ext uri="{9D8B030D-6E8A-4147-A177-3AD203B41FA5}">
                          <a16:colId xmlns:a16="http://schemas.microsoft.com/office/drawing/2014/main" val="20004"/>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𝑃𝑟𝑒𝑠𝑠𝑢𝑟𝑒</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0.8</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𝑇𝑒𝑚𝑝𝑒𝑟𝑎𝑡𝑢𝑟𝑒</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29</m:t>
                                </m:r>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311227088"/>
                  </p:ext>
                </p:extLst>
              </p:nvPr>
            </p:nvGraphicFramePr>
            <p:xfrm>
              <a:off x="734143" y="4201332"/>
              <a:ext cx="6542350" cy="741680"/>
            </p:xfrm>
            <a:graphic>
              <a:graphicData uri="http://schemas.openxmlformats.org/drawingml/2006/table">
                <a:tbl>
                  <a:tblPr firstRow="1" bandRow="1">
                    <a:tableStyleId>{5C22544A-7EE6-4342-B048-85BDC9FD1C3A}</a:tableStyleId>
                  </a:tblPr>
                  <a:tblGrid>
                    <a:gridCol w="1504685"/>
                    <a:gridCol w="1112255"/>
                    <a:gridCol w="1308470"/>
                    <a:gridCol w="1308470"/>
                    <a:gridCol w="1308470"/>
                  </a:tblGrid>
                  <a:tr h="370840">
                    <a:tc>
                      <a:txBody>
                        <a:bodyPr/>
                        <a:lstStyle/>
                        <a:p>
                          <a:endParaRPr lang="en-US"/>
                        </a:p>
                      </a:txBody>
                      <a:tcPr>
                        <a:blipFill rotWithShape="1">
                          <a:blip r:embed="rId3"/>
                          <a:stretch>
                            <a:fillRect r="-334818" b="-111475"/>
                          </a:stretch>
                        </a:blipFill>
                      </a:tcPr>
                    </a:tc>
                    <a:tc>
                      <a:txBody>
                        <a:bodyPr/>
                        <a:lstStyle/>
                        <a:p>
                          <a:endParaRPr lang="en-US"/>
                        </a:p>
                      </a:txBody>
                      <a:tcPr>
                        <a:blipFill rotWithShape="1">
                          <a:blip r:embed="rId3"/>
                          <a:stretch>
                            <a:fillRect l="-134973" r="-351913" b="-111475"/>
                          </a:stretch>
                        </a:blipFill>
                      </a:tcPr>
                    </a:tc>
                    <a:tc>
                      <a:txBody>
                        <a:bodyPr/>
                        <a:lstStyle/>
                        <a:p>
                          <a:endParaRPr lang="en-US"/>
                        </a:p>
                      </a:txBody>
                      <a:tcPr>
                        <a:blipFill rotWithShape="1">
                          <a:blip r:embed="rId3"/>
                          <a:stretch>
                            <a:fillRect l="-200935" r="-200935" b="-111475"/>
                          </a:stretch>
                        </a:blipFill>
                      </a:tcPr>
                    </a:tc>
                    <a:tc>
                      <a:txBody>
                        <a:bodyPr/>
                        <a:lstStyle/>
                        <a:p>
                          <a:endParaRPr lang="en-US"/>
                        </a:p>
                      </a:txBody>
                      <a:tcPr>
                        <a:blipFill rotWithShape="1">
                          <a:blip r:embed="rId3"/>
                          <a:stretch>
                            <a:fillRect l="-299535" r="-100000" b="-111475"/>
                          </a:stretch>
                        </a:blipFill>
                      </a:tcPr>
                    </a:tc>
                    <a:tc>
                      <a:txBody>
                        <a:bodyPr/>
                        <a:lstStyle/>
                        <a:p>
                          <a:endParaRPr lang="en-US"/>
                        </a:p>
                      </a:txBody>
                      <a:tcPr>
                        <a:blipFill rotWithShape="1">
                          <a:blip r:embed="rId3"/>
                          <a:stretch>
                            <a:fillRect l="-399535" b="-111475"/>
                          </a:stretch>
                        </a:blipFill>
                      </a:tcPr>
                    </a:tc>
                  </a:tr>
                  <a:tr h="370840">
                    <a:tc>
                      <a:txBody>
                        <a:bodyPr/>
                        <a:lstStyle/>
                        <a:p>
                          <a:endParaRPr lang="en-US"/>
                        </a:p>
                      </a:txBody>
                      <a:tcPr>
                        <a:blipFill rotWithShape="1">
                          <a:blip r:embed="rId3"/>
                          <a:stretch>
                            <a:fillRect t="-100000" r="-334818" b="-11475"/>
                          </a:stretch>
                        </a:blipFill>
                      </a:tcPr>
                    </a:tc>
                    <a:tc>
                      <a:txBody>
                        <a:bodyPr/>
                        <a:lstStyle/>
                        <a:p>
                          <a:endParaRPr lang="en-US"/>
                        </a:p>
                      </a:txBody>
                      <a:tcPr>
                        <a:blipFill rotWithShape="1">
                          <a:blip r:embed="rId3"/>
                          <a:stretch>
                            <a:fillRect l="-134973" t="-100000" r="-351913" b="-11475"/>
                          </a:stretch>
                        </a:blipFill>
                      </a:tcPr>
                    </a:tc>
                    <a:tc>
                      <a:txBody>
                        <a:bodyPr/>
                        <a:lstStyle/>
                        <a:p>
                          <a:endParaRPr lang="en-US"/>
                        </a:p>
                      </a:txBody>
                      <a:tcPr>
                        <a:blipFill rotWithShape="1">
                          <a:blip r:embed="rId3"/>
                          <a:stretch>
                            <a:fillRect l="-200935" t="-100000" r="-200935" b="-11475"/>
                          </a:stretch>
                        </a:blipFill>
                      </a:tcPr>
                    </a:tc>
                    <a:tc>
                      <a:txBody>
                        <a:bodyPr/>
                        <a:lstStyle/>
                        <a:p>
                          <a:endParaRPr lang="en-US"/>
                        </a:p>
                      </a:txBody>
                      <a:tcPr>
                        <a:blipFill rotWithShape="1">
                          <a:blip r:embed="rId3"/>
                          <a:stretch>
                            <a:fillRect l="-299535" t="-100000" r="-100000" b="-11475"/>
                          </a:stretch>
                        </a:blipFill>
                      </a:tcPr>
                    </a:tc>
                    <a:tc>
                      <a:txBody>
                        <a:bodyPr/>
                        <a:lstStyle/>
                        <a:p>
                          <a:endParaRPr lang="en-US"/>
                        </a:p>
                      </a:txBody>
                      <a:tcPr>
                        <a:blipFill rotWithShape="1">
                          <a:blip r:embed="rId3"/>
                          <a:stretch>
                            <a:fillRect l="-399535" t="-100000" b="-11475"/>
                          </a:stretch>
                        </a:blipFill>
                      </a:tcPr>
                    </a:tc>
                  </a:tr>
                </a:tbl>
              </a:graphicData>
            </a:graphic>
          </p:graphicFrame>
        </mc:Fallback>
      </mc:AlternateContent>
    </p:spTree>
    <p:extLst>
      <p:ext uri="{BB962C8B-B14F-4D97-AF65-F5344CB8AC3E}">
        <p14:creationId xmlns:p14="http://schemas.microsoft.com/office/powerpoint/2010/main" val="864410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Measures of Relationship</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036640"/>
            <a:ext cx="8501751" cy="5240864"/>
          </a:xfrm>
        </p:spPr>
        <p:txBody>
          <a:bodyPr>
            <a:noAutofit/>
          </a:bodyPr>
          <a:lstStyle/>
          <a:p>
            <a:endParaRPr lang="en-US" sz="1800" i="1" dirty="0" smtClean="0">
              <a:latin typeface="Times New Roman" pitchFamily="18" charset="0"/>
              <a:cs typeface="Times New Roman" pitchFamily="18" charset="0"/>
            </a:endParaRPr>
          </a:p>
          <a:p>
            <a:r>
              <a:rPr lang="en-US" sz="1800" i="1" dirty="0" smtClean="0">
                <a:latin typeface="Times New Roman" pitchFamily="18" charset="0"/>
                <a:cs typeface="Times New Roman" pitchFamily="18" charset="0"/>
              </a:rPr>
              <a:t>Multivariate population: </a:t>
            </a:r>
            <a:r>
              <a:rPr lang="en-US" sz="1800" dirty="0" smtClean="0">
                <a:latin typeface="Times New Roman" pitchFamily="18" charset="0"/>
                <a:cs typeface="Times New Roman" pitchFamily="18" charset="0"/>
              </a:rPr>
              <a:t>If the data happen to be one more than two variable.</a:t>
            </a:r>
          </a:p>
          <a:p>
            <a:endParaRPr lang="en-US" sz="1800" i="1" dirty="0">
              <a:latin typeface="Times New Roman" pitchFamily="18" charset="0"/>
              <a:cs typeface="Times New Roman" pitchFamily="18" charset="0"/>
            </a:endParaRPr>
          </a:p>
          <a:p>
            <a:endParaRPr lang="en-US" sz="1800" i="1" dirty="0" smtClean="0">
              <a:latin typeface="Times New Roman" pitchFamily="18" charset="0"/>
              <a:cs typeface="Times New Roman" pitchFamily="18" charset="0"/>
            </a:endParaRPr>
          </a:p>
          <a:p>
            <a:endParaRPr lang="en-US" sz="1800" i="1" dirty="0">
              <a:latin typeface="Times New Roman" pitchFamily="18" charset="0"/>
              <a:cs typeface="Times New Roman" pitchFamily="18" charset="0"/>
            </a:endParaRPr>
          </a:p>
          <a:p>
            <a:endParaRPr lang="en-US" sz="1800" i="1" dirty="0" smtClean="0">
              <a:latin typeface="Times New Roman" pitchFamily="18" charset="0"/>
              <a:cs typeface="Times New Roman" pitchFamily="18" charset="0"/>
            </a:endParaRPr>
          </a:p>
          <a:p>
            <a:endParaRPr lang="en-US" sz="1800" i="1" dirty="0">
              <a:latin typeface="Times New Roman" pitchFamily="18" charset="0"/>
              <a:cs typeface="Times New Roman" pitchFamily="18" charset="0"/>
            </a:endParaRPr>
          </a:p>
          <a:p>
            <a:endParaRPr lang="en-US" sz="1800" i="1" dirty="0" smtClean="0">
              <a:latin typeface="Times New Roman" pitchFamily="18" charset="0"/>
              <a:cs typeface="Times New Roman" pitchFamily="18" charset="0"/>
            </a:endParaRPr>
          </a:p>
          <a:p>
            <a:endParaRPr lang="en-US" sz="1800" i="1"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If we add another variable say viscosity in addition to Pressure, Volume or Temperature?</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503991384"/>
              </p:ext>
            </p:extLst>
          </p:nvPr>
        </p:nvGraphicFramePr>
        <p:xfrm>
          <a:off x="2653620" y="1862138"/>
          <a:ext cx="3371850" cy="2114550"/>
        </p:xfrm>
        <a:graphic>
          <a:graphicData uri="http://schemas.openxmlformats.org/presentationml/2006/ole">
            <mc:AlternateContent xmlns:mc="http://schemas.openxmlformats.org/markup-compatibility/2006">
              <mc:Choice xmlns:v="urn:schemas-microsoft-com:vml" Requires="v">
                <p:oleObj spid="_x0000_s28793" name="Visio" r:id="rId3" imgW="4506300" imgH="2824073" progId="Visio.Drawing.11">
                  <p:embed/>
                </p:oleObj>
              </mc:Choice>
              <mc:Fallback>
                <p:oleObj name="Visio" r:id="rId3" imgW="4506300" imgH="2824073" progId="Visio.Drawing.11">
                  <p:embed/>
                  <p:pic>
                    <p:nvPicPr>
                      <p:cNvPr id="0" name=""/>
                      <p:cNvPicPr/>
                      <p:nvPr/>
                    </p:nvPicPr>
                    <p:blipFill>
                      <a:blip r:embed="rId4"/>
                      <a:stretch>
                        <a:fillRect/>
                      </a:stretch>
                    </p:blipFill>
                    <p:spPr>
                      <a:xfrm>
                        <a:off x="2653620" y="1862138"/>
                        <a:ext cx="3371850" cy="2114550"/>
                      </a:xfrm>
                      <a:prstGeom prst="rect">
                        <a:avLst/>
                      </a:prstGeom>
                    </p:spPr>
                  </p:pic>
                </p:oleObj>
              </mc:Fallback>
            </mc:AlternateContent>
          </a:graphicData>
        </a:graphic>
      </p:graphicFrame>
    </p:spTree>
    <p:extLst>
      <p:ext uri="{BB962C8B-B14F-4D97-AF65-F5344CB8AC3E}">
        <p14:creationId xmlns:p14="http://schemas.microsoft.com/office/powerpoint/2010/main" val="28401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Measures of Relationship</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428525"/>
            <a:ext cx="8501751" cy="5240864"/>
          </a:xfrm>
        </p:spPr>
        <p:txBody>
          <a:bodyPr>
            <a:noAutofit/>
          </a:bodyPr>
          <a:lstStyle/>
          <a:p>
            <a:pPr marL="0" indent="0">
              <a:buNone/>
            </a:pPr>
            <a:r>
              <a:rPr lang="en-US" sz="2000" dirty="0" smtClean="0">
                <a:latin typeface="Times New Roman" pitchFamily="18" charset="0"/>
                <a:cs typeface="Times New Roman" pitchFamily="18" charset="0"/>
              </a:rPr>
              <a:t>In case of bivariate and multivariate populations, usually, we have to answer two types of questions:  </a:t>
            </a:r>
          </a:p>
          <a:p>
            <a:pPr marL="0" indent="0">
              <a:buNone/>
            </a:pPr>
            <a:endParaRPr lang="en-US" sz="2000" dirty="0" smtClean="0">
              <a:latin typeface="Times New Roman" pitchFamily="18" charset="0"/>
              <a:cs typeface="Times New Roman" pitchFamily="18" charset="0"/>
            </a:endParaRPr>
          </a:p>
          <a:p>
            <a:pPr marL="398463" indent="-398463">
              <a:buNone/>
            </a:pPr>
            <a:r>
              <a:rPr lang="en-US" sz="1800" dirty="0" smtClean="0">
                <a:latin typeface="Times New Roman" pitchFamily="18" charset="0"/>
                <a:cs typeface="Times New Roman" pitchFamily="18" charset="0"/>
              </a:rPr>
              <a:t>Q1: Does there exist </a:t>
            </a:r>
            <a:r>
              <a:rPr lang="en-US" sz="1800" dirty="0" smtClean="0">
                <a:solidFill>
                  <a:schemeClr val="accent1">
                    <a:lumMod val="75000"/>
                  </a:schemeClr>
                </a:solidFill>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(i.e., association) between two (or more) variables? </a:t>
            </a:r>
          </a:p>
          <a:p>
            <a:pPr marL="398463" indent="-398463">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If yes, of </a:t>
            </a:r>
            <a:r>
              <a:rPr lang="en-US" sz="1800" dirty="0" smtClean="0">
                <a:solidFill>
                  <a:schemeClr val="accent1">
                    <a:lumMod val="75000"/>
                  </a:schemeClr>
                </a:solidFill>
                <a:latin typeface="Times New Roman" pitchFamily="18" charset="0"/>
                <a:cs typeface="Times New Roman" pitchFamily="18" charset="0"/>
              </a:rPr>
              <a:t>what degree</a:t>
            </a:r>
            <a:r>
              <a:rPr lang="en-US" sz="1800" dirty="0" smtClean="0">
                <a:latin typeface="Times New Roman" pitchFamily="18" charset="0"/>
                <a:cs typeface="Times New Roman" pitchFamily="18" charset="0"/>
              </a:rPr>
              <a:t>?</a:t>
            </a:r>
          </a:p>
          <a:p>
            <a:pPr marL="398463" indent="-398463">
              <a:buNone/>
            </a:pPr>
            <a:endParaRPr lang="en-US" sz="1800" dirty="0">
              <a:latin typeface="Times New Roman" pitchFamily="18" charset="0"/>
              <a:cs typeface="Times New Roman" pitchFamily="18" charset="0"/>
            </a:endParaRPr>
          </a:p>
          <a:p>
            <a:pPr marL="398463" indent="-398463" algn="just">
              <a:buNone/>
            </a:pPr>
            <a:r>
              <a:rPr lang="en-US" sz="1800" dirty="0" smtClean="0">
                <a:latin typeface="Times New Roman" pitchFamily="18" charset="0"/>
                <a:cs typeface="Times New Roman" pitchFamily="18" charset="0"/>
              </a:rPr>
              <a:t>Q2: Is there any cause and effect relationship between the two variables (in case of bivariate population) or one variable in one side and two or more variables on the other side (in case of multivariate population)? </a:t>
            </a:r>
          </a:p>
          <a:p>
            <a:pPr marL="398463" indent="-398463"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If yes, of </a:t>
            </a:r>
            <a:r>
              <a:rPr lang="en-US" sz="1800" dirty="0" smtClean="0">
                <a:solidFill>
                  <a:schemeClr val="accent1">
                    <a:lumMod val="75000"/>
                  </a:schemeClr>
                </a:solidFill>
                <a:latin typeface="Times New Roman" pitchFamily="18" charset="0"/>
                <a:cs typeface="Times New Roman" pitchFamily="18" charset="0"/>
              </a:rPr>
              <a:t>what degree</a:t>
            </a:r>
            <a:r>
              <a:rPr lang="en-US" sz="1800" dirty="0" smtClean="0">
                <a:latin typeface="Times New Roman" pitchFamily="18" charset="0"/>
                <a:cs typeface="Times New Roman" pitchFamily="18" charset="0"/>
              </a:rPr>
              <a:t> and in </a:t>
            </a:r>
            <a:r>
              <a:rPr lang="en-US" sz="1800" dirty="0" smtClean="0">
                <a:solidFill>
                  <a:schemeClr val="accent1">
                    <a:lumMod val="75000"/>
                  </a:schemeClr>
                </a:solidFill>
                <a:latin typeface="Times New Roman" pitchFamily="18" charset="0"/>
                <a:cs typeface="Times New Roman" pitchFamily="18" charset="0"/>
              </a:rPr>
              <a:t>which direction</a:t>
            </a:r>
            <a:r>
              <a:rPr lang="en-US" sz="1800" dirty="0" smtClean="0">
                <a:latin typeface="Times New Roman" pitchFamily="18" charset="0"/>
                <a:cs typeface="Times New Roman" pitchFamily="18" charset="0"/>
              </a:rPr>
              <a:t>?</a:t>
            </a:r>
          </a:p>
          <a:p>
            <a:pPr marL="398463" indent="-398463" algn="just">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To find solutions to the above questions, two approaches are known.</a:t>
            </a:r>
          </a:p>
          <a:p>
            <a:r>
              <a:rPr lang="en-US" sz="1800" b="1" dirty="0" smtClean="0">
                <a:latin typeface="Times New Roman" pitchFamily="18" charset="0"/>
                <a:cs typeface="Times New Roman" pitchFamily="18" charset="0"/>
              </a:rPr>
              <a:t>Correlation Analysis</a:t>
            </a:r>
          </a:p>
          <a:p>
            <a:r>
              <a:rPr lang="en-US" sz="1800" b="1" dirty="0" smtClean="0">
                <a:latin typeface="Times New Roman" pitchFamily="18" charset="0"/>
                <a:cs typeface="Times New Roman" pitchFamily="18" charset="0"/>
              </a:rPr>
              <a:t>Regression Analysis</a:t>
            </a:r>
            <a:endParaRPr lang="en-US" sz="1800" b="1" dirty="0">
              <a:latin typeface="Times New Roman" pitchFamily="18" charset="0"/>
              <a:cs typeface="Times New Roman" pitchFamily="18" charset="0"/>
            </a:endParaRPr>
          </a:p>
          <a:p>
            <a:endParaRPr lang="en-US" sz="1800" i="1" dirty="0" smtClean="0">
              <a:latin typeface="Times New Roman" pitchFamily="18" charset="0"/>
              <a:cs typeface="Times New Roman" pitchFamily="18" charset="0"/>
            </a:endParaRPr>
          </a:p>
          <a:p>
            <a:endParaRPr lang="en-US" sz="1800" i="1" dirty="0">
              <a:latin typeface="Times New Roman" pitchFamily="18" charset="0"/>
              <a:cs typeface="Times New Roman" pitchFamily="18" charset="0"/>
            </a:endParaRPr>
          </a:p>
          <a:p>
            <a:endParaRPr lang="en-US" sz="1800" i="1" dirty="0" smtClean="0">
              <a:latin typeface="Times New Roman" pitchFamily="18" charset="0"/>
              <a:cs typeface="Times New Roman" pitchFamily="18" charset="0"/>
            </a:endParaRPr>
          </a:p>
          <a:p>
            <a:endParaRPr lang="en-US" sz="1800" i="1"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421340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84" y="1041441"/>
            <a:ext cx="8944302" cy="5952026"/>
          </a:xfrm>
          <a:prstGeom prst="rect">
            <a:avLst/>
          </a:prstGeom>
        </p:spPr>
      </p:pic>
      <p:sp>
        <p:nvSpPr>
          <p:cNvPr id="2" name="Title 1"/>
          <p:cNvSpPr>
            <a:spLocks noGrp="1"/>
          </p:cNvSpPr>
          <p:nvPr>
            <p:ph type="title"/>
          </p:nvPr>
        </p:nvSpPr>
        <p:spPr>
          <a:xfrm>
            <a:off x="558930" y="456051"/>
            <a:ext cx="8229600" cy="492664"/>
          </a:xfrm>
        </p:spPr>
        <p:txBody>
          <a:bodyPr>
            <a:normAutofit fontScale="90000"/>
          </a:bodyPr>
          <a:lstStyle/>
          <a:p>
            <a:pPr algn="r"/>
            <a:r>
              <a:rPr lang="en-US" dirty="0" smtClean="0"/>
              <a:t>Quote of the day..</a:t>
            </a:r>
            <a:endParaRPr lang="en-GB" dirty="0"/>
          </a:p>
        </p:txBody>
      </p:sp>
      <p:sp>
        <p:nvSpPr>
          <p:cNvPr id="3" name="Content Placeholder 2"/>
          <p:cNvSpPr>
            <a:spLocks noGrp="1"/>
          </p:cNvSpPr>
          <p:nvPr>
            <p:ph idx="1"/>
          </p:nvPr>
        </p:nvSpPr>
        <p:spPr>
          <a:xfrm>
            <a:off x="1210927" y="2732702"/>
            <a:ext cx="7173959" cy="3384376"/>
          </a:xfrm>
        </p:spPr>
        <p:txBody>
          <a:bodyPr/>
          <a:lstStyle/>
          <a:p>
            <a:pPr marL="0" indent="0">
              <a:buNone/>
            </a:pPr>
            <a:r>
              <a:rPr lang="en-US" dirty="0">
                <a:solidFill>
                  <a:srgbClr val="FF66FF"/>
                </a:solidFill>
                <a:effectLst>
                  <a:outerShdw blurRad="38100" dist="38100" dir="2700000" algn="tl">
                    <a:srgbClr val="000000">
                      <a:alpha val="43137"/>
                    </a:srgbClr>
                  </a:outerShdw>
                </a:effectLst>
              </a:rPr>
              <a:t>Nothing great was ever achieved without enthusiasm</a:t>
            </a:r>
            <a:r>
              <a:rPr lang="en-US" dirty="0" smtClean="0">
                <a:solidFill>
                  <a:srgbClr val="FF66FF"/>
                </a:solidFill>
                <a:effectLst>
                  <a:outerShdw blurRad="38100" dist="38100" dir="2700000" algn="tl">
                    <a:srgbClr val="000000">
                      <a:alpha val="43137"/>
                    </a:srgbClr>
                  </a:outerShdw>
                </a:effectLst>
              </a:rPr>
              <a:t>.</a:t>
            </a:r>
            <a:endParaRPr lang="en-US" cap="all" dirty="0" smtClean="0">
              <a:solidFill>
                <a:srgbClr val="FF66FF"/>
              </a:solidFill>
              <a:effectLst>
                <a:outerShdw blurRad="38100" dist="38100" dir="2700000" algn="tl">
                  <a:srgbClr val="000000">
                    <a:alpha val="43137"/>
                  </a:srgbClr>
                </a:outerShdw>
              </a:effectLst>
            </a:endParaRPr>
          </a:p>
          <a:p>
            <a:pPr lvl="5"/>
            <a:r>
              <a:rPr lang="en-US" cap="all" dirty="0">
                <a:solidFill>
                  <a:srgbClr val="00B0F0"/>
                </a:solidFill>
              </a:rPr>
              <a:t>Ralph Waldo Emerson</a:t>
            </a:r>
            <a:r>
              <a:rPr lang="en-US" dirty="0">
                <a:solidFill>
                  <a:srgbClr val="00B0F0"/>
                </a:solidFill>
              </a:rPr>
              <a:t>, American </a:t>
            </a:r>
            <a:r>
              <a:rPr lang="en-US" dirty="0" smtClean="0">
                <a:solidFill>
                  <a:srgbClr val="00B0F0"/>
                </a:solidFill>
              </a:rPr>
              <a:t>philosopher</a:t>
            </a:r>
            <a:r>
              <a:rPr lang="en-US" dirty="0" smtClean="0">
                <a:solidFill>
                  <a:schemeClr val="bg1"/>
                </a:solidFill>
              </a:rPr>
              <a:t/>
            </a:r>
            <a:br>
              <a:rPr lang="en-US" dirty="0" smtClean="0">
                <a:solidFill>
                  <a:schemeClr val="bg1"/>
                </a:solidFill>
              </a:rPr>
            </a:br>
            <a:endParaRPr lang="en-GB" dirty="0">
              <a:solidFill>
                <a:schemeClr val="bg1"/>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Tree>
    <p:extLst>
      <p:ext uri="{BB962C8B-B14F-4D97-AF65-F5344CB8AC3E}">
        <p14:creationId xmlns:p14="http://schemas.microsoft.com/office/powerpoint/2010/main" val="3040778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lstStyle/>
          <a:p>
            <a:pPr algn="ctr"/>
            <a:r>
              <a:rPr lang="en-US" b="1" dirty="0" smtClean="0">
                <a:solidFill>
                  <a:srgbClr val="9966FF"/>
                </a:solidFill>
                <a:latin typeface="Times New Roman" pitchFamily="18" charset="0"/>
                <a:cs typeface="Times New Roman" pitchFamily="18" charset="0"/>
              </a:rPr>
              <a:t>Correlation Analysis</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Tree>
    <p:extLst>
      <p:ext uri="{BB962C8B-B14F-4D97-AF65-F5344CB8AC3E}">
        <p14:creationId xmlns:p14="http://schemas.microsoft.com/office/powerpoint/2010/main" val="1804104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Correlation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036639"/>
            <a:ext cx="8501751" cy="5584293"/>
          </a:xfrm>
        </p:spPr>
        <p:txBody>
          <a:bodyPr>
            <a:noAutofit/>
          </a:bodyPr>
          <a:lstStyle/>
          <a:p>
            <a:pPr algn="just"/>
            <a:r>
              <a:rPr lang="en-IN" sz="2000" dirty="0" smtClean="0"/>
              <a:t>In statistics, the </a:t>
            </a:r>
            <a:r>
              <a:rPr lang="en-IN" sz="2000" dirty="0"/>
              <a:t>word </a:t>
            </a:r>
            <a:r>
              <a:rPr lang="en-IN" sz="2000" dirty="0">
                <a:solidFill>
                  <a:srgbClr val="A50021"/>
                </a:solidFill>
              </a:rPr>
              <a:t>correlation</a:t>
            </a:r>
            <a:r>
              <a:rPr lang="en-IN" sz="2000" dirty="0"/>
              <a:t> is used </a:t>
            </a:r>
            <a:r>
              <a:rPr lang="en-IN" sz="2000" dirty="0" smtClean="0"/>
              <a:t>to </a:t>
            </a:r>
            <a:r>
              <a:rPr lang="en-IN" sz="2000" dirty="0"/>
              <a:t>denote some form of </a:t>
            </a:r>
            <a:r>
              <a:rPr lang="en-IN" sz="2000" dirty="0" smtClean="0"/>
              <a:t>association between two variables. </a:t>
            </a:r>
          </a:p>
          <a:p>
            <a:pPr lvl="1" algn="just"/>
            <a:r>
              <a:rPr lang="en-US" sz="1800" dirty="0" smtClean="0">
                <a:solidFill>
                  <a:srgbClr val="0B5ED7"/>
                </a:solidFill>
              </a:rPr>
              <a:t>Example: </a:t>
            </a:r>
            <a:r>
              <a:rPr lang="en-US" sz="1800" b="1" dirty="0" smtClean="0">
                <a:solidFill>
                  <a:srgbClr val="0B5ED7"/>
                </a:solidFill>
              </a:rPr>
              <a:t>Weight</a:t>
            </a:r>
            <a:r>
              <a:rPr lang="en-US" sz="1800" dirty="0" smtClean="0">
                <a:solidFill>
                  <a:srgbClr val="0B5ED7"/>
                </a:solidFill>
              </a:rPr>
              <a:t> is correlated with </a:t>
            </a:r>
            <a:r>
              <a:rPr lang="en-US" sz="1800" b="1" dirty="0" smtClean="0">
                <a:solidFill>
                  <a:srgbClr val="0B5ED7"/>
                </a:solidFill>
              </a:rPr>
              <a:t>height</a:t>
            </a:r>
            <a:endParaRPr lang="en-IN" sz="1800" b="1" dirty="0" smtClean="0">
              <a:solidFill>
                <a:srgbClr val="0B5ED7"/>
              </a:solidFill>
            </a:endParaRPr>
          </a:p>
          <a:p>
            <a:pPr lvl="1" algn="just"/>
            <a:endParaRPr lang="en-US" sz="800" dirty="0" smtClean="0">
              <a:latin typeface="Times New Roman" pitchFamily="18" charset="0"/>
              <a:cs typeface="Times New Roman" pitchFamily="18" charset="0"/>
            </a:endParaRPr>
          </a:p>
          <a:p>
            <a:pPr marL="0" indent="0" algn="just">
              <a:buNone/>
            </a:pPr>
            <a:r>
              <a:rPr lang="en-US" sz="1800" b="1" dirty="0" smtClean="0">
                <a:solidFill>
                  <a:srgbClr val="0B5ED7"/>
                </a:solidFill>
                <a:latin typeface="Times New Roman" pitchFamily="18" charset="0"/>
                <a:cs typeface="Times New Roman" pitchFamily="18" charset="0"/>
              </a:rPr>
              <a:t>Example:</a:t>
            </a:r>
            <a:endParaRPr lang="en-US" sz="1800" b="1" dirty="0">
              <a:solidFill>
                <a:srgbClr val="0B5ED7"/>
              </a:solidFill>
              <a:latin typeface="Times New Roman" pitchFamily="18" charset="0"/>
              <a:cs typeface="Times New Roman" pitchFamily="18" charset="0"/>
            </a:endParaRPr>
          </a:p>
          <a:p>
            <a:endParaRPr lang="en-US" sz="800" i="1" dirty="0" smtClean="0">
              <a:latin typeface="Times New Roman" pitchFamily="18" charset="0"/>
              <a:cs typeface="Times New Roman" pitchFamily="18" charset="0"/>
            </a:endParaRPr>
          </a:p>
          <a:p>
            <a:endParaRPr lang="en-US" sz="800" i="1" dirty="0">
              <a:latin typeface="Times New Roman" pitchFamily="18" charset="0"/>
              <a:cs typeface="Times New Roman" pitchFamily="18" charset="0"/>
            </a:endParaRPr>
          </a:p>
          <a:p>
            <a:endParaRPr lang="en-US" sz="800" i="1" dirty="0" smtClean="0">
              <a:latin typeface="Times New Roman" pitchFamily="18" charset="0"/>
              <a:cs typeface="Times New Roman" pitchFamily="18" charset="0"/>
            </a:endParaRPr>
          </a:p>
          <a:p>
            <a:endParaRPr lang="en-US" sz="800" i="1" dirty="0">
              <a:latin typeface="Times New Roman" pitchFamily="18" charset="0"/>
              <a:cs typeface="Times New Roman" pitchFamily="18" charset="0"/>
            </a:endParaRPr>
          </a:p>
          <a:p>
            <a:endParaRPr lang="en-US" sz="800" i="1"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 correlation may be positive, negative or zero.</a:t>
            </a:r>
          </a:p>
          <a:p>
            <a:pPr marL="0" indent="0">
              <a:buNone/>
            </a:pPr>
            <a:endParaRPr lang="en-US" sz="1000" dirty="0" smtClean="0">
              <a:latin typeface="Times New Roman" pitchFamily="18" charset="0"/>
              <a:cs typeface="Times New Roman" pitchFamily="18" charset="0"/>
            </a:endParaRPr>
          </a:p>
          <a:p>
            <a:pPr algn="just"/>
            <a:r>
              <a:rPr lang="en-US" sz="2000" b="1" dirty="0" smtClean="0">
                <a:solidFill>
                  <a:srgbClr val="A50021"/>
                </a:solidFill>
                <a:latin typeface="Times New Roman" pitchFamily="18" charset="0"/>
                <a:cs typeface="Times New Roman" pitchFamily="18" charset="0"/>
              </a:rPr>
              <a:t>Positive correlation: </a:t>
            </a:r>
            <a:r>
              <a:rPr lang="en-US" sz="2000" dirty="0" smtClean="0">
                <a:latin typeface="Times New Roman" pitchFamily="18" charset="0"/>
                <a:cs typeface="Times New Roman" pitchFamily="18" charset="0"/>
              </a:rPr>
              <a:t>If the value of the attribute </a:t>
            </a:r>
            <a:r>
              <a:rPr lang="en-US" sz="2000" i="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increases</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with the increase </a:t>
            </a:r>
            <a:r>
              <a:rPr lang="en-US" sz="2000" dirty="0" smtClean="0">
                <a:latin typeface="Times New Roman" pitchFamily="18" charset="0"/>
                <a:cs typeface="Times New Roman" pitchFamily="18" charset="0"/>
              </a:rPr>
              <a:t>in the value of the attribute </a:t>
            </a:r>
            <a:r>
              <a:rPr lang="en-US" sz="2000" i="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and vice-versa.</a:t>
            </a:r>
          </a:p>
          <a:p>
            <a:pPr lvl="7" algn="just"/>
            <a:endParaRPr lang="en-US" sz="800" dirty="0" smtClean="0">
              <a:latin typeface="Times New Roman" pitchFamily="18" charset="0"/>
              <a:cs typeface="Times New Roman" pitchFamily="18" charset="0"/>
            </a:endParaRPr>
          </a:p>
          <a:p>
            <a:pPr algn="just"/>
            <a:r>
              <a:rPr lang="en-US" sz="2000" b="1" dirty="0" smtClean="0">
                <a:solidFill>
                  <a:srgbClr val="A50021"/>
                </a:solidFill>
                <a:latin typeface="Times New Roman" pitchFamily="18" charset="0"/>
                <a:cs typeface="Times New Roman" pitchFamily="18" charset="0"/>
              </a:rPr>
              <a:t>Negative correlation: </a:t>
            </a:r>
            <a:r>
              <a:rPr lang="en-US" sz="2000" dirty="0">
                <a:latin typeface="Times New Roman" pitchFamily="18" charset="0"/>
                <a:cs typeface="Times New Roman" pitchFamily="18" charset="0"/>
              </a:rPr>
              <a:t>If the value of the attribute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decreases</a:t>
            </a:r>
            <a:r>
              <a:rPr lang="en-US" sz="2000" dirty="0" smtClean="0">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with the </a:t>
            </a:r>
            <a:r>
              <a:rPr lang="en-US" sz="2000" dirty="0" smtClean="0">
                <a:solidFill>
                  <a:srgbClr val="0B5ED7"/>
                </a:solidFill>
                <a:latin typeface="Times New Roman" pitchFamily="18" charset="0"/>
                <a:cs typeface="Times New Roman" pitchFamily="18" charset="0"/>
              </a:rPr>
              <a:t>increase </a:t>
            </a:r>
            <a:r>
              <a:rPr lang="en-US" sz="2000" dirty="0">
                <a:latin typeface="Times New Roman" pitchFamily="18" charset="0"/>
                <a:cs typeface="Times New Roman" pitchFamily="18" charset="0"/>
              </a:rPr>
              <a:t>in the value of the attribute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vice-versa.</a:t>
            </a:r>
          </a:p>
          <a:p>
            <a:pPr lvl="8" algn="just"/>
            <a:endParaRPr lang="en-US" sz="800" dirty="0" smtClean="0">
              <a:latin typeface="Times New Roman" pitchFamily="18" charset="0"/>
              <a:cs typeface="Times New Roman" pitchFamily="18" charset="0"/>
            </a:endParaRPr>
          </a:p>
          <a:p>
            <a:pPr algn="just"/>
            <a:r>
              <a:rPr lang="en-US" sz="2000" b="1" dirty="0" smtClean="0">
                <a:solidFill>
                  <a:srgbClr val="A50021"/>
                </a:solidFill>
                <a:latin typeface="Times New Roman" pitchFamily="18" charset="0"/>
                <a:cs typeface="Times New Roman" pitchFamily="18" charset="0"/>
              </a:rPr>
              <a:t>Zero correlation: </a:t>
            </a:r>
            <a:r>
              <a:rPr lang="en-US" sz="2000" dirty="0" smtClean="0">
                <a:latin typeface="Times New Roman" pitchFamily="18" charset="0"/>
                <a:cs typeface="Times New Roman" pitchFamily="18" charset="0"/>
              </a:rPr>
              <a:t>When the values of attribute </a:t>
            </a:r>
            <a:r>
              <a:rPr lang="en-US" sz="2000" i="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varies at random </a:t>
            </a:r>
            <a:r>
              <a:rPr lang="en-US" sz="2000" dirty="0" smtClean="0">
                <a:latin typeface="Times New Roman" pitchFamily="18" charset="0"/>
                <a:cs typeface="Times New Roman" pitchFamily="18" charset="0"/>
              </a:rPr>
              <a:t>with </a:t>
            </a:r>
            <a:r>
              <a:rPr lang="en-US" sz="2000" i="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and vice-versa.</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34349609"/>
                  </p:ext>
                </p:extLst>
              </p:nvPr>
            </p:nvGraphicFramePr>
            <p:xfrm>
              <a:off x="1387588" y="2635300"/>
              <a:ext cx="6240992" cy="736600"/>
            </p:xfrm>
            <a:graphic>
              <a:graphicData uri="http://schemas.openxmlformats.org/drawingml/2006/table">
                <a:tbl>
                  <a:tblPr firstRow="1" bandRow="1">
                    <a:tableStyleId>{5C22544A-7EE6-4342-B048-85BDC9FD1C3A}</a:tableStyleId>
                  </a:tblPr>
                  <a:tblGrid>
                    <a:gridCol w="780124">
                      <a:extLst>
                        <a:ext uri="{9D8B030D-6E8A-4147-A177-3AD203B41FA5}">
                          <a16:colId xmlns:a16="http://schemas.microsoft.com/office/drawing/2014/main" val="20000"/>
                        </a:ext>
                      </a:extLst>
                    </a:gridCol>
                    <a:gridCol w="780124">
                      <a:extLst>
                        <a:ext uri="{9D8B030D-6E8A-4147-A177-3AD203B41FA5}">
                          <a16:colId xmlns:a16="http://schemas.microsoft.com/office/drawing/2014/main" val="20001"/>
                        </a:ext>
                      </a:extLst>
                    </a:gridCol>
                    <a:gridCol w="780124">
                      <a:extLst>
                        <a:ext uri="{9D8B030D-6E8A-4147-A177-3AD203B41FA5}">
                          <a16:colId xmlns:a16="http://schemas.microsoft.com/office/drawing/2014/main" val="20002"/>
                        </a:ext>
                      </a:extLst>
                    </a:gridCol>
                    <a:gridCol w="780124">
                      <a:extLst>
                        <a:ext uri="{9D8B030D-6E8A-4147-A177-3AD203B41FA5}">
                          <a16:colId xmlns:a16="http://schemas.microsoft.com/office/drawing/2014/main" val="20003"/>
                        </a:ext>
                      </a:extLst>
                    </a:gridCol>
                    <a:gridCol w="780124">
                      <a:extLst>
                        <a:ext uri="{9D8B030D-6E8A-4147-A177-3AD203B41FA5}">
                          <a16:colId xmlns:a16="http://schemas.microsoft.com/office/drawing/2014/main" val="20004"/>
                        </a:ext>
                      </a:extLst>
                    </a:gridCol>
                    <a:gridCol w="780124">
                      <a:extLst>
                        <a:ext uri="{9D8B030D-6E8A-4147-A177-3AD203B41FA5}">
                          <a16:colId xmlns:a16="http://schemas.microsoft.com/office/drawing/2014/main" val="20005"/>
                        </a:ext>
                      </a:extLst>
                    </a:gridCol>
                    <a:gridCol w="780124">
                      <a:extLst>
                        <a:ext uri="{9D8B030D-6E8A-4147-A177-3AD203B41FA5}">
                          <a16:colId xmlns:a16="http://schemas.microsoft.com/office/drawing/2014/main" val="20006"/>
                        </a:ext>
                      </a:extLst>
                    </a:gridCol>
                    <a:gridCol w="780124">
                      <a:extLst>
                        <a:ext uri="{9D8B030D-6E8A-4147-A177-3AD203B41FA5}">
                          <a16:colId xmlns:a16="http://schemas.microsoft.com/office/drawing/2014/main" val="20007"/>
                        </a:ext>
                      </a:extLst>
                    </a:gridCol>
                  </a:tblGrid>
                  <a:tr h="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𝟒</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𝟓</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𝟔</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1</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4</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6</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34349609"/>
                  </p:ext>
                </p:extLst>
              </p:nvPr>
            </p:nvGraphicFramePr>
            <p:xfrm>
              <a:off x="1387588" y="2635300"/>
              <a:ext cx="6240992" cy="736600"/>
            </p:xfrm>
            <a:graphic>
              <a:graphicData uri="http://schemas.openxmlformats.org/drawingml/2006/table">
                <a:tbl>
                  <a:tblPr firstRow="1" bandRow="1">
                    <a:tableStyleId>{5C22544A-7EE6-4342-B048-85BDC9FD1C3A}</a:tableStyleId>
                  </a:tblPr>
                  <a:tblGrid>
                    <a:gridCol w="780124"/>
                    <a:gridCol w="780124"/>
                    <a:gridCol w="780124"/>
                    <a:gridCol w="780124"/>
                    <a:gridCol w="780124"/>
                    <a:gridCol w="780124"/>
                    <a:gridCol w="780124"/>
                    <a:gridCol w="780124"/>
                  </a:tblGrid>
                  <a:tr h="365760">
                    <a:tc>
                      <a:txBody>
                        <a:bodyPr/>
                        <a:lstStyle/>
                        <a:p>
                          <a:endParaRPr lang="en-US"/>
                        </a:p>
                      </a:txBody>
                      <a:tcPr>
                        <a:blipFill rotWithShape="1">
                          <a:blip r:embed="rId2"/>
                          <a:stretch>
                            <a:fillRect l="-781" r="-700000" b="-103333"/>
                          </a:stretch>
                        </a:blipFill>
                      </a:tcPr>
                    </a:tc>
                    <a:tc>
                      <a:txBody>
                        <a:bodyPr/>
                        <a:lstStyle/>
                        <a:p>
                          <a:endParaRPr lang="en-US"/>
                        </a:p>
                      </a:txBody>
                      <a:tcPr>
                        <a:blipFill rotWithShape="1">
                          <a:blip r:embed="rId2"/>
                          <a:stretch>
                            <a:fillRect l="-100781" r="-600000" b="-103333"/>
                          </a:stretch>
                        </a:blipFill>
                      </a:tcPr>
                    </a:tc>
                    <a:tc>
                      <a:txBody>
                        <a:bodyPr/>
                        <a:lstStyle/>
                        <a:p>
                          <a:endParaRPr lang="en-US"/>
                        </a:p>
                      </a:txBody>
                      <a:tcPr>
                        <a:blipFill rotWithShape="1">
                          <a:blip r:embed="rId2"/>
                          <a:stretch>
                            <a:fillRect l="-200781" r="-500000" b="-103333"/>
                          </a:stretch>
                        </a:blipFill>
                      </a:tcPr>
                    </a:tc>
                    <a:tc>
                      <a:txBody>
                        <a:bodyPr/>
                        <a:lstStyle/>
                        <a:p>
                          <a:endParaRPr lang="en-US"/>
                        </a:p>
                      </a:txBody>
                      <a:tcPr>
                        <a:blipFill rotWithShape="1">
                          <a:blip r:embed="rId2"/>
                          <a:stretch>
                            <a:fillRect l="-300781" r="-400000" b="-103333"/>
                          </a:stretch>
                        </a:blipFill>
                      </a:tcPr>
                    </a:tc>
                    <a:tc>
                      <a:txBody>
                        <a:bodyPr/>
                        <a:lstStyle/>
                        <a:p>
                          <a:endParaRPr lang="en-US"/>
                        </a:p>
                      </a:txBody>
                      <a:tcPr>
                        <a:blipFill rotWithShape="1">
                          <a:blip r:embed="rId2"/>
                          <a:stretch>
                            <a:fillRect l="-403937" r="-303150" b="-103333"/>
                          </a:stretch>
                        </a:blipFill>
                      </a:tcPr>
                    </a:tc>
                    <a:tc>
                      <a:txBody>
                        <a:bodyPr/>
                        <a:lstStyle/>
                        <a:p>
                          <a:endParaRPr lang="en-US"/>
                        </a:p>
                      </a:txBody>
                      <a:tcPr>
                        <a:blipFill rotWithShape="1">
                          <a:blip r:embed="rId2"/>
                          <a:stretch>
                            <a:fillRect l="-500000" r="-200781" b="-103333"/>
                          </a:stretch>
                        </a:blipFill>
                      </a:tcPr>
                    </a:tc>
                    <a:tc>
                      <a:txBody>
                        <a:bodyPr/>
                        <a:lstStyle/>
                        <a:p>
                          <a:endParaRPr lang="en-US"/>
                        </a:p>
                      </a:txBody>
                      <a:tcPr>
                        <a:blipFill rotWithShape="1">
                          <a:blip r:embed="rId2"/>
                          <a:stretch>
                            <a:fillRect l="-600000" r="-100781" b="-103333"/>
                          </a:stretch>
                        </a:blipFill>
                      </a:tcPr>
                    </a:tc>
                    <a:tc>
                      <a:txBody>
                        <a:bodyPr/>
                        <a:lstStyle/>
                        <a:p>
                          <a:endParaRPr lang="en-US"/>
                        </a:p>
                      </a:txBody>
                      <a:tcPr>
                        <a:blipFill rotWithShape="1">
                          <a:blip r:embed="rId2"/>
                          <a:stretch>
                            <a:fillRect l="-700000" r="-781" b="-103333"/>
                          </a:stretch>
                        </a:blipFill>
                      </a:tcPr>
                    </a:tc>
                  </a:tr>
                  <a:tr h="370840">
                    <a:tc>
                      <a:txBody>
                        <a:bodyPr/>
                        <a:lstStyle/>
                        <a:p>
                          <a:endParaRPr lang="en-US"/>
                        </a:p>
                      </a:txBody>
                      <a:tcPr>
                        <a:blipFill rotWithShape="1">
                          <a:blip r:embed="rId2"/>
                          <a:stretch>
                            <a:fillRect l="-781" t="-98361" r="-700000" b="-1639"/>
                          </a:stretch>
                        </a:blipFill>
                      </a:tcPr>
                    </a:tc>
                    <a:tc>
                      <a:txBody>
                        <a:bodyPr/>
                        <a:lstStyle/>
                        <a:p>
                          <a:endParaRPr lang="en-US"/>
                        </a:p>
                      </a:txBody>
                      <a:tcPr>
                        <a:blipFill rotWithShape="1">
                          <a:blip r:embed="rId2"/>
                          <a:stretch>
                            <a:fillRect l="-100781" t="-98361" r="-600000" b="-1639"/>
                          </a:stretch>
                        </a:blipFill>
                      </a:tcPr>
                    </a:tc>
                    <a:tc>
                      <a:txBody>
                        <a:bodyPr/>
                        <a:lstStyle/>
                        <a:p>
                          <a:endParaRPr lang="en-US"/>
                        </a:p>
                      </a:txBody>
                      <a:tcPr>
                        <a:blipFill rotWithShape="1">
                          <a:blip r:embed="rId2"/>
                          <a:stretch>
                            <a:fillRect l="-200781" t="-98361" r="-500000" b="-1639"/>
                          </a:stretch>
                        </a:blipFill>
                      </a:tcPr>
                    </a:tc>
                    <a:tc>
                      <a:txBody>
                        <a:bodyPr/>
                        <a:lstStyle/>
                        <a:p>
                          <a:endParaRPr lang="en-US"/>
                        </a:p>
                      </a:txBody>
                      <a:tcPr>
                        <a:blipFill rotWithShape="1">
                          <a:blip r:embed="rId2"/>
                          <a:stretch>
                            <a:fillRect l="-300781" t="-98361" r="-400000" b="-1639"/>
                          </a:stretch>
                        </a:blipFill>
                      </a:tcPr>
                    </a:tc>
                    <a:tc>
                      <a:txBody>
                        <a:bodyPr/>
                        <a:lstStyle/>
                        <a:p>
                          <a:endParaRPr lang="en-US"/>
                        </a:p>
                      </a:txBody>
                      <a:tcPr>
                        <a:blipFill rotWithShape="1">
                          <a:blip r:embed="rId2"/>
                          <a:stretch>
                            <a:fillRect l="-403937" t="-98361" r="-303150" b="-1639"/>
                          </a:stretch>
                        </a:blipFill>
                      </a:tcPr>
                    </a:tc>
                    <a:tc>
                      <a:txBody>
                        <a:bodyPr/>
                        <a:lstStyle/>
                        <a:p>
                          <a:endParaRPr lang="en-US"/>
                        </a:p>
                      </a:txBody>
                      <a:tcPr>
                        <a:blipFill rotWithShape="1">
                          <a:blip r:embed="rId2"/>
                          <a:stretch>
                            <a:fillRect l="-500000" t="-98361" r="-200781" b="-1639"/>
                          </a:stretch>
                        </a:blipFill>
                      </a:tcPr>
                    </a:tc>
                    <a:tc>
                      <a:txBody>
                        <a:bodyPr/>
                        <a:lstStyle/>
                        <a:p>
                          <a:endParaRPr lang="en-US"/>
                        </a:p>
                      </a:txBody>
                      <a:tcPr>
                        <a:blipFill rotWithShape="1">
                          <a:blip r:embed="rId2"/>
                          <a:stretch>
                            <a:fillRect l="-600000" t="-98361" r="-100781" b="-1639"/>
                          </a:stretch>
                        </a:blipFill>
                      </a:tcPr>
                    </a:tc>
                    <a:tc>
                      <a:txBody>
                        <a:bodyPr/>
                        <a:lstStyle/>
                        <a:p>
                          <a:endParaRPr lang="en-US"/>
                        </a:p>
                      </a:txBody>
                      <a:tcPr>
                        <a:blipFill rotWithShape="1">
                          <a:blip r:embed="rId2"/>
                          <a:stretch>
                            <a:fillRect l="-700000" t="-98361" r="-781" b="-1639"/>
                          </a:stretch>
                        </a:blipFill>
                      </a:tcPr>
                    </a:tc>
                  </a:tr>
                </a:tbl>
              </a:graphicData>
            </a:graphic>
          </p:graphicFrame>
        </mc:Fallback>
      </mc:AlternateContent>
    </p:spTree>
    <p:extLst>
      <p:ext uri="{BB962C8B-B14F-4D97-AF65-F5344CB8AC3E}">
        <p14:creationId xmlns:p14="http://schemas.microsoft.com/office/powerpoint/2010/main" val="3704695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481" y="0"/>
            <a:ext cx="8425339" cy="1143000"/>
          </a:xfrm>
        </p:spPr>
        <p:txBody>
          <a:bodyPr>
            <a:normAutofit/>
          </a:bodyPr>
          <a:lstStyle/>
          <a:p>
            <a:pPr algn="l"/>
            <a:r>
              <a:rPr lang="en-IN" sz="4000" dirty="0" smtClean="0">
                <a:solidFill>
                  <a:srgbClr val="A50021"/>
                </a:solidFill>
                <a:latin typeface="Times New Roman" pitchFamily="18" charset="0"/>
                <a:cs typeface="Times New Roman" pitchFamily="18" charset="0"/>
              </a:rPr>
              <a:t>Correlation Analysis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5" name="Content Placeholder 4"/>
          <p:cNvSpPr>
            <a:spLocks noGrp="1"/>
          </p:cNvSpPr>
          <p:nvPr>
            <p:ph idx="1"/>
          </p:nvPr>
        </p:nvSpPr>
        <p:spPr>
          <a:xfrm>
            <a:off x="396481" y="1256668"/>
            <a:ext cx="8630202" cy="4732020"/>
          </a:xfrm>
        </p:spPr>
        <p:txBody>
          <a:bodyPr>
            <a:normAutofit/>
          </a:bodyPr>
          <a:lstStyle/>
          <a:p>
            <a:r>
              <a:rPr lang="en-US" sz="2000" dirty="0" smtClean="0">
                <a:latin typeface="Times New Roman" panose="02020603050405020304" pitchFamily="18" charset="0"/>
                <a:cs typeface="Times New Roman" panose="02020603050405020304" pitchFamily="18" charset="0"/>
              </a:rPr>
              <a:t>In order to measure the degree of correlation between two attributes.</a:t>
            </a:r>
          </a:p>
          <a:p>
            <a:pPr marL="0" indent="0">
              <a:buNone/>
            </a:pPr>
            <a:r>
              <a:rPr lang="en-US" sz="2000" i="1" dirty="0" smtClean="0">
                <a:latin typeface="Times New Roman" panose="02020603050405020304" pitchFamily="18" charset="0"/>
                <a:cs typeface="Times New Roman" panose="02020603050405020304" pitchFamily="18" charset="0"/>
              </a:rPr>
              <a:t> </a:t>
            </a:r>
          </a:p>
          <a:p>
            <a:pPr marL="0" indent="0">
              <a:buNone/>
            </a:pPr>
            <a:endParaRPr lang="en-US" sz="2000" i="1" dirty="0" smtClean="0">
              <a:latin typeface="Times New Roman" panose="02020603050405020304" pitchFamily="18" charset="0"/>
              <a:cs typeface="Times New Roman" panose="02020603050405020304" pitchFamily="18" charset="0"/>
            </a:endParaRPr>
          </a:p>
          <a:p>
            <a:pPr marL="393192" lvl="1" indent="0">
              <a:buNone/>
            </a:pPr>
            <a:endParaRPr lang="en-US" sz="2000" dirty="0" smtClean="0">
              <a:latin typeface="Times New Roman" panose="02020603050405020304" pitchFamily="18" charset="0"/>
              <a:cs typeface="Times New Roman" panose="02020603050405020304" pitchFamily="18" charset="0"/>
            </a:endParaRPr>
          </a:p>
          <a:p>
            <a:pPr marL="393192" lvl="1" indent="0">
              <a:buNone/>
            </a:pPr>
            <a:endParaRPr lang="en-US" sz="2000" dirty="0" smtClean="0"/>
          </a:p>
          <a:p>
            <a:endParaRPr lang="en-IN" sz="20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468076" y="2102202"/>
              <a:ext cx="2850858" cy="4079240"/>
            </p:xfrm>
            <a:graphic>
              <a:graphicData uri="http://schemas.openxmlformats.org/drawingml/2006/table">
                <a:tbl>
                  <a:tblPr firstRow="1" bandRow="1">
                    <a:tableStyleId>{5C22544A-7EE6-4342-B048-85BDC9FD1C3A}</a:tableStyleId>
                  </a:tblPr>
                  <a:tblGrid>
                    <a:gridCol w="1425429">
                      <a:extLst>
                        <a:ext uri="{9D8B030D-6E8A-4147-A177-3AD203B41FA5}">
                          <a16:colId xmlns:a16="http://schemas.microsoft.com/office/drawing/2014/main" val="20000"/>
                        </a:ext>
                      </a:extLst>
                    </a:gridCol>
                    <a:gridCol w="1425429">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𝐻𝑜𝑢𝑟𝑠</m:t>
                                </m:r>
                                <m:r>
                                  <a:rPr lang="en-US" i="1" dirty="0" smtClean="0">
                                    <a:latin typeface="Cambria Math" panose="02040503050406030204" pitchFamily="18" charset="0"/>
                                  </a:rPr>
                                  <m:t> </m:t>
                                </m:r>
                                <m:r>
                                  <a:rPr lang="en-US" i="1" dirty="0" smtClean="0">
                                    <a:latin typeface="Cambria Math" panose="02040503050406030204" pitchFamily="18" charset="0"/>
                                  </a:rPr>
                                  <m:t>𝑆𝑡𝑢𝑑𝑦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𝐸𝑥𝑎𝑚</m:t>
                                </m:r>
                                <m:r>
                                  <a:rPr lang="en-US" i="1" dirty="0" smtClean="0">
                                    <a:latin typeface="Cambria Math" panose="02040503050406030204" pitchFamily="18" charset="0"/>
                                  </a:rPr>
                                  <m:t> </m:t>
                                </m:r>
                                <m:r>
                                  <a:rPr lang="en-US" i="1" dirty="0" smtClean="0">
                                    <a:latin typeface="Cambria Math" panose="02040503050406030204" pitchFamily="18" charset="0"/>
                                  </a:rPr>
                                  <m:t>𝑆𝑐𝑜𝑟𝑒</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80</m:t>
                                </m:r>
                              </m:oMath>
                            </m:oMathPara>
                          </a14:m>
                          <a:endParaRPr 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m:t>
                                </m:r>
                              </m:oMath>
                            </m:oMathPara>
                          </a14:m>
                          <a:endParaRPr 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80</m:t>
                                </m:r>
                              </m:oMath>
                            </m:oMathPara>
                          </a14:m>
                          <a:endParaRPr lang="en-US" dirty="0"/>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a:txBody>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a:txBody>
                      <a:tcPr/>
                    </a:tc>
                    <a:extLst>
                      <a:ext uri="{0D108BD9-81ED-4DB2-BD59-A6C34878D82A}">
                        <a16:rowId xmlns:a16="http://schemas.microsoft.com/office/drawing/2014/main" val="1000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65</m:t>
                                </m:r>
                              </m:oMath>
                            </m:oMathPara>
                          </a14:m>
                          <a:endParaRPr lang="en-US" dirty="0"/>
                        </a:p>
                      </a:txBody>
                      <a:tcPr/>
                    </a:tc>
                    <a:extLst>
                      <a:ext uri="{0D108BD9-81ED-4DB2-BD59-A6C34878D82A}">
                        <a16:rowId xmlns:a16="http://schemas.microsoft.com/office/drawing/2014/main" val="10007"/>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85</m:t>
                                </m:r>
                              </m:oMath>
                            </m:oMathPara>
                          </a14:m>
                          <a:endParaRPr lang="en-US" dirty="0"/>
                        </a:p>
                      </a:txBody>
                      <a:tcPr/>
                    </a:tc>
                    <a:extLst>
                      <a:ext uri="{0D108BD9-81ED-4DB2-BD59-A6C34878D82A}">
                        <a16:rowId xmlns:a16="http://schemas.microsoft.com/office/drawing/2014/main" val="1000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oMath>
                            </m:oMathPara>
                          </a14:m>
                          <a:endParaRPr lang="en-US" dirty="0"/>
                        </a:p>
                      </a:txBody>
                      <a:tcPr/>
                    </a:tc>
                    <a:extLst>
                      <a:ext uri="{0D108BD9-81ED-4DB2-BD59-A6C34878D82A}">
                        <a16:rowId xmlns:a16="http://schemas.microsoft.com/office/drawing/2014/main" val="10009"/>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100</m:t>
                                </m:r>
                              </m:oMath>
                            </m:oMathPara>
                          </a14:m>
                          <a:endParaRPr lang="en-US" dirty="0"/>
                        </a:p>
                      </a:txBody>
                      <a:tcPr/>
                    </a:tc>
                    <a:extLst>
                      <a:ext uri="{0D108BD9-81ED-4DB2-BD59-A6C34878D82A}">
                        <a16:rowId xmlns:a16="http://schemas.microsoft.com/office/drawing/2014/main" val="1001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014876827"/>
                  </p:ext>
                </p:extLst>
              </p:nvPr>
            </p:nvGraphicFramePr>
            <p:xfrm>
              <a:off x="468076" y="2102202"/>
              <a:ext cx="2850858" cy="4079240"/>
            </p:xfrm>
            <a:graphic>
              <a:graphicData uri="http://schemas.openxmlformats.org/drawingml/2006/table">
                <a:tbl>
                  <a:tblPr firstRow="1" bandRow="1">
                    <a:tableStyleId>{5C22544A-7EE6-4342-B048-85BDC9FD1C3A}</a:tableStyleId>
                  </a:tblPr>
                  <a:tblGrid>
                    <a:gridCol w="1425429"/>
                    <a:gridCol w="1425429"/>
                  </a:tblGrid>
                  <a:tr h="370840">
                    <a:tc>
                      <a:txBody>
                        <a:bodyPr/>
                        <a:lstStyle/>
                        <a:p>
                          <a:endParaRPr lang="en-US"/>
                        </a:p>
                      </a:txBody>
                      <a:tcPr>
                        <a:blipFill rotWithShape="0">
                          <a:blip r:embed="rId4"/>
                          <a:stretch>
                            <a:fillRect l="-426" t="-1639" r="-101277" b="-1003279"/>
                          </a:stretch>
                        </a:blipFill>
                      </a:tcPr>
                    </a:tc>
                    <a:tc>
                      <a:txBody>
                        <a:bodyPr/>
                        <a:lstStyle/>
                        <a:p>
                          <a:endParaRPr lang="en-US"/>
                        </a:p>
                      </a:txBody>
                      <a:tcPr>
                        <a:blipFill rotWithShape="0">
                          <a:blip r:embed="rId4"/>
                          <a:stretch>
                            <a:fillRect l="-100855" t="-1639" r="-1709" b="-1003279"/>
                          </a:stretch>
                        </a:blipFill>
                      </a:tcPr>
                    </a:tc>
                  </a:tr>
                  <a:tr h="370840">
                    <a:tc>
                      <a:txBody>
                        <a:bodyPr/>
                        <a:lstStyle/>
                        <a:p>
                          <a:endParaRPr lang="en-US"/>
                        </a:p>
                      </a:txBody>
                      <a:tcPr>
                        <a:blipFill rotWithShape="0">
                          <a:blip r:embed="rId4"/>
                          <a:stretch>
                            <a:fillRect l="-426" t="-101639" r="-101277" b="-903279"/>
                          </a:stretch>
                        </a:blipFill>
                      </a:tcPr>
                    </a:tc>
                    <a:tc>
                      <a:txBody>
                        <a:bodyPr/>
                        <a:lstStyle/>
                        <a:p>
                          <a:endParaRPr lang="en-US"/>
                        </a:p>
                      </a:txBody>
                      <a:tcPr>
                        <a:blipFill rotWithShape="0">
                          <a:blip r:embed="rId4"/>
                          <a:stretch>
                            <a:fillRect l="-100855" t="-101639" r="-1709" b="-903279"/>
                          </a:stretch>
                        </a:blipFill>
                      </a:tcPr>
                    </a:tc>
                  </a:tr>
                  <a:tr h="370840">
                    <a:tc>
                      <a:txBody>
                        <a:bodyPr/>
                        <a:lstStyle/>
                        <a:p>
                          <a:endParaRPr lang="en-US"/>
                        </a:p>
                      </a:txBody>
                      <a:tcPr>
                        <a:blipFill rotWithShape="0">
                          <a:blip r:embed="rId4"/>
                          <a:stretch>
                            <a:fillRect l="-426" t="-201639" r="-101277" b="-803279"/>
                          </a:stretch>
                        </a:blipFill>
                      </a:tcPr>
                    </a:tc>
                    <a:tc>
                      <a:txBody>
                        <a:bodyPr/>
                        <a:lstStyle/>
                        <a:p>
                          <a:endParaRPr lang="en-US"/>
                        </a:p>
                      </a:txBody>
                      <a:tcPr>
                        <a:blipFill rotWithShape="0">
                          <a:blip r:embed="rId4"/>
                          <a:stretch>
                            <a:fillRect l="-100855" t="-201639" r="-1709" b="-803279"/>
                          </a:stretch>
                        </a:blipFill>
                      </a:tcPr>
                    </a:tc>
                  </a:tr>
                  <a:tr h="370840">
                    <a:tc>
                      <a:txBody>
                        <a:bodyPr/>
                        <a:lstStyle/>
                        <a:p>
                          <a:endParaRPr lang="en-US"/>
                        </a:p>
                      </a:txBody>
                      <a:tcPr>
                        <a:blipFill rotWithShape="0">
                          <a:blip r:embed="rId4"/>
                          <a:stretch>
                            <a:fillRect l="-426" t="-301639" r="-101277" b="-703279"/>
                          </a:stretch>
                        </a:blipFill>
                      </a:tcPr>
                    </a:tc>
                    <a:tc>
                      <a:txBody>
                        <a:bodyPr/>
                        <a:lstStyle/>
                        <a:p>
                          <a:endParaRPr lang="en-US"/>
                        </a:p>
                      </a:txBody>
                      <a:tcPr>
                        <a:blipFill rotWithShape="0">
                          <a:blip r:embed="rId4"/>
                          <a:stretch>
                            <a:fillRect l="-100855" t="-301639" r="-1709" b="-703279"/>
                          </a:stretch>
                        </a:blipFill>
                      </a:tcPr>
                    </a:tc>
                  </a:tr>
                  <a:tr h="370840">
                    <a:tc>
                      <a:txBody>
                        <a:bodyPr/>
                        <a:lstStyle/>
                        <a:p>
                          <a:endParaRPr lang="en-US"/>
                        </a:p>
                      </a:txBody>
                      <a:tcPr>
                        <a:blipFill rotWithShape="0">
                          <a:blip r:embed="rId4"/>
                          <a:stretch>
                            <a:fillRect l="-426" t="-401639" r="-101277" b="-603279"/>
                          </a:stretch>
                        </a:blipFill>
                      </a:tcPr>
                    </a:tc>
                    <a:tc>
                      <a:txBody>
                        <a:bodyPr/>
                        <a:lstStyle/>
                        <a:p>
                          <a:endParaRPr lang="en-US"/>
                        </a:p>
                      </a:txBody>
                      <a:tcPr>
                        <a:blipFill rotWithShape="0">
                          <a:blip r:embed="rId4"/>
                          <a:stretch>
                            <a:fillRect l="-100855" t="-401639" r="-1709" b="-603279"/>
                          </a:stretch>
                        </a:blipFill>
                      </a:tcPr>
                    </a:tc>
                  </a:tr>
                  <a:tr h="370840">
                    <a:tc>
                      <a:txBody>
                        <a:bodyPr/>
                        <a:lstStyle/>
                        <a:p>
                          <a:endParaRPr lang="en-US"/>
                        </a:p>
                      </a:txBody>
                      <a:tcPr>
                        <a:blipFill rotWithShape="0">
                          <a:blip r:embed="rId4"/>
                          <a:stretch>
                            <a:fillRect l="-426" t="-501639" r="-101277" b="-503279"/>
                          </a:stretch>
                        </a:blipFill>
                      </a:tcPr>
                    </a:tc>
                    <a:tc>
                      <a:txBody>
                        <a:bodyPr/>
                        <a:lstStyle/>
                        <a:p>
                          <a:endParaRPr lang="en-US"/>
                        </a:p>
                      </a:txBody>
                      <a:tcPr>
                        <a:blipFill rotWithShape="0">
                          <a:blip r:embed="rId4"/>
                          <a:stretch>
                            <a:fillRect l="-100855" t="-501639" r="-1709" b="-503279"/>
                          </a:stretch>
                        </a:blipFill>
                      </a:tcPr>
                    </a:tc>
                  </a:tr>
                  <a:tr h="370840">
                    <a:tc>
                      <a:txBody>
                        <a:bodyPr/>
                        <a:lstStyle/>
                        <a:p>
                          <a:endParaRPr lang="en-US"/>
                        </a:p>
                      </a:txBody>
                      <a:tcPr>
                        <a:blipFill rotWithShape="0">
                          <a:blip r:embed="rId4"/>
                          <a:stretch>
                            <a:fillRect l="-426" t="-601639" r="-101277" b="-403279"/>
                          </a:stretch>
                        </a:blipFill>
                      </a:tcPr>
                    </a:tc>
                    <a:tc>
                      <a:txBody>
                        <a:bodyPr/>
                        <a:lstStyle/>
                        <a:p>
                          <a:endParaRPr lang="en-US"/>
                        </a:p>
                      </a:txBody>
                      <a:tcPr>
                        <a:blipFill rotWithShape="0">
                          <a:blip r:embed="rId4"/>
                          <a:stretch>
                            <a:fillRect l="-100855" t="-601639" r="-1709" b="-403279"/>
                          </a:stretch>
                        </a:blipFill>
                      </a:tcPr>
                    </a:tc>
                  </a:tr>
                  <a:tr h="370840">
                    <a:tc>
                      <a:txBody>
                        <a:bodyPr/>
                        <a:lstStyle/>
                        <a:p>
                          <a:endParaRPr lang="en-US"/>
                        </a:p>
                      </a:txBody>
                      <a:tcPr>
                        <a:blipFill rotWithShape="0">
                          <a:blip r:embed="rId4"/>
                          <a:stretch>
                            <a:fillRect l="-426" t="-701639" r="-101277" b="-303279"/>
                          </a:stretch>
                        </a:blipFill>
                      </a:tcPr>
                    </a:tc>
                    <a:tc>
                      <a:txBody>
                        <a:bodyPr/>
                        <a:lstStyle/>
                        <a:p>
                          <a:endParaRPr lang="en-US"/>
                        </a:p>
                      </a:txBody>
                      <a:tcPr>
                        <a:blipFill rotWithShape="0">
                          <a:blip r:embed="rId4"/>
                          <a:stretch>
                            <a:fillRect l="-100855" t="-701639" r="-1709" b="-303279"/>
                          </a:stretch>
                        </a:blipFill>
                      </a:tcPr>
                    </a:tc>
                  </a:tr>
                  <a:tr h="370840">
                    <a:tc>
                      <a:txBody>
                        <a:bodyPr/>
                        <a:lstStyle/>
                        <a:p>
                          <a:endParaRPr lang="en-US"/>
                        </a:p>
                      </a:txBody>
                      <a:tcPr>
                        <a:blipFill rotWithShape="0">
                          <a:blip r:embed="rId4"/>
                          <a:stretch>
                            <a:fillRect l="-426" t="-801639" r="-101277" b="-203279"/>
                          </a:stretch>
                        </a:blipFill>
                      </a:tcPr>
                    </a:tc>
                    <a:tc>
                      <a:txBody>
                        <a:bodyPr/>
                        <a:lstStyle/>
                        <a:p>
                          <a:endParaRPr lang="en-US"/>
                        </a:p>
                      </a:txBody>
                      <a:tcPr>
                        <a:blipFill rotWithShape="0">
                          <a:blip r:embed="rId4"/>
                          <a:stretch>
                            <a:fillRect l="-100855" t="-801639" r="-1709" b="-203279"/>
                          </a:stretch>
                        </a:blipFill>
                      </a:tcPr>
                    </a:tc>
                  </a:tr>
                  <a:tr h="370840">
                    <a:tc>
                      <a:txBody>
                        <a:bodyPr/>
                        <a:lstStyle/>
                        <a:p>
                          <a:endParaRPr lang="en-US"/>
                        </a:p>
                      </a:txBody>
                      <a:tcPr>
                        <a:blipFill rotWithShape="0">
                          <a:blip r:embed="rId4"/>
                          <a:stretch>
                            <a:fillRect l="-426" t="-901639" r="-101277" b="-103279"/>
                          </a:stretch>
                        </a:blipFill>
                      </a:tcPr>
                    </a:tc>
                    <a:tc>
                      <a:txBody>
                        <a:bodyPr/>
                        <a:lstStyle/>
                        <a:p>
                          <a:endParaRPr lang="en-US"/>
                        </a:p>
                      </a:txBody>
                      <a:tcPr>
                        <a:blipFill rotWithShape="0">
                          <a:blip r:embed="rId4"/>
                          <a:stretch>
                            <a:fillRect l="-100855" t="-901639" r="-1709" b="-103279"/>
                          </a:stretch>
                        </a:blipFill>
                      </a:tcPr>
                    </a:tc>
                  </a:tr>
                  <a:tr h="370840">
                    <a:tc>
                      <a:txBody>
                        <a:bodyPr/>
                        <a:lstStyle/>
                        <a:p>
                          <a:endParaRPr lang="en-US"/>
                        </a:p>
                      </a:txBody>
                      <a:tcPr>
                        <a:blipFill rotWithShape="0">
                          <a:blip r:embed="rId4"/>
                          <a:stretch>
                            <a:fillRect l="-426" t="-1001639" r="-101277" b="-3279"/>
                          </a:stretch>
                        </a:blipFill>
                      </a:tcPr>
                    </a:tc>
                    <a:tc>
                      <a:txBody>
                        <a:bodyPr/>
                        <a:lstStyle/>
                        <a:p>
                          <a:endParaRPr lang="en-US"/>
                        </a:p>
                      </a:txBody>
                      <a:tcPr>
                        <a:blipFill rotWithShape="0">
                          <a:blip r:embed="rId4"/>
                          <a:stretch>
                            <a:fillRect l="-100855" t="-1001639" r="-1709" b="-3279"/>
                          </a:stretch>
                        </a:blipFill>
                      </a:tcPr>
                    </a:tc>
                  </a:tr>
                </a:tbl>
              </a:graphicData>
            </a:graphic>
          </p:graphicFrame>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3807593777"/>
              </p:ext>
            </p:extLst>
          </p:nvPr>
        </p:nvGraphicFramePr>
        <p:xfrm>
          <a:off x="4147916" y="2041524"/>
          <a:ext cx="3940175" cy="3806825"/>
        </p:xfrm>
        <a:graphic>
          <a:graphicData uri="http://schemas.openxmlformats.org/presentationml/2006/ole">
            <mc:AlternateContent xmlns:mc="http://schemas.openxmlformats.org/markup-compatibility/2006">
              <mc:Choice xmlns:v="urn:schemas-microsoft-com:vml" Requires="v">
                <p:oleObj spid="_x0000_s35938" name="Visio" r:id="rId5" imgW="3940380" imgH="3806675" progId="Visio.Drawing.11">
                  <p:embed/>
                </p:oleObj>
              </mc:Choice>
              <mc:Fallback>
                <p:oleObj name="Visio" r:id="rId5" imgW="3940380" imgH="3806675" progId="Visio.Drawing.11">
                  <p:embed/>
                  <p:pic>
                    <p:nvPicPr>
                      <p:cNvPr id="0" name=""/>
                      <p:cNvPicPr/>
                      <p:nvPr/>
                    </p:nvPicPr>
                    <p:blipFill>
                      <a:blip r:embed="rId6"/>
                      <a:stretch>
                        <a:fillRect/>
                      </a:stretch>
                    </p:blipFill>
                    <p:spPr>
                      <a:xfrm>
                        <a:off x="4147916" y="2041524"/>
                        <a:ext cx="3940175" cy="3806825"/>
                      </a:xfrm>
                      <a:prstGeom prst="rect">
                        <a:avLst/>
                      </a:prstGeom>
                    </p:spPr>
                  </p:pic>
                </p:oleObj>
              </mc:Fallback>
            </mc:AlternateContent>
          </a:graphicData>
        </a:graphic>
      </p:graphicFrame>
    </p:spTree>
    <p:extLst>
      <p:ext uri="{BB962C8B-B14F-4D97-AF65-F5344CB8AC3E}">
        <p14:creationId xmlns:p14="http://schemas.microsoft.com/office/powerpoint/2010/main" val="334269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481" y="0"/>
            <a:ext cx="8425339" cy="1143000"/>
          </a:xfrm>
        </p:spPr>
        <p:txBody>
          <a:bodyPr>
            <a:normAutofit/>
          </a:bodyPr>
          <a:lstStyle/>
          <a:p>
            <a:pPr algn="l"/>
            <a:r>
              <a:rPr lang="en-IN" sz="4000" dirty="0" smtClean="0">
                <a:solidFill>
                  <a:srgbClr val="A50021"/>
                </a:solidFill>
                <a:latin typeface="Times New Roman" pitchFamily="18" charset="0"/>
                <a:cs typeface="Times New Roman" pitchFamily="18" charset="0"/>
              </a:rPr>
              <a:t>Correlation Analysis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
        <p:nvSpPr>
          <p:cNvPr id="5" name="Content Placeholder 4"/>
          <p:cNvSpPr>
            <a:spLocks noGrp="1"/>
          </p:cNvSpPr>
          <p:nvPr>
            <p:ph idx="1"/>
          </p:nvPr>
        </p:nvSpPr>
        <p:spPr>
          <a:xfrm>
            <a:off x="468078" y="1273600"/>
            <a:ext cx="8630202" cy="5070049"/>
          </a:xfrm>
        </p:spPr>
        <p:txBody>
          <a:bodyPr>
            <a:normAutofit fontScale="92500" lnSpcReduction="10000"/>
          </a:bodyPr>
          <a:lstStyle/>
          <a:p>
            <a:r>
              <a:rPr lang="en-IN" sz="1800" dirty="0" smtClean="0">
                <a:latin typeface="Times New Roman" panose="02020603050405020304" pitchFamily="18" charset="0"/>
                <a:cs typeface="Times New Roman" panose="02020603050405020304" pitchFamily="18" charset="0"/>
              </a:rPr>
              <a:t>Do you find any correlation between </a:t>
            </a:r>
            <a:r>
              <a:rPr lang="en-IN" sz="1800" i="1" dirty="0" smtClean="0">
                <a:latin typeface="Times New Roman" panose="02020603050405020304" pitchFamily="18" charset="0"/>
                <a:cs typeface="Times New Roman" panose="02020603050405020304" pitchFamily="18" charset="0"/>
              </a:rPr>
              <a:t>X</a:t>
            </a:r>
            <a:r>
              <a:rPr lang="en-IN" sz="1800" dirty="0" smtClean="0">
                <a:latin typeface="Times New Roman" panose="02020603050405020304" pitchFamily="18" charset="0"/>
                <a:cs typeface="Times New Roman" panose="02020603050405020304" pitchFamily="18" charset="0"/>
              </a:rPr>
              <a:t> and </a:t>
            </a:r>
            <a:r>
              <a:rPr lang="en-IN" sz="1800" i="1" dirty="0" smtClean="0">
                <a:latin typeface="Times New Roman" panose="02020603050405020304" pitchFamily="18" charset="0"/>
                <a:cs typeface="Times New Roman" panose="02020603050405020304" pitchFamily="18" charset="0"/>
              </a:rPr>
              <a:t>Y</a:t>
            </a:r>
            <a:r>
              <a:rPr lang="en-IN" sz="1800" dirty="0" smtClean="0">
                <a:latin typeface="Times New Roman" panose="02020603050405020304" pitchFamily="18" charset="0"/>
                <a:cs typeface="Times New Roman" panose="02020603050405020304" pitchFamily="18" charset="0"/>
              </a:rPr>
              <a:t> as shown in the </a:t>
            </a:r>
            <a:r>
              <a:rPr lang="en-IN" sz="1800" dirty="0">
                <a:latin typeface="Times New Roman" panose="02020603050405020304" pitchFamily="18" charset="0"/>
                <a:cs typeface="Times New Roman" panose="02020603050405020304" pitchFamily="18" charset="0"/>
              </a:rPr>
              <a:t>t</a:t>
            </a:r>
            <a:r>
              <a:rPr lang="en-IN" sz="1800" dirty="0" smtClean="0">
                <a:latin typeface="Times New Roman" panose="02020603050405020304" pitchFamily="18" charset="0"/>
                <a:cs typeface="Times New Roman" panose="02020603050405020304" pitchFamily="18" charset="0"/>
              </a:rPr>
              <a:t>able?.</a:t>
            </a:r>
          </a:p>
          <a:p>
            <a:endParaRPr lang="en-IN" sz="2000" dirty="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smtClean="0">
                <a:solidFill>
                  <a:srgbClr val="0B5ED7"/>
                </a:solidFill>
                <a:latin typeface="Times New Roman" panose="02020603050405020304" pitchFamily="18" charset="0"/>
                <a:cs typeface="Times New Roman" panose="02020603050405020304" pitchFamily="18" charset="0"/>
              </a:rPr>
              <a:t>Note: </a:t>
            </a:r>
          </a:p>
          <a:p>
            <a:pPr marL="0" indent="0">
              <a:buNone/>
            </a:pPr>
            <a:r>
              <a:rPr lang="en-IN" sz="1800" dirty="0" smtClean="0">
                <a:solidFill>
                  <a:srgbClr val="0B5ED7"/>
                </a:solidFill>
                <a:latin typeface="Times New Roman" panose="02020603050405020304" pitchFamily="18" charset="0"/>
                <a:cs typeface="Times New Roman" panose="02020603050405020304" pitchFamily="18" charset="0"/>
              </a:rPr>
              <a:t>In data analytics, correlation analysis make sense only when relationship make sense. </a:t>
            </a:r>
          </a:p>
          <a:p>
            <a:pPr marL="0" indent="0">
              <a:buNone/>
            </a:pPr>
            <a:r>
              <a:rPr lang="en-IN" sz="1800" dirty="0" smtClean="0">
                <a:solidFill>
                  <a:srgbClr val="0B5ED7"/>
                </a:solidFill>
                <a:latin typeface="Times New Roman" panose="02020603050405020304" pitchFamily="18" charset="0"/>
                <a:cs typeface="Times New Roman" panose="02020603050405020304" pitchFamily="18" charset="0"/>
              </a:rPr>
              <a:t>There should be a cause-effect relationship.</a:t>
            </a:r>
          </a:p>
          <a:p>
            <a:endParaRPr lang="en-IN" sz="20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905935" y="1822801"/>
              <a:ext cx="7022304" cy="741680"/>
            </p:xfrm>
            <a:graphic>
              <a:graphicData uri="http://schemas.openxmlformats.org/drawingml/2006/table">
                <a:tbl>
                  <a:tblPr firstRow="1" bandRow="1">
                    <a:tableStyleId>{5C22544A-7EE6-4342-B048-85BDC9FD1C3A}</a:tableStyleId>
                  </a:tblPr>
                  <a:tblGrid>
                    <a:gridCol w="3784598">
                      <a:extLst>
                        <a:ext uri="{9D8B030D-6E8A-4147-A177-3AD203B41FA5}">
                          <a16:colId xmlns:a16="http://schemas.microsoft.com/office/drawing/2014/main" val="20000"/>
                        </a:ext>
                      </a:extLst>
                    </a:gridCol>
                    <a:gridCol w="465667">
                      <a:extLst>
                        <a:ext uri="{9D8B030D-6E8A-4147-A177-3AD203B41FA5}">
                          <a16:colId xmlns:a16="http://schemas.microsoft.com/office/drawing/2014/main" val="20001"/>
                        </a:ext>
                      </a:extLst>
                    </a:gridCol>
                    <a:gridCol w="448733">
                      <a:extLst>
                        <a:ext uri="{9D8B030D-6E8A-4147-A177-3AD203B41FA5}">
                          <a16:colId xmlns:a16="http://schemas.microsoft.com/office/drawing/2014/main" val="20002"/>
                        </a:ext>
                      </a:extLst>
                    </a:gridCol>
                    <a:gridCol w="491067">
                      <a:extLst>
                        <a:ext uri="{9D8B030D-6E8A-4147-A177-3AD203B41FA5}">
                          <a16:colId xmlns:a16="http://schemas.microsoft.com/office/drawing/2014/main" val="20003"/>
                        </a:ext>
                      </a:extLst>
                    </a:gridCol>
                    <a:gridCol w="440267">
                      <a:extLst>
                        <a:ext uri="{9D8B030D-6E8A-4147-A177-3AD203B41FA5}">
                          <a16:colId xmlns:a16="http://schemas.microsoft.com/office/drawing/2014/main" val="20004"/>
                        </a:ext>
                      </a:extLst>
                    </a:gridCol>
                    <a:gridCol w="474133">
                      <a:extLst>
                        <a:ext uri="{9D8B030D-6E8A-4147-A177-3AD203B41FA5}">
                          <a16:colId xmlns:a16="http://schemas.microsoft.com/office/drawing/2014/main" val="20005"/>
                        </a:ext>
                      </a:extLst>
                    </a:gridCol>
                    <a:gridCol w="474133">
                      <a:extLst>
                        <a:ext uri="{9D8B030D-6E8A-4147-A177-3AD203B41FA5}">
                          <a16:colId xmlns:a16="http://schemas.microsoft.com/office/drawing/2014/main" val="20006"/>
                        </a:ext>
                      </a:extLst>
                    </a:gridCol>
                    <a:gridCol w="443706">
                      <a:extLst>
                        <a:ext uri="{9D8B030D-6E8A-4147-A177-3AD203B41FA5}">
                          <a16:colId xmlns:a16="http://schemas.microsoft.com/office/drawing/2014/main" val="200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𝑁𝑜</m:t>
                                </m:r>
                                <m:r>
                                  <a:rPr lang="en-US" i="1" dirty="0" smtClean="0">
                                    <a:latin typeface="Cambria Math" panose="02040503050406030204" pitchFamily="18" charset="0"/>
                                  </a:rPr>
                                  <m:t>. </m:t>
                                </m:r>
                                <m:r>
                                  <a:rPr lang="en-US" i="1" dirty="0" smtClean="0">
                                    <a:latin typeface="Cambria Math" panose="02040503050406030204" pitchFamily="18" charset="0"/>
                                  </a:rPr>
                                  <m:t>𝑜𝑓</m:t>
                                </m:r>
                                <m:r>
                                  <a:rPr lang="en-US" i="1" dirty="0" smtClean="0">
                                    <a:latin typeface="Cambria Math" panose="02040503050406030204" pitchFamily="18" charset="0"/>
                                  </a:rPr>
                                  <m:t> </m:t>
                                </m:r>
                                <m:r>
                                  <a:rPr lang="en-US" i="1" dirty="0" smtClean="0">
                                    <a:latin typeface="Cambria Math" panose="02040503050406030204" pitchFamily="18" charset="0"/>
                                  </a:rPr>
                                  <m:t>𝐶𝐷</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𝑠𝑜𝑙𝑑</m:t>
                                </m:r>
                                <m:r>
                                  <a:rPr lang="en-US" i="1" dirty="0" smtClean="0">
                                    <a:latin typeface="Cambria Math" panose="02040503050406030204" pitchFamily="18" charset="0"/>
                                  </a:rPr>
                                  <m:t> </m:t>
                                </m:r>
                                <m:r>
                                  <a:rPr lang="en-US" i="1" dirty="0" smtClean="0">
                                    <a:latin typeface="Cambria Math" panose="02040503050406030204" pitchFamily="18" charset="0"/>
                                  </a:rPr>
                                  <m:t>𝑖𝑛</m:t>
                                </m:r>
                                <m:r>
                                  <a:rPr lang="en-US" i="1" dirty="0" smtClean="0">
                                    <a:latin typeface="Cambria Math" panose="02040503050406030204" pitchFamily="18" charset="0"/>
                                  </a:rPr>
                                  <m:t> </m:t>
                                </m:r>
                                <m:r>
                                  <a:rPr lang="en-US" i="1" dirty="0" smtClean="0">
                                    <a:latin typeface="Cambria Math" panose="02040503050406030204" pitchFamily="18" charset="0"/>
                                  </a:rPr>
                                  <m:t>𝑠h𝑜𝑝</m:t>
                                </m:r>
                                <m:r>
                                  <a:rPr lang="en-US" i="1" dirty="0" smtClean="0">
                                    <a:latin typeface="Cambria Math" panose="02040503050406030204" pitchFamily="18" charset="0"/>
                                  </a:rPr>
                                  <m:t> </m:t>
                                </m:r>
                                <m:r>
                                  <a:rPr lang="en-US" i="1" dirty="0" smtClean="0">
                                    <a:latin typeface="Cambria Math" panose="02040503050406030204" pitchFamily="18" charset="0"/>
                                  </a:rPr>
                                  <m:t>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𝟐𝟓</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𝟑𝟎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𝟑𝟓</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𝟒𝟐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𝟒𝟖</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𝟓𝟐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𝟓𝟔</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𝑁𝑜</m:t>
                                </m:r>
                                <m:r>
                                  <a:rPr lang="en-US" i="1" dirty="0" smtClean="0">
                                    <a:latin typeface="Cambria Math" panose="02040503050406030204" pitchFamily="18" charset="0"/>
                                  </a:rPr>
                                  <m:t>. </m:t>
                                </m:r>
                                <m:r>
                                  <a:rPr lang="en-US" i="1" baseline="0" dirty="0" smtClean="0">
                                    <a:latin typeface="Cambria Math" panose="02040503050406030204" pitchFamily="18" charset="0"/>
                                  </a:rPr>
                                  <m:t>𝑜𝑓</m:t>
                                </m:r>
                                <m:r>
                                  <a:rPr lang="en-US" i="1" baseline="0" dirty="0" smtClean="0">
                                    <a:latin typeface="Cambria Math" panose="02040503050406030204" pitchFamily="18" charset="0"/>
                                  </a:rPr>
                                  <m:t> </m:t>
                                </m:r>
                                <m:r>
                                  <a:rPr lang="en-US" i="1" baseline="0" dirty="0" smtClean="0">
                                    <a:latin typeface="Cambria Math" panose="02040503050406030204" pitchFamily="18" charset="0"/>
                                  </a:rPr>
                                  <m:t>𝑐𝑖𝑔𝑎𝑟𝑒𝑡𝑡𝑒</m:t>
                                </m:r>
                                <m:r>
                                  <a:rPr lang="en-US" i="1" baseline="0" dirty="0" smtClean="0">
                                    <a:latin typeface="Cambria Math" panose="02040503050406030204" pitchFamily="18" charset="0"/>
                                  </a:rPr>
                                  <m:t> </m:t>
                                </m:r>
                                <m:r>
                                  <a:rPr lang="en-US" i="1" baseline="0" dirty="0" smtClean="0">
                                    <a:latin typeface="Cambria Math" panose="02040503050406030204" pitchFamily="18" charset="0"/>
                                  </a:rPr>
                                  <m:t>𝑠𝑜𝑙𝑑</m:t>
                                </m:r>
                                <m:r>
                                  <a:rPr lang="en-US" i="1" baseline="0" dirty="0" smtClean="0">
                                    <a:latin typeface="Cambria Math" panose="02040503050406030204" pitchFamily="18" charset="0"/>
                                  </a:rPr>
                                  <m:t> </m:t>
                                </m:r>
                                <m:r>
                                  <a:rPr lang="en-US" i="1" baseline="0" dirty="0" smtClean="0">
                                    <a:latin typeface="Cambria Math" panose="02040503050406030204" pitchFamily="18" charset="0"/>
                                  </a:rPr>
                                  <m:t>𝑖𝑛</m:t>
                                </m:r>
                                <m:r>
                                  <a:rPr lang="en-US" i="1" baseline="0" dirty="0" smtClean="0">
                                    <a:latin typeface="Cambria Math" panose="02040503050406030204" pitchFamily="18" charset="0"/>
                                  </a:rPr>
                                  <m:t> </m:t>
                                </m:r>
                                <m:r>
                                  <a:rPr lang="en-US" i="1" baseline="0" dirty="0" smtClean="0">
                                    <a:latin typeface="Cambria Math" panose="02040503050406030204" pitchFamily="18" charset="0"/>
                                  </a:rPr>
                                  <m:t>𝑌</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60296626"/>
                  </p:ext>
                </p:extLst>
              </p:nvPr>
            </p:nvGraphicFramePr>
            <p:xfrm>
              <a:off x="905935" y="1822801"/>
              <a:ext cx="7022304" cy="741680"/>
            </p:xfrm>
            <a:graphic>
              <a:graphicData uri="http://schemas.openxmlformats.org/drawingml/2006/table">
                <a:tbl>
                  <a:tblPr firstRow="1" bandRow="1">
                    <a:tableStyleId>{5C22544A-7EE6-4342-B048-85BDC9FD1C3A}</a:tableStyleId>
                  </a:tblPr>
                  <a:tblGrid>
                    <a:gridCol w="3784598"/>
                    <a:gridCol w="465667"/>
                    <a:gridCol w="448733"/>
                    <a:gridCol w="491067"/>
                    <a:gridCol w="440267"/>
                    <a:gridCol w="474133"/>
                    <a:gridCol w="474133"/>
                    <a:gridCol w="443706"/>
                  </a:tblGrid>
                  <a:tr h="370840">
                    <a:tc>
                      <a:txBody>
                        <a:bodyPr/>
                        <a:lstStyle/>
                        <a:p>
                          <a:endParaRPr lang="en-US"/>
                        </a:p>
                      </a:txBody>
                      <a:tcPr>
                        <a:blipFill rotWithShape="0">
                          <a:blip r:embed="rId4"/>
                          <a:stretch>
                            <a:fillRect l="-161" t="-3279" r="-86312" b="-111475"/>
                          </a:stretch>
                        </a:blipFill>
                      </a:tcPr>
                    </a:tc>
                    <a:tc>
                      <a:txBody>
                        <a:bodyPr/>
                        <a:lstStyle/>
                        <a:p>
                          <a:endParaRPr lang="en-US"/>
                        </a:p>
                      </a:txBody>
                      <a:tcPr>
                        <a:blipFill rotWithShape="0">
                          <a:blip r:embed="rId4"/>
                          <a:stretch>
                            <a:fillRect l="-807792" t="-3279" r="-596104" b="-111475"/>
                          </a:stretch>
                        </a:blipFill>
                      </a:tcPr>
                    </a:tc>
                    <a:tc>
                      <a:txBody>
                        <a:bodyPr/>
                        <a:lstStyle/>
                        <a:p>
                          <a:endParaRPr lang="en-US"/>
                        </a:p>
                      </a:txBody>
                      <a:tcPr>
                        <a:blipFill rotWithShape="0">
                          <a:blip r:embed="rId4"/>
                          <a:stretch>
                            <a:fillRect l="-944595" t="-3279" r="-520270" b="-111475"/>
                          </a:stretch>
                        </a:blipFill>
                      </a:tcPr>
                    </a:tc>
                    <a:tc>
                      <a:txBody>
                        <a:bodyPr/>
                        <a:lstStyle/>
                        <a:p>
                          <a:endParaRPr lang="en-US"/>
                        </a:p>
                      </a:txBody>
                      <a:tcPr>
                        <a:blipFill rotWithShape="0">
                          <a:blip r:embed="rId4"/>
                          <a:stretch>
                            <a:fillRect l="-966250" t="-3279" r="-381250" b="-111475"/>
                          </a:stretch>
                        </a:blipFill>
                      </a:tcPr>
                    </a:tc>
                    <a:tc>
                      <a:txBody>
                        <a:bodyPr/>
                        <a:lstStyle/>
                        <a:p>
                          <a:endParaRPr lang="en-US"/>
                        </a:p>
                      </a:txBody>
                      <a:tcPr>
                        <a:blipFill rotWithShape="0">
                          <a:blip r:embed="rId4"/>
                          <a:stretch>
                            <a:fillRect l="-1184722" t="-3279" r="-323611" b="-111475"/>
                          </a:stretch>
                        </a:blipFill>
                      </a:tcPr>
                    </a:tc>
                    <a:tc>
                      <a:txBody>
                        <a:bodyPr/>
                        <a:lstStyle/>
                        <a:p>
                          <a:endParaRPr lang="en-US"/>
                        </a:p>
                      </a:txBody>
                      <a:tcPr>
                        <a:blipFill rotWithShape="0">
                          <a:blip r:embed="rId4"/>
                          <a:stretch>
                            <a:fillRect l="-1185897" t="-3279" r="-198718" b="-111475"/>
                          </a:stretch>
                        </a:blipFill>
                      </a:tcPr>
                    </a:tc>
                    <a:tc>
                      <a:txBody>
                        <a:bodyPr/>
                        <a:lstStyle/>
                        <a:p>
                          <a:endParaRPr lang="en-US"/>
                        </a:p>
                      </a:txBody>
                      <a:tcPr>
                        <a:blipFill rotWithShape="0">
                          <a:blip r:embed="rId4"/>
                          <a:stretch>
                            <a:fillRect l="-1285897" t="-3279" r="-98718" b="-111475"/>
                          </a:stretch>
                        </a:blipFill>
                      </a:tcPr>
                    </a:tc>
                    <a:tc>
                      <a:txBody>
                        <a:bodyPr/>
                        <a:lstStyle/>
                        <a:p>
                          <a:endParaRPr lang="en-US"/>
                        </a:p>
                      </a:txBody>
                      <a:tcPr>
                        <a:blipFill rotWithShape="0">
                          <a:blip r:embed="rId4"/>
                          <a:stretch>
                            <a:fillRect l="-1480822" t="-3279" r="-5479" b="-111475"/>
                          </a:stretch>
                        </a:blipFill>
                      </a:tcPr>
                    </a:tc>
                  </a:tr>
                  <a:tr h="370840">
                    <a:tc>
                      <a:txBody>
                        <a:bodyPr/>
                        <a:lstStyle/>
                        <a:p>
                          <a:endParaRPr lang="en-US"/>
                        </a:p>
                      </a:txBody>
                      <a:tcPr>
                        <a:blipFill rotWithShape="0">
                          <a:blip r:embed="rId4"/>
                          <a:stretch>
                            <a:fillRect l="-161" t="-103279" r="-86312" b="-11475"/>
                          </a:stretch>
                        </a:blipFill>
                      </a:tcPr>
                    </a:tc>
                    <a:tc>
                      <a:txBody>
                        <a:bodyPr/>
                        <a:lstStyle/>
                        <a:p>
                          <a:endParaRPr lang="en-US"/>
                        </a:p>
                      </a:txBody>
                      <a:tcPr>
                        <a:blipFill rotWithShape="0">
                          <a:blip r:embed="rId4"/>
                          <a:stretch>
                            <a:fillRect l="-807792" t="-103279" r="-596104" b="-11475"/>
                          </a:stretch>
                        </a:blipFill>
                      </a:tcPr>
                    </a:tc>
                    <a:tc>
                      <a:txBody>
                        <a:bodyPr/>
                        <a:lstStyle/>
                        <a:p>
                          <a:endParaRPr lang="en-US"/>
                        </a:p>
                      </a:txBody>
                      <a:tcPr>
                        <a:blipFill rotWithShape="0">
                          <a:blip r:embed="rId4"/>
                          <a:stretch>
                            <a:fillRect l="-944595" t="-103279" r="-520270" b="-11475"/>
                          </a:stretch>
                        </a:blipFill>
                      </a:tcPr>
                    </a:tc>
                    <a:tc>
                      <a:txBody>
                        <a:bodyPr/>
                        <a:lstStyle/>
                        <a:p>
                          <a:endParaRPr lang="en-US"/>
                        </a:p>
                      </a:txBody>
                      <a:tcPr>
                        <a:blipFill rotWithShape="0">
                          <a:blip r:embed="rId4"/>
                          <a:stretch>
                            <a:fillRect l="-966250" t="-103279" r="-381250" b="-11475"/>
                          </a:stretch>
                        </a:blipFill>
                      </a:tcPr>
                    </a:tc>
                    <a:tc>
                      <a:txBody>
                        <a:bodyPr/>
                        <a:lstStyle/>
                        <a:p>
                          <a:endParaRPr lang="en-US"/>
                        </a:p>
                      </a:txBody>
                      <a:tcPr>
                        <a:blipFill rotWithShape="0">
                          <a:blip r:embed="rId4"/>
                          <a:stretch>
                            <a:fillRect l="-1184722" t="-103279" r="-323611" b="-11475"/>
                          </a:stretch>
                        </a:blipFill>
                      </a:tcPr>
                    </a:tc>
                    <a:tc>
                      <a:txBody>
                        <a:bodyPr/>
                        <a:lstStyle/>
                        <a:p>
                          <a:endParaRPr lang="en-US"/>
                        </a:p>
                      </a:txBody>
                      <a:tcPr>
                        <a:blipFill rotWithShape="0">
                          <a:blip r:embed="rId4"/>
                          <a:stretch>
                            <a:fillRect l="-1185897" t="-103279" r="-198718" b="-11475"/>
                          </a:stretch>
                        </a:blipFill>
                      </a:tcPr>
                    </a:tc>
                    <a:tc>
                      <a:txBody>
                        <a:bodyPr/>
                        <a:lstStyle/>
                        <a:p>
                          <a:endParaRPr lang="en-US"/>
                        </a:p>
                      </a:txBody>
                      <a:tcPr>
                        <a:blipFill rotWithShape="0">
                          <a:blip r:embed="rId4"/>
                          <a:stretch>
                            <a:fillRect l="-1285897" t="-103279" r="-98718" b="-11475"/>
                          </a:stretch>
                        </a:blipFill>
                      </a:tcPr>
                    </a:tc>
                    <a:tc>
                      <a:txBody>
                        <a:bodyPr/>
                        <a:lstStyle/>
                        <a:p>
                          <a:endParaRPr lang="en-US"/>
                        </a:p>
                      </a:txBody>
                      <a:tcPr>
                        <a:blipFill rotWithShape="0">
                          <a:blip r:embed="rId4"/>
                          <a:stretch>
                            <a:fillRect l="-1480822" t="-103279" r="-5479" b="-11475"/>
                          </a:stretch>
                        </a:blipFill>
                      </a:tcPr>
                    </a:tc>
                  </a:tr>
                </a:tbl>
              </a:graphicData>
            </a:graphic>
          </p:graphicFrame>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401769657"/>
              </p:ext>
            </p:extLst>
          </p:nvPr>
        </p:nvGraphicFramePr>
        <p:xfrm>
          <a:off x="3825467" y="2995749"/>
          <a:ext cx="2521143" cy="2185851"/>
        </p:xfrm>
        <a:graphic>
          <a:graphicData uri="http://schemas.openxmlformats.org/presentationml/2006/ole">
            <mc:AlternateContent xmlns:mc="http://schemas.openxmlformats.org/markup-compatibility/2006">
              <mc:Choice xmlns:v="urn:schemas-microsoft-com:vml" Requires="v">
                <p:oleObj spid="_x0000_s36962" name="Visio" r:id="rId5" imgW="3724110" imgH="3228436" progId="Visio.Drawing.11">
                  <p:embed/>
                </p:oleObj>
              </mc:Choice>
              <mc:Fallback>
                <p:oleObj name="Visio" r:id="rId5" imgW="3724110" imgH="3228436" progId="Visio.Drawing.11">
                  <p:embed/>
                  <p:pic>
                    <p:nvPicPr>
                      <p:cNvPr id="0" name=""/>
                      <p:cNvPicPr/>
                      <p:nvPr/>
                    </p:nvPicPr>
                    <p:blipFill>
                      <a:blip r:embed="rId6"/>
                      <a:stretch>
                        <a:fillRect/>
                      </a:stretch>
                    </p:blipFill>
                    <p:spPr>
                      <a:xfrm>
                        <a:off x="3825467" y="2995749"/>
                        <a:ext cx="2521143" cy="2185851"/>
                      </a:xfrm>
                      <a:prstGeom prst="rect">
                        <a:avLst/>
                      </a:prstGeom>
                    </p:spPr>
                  </p:pic>
                </p:oleObj>
              </mc:Fallback>
            </mc:AlternateContent>
          </a:graphicData>
        </a:graphic>
      </p:graphicFrame>
    </p:spTree>
    <p:extLst>
      <p:ext uri="{BB962C8B-B14F-4D97-AF65-F5344CB8AC3E}">
        <p14:creationId xmlns:p14="http://schemas.microsoft.com/office/powerpoint/2010/main" val="1445810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667512"/>
          </a:xfrm>
        </p:spPr>
        <p:txBody>
          <a:bodyPr>
            <a:normAutofit/>
          </a:bodyPr>
          <a:lstStyle/>
          <a:p>
            <a:r>
              <a:rPr lang="en-US" sz="4000" dirty="0">
                <a:solidFill>
                  <a:srgbClr val="A50021"/>
                </a:solidFill>
                <a:latin typeface="Times New Roman" pitchFamily="18" charset="0"/>
                <a:cs typeface="Times New Roman" pitchFamily="18" charset="0"/>
              </a:rPr>
              <a:t>Correlation Analysis</a:t>
            </a:r>
            <a:endParaRPr lang="en-IN" sz="4000"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07277466"/>
              </p:ext>
            </p:extLst>
          </p:nvPr>
        </p:nvGraphicFramePr>
        <p:xfrm>
          <a:off x="0" y="1983696"/>
          <a:ext cx="2705801" cy="2784248"/>
        </p:xfrm>
        <a:graphic>
          <a:graphicData uri="http://schemas.openxmlformats.org/presentationml/2006/ole">
            <mc:AlternateContent xmlns:mc="http://schemas.openxmlformats.org/markup-compatibility/2006">
              <mc:Choice xmlns:v="urn:schemas-microsoft-com:vml" Requires="v">
                <p:oleObj spid="_x0000_s30034" name="Visio" r:id="rId3" imgW="3940429" imgH="4057020" progId="Visio.Drawing.11">
                  <p:embed/>
                </p:oleObj>
              </mc:Choice>
              <mc:Fallback>
                <p:oleObj name="Visio" r:id="rId3" imgW="3940429" imgH="4057020" progId="Visio.Drawing.11">
                  <p:embed/>
                  <p:pic>
                    <p:nvPicPr>
                      <p:cNvPr id="0" name="Object 6"/>
                      <p:cNvPicPr>
                        <a:picLocks noChangeAspect="1" noChangeArrowheads="1"/>
                      </p:cNvPicPr>
                      <p:nvPr/>
                    </p:nvPicPr>
                    <p:blipFill>
                      <a:blip r:embed="rId4"/>
                      <a:srcRect/>
                      <a:stretch>
                        <a:fillRect/>
                      </a:stretch>
                    </p:blipFill>
                    <p:spPr bwMode="auto">
                      <a:xfrm>
                        <a:off x="0" y="1983696"/>
                        <a:ext cx="2705801" cy="2784248"/>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88032290"/>
              </p:ext>
            </p:extLst>
          </p:nvPr>
        </p:nvGraphicFramePr>
        <p:xfrm>
          <a:off x="2910916" y="2096633"/>
          <a:ext cx="2893891" cy="2606805"/>
        </p:xfrm>
        <a:graphic>
          <a:graphicData uri="http://schemas.openxmlformats.org/presentationml/2006/ole">
            <mc:AlternateContent xmlns:mc="http://schemas.openxmlformats.org/markup-compatibility/2006">
              <mc:Choice xmlns:v="urn:schemas-microsoft-com:vml" Requires="v">
                <p:oleObj spid="_x0000_s30035" name="Visio" r:id="rId5" imgW="4426939" imgH="3988980" progId="Visio.Drawing.11">
                  <p:embed/>
                </p:oleObj>
              </mc:Choice>
              <mc:Fallback>
                <p:oleObj name="Visio" r:id="rId5" imgW="4426939" imgH="3988980" progId="Visio.Drawing.11">
                  <p:embed/>
                  <p:pic>
                    <p:nvPicPr>
                      <p:cNvPr id="0" name="Object 7"/>
                      <p:cNvPicPr>
                        <a:picLocks noChangeAspect="1" noChangeArrowheads="1"/>
                      </p:cNvPicPr>
                      <p:nvPr/>
                    </p:nvPicPr>
                    <p:blipFill>
                      <a:blip r:embed="rId6"/>
                      <a:srcRect/>
                      <a:stretch>
                        <a:fillRect/>
                      </a:stretch>
                    </p:blipFill>
                    <p:spPr bwMode="auto">
                      <a:xfrm>
                        <a:off x="2910916" y="2096633"/>
                        <a:ext cx="2893891" cy="260680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16415756"/>
              </p:ext>
            </p:extLst>
          </p:nvPr>
        </p:nvGraphicFramePr>
        <p:xfrm>
          <a:off x="5922155" y="2294161"/>
          <a:ext cx="3411800" cy="2416628"/>
        </p:xfrm>
        <a:graphic>
          <a:graphicData uri="http://schemas.openxmlformats.org/presentationml/2006/ole">
            <mc:AlternateContent xmlns:mc="http://schemas.openxmlformats.org/markup-compatibility/2006">
              <mc:Choice xmlns:v="urn:schemas-microsoft-com:vml" Requires="v">
                <p:oleObj spid="_x0000_s30036" name="Visio" r:id="rId7" imgW="5633352" imgH="3988980" progId="Visio.Drawing.11">
                  <p:embed/>
                </p:oleObj>
              </mc:Choice>
              <mc:Fallback>
                <p:oleObj name="Visio" r:id="rId7" imgW="5633352" imgH="3988980" progId="Visio.Drawing.11">
                  <p:embed/>
                  <p:pic>
                    <p:nvPicPr>
                      <p:cNvPr id="0" name="Object 2"/>
                      <p:cNvPicPr>
                        <a:picLocks noChangeAspect="1" noChangeArrowheads="1"/>
                      </p:cNvPicPr>
                      <p:nvPr/>
                    </p:nvPicPr>
                    <p:blipFill>
                      <a:blip r:embed="rId8"/>
                      <a:srcRect/>
                      <a:stretch>
                        <a:fillRect/>
                      </a:stretch>
                    </p:blipFill>
                    <p:spPr bwMode="auto">
                      <a:xfrm>
                        <a:off x="5922155" y="2294161"/>
                        <a:ext cx="3411800" cy="24166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2854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Correlation Coefficient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5" y="1289958"/>
                <a:ext cx="8501751" cy="4898572"/>
              </a:xfrm>
            </p:spPr>
            <p:txBody>
              <a:bodyPr>
                <a:noAutofit/>
              </a:bodyPr>
              <a:lstStyle/>
              <a:p>
                <a:pPr algn="just"/>
                <a:r>
                  <a:rPr lang="en-US" sz="2000" b="1" dirty="0" smtClean="0">
                    <a:solidFill>
                      <a:srgbClr val="0B5ED7"/>
                    </a:solidFill>
                    <a:latin typeface="Times New Roman" pitchFamily="18" charset="0"/>
                    <a:cs typeface="Times New Roman" pitchFamily="18" charset="0"/>
                  </a:rPr>
                  <a:t> </a:t>
                </a:r>
                <a:r>
                  <a:rPr lang="en-US" sz="2000" b="1" dirty="0" smtClean="0">
                    <a:latin typeface="Times New Roman" pitchFamily="18" charset="0"/>
                    <a:cs typeface="Times New Roman" pitchFamily="18" charset="0"/>
                  </a:rPr>
                  <a:t>Correlation coefficient is used to measure the </a:t>
                </a:r>
                <a:r>
                  <a:rPr lang="en-US" sz="2000" b="1" dirty="0" smtClean="0">
                    <a:solidFill>
                      <a:srgbClr val="0B5ED7"/>
                    </a:solidFill>
                    <a:latin typeface="Times New Roman" pitchFamily="18" charset="0"/>
                    <a:cs typeface="Times New Roman" pitchFamily="18" charset="0"/>
                  </a:rPr>
                  <a:t>degree of association.</a:t>
                </a:r>
              </a:p>
              <a:p>
                <a:pPr lvl="8" algn="just"/>
                <a:endParaRPr lang="en-US" sz="800" b="1" dirty="0">
                  <a:solidFill>
                    <a:srgbClr val="0B5ED7"/>
                  </a:solidFill>
                  <a:latin typeface="Times New Roman" pitchFamily="18" charset="0"/>
                  <a:cs typeface="Times New Roman" pitchFamily="18" charset="0"/>
                </a:endParaRPr>
              </a:p>
              <a:p>
                <a:pPr algn="just"/>
                <a:r>
                  <a:rPr lang="en-US" sz="2000" dirty="0" smtClean="0">
                    <a:latin typeface="Times New Roman" panose="02020603050405020304" pitchFamily="18" charset="0"/>
                    <a:cs typeface="Times New Roman" panose="02020603050405020304" pitchFamily="18" charset="0"/>
                  </a:rPr>
                  <a:t>It is usually denoted by </a:t>
                </a:r>
                <a:r>
                  <a:rPr lang="en-US" sz="2000" i="1" dirty="0" smtClean="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a:t>
                </a:r>
              </a:p>
              <a:p>
                <a:pPr lvl="8"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value of </a:t>
                </a:r>
                <a:r>
                  <a:rPr lang="en-US" sz="2000" i="1" dirty="0" smtClean="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 lies </a:t>
                </a:r>
                <a:r>
                  <a:rPr lang="en-US" sz="2000" dirty="0">
                    <a:latin typeface="Times New Roman" panose="02020603050405020304" pitchFamily="18" charset="0"/>
                    <a:cs typeface="Times New Roman" panose="02020603050405020304" pitchFamily="18" charset="0"/>
                  </a:rPr>
                  <a:t>between +1 and -1. </a:t>
                </a:r>
                <a:endParaRPr lang="en-US" sz="2000" dirty="0" smtClean="0">
                  <a:latin typeface="Times New Roman" panose="02020603050405020304" pitchFamily="18" charset="0"/>
                  <a:cs typeface="Times New Roman" panose="02020603050405020304" pitchFamily="18" charset="0"/>
                </a:endParaRPr>
              </a:p>
              <a:p>
                <a:pPr lvl="8"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Positive </a:t>
                </a:r>
                <a:r>
                  <a:rPr lang="en-US" sz="2000" dirty="0">
                    <a:latin typeface="Times New Roman" panose="02020603050405020304" pitchFamily="18" charset="0"/>
                    <a:cs typeface="Times New Roman" panose="02020603050405020304" pitchFamily="18" charset="0"/>
                  </a:rPr>
                  <a:t>values of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indicates positive correlation between </a:t>
                </a:r>
                <a:r>
                  <a:rPr lang="en-US" sz="2000" dirty="0" smtClean="0">
                    <a:latin typeface="Times New Roman" panose="02020603050405020304" pitchFamily="18" charset="0"/>
                    <a:cs typeface="Times New Roman" panose="02020603050405020304" pitchFamily="18" charset="0"/>
                  </a:rPr>
                  <a:t>two variables, </a:t>
                </a:r>
                <a:r>
                  <a:rPr lang="en-US" sz="2000" dirty="0">
                    <a:latin typeface="Times New Roman" panose="02020603050405020304" pitchFamily="18" charset="0"/>
                    <a:cs typeface="Times New Roman" panose="02020603050405020304" pitchFamily="18" charset="0"/>
                  </a:rPr>
                  <a:t>whereas, negative values of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indicate negative correlation</a:t>
                </a:r>
                <a:r>
                  <a:rPr lang="en-US" sz="2000" dirty="0" smtClean="0">
                    <a:latin typeface="Times New Roman" panose="02020603050405020304" pitchFamily="18" charset="0"/>
                    <a:cs typeface="Times New Roman" panose="02020603050405020304" pitchFamily="18" charset="0"/>
                  </a:rPr>
                  <a:t>.</a:t>
                </a:r>
              </a:p>
              <a:p>
                <a:pPr lvl="8" algn="just"/>
                <a:endParaRPr lang="en-US" sz="800" dirty="0" smtClean="0">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2000" b="0" i="1" smtClean="0">
                        <a:latin typeface="Cambria Math"/>
                        <a:cs typeface="Times New Roman" panose="02020603050405020304" pitchFamily="18" charset="0"/>
                      </a:rPr>
                      <m:t>𝑟</m:t>
                    </m:r>
                    <m:r>
                      <a:rPr lang="en-US" sz="2000" i="1">
                        <a:latin typeface="Cambria Math" panose="02040503050406030204" pitchFamily="18" charset="0"/>
                        <a:cs typeface="Times New Roman" panose="02020603050405020304" pitchFamily="18" charset="0"/>
                      </a:rPr>
                      <m:t>=+1 </m:t>
                    </m:r>
                    <m:r>
                      <m:rPr>
                        <m:sty m:val="p"/>
                      </m:rPr>
                      <a:rPr lang="en-US" sz="2000" i="0" smtClean="0">
                        <a:solidFill>
                          <a:srgbClr val="0B5ED7"/>
                        </a:solidFill>
                        <a:latin typeface="Cambria Math" panose="02040503050406030204" pitchFamily="18" charset="0"/>
                        <a:cs typeface="Times New Roman" panose="02020603050405020304" pitchFamily="18" charset="0"/>
                      </a:rPr>
                      <m:t>implies</m:t>
                    </m:r>
                    <m:r>
                      <a:rPr lang="en-US" sz="2000" i="0" smtClean="0">
                        <a:solidFill>
                          <a:srgbClr val="0B5ED7"/>
                        </a:solidFill>
                        <a:latin typeface="Cambria Math" panose="02040503050406030204" pitchFamily="18" charset="0"/>
                        <a:cs typeface="Times New Roman" panose="02020603050405020304" pitchFamily="18" charset="0"/>
                      </a:rPr>
                      <m:t> </m:t>
                    </m:r>
                    <m:r>
                      <m:rPr>
                        <m:sty m:val="p"/>
                      </m:rPr>
                      <a:rPr lang="en-US" sz="2000" i="0" smtClean="0">
                        <a:solidFill>
                          <a:srgbClr val="A50021"/>
                        </a:solidFill>
                        <a:latin typeface="Cambria Math" panose="02040503050406030204" pitchFamily="18" charset="0"/>
                        <a:cs typeface="Times New Roman" panose="02020603050405020304" pitchFamily="18" charset="0"/>
                      </a:rPr>
                      <m:t>perfect</m:t>
                    </m:r>
                    <m:r>
                      <a:rPr lang="en-US" sz="2000" i="0" smtClean="0">
                        <a:solidFill>
                          <a:srgbClr val="A50021"/>
                        </a:solidFill>
                        <a:latin typeface="Cambria Math" panose="02040503050406030204" pitchFamily="18" charset="0"/>
                        <a:cs typeface="Times New Roman" panose="02020603050405020304" pitchFamily="18" charset="0"/>
                      </a:rPr>
                      <m:t> </m:t>
                    </m:r>
                    <m:r>
                      <m:rPr>
                        <m:sty m:val="p"/>
                      </m:rPr>
                      <a:rPr lang="en-US" sz="2000" i="0" smtClean="0">
                        <a:solidFill>
                          <a:srgbClr val="A50021"/>
                        </a:solidFill>
                        <a:latin typeface="Cambria Math" panose="02040503050406030204" pitchFamily="18" charset="0"/>
                        <a:cs typeface="Times New Roman" panose="02020603050405020304" pitchFamily="18" charset="0"/>
                      </a:rPr>
                      <m:t>positive</m:t>
                    </m:r>
                    <m:r>
                      <a:rPr lang="en-US" sz="2000" i="0" smtClean="0">
                        <a:solidFill>
                          <a:srgbClr val="A50021"/>
                        </a:solidFill>
                        <a:latin typeface="Cambria Math" panose="02040503050406030204" pitchFamily="18" charset="0"/>
                        <a:cs typeface="Times New Roman" panose="02020603050405020304" pitchFamily="18" charset="0"/>
                      </a:rPr>
                      <m:t> </m:t>
                    </m:r>
                    <m:r>
                      <m:rPr>
                        <m:sty m:val="p"/>
                      </m:rPr>
                      <a:rPr lang="en-US" sz="2000" i="0" smtClean="0">
                        <a:solidFill>
                          <a:srgbClr val="0B5ED7"/>
                        </a:solidFill>
                        <a:latin typeface="Cambria Math" panose="02040503050406030204" pitchFamily="18" charset="0"/>
                        <a:cs typeface="Times New Roman" panose="02020603050405020304" pitchFamily="18" charset="0"/>
                      </a:rPr>
                      <m:t>correlation</m:t>
                    </m:r>
                    <m:r>
                      <a:rPr lang="en-US" sz="2000" i="0" smtClean="0">
                        <a:solidFill>
                          <a:srgbClr val="0B5ED7"/>
                        </a:solidFill>
                        <a:latin typeface="Cambria Math" panose="02040503050406030204" pitchFamily="18" charset="0"/>
                        <a:cs typeface="Times New Roman" panose="02020603050405020304" pitchFamily="18" charset="0"/>
                      </a:rPr>
                      <m:t>, </m:t>
                    </m:r>
                    <m:r>
                      <m:rPr>
                        <m:sty m:val="p"/>
                      </m:rPr>
                      <a:rPr lang="en-US" sz="2000" i="0" smtClean="0">
                        <a:solidFill>
                          <a:srgbClr val="0B5ED7"/>
                        </a:solidFill>
                        <a:latin typeface="Cambria Math" panose="02040503050406030204" pitchFamily="18" charset="0"/>
                        <a:cs typeface="Times New Roman" panose="02020603050405020304" pitchFamily="18" charset="0"/>
                      </a:rPr>
                      <m:t>and</m:t>
                    </m:r>
                    <m:r>
                      <a:rPr lang="en-US" sz="2000" i="0" smtClean="0">
                        <a:solidFill>
                          <a:srgbClr val="0B5ED7"/>
                        </a:solidFill>
                        <a:latin typeface="Cambria Math" panose="02040503050406030204" pitchFamily="18" charset="0"/>
                        <a:cs typeface="Times New Roman" panose="02020603050405020304" pitchFamily="18" charset="0"/>
                      </a:rPr>
                      <m:t> </m:t>
                    </m:r>
                    <m:r>
                      <m:rPr>
                        <m:sty m:val="p"/>
                      </m:rPr>
                      <a:rPr lang="en-US" sz="2000" i="0" smtClean="0">
                        <a:solidFill>
                          <a:srgbClr val="0B5ED7"/>
                        </a:solidFill>
                        <a:latin typeface="Cambria Math" panose="02040503050406030204" pitchFamily="18" charset="0"/>
                        <a:cs typeface="Times New Roman" panose="02020603050405020304" pitchFamily="18" charset="0"/>
                      </a:rPr>
                      <m:t>otherwise</m:t>
                    </m:r>
                    <m:r>
                      <a:rPr lang="en-US" sz="2000" i="0" smtClean="0">
                        <a:solidFill>
                          <a:srgbClr val="0B5ED7"/>
                        </a:solidFill>
                        <a:latin typeface="Cambria Math" panose="02040503050406030204" pitchFamily="18" charset="0"/>
                        <a:cs typeface="Times New Roman" panose="02020603050405020304" pitchFamily="18" charset="0"/>
                      </a:rPr>
                      <m:t>.</m:t>
                    </m:r>
                  </m:oMath>
                </a14:m>
                <a:endParaRPr lang="en-US" sz="2000" dirty="0" smtClean="0">
                  <a:solidFill>
                    <a:srgbClr val="0B5ED7"/>
                  </a:solidFill>
                  <a:latin typeface="Times New Roman" panose="02020603050405020304" pitchFamily="18" charset="0"/>
                  <a:cs typeface="Times New Roman" panose="02020603050405020304" pitchFamily="18" charset="0"/>
                </a:endParaRPr>
              </a:p>
              <a:p>
                <a:pPr lvl="7" algn="just"/>
                <a:endParaRPr lang="en-US" sz="1000" dirty="0" smtClean="0">
                  <a:solidFill>
                    <a:srgbClr val="0B5ED7"/>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value of </a:t>
                </a:r>
                <a14:m>
                  <m:oMath xmlns:m="http://schemas.openxmlformats.org/officeDocument/2006/math">
                    <m:r>
                      <a:rPr lang="en-US" sz="2000" b="0" i="1" smtClean="0">
                        <a:latin typeface="Cambria Math"/>
                        <a:cs typeface="Times New Roman" panose="02020603050405020304" pitchFamily="18" charset="0"/>
                      </a:rPr>
                      <m:t>𝑟</m:t>
                    </m:r>
                  </m:oMath>
                </a14:m>
                <a:r>
                  <a:rPr lang="en-US" sz="2000" dirty="0">
                    <a:latin typeface="Times New Roman" panose="02020603050405020304" pitchFamily="18" charset="0"/>
                    <a:cs typeface="Times New Roman" panose="02020603050405020304" pitchFamily="18" charset="0"/>
                  </a:rPr>
                  <a:t> nearer to +1 or -1 indicates </a:t>
                </a:r>
                <a:r>
                  <a:rPr lang="en-US" sz="2000" dirty="0">
                    <a:solidFill>
                      <a:srgbClr val="0B5ED7"/>
                    </a:solidFill>
                    <a:latin typeface="Times New Roman" panose="02020603050405020304" pitchFamily="18" charset="0"/>
                    <a:cs typeface="Times New Roman" panose="02020603050405020304" pitchFamily="18" charset="0"/>
                  </a:rPr>
                  <a:t>high degree of correlation </a:t>
                </a:r>
                <a:r>
                  <a:rPr lang="en-US" sz="2000" dirty="0">
                    <a:latin typeface="Times New Roman" panose="02020603050405020304" pitchFamily="18" charset="0"/>
                    <a:cs typeface="Times New Roman" panose="02020603050405020304" pitchFamily="18" charset="0"/>
                  </a:rPr>
                  <a:t>between the two variables</a:t>
                </a:r>
                <a:r>
                  <a:rPr lang="en-US" sz="2000" dirty="0" smtClean="0">
                    <a:latin typeface="Times New Roman" panose="02020603050405020304" pitchFamily="18" charset="0"/>
                    <a:cs typeface="Times New Roman" panose="02020603050405020304" pitchFamily="18" charset="0"/>
                  </a:rPr>
                  <a:t>.</a:t>
                </a:r>
              </a:p>
              <a:p>
                <a:pPr lvl="8" algn="just"/>
                <a:endParaRPr lang="en-US" sz="800" dirty="0" smtClean="0">
                  <a:latin typeface="Times New Roman" panose="02020603050405020304" pitchFamily="18" charset="0"/>
                  <a:cs typeface="Times New Roman" panose="02020603050405020304" pitchFamily="18" charset="0"/>
                </a:endParaRPr>
              </a:p>
              <a:p>
                <a:pPr algn="just"/>
                <a:r>
                  <a:rPr lang="en-US" sz="2000" i="1" dirty="0" smtClean="0">
                    <a:solidFill>
                      <a:srgbClr val="0B5ED7"/>
                    </a:solidFill>
                    <a:latin typeface="Times New Roman" panose="02020603050405020304" pitchFamily="18" charset="0"/>
                    <a:cs typeface="Times New Roman" panose="02020603050405020304" pitchFamily="18" charset="0"/>
                  </a:rPr>
                  <a:t>r</a:t>
                </a:r>
                <a:r>
                  <a:rPr lang="en-US" sz="2000" b="1" dirty="0" smtClean="0">
                    <a:solidFill>
                      <a:srgbClr val="0B5ED7"/>
                    </a:solidFill>
                    <a:latin typeface="Times New Roman" panose="02020603050405020304" pitchFamily="18" charset="0"/>
                    <a:cs typeface="Times New Roman" panose="02020603050405020304" pitchFamily="18" charset="0"/>
                  </a:rPr>
                  <a:t> </a:t>
                </a:r>
                <a:r>
                  <a:rPr lang="en-US" sz="2000" dirty="0" smtClean="0">
                    <a:solidFill>
                      <a:srgbClr val="0B5ED7"/>
                    </a:solidFill>
                    <a:latin typeface="Times New Roman" panose="02020603050405020304" pitchFamily="18" charset="0"/>
                    <a:cs typeface="Times New Roman" panose="02020603050405020304" pitchFamily="18" charset="0"/>
                  </a:rPr>
                  <a:t>= 0 implies, there is no correlation</a:t>
                </a:r>
              </a:p>
              <a:p>
                <a:pPr algn="just"/>
                <a:endParaRPr lang="en-US" sz="1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289958"/>
                <a:ext cx="8501751" cy="4898572"/>
              </a:xfrm>
              <a:blipFill rotWithShape="1">
                <a:blip r:embed="rId2"/>
                <a:stretch>
                  <a:fillRect l="-502" t="-623" r="-78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34949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Correlation Coefficient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86991975"/>
              </p:ext>
            </p:extLst>
          </p:nvPr>
        </p:nvGraphicFramePr>
        <p:xfrm>
          <a:off x="705584" y="1150939"/>
          <a:ext cx="2332891" cy="2400526"/>
        </p:xfrm>
        <a:graphic>
          <a:graphicData uri="http://schemas.openxmlformats.org/presentationml/2006/ole">
            <mc:AlternateContent xmlns:mc="http://schemas.openxmlformats.org/markup-compatibility/2006">
              <mc:Choice xmlns:v="urn:schemas-microsoft-com:vml" Requires="v">
                <p:oleObj spid="_x0000_s31117" name="Visio" r:id="rId3" imgW="3940380" imgH="4057111" progId="Visio.Drawing.11">
                  <p:embed/>
                </p:oleObj>
              </mc:Choice>
              <mc:Fallback>
                <p:oleObj name="Visio" r:id="rId3" imgW="3940380" imgH="4057111"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584" y="1150939"/>
                        <a:ext cx="2332891" cy="2400526"/>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85208146"/>
              </p:ext>
            </p:extLst>
          </p:nvPr>
        </p:nvGraphicFramePr>
        <p:xfrm>
          <a:off x="5225143" y="1093335"/>
          <a:ext cx="2417081" cy="2483818"/>
        </p:xfrm>
        <a:graphic>
          <a:graphicData uri="http://schemas.openxmlformats.org/presentationml/2006/ole">
            <mc:AlternateContent xmlns:mc="http://schemas.openxmlformats.org/markup-compatibility/2006">
              <mc:Choice xmlns:v="urn:schemas-microsoft-com:vml" Requires="v">
                <p:oleObj spid="_x0000_s31118" name="Visio" r:id="rId5" imgW="3885300" imgH="3989178" progId="Visio.Drawing.11">
                  <p:embed/>
                </p:oleObj>
              </mc:Choice>
              <mc:Fallback>
                <p:oleObj name="Visio" r:id="rId5" imgW="3885300" imgH="3989178" progId="Visio.Drawing.11">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143" y="1093335"/>
                        <a:ext cx="2417081" cy="2483818"/>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10917978"/>
              </p:ext>
            </p:extLst>
          </p:nvPr>
        </p:nvGraphicFramePr>
        <p:xfrm>
          <a:off x="655490" y="4162199"/>
          <a:ext cx="2593896" cy="2336571"/>
        </p:xfrm>
        <a:graphic>
          <a:graphicData uri="http://schemas.openxmlformats.org/presentationml/2006/ole">
            <mc:AlternateContent xmlns:mc="http://schemas.openxmlformats.org/markup-compatibility/2006">
              <mc:Choice xmlns:v="urn:schemas-microsoft-com:vml" Requires="v">
                <p:oleObj spid="_x0000_s31119" name="Visio" r:id="rId7" imgW="4426920" imgH="3989178" progId="Visio.Drawing.11">
                  <p:embed/>
                </p:oleObj>
              </mc:Choice>
              <mc:Fallback>
                <p:oleObj name="Visio" r:id="rId7" imgW="4426920" imgH="3989178"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490" y="4162199"/>
                        <a:ext cx="2593896" cy="2336571"/>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42393456"/>
              </p:ext>
            </p:extLst>
          </p:nvPr>
        </p:nvGraphicFramePr>
        <p:xfrm>
          <a:off x="5161844" y="3976006"/>
          <a:ext cx="2735288" cy="2465388"/>
        </p:xfrm>
        <a:graphic>
          <a:graphicData uri="http://schemas.openxmlformats.org/presentationml/2006/ole">
            <mc:AlternateContent xmlns:mc="http://schemas.openxmlformats.org/markup-compatibility/2006">
              <mc:Choice xmlns:v="urn:schemas-microsoft-com:vml" Requires="v">
                <p:oleObj spid="_x0000_s31120" name="Visio" r:id="rId9" imgW="4426920" imgH="3989178" progId="Visio.Drawing.11">
                  <p:embed/>
                </p:oleObj>
              </mc:Choice>
              <mc:Fallback>
                <p:oleObj name="Visio" r:id="rId9" imgW="4426920" imgH="3989178" progId="Visio.Drawing.11">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1844" y="3976006"/>
                        <a:ext cx="2735288" cy="24653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77433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Correlation Coefficient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pic>
        <p:nvPicPr>
          <p:cNvPr id="30724" name="Picture 4" descr="http://www.bmj.com/sites/default/files/imagecache/highwire_fragment_medium/attachments/resources/2011/08/figure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479" y="1202416"/>
            <a:ext cx="5177972" cy="510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45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185212"/>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Correlation Coefficient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pic>
        <p:nvPicPr>
          <p:cNvPr id="30883" name="Picture 30882"/>
          <p:cNvPicPr>
            <a:picLocks noChangeAspect="1"/>
          </p:cNvPicPr>
          <p:nvPr/>
        </p:nvPicPr>
        <p:blipFill>
          <a:blip r:embed="rId2"/>
          <a:stretch>
            <a:fillRect/>
          </a:stretch>
        </p:blipFill>
        <p:spPr>
          <a:xfrm>
            <a:off x="1003833" y="1446828"/>
            <a:ext cx="7109457" cy="4787805"/>
          </a:xfrm>
          <a:prstGeom prst="rect">
            <a:avLst/>
          </a:prstGeom>
        </p:spPr>
      </p:pic>
    </p:spTree>
    <p:extLst>
      <p:ext uri="{BB962C8B-B14F-4D97-AF65-F5344CB8AC3E}">
        <p14:creationId xmlns:p14="http://schemas.microsoft.com/office/powerpoint/2010/main" val="1061898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263216"/>
            <a:ext cx="8425339" cy="904277"/>
          </a:xfrm>
        </p:spPr>
        <p:txBody>
          <a:bodyPr>
            <a:normAutofit/>
          </a:bodyPr>
          <a:lstStyle/>
          <a:p>
            <a:r>
              <a:rPr lang="en-US" sz="4000" dirty="0" smtClean="0">
                <a:solidFill>
                  <a:srgbClr val="A50021"/>
                </a:solidFill>
                <a:latin typeface="Times New Roman" pitchFamily="18" charset="0"/>
                <a:cs typeface="Times New Roman" pitchFamily="18" charset="0"/>
              </a:rPr>
              <a:t>Measuring Correlation Coefficients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787979"/>
            <a:ext cx="8425339" cy="4536621"/>
          </a:xfrm>
        </p:spPr>
        <p:txBody>
          <a:bodyPr>
            <a:normAutofit/>
          </a:bodyPr>
          <a:lstStyle/>
          <a:p>
            <a:r>
              <a:rPr lang="en-US" sz="2000" dirty="0" smtClean="0"/>
              <a:t>There are three methods known to measure the correlation coefficients</a:t>
            </a:r>
          </a:p>
          <a:p>
            <a:pPr lvl="7"/>
            <a:endParaRPr lang="en-US" sz="1000" dirty="0" smtClean="0"/>
          </a:p>
          <a:p>
            <a:pPr lvl="1"/>
            <a:r>
              <a:rPr lang="en-US" sz="1800" dirty="0" smtClean="0"/>
              <a:t>Karl Pearson’s coefficient of correlation</a:t>
            </a:r>
          </a:p>
          <a:p>
            <a:pPr lvl="2"/>
            <a:r>
              <a:rPr lang="en-US" sz="1500" dirty="0" smtClean="0"/>
              <a:t>This method is applicable to find correlation coefficient between two </a:t>
            </a:r>
            <a:r>
              <a:rPr lang="en-US" sz="1500" b="1" dirty="0" smtClean="0">
                <a:solidFill>
                  <a:srgbClr val="0B5ED7"/>
                </a:solidFill>
              </a:rPr>
              <a:t>numerical</a:t>
            </a:r>
            <a:r>
              <a:rPr lang="en-US" sz="1500" dirty="0" smtClean="0">
                <a:solidFill>
                  <a:srgbClr val="0B5ED7"/>
                </a:solidFill>
              </a:rPr>
              <a:t> attributes</a:t>
            </a:r>
          </a:p>
          <a:p>
            <a:pPr lvl="2"/>
            <a:endParaRPr lang="en-US" sz="1500" dirty="0"/>
          </a:p>
          <a:p>
            <a:pPr lvl="1"/>
            <a:r>
              <a:rPr lang="en-US" sz="1800" dirty="0" smtClean="0"/>
              <a:t>Charles Spearman’s coefficient of correlation</a:t>
            </a:r>
          </a:p>
          <a:p>
            <a:pPr lvl="2"/>
            <a:r>
              <a:rPr lang="en-US" sz="1500" dirty="0"/>
              <a:t>This method is applicable to find correlation coefficient between two </a:t>
            </a:r>
            <a:r>
              <a:rPr lang="en-US" sz="1500" b="1" dirty="0" smtClean="0">
                <a:solidFill>
                  <a:srgbClr val="0B5ED7"/>
                </a:solidFill>
              </a:rPr>
              <a:t>ordinal </a:t>
            </a:r>
            <a:r>
              <a:rPr lang="en-US" sz="1500" dirty="0">
                <a:solidFill>
                  <a:srgbClr val="0B5ED7"/>
                </a:solidFill>
              </a:rPr>
              <a:t>attributes</a:t>
            </a:r>
          </a:p>
          <a:p>
            <a:pPr lvl="2"/>
            <a:endParaRPr lang="en-US" sz="1500" dirty="0" smtClean="0"/>
          </a:p>
          <a:p>
            <a:pPr lvl="1"/>
            <a:r>
              <a:rPr lang="en-US" sz="1800" dirty="0" smtClean="0"/>
              <a:t>Chi-square coefficient of correlation</a:t>
            </a:r>
          </a:p>
          <a:p>
            <a:pPr lvl="2"/>
            <a:r>
              <a:rPr lang="en-US" sz="1500" dirty="0"/>
              <a:t>This method is applicable to find correlation coefficient between two </a:t>
            </a:r>
            <a:r>
              <a:rPr lang="en-US" sz="1500" b="1" dirty="0" smtClean="0">
                <a:solidFill>
                  <a:srgbClr val="0B5ED7"/>
                </a:solidFill>
              </a:rPr>
              <a:t>categorical</a:t>
            </a:r>
            <a:r>
              <a:rPr lang="en-US" sz="1500" dirty="0" smtClean="0"/>
              <a:t> </a:t>
            </a:r>
            <a:r>
              <a:rPr lang="en-US" sz="1500" dirty="0">
                <a:solidFill>
                  <a:srgbClr val="0B5ED7"/>
                </a:solidFill>
              </a:rPr>
              <a:t>attributes</a:t>
            </a:r>
          </a:p>
          <a:p>
            <a:endParaRPr lang="en-IN" sz="2000" dirty="0"/>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Tree>
    <p:extLst>
      <p:ext uri="{BB962C8B-B14F-4D97-AF65-F5344CB8AC3E}">
        <p14:creationId xmlns:p14="http://schemas.microsoft.com/office/powerpoint/2010/main" val="236067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073300"/>
          </a:xfrm>
        </p:spPr>
        <p:txBody>
          <a:bodyPr>
            <a:normAutofit/>
          </a:bodyPr>
          <a:lstStyle/>
          <a:p>
            <a:r>
              <a:rPr lang="en-US" sz="4000" dirty="0" smtClean="0">
                <a:solidFill>
                  <a:srgbClr val="A50021"/>
                </a:solidFill>
                <a:latin typeface="Times New Roman" pitchFamily="18" charset="0"/>
                <a:cs typeface="Times New Roman" pitchFamily="18" charset="0"/>
              </a:rPr>
              <a:t>This presentation includes…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35480"/>
                <a:ext cx="8501751" cy="4389120"/>
              </a:xfrm>
            </p:spPr>
            <p:txBody>
              <a:bodyPr>
                <a:noAutofit/>
              </a:bodyPr>
              <a:lstStyle/>
              <a:p>
                <a:r>
                  <a:rPr lang="en-US" sz="2000"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Measures of Relationship</a:t>
                </a:r>
              </a:p>
              <a:p>
                <a:r>
                  <a:rPr lang="en-US" sz="2000" dirty="0" smtClean="0">
                    <a:solidFill>
                      <a:srgbClr val="002060"/>
                    </a:solidFill>
                    <a:latin typeface="Times New Roman" pitchFamily="18" charset="0"/>
                    <a:cs typeface="Times New Roman" pitchFamily="18" charset="0"/>
                  </a:rPr>
                  <a:t>Correlation Analysis</a:t>
                </a:r>
              </a:p>
              <a:p>
                <a:pPr lvl="1"/>
                <a14:m>
                  <m:oMath xmlns:m="http://schemas.openxmlformats.org/officeDocument/2006/math">
                    <m:sSup>
                      <m:sSupPr>
                        <m:ctrlPr>
                          <a:rPr lang="en-US" sz="2000" i="1" dirty="0" smtClean="0">
                            <a:solidFill>
                              <a:schemeClr val="tx1"/>
                            </a:solidFill>
                            <a:latin typeface="Cambria Math" panose="02040503050406030204" pitchFamily="18" charset="0"/>
                            <a:cs typeface="Times New Roman" pitchFamily="18" charset="0"/>
                          </a:rPr>
                        </m:ctrlPr>
                      </m:sSupPr>
                      <m:e>
                        <m:r>
                          <a:rPr lang="en-US" sz="2000" i="1" dirty="0">
                            <a:solidFill>
                              <a:schemeClr val="tx1"/>
                            </a:solidFill>
                            <a:latin typeface="Cambria Math" panose="02040503050406030204" pitchFamily="18" charset="0"/>
                            <a:ea typeface="Cambria Math" panose="02040503050406030204" pitchFamily="18" charset="0"/>
                            <a:cs typeface="Times New Roman" pitchFamily="18" charset="0"/>
                          </a:rPr>
                          <m:t>𝜒</m:t>
                        </m:r>
                      </m:e>
                      <m:sup>
                        <m:r>
                          <a:rPr lang="en-US" sz="2000" i="1" dirty="0">
                            <a:solidFill>
                              <a:schemeClr val="tx1"/>
                            </a:solidFill>
                            <a:latin typeface="Cambria Math" panose="02040503050406030204" pitchFamily="18" charset="0"/>
                            <a:cs typeface="Times New Roman" pitchFamily="18" charset="0"/>
                          </a:rPr>
                          <m:t>2</m:t>
                        </m:r>
                      </m:sup>
                    </m:sSup>
                    <m:r>
                      <a:rPr lang="en-US" sz="2000" i="1" dirty="0">
                        <a:solidFill>
                          <a:schemeClr val="tx1"/>
                        </a:solidFill>
                        <a:latin typeface="Cambria Math"/>
                        <a:cs typeface="Times New Roman" pitchFamily="18" charset="0"/>
                      </a:rPr>
                      <m:t> </m:t>
                    </m:r>
                  </m:oMath>
                </a14:m>
                <a:r>
                  <a:rPr lang="en-US" sz="2000" dirty="0" smtClean="0">
                    <a:latin typeface="Times New Roman" pitchFamily="18" charset="0"/>
                    <a:cs typeface="Times New Roman" pitchFamily="18" charset="0"/>
                  </a:rPr>
                  <a:t>- Test</a:t>
                </a:r>
              </a:p>
              <a:p>
                <a:pPr lvl="1"/>
                <a:r>
                  <a:rPr lang="en-US" sz="2000" dirty="0" smtClean="0">
                    <a:latin typeface="Times New Roman" pitchFamily="18" charset="0"/>
                    <a:cs typeface="Times New Roman" pitchFamily="18" charset="0"/>
                  </a:rPr>
                  <a:t>Spearman’s Correlation Analysis</a:t>
                </a:r>
              </a:p>
              <a:p>
                <a:pPr lvl="1"/>
                <a:r>
                  <a:rPr lang="en-US" sz="2000" dirty="0" smtClean="0">
                    <a:latin typeface="Times New Roman" pitchFamily="18" charset="0"/>
                    <a:cs typeface="Times New Roman" pitchFamily="18" charset="0"/>
                  </a:rPr>
                  <a:t>Pearson’s Correlation Analysis </a:t>
                </a:r>
              </a:p>
              <a:p>
                <a:r>
                  <a:rPr lang="en-US" sz="2000" dirty="0" smtClean="0">
                    <a:solidFill>
                      <a:srgbClr val="002060"/>
                    </a:solidFill>
                    <a:latin typeface="Times New Roman" pitchFamily="18" charset="0"/>
                    <a:cs typeface="Times New Roman" pitchFamily="18" charset="0"/>
                  </a:rPr>
                  <a:t>Regression Analysis</a:t>
                </a:r>
              </a:p>
              <a:p>
                <a:pPr lvl="1"/>
                <a:r>
                  <a:rPr lang="en-US" sz="1800" dirty="0" smtClean="0">
                    <a:latin typeface="Times New Roman" pitchFamily="18" charset="0"/>
                    <a:cs typeface="Times New Roman" pitchFamily="18" charset="0"/>
                  </a:rPr>
                  <a:t>Simple Linear Regression</a:t>
                </a:r>
              </a:p>
              <a:p>
                <a:pPr lvl="1"/>
                <a:r>
                  <a:rPr lang="en-US" sz="1800" dirty="0" smtClean="0">
                    <a:latin typeface="Times New Roman" pitchFamily="18" charset="0"/>
                    <a:cs typeface="Times New Roman" pitchFamily="18" charset="0"/>
                  </a:rPr>
                  <a:t>Multiple Linear Regression</a:t>
                </a:r>
              </a:p>
              <a:p>
                <a:pPr lvl="1"/>
                <a:r>
                  <a:rPr lang="en-US" sz="1800" dirty="0" smtClean="0">
                    <a:latin typeface="Times New Roman" pitchFamily="18" charset="0"/>
                    <a:cs typeface="Times New Roman" pitchFamily="18" charset="0"/>
                  </a:rPr>
                  <a:t>Non-Linear Regression Analysis</a:t>
                </a:r>
              </a:p>
              <a:p>
                <a:r>
                  <a:rPr lang="en-US" sz="2000" dirty="0" smtClean="0">
                    <a:solidFill>
                      <a:srgbClr val="002060"/>
                    </a:solidFill>
                    <a:latin typeface="Times New Roman" pitchFamily="18" charset="0"/>
                    <a:cs typeface="Times New Roman" pitchFamily="18" charset="0"/>
                  </a:rPr>
                  <a:t>Auto-Regression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35480"/>
                <a:ext cx="8501751" cy="4389120"/>
              </a:xfrm>
              <a:blipFill rotWithShape="1">
                <a:blip r:embed="rId2"/>
                <a:stretch>
                  <a:fillRect l="-502" t="-694"/>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1305247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normAutofit fontScale="90000"/>
          </a:bodyPr>
          <a:lstStyle/>
          <a:p>
            <a:pPr algn="ctr"/>
            <a:r>
              <a:rPr lang="en-US" b="1" dirty="0" smtClean="0">
                <a:solidFill>
                  <a:srgbClr val="9966FF"/>
                </a:solidFill>
                <a:latin typeface="Times New Roman" pitchFamily="18" charset="0"/>
                <a:cs typeface="Times New Roman" pitchFamily="18" charset="0"/>
              </a:rPr>
              <a:t>Pearson’s </a:t>
            </a:r>
            <a:r>
              <a:rPr lang="en-US" b="1" dirty="0">
                <a:solidFill>
                  <a:srgbClr val="9966FF"/>
                </a:solidFill>
                <a:latin typeface="Times New Roman" pitchFamily="18" charset="0"/>
                <a:cs typeface="Times New Roman" pitchFamily="18" charset="0"/>
              </a:rPr>
              <a:t>Correlation Coefficient</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146891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263217"/>
            <a:ext cx="8425339" cy="814470"/>
          </a:xfrm>
        </p:spPr>
        <p:txBody>
          <a:bodyPr>
            <a:normAutofit/>
          </a:bodyPr>
          <a:lstStyle/>
          <a:p>
            <a:r>
              <a:rPr lang="en-US" sz="4000" dirty="0" smtClean="0">
                <a:solidFill>
                  <a:srgbClr val="A50021"/>
                </a:solidFill>
                <a:latin typeface="Times New Roman" pitchFamily="18" charset="0"/>
                <a:cs typeface="Times New Roman" pitchFamily="18" charset="0"/>
              </a:rPr>
              <a:t>Karl Pearson’s Correlation Coefficient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76242" y="1281793"/>
            <a:ext cx="8425339" cy="4536621"/>
          </a:xfrm>
        </p:spPr>
        <p:txBody>
          <a:bodyPr>
            <a:normAutofit/>
          </a:bodyPr>
          <a:lstStyle/>
          <a:p>
            <a:r>
              <a:rPr lang="en-US" sz="2000" dirty="0"/>
              <a:t>T</a:t>
            </a:r>
            <a:r>
              <a:rPr lang="en-US" sz="2000" dirty="0" smtClean="0"/>
              <a:t>his is also called </a:t>
            </a:r>
            <a:r>
              <a:rPr lang="en-US" sz="2000" b="1" dirty="0" smtClean="0">
                <a:solidFill>
                  <a:srgbClr val="A50021"/>
                </a:solidFill>
              </a:rPr>
              <a:t>Pearson’s Product Moment Correlation</a:t>
            </a:r>
          </a:p>
          <a:p>
            <a:pPr lvl="7"/>
            <a:endParaRPr lang="en-US" sz="1000" dirty="0" smtClean="0"/>
          </a:p>
          <a:p>
            <a:pPr marL="0" indent="0">
              <a:buNone/>
            </a:pPr>
            <a:endParaRPr lang="en-IN" sz="2000" dirty="0"/>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8" name="Rectangle 7"/>
              <p:cNvSpPr/>
              <p:nvPr/>
            </p:nvSpPr>
            <p:spPr>
              <a:xfrm>
                <a:off x="892383" y="1861457"/>
                <a:ext cx="7734300" cy="4620986"/>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endParaRPr lang="en-IN" dirty="0" smtClean="0">
                  <a:solidFill>
                    <a:prstClr val="black"/>
                  </a:solidFill>
                </a:endParaRPr>
              </a:p>
              <a:p>
                <a:pPr algn="just"/>
                <a:r>
                  <a:rPr lang="en-IN" dirty="0" smtClean="0">
                    <a:solidFill>
                      <a:prstClr val="black"/>
                    </a:solidFill>
                  </a:rPr>
                  <a:t>Let </a:t>
                </a:r>
                <a:r>
                  <a:rPr lang="en-IN" dirty="0">
                    <a:solidFill>
                      <a:prstClr val="black"/>
                    </a:solidFill>
                  </a:rPr>
                  <a:t>us consider two attributes are </a:t>
                </a:r>
                <a:r>
                  <a:rPr lang="en-IN" i="1" dirty="0">
                    <a:solidFill>
                      <a:prstClr val="black"/>
                    </a:solidFill>
                  </a:rPr>
                  <a:t>X</a:t>
                </a:r>
                <a:r>
                  <a:rPr lang="en-IN" dirty="0">
                    <a:solidFill>
                      <a:prstClr val="black"/>
                    </a:solidFill>
                  </a:rPr>
                  <a:t> and </a:t>
                </a:r>
                <a:r>
                  <a:rPr lang="en-IN" i="1" dirty="0">
                    <a:solidFill>
                      <a:prstClr val="black"/>
                    </a:solidFill>
                  </a:rPr>
                  <a:t>Y</a:t>
                </a:r>
                <a:r>
                  <a:rPr lang="en-IN" dirty="0" smtClean="0">
                    <a:solidFill>
                      <a:prstClr val="black"/>
                    </a:solidFill>
                  </a:rPr>
                  <a:t>.</a:t>
                </a:r>
              </a:p>
              <a:p>
                <a:pPr algn="just"/>
                <a:endParaRPr lang="en-IN" sz="1000" dirty="0" smtClean="0">
                  <a:solidFill>
                    <a:prstClr val="black"/>
                  </a:solidFill>
                </a:endParaRPr>
              </a:p>
              <a:p>
                <a:pPr algn="just"/>
                <a:r>
                  <a:rPr lang="en-IN" dirty="0" smtClean="0">
                    <a:solidFill>
                      <a:prstClr val="black"/>
                    </a:solidFill>
                  </a:rPr>
                  <a:t>The </a:t>
                </a:r>
                <a:r>
                  <a:rPr lang="en-IN" dirty="0">
                    <a:solidFill>
                      <a:prstClr val="black"/>
                    </a:solidFill>
                  </a:rPr>
                  <a:t>Karl Pearson’s coefficient of correlation is denoted by </a:t>
                </a:r>
                <a:r>
                  <a:rPr lang="en-IN" dirty="0" smtClean="0">
                    <a:solidFill>
                      <a:prstClr val="black"/>
                    </a:solidFill>
                  </a:rPr>
                  <a:t>𝑟</a:t>
                </a:r>
                <a:r>
                  <a:rPr lang="en-IN" baseline="30000" dirty="0" smtClean="0">
                    <a:solidFill>
                      <a:prstClr val="black"/>
                    </a:solidFill>
                  </a:rPr>
                  <a:t>∗</a:t>
                </a:r>
                <a:r>
                  <a:rPr lang="en-IN" dirty="0" smtClean="0">
                    <a:solidFill>
                      <a:prstClr val="black"/>
                    </a:solidFill>
                  </a:rPr>
                  <a:t> </a:t>
                </a:r>
                <a:r>
                  <a:rPr lang="en-IN" dirty="0">
                    <a:solidFill>
                      <a:prstClr val="black"/>
                    </a:solidFill>
                  </a:rPr>
                  <a:t>and is defined as</a:t>
                </a:r>
              </a:p>
              <a:p>
                <a:pPr algn="just"/>
                <a14:m>
                  <m:oMathPara xmlns:m="http://schemas.openxmlformats.org/officeDocument/2006/math">
                    <m:oMathParaPr>
                      <m:jc m:val="centerGroup"/>
                    </m:oMathParaPr>
                    <m:oMath xmlns:m="http://schemas.openxmlformats.org/officeDocument/2006/math">
                      <m:sSup>
                        <m:sSupPr>
                          <m:ctrlPr>
                            <a:rPr lang="en-GB"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𝑟</m:t>
                          </m:r>
                        </m:e>
                        <m:sup>
                          <m:r>
                            <a:rPr lang="en-US" i="1">
                              <a:solidFill>
                                <a:schemeClr val="tx1"/>
                              </a:solidFill>
                              <a:latin typeface="Cambria Math" panose="02040503050406030204" pitchFamily="18" charset="0"/>
                            </a:rPr>
                            <m:t>∗</m:t>
                          </m:r>
                        </m:sup>
                      </m:sSup>
                      <m:r>
                        <a:rPr lang="en-US" i="1">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nary>
                            <m:naryPr>
                              <m:chr m:val="∑"/>
                              <m:subHide m:val="on"/>
                              <m:supHide m:val="on"/>
                              <m:ctrlPr>
                                <a:rPr lang="en-GB" i="1">
                                  <a:solidFill>
                                    <a:schemeClr val="tx1"/>
                                  </a:solidFill>
                                  <a:latin typeface="Cambria Math" panose="02040503050406030204" pitchFamily="18" charset="0"/>
                                </a:rPr>
                              </m:ctrlPr>
                            </m:naryPr>
                            <m:sub/>
                            <m:sup/>
                            <m:e>
                              <m:r>
                                <a:rPr lang="en-US" i="1">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acc>
                                <m:accPr>
                                  <m:chr m:val="̅"/>
                                  <m:ctrlPr>
                                    <a:rPr lang="en-GB"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𝑋</m:t>
                                  </m:r>
                                </m:e>
                              </m:acc>
                              <m:r>
                                <a:rPr lang="en-US" i="1">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acc>
                                <m:accPr>
                                  <m:chr m:val="̅"/>
                                  <m:ctrlPr>
                                    <a:rPr lang="en-GB"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r>
                                <a:rPr lang="en-US" i="1">
                                  <a:solidFill>
                                    <a:schemeClr val="tx1"/>
                                  </a:solidFill>
                                  <a:latin typeface="Cambria Math" panose="02040503050406030204" pitchFamily="18" charset="0"/>
                                </a:rPr>
                                <m:t>)</m:t>
                              </m:r>
                            </m:e>
                          </m:nary>
                        </m:num>
                        <m:den>
                          <m:sSub>
                            <m:sSubPr>
                              <m:ctrlPr>
                                <a:rPr lang="en-GB"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𝜎</m:t>
                              </m:r>
                            </m:e>
                            <m:sub>
                              <m:r>
                                <a:rPr lang="en-US" i="1">
                                  <a:solidFill>
                                    <a:schemeClr val="tx1"/>
                                  </a:solidFill>
                                  <a:latin typeface="Cambria Math" panose="02040503050406030204" pitchFamily="18" charset="0"/>
                                </a:rPr>
                                <m:t>𝑋</m:t>
                              </m:r>
                            </m:sub>
                          </m:sSub>
                          <m:r>
                            <a:rPr lang="en-US" i="1">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𝜎</m:t>
                              </m:r>
                            </m:e>
                            <m:sub>
                              <m:r>
                                <a:rPr lang="en-US" i="1">
                                  <a:solidFill>
                                    <a:schemeClr val="tx1"/>
                                  </a:solidFill>
                                  <a:latin typeface="Cambria Math" panose="02040503050406030204" pitchFamily="18" charset="0"/>
                                </a:rPr>
                                <m:t>𝑌</m:t>
                              </m:r>
                            </m:sub>
                          </m:sSub>
                        </m:den>
                      </m:f>
                    </m:oMath>
                  </m:oMathPara>
                </a14:m>
                <a:endParaRPr lang="en-GB" dirty="0"/>
              </a:p>
              <a:p>
                <a:pPr algn="just"/>
                <a:endParaRPr lang="en-IN" sz="1000" dirty="0" smtClean="0">
                  <a:solidFill>
                    <a:prstClr val="black"/>
                  </a:solidFill>
                </a:endParaRPr>
              </a:p>
              <a:p>
                <a:pPr lvl="0" algn="just">
                  <a:spcBef>
                    <a:spcPct val="20000"/>
                  </a:spcBef>
                  <a:buClr>
                    <a:srgbClr val="0BD0D9"/>
                  </a:buClr>
                  <a:buSzPct val="95000"/>
                </a:pPr>
                <a:r>
                  <a:rPr lang="en-IN" dirty="0">
                    <a:solidFill>
                      <a:prstClr val="black"/>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a:solidFill>
                              <a:prstClr val="black"/>
                            </a:solidFill>
                            <a:latin typeface="Cambria Math" panose="02040503050406030204" pitchFamily="18" charset="0"/>
                            <a:cs typeface="Times New Roman" panose="02020603050405020304" pitchFamily="18" charset="0"/>
                          </a:rPr>
                        </m:ctrlPr>
                      </m:sSubPr>
                      <m:e>
                        <m:r>
                          <a:rPr lang="en-US" i="1">
                            <a:solidFill>
                              <a:prstClr val="black"/>
                            </a:solidFill>
                            <a:latin typeface="Cambria Math" panose="02040503050406030204" pitchFamily="18" charset="0"/>
                            <a:cs typeface="Times New Roman" panose="02020603050405020304" pitchFamily="18" charset="0"/>
                          </a:rPr>
                          <m:t>𝑋</m:t>
                        </m:r>
                      </m:e>
                      <m:sub>
                        <m:r>
                          <a:rPr lang="en-US" i="1">
                            <a:solidFill>
                              <a:prstClr val="black"/>
                            </a:solidFill>
                            <a:latin typeface="Cambria Math" panose="02040503050406030204" pitchFamily="18" charset="0"/>
                            <a:cs typeface="Times New Roman" panose="02020603050405020304" pitchFamily="18" charset="0"/>
                          </a:rPr>
                          <m:t>𝑖</m:t>
                        </m:r>
                      </m:sub>
                    </m:sSub>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i</m:t>
                    </m:r>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th</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value</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𝑋</m:t>
                    </m:r>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variable</m:t>
                    </m:r>
                  </m:oMath>
                </a14:m>
                <a:endParaRPr lang="en-US" dirty="0">
                  <a:solidFill>
                    <a:prstClr val="black"/>
                  </a:solidFill>
                  <a:latin typeface="Times New Roman" panose="02020603050405020304" pitchFamily="18" charset="0"/>
                  <a:cs typeface="Times New Roman" panose="02020603050405020304" pitchFamily="18" charset="0"/>
                </a:endParaRPr>
              </a:p>
              <a:p>
                <a:pPr lvl="0" algn="just">
                  <a:spcBef>
                    <a:spcPct val="20000"/>
                  </a:spcBef>
                  <a:buClr>
                    <a:srgbClr val="0BD0D9"/>
                  </a:buClr>
                  <a:buSzPct val="95000"/>
                </a:pPr>
                <a:r>
                  <a:rPr lang="en-US" dirty="0">
                    <a:solidFill>
                      <a:prstClr val="black"/>
                    </a:solidFill>
                    <a:cs typeface="Times New Roman" panose="02020603050405020304" pitchFamily="18" charset="0"/>
                  </a:rPr>
                  <a:t>           </a:t>
                </a:r>
                <a14:m>
                  <m:oMath xmlns:m="http://schemas.openxmlformats.org/officeDocument/2006/math">
                    <m:acc>
                      <m:accPr>
                        <m:chr m:val="̅"/>
                        <m:ctrlPr>
                          <a:rPr lang="en-US" i="1">
                            <a:solidFill>
                              <a:prstClr val="black"/>
                            </a:solidFill>
                            <a:latin typeface="Cambria Math" panose="02040503050406030204" pitchFamily="18" charset="0"/>
                            <a:cs typeface="Times New Roman" panose="02020603050405020304" pitchFamily="18" charset="0"/>
                          </a:rPr>
                        </m:ctrlPr>
                      </m:accPr>
                      <m:e>
                        <m:r>
                          <a:rPr lang="en-US" i="1">
                            <a:solidFill>
                              <a:prstClr val="black"/>
                            </a:solidFill>
                            <a:latin typeface="Cambria Math" panose="02040503050406030204" pitchFamily="18" charset="0"/>
                            <a:cs typeface="Times New Roman" panose="02020603050405020304" pitchFamily="18" charset="0"/>
                          </a:rPr>
                          <m:t>𝑋</m:t>
                        </m:r>
                      </m:e>
                    </m:acc>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mean</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i="1">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𝑋</m:t>
                    </m:r>
                  </m:oMath>
                </a14:m>
                <a:endParaRPr lang="en-US" dirty="0">
                  <a:solidFill>
                    <a:prstClr val="black"/>
                  </a:solidFill>
                  <a:latin typeface="Times New Roman" panose="02020603050405020304" pitchFamily="18" charset="0"/>
                  <a:cs typeface="Times New Roman" panose="02020603050405020304" pitchFamily="18" charset="0"/>
                </a:endParaRPr>
              </a:p>
              <a:p>
                <a:pPr marL="627063" lvl="0" algn="just">
                  <a:spcBef>
                    <a:spcPct val="20000"/>
                  </a:spcBef>
                  <a:buClr>
                    <a:srgbClr val="0BD0D9"/>
                  </a:buClr>
                  <a:buSzPct val="95000"/>
                </a:pPr>
                <a14:m>
                  <m:oMathPara xmlns:m="http://schemas.openxmlformats.org/officeDocument/2006/math">
                    <m:oMathParaPr>
                      <m:jc m:val="left"/>
                    </m:oMathParaPr>
                    <m:oMath xmlns:m="http://schemas.openxmlformats.org/officeDocument/2006/math">
                      <m:sSub>
                        <m:sSubPr>
                          <m:ctrlPr>
                            <a:rPr lang="en-US" i="1">
                              <a:solidFill>
                                <a:prstClr val="black"/>
                              </a:solidFill>
                              <a:latin typeface="Cambria Math" panose="02040503050406030204" pitchFamily="18" charset="0"/>
                              <a:cs typeface="Times New Roman" panose="02020603050405020304" pitchFamily="18" charset="0"/>
                            </a:rPr>
                          </m:ctrlPr>
                        </m:sSubPr>
                        <m:e>
                          <m:r>
                            <a:rPr lang="en-US" i="1">
                              <a:solidFill>
                                <a:prstClr val="black"/>
                              </a:solidFill>
                              <a:latin typeface="Cambria Math" panose="02040503050406030204" pitchFamily="18" charset="0"/>
                              <a:cs typeface="Times New Roman" panose="02020603050405020304" pitchFamily="18" charset="0"/>
                            </a:rPr>
                            <m:t>𝑌</m:t>
                          </m:r>
                        </m:e>
                        <m:sub>
                          <m:r>
                            <a:rPr lang="en-US" i="1">
                              <a:solidFill>
                                <a:prstClr val="black"/>
                              </a:solidFill>
                              <a:latin typeface="Cambria Math" panose="02040503050406030204" pitchFamily="18" charset="0"/>
                              <a:cs typeface="Times New Roman" panose="02020603050405020304" pitchFamily="18" charset="0"/>
                            </a:rPr>
                            <m:t>𝑖</m:t>
                          </m:r>
                        </m:sub>
                      </m:sSub>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i</m:t>
                      </m:r>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th</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value</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𝑌</m:t>
                      </m:r>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variable</m:t>
                      </m:r>
                    </m:oMath>
                  </m:oMathPara>
                </a14:m>
                <a:endParaRPr lang="en-US" dirty="0">
                  <a:solidFill>
                    <a:prstClr val="black"/>
                  </a:solidFill>
                  <a:latin typeface="Times New Roman" panose="02020603050405020304" pitchFamily="18" charset="0"/>
                  <a:cs typeface="Times New Roman" panose="02020603050405020304" pitchFamily="18" charset="0"/>
                </a:endParaRPr>
              </a:p>
              <a:p>
                <a:pPr marL="627063" lvl="0" algn="just">
                  <a:spcBef>
                    <a:spcPct val="20000"/>
                  </a:spcBef>
                  <a:buClr>
                    <a:srgbClr val="0BD0D9"/>
                  </a:buClr>
                  <a:buSzPct val="95000"/>
                </a:pPr>
                <a14:m>
                  <m:oMathPara xmlns:m="http://schemas.openxmlformats.org/officeDocument/2006/math">
                    <m:oMathParaPr>
                      <m:jc m:val="left"/>
                    </m:oMathParaPr>
                    <m:oMath xmlns:m="http://schemas.openxmlformats.org/officeDocument/2006/math">
                      <m:acc>
                        <m:accPr>
                          <m:chr m:val="̅"/>
                          <m:ctrlPr>
                            <a:rPr lang="en-US" i="1">
                              <a:solidFill>
                                <a:prstClr val="black"/>
                              </a:solidFill>
                              <a:latin typeface="Cambria Math" panose="02040503050406030204" pitchFamily="18" charset="0"/>
                              <a:cs typeface="Times New Roman" panose="02020603050405020304" pitchFamily="18" charset="0"/>
                            </a:rPr>
                          </m:ctrlPr>
                        </m:accPr>
                        <m:e>
                          <m:r>
                            <a:rPr lang="en-US" i="1">
                              <a:solidFill>
                                <a:prstClr val="black"/>
                              </a:solidFill>
                              <a:latin typeface="Cambria Math" panose="02040503050406030204" pitchFamily="18" charset="0"/>
                              <a:cs typeface="Times New Roman" panose="02020603050405020304" pitchFamily="18" charset="0"/>
                            </a:rPr>
                            <m:t>𝑌</m:t>
                          </m:r>
                        </m:e>
                      </m:acc>
                      <m:r>
                        <a:rPr lang="en-US">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mean</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i="1">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𝑌</m:t>
                      </m:r>
                    </m:oMath>
                  </m:oMathPara>
                </a14:m>
                <a:endParaRPr lang="en-US" dirty="0">
                  <a:solidFill>
                    <a:prstClr val="black"/>
                  </a:solidFill>
                  <a:latin typeface="Times New Roman" panose="02020603050405020304" pitchFamily="18" charset="0"/>
                  <a:cs typeface="Times New Roman" panose="02020603050405020304" pitchFamily="18" charset="0"/>
                </a:endParaRPr>
              </a:p>
              <a:p>
                <a:pPr marL="627063" lvl="0" algn="just">
                  <a:spcBef>
                    <a:spcPct val="20000"/>
                  </a:spcBef>
                  <a:buClr>
                    <a:srgbClr val="0BD0D9"/>
                  </a:buClr>
                  <a:buSzPct val="95000"/>
                </a:pPr>
                <a14:m>
                  <m:oMathPara xmlns:m="http://schemas.openxmlformats.org/officeDocument/2006/math">
                    <m:oMathParaPr>
                      <m:jc m:val="left"/>
                    </m:oMathParaPr>
                    <m:oMath xmlns:m="http://schemas.openxmlformats.org/officeDocument/2006/math">
                      <m:r>
                        <a:rPr lang="en-US" i="1">
                          <a:solidFill>
                            <a:prstClr val="black"/>
                          </a:solidFill>
                          <a:latin typeface="Cambria Math" panose="02040503050406030204" pitchFamily="18" charset="0"/>
                          <a:cs typeface="Times New Roman" panose="02020603050405020304" pitchFamily="18" charset="0"/>
                        </a:rPr>
                        <m:t>𝑛</m:t>
                      </m:r>
                      <m:r>
                        <a:rPr lang="en-US" i="1">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number</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pairs</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observation</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𝑋</m:t>
                      </m:r>
                      <m:r>
                        <a:rPr lang="en-US" i="1">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and</m:t>
                      </m:r>
                      <m:r>
                        <a:rPr lang="en-US">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𝑌</m:t>
                      </m:r>
                    </m:oMath>
                  </m:oMathPara>
                </a14:m>
                <a:endParaRPr lang="en-US" i="1" dirty="0">
                  <a:solidFill>
                    <a:prstClr val="black"/>
                  </a:solidFill>
                  <a:latin typeface="Times New Roman" panose="02020603050405020304" pitchFamily="18" charset="0"/>
                  <a:cs typeface="Times New Roman" panose="02020603050405020304" pitchFamily="18" charset="0"/>
                </a:endParaRPr>
              </a:p>
              <a:p>
                <a:pPr marL="627063" lvl="0" algn="just">
                  <a:spcBef>
                    <a:spcPct val="20000"/>
                  </a:spcBef>
                  <a:buClr>
                    <a:srgbClr val="0BD0D9"/>
                  </a:buClr>
                  <a:buSzPct val="95000"/>
                </a:pPr>
                <a14:m>
                  <m:oMathPara xmlns:m="http://schemas.openxmlformats.org/officeDocument/2006/math">
                    <m:oMathParaPr>
                      <m:jc m:val="left"/>
                    </m:oMathParaPr>
                    <m:oMath xmlns:m="http://schemas.openxmlformats.org/officeDocument/2006/math">
                      <m:sSub>
                        <m:sSubPr>
                          <m:ctrlPr>
                            <a:rPr lang="en-US" i="1">
                              <a:solidFill>
                                <a:prstClr val="black"/>
                              </a:solidFill>
                              <a:latin typeface="Cambria Math" panose="02040503050406030204" pitchFamily="18" charset="0"/>
                              <a:cs typeface="Times New Roman" panose="02020603050405020304" pitchFamily="18" charset="0"/>
                            </a:rPr>
                          </m:ctrlPr>
                        </m:sSub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i="1">
                              <a:solidFill>
                                <a:prstClr val="black"/>
                              </a:solidFill>
                              <a:latin typeface="Cambria Math" panose="02040503050406030204" pitchFamily="18" charset="0"/>
                              <a:cs typeface="Times New Roman" panose="02020603050405020304" pitchFamily="18" charset="0"/>
                            </a:rPr>
                            <m:t>𝑋</m:t>
                          </m:r>
                        </m:sub>
                      </m:sSub>
                      <m:r>
                        <a:rPr lang="en-US" i="1">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standard</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deviations</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𝑋</m:t>
                      </m:r>
                    </m:oMath>
                  </m:oMathPara>
                </a14:m>
                <a:endParaRPr lang="en-US" i="1" dirty="0">
                  <a:solidFill>
                    <a:prstClr val="black"/>
                  </a:solidFill>
                  <a:latin typeface="Times New Roman" panose="02020603050405020304" pitchFamily="18" charset="0"/>
                  <a:cs typeface="Times New Roman" panose="02020603050405020304" pitchFamily="18" charset="0"/>
                </a:endParaRPr>
              </a:p>
              <a:p>
                <a:pPr marL="627063" lvl="0" algn="just">
                  <a:spcBef>
                    <a:spcPct val="20000"/>
                  </a:spcBef>
                  <a:buClr>
                    <a:srgbClr val="0BD0D9"/>
                  </a:buClr>
                  <a:buSzPct val="95000"/>
                </a:pPr>
                <a14:m>
                  <m:oMathPara xmlns:m="http://schemas.openxmlformats.org/officeDocument/2006/math">
                    <m:oMathParaPr>
                      <m:jc m:val="left"/>
                    </m:oMathParaPr>
                    <m:oMath xmlns:m="http://schemas.openxmlformats.org/officeDocument/2006/math">
                      <m:sSub>
                        <m:sSubPr>
                          <m:ctrlPr>
                            <a:rPr lang="en-US" i="1">
                              <a:solidFill>
                                <a:prstClr val="black"/>
                              </a:solidFill>
                              <a:latin typeface="Cambria Math" panose="02040503050406030204" pitchFamily="18" charset="0"/>
                              <a:cs typeface="Times New Roman" panose="02020603050405020304" pitchFamily="18" charset="0"/>
                            </a:rPr>
                          </m:ctrlPr>
                        </m:sSub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i="1">
                              <a:solidFill>
                                <a:prstClr val="black"/>
                              </a:solidFill>
                              <a:latin typeface="Cambria Math" panose="02040503050406030204" pitchFamily="18" charset="0"/>
                              <a:cs typeface="Times New Roman" panose="02020603050405020304" pitchFamily="18" charset="0"/>
                            </a:rPr>
                            <m:t>𝑌</m:t>
                          </m:r>
                        </m:sub>
                      </m:sSub>
                      <m:r>
                        <a:rPr lang="en-US" i="1">
                          <a:solidFill>
                            <a:prstClr val="black"/>
                          </a:solidFill>
                          <a:latin typeface="Cambria Math" panose="02040503050406030204" pitchFamily="18" charset="0"/>
                          <a:cs typeface="Times New Roman" panose="02020603050405020304" pitchFamily="18" charset="0"/>
                        </a:rPr>
                        <m:t>=</m:t>
                      </m:r>
                      <m:r>
                        <m:rPr>
                          <m:sty m:val="p"/>
                        </m:rPr>
                        <a:rPr lang="en-US">
                          <a:solidFill>
                            <a:prstClr val="black"/>
                          </a:solidFill>
                          <a:latin typeface="Cambria Math" panose="02040503050406030204" pitchFamily="18" charset="0"/>
                          <a:cs typeface="Times New Roman" panose="02020603050405020304" pitchFamily="18" charset="0"/>
                        </a:rPr>
                        <m:t>standard</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deviation</m:t>
                      </m:r>
                      <m:r>
                        <a:rPr lang="en-US">
                          <a:solidFill>
                            <a:prstClr val="black"/>
                          </a:solidFill>
                          <a:latin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cs typeface="Times New Roman" panose="02020603050405020304" pitchFamily="18" charset="0"/>
                        </a:rPr>
                        <m:t>of</m:t>
                      </m:r>
                      <m:r>
                        <a:rPr lang="en-US">
                          <a:solidFill>
                            <a:prstClr val="black"/>
                          </a:solidFill>
                          <a:latin typeface="Cambria Math" panose="02040503050406030204" pitchFamily="18" charset="0"/>
                          <a:cs typeface="Times New Roman" panose="02020603050405020304" pitchFamily="18" charset="0"/>
                        </a:rPr>
                        <m:t> </m:t>
                      </m:r>
                      <m:r>
                        <a:rPr lang="en-US" i="1">
                          <a:solidFill>
                            <a:prstClr val="black"/>
                          </a:solidFill>
                          <a:latin typeface="Cambria Math" panose="02040503050406030204" pitchFamily="18" charset="0"/>
                          <a:cs typeface="Times New Roman" panose="02020603050405020304" pitchFamily="18" charset="0"/>
                        </a:rPr>
                        <m:t>𝑌</m:t>
                      </m:r>
                    </m:oMath>
                  </m:oMathPara>
                </a14:m>
                <a:endParaRPr lang="en-US" i="1" dirty="0">
                  <a:solidFill>
                    <a:prstClr val="black"/>
                  </a:solidFill>
                  <a:latin typeface="Times New Roman" panose="02020603050405020304" pitchFamily="18" charset="0"/>
                  <a:cs typeface="Times New Roman" panose="02020603050405020304" pitchFamily="18" charset="0"/>
                </a:endParaRPr>
              </a:p>
              <a:p>
                <a:pPr algn="just"/>
                <a:endParaRPr lang="en-IN" dirty="0" smtClean="0">
                  <a:solidFill>
                    <a:prstClr val="black"/>
                  </a:solidFill>
                </a:endParaRPr>
              </a:p>
              <a:p>
                <a:pPr algn="just"/>
                <a:r>
                  <a:rPr lang="en-US" dirty="0" smtClean="0">
                    <a:solidFill>
                      <a:prstClr val="black"/>
                    </a:solidFill>
                  </a:rPr>
                  <a:t>   </a:t>
                </a:r>
                <a:endParaRPr lang="en-IN"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92383" y="1861457"/>
                <a:ext cx="7734300" cy="4620986"/>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GB">
                    <a:noFill/>
                  </a:rPr>
                  <a:t> </a:t>
                </a:r>
              </a:p>
            </p:txBody>
          </p:sp>
        </mc:Fallback>
      </mc:AlternateContent>
      <p:sp>
        <p:nvSpPr>
          <p:cNvPr id="9" name="Rounded Rectangle 8"/>
          <p:cNvSpPr/>
          <p:nvPr/>
        </p:nvSpPr>
        <p:spPr>
          <a:xfrm>
            <a:off x="892383" y="1861457"/>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7.1: </a:t>
            </a:r>
            <a:r>
              <a:rPr lang="en-US" sz="2000" b="1" dirty="0" smtClean="0">
                <a:solidFill>
                  <a:prstClr val="black"/>
                </a:solidFill>
                <a:latin typeface="Times New Roman" pitchFamily="18" charset="0"/>
                <a:cs typeface="Times New Roman" pitchFamily="18" charset="0"/>
              </a:rPr>
              <a:t>Karl</a:t>
            </a:r>
            <a:r>
              <a:rPr lang="en-US" sz="2000" dirty="0" smtClean="0">
                <a:solidFill>
                  <a:prstClr val="black"/>
                </a:solidFill>
                <a:latin typeface="Times New Roman" pitchFamily="18" charset="0"/>
                <a:cs typeface="Times New Roman" pitchFamily="18" charset="0"/>
              </a:rPr>
              <a:t> </a:t>
            </a:r>
            <a:r>
              <a:rPr lang="en-US" sz="2000" b="1" dirty="0" smtClean="0">
                <a:solidFill>
                  <a:prstClr val="black"/>
                </a:solidFill>
                <a:latin typeface="Times New Roman" pitchFamily="18" charset="0"/>
                <a:cs typeface="Times New Roman" pitchFamily="18" charset="0"/>
              </a:rPr>
              <a:t>Pearson’s correlation coefficient</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772761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247"/>
            <a:ext cx="9347199" cy="643467"/>
          </a:xfrm>
        </p:spPr>
        <p:txBody>
          <a:bodyPr>
            <a:noAutofit/>
          </a:bodyPr>
          <a:lstStyle/>
          <a:p>
            <a:pPr algn="ctr"/>
            <a:r>
              <a:rPr lang="en-US" sz="4000" dirty="0" smtClean="0">
                <a:solidFill>
                  <a:srgbClr val="A50021"/>
                </a:solidFill>
                <a:latin typeface="Times New Roman" pitchFamily="18" charset="0"/>
                <a:cs typeface="Times New Roman" pitchFamily="18" charset="0"/>
              </a:rPr>
              <a:t>Karl Pearson’s coefficient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
        <p:nvSpPr>
          <p:cNvPr id="5" name="Content Placeholder 4"/>
          <p:cNvSpPr>
            <a:spLocks noGrp="1"/>
          </p:cNvSpPr>
          <p:nvPr>
            <p:ph idx="1"/>
          </p:nvPr>
        </p:nvSpPr>
        <p:spPr>
          <a:xfrm>
            <a:off x="256909" y="1077684"/>
            <a:ext cx="8847665" cy="5537661"/>
          </a:xfrm>
        </p:spPr>
        <p:txBody>
          <a:bodyPr>
            <a:normAutofit/>
          </a:bodyPr>
          <a:lstStyle/>
          <a:p>
            <a:pPr marL="0" indent="0" algn="just">
              <a:buNone/>
            </a:pPr>
            <a:r>
              <a:rPr lang="en-US" sz="2000" b="1" dirty="0" smtClean="0">
                <a:solidFill>
                  <a:srgbClr val="0B5ED7"/>
                </a:solidFill>
                <a:latin typeface="Times New Roman" panose="02020603050405020304" pitchFamily="18" charset="0"/>
                <a:cs typeface="Times New Roman" panose="02020603050405020304" pitchFamily="18" charset="0"/>
              </a:rPr>
              <a:t>Example 7.1: </a:t>
            </a:r>
            <a:r>
              <a:rPr lang="en-US" sz="2000" dirty="0" smtClean="0">
                <a:solidFill>
                  <a:srgbClr val="0B5ED7"/>
                </a:solidFill>
              </a:rPr>
              <a:t>Correlation </a:t>
            </a:r>
            <a:r>
              <a:rPr lang="en-US" sz="2000" dirty="0">
                <a:solidFill>
                  <a:srgbClr val="0B5ED7"/>
                </a:solidFill>
              </a:rPr>
              <a:t>of Gestational Age and Birth </a:t>
            </a:r>
            <a:r>
              <a:rPr lang="en-US" sz="2000" dirty="0" smtClean="0">
                <a:solidFill>
                  <a:srgbClr val="0B5ED7"/>
                </a:solidFill>
              </a:rPr>
              <a:t>Weight</a:t>
            </a:r>
          </a:p>
          <a:p>
            <a:pPr marL="0" indent="0" algn="just">
              <a:buNone/>
            </a:pPr>
            <a:endParaRPr lang="en-US" sz="800" b="0" dirty="0" smtClean="0">
              <a:solidFill>
                <a:srgbClr val="0B5ED7"/>
              </a:solidFill>
              <a:latin typeface="Times New Roman" panose="02020603050405020304" pitchFamily="18" charset="0"/>
              <a:cs typeface="Times New Roman" panose="02020603050405020304" pitchFamily="18" charset="0"/>
            </a:endParaRPr>
          </a:p>
          <a:p>
            <a:pPr algn="just">
              <a:spcBef>
                <a:spcPts val="0"/>
              </a:spcBef>
            </a:pPr>
            <a:r>
              <a:rPr lang="en-US" sz="1800" dirty="0"/>
              <a:t>A small study is conducted involving 17 infants to investigate the association between gestational age at birth, measured in weeks, and birth weight, measured in grams</a:t>
            </a:r>
            <a:r>
              <a:rPr lang="en-US" sz="1800" dirty="0" smtClean="0"/>
              <a:t>.</a:t>
            </a:r>
          </a:p>
          <a:p>
            <a:pPr algn="just"/>
            <a:endParaRPr lang="en-US" sz="1800" dirty="0" smtClean="0"/>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7" name="Picture 6" descr="BirthWgtTable.png"/>
          <p:cNvPicPr/>
          <p:nvPr/>
        </p:nvPicPr>
        <p:blipFill>
          <a:blip r:embed="rId2">
            <a:extLst>
              <a:ext uri="{28A0092B-C50C-407E-A947-70E740481C1C}">
                <a14:useLocalDpi xmlns:a14="http://schemas.microsoft.com/office/drawing/2010/main" val="0"/>
              </a:ext>
            </a:extLst>
          </a:blip>
          <a:srcRect/>
          <a:stretch>
            <a:fillRect/>
          </a:stretch>
        </p:blipFill>
        <p:spPr bwMode="auto">
          <a:xfrm>
            <a:off x="2300445" y="2206942"/>
            <a:ext cx="4760595" cy="4662805"/>
          </a:xfrm>
          <a:prstGeom prst="rect">
            <a:avLst/>
          </a:prstGeom>
          <a:noFill/>
          <a:ln>
            <a:noFill/>
          </a:ln>
        </p:spPr>
      </p:pic>
    </p:spTree>
    <p:extLst>
      <p:ext uri="{BB962C8B-B14F-4D97-AF65-F5344CB8AC3E}">
        <p14:creationId xmlns:p14="http://schemas.microsoft.com/office/powerpoint/2010/main" val="1247727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247"/>
            <a:ext cx="9347199" cy="643467"/>
          </a:xfrm>
        </p:spPr>
        <p:txBody>
          <a:bodyPr>
            <a:noAutofit/>
          </a:bodyPr>
          <a:lstStyle/>
          <a:p>
            <a:pPr algn="ctr"/>
            <a:r>
              <a:rPr lang="en-US" sz="4000" dirty="0" smtClean="0">
                <a:solidFill>
                  <a:srgbClr val="A50021"/>
                </a:solidFill>
                <a:latin typeface="Times New Roman" pitchFamily="18" charset="0"/>
                <a:cs typeface="Times New Roman" pitchFamily="18" charset="0"/>
              </a:rPr>
              <a:t>Karl Pearson’s coefficient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
        <p:nvSpPr>
          <p:cNvPr id="5" name="Content Placeholder 4"/>
          <p:cNvSpPr>
            <a:spLocks noGrp="1"/>
          </p:cNvSpPr>
          <p:nvPr>
            <p:ph idx="1"/>
          </p:nvPr>
        </p:nvSpPr>
        <p:spPr>
          <a:xfrm>
            <a:off x="256909" y="1077684"/>
            <a:ext cx="8847665" cy="5537661"/>
          </a:xfrm>
        </p:spPr>
        <p:txBody>
          <a:bodyPr>
            <a:normAutofit/>
          </a:bodyPr>
          <a:lstStyle/>
          <a:p>
            <a:pPr marL="0" indent="0" algn="just">
              <a:buNone/>
            </a:pPr>
            <a:r>
              <a:rPr lang="en-US" sz="2000" b="1" dirty="0" smtClean="0">
                <a:solidFill>
                  <a:srgbClr val="0B5ED7"/>
                </a:solidFill>
                <a:latin typeface="Times New Roman" panose="02020603050405020304" pitchFamily="18" charset="0"/>
                <a:cs typeface="Times New Roman" panose="02020603050405020304" pitchFamily="18" charset="0"/>
              </a:rPr>
              <a:t>Example 7.1: </a:t>
            </a:r>
            <a:r>
              <a:rPr lang="en-US" sz="2000" dirty="0" smtClean="0">
                <a:solidFill>
                  <a:srgbClr val="0B5ED7"/>
                </a:solidFill>
              </a:rPr>
              <a:t>Correlation </a:t>
            </a:r>
            <a:r>
              <a:rPr lang="en-US" sz="2000" dirty="0">
                <a:solidFill>
                  <a:srgbClr val="0B5ED7"/>
                </a:solidFill>
              </a:rPr>
              <a:t>of Gestational Age and Birth </a:t>
            </a:r>
            <a:r>
              <a:rPr lang="en-US" sz="2000" dirty="0" smtClean="0">
                <a:solidFill>
                  <a:srgbClr val="0B5ED7"/>
                </a:solidFill>
              </a:rPr>
              <a:t>Weight</a:t>
            </a:r>
          </a:p>
          <a:p>
            <a:pPr marL="0" indent="0" algn="just">
              <a:buNone/>
            </a:pPr>
            <a:endParaRPr lang="en-US" sz="800" b="0" dirty="0" smtClean="0">
              <a:solidFill>
                <a:srgbClr val="0B5ED7"/>
              </a:solidFill>
              <a:latin typeface="Times New Roman" panose="02020603050405020304" pitchFamily="18" charset="0"/>
              <a:cs typeface="Times New Roman" panose="02020603050405020304" pitchFamily="18" charset="0"/>
            </a:endParaRPr>
          </a:p>
          <a:p>
            <a:r>
              <a:rPr lang="en-US" sz="1800" dirty="0"/>
              <a:t>We wish to estimate the association between gestational age and infant birth </a:t>
            </a:r>
            <a:r>
              <a:rPr lang="en-US" sz="1800" dirty="0" smtClean="0"/>
              <a:t>weight.</a:t>
            </a:r>
          </a:p>
          <a:p>
            <a:pPr lvl="8"/>
            <a:endParaRPr lang="en-US" sz="600" dirty="0" smtClean="0"/>
          </a:p>
          <a:p>
            <a:r>
              <a:rPr lang="en-US" sz="1800" dirty="0" smtClean="0"/>
              <a:t>In </a:t>
            </a:r>
            <a:r>
              <a:rPr lang="en-US" sz="1800" dirty="0"/>
              <a:t>this example, birth weight is the dependent variable and gestational age is the independent variable. Thus </a:t>
            </a:r>
            <a:r>
              <a:rPr lang="en-US" sz="1800" i="1" dirty="0" smtClean="0"/>
              <a:t>Y</a:t>
            </a:r>
            <a:r>
              <a:rPr lang="en-US" sz="1800" dirty="0" smtClean="0"/>
              <a:t> = birth </a:t>
            </a:r>
            <a:r>
              <a:rPr lang="en-US" sz="1800" dirty="0"/>
              <a:t>weight and </a:t>
            </a:r>
            <a:r>
              <a:rPr lang="en-US" sz="1800" i="1" dirty="0" smtClean="0"/>
              <a:t>X</a:t>
            </a:r>
            <a:r>
              <a:rPr lang="en-US" sz="1800" dirty="0" smtClean="0"/>
              <a:t> = gestational </a:t>
            </a:r>
            <a:r>
              <a:rPr lang="en-US" sz="1800" dirty="0"/>
              <a:t>age. </a:t>
            </a:r>
            <a:endParaRPr lang="en-US" sz="1800" dirty="0" smtClean="0"/>
          </a:p>
          <a:p>
            <a:pPr lvl="8"/>
            <a:endParaRPr lang="en-US" sz="600" dirty="0" smtClean="0"/>
          </a:p>
          <a:p>
            <a:r>
              <a:rPr lang="en-US" sz="1800" dirty="0" smtClean="0"/>
              <a:t>The </a:t>
            </a:r>
            <a:r>
              <a:rPr lang="en-US" sz="1800" dirty="0"/>
              <a:t>data are displayed in a </a:t>
            </a:r>
            <a:r>
              <a:rPr lang="en-US" sz="1800" dirty="0">
                <a:solidFill>
                  <a:srgbClr val="0B5ED7"/>
                </a:solidFill>
              </a:rPr>
              <a:t>scatter diagram </a:t>
            </a:r>
            <a:r>
              <a:rPr lang="en-US" sz="1800" dirty="0"/>
              <a:t>in the figure below.</a:t>
            </a:r>
            <a:endParaRPr lang="en-IN" sz="1800" dirty="0"/>
          </a:p>
          <a:p>
            <a:pPr algn="just"/>
            <a:endParaRPr lang="en-US" sz="1800" dirty="0" smtClean="0"/>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8" name="Picture 7" descr="BirthWgtGrap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038" y="3317829"/>
            <a:ext cx="5088234" cy="3483021"/>
          </a:xfrm>
          <a:prstGeom prst="rect">
            <a:avLst/>
          </a:prstGeom>
          <a:noFill/>
          <a:ln>
            <a:noFill/>
          </a:ln>
        </p:spPr>
      </p:pic>
    </p:spTree>
    <p:extLst>
      <p:ext uri="{BB962C8B-B14F-4D97-AF65-F5344CB8AC3E}">
        <p14:creationId xmlns:p14="http://schemas.microsoft.com/office/powerpoint/2010/main" val="4010660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247"/>
            <a:ext cx="9347199" cy="643467"/>
          </a:xfrm>
        </p:spPr>
        <p:txBody>
          <a:bodyPr>
            <a:noAutofit/>
          </a:bodyPr>
          <a:lstStyle/>
          <a:p>
            <a:pPr algn="ctr"/>
            <a:r>
              <a:rPr lang="en-US" sz="4000" dirty="0" smtClean="0">
                <a:solidFill>
                  <a:srgbClr val="A50021"/>
                </a:solidFill>
                <a:latin typeface="Times New Roman" pitchFamily="18" charset="0"/>
                <a:cs typeface="Times New Roman" pitchFamily="18" charset="0"/>
              </a:rPr>
              <a:t>Karl Pearson’s coefficient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5" name="Content Placeholder 4"/>
          <p:cNvSpPr>
            <a:spLocks noGrp="1"/>
          </p:cNvSpPr>
          <p:nvPr>
            <p:ph idx="1"/>
          </p:nvPr>
        </p:nvSpPr>
        <p:spPr>
          <a:xfrm>
            <a:off x="256909" y="1077684"/>
            <a:ext cx="8847665" cy="5537661"/>
          </a:xfrm>
        </p:spPr>
        <p:txBody>
          <a:bodyPr>
            <a:normAutofit/>
          </a:bodyPr>
          <a:lstStyle/>
          <a:p>
            <a:pPr marL="0" indent="0" algn="just">
              <a:buNone/>
            </a:pPr>
            <a:r>
              <a:rPr lang="en-US" sz="2000" b="1" dirty="0" smtClean="0">
                <a:solidFill>
                  <a:srgbClr val="0B5ED7"/>
                </a:solidFill>
                <a:latin typeface="Times New Roman" panose="02020603050405020304" pitchFamily="18" charset="0"/>
                <a:cs typeface="Times New Roman" panose="02020603050405020304" pitchFamily="18" charset="0"/>
              </a:rPr>
              <a:t>Example 7.1: </a:t>
            </a:r>
            <a:r>
              <a:rPr lang="en-US" sz="2000" dirty="0" smtClean="0">
                <a:solidFill>
                  <a:srgbClr val="0B5ED7"/>
                </a:solidFill>
              </a:rPr>
              <a:t>Correlation </a:t>
            </a:r>
            <a:r>
              <a:rPr lang="en-US" sz="2000" dirty="0">
                <a:solidFill>
                  <a:srgbClr val="0B5ED7"/>
                </a:solidFill>
              </a:rPr>
              <a:t>of Gestational Age and Birth </a:t>
            </a:r>
            <a:r>
              <a:rPr lang="en-US" sz="2000" dirty="0" smtClean="0">
                <a:solidFill>
                  <a:srgbClr val="0B5ED7"/>
                </a:solidFill>
              </a:rPr>
              <a:t>Weight</a:t>
            </a:r>
          </a:p>
          <a:p>
            <a:pPr marL="0" indent="0" algn="just">
              <a:buNone/>
            </a:pPr>
            <a:endParaRPr lang="en-US" sz="800" b="0" dirty="0" smtClean="0">
              <a:solidFill>
                <a:srgbClr val="0B5ED7"/>
              </a:solidFill>
              <a:latin typeface="Times New Roman" panose="02020603050405020304" pitchFamily="18" charset="0"/>
              <a:cs typeface="Times New Roman" panose="02020603050405020304" pitchFamily="18" charset="0"/>
            </a:endParaRPr>
          </a:p>
          <a:p>
            <a:r>
              <a:rPr lang="en-US" sz="1800" dirty="0" smtClean="0"/>
              <a:t>For the given data, it can be shown the following</a:t>
            </a:r>
            <a:endParaRPr lang="en-IN" sz="1800" dirty="0"/>
          </a:p>
          <a:p>
            <a:pPr algn="just"/>
            <a:endParaRPr lang="en-US" sz="1800" dirty="0" smtClean="0"/>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7" name="Picture 6" descr="Correlation7.png"/>
          <p:cNvPicPr/>
          <p:nvPr/>
        </p:nvPicPr>
        <p:blipFill>
          <a:blip r:embed="rId2">
            <a:extLst>
              <a:ext uri="{28A0092B-C50C-407E-A947-70E740481C1C}">
                <a14:useLocalDpi xmlns:a14="http://schemas.microsoft.com/office/drawing/2010/main" val="0"/>
              </a:ext>
            </a:extLst>
          </a:blip>
          <a:srcRect/>
          <a:stretch>
            <a:fillRect/>
          </a:stretch>
        </p:blipFill>
        <p:spPr bwMode="auto">
          <a:xfrm>
            <a:off x="1805599" y="2146436"/>
            <a:ext cx="1668145" cy="426085"/>
          </a:xfrm>
          <a:prstGeom prst="rect">
            <a:avLst/>
          </a:prstGeom>
          <a:noFill/>
          <a:ln>
            <a:noFill/>
          </a:ln>
        </p:spPr>
      </p:pic>
      <p:pic>
        <p:nvPicPr>
          <p:cNvPr id="9" name="Picture 8" descr="Correlation9.png"/>
          <p:cNvPicPr/>
          <p:nvPr/>
        </p:nvPicPr>
        <p:blipFill>
          <a:blip r:embed="rId3">
            <a:extLst>
              <a:ext uri="{28A0092B-C50C-407E-A947-70E740481C1C}">
                <a14:useLocalDpi xmlns:a14="http://schemas.microsoft.com/office/drawing/2010/main" val="0"/>
              </a:ext>
            </a:extLst>
          </a:blip>
          <a:srcRect/>
          <a:stretch>
            <a:fillRect/>
          </a:stretch>
        </p:blipFill>
        <p:spPr bwMode="auto">
          <a:xfrm>
            <a:off x="1805599" y="2768917"/>
            <a:ext cx="1905635" cy="440055"/>
          </a:xfrm>
          <a:prstGeom prst="rect">
            <a:avLst/>
          </a:prstGeom>
          <a:noFill/>
          <a:ln>
            <a:noFill/>
          </a:ln>
        </p:spPr>
      </p:pic>
      <p:pic>
        <p:nvPicPr>
          <p:cNvPr id="10" name="Picture 9" descr="Correlation8.png"/>
          <p:cNvPicPr/>
          <p:nvPr/>
        </p:nvPicPr>
        <p:blipFill>
          <a:blip r:embed="rId4">
            <a:extLst>
              <a:ext uri="{28A0092B-C50C-407E-A947-70E740481C1C}">
                <a14:useLocalDpi xmlns:a14="http://schemas.microsoft.com/office/drawing/2010/main" val="0"/>
              </a:ext>
            </a:extLst>
          </a:blip>
          <a:srcRect/>
          <a:stretch>
            <a:fillRect/>
          </a:stretch>
        </p:blipFill>
        <p:spPr bwMode="auto">
          <a:xfrm>
            <a:off x="1805599" y="3429000"/>
            <a:ext cx="2379980" cy="467360"/>
          </a:xfrm>
          <a:prstGeom prst="rect">
            <a:avLst/>
          </a:prstGeom>
          <a:noFill/>
          <a:ln>
            <a:noFill/>
          </a:ln>
        </p:spPr>
      </p:pic>
      <p:pic>
        <p:nvPicPr>
          <p:cNvPr id="11" name="Picture 10" descr="Correlation12.png"/>
          <p:cNvPicPr/>
          <p:nvPr/>
        </p:nvPicPr>
        <p:blipFill>
          <a:blip r:embed="rId5">
            <a:extLst>
              <a:ext uri="{28A0092B-C50C-407E-A947-70E740481C1C}">
                <a14:useLocalDpi xmlns:a14="http://schemas.microsoft.com/office/drawing/2010/main" val="0"/>
              </a:ext>
            </a:extLst>
          </a:blip>
          <a:srcRect/>
          <a:stretch>
            <a:fillRect/>
          </a:stretch>
        </p:blipFill>
        <p:spPr bwMode="auto">
          <a:xfrm>
            <a:off x="1805599" y="4085272"/>
            <a:ext cx="3329305" cy="516255"/>
          </a:xfrm>
          <a:prstGeom prst="rect">
            <a:avLst/>
          </a:prstGeom>
          <a:noFill/>
          <a:ln>
            <a:noFill/>
          </a:ln>
        </p:spPr>
      </p:pic>
      <mc:AlternateContent xmlns:mc="http://schemas.openxmlformats.org/markup-compatibility/2006" xmlns:a14="http://schemas.microsoft.com/office/drawing/2010/main">
        <mc:Choice Requires="a14">
          <p:sp>
            <p:nvSpPr>
              <p:cNvPr id="3" name="Rectangle 2"/>
              <p:cNvSpPr/>
              <p:nvPr/>
            </p:nvSpPr>
            <p:spPr>
              <a:xfrm>
                <a:off x="1805599" y="4786886"/>
                <a:ext cx="2817426" cy="628377"/>
              </a:xfrm>
              <a:prstGeom prst="rect">
                <a:avLst/>
              </a:prstGeom>
            </p:spPr>
            <p:txBody>
              <a:bodyPr wrap="square">
                <a:spAutoFit/>
              </a:bodyPr>
              <a:lstStyle/>
              <a:p>
                <a:pPr algn="just"/>
                <a14:m>
                  <m:oMath xmlns:m="http://schemas.openxmlformats.org/officeDocument/2006/math">
                    <m:sSup>
                      <m:sSupPr>
                        <m:ctrlPr>
                          <a:rPr lang="en-US" sz="2000" i="1" smtClean="0">
                            <a:solidFill>
                              <a:prstClr val="black"/>
                            </a:solidFill>
                            <a:latin typeface="Cambria Math" panose="02040503050406030204" pitchFamily="18" charset="0"/>
                            <a:cs typeface="Times New Roman" panose="02020603050405020304" pitchFamily="18" charset="0"/>
                          </a:rPr>
                        </m:ctrlPr>
                      </m:sSupPr>
                      <m:e>
                        <m:r>
                          <a:rPr lang="en-US" sz="2000" i="1">
                            <a:solidFill>
                              <a:prstClr val="black"/>
                            </a:solidFill>
                            <a:latin typeface="Cambria Math" panose="02040503050406030204" pitchFamily="18" charset="0"/>
                            <a:cs typeface="Times New Roman" panose="02020603050405020304" pitchFamily="18" charset="0"/>
                          </a:rPr>
                          <m:t>𝑟</m:t>
                        </m:r>
                      </m:e>
                      <m:sup>
                        <m:r>
                          <a:rPr lang="en-US" sz="2000" i="1">
                            <a:solidFill>
                              <a:prstClr val="black"/>
                            </a:solidFill>
                            <a:latin typeface="Cambria Math" panose="02040503050406030204" pitchFamily="18" charset="0"/>
                            <a:cs typeface="Times New Roman" panose="02020603050405020304" pitchFamily="18" charset="0"/>
                          </a:rPr>
                          <m:t>∗</m:t>
                        </m:r>
                      </m:sup>
                    </m:sSup>
                    <m:r>
                      <a:rPr lang="en-US" sz="2000" i="1">
                        <a:solidFill>
                          <a:prstClr val="black"/>
                        </a:solidFill>
                        <a:latin typeface="Cambria Math" panose="02040503050406030204" pitchFamily="18" charset="0"/>
                        <a:cs typeface="Times New Roman" panose="02020603050405020304" pitchFamily="18" charset="0"/>
                      </a:rPr>
                      <m:t>=</m:t>
                    </m:r>
                    <m:f>
                      <m:fPr>
                        <m:ctrlPr>
                          <a:rPr lang="en-US" sz="2000" i="1">
                            <a:solidFill>
                              <a:prstClr val="black"/>
                            </a:solidFill>
                            <a:latin typeface="Cambria Math" panose="02040503050406030204" pitchFamily="18" charset="0"/>
                            <a:cs typeface="Times New Roman" panose="02020603050405020304" pitchFamily="18" charset="0"/>
                          </a:rPr>
                        </m:ctrlPr>
                      </m:fPr>
                      <m:num>
                        <m:nary>
                          <m:naryPr>
                            <m:chr m:val="∑"/>
                            <m:subHide m:val="on"/>
                            <m:supHide m:val="on"/>
                            <m:ctrlPr>
                              <a:rPr lang="en-US" sz="2000" i="1">
                                <a:solidFill>
                                  <a:prstClr val="black"/>
                                </a:solidFill>
                                <a:latin typeface="Cambria Math" panose="02040503050406030204" pitchFamily="18" charset="0"/>
                                <a:cs typeface="Times New Roman" panose="02020603050405020304" pitchFamily="18" charset="0"/>
                              </a:rPr>
                            </m:ctrlPr>
                          </m:naryPr>
                          <m:sub/>
                          <m:sup/>
                          <m:e>
                            <m:r>
                              <a:rPr lang="en-US" sz="2000" i="1">
                                <a:solidFill>
                                  <a:prstClr val="black"/>
                                </a:solidFill>
                                <a:latin typeface="Cambria Math" panose="02040503050406030204" pitchFamily="18" charset="0"/>
                                <a:cs typeface="Times New Roman" panose="02020603050405020304" pitchFamily="18" charset="0"/>
                              </a:rPr>
                              <m:t>(</m:t>
                            </m:r>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𝑋</m:t>
                                </m:r>
                              </m:e>
                              <m:sub>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m:t>
                            </m:r>
                            <m:acc>
                              <m:accPr>
                                <m:chr m:val="̅"/>
                                <m:ctrlPr>
                                  <a:rPr lang="en-US" sz="2000" i="1">
                                    <a:solidFill>
                                      <a:prstClr val="black"/>
                                    </a:solidFill>
                                    <a:latin typeface="Cambria Math" panose="02040503050406030204" pitchFamily="18" charset="0"/>
                                    <a:cs typeface="Times New Roman" panose="02020603050405020304" pitchFamily="18" charset="0"/>
                                  </a:rPr>
                                </m:ctrlPr>
                              </m:accPr>
                              <m:e>
                                <m:r>
                                  <a:rPr lang="en-US" sz="2000" i="1">
                                    <a:solidFill>
                                      <a:prstClr val="black"/>
                                    </a:solidFill>
                                    <a:latin typeface="Cambria Math" panose="02040503050406030204" pitchFamily="18" charset="0"/>
                                    <a:cs typeface="Times New Roman" panose="02020603050405020304" pitchFamily="18" charset="0"/>
                                  </a:rPr>
                                  <m:t>𝑋</m:t>
                                </m:r>
                              </m:e>
                            </m:acc>
                            <m:r>
                              <a:rPr lang="en-US" sz="2000" i="1">
                                <a:solidFill>
                                  <a:prstClr val="black"/>
                                </a:solidFill>
                                <a:latin typeface="Cambria Math" panose="02040503050406030204" pitchFamily="18" charset="0"/>
                                <a:cs typeface="Times New Roman" panose="02020603050405020304" pitchFamily="18" charset="0"/>
                              </a:rPr>
                              <m:t>)(</m:t>
                            </m:r>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𝑌</m:t>
                                </m:r>
                              </m:e>
                              <m:sub>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m:t>
                            </m:r>
                            <m:acc>
                              <m:accPr>
                                <m:chr m:val="̅"/>
                                <m:ctrlPr>
                                  <a:rPr lang="en-US" sz="2000" i="1">
                                    <a:solidFill>
                                      <a:prstClr val="black"/>
                                    </a:solidFill>
                                    <a:latin typeface="Cambria Math" panose="02040503050406030204" pitchFamily="18" charset="0"/>
                                    <a:cs typeface="Times New Roman" panose="02020603050405020304" pitchFamily="18" charset="0"/>
                                  </a:rPr>
                                </m:ctrlPr>
                              </m:accPr>
                              <m:e>
                                <m:r>
                                  <a:rPr lang="en-US" sz="2000" i="1">
                                    <a:solidFill>
                                      <a:prstClr val="black"/>
                                    </a:solidFill>
                                    <a:latin typeface="Cambria Math" panose="02040503050406030204" pitchFamily="18" charset="0"/>
                                    <a:cs typeface="Times New Roman" panose="02020603050405020304" pitchFamily="18" charset="0"/>
                                  </a:rPr>
                                  <m:t>𝑌</m:t>
                                </m:r>
                              </m:e>
                            </m:acc>
                            <m:r>
                              <a:rPr lang="en-US" sz="2000" i="1">
                                <a:solidFill>
                                  <a:prstClr val="black"/>
                                </a:solidFill>
                                <a:latin typeface="Cambria Math" panose="02040503050406030204" pitchFamily="18" charset="0"/>
                                <a:cs typeface="Times New Roman" panose="02020603050405020304" pitchFamily="18" charset="0"/>
                              </a:rPr>
                              <m:t>)</m:t>
                            </m:r>
                          </m:e>
                        </m:nary>
                      </m:num>
                      <m:den>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a:ea typeface="Cambria Math" panose="02040503050406030204" pitchFamily="18" charset="0"/>
                                <a:cs typeface="Times New Roman" panose="02020603050405020304" pitchFamily="18" charset="0"/>
                              </a:rPr>
                              <m:t>𝑠</m:t>
                            </m:r>
                          </m:e>
                          <m:sub>
                            <m:r>
                              <a:rPr lang="en-US" sz="2000" b="0" i="1" smtClean="0">
                                <a:solidFill>
                                  <a:prstClr val="black"/>
                                </a:solidFill>
                                <a:latin typeface="Cambria Math"/>
                                <a:cs typeface="Times New Roman" panose="02020603050405020304" pitchFamily="18" charset="0"/>
                              </a:rPr>
                              <m:t>𝑥</m:t>
                            </m:r>
                          </m:sub>
                        </m:sSub>
                        <m:r>
                          <a:rPr lang="en-US" sz="2000" i="1">
                            <a:solidFill>
                              <a:prstClr val="black"/>
                            </a:solidFill>
                            <a:latin typeface="Cambria Math" panose="02040503050406030204" pitchFamily="18" charset="0"/>
                            <a:cs typeface="Times New Roman" panose="02020603050405020304" pitchFamily="18" charset="0"/>
                          </a:rPr>
                          <m:t>.</m:t>
                        </m:r>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a:ea typeface="Cambria Math" panose="02040503050406030204" pitchFamily="18" charset="0"/>
                                <a:cs typeface="Times New Roman" panose="02020603050405020304" pitchFamily="18" charset="0"/>
                              </a:rPr>
                              <m:t>𝑠</m:t>
                            </m:r>
                          </m:e>
                          <m:sub>
                            <m:r>
                              <a:rPr lang="en-US" sz="2000" b="0" i="1" smtClean="0">
                                <a:solidFill>
                                  <a:prstClr val="black"/>
                                </a:solidFill>
                                <a:latin typeface="Cambria Math"/>
                                <a:cs typeface="Times New Roman" panose="02020603050405020304" pitchFamily="18" charset="0"/>
                              </a:rPr>
                              <m:t>𝑦</m:t>
                            </m:r>
                          </m:sub>
                        </m:sSub>
                      </m:den>
                    </m:f>
                  </m:oMath>
                </a14:m>
                <a:r>
                  <a:rPr lang="en-IN" sz="2000" dirty="0" smtClean="0">
                    <a:solidFill>
                      <a:prstClr val="black"/>
                    </a:solidFill>
                  </a:rPr>
                  <a:t> = </a:t>
                </a:r>
                <a:r>
                  <a:rPr lang="en-IN" sz="2000" dirty="0" smtClean="0">
                    <a:solidFill>
                      <a:prstClr val="black"/>
                    </a:solidFill>
                    <a:latin typeface="Times New Roman" pitchFamily="18" charset="0"/>
                    <a:cs typeface="Times New Roman" pitchFamily="18" charset="0"/>
                  </a:rPr>
                  <a:t>0.82</a:t>
                </a:r>
                <a:endParaRPr lang="en-IN" sz="2000" dirty="0">
                  <a:solidFill>
                    <a:prstClr val="black"/>
                  </a:solidFill>
                  <a:latin typeface="Times New Roman" pitchFamily="18"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05599" y="4786886"/>
                <a:ext cx="2817426" cy="628377"/>
              </a:xfrm>
              <a:prstGeom prst="rect">
                <a:avLst/>
              </a:prstGeom>
              <a:blipFill rotWithShape="1">
                <a:blip r:embed="rId6"/>
                <a:stretch>
                  <a:fillRect r="-1732"/>
                </a:stretch>
              </a:blipFill>
            </p:spPr>
            <p:txBody>
              <a:bodyPr/>
              <a:lstStyle/>
              <a:p>
                <a:r>
                  <a:rPr lang="en-IN">
                    <a:noFill/>
                  </a:rPr>
                  <a:t> </a:t>
                </a:r>
              </a:p>
            </p:txBody>
          </p:sp>
        </mc:Fallback>
      </mc:AlternateContent>
      <p:sp>
        <p:nvSpPr>
          <p:cNvPr id="13" name="Rectangle 12"/>
          <p:cNvSpPr/>
          <p:nvPr/>
        </p:nvSpPr>
        <p:spPr>
          <a:xfrm>
            <a:off x="440871" y="5604107"/>
            <a:ext cx="8686800" cy="646331"/>
          </a:xfrm>
          <a:prstGeom prst="rect">
            <a:avLst/>
          </a:prstGeom>
        </p:spPr>
        <p:txBody>
          <a:bodyPr wrap="square">
            <a:spAutoFit/>
          </a:bodyPr>
          <a:lstStyle/>
          <a:p>
            <a:r>
              <a:rPr lang="en-US" dirty="0" smtClean="0">
                <a:solidFill>
                  <a:srgbClr val="0B5ED7"/>
                </a:solidFill>
              </a:rPr>
              <a:t>Conclusion: The sample’s </a:t>
            </a:r>
            <a:r>
              <a:rPr lang="en-US" dirty="0">
                <a:solidFill>
                  <a:srgbClr val="0B5ED7"/>
                </a:solidFill>
              </a:rPr>
              <a:t>correlation coefficient indicates a strong positive </a:t>
            </a:r>
            <a:r>
              <a:rPr lang="en-US" dirty="0" smtClean="0">
                <a:solidFill>
                  <a:srgbClr val="0B5ED7"/>
                </a:solidFill>
              </a:rPr>
              <a:t>correlation between </a:t>
            </a:r>
            <a:r>
              <a:rPr lang="en-US" dirty="0">
                <a:solidFill>
                  <a:srgbClr val="0B5ED7"/>
                </a:solidFill>
              </a:rPr>
              <a:t>Gestational Age and Birth Weight</a:t>
            </a:r>
            <a:r>
              <a:rPr lang="en-US" dirty="0" smtClean="0">
                <a:solidFill>
                  <a:srgbClr val="0B5ED7"/>
                </a:solidFill>
              </a:rPr>
              <a:t>.</a:t>
            </a:r>
            <a:endParaRPr lang="en-IN" dirty="0">
              <a:solidFill>
                <a:srgbClr val="0B5ED7"/>
              </a:solidFill>
            </a:endParaRPr>
          </a:p>
        </p:txBody>
      </p:sp>
    </p:spTree>
    <p:extLst>
      <p:ext uri="{BB962C8B-B14F-4D97-AF65-F5344CB8AC3E}">
        <p14:creationId xmlns:p14="http://schemas.microsoft.com/office/powerpoint/2010/main" val="1217800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247"/>
            <a:ext cx="9347199" cy="643467"/>
          </a:xfrm>
        </p:spPr>
        <p:txBody>
          <a:bodyPr>
            <a:noAutofit/>
          </a:bodyPr>
          <a:lstStyle/>
          <a:p>
            <a:pPr algn="ctr"/>
            <a:r>
              <a:rPr lang="en-US" sz="4000" dirty="0" smtClean="0">
                <a:solidFill>
                  <a:srgbClr val="A50021"/>
                </a:solidFill>
                <a:latin typeface="Times New Roman" pitchFamily="18" charset="0"/>
                <a:cs typeface="Times New Roman" pitchFamily="18" charset="0"/>
              </a:rPr>
              <a:t>Karl Pearson’s coefficient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56116" y="871346"/>
                <a:ext cx="8847665" cy="5135337"/>
              </a:xfrm>
            </p:spPr>
            <p:txBody>
              <a:bodyPr>
                <a:normAutofit/>
              </a:bodyPr>
              <a:lstStyle/>
              <a:p>
                <a:pPr marL="0" indent="0" algn="just">
                  <a:buNone/>
                </a:pPr>
                <a:r>
                  <a:rPr lang="en-US" sz="2000" b="1" dirty="0" smtClean="0">
                    <a:solidFill>
                      <a:srgbClr val="0B5ED7"/>
                    </a:solidFill>
                    <a:latin typeface="Times New Roman" panose="02020603050405020304" pitchFamily="18" charset="0"/>
                    <a:cs typeface="Times New Roman" panose="02020603050405020304" pitchFamily="18" charset="0"/>
                  </a:rPr>
                  <a:t>Example 7.1: </a:t>
                </a:r>
                <a:r>
                  <a:rPr lang="en-US" sz="2000" dirty="0" smtClean="0">
                    <a:solidFill>
                      <a:srgbClr val="0B5ED7"/>
                    </a:solidFill>
                  </a:rPr>
                  <a:t>Correlation </a:t>
                </a:r>
                <a:r>
                  <a:rPr lang="en-US" sz="2000" dirty="0">
                    <a:solidFill>
                      <a:srgbClr val="0B5ED7"/>
                    </a:solidFill>
                  </a:rPr>
                  <a:t>of Gestational Age and Birth </a:t>
                </a:r>
                <a:r>
                  <a:rPr lang="en-US" sz="2000" dirty="0" smtClean="0">
                    <a:solidFill>
                      <a:srgbClr val="0B5ED7"/>
                    </a:solidFill>
                  </a:rPr>
                  <a:t>Weight</a:t>
                </a:r>
              </a:p>
              <a:p>
                <a:pPr marL="0" indent="0" algn="just">
                  <a:buNone/>
                </a:pPr>
                <a:endParaRPr lang="en-US" sz="800" b="0" dirty="0" smtClean="0">
                  <a:solidFill>
                    <a:srgbClr val="0B5ED7"/>
                  </a:solidFill>
                  <a:latin typeface="Times New Roman" panose="02020603050405020304" pitchFamily="18" charset="0"/>
                  <a:cs typeface="Times New Roman" panose="02020603050405020304" pitchFamily="18" charset="0"/>
                </a:endParaRPr>
              </a:p>
              <a:p>
                <a:r>
                  <a:rPr lang="en-US" sz="1800" dirty="0" smtClean="0">
                    <a:solidFill>
                      <a:srgbClr val="A50021"/>
                    </a:solidFill>
                  </a:rPr>
                  <a:t>Significance Test</a:t>
                </a:r>
              </a:p>
              <a:p>
                <a:pPr lvl="1"/>
                <a:r>
                  <a:rPr lang="en-US" sz="1600" dirty="0">
                    <a:latin typeface="Times New Roman" pitchFamily="18" charset="0"/>
                    <a:cs typeface="Times New Roman" pitchFamily="18" charset="0"/>
                  </a:rPr>
                  <a:t>To test whether the association is merely apparent, and might have arisen by chance use the </a:t>
                </a:r>
                <a:r>
                  <a:rPr lang="en-US" sz="1600" i="1" dirty="0">
                    <a:solidFill>
                      <a:srgbClr val="FF0000"/>
                    </a:solidFill>
                    <a:latin typeface="Times New Roman" pitchFamily="18" charset="0"/>
                    <a:cs typeface="Times New Roman" pitchFamily="18" charset="0"/>
                  </a:rPr>
                  <a:t>t</a:t>
                </a:r>
                <a:r>
                  <a:rPr lang="en-US" sz="1600" dirty="0">
                    <a:solidFill>
                      <a:srgbClr val="FF0000"/>
                    </a:solidFill>
                    <a:latin typeface="Times New Roman" pitchFamily="18" charset="0"/>
                    <a:cs typeface="Times New Roman" pitchFamily="18" charset="0"/>
                  </a:rPr>
                  <a:t> test </a:t>
                </a:r>
                <a:r>
                  <a:rPr lang="en-US" sz="1600" dirty="0">
                    <a:latin typeface="Times New Roman" pitchFamily="18" charset="0"/>
                    <a:cs typeface="Times New Roman" pitchFamily="18" charset="0"/>
                  </a:rPr>
                  <a:t>in the following </a:t>
                </a:r>
                <a:r>
                  <a:rPr lang="en-US" sz="1600" dirty="0" smtClean="0">
                    <a:latin typeface="Times New Roman" pitchFamily="18" charset="0"/>
                    <a:cs typeface="Times New Roman" pitchFamily="18" charset="0"/>
                  </a:rPr>
                  <a:t>calculation</a:t>
                </a:r>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latin typeface="Times New Roman" pitchFamily="18" charset="0"/>
                    <a:cs typeface="Times New Roman" pitchFamily="18" charset="0"/>
                  </a:rPr>
                  <a:t>Number of pair of observation is 17. Hence, </a:t>
                </a:r>
              </a:p>
              <a:p>
                <a:pPr lvl="1"/>
                <a:endParaRPr lang="en-US" sz="1600" dirty="0">
                  <a:latin typeface="Times New Roman" pitchFamily="18" charset="0"/>
                  <a:cs typeface="Times New Roman" pitchFamily="18" charset="0"/>
                </a:endParaRPr>
              </a:p>
              <a:p>
                <a:pPr lvl="1"/>
                <a:endParaRPr lang="en-US" sz="1600" dirty="0" smtClean="0">
                  <a:latin typeface="Times New Roman" pitchFamily="18" charset="0"/>
                  <a:cs typeface="Times New Roman" pitchFamily="18" charset="0"/>
                </a:endParaRPr>
              </a:p>
              <a:p>
                <a:pPr lvl="1"/>
                <a:endParaRPr lang="en-US" sz="1600" dirty="0">
                  <a:latin typeface="Times New Roman" pitchFamily="18" charset="0"/>
                  <a:cs typeface="Times New Roman" pitchFamily="18" charset="0"/>
                </a:endParaRPr>
              </a:p>
              <a:p>
                <a:pPr lvl="1"/>
                <a:endParaRPr lang="en-US" sz="1600" dirty="0" smtClean="0">
                  <a:latin typeface="Times New Roman" pitchFamily="18" charset="0"/>
                  <a:cs typeface="Times New Roman" pitchFamily="18" charset="0"/>
                </a:endParaRPr>
              </a:p>
              <a:p>
                <a:pPr lvl="1"/>
                <a:endParaRPr lang="en-US" sz="1600" dirty="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Consulting the t-test table, at </a:t>
                </a:r>
                <a:r>
                  <a:rPr lang="en-US" sz="1600" dirty="0" smtClean="0">
                    <a:solidFill>
                      <a:srgbClr val="0B5ED7"/>
                    </a:solidFill>
                    <a:latin typeface="Times New Roman" pitchFamily="18" charset="0"/>
                    <a:cs typeface="Times New Roman" pitchFamily="18" charset="0"/>
                  </a:rPr>
                  <a:t>degrees of freedom 15 </a:t>
                </a:r>
                <a:r>
                  <a:rPr lang="en-US" sz="1600" dirty="0" smtClean="0">
                    <a:latin typeface="Times New Roman" pitchFamily="18" charset="0"/>
                    <a:cs typeface="Times New Roman" pitchFamily="18" charset="0"/>
                  </a:rPr>
                  <a:t>and  for </a:t>
                </a:r>
                <a14:m>
                  <m:oMath xmlns:m="http://schemas.openxmlformats.org/officeDocument/2006/math">
                    <m:r>
                      <a:rPr lang="en-US" sz="1600" i="1">
                        <a:solidFill>
                          <a:srgbClr val="FF0000"/>
                        </a:solidFill>
                        <a:latin typeface="Cambria Math"/>
                      </a:rPr>
                      <m:t>𝛼</m:t>
                    </m:r>
                    <m:r>
                      <a:rPr lang="en-US" sz="1600" b="0" i="1" smtClean="0">
                        <a:solidFill>
                          <a:srgbClr val="FF0000"/>
                        </a:solidFill>
                        <a:latin typeface="Cambria Math" panose="02040503050406030204" pitchFamily="18" charset="0"/>
                      </a:rPr>
                      <m:t>=</m:t>
                    </m:r>
                    <m:r>
                      <a:rPr lang="en-US" sz="1600" i="1">
                        <a:solidFill>
                          <a:srgbClr val="FF0000"/>
                        </a:solidFill>
                        <a:latin typeface="Cambria Math"/>
                      </a:rPr>
                      <m:t>0.0</m:t>
                    </m:r>
                    <m:r>
                      <a:rPr lang="en-US" sz="1600" b="0" i="1" smtClean="0">
                        <a:solidFill>
                          <a:srgbClr val="FF0000"/>
                        </a:solidFill>
                        <a:latin typeface="Cambria Math" panose="02040503050406030204" pitchFamily="18" charset="0"/>
                      </a:rPr>
                      <m:t>5</m:t>
                    </m:r>
                  </m:oMath>
                </a14:m>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we find that </a:t>
                </a:r>
                <a:r>
                  <a:rPr lang="en-US" sz="1600" dirty="0" smtClean="0">
                    <a:latin typeface="Times New Roman" pitchFamily="18" charset="0"/>
                    <a:cs typeface="Times New Roman" pitchFamily="18" charset="0"/>
                  </a:rPr>
                  <a:t>t = 1.753. Thus, the value of Pearson’s correlation coefficient in this case </a:t>
                </a:r>
                <a:r>
                  <a:rPr lang="en-US" sz="1600" dirty="0" smtClean="0">
                    <a:solidFill>
                      <a:srgbClr val="0B5ED7"/>
                    </a:solidFill>
                    <a:latin typeface="Times New Roman" pitchFamily="18" charset="0"/>
                    <a:cs typeface="Times New Roman" pitchFamily="18" charset="0"/>
                  </a:rPr>
                  <a:t>may be regarded as highly significant</a:t>
                </a:r>
                <a:r>
                  <a:rPr lang="en-US" sz="1600" dirty="0" smtClean="0">
                    <a:latin typeface="Times New Roman" pitchFamily="18" charset="0"/>
                    <a:cs typeface="Times New Roman" pitchFamily="18" charset="0"/>
                  </a:rPr>
                  <a:t>.</a:t>
                </a:r>
                <a:endParaRPr lang="en-IN" sz="1600" dirty="0"/>
              </a:p>
              <a:p>
                <a:pPr algn="just"/>
                <a:endParaRPr lang="en-US" sz="1800" dirty="0" smtClean="0"/>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56116" y="871346"/>
                <a:ext cx="8847665" cy="5135337"/>
              </a:xfrm>
              <a:blipFill>
                <a:blip r:embed="rId2"/>
                <a:stretch>
                  <a:fillRect l="-689" t="-831" b="-106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747464" y="4059501"/>
                <a:ext cx="291791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=0.82</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US" i="1">
                                  <a:latin typeface="Cambria Math"/>
                                </a:rPr>
                                <m:t>17−2</m:t>
                              </m:r>
                            </m:num>
                            <m:den>
                              <m:r>
                                <a:rPr lang="en-US" i="1">
                                  <a:latin typeface="Cambria Math"/>
                                </a:rPr>
                                <m:t>1−</m:t>
                              </m:r>
                              <m:sSup>
                                <m:sSupPr>
                                  <m:ctrlPr>
                                    <a:rPr lang="en-IN" i="1">
                                      <a:latin typeface="Cambria Math" panose="02040503050406030204" pitchFamily="18" charset="0"/>
                                    </a:rPr>
                                  </m:ctrlPr>
                                </m:sSupPr>
                                <m:e>
                                  <m:r>
                                    <a:rPr lang="en-US" i="1">
                                      <a:latin typeface="Cambria Math"/>
                                    </a:rPr>
                                    <m:t>0.82</m:t>
                                  </m:r>
                                </m:e>
                                <m:sup>
                                  <m:r>
                                    <a:rPr lang="en-US" i="1">
                                      <a:latin typeface="Cambria Math"/>
                                    </a:rPr>
                                    <m:t>2</m:t>
                                  </m:r>
                                </m:sup>
                              </m:sSup>
                            </m:den>
                          </m:f>
                        </m:e>
                      </m:rad>
                      <m:r>
                        <a:rPr lang="en-US" i="1">
                          <a:latin typeface="Cambria Math"/>
                        </a:rPr>
                        <m:t>=1.44</m:t>
                      </m:r>
                    </m:oMath>
                  </m:oMathPara>
                </a14:m>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2747464" y="4059501"/>
                <a:ext cx="2917915" cy="910699"/>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43824" y="2528316"/>
                <a:ext cx="153612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r>
                        <a:rPr lang="en-US" i="1">
                          <a:latin typeface="Cambria Math"/>
                        </a:rPr>
                        <m:t>𝑟</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US" i="1">
                                  <a:latin typeface="Cambria Math"/>
                                </a:rPr>
                                <m:t>𝑛</m:t>
                              </m:r>
                              <m:r>
                                <a:rPr lang="en-US" i="1">
                                  <a:latin typeface="Cambria Math"/>
                                </a:rPr>
                                <m:t>−2</m:t>
                              </m:r>
                            </m:num>
                            <m:den>
                              <m:r>
                                <a:rPr lang="en-US" i="1">
                                  <a:latin typeface="Cambria Math"/>
                                </a:rPr>
                                <m:t>1−</m:t>
                              </m:r>
                              <m:sSup>
                                <m:sSupPr>
                                  <m:ctrlPr>
                                    <a:rPr lang="en-IN" i="1">
                                      <a:latin typeface="Cambria Math" panose="02040503050406030204" pitchFamily="18" charset="0"/>
                                    </a:rPr>
                                  </m:ctrlPr>
                                </m:sSupPr>
                                <m:e>
                                  <m:r>
                                    <a:rPr lang="en-US" i="1">
                                      <a:latin typeface="Cambria Math"/>
                                    </a:rPr>
                                    <m:t>𝑟</m:t>
                                  </m:r>
                                </m:e>
                                <m:sup>
                                  <m:r>
                                    <a:rPr lang="en-US" i="1">
                                      <a:latin typeface="Cambria Math"/>
                                    </a:rPr>
                                    <m:t>2</m:t>
                                  </m:r>
                                </m:sup>
                              </m:sSup>
                            </m:den>
                          </m:f>
                        </m:e>
                      </m:rad>
                    </m:oMath>
                  </m:oMathPara>
                </a14:m>
                <a:endParaRPr lang="en-IN" dirty="0"/>
              </a:p>
            </p:txBody>
          </p:sp>
        </mc:Choice>
        <mc:Fallback xmlns="">
          <p:sp>
            <p:nvSpPr>
              <p:cNvPr id="14" name="Rectangle 13"/>
              <p:cNvSpPr>
                <a:spLocks noRot="1" noChangeAspect="1" noMove="1" noResize="1" noEditPoints="1" noAdjustHandles="1" noChangeArrowheads="1" noChangeShapeType="1" noTextEdit="1"/>
              </p:cNvSpPr>
              <p:nvPr/>
            </p:nvSpPr>
            <p:spPr>
              <a:xfrm>
                <a:off x="3143824" y="2528316"/>
                <a:ext cx="1536125" cy="910699"/>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75738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normAutofit/>
          </a:bodyPr>
          <a:lstStyle/>
          <a:p>
            <a:pPr algn="ctr"/>
            <a:r>
              <a:rPr lang="en-US" b="1" dirty="0" smtClean="0">
                <a:solidFill>
                  <a:srgbClr val="9966FF"/>
                </a:solidFill>
                <a:latin typeface="Times New Roman" pitchFamily="18" charset="0"/>
                <a:cs typeface="Times New Roman" pitchFamily="18" charset="0"/>
              </a:rPr>
              <a:t>Rank </a:t>
            </a:r>
            <a:r>
              <a:rPr lang="en-US" b="1" dirty="0">
                <a:solidFill>
                  <a:srgbClr val="9966FF"/>
                </a:solidFill>
                <a:latin typeface="Times New Roman" pitchFamily="18" charset="0"/>
                <a:cs typeface="Times New Roman" pitchFamily="18" charset="0"/>
              </a:rPr>
              <a:t>Correlation Coefficient</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Tree>
    <p:extLst>
      <p:ext uri="{BB962C8B-B14F-4D97-AF65-F5344CB8AC3E}">
        <p14:creationId xmlns:p14="http://schemas.microsoft.com/office/powerpoint/2010/main" val="3679623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6" y="372532"/>
            <a:ext cx="9347199" cy="643467"/>
          </a:xfrm>
        </p:spPr>
        <p:txBody>
          <a:bodyPr>
            <a:noAutofit/>
          </a:bodyPr>
          <a:lstStyle/>
          <a:p>
            <a:pPr algn="just"/>
            <a:r>
              <a:rPr lang="en-US" sz="4000" dirty="0" smtClean="0">
                <a:solidFill>
                  <a:srgbClr val="A50021"/>
                </a:solidFill>
                <a:latin typeface="Times New Roman" pitchFamily="18" charset="0"/>
                <a:cs typeface="Times New Roman" pitchFamily="18" charset="0"/>
              </a:rPr>
              <a:t>Charles Spearman’s </a:t>
            </a:r>
            <a:r>
              <a:rPr lang="en-US" sz="4000" dirty="0">
                <a:solidFill>
                  <a:srgbClr val="A50021"/>
                </a:solidFill>
                <a:latin typeface="Times New Roman" pitchFamily="18" charset="0"/>
                <a:cs typeface="Times New Roman" pitchFamily="18" charset="0"/>
              </a:rPr>
              <a:t>Correlation </a:t>
            </a:r>
            <a:r>
              <a:rPr lang="en-US" sz="4000" dirty="0" smtClean="0">
                <a:solidFill>
                  <a:srgbClr val="A50021"/>
                </a:solidFill>
                <a:latin typeface="Times New Roman" pitchFamily="18" charset="0"/>
                <a:cs typeface="Times New Roman" pitchFamily="18" charset="0"/>
              </a:rPr>
              <a:t>Coefficient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560251" y="898072"/>
                <a:ext cx="9183688" cy="5366210"/>
              </a:xfrm>
            </p:spPr>
            <p:txBody>
              <a:bodyPr>
                <a:normAutofit/>
              </a:bodyPr>
              <a:lstStyle/>
              <a:p>
                <a:r>
                  <a:rPr lang="en-IN" sz="2000" dirty="0" smtClean="0">
                    <a:latin typeface="Times New Roman" panose="02020603050405020304" pitchFamily="18" charset="0"/>
                    <a:cs typeface="Times New Roman" panose="02020603050405020304" pitchFamily="18" charset="0"/>
                  </a:rPr>
                  <a:t>This correlation measurement is also called </a:t>
                </a:r>
                <a:r>
                  <a:rPr lang="en-IN" sz="2000" b="1" dirty="0" smtClean="0">
                    <a:solidFill>
                      <a:srgbClr val="A50021"/>
                    </a:solidFill>
                    <a:latin typeface="Times New Roman" panose="02020603050405020304" pitchFamily="18" charset="0"/>
                    <a:cs typeface="Times New Roman" panose="02020603050405020304" pitchFamily="18" charset="0"/>
                  </a:rPr>
                  <a:t>Rank correlation</a:t>
                </a:r>
                <a:r>
                  <a:rPr lang="en-IN" sz="2000" dirty="0" smtClean="0">
                    <a:latin typeface="Times New Roman" panose="02020603050405020304" pitchFamily="18" charset="0"/>
                    <a:cs typeface="Times New Roman" panose="02020603050405020304" pitchFamily="18" charset="0"/>
                  </a:rPr>
                  <a:t>.</a:t>
                </a:r>
              </a:p>
              <a:p>
                <a:pPr lvl="6"/>
                <a:endParaRPr lang="en-IN" sz="8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This technique is applicable to determine the degree of correlation between two variables in case of </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ordinal data</a:t>
                </a:r>
                <a:r>
                  <a:rPr lang="en-IN" sz="2000" dirty="0" smtClean="0">
                    <a:latin typeface="Times New Roman" panose="02020603050405020304" pitchFamily="18" charset="0"/>
                    <a:cs typeface="Times New Roman" panose="02020603050405020304" pitchFamily="18" charset="0"/>
                  </a:rPr>
                  <a:t>.</a:t>
                </a:r>
              </a:p>
              <a:p>
                <a:pPr lvl="7"/>
                <a:endParaRPr lang="en-IN" sz="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We can assign rank to the different values of a variable with ordinal data type.</a:t>
                </a:r>
              </a:p>
              <a:p>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smtClean="0">
                    <a:solidFill>
                      <a:srgbClr val="0B5ED7"/>
                    </a:solidFill>
                    <a:latin typeface="Times New Roman" panose="02020603050405020304" pitchFamily="18" charset="0"/>
                    <a:cs typeface="Times New Roman" panose="02020603050405020304" pitchFamily="18" charset="0"/>
                  </a:rPr>
                  <a:t>Example:</a:t>
                </a:r>
              </a:p>
              <a:p>
                <a:pPr marL="0" indent="0">
                  <a:buNone/>
                </a:pPr>
                <a:r>
                  <a:rPr lang="en-IN" sz="1800" dirty="0">
                    <a:solidFill>
                      <a:srgbClr val="0B5ED7"/>
                    </a:solidFill>
                    <a:latin typeface="Times New Roman" panose="02020603050405020304" pitchFamily="18" charset="0"/>
                    <a:cs typeface="Times New Roman" panose="02020603050405020304" pitchFamily="18" charset="0"/>
                  </a:rPr>
                  <a:t> </a:t>
                </a:r>
                <a:r>
                  <a:rPr lang="en-IN" sz="1800" dirty="0" smtClean="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B5ED7"/>
                        </a:solidFill>
                        <a:latin typeface="Cambria Math" panose="02040503050406030204" pitchFamily="18" charset="0"/>
                        <a:cs typeface="Times New Roman" panose="02020603050405020304" pitchFamily="18" charset="0"/>
                      </a:rPr>
                      <m:t>Height</m:t>
                    </m:r>
                    <m:r>
                      <a:rPr lang="en-US" sz="1800" b="0" i="0" smtClean="0">
                        <a:solidFill>
                          <a:srgbClr val="0B5ED7"/>
                        </a:solidFill>
                        <a:latin typeface="Cambria Math" panose="02040503050406030204" pitchFamily="18" charset="0"/>
                        <a:cs typeface="Times New Roman" panose="02020603050405020304" pitchFamily="18" charset="0"/>
                      </a:rPr>
                      <m:t>:[</m:t>
                    </m:r>
                    <m:r>
                      <m:rPr>
                        <m:sty m:val="p"/>
                      </m:rPr>
                      <a:rPr lang="en-US" sz="1800" b="0" i="0" smtClean="0">
                        <a:solidFill>
                          <a:srgbClr val="0B5ED7"/>
                        </a:solidFill>
                        <a:latin typeface="Cambria Math" panose="02040503050406030204" pitchFamily="18" charset="0"/>
                        <a:cs typeface="Times New Roman" panose="02020603050405020304" pitchFamily="18" charset="0"/>
                      </a:rPr>
                      <m:t>VS</m:t>
                    </m:r>
                    <m:r>
                      <a:rPr lang="en-US" sz="1800" b="0" i="0" smtClean="0">
                        <a:solidFill>
                          <a:srgbClr val="0B5ED7"/>
                        </a:solidFill>
                        <a:latin typeface="Cambria Math" panose="02040503050406030204" pitchFamily="18" charset="0"/>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S</m:t>
                    </m:r>
                    <m:r>
                      <a:rPr lang="en-US" sz="1800" b="0" i="0" smtClean="0">
                        <a:solidFill>
                          <a:srgbClr val="0B5ED7"/>
                        </a:solidFill>
                        <a:latin typeface="Cambria Math" panose="02040503050406030204" pitchFamily="18" charset="0"/>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L</m:t>
                    </m:r>
                    <m:r>
                      <a:rPr lang="en-US" sz="1800" b="0" i="0" smtClean="0">
                        <a:solidFill>
                          <a:srgbClr val="0B5ED7"/>
                        </a:solidFill>
                        <a:latin typeface="Cambria Math" panose="02040503050406030204" pitchFamily="18" charset="0"/>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T</m:t>
                    </m:r>
                    <m:r>
                      <a:rPr lang="en-US" sz="1800" b="0" i="0" smtClean="0">
                        <a:solidFill>
                          <a:srgbClr val="0B5ED7"/>
                        </a:solidFill>
                        <a:latin typeface="Cambria Math" panose="02040503050406030204" pitchFamily="18" charset="0"/>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VT</m:t>
                    </m:r>
                    <m:r>
                      <a:rPr lang="en-US" sz="1800" b="0" i="0" smtClean="0">
                        <a:solidFill>
                          <a:srgbClr val="0B5ED7"/>
                        </a:solidFill>
                        <a:latin typeface="Cambria Math" panose="02040503050406030204" pitchFamily="18" charset="0"/>
                        <a:cs typeface="Times New Roman" panose="02020603050405020304" pitchFamily="18" charset="0"/>
                      </a:rPr>
                      <m:t>]</m:t>
                    </m:r>
                  </m:oMath>
                </a14:m>
                <a:endParaRPr lang="en-IN" sz="1800" dirty="0" smtClean="0">
                  <a:solidFill>
                    <a:srgbClr val="0B5ED7"/>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IN" sz="1800" i="1" dirty="0" smtClean="0">
                          <a:solidFill>
                            <a:srgbClr val="0B5ED7"/>
                          </a:solidFill>
                          <a:latin typeface="Cambria Math" panose="02040503050406030204" pitchFamily="18" charset="0"/>
                          <a:cs typeface="Times New Roman" panose="02020603050405020304" pitchFamily="18" charset="0"/>
                        </a:rPr>
                        <m:t>             </m:t>
                      </m:r>
                      <m:r>
                        <a:rPr lang="en-US" sz="1800" b="0" i="1" dirty="0" smtClean="0">
                          <a:solidFill>
                            <a:srgbClr val="0B5ED7"/>
                          </a:solidFill>
                          <a:latin typeface="Cambria Math" panose="02040503050406030204" pitchFamily="18" charset="0"/>
                          <a:cs typeface="Times New Roman" panose="02020603050405020304" pitchFamily="18" charset="0"/>
                        </a:rPr>
                        <m:t>    </m:t>
                      </m:r>
                      <m:r>
                        <a:rPr lang="en-IN" sz="1800" i="1" dirty="0" smtClean="0">
                          <a:solidFill>
                            <a:srgbClr val="0B5ED7"/>
                          </a:solidFill>
                          <a:latin typeface="Cambria Math" panose="02040503050406030204" pitchFamily="18" charset="0"/>
                          <a:cs typeface="Times New Roman" panose="02020603050405020304" pitchFamily="18" charset="0"/>
                        </a:rPr>
                        <m:t>                   </m:t>
                      </m:r>
                      <m:r>
                        <a:rPr lang="en-US" sz="1800" b="0" i="1" dirty="0" smtClean="0">
                          <a:solidFill>
                            <a:srgbClr val="0B5ED7"/>
                          </a:solidFill>
                          <a:latin typeface="Cambria Math"/>
                          <a:cs typeface="Times New Roman" panose="02020603050405020304" pitchFamily="18" charset="0"/>
                        </a:rPr>
                        <m:t>       </m:t>
                      </m:r>
                      <m:r>
                        <a:rPr lang="en-IN" sz="1800" i="1" dirty="0" smtClean="0">
                          <a:solidFill>
                            <a:srgbClr val="CC3300"/>
                          </a:solidFill>
                          <a:latin typeface="Cambria Math" panose="02040503050406030204" pitchFamily="18" charset="0"/>
                          <a:cs typeface="Times New Roman" panose="02020603050405020304" pitchFamily="18" charset="0"/>
                        </a:rPr>
                        <m:t>1   </m:t>
                      </m:r>
                      <m:r>
                        <a:rPr lang="en-US" sz="1800" b="0" i="1" dirty="0" smtClean="0">
                          <a:solidFill>
                            <a:srgbClr val="CC3300"/>
                          </a:solidFill>
                          <a:latin typeface="Cambria Math"/>
                          <a:cs typeface="Times New Roman" panose="02020603050405020304" pitchFamily="18" charset="0"/>
                        </a:rPr>
                        <m:t>  </m:t>
                      </m:r>
                      <m:r>
                        <a:rPr lang="en-IN" sz="1800" i="1" dirty="0" smtClean="0">
                          <a:solidFill>
                            <a:srgbClr val="CC3300"/>
                          </a:solidFill>
                          <a:latin typeface="Cambria Math" panose="02040503050406030204" pitchFamily="18" charset="0"/>
                          <a:cs typeface="Times New Roman" panose="02020603050405020304" pitchFamily="18" charset="0"/>
                        </a:rPr>
                        <m:t>2  </m:t>
                      </m:r>
                      <m:r>
                        <a:rPr lang="en-US" sz="1800" b="0" i="1" dirty="0" smtClean="0">
                          <a:solidFill>
                            <a:srgbClr val="CC3300"/>
                          </a:solidFill>
                          <a:latin typeface="Cambria Math"/>
                          <a:cs typeface="Times New Roman" panose="02020603050405020304" pitchFamily="18" charset="0"/>
                        </a:rPr>
                        <m:t>  </m:t>
                      </m:r>
                      <m:r>
                        <a:rPr lang="en-IN" sz="1800" i="1" dirty="0" smtClean="0">
                          <a:solidFill>
                            <a:srgbClr val="CC3300"/>
                          </a:solidFill>
                          <a:latin typeface="Cambria Math" panose="02040503050406030204" pitchFamily="18" charset="0"/>
                          <a:cs typeface="Times New Roman" panose="02020603050405020304" pitchFamily="18" charset="0"/>
                        </a:rPr>
                        <m:t>3  </m:t>
                      </m:r>
                      <m:r>
                        <a:rPr lang="en-US" sz="1800" b="0" i="1" dirty="0" smtClean="0">
                          <a:solidFill>
                            <a:srgbClr val="CC3300"/>
                          </a:solidFill>
                          <a:latin typeface="Cambria Math"/>
                          <a:cs typeface="Times New Roman" panose="02020603050405020304" pitchFamily="18" charset="0"/>
                        </a:rPr>
                        <m:t>  </m:t>
                      </m:r>
                      <m:r>
                        <a:rPr lang="en-IN" sz="1800" i="1" dirty="0" smtClean="0">
                          <a:solidFill>
                            <a:srgbClr val="CC3300"/>
                          </a:solidFill>
                          <a:latin typeface="Cambria Math" panose="02040503050406030204" pitchFamily="18" charset="0"/>
                          <a:cs typeface="Times New Roman" panose="02020603050405020304" pitchFamily="18" charset="0"/>
                        </a:rPr>
                        <m:t>4   </m:t>
                      </m:r>
                      <m:r>
                        <a:rPr lang="en-US" sz="1800" b="0" i="1" dirty="0" smtClean="0">
                          <a:solidFill>
                            <a:srgbClr val="CC3300"/>
                          </a:solidFill>
                          <a:latin typeface="Cambria Math"/>
                          <a:cs typeface="Times New Roman" panose="02020603050405020304" pitchFamily="18" charset="0"/>
                        </a:rPr>
                        <m:t>  </m:t>
                      </m:r>
                      <m:r>
                        <a:rPr lang="en-IN" sz="1800" i="1" dirty="0" smtClean="0">
                          <a:solidFill>
                            <a:srgbClr val="CC3300"/>
                          </a:solidFill>
                          <a:latin typeface="Cambria Math" panose="02040503050406030204" pitchFamily="18" charset="0"/>
                          <a:cs typeface="Times New Roman" panose="02020603050405020304" pitchFamily="18" charset="0"/>
                        </a:rPr>
                        <m:t>5</m:t>
                      </m:r>
                    </m:oMath>
                  </m:oMathPara>
                </a14:m>
                <a:endParaRPr lang="en-IN" sz="1800" dirty="0" smtClean="0">
                  <a:solidFill>
                    <a:srgbClr val="CC3300"/>
                  </a:solidFill>
                  <a:latin typeface="Times New Roman" panose="02020603050405020304" pitchFamily="18" charset="0"/>
                  <a:cs typeface="Times New Roman" panose="02020603050405020304" pitchFamily="18" charset="0"/>
                </a:endParaRPr>
              </a:p>
              <a:p>
                <a:pPr marL="0" indent="0">
                  <a:buNone/>
                </a:pPr>
                <a:r>
                  <a:rPr lang="en-US" sz="1800" dirty="0" smtClean="0">
                    <a:solidFill>
                      <a:srgbClr val="0B5ED7"/>
                    </a:solidFill>
                    <a:cs typeface="Times New Roman" panose="02020603050405020304" pitchFamily="18" charset="0"/>
                  </a:rPr>
                  <a:t>                </a:t>
                </a:r>
                <a14:m>
                  <m:oMath xmlns:m="http://schemas.openxmlformats.org/officeDocument/2006/math">
                    <m:r>
                      <a:rPr lang="en-US" sz="1800" b="0" i="0" smtClean="0">
                        <a:solidFill>
                          <a:srgbClr val="0B5ED7"/>
                        </a:solidFill>
                        <a:latin typeface="Cambria Math"/>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T</m:t>
                    </m:r>
                    <m:r>
                      <a:rPr lang="en-US" sz="1800" b="0" i="0" smtClean="0">
                        <a:solidFill>
                          <a:srgbClr val="0B5ED7"/>
                        </a:solidFill>
                        <a:latin typeface="Cambria Math"/>
                        <a:cs typeface="Times New Roman" panose="02020603050405020304" pitchFamily="18" charset="0"/>
                      </a:rPr>
                      <m:t>−</m:t>
                    </m:r>
                    <m:r>
                      <m:rPr>
                        <m:sty m:val="p"/>
                      </m:rPr>
                      <a:rPr lang="en-US" sz="1800" b="0" i="0" smtClean="0">
                        <a:solidFill>
                          <a:srgbClr val="0B5ED7"/>
                        </a:solidFill>
                        <a:latin typeface="Cambria Math" panose="02040503050406030204" pitchFamily="18" charset="0"/>
                        <a:cs typeface="Times New Roman" panose="02020603050405020304" pitchFamily="18" charset="0"/>
                      </a:rPr>
                      <m:t>shirt</m:t>
                    </m:r>
                    <m:r>
                      <a:rPr lang="en-US" sz="1800">
                        <a:solidFill>
                          <a:srgbClr val="0B5ED7"/>
                        </a:solidFill>
                        <a:latin typeface="Cambria Math" panose="02040503050406030204" pitchFamily="18" charset="0"/>
                        <a:cs typeface="Times New Roman" panose="02020603050405020304" pitchFamily="18" charset="0"/>
                      </a:rPr>
                      <m:t>:[</m:t>
                    </m:r>
                    <m:r>
                      <m:rPr>
                        <m:sty m:val="p"/>
                      </m:rPr>
                      <a:rPr lang="en-US" sz="1800" b="0" i="0" smtClean="0">
                        <a:solidFill>
                          <a:srgbClr val="0B5ED7"/>
                        </a:solidFill>
                        <a:latin typeface="Cambria Math" panose="02040503050406030204" pitchFamily="18" charset="0"/>
                        <a:cs typeface="Times New Roman" panose="02020603050405020304" pitchFamily="18" charset="0"/>
                      </a:rPr>
                      <m:t>X</m:t>
                    </m:r>
                    <m:r>
                      <m:rPr>
                        <m:sty m:val="p"/>
                      </m:rPr>
                      <a:rPr lang="en-US" sz="1800">
                        <a:solidFill>
                          <a:srgbClr val="0B5ED7"/>
                        </a:solidFill>
                        <a:latin typeface="Cambria Math" panose="02040503050406030204" pitchFamily="18" charset="0"/>
                        <a:cs typeface="Times New Roman" panose="02020603050405020304" pitchFamily="18" charset="0"/>
                      </a:rPr>
                      <m:t>S</m:t>
                    </m:r>
                    <m:r>
                      <a:rPr lang="en-US" sz="1800">
                        <a:solidFill>
                          <a:srgbClr val="0B5ED7"/>
                        </a:solidFill>
                        <a:latin typeface="Cambria Math" panose="02040503050406030204" pitchFamily="18" charset="0"/>
                        <a:cs typeface="Times New Roman" panose="02020603050405020304" pitchFamily="18" charset="0"/>
                      </a:rPr>
                      <m:t>     </m:t>
                    </m:r>
                    <m:r>
                      <m:rPr>
                        <m:sty m:val="p"/>
                      </m:rPr>
                      <a:rPr lang="en-US" sz="1800">
                        <a:solidFill>
                          <a:srgbClr val="0B5ED7"/>
                        </a:solidFill>
                        <a:latin typeface="Cambria Math" panose="02040503050406030204" pitchFamily="18" charset="0"/>
                        <a:cs typeface="Times New Roman" panose="02020603050405020304" pitchFamily="18" charset="0"/>
                      </a:rPr>
                      <m:t>S</m:t>
                    </m:r>
                    <m:r>
                      <a:rPr lang="en-US" sz="1800">
                        <a:solidFill>
                          <a:srgbClr val="0B5ED7"/>
                        </a:solidFill>
                        <a:latin typeface="Cambria Math" panose="02040503050406030204" pitchFamily="18" charset="0"/>
                        <a:cs typeface="Times New Roman" panose="02020603050405020304" pitchFamily="18" charset="0"/>
                      </a:rPr>
                      <m:t>    </m:t>
                    </m:r>
                    <m:r>
                      <m:rPr>
                        <m:sty m:val="p"/>
                      </m:rPr>
                      <a:rPr lang="en-US" sz="1800">
                        <a:solidFill>
                          <a:srgbClr val="0B5ED7"/>
                        </a:solidFill>
                        <a:latin typeface="Cambria Math" panose="02040503050406030204" pitchFamily="18" charset="0"/>
                        <a:cs typeface="Times New Roman" panose="02020603050405020304" pitchFamily="18" charset="0"/>
                      </a:rPr>
                      <m:t>L</m:t>
                    </m:r>
                    <m:r>
                      <a:rPr lang="en-US" sz="1800">
                        <a:solidFill>
                          <a:srgbClr val="0B5ED7"/>
                        </a:solidFill>
                        <a:latin typeface="Cambria Math" panose="02040503050406030204" pitchFamily="18" charset="0"/>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XL</m:t>
                    </m:r>
                    <m:r>
                      <a:rPr lang="en-US" sz="1800">
                        <a:solidFill>
                          <a:srgbClr val="0B5ED7"/>
                        </a:solidFill>
                        <a:latin typeface="Cambria Math" panose="02040503050406030204" pitchFamily="18" charset="0"/>
                        <a:cs typeface="Times New Roman" panose="02020603050405020304" pitchFamily="18" charset="0"/>
                      </a:rPr>
                      <m:t>  </m:t>
                    </m:r>
                    <m:r>
                      <a:rPr lang="en-US" sz="1800" b="0" i="0" smtClean="0">
                        <a:solidFill>
                          <a:srgbClr val="0B5ED7"/>
                        </a:solidFill>
                        <a:latin typeface="Cambria Math" panose="02040503050406030204" pitchFamily="18" charset="0"/>
                        <a:cs typeface="Times New Roman" panose="02020603050405020304" pitchFamily="18" charset="0"/>
                      </a:rPr>
                      <m:t> </m:t>
                    </m:r>
                    <m:r>
                      <m:rPr>
                        <m:sty m:val="p"/>
                      </m:rPr>
                      <a:rPr lang="en-US" sz="1800" b="0" i="0" smtClean="0">
                        <a:solidFill>
                          <a:srgbClr val="0B5ED7"/>
                        </a:solidFill>
                        <a:latin typeface="Cambria Math" panose="02040503050406030204" pitchFamily="18" charset="0"/>
                        <a:cs typeface="Times New Roman" panose="02020603050405020304" pitchFamily="18" charset="0"/>
                      </a:rPr>
                      <m:t>XXL</m:t>
                    </m:r>
                    <m:r>
                      <a:rPr lang="en-US" sz="1800">
                        <a:solidFill>
                          <a:srgbClr val="0B5ED7"/>
                        </a:solidFill>
                        <a:latin typeface="Cambria Math" panose="02040503050406030204" pitchFamily="18" charset="0"/>
                        <a:cs typeface="Times New Roman" panose="02020603050405020304" pitchFamily="18" charset="0"/>
                      </a:rPr>
                      <m:t>]</m:t>
                    </m:r>
                  </m:oMath>
                </a14:m>
                <a:r>
                  <a:rPr lang="en-IN" sz="1800" dirty="0" smtClean="0">
                    <a:solidFill>
                      <a:srgbClr val="0B5ED7"/>
                    </a:solidFill>
                    <a:latin typeface="Times New Roman" panose="02020603050405020304" pitchFamily="18" charset="0"/>
                    <a:cs typeface="Times New Roman" panose="02020603050405020304" pitchFamily="18" charset="0"/>
                  </a:rPr>
                  <a:t>	 </a:t>
                </a:r>
                <a:endParaRPr lang="en-IN" sz="1800" dirty="0">
                  <a:solidFill>
                    <a:srgbClr val="0B5ED7"/>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1800" i="1" dirty="0" smtClean="0">
                        <a:solidFill>
                          <a:srgbClr val="0B5ED7"/>
                        </a:solidFill>
                        <a:latin typeface="Cambria Math" panose="02040503050406030204" pitchFamily="18" charset="0"/>
                        <a:cs typeface="Times New Roman" panose="02020603050405020304" pitchFamily="18" charset="0"/>
                      </a:rPr>
                      <m:t>             </m:t>
                    </m:r>
                    <m:r>
                      <a:rPr lang="en-US" sz="1800" i="1" dirty="0">
                        <a:solidFill>
                          <a:srgbClr val="0B5ED7"/>
                        </a:solidFill>
                        <a:latin typeface="Cambria Math" panose="02040503050406030204" pitchFamily="18" charset="0"/>
                        <a:cs typeface="Times New Roman" panose="02020603050405020304" pitchFamily="18" charset="0"/>
                      </a:rPr>
                      <m:t>    </m:t>
                    </m:r>
                    <m:r>
                      <a:rPr lang="en-IN" sz="1800" i="1" dirty="0">
                        <a:solidFill>
                          <a:srgbClr val="0B5ED7"/>
                        </a:solidFill>
                        <a:latin typeface="Cambria Math" panose="02040503050406030204" pitchFamily="18" charset="0"/>
                        <a:cs typeface="Times New Roman" panose="02020603050405020304" pitchFamily="18" charset="0"/>
                      </a:rPr>
                      <m:t>                 </m:t>
                    </m:r>
                    <m:r>
                      <a:rPr lang="en-US" sz="1800" b="0" i="1" dirty="0" smtClean="0">
                        <a:solidFill>
                          <a:srgbClr val="0B5ED7"/>
                        </a:solidFill>
                        <a:latin typeface="Cambria Math" panose="02040503050406030204" pitchFamily="18" charset="0"/>
                        <a:cs typeface="Times New Roman" panose="02020603050405020304" pitchFamily="18" charset="0"/>
                      </a:rPr>
                      <m:t>    </m:t>
                    </m:r>
                    <m:r>
                      <a:rPr lang="en-US" sz="1800" b="0" i="1" dirty="0" smtClean="0">
                        <a:solidFill>
                          <a:srgbClr val="0B5ED7"/>
                        </a:solidFill>
                        <a:latin typeface="Cambria Math"/>
                        <a:cs typeface="Times New Roman" panose="02020603050405020304" pitchFamily="18" charset="0"/>
                      </a:rPr>
                      <m:t>    </m:t>
                    </m:r>
                    <m:r>
                      <a:rPr lang="en-US" sz="1800" b="0" i="1" dirty="0" smtClean="0">
                        <a:solidFill>
                          <a:srgbClr val="CC3300"/>
                        </a:solidFill>
                        <a:latin typeface="Cambria Math" panose="02040503050406030204" pitchFamily="18" charset="0"/>
                        <a:cs typeface="Times New Roman" panose="02020603050405020304" pitchFamily="18" charset="0"/>
                      </a:rPr>
                      <m:t>1</m:t>
                    </m:r>
                    <m:r>
                      <a:rPr lang="en-IN" sz="1800" i="1" dirty="0">
                        <a:solidFill>
                          <a:srgbClr val="CC3300"/>
                        </a:solidFill>
                        <a:latin typeface="Cambria Math" panose="02040503050406030204" pitchFamily="18" charset="0"/>
                        <a:cs typeface="Times New Roman" panose="02020603050405020304" pitchFamily="18" charset="0"/>
                      </a:rPr>
                      <m:t>1   </m:t>
                    </m:r>
                    <m:r>
                      <a:rPr lang="en-US" sz="1800" b="0" i="1" dirty="0" smtClean="0">
                        <a:solidFill>
                          <a:srgbClr val="CC3300"/>
                        </a:solidFill>
                        <a:latin typeface="Cambria Math" panose="02040503050406030204" pitchFamily="18" charset="0"/>
                        <a:cs typeface="Times New Roman" panose="02020603050405020304" pitchFamily="18" charset="0"/>
                      </a:rPr>
                      <m:t> 1</m:t>
                    </m:r>
                    <m:r>
                      <a:rPr lang="en-IN" sz="1800" i="1" dirty="0">
                        <a:solidFill>
                          <a:srgbClr val="CC3300"/>
                        </a:solidFill>
                        <a:latin typeface="Cambria Math" panose="02040503050406030204" pitchFamily="18" charset="0"/>
                        <a:cs typeface="Times New Roman" panose="02020603050405020304" pitchFamily="18" charset="0"/>
                      </a:rPr>
                      <m:t>2  </m:t>
                    </m:r>
                    <m:r>
                      <a:rPr lang="en-US" sz="1800" b="0" i="1" dirty="0" smtClean="0">
                        <a:solidFill>
                          <a:srgbClr val="CC3300"/>
                        </a:solidFill>
                        <a:latin typeface="Cambria Math" panose="02040503050406030204" pitchFamily="18" charset="0"/>
                        <a:cs typeface="Times New Roman" panose="02020603050405020304" pitchFamily="18" charset="0"/>
                      </a:rPr>
                      <m:t>1</m:t>
                    </m:r>
                    <m:r>
                      <a:rPr lang="en-IN" sz="1800" i="1" dirty="0">
                        <a:solidFill>
                          <a:srgbClr val="CC3300"/>
                        </a:solidFill>
                        <a:latin typeface="Cambria Math" panose="02040503050406030204" pitchFamily="18" charset="0"/>
                        <a:cs typeface="Times New Roman" panose="02020603050405020304" pitchFamily="18" charset="0"/>
                      </a:rPr>
                      <m:t>3  </m:t>
                    </m:r>
                    <m:r>
                      <a:rPr lang="en-US" sz="1800" b="0" i="1" dirty="0" smtClean="0">
                        <a:solidFill>
                          <a:srgbClr val="CC3300"/>
                        </a:solidFill>
                        <a:latin typeface="Cambria Math" panose="02040503050406030204" pitchFamily="18" charset="0"/>
                        <a:cs typeface="Times New Roman" panose="02020603050405020304" pitchFamily="18" charset="0"/>
                      </a:rPr>
                      <m:t>1</m:t>
                    </m:r>
                    <m:r>
                      <a:rPr lang="en-IN" sz="1800" i="1" dirty="0">
                        <a:solidFill>
                          <a:srgbClr val="CC3300"/>
                        </a:solidFill>
                        <a:latin typeface="Cambria Math" panose="02040503050406030204" pitchFamily="18" charset="0"/>
                        <a:cs typeface="Times New Roman" panose="02020603050405020304" pitchFamily="18" charset="0"/>
                      </a:rPr>
                      <m:t>4   </m:t>
                    </m:r>
                    <m:r>
                      <a:rPr lang="en-US" sz="1800" b="0" i="1" dirty="0" smtClean="0">
                        <a:solidFill>
                          <a:srgbClr val="CC3300"/>
                        </a:solidFill>
                        <a:latin typeface="Cambria Math" panose="02040503050406030204" pitchFamily="18" charset="0"/>
                        <a:cs typeface="Times New Roman" panose="02020603050405020304" pitchFamily="18" charset="0"/>
                      </a:rPr>
                      <m:t>1</m:t>
                    </m:r>
                    <m:r>
                      <a:rPr lang="en-IN" sz="1800" i="1" dirty="0">
                        <a:solidFill>
                          <a:srgbClr val="CC3300"/>
                        </a:solidFill>
                        <a:latin typeface="Cambria Math" panose="02040503050406030204" pitchFamily="18" charset="0"/>
                        <a:cs typeface="Times New Roman" panose="02020603050405020304" pitchFamily="18" charset="0"/>
                      </a:rPr>
                      <m:t>5</m:t>
                    </m:r>
                  </m:oMath>
                </a14:m>
                <a:r>
                  <a:rPr lang="en-IN" sz="1800" dirty="0" smtClean="0">
                    <a:solidFill>
                      <a:srgbClr val="CC3300"/>
                    </a:solidFill>
                    <a:latin typeface="Times New Roman" panose="02020603050405020304" pitchFamily="18" charset="0"/>
                    <a:cs typeface="Times New Roman" panose="02020603050405020304" pitchFamily="18" charset="0"/>
                  </a:rPr>
                  <a:t>                                  Rank assigned</a:t>
                </a:r>
                <a:endParaRPr lang="en-IN" sz="1800" dirty="0">
                  <a:solidFill>
                    <a:srgbClr val="CC3300"/>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560251" y="898072"/>
                <a:ext cx="9183688" cy="5366210"/>
              </a:xfrm>
              <a:blipFill>
                <a:blip r:embed="rId2"/>
                <a:stretch>
                  <a:fillRect l="-465" t="-568"/>
                </a:stretch>
              </a:blipFill>
            </p:spPr>
            <p:txBody>
              <a:bodyPr/>
              <a:lstStyle/>
              <a:p>
                <a:r>
                  <a:rPr lang="en-PH">
                    <a:noFill/>
                  </a:rPr>
                  <a:t> </a:t>
                </a:r>
              </a:p>
            </p:txBody>
          </p:sp>
        </mc:Fallback>
      </mc:AlternateContent>
      <p:cxnSp>
        <p:nvCxnSpPr>
          <p:cNvPr id="13" name="Straight Arrow Connector 12"/>
          <p:cNvCxnSpPr/>
          <p:nvPr/>
        </p:nvCxnSpPr>
        <p:spPr>
          <a:xfrm flipH="1">
            <a:off x="4265688" y="4742482"/>
            <a:ext cx="1761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222750" y="4114316"/>
            <a:ext cx="601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23883" y="4114316"/>
            <a:ext cx="0" cy="6227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911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44" y="246889"/>
            <a:ext cx="8425339" cy="814470"/>
          </a:xfrm>
        </p:spPr>
        <p:txBody>
          <a:bodyPr>
            <a:normAutofit fontScale="90000"/>
          </a:bodyPr>
          <a:lstStyle/>
          <a:p>
            <a:r>
              <a:rPr lang="en-US" sz="4000" dirty="0">
                <a:solidFill>
                  <a:srgbClr val="A50021"/>
                </a:solidFill>
                <a:latin typeface="Times New Roman" pitchFamily="18" charset="0"/>
                <a:cs typeface="Times New Roman" pitchFamily="18" charset="0"/>
              </a:rPr>
              <a:t>Charles Spearman’s Correlation Coefficient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76242" y="1281793"/>
            <a:ext cx="8425339" cy="4694464"/>
          </a:xfrm>
        </p:spPr>
        <p:txBody>
          <a:bodyPr>
            <a:normAutofit lnSpcReduction="10000"/>
          </a:bodyPr>
          <a:lstStyle/>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pPr lvl="7"/>
            <a:endParaRPr lang="en-US" sz="1000" dirty="0"/>
          </a:p>
          <a:p>
            <a:pPr lvl="7"/>
            <a:endParaRPr lang="en-US" sz="1000" dirty="0" smtClean="0"/>
          </a:p>
          <a:p>
            <a:endParaRPr lang="en-IN" sz="2000" dirty="0" smtClean="0">
              <a:latin typeface="Times New Roman" panose="02020603050405020304" pitchFamily="18" charset="0"/>
              <a:cs typeface="Times New Roman" panose="02020603050405020304" pitchFamily="18" charset="0"/>
            </a:endParaRPr>
          </a:p>
          <a:p>
            <a:r>
              <a:rPr lang="en-IN" sz="2000" dirty="0" smtClean="0">
                <a:solidFill>
                  <a:srgbClr val="0B5ED7"/>
                </a:solidFill>
                <a:latin typeface="Times New Roman" panose="02020603050405020304" pitchFamily="18" charset="0"/>
                <a:cs typeface="Times New Roman" panose="02020603050405020304" pitchFamily="18" charset="0"/>
              </a:rPr>
              <a:t>The Spearman’s coefficient </a:t>
            </a:r>
            <a:r>
              <a:rPr lang="en-IN" sz="2000" dirty="0">
                <a:solidFill>
                  <a:srgbClr val="0B5ED7"/>
                </a:solidFill>
                <a:latin typeface="Times New Roman" panose="02020603050405020304" pitchFamily="18" charset="0"/>
                <a:cs typeface="Times New Roman" panose="02020603050405020304" pitchFamily="18" charset="0"/>
              </a:rPr>
              <a:t>is often used as a statistical methods to aid either providing or disproving a hypothesis.</a:t>
            </a:r>
            <a:endParaRPr lang="en-US" sz="2000" dirty="0" smtClean="0">
              <a:solidFill>
                <a:srgbClr val="0B5ED7"/>
              </a:solidFill>
            </a:endParaRPr>
          </a:p>
          <a:p>
            <a:pPr marL="0" indent="0">
              <a:buNone/>
            </a:pPr>
            <a:endParaRPr lang="en-IN" sz="2000" dirty="0"/>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8" name="Rectangle 7"/>
              <p:cNvSpPr/>
              <p:nvPr/>
            </p:nvSpPr>
            <p:spPr>
              <a:xfrm>
                <a:off x="892383" y="1861457"/>
                <a:ext cx="7734300" cy="300445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endParaRPr lang="en-IN" dirty="0" smtClean="0">
                  <a:solidFill>
                    <a:prstClr val="black"/>
                  </a:solidFill>
                </a:endParaRPr>
              </a:p>
              <a:p>
                <a:pPr algn="just"/>
                <a:r>
                  <a:rPr lang="en-US" dirty="0" smtClean="0">
                    <a:solidFill>
                      <a:prstClr val="black"/>
                    </a:solidFill>
                  </a:rPr>
                  <a:t>The rank correlation can be defined as</a:t>
                </a: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ea typeface="Calibri"/>
                              <a:cs typeface="Times New Roman"/>
                            </a:rPr>
                          </m:ctrlPr>
                        </m:sSubPr>
                        <m:e>
                          <m:r>
                            <a:rPr lang="en-IN" i="1">
                              <a:solidFill>
                                <a:schemeClr val="tx1"/>
                              </a:solidFill>
                              <a:effectLst/>
                              <a:latin typeface="Cambria Math"/>
                              <a:ea typeface="Calibri"/>
                              <a:cs typeface="Times New Roman"/>
                            </a:rPr>
                            <m:t>𝑟</m:t>
                          </m:r>
                        </m:e>
                        <m:sub>
                          <m:r>
                            <a:rPr lang="en-IN" i="1">
                              <a:solidFill>
                                <a:schemeClr val="tx1"/>
                              </a:solidFill>
                              <a:effectLst/>
                              <a:latin typeface="Cambria Math"/>
                              <a:ea typeface="Calibri"/>
                              <a:cs typeface="Times New Roman"/>
                            </a:rPr>
                            <m:t>𝑠</m:t>
                          </m:r>
                        </m:sub>
                      </m:sSub>
                      <m:r>
                        <a:rPr lang="en-IN" i="1">
                          <a:solidFill>
                            <a:schemeClr val="tx1"/>
                          </a:solidFill>
                          <a:effectLst/>
                          <a:latin typeface="Cambria Math"/>
                          <a:ea typeface="Calibri"/>
                          <a:cs typeface="Times New Roman"/>
                        </a:rPr>
                        <m:t>=1−</m:t>
                      </m:r>
                      <m:f>
                        <m:fPr>
                          <m:ctrlPr>
                            <a:rPr lang="en-IN" i="1">
                              <a:solidFill>
                                <a:schemeClr val="tx1"/>
                              </a:solidFill>
                              <a:effectLst/>
                              <a:latin typeface="Cambria Math" panose="02040503050406030204" pitchFamily="18" charset="0"/>
                              <a:ea typeface="Calibri"/>
                              <a:cs typeface="Times New Roman"/>
                            </a:rPr>
                          </m:ctrlPr>
                        </m:fPr>
                        <m:num>
                          <m:r>
                            <a:rPr lang="en-IN" i="1">
                              <a:solidFill>
                                <a:schemeClr val="tx1"/>
                              </a:solidFill>
                              <a:effectLst/>
                              <a:latin typeface="Cambria Math"/>
                              <a:ea typeface="Calibri"/>
                              <a:cs typeface="Times New Roman"/>
                            </a:rPr>
                            <m:t>6</m:t>
                          </m:r>
                          <m:nary>
                            <m:naryPr>
                              <m:chr m:val="∑"/>
                              <m:limLoc m:val="undOvr"/>
                              <m:subHide m:val="on"/>
                              <m:supHide m:val="on"/>
                              <m:ctrlPr>
                                <a:rPr lang="en-IN" i="1">
                                  <a:solidFill>
                                    <a:schemeClr val="tx1"/>
                                  </a:solidFill>
                                  <a:effectLst/>
                                  <a:latin typeface="Cambria Math" panose="02040503050406030204" pitchFamily="18" charset="0"/>
                                  <a:ea typeface="Calibri"/>
                                  <a:cs typeface="Times New Roman"/>
                                </a:rPr>
                              </m:ctrlPr>
                            </m:naryPr>
                            <m:sub/>
                            <m:sup/>
                            <m:e>
                              <m:sSubSup>
                                <m:sSubSupPr>
                                  <m:ctrlPr>
                                    <a:rPr lang="en-IN" i="1">
                                      <a:solidFill>
                                        <a:schemeClr val="tx1"/>
                                      </a:solidFill>
                                      <a:effectLst/>
                                      <a:latin typeface="Cambria Math" panose="02040503050406030204" pitchFamily="18" charset="0"/>
                                      <a:ea typeface="Calibri"/>
                                      <a:cs typeface="Times New Roman"/>
                                    </a:rPr>
                                  </m:ctrlPr>
                                </m:sSubSupPr>
                                <m:e>
                                  <m:r>
                                    <a:rPr lang="en-IN" i="1">
                                      <a:solidFill>
                                        <a:schemeClr val="tx1"/>
                                      </a:solidFill>
                                      <a:effectLst/>
                                      <a:latin typeface="Cambria Math"/>
                                      <a:ea typeface="Calibri"/>
                                      <a:cs typeface="Times New Roman"/>
                                    </a:rPr>
                                    <m:t>𝑑</m:t>
                                  </m:r>
                                </m:e>
                                <m:sub>
                                  <m:r>
                                    <a:rPr lang="en-IN" i="1">
                                      <a:solidFill>
                                        <a:schemeClr val="tx1"/>
                                      </a:solidFill>
                                      <a:effectLst/>
                                      <a:latin typeface="Cambria Math"/>
                                      <a:ea typeface="Calibri"/>
                                      <a:cs typeface="Times New Roman"/>
                                    </a:rPr>
                                    <m:t>𝑖</m:t>
                                  </m:r>
                                </m:sub>
                                <m:sup>
                                  <m:r>
                                    <a:rPr lang="en-IN" i="1">
                                      <a:solidFill>
                                        <a:schemeClr val="tx1"/>
                                      </a:solidFill>
                                      <a:effectLst/>
                                      <a:latin typeface="Cambria Math"/>
                                      <a:ea typeface="Calibri"/>
                                      <a:cs typeface="Times New Roman"/>
                                    </a:rPr>
                                    <m:t>2</m:t>
                                  </m:r>
                                </m:sup>
                              </m:sSubSup>
                            </m:e>
                          </m:nary>
                        </m:num>
                        <m:den>
                          <m:r>
                            <a:rPr lang="en-IN" i="1">
                              <a:solidFill>
                                <a:schemeClr val="tx1"/>
                              </a:solidFill>
                              <a:effectLst/>
                              <a:latin typeface="Cambria Math"/>
                              <a:ea typeface="Calibri"/>
                              <a:cs typeface="Times New Roman"/>
                            </a:rPr>
                            <m:t>𝑛</m:t>
                          </m:r>
                          <m:d>
                            <m:dPr>
                              <m:ctrlPr>
                                <a:rPr lang="en-IN" i="1">
                                  <a:solidFill>
                                    <a:schemeClr val="tx1"/>
                                  </a:solidFill>
                                  <a:effectLst/>
                                  <a:latin typeface="Cambria Math" panose="02040503050406030204" pitchFamily="18" charset="0"/>
                                  <a:ea typeface="Calibri"/>
                                  <a:cs typeface="Times New Roman"/>
                                </a:rPr>
                              </m:ctrlPr>
                            </m:dPr>
                            <m:e>
                              <m:sSup>
                                <m:sSupPr>
                                  <m:ctrlPr>
                                    <a:rPr lang="en-IN" i="1">
                                      <a:solidFill>
                                        <a:schemeClr val="tx1"/>
                                      </a:solidFill>
                                      <a:effectLst/>
                                      <a:latin typeface="Cambria Math" panose="02040503050406030204" pitchFamily="18" charset="0"/>
                                      <a:ea typeface="Calibri"/>
                                      <a:cs typeface="Times New Roman"/>
                                    </a:rPr>
                                  </m:ctrlPr>
                                </m:sSupPr>
                                <m:e>
                                  <m:r>
                                    <a:rPr lang="en-IN" i="1">
                                      <a:solidFill>
                                        <a:schemeClr val="tx1"/>
                                      </a:solidFill>
                                      <a:effectLst/>
                                      <a:latin typeface="Cambria Math"/>
                                      <a:ea typeface="Calibri"/>
                                      <a:cs typeface="Times New Roman"/>
                                    </a:rPr>
                                    <m:t>𝑛</m:t>
                                  </m:r>
                                </m:e>
                                <m:sup>
                                  <m:r>
                                    <a:rPr lang="en-IN" i="1">
                                      <a:solidFill>
                                        <a:schemeClr val="tx1"/>
                                      </a:solidFill>
                                      <a:effectLst/>
                                      <a:latin typeface="Cambria Math"/>
                                      <a:ea typeface="Calibri"/>
                                      <a:cs typeface="Times New Roman"/>
                                    </a:rPr>
                                    <m:t>2</m:t>
                                  </m:r>
                                </m:sup>
                              </m:sSup>
                              <m:r>
                                <a:rPr lang="en-IN" i="1">
                                  <a:solidFill>
                                    <a:schemeClr val="tx1"/>
                                  </a:solidFill>
                                  <a:effectLst/>
                                  <a:latin typeface="Cambria Math"/>
                                  <a:ea typeface="Calibri"/>
                                  <a:cs typeface="Times New Roman"/>
                                </a:rPr>
                                <m:t>−1</m:t>
                              </m:r>
                            </m:e>
                          </m:d>
                        </m:den>
                      </m:f>
                    </m:oMath>
                  </m:oMathPara>
                </a14:m>
                <a:endParaRPr lang="en-IN" dirty="0">
                  <a:effectLst/>
                  <a:latin typeface="Calibri"/>
                  <a:ea typeface="Calibri"/>
                  <a:cs typeface="Times New Roman"/>
                </a:endParaRPr>
              </a:p>
              <a:p>
                <a:pPr algn="just"/>
                <a:endParaRPr lang="en-IN" dirty="0" smtClean="0">
                  <a:solidFill>
                    <a:prstClr val="black"/>
                  </a:solidFill>
                </a:endParaRPr>
              </a:p>
              <a:p>
                <a:pPr marL="287338" lvl="0">
                  <a:spcBef>
                    <a:spcPct val="20000"/>
                  </a:spcBef>
                  <a:buClr>
                    <a:srgbClr val="0BD0D9"/>
                  </a:buClr>
                  <a:buSzPct val="95000"/>
                </a:pPr>
                <a14:m>
                  <m:oMathPara xmlns:m="http://schemas.openxmlformats.org/officeDocument/2006/math">
                    <m:oMathParaPr>
                      <m:jc m:val="left"/>
                    </m:oMathParaPr>
                    <m:oMath xmlns:m="http://schemas.openxmlformats.org/officeDocument/2006/math">
                      <m:r>
                        <m:rPr>
                          <m:sty m:val="p"/>
                        </m:rPr>
                        <a:rPr lang="en-IN" dirty="0">
                          <a:solidFill>
                            <a:prstClr val="black"/>
                          </a:solidFill>
                          <a:latin typeface="Cambria Math" panose="02040503050406030204" pitchFamily="18" charset="0"/>
                          <a:cs typeface="Times New Roman" panose="02020603050405020304" pitchFamily="18" charset="0"/>
                        </a:rPr>
                        <m:t>where</m:t>
                      </m:r>
                      <m:r>
                        <a:rPr lang="en-IN" dirty="0">
                          <a:solidFill>
                            <a:prstClr val="black"/>
                          </a:solidFill>
                          <a:latin typeface="Cambria Math" panose="02040503050406030204" pitchFamily="18" charset="0"/>
                          <a:cs typeface="Times New Roman" panose="02020603050405020304" pitchFamily="18" charset="0"/>
                        </a:rPr>
                        <m:t>       </m:t>
                      </m:r>
                      <m:r>
                        <a:rPr lang="en-IN" i="1" dirty="0">
                          <a:solidFill>
                            <a:prstClr val="black"/>
                          </a:solidFill>
                          <a:latin typeface="Cambria Math" panose="02040503050406030204" pitchFamily="18" charset="0"/>
                          <a:cs typeface="Times New Roman" panose="02020603050405020304" pitchFamily="18" charset="0"/>
                        </a:rPr>
                        <m:t>𝑑</m:t>
                      </m:r>
                      <m:r>
                        <a:rPr lang="en-IN" i="1" baseline="-25000" dirty="0">
                          <a:solidFill>
                            <a:prstClr val="black"/>
                          </a:solidFill>
                          <a:latin typeface="Cambria Math" panose="02040503050406030204" pitchFamily="18" charset="0"/>
                          <a:cs typeface="Times New Roman" panose="02020603050405020304" pitchFamily="18" charset="0"/>
                        </a:rPr>
                        <m:t>𝑖</m:t>
                      </m:r>
                      <m:r>
                        <a:rPr lang="en-IN" dirty="0">
                          <a:solidFill>
                            <a:prstClr val="black"/>
                          </a:solidFill>
                          <a:latin typeface="Cambria Math" panose="02040503050406030204" pitchFamily="18" charset="0"/>
                          <a:cs typeface="Times New Roman" panose="02020603050405020304" pitchFamily="18" charset="0"/>
                        </a:rPr>
                        <m:t>=</m:t>
                      </m:r>
                      <m:r>
                        <m:rPr>
                          <m:sty m:val="p"/>
                        </m:rPr>
                        <a:rPr lang="en-US" b="0" i="0" dirty="0" smtClean="0">
                          <a:solidFill>
                            <a:prstClr val="black"/>
                          </a:solidFill>
                          <a:latin typeface="Cambria Math"/>
                          <a:cs typeface="Times New Roman" panose="02020603050405020304" pitchFamily="18" charset="0"/>
                        </a:rPr>
                        <m:t>D</m:t>
                      </m:r>
                      <m:r>
                        <m:rPr>
                          <m:sty m:val="p"/>
                        </m:rPr>
                        <a:rPr lang="en-IN" dirty="0">
                          <a:solidFill>
                            <a:prstClr val="black"/>
                          </a:solidFill>
                          <a:latin typeface="Cambria Math" panose="02040503050406030204" pitchFamily="18" charset="0"/>
                          <a:cs typeface="Times New Roman" panose="02020603050405020304" pitchFamily="18" charset="0"/>
                        </a:rPr>
                        <m:t>ifference</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between</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ranks</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of</m:t>
                      </m:r>
                      <m:r>
                        <a:rPr lang="en-IN" dirty="0">
                          <a:solidFill>
                            <a:prstClr val="black"/>
                          </a:solidFill>
                          <a:latin typeface="Cambria Math" panose="02040503050406030204" pitchFamily="18" charset="0"/>
                          <a:cs typeface="Times New Roman" panose="02020603050405020304" pitchFamily="18" charset="0"/>
                        </a:rPr>
                        <m:t> </m:t>
                      </m:r>
                      <m:sSup>
                        <m:sSupPr>
                          <m:ctrlPr>
                            <a:rPr lang="en-IN" i="1" dirty="0">
                              <a:solidFill>
                                <a:prstClr val="black"/>
                              </a:solidFill>
                              <a:latin typeface="Cambria Math" panose="02040503050406030204" pitchFamily="18" charset="0"/>
                              <a:cs typeface="Times New Roman" panose="02020603050405020304" pitchFamily="18" charset="0"/>
                            </a:rPr>
                          </m:ctrlPr>
                        </m:sSupPr>
                        <m:e>
                          <m:r>
                            <a:rPr lang="en-US" i="1" dirty="0">
                              <a:solidFill>
                                <a:prstClr val="black"/>
                              </a:solidFill>
                              <a:latin typeface="Cambria Math" panose="02040503050406030204" pitchFamily="18" charset="0"/>
                              <a:cs typeface="Times New Roman" panose="02020603050405020304" pitchFamily="18" charset="0"/>
                            </a:rPr>
                            <m:t>𝑖</m:t>
                          </m:r>
                        </m:e>
                        <m:sup>
                          <m:r>
                            <m:rPr>
                              <m:sty m:val="p"/>
                            </m:rPr>
                            <a:rPr lang="en-US" dirty="0">
                              <a:solidFill>
                                <a:prstClr val="black"/>
                              </a:solidFill>
                              <a:latin typeface="Cambria Math" panose="02040503050406030204" pitchFamily="18" charset="0"/>
                              <a:cs typeface="Times New Roman" panose="02020603050405020304" pitchFamily="18" charset="0"/>
                            </a:rPr>
                            <m:t>th</m:t>
                          </m:r>
                        </m:sup>
                      </m:sSup>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pair</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of</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the</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two</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variables</m:t>
                      </m:r>
                    </m:oMath>
                  </m:oMathPara>
                </a14:m>
                <a:endParaRPr lang="en-IN" dirty="0">
                  <a:solidFill>
                    <a:prstClr val="black"/>
                  </a:solidFill>
                  <a:latin typeface="Times New Roman" panose="02020603050405020304" pitchFamily="18" charset="0"/>
                  <a:cs typeface="Times New Roman" panose="02020603050405020304" pitchFamily="18" charset="0"/>
                </a:endParaRPr>
              </a:p>
              <a:p>
                <a:pPr marL="685800" lvl="0" indent="-685800">
                  <a:spcBef>
                    <a:spcPct val="20000"/>
                  </a:spcBef>
                  <a:buClr>
                    <a:srgbClr val="0BD0D9"/>
                  </a:buClr>
                  <a:buSzPct val="95000"/>
                </a:pPr>
                <a:r>
                  <a:rPr lang="en-IN" dirty="0">
                    <a:solidFill>
                      <a:prstClr val="black"/>
                    </a:solidFill>
                    <a:cs typeface="Times New Roman" panose="02020603050405020304" pitchFamily="18" charset="0"/>
                  </a:rPr>
                  <a:t>                 </a:t>
                </a:r>
                <a14:m>
                  <m:oMath xmlns:m="http://schemas.openxmlformats.org/officeDocument/2006/math">
                    <m:r>
                      <a:rPr lang="en-US" dirty="0">
                        <a:solidFill>
                          <a:prstClr val="black"/>
                        </a:solidFill>
                        <a:latin typeface="Cambria Math" panose="02040503050406030204" pitchFamily="18" charset="0"/>
                        <a:cs typeface="Times New Roman" panose="02020603050405020304" pitchFamily="18" charset="0"/>
                      </a:rPr>
                      <m:t>      </m:t>
                    </m:r>
                    <m:r>
                      <a:rPr lang="en-IN" i="1" dirty="0">
                        <a:solidFill>
                          <a:prstClr val="black"/>
                        </a:solidFill>
                        <a:latin typeface="Cambria Math" panose="02040503050406030204" pitchFamily="18" charset="0"/>
                        <a:cs typeface="Times New Roman" panose="02020603050405020304" pitchFamily="18" charset="0"/>
                      </a:rPr>
                      <m:t>𝑛</m:t>
                    </m:r>
                    <m:r>
                      <a:rPr lang="en-IN" dirty="0">
                        <a:solidFill>
                          <a:prstClr val="black"/>
                        </a:solidFill>
                        <a:latin typeface="Cambria Math" panose="02040503050406030204" pitchFamily="18" charset="0"/>
                        <a:cs typeface="Times New Roman" panose="02020603050405020304" pitchFamily="18" charset="0"/>
                      </a:rPr>
                      <m:t>=</m:t>
                    </m:r>
                    <m:r>
                      <m:rPr>
                        <m:sty m:val="p"/>
                      </m:rPr>
                      <a:rPr lang="en-US" b="0" i="0" dirty="0" smtClean="0">
                        <a:solidFill>
                          <a:prstClr val="black"/>
                        </a:solidFill>
                        <a:latin typeface="Cambria Math"/>
                        <a:cs typeface="Times New Roman" panose="02020603050405020304" pitchFamily="18" charset="0"/>
                      </a:rPr>
                      <m:t>Number</m:t>
                    </m:r>
                    <m:r>
                      <a:rPr lang="en-US" b="0" i="0" dirty="0" smtClean="0">
                        <a:solidFill>
                          <a:prstClr val="black"/>
                        </a:solidFill>
                        <a:latin typeface="Cambria Math"/>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of</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pairs</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of</m:t>
                    </m:r>
                    <m:r>
                      <a:rPr lang="en-IN" dirty="0">
                        <a:solidFill>
                          <a:prstClr val="black"/>
                        </a:solidFill>
                        <a:latin typeface="Cambria Math" panose="02040503050406030204" pitchFamily="18" charset="0"/>
                        <a:cs typeface="Times New Roman" panose="02020603050405020304" pitchFamily="18" charset="0"/>
                      </a:rPr>
                      <m:t> </m:t>
                    </m:r>
                    <m:r>
                      <m:rPr>
                        <m:sty m:val="p"/>
                      </m:rPr>
                      <a:rPr lang="en-IN" dirty="0">
                        <a:solidFill>
                          <a:prstClr val="black"/>
                        </a:solidFill>
                        <a:latin typeface="Cambria Math" panose="02040503050406030204" pitchFamily="18" charset="0"/>
                        <a:cs typeface="Times New Roman" panose="02020603050405020304" pitchFamily="18" charset="0"/>
                      </a:rPr>
                      <m:t>observations</m:t>
                    </m:r>
                  </m:oMath>
                </a14:m>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smtClean="0">
                  <a:solidFill>
                    <a:prstClr val="black"/>
                  </a:solidFill>
                </a:endParaRPr>
              </a:p>
              <a:p>
                <a:pPr algn="just"/>
                <a:r>
                  <a:rPr lang="en-US" dirty="0" smtClean="0">
                    <a:solidFill>
                      <a:prstClr val="black"/>
                    </a:solidFill>
                  </a:rPr>
                  <a:t>   </a:t>
                </a:r>
                <a:endParaRPr lang="en-IN" dirty="0">
                  <a:solidFill>
                    <a:prstClr val="black"/>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92383" y="1861457"/>
                <a:ext cx="7734300" cy="3004457"/>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GB">
                    <a:noFill/>
                  </a:rPr>
                  <a:t> </a:t>
                </a:r>
              </a:p>
            </p:txBody>
          </p:sp>
        </mc:Fallback>
      </mc:AlternateContent>
      <p:sp>
        <p:nvSpPr>
          <p:cNvPr id="9" name="Rounded Rectangle 8"/>
          <p:cNvSpPr/>
          <p:nvPr/>
        </p:nvSpPr>
        <p:spPr>
          <a:xfrm>
            <a:off x="892383" y="1861457"/>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7.2: </a:t>
            </a:r>
            <a:r>
              <a:rPr lang="en-US" sz="2000" b="1" dirty="0" smtClean="0">
                <a:solidFill>
                  <a:prstClr val="black"/>
                </a:solidFill>
                <a:latin typeface="Times New Roman" pitchFamily="18" charset="0"/>
                <a:cs typeface="Times New Roman" pitchFamily="18" charset="0"/>
              </a:rPr>
              <a:t>Charles Spearman’s correlation coefficient</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58950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3932"/>
            <a:ext cx="9347199" cy="643467"/>
          </a:xfrm>
        </p:spPr>
        <p:txBody>
          <a:bodyPr>
            <a:noAutofit/>
          </a:bodyPr>
          <a:lstStyle/>
          <a:p>
            <a:pPr algn="just"/>
            <a:r>
              <a:rPr lang="en-US" sz="4000" dirty="0" smtClean="0">
                <a:solidFill>
                  <a:srgbClr val="A50021"/>
                </a:solidFill>
                <a:latin typeface="Times New Roman" pitchFamily="18" charset="0"/>
                <a:cs typeface="Times New Roman" pitchFamily="18" charset="0"/>
              </a:rPr>
              <a:t>Charles Spearman’s </a:t>
            </a:r>
            <a:r>
              <a:rPr lang="en-US" sz="3600" dirty="0" smtClean="0">
                <a:solidFill>
                  <a:srgbClr val="A50021"/>
                </a:solidFill>
                <a:latin typeface="Times New Roman" pitchFamily="18" charset="0"/>
                <a:cs typeface="Times New Roman" pitchFamily="18" charset="0"/>
              </a:rPr>
              <a:t>Coefficient</a:t>
            </a:r>
            <a:r>
              <a:rPr lang="en-US" sz="4000" dirty="0" smtClean="0">
                <a:solidFill>
                  <a:srgbClr val="A50021"/>
                </a:solidFill>
                <a:latin typeface="Times New Roman" pitchFamily="18" charset="0"/>
                <a:cs typeface="Times New Roman" pitchFamily="18" charset="0"/>
              </a:rPr>
              <a: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
        <p:nvSpPr>
          <p:cNvPr id="5" name="Content Placeholder 4"/>
          <p:cNvSpPr>
            <a:spLocks noGrp="1"/>
          </p:cNvSpPr>
          <p:nvPr>
            <p:ph idx="1"/>
          </p:nvPr>
        </p:nvSpPr>
        <p:spPr>
          <a:xfrm>
            <a:off x="0" y="923714"/>
            <a:ext cx="9183688" cy="5797768"/>
          </a:xfrm>
        </p:spPr>
        <p:txBody>
          <a:bodyPr>
            <a:normAutofit/>
          </a:bodyPr>
          <a:lstStyle/>
          <a:p>
            <a:pPr marL="0" indent="0" algn="just">
              <a:buNone/>
            </a:pPr>
            <a:r>
              <a:rPr lang="en-US" sz="1800" b="1" dirty="0">
                <a:solidFill>
                  <a:srgbClr val="0B5ED7"/>
                </a:solidFill>
                <a:latin typeface="Times New Roman" panose="02020603050405020304" pitchFamily="18" charset="0"/>
                <a:cs typeface="Times New Roman" panose="02020603050405020304" pitchFamily="18" charset="0"/>
              </a:rPr>
              <a:t>Example </a:t>
            </a:r>
            <a:r>
              <a:rPr lang="en-US" sz="1800" b="1" dirty="0" smtClean="0">
                <a:solidFill>
                  <a:srgbClr val="0B5ED7"/>
                </a:solidFill>
                <a:latin typeface="Times New Roman" panose="02020603050405020304" pitchFamily="18" charset="0"/>
                <a:cs typeface="Times New Roman" panose="02020603050405020304" pitchFamily="18" charset="0"/>
              </a:rPr>
              <a:t>7.2: </a:t>
            </a:r>
            <a:r>
              <a:rPr lang="en-US" sz="1800" dirty="0" smtClean="0">
                <a:solidFill>
                  <a:srgbClr val="0B5ED7"/>
                </a:solidFill>
                <a:latin typeface="Times New Roman" panose="02020603050405020304" pitchFamily="18" charset="0"/>
                <a:cs typeface="Times New Roman" panose="02020603050405020304" pitchFamily="18" charset="0"/>
              </a:rPr>
              <a:t>The </a:t>
            </a:r>
            <a:r>
              <a:rPr lang="en-US" sz="1800" dirty="0">
                <a:solidFill>
                  <a:srgbClr val="0B5ED7"/>
                </a:solidFill>
                <a:latin typeface="Times New Roman" panose="02020603050405020304" pitchFamily="18" charset="0"/>
                <a:cs typeface="Times New Roman" panose="02020603050405020304" pitchFamily="18" charset="0"/>
              </a:rPr>
              <a:t>hypothesis that the depth of a river </a:t>
            </a:r>
            <a:r>
              <a:rPr lang="en-US" sz="1800" b="1" dirty="0">
                <a:solidFill>
                  <a:srgbClr val="0B5ED7"/>
                </a:solidFill>
                <a:latin typeface="Times New Roman" panose="02020603050405020304" pitchFamily="18" charset="0"/>
                <a:cs typeface="Times New Roman" panose="02020603050405020304" pitchFamily="18" charset="0"/>
              </a:rPr>
              <a:t>does not progressively increase </a:t>
            </a:r>
            <a:r>
              <a:rPr lang="en-US" sz="1800" dirty="0" smtClean="0">
                <a:solidFill>
                  <a:srgbClr val="0B5ED7"/>
                </a:solidFill>
                <a:latin typeface="Times New Roman" panose="02020603050405020304" pitchFamily="18" charset="0"/>
                <a:cs typeface="Times New Roman" panose="02020603050405020304" pitchFamily="18" charset="0"/>
              </a:rPr>
              <a:t>with the width of the river.</a:t>
            </a:r>
            <a:endParaRPr lang="en-US" sz="1800" dirty="0">
              <a:solidFill>
                <a:srgbClr val="0B5ED7"/>
              </a:solidFill>
            </a:endParaRPr>
          </a:p>
          <a:p>
            <a:pPr marL="0" indent="0" algn="just">
              <a:buNone/>
            </a:pPr>
            <a:endParaRPr lang="en-US" sz="700" dirty="0">
              <a:solidFill>
                <a:srgbClr val="0B5ED7"/>
              </a:solidFill>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1800" dirty="0" smtClean="0">
                <a:solidFill>
                  <a:srgbClr val="0B5ED7"/>
                </a:solidFill>
                <a:latin typeface="Times New Roman" panose="02020603050405020304" pitchFamily="18" charset="0"/>
                <a:cs typeface="Times New Roman" panose="02020603050405020304" pitchFamily="18" charset="0"/>
              </a:rPr>
              <a:t>A sample of size 10 is collected to test the hypothesis, using Spearman’s correlation coefficient.</a:t>
            </a:r>
          </a:p>
          <a:p>
            <a:pPr marL="0" indent="0">
              <a:buNone/>
            </a:pPr>
            <a:endParaRPr lang="en-IN"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3033448" y="3270602"/>
              <a:ext cx="3562085" cy="3391608"/>
            </p:xfrm>
            <a:graphic>
              <a:graphicData uri="http://schemas.openxmlformats.org/drawingml/2006/table">
                <a:tbl>
                  <a:tblPr firstRow="1" bandRow="1">
                    <a:tableStyleId>{5C22544A-7EE6-4342-B048-85BDC9FD1C3A}</a:tableStyleId>
                  </a:tblPr>
                  <a:tblGrid>
                    <a:gridCol w="1009629">
                      <a:extLst>
                        <a:ext uri="{9D8B030D-6E8A-4147-A177-3AD203B41FA5}">
                          <a16:colId xmlns:a16="http://schemas.microsoft.com/office/drawing/2014/main" val="20000"/>
                        </a:ext>
                      </a:extLst>
                    </a:gridCol>
                    <a:gridCol w="1318386">
                      <a:extLst>
                        <a:ext uri="{9D8B030D-6E8A-4147-A177-3AD203B41FA5}">
                          <a16:colId xmlns:a16="http://schemas.microsoft.com/office/drawing/2014/main" val="20001"/>
                        </a:ext>
                      </a:extLst>
                    </a:gridCol>
                    <a:gridCol w="1234070">
                      <a:extLst>
                        <a:ext uri="{9D8B030D-6E8A-4147-A177-3AD203B41FA5}">
                          <a16:colId xmlns:a16="http://schemas.microsoft.com/office/drawing/2014/main" val="20002"/>
                        </a:ext>
                      </a:extLst>
                    </a:gridCol>
                  </a:tblGrid>
                  <a:tr h="308328">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𝑺𝒂𝒎𝒑𝒍𝒆</m:t>
                                </m:r>
                                <m:r>
                                  <a:rPr lang="en-US" sz="1400" b="1" i="1" smtClean="0">
                                    <a:latin typeface="Cambria Math" panose="02040503050406030204" pitchFamily="18" charset="0"/>
                                  </a:rPr>
                                  <m:t>#</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𝑾𝒊𝒅𝒕𝒉</m:t>
                                </m:r>
                                <m:r>
                                  <a:rPr lang="en-US" sz="1400" b="1" i="1" smtClean="0">
                                    <a:latin typeface="Cambria Math" panose="02040503050406030204" pitchFamily="18" charset="0"/>
                                  </a:rPr>
                                  <m:t> </m:t>
                                </m:r>
                                <m:r>
                                  <a:rPr lang="en-US" sz="1400" b="1" i="1" smtClean="0">
                                    <a:latin typeface="Cambria Math" panose="02040503050406030204" pitchFamily="18" charset="0"/>
                                  </a:rPr>
                                  <m:t>𝒊𝒏</m:t>
                                </m:r>
                                <m:r>
                                  <a:rPr lang="en-US" sz="1400" b="1" i="1" smtClean="0">
                                    <a:latin typeface="Cambria Math" panose="02040503050406030204" pitchFamily="18" charset="0"/>
                                  </a:rPr>
                                  <m:t> </m:t>
                                </m:r>
                                <m:r>
                                  <a:rPr lang="en-US" sz="1400" b="1" i="1" smtClean="0">
                                    <a:latin typeface="Cambria Math" panose="02040503050406030204" pitchFamily="18" charset="0"/>
                                  </a:rPr>
                                  <m:t>𝒎</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𝑫𝒆𝒑𝒕𝒉</m:t>
                                </m:r>
                                <m:r>
                                  <a:rPr lang="en-US" sz="1400" b="1" i="1" smtClean="0">
                                    <a:latin typeface="Cambria Math" panose="02040503050406030204" pitchFamily="18" charset="0"/>
                                  </a:rPr>
                                  <m:t> </m:t>
                                </m:r>
                                <m:r>
                                  <a:rPr lang="en-US" sz="1400" b="1" i="1" smtClean="0">
                                    <a:latin typeface="Cambria Math" panose="02040503050406030204" pitchFamily="18" charset="0"/>
                                  </a:rPr>
                                  <m:t>𝒊𝒏</m:t>
                                </m:r>
                                <m:r>
                                  <a:rPr lang="en-US" sz="1400" b="1" i="1" smtClean="0">
                                    <a:latin typeface="Cambria Math" panose="02040503050406030204" pitchFamily="18" charset="0"/>
                                  </a:rPr>
                                  <m:t> </m:t>
                                </m:r>
                                <m:r>
                                  <a:rPr lang="en-US" sz="1400" b="1" i="1" smtClean="0">
                                    <a:latin typeface="Cambria Math" panose="02040503050406030204" pitchFamily="18" charset="0"/>
                                  </a:rPr>
                                  <m:t>𝒎</m:t>
                                </m:r>
                              </m:oMath>
                            </m:oMathPara>
                          </a14:m>
                          <a:endParaRPr lang="en-US" sz="1400" dirty="0"/>
                        </a:p>
                      </a:txBody>
                      <a:tcPr/>
                    </a:tc>
                    <a:extLst>
                      <a:ext uri="{0D108BD9-81ED-4DB2-BD59-A6C34878D82A}">
                        <a16:rowId xmlns:a16="http://schemas.microsoft.com/office/drawing/2014/main" val="10000"/>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m:t>
                                </m:r>
                              </m:oMath>
                            </m:oMathPara>
                          </a14:m>
                          <a:endParaRPr lang="en-US" sz="1400" dirty="0"/>
                        </a:p>
                      </a:txBody>
                      <a:tcPr anchor="ctr"/>
                    </a:tc>
                    <a:extLst>
                      <a:ext uri="{0D108BD9-81ED-4DB2-BD59-A6C34878D82A}">
                        <a16:rowId xmlns:a16="http://schemas.microsoft.com/office/drawing/2014/main" val="10001"/>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10</m:t>
                                </m:r>
                              </m:oMath>
                            </m:oMathPara>
                          </a14:m>
                          <a:endParaRPr lang="en-US" sz="1400" dirty="0"/>
                        </a:p>
                      </a:txBody>
                      <a:tcPr anchor="ctr"/>
                    </a:tc>
                    <a:extLst>
                      <a:ext uri="{0D108BD9-81ED-4DB2-BD59-A6C34878D82A}">
                        <a16:rowId xmlns:a16="http://schemas.microsoft.com/office/drawing/2014/main" val="10002"/>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150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28</m:t>
                                </m:r>
                              </m:oMath>
                            </m:oMathPara>
                          </a14:m>
                          <a:endParaRPr lang="en-US" sz="1400" dirty="0"/>
                        </a:p>
                      </a:txBody>
                      <a:tcPr anchor="ctr"/>
                    </a:tc>
                    <a:extLst>
                      <a:ext uri="{0D108BD9-81ED-4DB2-BD59-A6C34878D82A}">
                        <a16:rowId xmlns:a16="http://schemas.microsoft.com/office/drawing/2014/main" val="10003"/>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42</m:t>
                                </m:r>
                              </m:oMath>
                            </m:oMathPara>
                          </a14:m>
                          <a:endParaRPr lang="en-US" sz="1400" dirty="0"/>
                        </a:p>
                      </a:txBody>
                      <a:tcPr anchor="ctr"/>
                    </a:tc>
                    <a:extLst>
                      <a:ext uri="{0D108BD9-81ED-4DB2-BD59-A6C34878D82A}">
                        <a16:rowId xmlns:a16="http://schemas.microsoft.com/office/drawing/2014/main" val="10004"/>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250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59</m:t>
                                </m:r>
                              </m:oMath>
                            </m:oMathPara>
                          </a14:m>
                          <a:endParaRPr lang="en-US" sz="1400" dirty="0"/>
                        </a:p>
                      </a:txBody>
                      <a:tcPr anchor="ctr"/>
                    </a:tc>
                    <a:extLst>
                      <a:ext uri="{0D108BD9-81ED-4DB2-BD59-A6C34878D82A}">
                        <a16:rowId xmlns:a16="http://schemas.microsoft.com/office/drawing/2014/main" val="10005"/>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6</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300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51</m:t>
                                </m:r>
                              </m:oMath>
                            </m:oMathPara>
                          </a14:m>
                          <a:endParaRPr lang="en-US" sz="1400" dirty="0"/>
                        </a:p>
                      </a:txBody>
                      <a:tcPr anchor="ctr"/>
                    </a:tc>
                    <a:extLst>
                      <a:ext uri="{0D108BD9-81ED-4DB2-BD59-A6C34878D82A}">
                        <a16:rowId xmlns:a16="http://schemas.microsoft.com/office/drawing/2014/main" val="10006"/>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7</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350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73</m:t>
                                </m:r>
                              </m:oMath>
                            </m:oMathPara>
                          </a14:m>
                          <a:endParaRPr lang="en-US" sz="1400" dirty="0"/>
                        </a:p>
                      </a:txBody>
                      <a:tcPr anchor="ctr"/>
                    </a:tc>
                    <a:extLst>
                      <a:ext uri="{0D108BD9-81ED-4DB2-BD59-A6C34878D82A}">
                        <a16:rowId xmlns:a16="http://schemas.microsoft.com/office/drawing/2014/main" val="10007"/>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400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85</m:t>
                                </m:r>
                              </m:oMath>
                            </m:oMathPara>
                          </a14:m>
                          <a:endParaRPr lang="en-US" sz="1400" dirty="0"/>
                        </a:p>
                      </a:txBody>
                      <a:tcPr anchor="ctr"/>
                    </a:tc>
                    <a:extLst>
                      <a:ext uri="{0D108BD9-81ED-4DB2-BD59-A6C34878D82A}">
                        <a16:rowId xmlns:a16="http://schemas.microsoft.com/office/drawing/2014/main" val="10008"/>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450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104</m:t>
                                </m:r>
                              </m:oMath>
                            </m:oMathPara>
                          </a14:m>
                          <a:endParaRPr lang="en-US" sz="1400" dirty="0"/>
                        </a:p>
                      </a:txBody>
                      <a:tcPr anchor="ctr"/>
                    </a:tc>
                    <a:extLst>
                      <a:ext uri="{0D108BD9-81ED-4DB2-BD59-A6C34878D82A}">
                        <a16:rowId xmlns:a16="http://schemas.microsoft.com/office/drawing/2014/main" val="10009"/>
                      </a:ext>
                    </a:extLst>
                  </a:tr>
                  <a:tr h="308328">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10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500</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96</m:t>
                                </m:r>
                              </m:oMath>
                            </m:oMathPara>
                          </a14:m>
                          <a:endParaRPr lang="en-US" sz="1400" dirty="0"/>
                        </a:p>
                      </a:txBody>
                      <a:tcPr anchor="ctr"/>
                    </a:tc>
                    <a:extLst>
                      <a:ext uri="{0D108BD9-81ED-4DB2-BD59-A6C34878D82A}">
                        <a16:rowId xmlns:a16="http://schemas.microsoft.com/office/drawing/2014/main" val="1001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475486542"/>
                  </p:ext>
                </p:extLst>
              </p:nvPr>
            </p:nvGraphicFramePr>
            <p:xfrm>
              <a:off x="3033448" y="3270602"/>
              <a:ext cx="3562085" cy="3391608"/>
            </p:xfrm>
            <a:graphic>
              <a:graphicData uri="http://schemas.openxmlformats.org/drawingml/2006/table">
                <a:tbl>
                  <a:tblPr firstRow="1" bandRow="1">
                    <a:tableStyleId>{5C22544A-7EE6-4342-B048-85BDC9FD1C3A}</a:tableStyleId>
                  </a:tblPr>
                  <a:tblGrid>
                    <a:gridCol w="1009629"/>
                    <a:gridCol w="1318386"/>
                    <a:gridCol w="1234070"/>
                  </a:tblGrid>
                  <a:tr h="308328">
                    <a:tc>
                      <a:txBody>
                        <a:bodyPr/>
                        <a:lstStyle/>
                        <a:p>
                          <a:endParaRPr lang="en-US"/>
                        </a:p>
                      </a:txBody>
                      <a:tcPr>
                        <a:blipFill rotWithShape="0">
                          <a:blip r:embed="rId3"/>
                          <a:stretch>
                            <a:fillRect l="-602" t="-1961" r="-255422" b="-996078"/>
                          </a:stretch>
                        </a:blipFill>
                      </a:tcPr>
                    </a:tc>
                    <a:tc>
                      <a:txBody>
                        <a:bodyPr/>
                        <a:lstStyle/>
                        <a:p>
                          <a:endParaRPr lang="en-US"/>
                        </a:p>
                      </a:txBody>
                      <a:tcPr>
                        <a:blipFill rotWithShape="0">
                          <a:blip r:embed="rId3"/>
                          <a:stretch>
                            <a:fillRect l="-77315" t="-1961" r="-96296" b="-996078"/>
                          </a:stretch>
                        </a:blipFill>
                      </a:tcPr>
                    </a:tc>
                    <a:tc>
                      <a:txBody>
                        <a:bodyPr/>
                        <a:lstStyle/>
                        <a:p>
                          <a:endParaRPr lang="en-US"/>
                        </a:p>
                      </a:txBody>
                      <a:tcPr>
                        <a:blipFill rotWithShape="0">
                          <a:blip r:embed="rId3"/>
                          <a:stretch>
                            <a:fillRect l="-188670" t="-1961" r="-2463" b="-996078"/>
                          </a:stretch>
                        </a:blipFill>
                      </a:tcPr>
                    </a:tc>
                  </a:tr>
                  <a:tr h="308328">
                    <a:tc>
                      <a:txBody>
                        <a:bodyPr/>
                        <a:lstStyle/>
                        <a:p>
                          <a:endParaRPr lang="en-US"/>
                        </a:p>
                      </a:txBody>
                      <a:tcPr anchor="ctr">
                        <a:blipFill rotWithShape="0">
                          <a:blip r:embed="rId3"/>
                          <a:stretch>
                            <a:fillRect l="-602" t="-104000" r="-255422" b="-916000"/>
                          </a:stretch>
                        </a:blipFill>
                      </a:tcPr>
                    </a:tc>
                    <a:tc>
                      <a:txBody>
                        <a:bodyPr/>
                        <a:lstStyle/>
                        <a:p>
                          <a:endParaRPr lang="en-US"/>
                        </a:p>
                      </a:txBody>
                      <a:tcPr anchor="ctr">
                        <a:blipFill rotWithShape="0">
                          <a:blip r:embed="rId3"/>
                          <a:stretch>
                            <a:fillRect l="-77315" t="-104000" r="-96296" b="-916000"/>
                          </a:stretch>
                        </a:blipFill>
                      </a:tcPr>
                    </a:tc>
                    <a:tc>
                      <a:txBody>
                        <a:bodyPr/>
                        <a:lstStyle/>
                        <a:p>
                          <a:endParaRPr lang="en-US"/>
                        </a:p>
                      </a:txBody>
                      <a:tcPr anchor="ctr">
                        <a:blipFill rotWithShape="0">
                          <a:blip r:embed="rId3"/>
                          <a:stretch>
                            <a:fillRect l="-188670" t="-104000" r="-2463" b="-916000"/>
                          </a:stretch>
                        </a:blipFill>
                      </a:tcPr>
                    </a:tc>
                  </a:tr>
                  <a:tr h="308328">
                    <a:tc>
                      <a:txBody>
                        <a:bodyPr/>
                        <a:lstStyle/>
                        <a:p>
                          <a:endParaRPr lang="en-US"/>
                        </a:p>
                      </a:txBody>
                      <a:tcPr anchor="ctr">
                        <a:blipFill rotWithShape="0">
                          <a:blip r:embed="rId3"/>
                          <a:stretch>
                            <a:fillRect l="-602" t="-200000" r="-255422" b="-798039"/>
                          </a:stretch>
                        </a:blipFill>
                      </a:tcPr>
                    </a:tc>
                    <a:tc>
                      <a:txBody>
                        <a:bodyPr/>
                        <a:lstStyle/>
                        <a:p>
                          <a:endParaRPr lang="en-US"/>
                        </a:p>
                      </a:txBody>
                      <a:tcPr anchor="ctr">
                        <a:blipFill rotWithShape="0">
                          <a:blip r:embed="rId3"/>
                          <a:stretch>
                            <a:fillRect l="-77315" t="-200000" r="-96296" b="-798039"/>
                          </a:stretch>
                        </a:blipFill>
                      </a:tcPr>
                    </a:tc>
                    <a:tc>
                      <a:txBody>
                        <a:bodyPr/>
                        <a:lstStyle/>
                        <a:p>
                          <a:endParaRPr lang="en-US"/>
                        </a:p>
                      </a:txBody>
                      <a:tcPr anchor="ctr">
                        <a:blipFill rotWithShape="0">
                          <a:blip r:embed="rId3"/>
                          <a:stretch>
                            <a:fillRect l="-188670" t="-200000" r="-2463" b="-798039"/>
                          </a:stretch>
                        </a:blipFill>
                      </a:tcPr>
                    </a:tc>
                  </a:tr>
                  <a:tr h="308328">
                    <a:tc>
                      <a:txBody>
                        <a:bodyPr/>
                        <a:lstStyle/>
                        <a:p>
                          <a:endParaRPr lang="en-US"/>
                        </a:p>
                      </a:txBody>
                      <a:tcPr anchor="ctr">
                        <a:blipFill rotWithShape="0">
                          <a:blip r:embed="rId3"/>
                          <a:stretch>
                            <a:fillRect l="-602" t="-300000" r="-255422" b="-698039"/>
                          </a:stretch>
                        </a:blipFill>
                      </a:tcPr>
                    </a:tc>
                    <a:tc>
                      <a:txBody>
                        <a:bodyPr/>
                        <a:lstStyle/>
                        <a:p>
                          <a:endParaRPr lang="en-US"/>
                        </a:p>
                      </a:txBody>
                      <a:tcPr anchor="ctr">
                        <a:blipFill rotWithShape="0">
                          <a:blip r:embed="rId3"/>
                          <a:stretch>
                            <a:fillRect l="-77315" t="-300000" r="-96296" b="-698039"/>
                          </a:stretch>
                        </a:blipFill>
                      </a:tcPr>
                    </a:tc>
                    <a:tc>
                      <a:txBody>
                        <a:bodyPr/>
                        <a:lstStyle/>
                        <a:p>
                          <a:endParaRPr lang="en-US"/>
                        </a:p>
                      </a:txBody>
                      <a:tcPr anchor="ctr">
                        <a:blipFill rotWithShape="0">
                          <a:blip r:embed="rId3"/>
                          <a:stretch>
                            <a:fillRect l="-188670" t="-300000" r="-2463" b="-698039"/>
                          </a:stretch>
                        </a:blipFill>
                      </a:tcPr>
                    </a:tc>
                  </a:tr>
                  <a:tr h="308328">
                    <a:tc>
                      <a:txBody>
                        <a:bodyPr/>
                        <a:lstStyle/>
                        <a:p>
                          <a:endParaRPr lang="en-US"/>
                        </a:p>
                      </a:txBody>
                      <a:tcPr anchor="ctr">
                        <a:blipFill rotWithShape="0">
                          <a:blip r:embed="rId3"/>
                          <a:stretch>
                            <a:fillRect l="-602" t="-408000" r="-255422" b="-612000"/>
                          </a:stretch>
                        </a:blipFill>
                      </a:tcPr>
                    </a:tc>
                    <a:tc>
                      <a:txBody>
                        <a:bodyPr/>
                        <a:lstStyle/>
                        <a:p>
                          <a:endParaRPr lang="en-US"/>
                        </a:p>
                      </a:txBody>
                      <a:tcPr anchor="ctr">
                        <a:blipFill rotWithShape="0">
                          <a:blip r:embed="rId3"/>
                          <a:stretch>
                            <a:fillRect l="-77315" t="-408000" r="-96296" b="-612000"/>
                          </a:stretch>
                        </a:blipFill>
                      </a:tcPr>
                    </a:tc>
                    <a:tc>
                      <a:txBody>
                        <a:bodyPr/>
                        <a:lstStyle/>
                        <a:p>
                          <a:endParaRPr lang="en-US"/>
                        </a:p>
                      </a:txBody>
                      <a:tcPr anchor="ctr">
                        <a:blipFill rotWithShape="0">
                          <a:blip r:embed="rId3"/>
                          <a:stretch>
                            <a:fillRect l="-188670" t="-408000" r="-2463" b="-612000"/>
                          </a:stretch>
                        </a:blipFill>
                      </a:tcPr>
                    </a:tc>
                  </a:tr>
                  <a:tr h="308328">
                    <a:tc>
                      <a:txBody>
                        <a:bodyPr/>
                        <a:lstStyle/>
                        <a:p>
                          <a:endParaRPr lang="en-US"/>
                        </a:p>
                      </a:txBody>
                      <a:tcPr anchor="ctr">
                        <a:blipFill rotWithShape="0">
                          <a:blip r:embed="rId3"/>
                          <a:stretch>
                            <a:fillRect l="-602" t="-498039" r="-255422" b="-500000"/>
                          </a:stretch>
                        </a:blipFill>
                      </a:tcPr>
                    </a:tc>
                    <a:tc>
                      <a:txBody>
                        <a:bodyPr/>
                        <a:lstStyle/>
                        <a:p>
                          <a:endParaRPr lang="en-US"/>
                        </a:p>
                      </a:txBody>
                      <a:tcPr anchor="ctr">
                        <a:blipFill rotWithShape="0">
                          <a:blip r:embed="rId3"/>
                          <a:stretch>
                            <a:fillRect l="-77315" t="-498039" r="-96296" b="-500000"/>
                          </a:stretch>
                        </a:blipFill>
                      </a:tcPr>
                    </a:tc>
                    <a:tc>
                      <a:txBody>
                        <a:bodyPr/>
                        <a:lstStyle/>
                        <a:p>
                          <a:endParaRPr lang="en-US"/>
                        </a:p>
                      </a:txBody>
                      <a:tcPr anchor="ctr">
                        <a:blipFill rotWithShape="0">
                          <a:blip r:embed="rId3"/>
                          <a:stretch>
                            <a:fillRect l="-188670" t="-498039" r="-2463" b="-500000"/>
                          </a:stretch>
                        </a:blipFill>
                      </a:tcPr>
                    </a:tc>
                  </a:tr>
                  <a:tr h="308328">
                    <a:tc>
                      <a:txBody>
                        <a:bodyPr/>
                        <a:lstStyle/>
                        <a:p>
                          <a:endParaRPr lang="en-US"/>
                        </a:p>
                      </a:txBody>
                      <a:tcPr anchor="ctr">
                        <a:blipFill rotWithShape="0">
                          <a:blip r:embed="rId3"/>
                          <a:stretch>
                            <a:fillRect l="-602" t="-610000" r="-255422" b="-410000"/>
                          </a:stretch>
                        </a:blipFill>
                      </a:tcPr>
                    </a:tc>
                    <a:tc>
                      <a:txBody>
                        <a:bodyPr/>
                        <a:lstStyle/>
                        <a:p>
                          <a:endParaRPr lang="en-US"/>
                        </a:p>
                      </a:txBody>
                      <a:tcPr anchor="ctr">
                        <a:blipFill rotWithShape="0">
                          <a:blip r:embed="rId3"/>
                          <a:stretch>
                            <a:fillRect l="-77315" t="-610000" r="-96296" b="-410000"/>
                          </a:stretch>
                        </a:blipFill>
                      </a:tcPr>
                    </a:tc>
                    <a:tc>
                      <a:txBody>
                        <a:bodyPr/>
                        <a:lstStyle/>
                        <a:p>
                          <a:endParaRPr lang="en-US"/>
                        </a:p>
                      </a:txBody>
                      <a:tcPr anchor="ctr">
                        <a:blipFill rotWithShape="0">
                          <a:blip r:embed="rId3"/>
                          <a:stretch>
                            <a:fillRect l="-188670" t="-610000" r="-2463" b="-410000"/>
                          </a:stretch>
                        </a:blipFill>
                      </a:tcPr>
                    </a:tc>
                  </a:tr>
                  <a:tr h="308328">
                    <a:tc>
                      <a:txBody>
                        <a:bodyPr/>
                        <a:lstStyle/>
                        <a:p>
                          <a:endParaRPr lang="en-US"/>
                        </a:p>
                      </a:txBody>
                      <a:tcPr anchor="ctr">
                        <a:blipFill rotWithShape="0">
                          <a:blip r:embed="rId3"/>
                          <a:stretch>
                            <a:fillRect l="-602" t="-696078" r="-255422" b="-301961"/>
                          </a:stretch>
                        </a:blipFill>
                      </a:tcPr>
                    </a:tc>
                    <a:tc>
                      <a:txBody>
                        <a:bodyPr/>
                        <a:lstStyle/>
                        <a:p>
                          <a:endParaRPr lang="en-US"/>
                        </a:p>
                      </a:txBody>
                      <a:tcPr anchor="ctr">
                        <a:blipFill rotWithShape="0">
                          <a:blip r:embed="rId3"/>
                          <a:stretch>
                            <a:fillRect l="-77315" t="-696078" r="-96296" b="-301961"/>
                          </a:stretch>
                        </a:blipFill>
                      </a:tcPr>
                    </a:tc>
                    <a:tc>
                      <a:txBody>
                        <a:bodyPr/>
                        <a:lstStyle/>
                        <a:p>
                          <a:endParaRPr lang="en-US"/>
                        </a:p>
                      </a:txBody>
                      <a:tcPr anchor="ctr">
                        <a:blipFill rotWithShape="0">
                          <a:blip r:embed="rId3"/>
                          <a:stretch>
                            <a:fillRect l="-188670" t="-696078" r="-2463" b="-301961"/>
                          </a:stretch>
                        </a:blipFill>
                      </a:tcPr>
                    </a:tc>
                  </a:tr>
                  <a:tr h="308328">
                    <a:tc>
                      <a:txBody>
                        <a:bodyPr/>
                        <a:lstStyle/>
                        <a:p>
                          <a:endParaRPr lang="en-US"/>
                        </a:p>
                      </a:txBody>
                      <a:tcPr anchor="ctr">
                        <a:blipFill rotWithShape="0">
                          <a:blip r:embed="rId3"/>
                          <a:stretch>
                            <a:fillRect l="-602" t="-796078" r="-255422" b="-201961"/>
                          </a:stretch>
                        </a:blipFill>
                      </a:tcPr>
                    </a:tc>
                    <a:tc>
                      <a:txBody>
                        <a:bodyPr/>
                        <a:lstStyle/>
                        <a:p>
                          <a:endParaRPr lang="en-US"/>
                        </a:p>
                      </a:txBody>
                      <a:tcPr anchor="ctr">
                        <a:blipFill rotWithShape="0">
                          <a:blip r:embed="rId3"/>
                          <a:stretch>
                            <a:fillRect l="-77315" t="-796078" r="-96296" b="-201961"/>
                          </a:stretch>
                        </a:blipFill>
                      </a:tcPr>
                    </a:tc>
                    <a:tc>
                      <a:txBody>
                        <a:bodyPr/>
                        <a:lstStyle/>
                        <a:p>
                          <a:endParaRPr lang="en-US"/>
                        </a:p>
                      </a:txBody>
                      <a:tcPr anchor="ctr">
                        <a:blipFill rotWithShape="0">
                          <a:blip r:embed="rId3"/>
                          <a:stretch>
                            <a:fillRect l="-188670" t="-796078" r="-2463" b="-201961"/>
                          </a:stretch>
                        </a:blipFill>
                      </a:tcPr>
                    </a:tc>
                  </a:tr>
                  <a:tr h="308328">
                    <a:tc>
                      <a:txBody>
                        <a:bodyPr/>
                        <a:lstStyle/>
                        <a:p>
                          <a:endParaRPr lang="en-US"/>
                        </a:p>
                      </a:txBody>
                      <a:tcPr anchor="ctr">
                        <a:blipFill rotWithShape="0">
                          <a:blip r:embed="rId3"/>
                          <a:stretch>
                            <a:fillRect l="-602" t="-914000" r="-255422" b="-106000"/>
                          </a:stretch>
                        </a:blipFill>
                      </a:tcPr>
                    </a:tc>
                    <a:tc>
                      <a:txBody>
                        <a:bodyPr/>
                        <a:lstStyle/>
                        <a:p>
                          <a:endParaRPr lang="en-US"/>
                        </a:p>
                      </a:txBody>
                      <a:tcPr anchor="ctr">
                        <a:blipFill rotWithShape="0">
                          <a:blip r:embed="rId3"/>
                          <a:stretch>
                            <a:fillRect l="-77315" t="-914000" r="-96296" b="-106000"/>
                          </a:stretch>
                        </a:blipFill>
                      </a:tcPr>
                    </a:tc>
                    <a:tc>
                      <a:txBody>
                        <a:bodyPr/>
                        <a:lstStyle/>
                        <a:p>
                          <a:endParaRPr lang="en-US"/>
                        </a:p>
                      </a:txBody>
                      <a:tcPr anchor="ctr">
                        <a:blipFill rotWithShape="0">
                          <a:blip r:embed="rId3"/>
                          <a:stretch>
                            <a:fillRect l="-188670" t="-914000" r="-2463" b="-106000"/>
                          </a:stretch>
                        </a:blipFill>
                      </a:tcPr>
                    </a:tc>
                  </a:tr>
                  <a:tr h="308328">
                    <a:tc>
                      <a:txBody>
                        <a:bodyPr/>
                        <a:lstStyle/>
                        <a:p>
                          <a:endParaRPr lang="en-US"/>
                        </a:p>
                      </a:txBody>
                      <a:tcPr anchor="ctr">
                        <a:blipFill rotWithShape="0">
                          <a:blip r:embed="rId3"/>
                          <a:stretch>
                            <a:fillRect l="-602" t="-994118" r="-255422" b="-3922"/>
                          </a:stretch>
                        </a:blipFill>
                      </a:tcPr>
                    </a:tc>
                    <a:tc>
                      <a:txBody>
                        <a:bodyPr/>
                        <a:lstStyle/>
                        <a:p>
                          <a:endParaRPr lang="en-US"/>
                        </a:p>
                      </a:txBody>
                      <a:tcPr anchor="ctr">
                        <a:blipFill rotWithShape="0">
                          <a:blip r:embed="rId3"/>
                          <a:stretch>
                            <a:fillRect l="-77315" t="-994118" r="-96296" b="-3922"/>
                          </a:stretch>
                        </a:blipFill>
                      </a:tcPr>
                    </a:tc>
                    <a:tc>
                      <a:txBody>
                        <a:bodyPr/>
                        <a:lstStyle/>
                        <a:p>
                          <a:endParaRPr lang="en-US"/>
                        </a:p>
                      </a:txBody>
                      <a:tcPr anchor="ctr">
                        <a:blipFill rotWithShape="0">
                          <a:blip r:embed="rId3"/>
                          <a:stretch>
                            <a:fillRect l="-188670" t="-994118" r="-2463" b="-3922"/>
                          </a:stretch>
                        </a:blipFill>
                      </a:tcPr>
                    </a:tc>
                  </a:tr>
                </a:tbl>
              </a:graphicData>
            </a:graphic>
          </p:graphicFrame>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2630231410"/>
              </p:ext>
            </p:extLst>
          </p:nvPr>
        </p:nvGraphicFramePr>
        <p:xfrm>
          <a:off x="2164866" y="1562829"/>
          <a:ext cx="4430667" cy="1068659"/>
        </p:xfrm>
        <a:graphic>
          <a:graphicData uri="http://schemas.openxmlformats.org/presentationml/2006/ole">
            <mc:AlternateContent xmlns:mc="http://schemas.openxmlformats.org/markup-compatibility/2006">
              <mc:Choice xmlns:v="urn:schemas-microsoft-com:vml" Requires="v">
                <p:oleObj spid="_x0000_s31848" name="Visio" r:id="rId4" imgW="7405020" imgH="1647106" progId="Visio.Drawing.11">
                  <p:embed/>
                </p:oleObj>
              </mc:Choice>
              <mc:Fallback>
                <p:oleObj name="Visio" r:id="rId4" imgW="7405020" imgH="1647106" progId="Visio.Drawing.11">
                  <p:embed/>
                  <p:pic>
                    <p:nvPicPr>
                      <p:cNvPr id="0" name=""/>
                      <p:cNvPicPr/>
                      <p:nvPr/>
                    </p:nvPicPr>
                    <p:blipFill>
                      <a:blip r:embed="rId5"/>
                      <a:stretch>
                        <a:fillRect/>
                      </a:stretch>
                    </p:blipFill>
                    <p:spPr>
                      <a:xfrm>
                        <a:off x="2164866" y="1562829"/>
                        <a:ext cx="4430667" cy="1068659"/>
                      </a:xfrm>
                      <a:prstGeom prst="rect">
                        <a:avLst/>
                      </a:prstGeom>
                    </p:spPr>
                  </p:pic>
                </p:oleObj>
              </mc:Fallback>
            </mc:AlternateContent>
          </a:graphicData>
        </a:graphic>
      </p:graphicFrame>
    </p:spTree>
    <p:extLst>
      <p:ext uri="{BB962C8B-B14F-4D97-AF65-F5344CB8AC3E}">
        <p14:creationId xmlns:p14="http://schemas.microsoft.com/office/powerpoint/2010/main" val="528216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19" name="Content Placeholder 2"/>
          <p:cNvSpPr>
            <a:spLocks noGrp="1"/>
          </p:cNvSpPr>
          <p:nvPr>
            <p:ph idx="1"/>
          </p:nvPr>
        </p:nvSpPr>
        <p:spPr>
          <a:xfrm>
            <a:off x="404947" y="1552574"/>
            <a:ext cx="8425339" cy="4685185"/>
          </a:xfrm>
        </p:spPr>
        <p:txBody>
          <a:bodyPr>
            <a:noAutofit/>
          </a:bodyPr>
          <a:lstStyle/>
          <a:p>
            <a:pPr marL="1348740" lvl="6" indent="-342900" algn="just">
              <a:buSzPct val="95000"/>
            </a:pPr>
            <a:endParaRPr lang="en-US" sz="1300" dirty="0" smtClean="0">
              <a:latin typeface="Times New Roman" panose="02020603050405020304" pitchFamily="18" charset="0"/>
              <a:cs typeface="Times New Roman" panose="02020603050405020304" pitchFamily="18" charset="0"/>
            </a:endParaRPr>
          </a:p>
          <a:p>
            <a:pPr marL="1348740" lvl="6" indent="-342900" algn="just">
              <a:buSzPct val="95000"/>
            </a:pPr>
            <a:endParaRPr lang="en-US" sz="1300" dirty="0" smtClean="0">
              <a:latin typeface="Times New Roman" panose="02020603050405020304" pitchFamily="18" charset="0"/>
              <a:cs typeface="Times New Roman" panose="02020603050405020304" pitchFamily="18" charset="0"/>
            </a:endParaRPr>
          </a:p>
          <a:p>
            <a:pPr marL="342900" lvl="2" indent="-342900" algn="just">
              <a:buClr>
                <a:schemeClr val="accent3"/>
              </a:buClr>
              <a:buSzPct val="95000"/>
            </a:pPr>
            <a:r>
              <a:rPr lang="en-US" sz="2400" dirty="0" smtClean="0">
                <a:latin typeface="Times New Roman" panose="02020603050405020304" pitchFamily="18" charset="0"/>
                <a:cs typeface="Times New Roman" panose="02020603050405020304" pitchFamily="18" charset="0"/>
              </a:rPr>
              <a:t>There are two types of tests of hypotheses</a:t>
            </a:r>
          </a:p>
          <a:p>
            <a:pPr marL="1897380" lvl="8" indent="-342900" algn="just">
              <a:buSzPct val="95000"/>
            </a:pPr>
            <a:endParaRPr lang="en-US" sz="1300" dirty="0" smtClean="0">
              <a:latin typeface="Times New Roman" panose="02020603050405020304" pitchFamily="18" charset="0"/>
              <a:cs typeface="Times New Roman" panose="02020603050405020304" pitchFamily="18" charset="0"/>
            </a:endParaRPr>
          </a:p>
          <a:p>
            <a:pPr marL="347663" lvl="2" indent="1588" algn="just">
              <a:buClr>
                <a:schemeClr val="accent3"/>
              </a:buClr>
              <a:buSzPct val="9500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Parametric tests (also called standard test of hypotheses).</a:t>
            </a:r>
          </a:p>
          <a:p>
            <a:pPr marL="1902143" lvl="8" indent="1588" algn="just">
              <a:buSzPct val="95000"/>
              <a:buFont typeface="Wingdings" panose="05000000000000000000" pitchFamily="2" charset="2"/>
              <a:buChar char="ü"/>
            </a:pPr>
            <a:endParaRPr lang="en-US" sz="1100" dirty="0" smtClean="0">
              <a:latin typeface="Times New Roman" panose="02020603050405020304" pitchFamily="18" charset="0"/>
              <a:cs typeface="Times New Roman" panose="02020603050405020304" pitchFamily="18" charset="0"/>
            </a:endParaRPr>
          </a:p>
          <a:p>
            <a:pPr marL="633413" lvl="2" indent="-285750" algn="just">
              <a:buClr>
                <a:schemeClr val="accent3"/>
              </a:buClr>
              <a:buSzPct val="950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Non-parametric tests (also called distribution-free test of hypotheses)</a:t>
            </a:r>
          </a:p>
          <a:p>
            <a:pPr marL="347663" lvl="2" indent="1588" algn="just">
              <a:buClr>
                <a:schemeClr val="accent3"/>
              </a:buClr>
              <a:buSzPct val="95000"/>
              <a:buFont typeface="Wingdings" panose="05000000000000000000" pitchFamily="2" charset="2"/>
              <a:buChar char="ü"/>
            </a:pPr>
            <a:endParaRPr lang="en-US" sz="1800" dirty="0" smtClean="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Hypothesis Testing Strategies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821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9" y="474132"/>
            <a:ext cx="9347199" cy="643467"/>
          </a:xfrm>
        </p:spPr>
        <p:txBody>
          <a:bodyPr>
            <a:noAutofit/>
          </a:bodyPr>
          <a:lstStyle/>
          <a:p>
            <a:pPr algn="just"/>
            <a:r>
              <a:rPr lang="en-US" sz="4000" dirty="0" smtClean="0">
                <a:solidFill>
                  <a:srgbClr val="A50021"/>
                </a:solidFill>
                <a:latin typeface="Times New Roman" pitchFamily="18" charset="0"/>
                <a:cs typeface="Times New Roman" pitchFamily="18" charset="0"/>
              </a:rPr>
              <a:t>Charles Spearman’s </a:t>
            </a:r>
            <a:r>
              <a:rPr lang="en-US" sz="3600" dirty="0" smtClean="0">
                <a:solidFill>
                  <a:srgbClr val="A50021"/>
                </a:solidFill>
                <a:latin typeface="Times New Roman" pitchFamily="18" charset="0"/>
                <a:cs typeface="Times New Roman" pitchFamily="18" charset="0"/>
              </a:rPr>
              <a:t>Coefficient</a:t>
            </a:r>
            <a:r>
              <a:rPr lang="en-US" sz="4000" dirty="0" smtClean="0">
                <a:solidFill>
                  <a:srgbClr val="A50021"/>
                </a:solidFill>
                <a:latin typeface="Times New Roman" pitchFamily="18" charset="0"/>
                <a:cs typeface="Times New Roman" pitchFamily="18" charset="0"/>
              </a:rPr>
              <a: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
        <p:nvSpPr>
          <p:cNvPr id="5" name="Content Placeholder 4"/>
          <p:cNvSpPr>
            <a:spLocks noGrp="1"/>
          </p:cNvSpPr>
          <p:nvPr>
            <p:ph idx="1"/>
          </p:nvPr>
        </p:nvSpPr>
        <p:spPr>
          <a:xfrm>
            <a:off x="287867" y="1499448"/>
            <a:ext cx="8720666" cy="5797768"/>
          </a:xfrm>
        </p:spPr>
        <p:txBody>
          <a:bodyPr>
            <a:normAutofit/>
          </a:bodyPr>
          <a:lstStyle/>
          <a:p>
            <a:pPr marL="685800" indent="-685800" algn="just">
              <a:buNone/>
            </a:pPr>
            <a:r>
              <a:rPr lang="en-IN" sz="1800" b="1" dirty="0" smtClean="0">
                <a:solidFill>
                  <a:srgbClr val="0B5ED7"/>
                </a:solidFill>
                <a:latin typeface="Times New Roman" panose="02020603050405020304" pitchFamily="18" charset="0"/>
                <a:cs typeface="Times New Roman" panose="02020603050405020304" pitchFamily="18" charset="0"/>
              </a:rPr>
              <a:t>Step 1:</a:t>
            </a:r>
            <a:r>
              <a:rPr lang="en-IN" sz="1800" dirty="0" smtClean="0">
                <a:latin typeface="Times New Roman" panose="02020603050405020304" pitchFamily="18" charset="0"/>
                <a:cs typeface="Times New Roman" panose="02020603050405020304" pitchFamily="18" charset="0"/>
              </a:rPr>
              <a:t> Assign rank to each data. It is customary to assign rank 1 to the largest data, and 2 to next largest and so on. </a:t>
            </a:r>
          </a:p>
          <a:p>
            <a:pPr marL="685800" indent="0" algn="just">
              <a:buNone/>
            </a:pPr>
            <a:r>
              <a:rPr lang="en-IN" sz="1800" dirty="0" smtClean="0">
                <a:latin typeface="Times New Roman" panose="02020603050405020304" pitchFamily="18" charset="0"/>
                <a:cs typeface="Times New Roman" panose="02020603050405020304" pitchFamily="18" charset="0"/>
              </a:rPr>
              <a:t>Note: If there are two or more samples with the same value, the mean rank should be used.</a:t>
            </a:r>
          </a:p>
          <a:p>
            <a:pPr marL="685800" indent="0" algn="just">
              <a:buNone/>
            </a:pPr>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1656424" y="3060917"/>
              <a:ext cx="5966618" cy="1112520"/>
            </p:xfrm>
            <a:graphic>
              <a:graphicData uri="http://schemas.openxmlformats.org/drawingml/2006/table">
                <a:tbl>
                  <a:tblPr firstRow="1" bandRow="1">
                    <a:tableStyleId>{5C22544A-7EE6-4342-B048-85BDC9FD1C3A}</a:tableStyleId>
                  </a:tblPr>
                  <a:tblGrid>
                    <a:gridCol w="1436952">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894908">
                      <a:extLst>
                        <a:ext uri="{9D8B030D-6E8A-4147-A177-3AD203B41FA5}">
                          <a16:colId xmlns:a16="http://schemas.microsoft.com/office/drawing/2014/main" val="20003"/>
                        </a:ext>
                      </a:extLst>
                    </a:gridCol>
                    <a:gridCol w="891558">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𝐷𝑎𝑡𝑎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30</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𝐴𝑠𝑠𝑖𝑔𝑛</m:t>
                                </m:r>
                                <m:r>
                                  <a:rPr lang="en-US" i="1" dirty="0" smtClean="0">
                                    <a:latin typeface="Cambria Math" panose="02040503050406030204" pitchFamily="18" charset="0"/>
                                  </a:rPr>
                                  <m:t> </m:t>
                                </m:r>
                                <m:r>
                                  <a:rPr lang="en-US" i="1" dirty="0" smtClean="0">
                                    <a:latin typeface="Cambria Math" panose="02040503050406030204" pitchFamily="18" charset="0"/>
                                  </a:rPr>
                                  <m:t>𝑟𝑎𝑛𝑘</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𝐹𝑖𝑛𝑎𝑙</m:t>
                                </m:r>
                                <m:r>
                                  <a:rPr lang="en-US" i="1" dirty="0" smtClean="0">
                                    <a:latin typeface="Cambria Math" panose="02040503050406030204" pitchFamily="18" charset="0"/>
                                  </a:rPr>
                                  <m:t> </m:t>
                                </m:r>
                                <m:r>
                                  <a:rPr lang="en-US" i="1" dirty="0" smtClean="0">
                                    <a:latin typeface="Cambria Math" panose="02040503050406030204" pitchFamily="18" charset="0"/>
                                  </a:rPr>
                                  <m:t>𝑟𝑎𝑛𝑘</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612567830"/>
                  </p:ext>
                </p:extLst>
              </p:nvPr>
            </p:nvGraphicFramePr>
            <p:xfrm>
              <a:off x="1656424" y="3060917"/>
              <a:ext cx="5966618" cy="1112520"/>
            </p:xfrm>
            <a:graphic>
              <a:graphicData uri="http://schemas.openxmlformats.org/drawingml/2006/table">
                <a:tbl>
                  <a:tblPr firstRow="1" bandRow="1">
                    <a:tableStyleId>{5C22544A-7EE6-4342-B048-85BDC9FD1C3A}</a:tableStyleId>
                  </a:tblPr>
                  <a:tblGrid>
                    <a:gridCol w="1436952"/>
                    <a:gridCol w="939800"/>
                    <a:gridCol w="889000"/>
                    <a:gridCol w="894908"/>
                    <a:gridCol w="891558"/>
                    <a:gridCol w="914400"/>
                  </a:tblGrid>
                  <a:tr h="370840">
                    <a:tc>
                      <a:txBody>
                        <a:bodyPr/>
                        <a:lstStyle/>
                        <a:p>
                          <a:endParaRPr lang="en-US"/>
                        </a:p>
                      </a:txBody>
                      <a:tcPr>
                        <a:blipFill rotWithShape="0">
                          <a:blip r:embed="rId2"/>
                          <a:stretch>
                            <a:fillRect l="-424" t="-1639" r="-316949" b="-203279"/>
                          </a:stretch>
                        </a:blipFill>
                      </a:tcPr>
                    </a:tc>
                    <a:tc>
                      <a:txBody>
                        <a:bodyPr/>
                        <a:lstStyle/>
                        <a:p>
                          <a:endParaRPr lang="en-US"/>
                        </a:p>
                      </a:txBody>
                      <a:tcPr>
                        <a:blipFill rotWithShape="0">
                          <a:blip r:embed="rId2"/>
                          <a:stretch>
                            <a:fillRect l="-153896" t="-1639" r="-385714" b="-203279"/>
                          </a:stretch>
                        </a:blipFill>
                      </a:tcPr>
                    </a:tc>
                    <a:tc>
                      <a:txBody>
                        <a:bodyPr/>
                        <a:lstStyle/>
                        <a:p>
                          <a:endParaRPr lang="en-US"/>
                        </a:p>
                      </a:txBody>
                      <a:tcPr>
                        <a:blipFill rotWithShape="0">
                          <a:blip r:embed="rId2"/>
                          <a:stretch>
                            <a:fillRect l="-267808" t="-1639" r="-306849" b="-203279"/>
                          </a:stretch>
                        </a:blipFill>
                      </a:tcPr>
                    </a:tc>
                    <a:tc>
                      <a:txBody>
                        <a:bodyPr/>
                        <a:lstStyle/>
                        <a:p>
                          <a:endParaRPr lang="en-US"/>
                        </a:p>
                      </a:txBody>
                      <a:tcPr>
                        <a:blipFill rotWithShape="0">
                          <a:blip r:embed="rId2"/>
                          <a:stretch>
                            <a:fillRect l="-365306" t="-1639" r="-204762" b="-203279"/>
                          </a:stretch>
                        </a:blipFill>
                      </a:tcPr>
                    </a:tc>
                    <a:tc>
                      <a:txBody>
                        <a:bodyPr/>
                        <a:lstStyle/>
                        <a:p>
                          <a:endParaRPr lang="en-US"/>
                        </a:p>
                      </a:txBody>
                      <a:tcPr>
                        <a:blipFill rotWithShape="0">
                          <a:blip r:embed="rId2"/>
                          <a:stretch>
                            <a:fillRect l="-465306" t="-1639" r="-104762" b="-203279"/>
                          </a:stretch>
                        </a:blipFill>
                      </a:tcPr>
                    </a:tc>
                    <a:tc>
                      <a:txBody>
                        <a:bodyPr/>
                        <a:lstStyle/>
                        <a:p>
                          <a:endParaRPr lang="en-US"/>
                        </a:p>
                      </a:txBody>
                      <a:tcPr>
                        <a:blipFill rotWithShape="0">
                          <a:blip r:embed="rId2"/>
                          <a:stretch>
                            <a:fillRect l="-554000" t="-1639" r="-2667" b="-203279"/>
                          </a:stretch>
                        </a:blipFill>
                      </a:tcPr>
                    </a:tc>
                  </a:tr>
                  <a:tr h="370840">
                    <a:tc>
                      <a:txBody>
                        <a:bodyPr/>
                        <a:lstStyle/>
                        <a:p>
                          <a:endParaRPr lang="en-US"/>
                        </a:p>
                      </a:txBody>
                      <a:tcPr>
                        <a:blipFill rotWithShape="0">
                          <a:blip r:embed="rId2"/>
                          <a:stretch>
                            <a:fillRect l="-424" t="-101639" r="-316949" b="-103279"/>
                          </a:stretch>
                        </a:blipFill>
                      </a:tcPr>
                    </a:tc>
                    <a:tc>
                      <a:txBody>
                        <a:bodyPr/>
                        <a:lstStyle/>
                        <a:p>
                          <a:endParaRPr lang="en-US"/>
                        </a:p>
                      </a:txBody>
                      <a:tcPr>
                        <a:blipFill rotWithShape="0">
                          <a:blip r:embed="rId2"/>
                          <a:stretch>
                            <a:fillRect l="-153896" t="-101639" r="-385714" b="-103279"/>
                          </a:stretch>
                        </a:blipFill>
                      </a:tcPr>
                    </a:tc>
                    <a:tc>
                      <a:txBody>
                        <a:bodyPr/>
                        <a:lstStyle/>
                        <a:p>
                          <a:endParaRPr lang="en-US"/>
                        </a:p>
                      </a:txBody>
                      <a:tcPr>
                        <a:blipFill rotWithShape="0">
                          <a:blip r:embed="rId2"/>
                          <a:stretch>
                            <a:fillRect l="-267808" t="-101639" r="-306849" b="-103279"/>
                          </a:stretch>
                        </a:blipFill>
                      </a:tcPr>
                    </a:tc>
                    <a:tc>
                      <a:txBody>
                        <a:bodyPr/>
                        <a:lstStyle/>
                        <a:p>
                          <a:endParaRPr lang="en-US"/>
                        </a:p>
                      </a:txBody>
                      <a:tcPr>
                        <a:blipFill rotWithShape="0">
                          <a:blip r:embed="rId2"/>
                          <a:stretch>
                            <a:fillRect l="-365306" t="-101639" r="-204762" b="-103279"/>
                          </a:stretch>
                        </a:blipFill>
                      </a:tcPr>
                    </a:tc>
                    <a:tc>
                      <a:txBody>
                        <a:bodyPr/>
                        <a:lstStyle/>
                        <a:p>
                          <a:endParaRPr lang="en-US"/>
                        </a:p>
                      </a:txBody>
                      <a:tcPr>
                        <a:blipFill rotWithShape="0">
                          <a:blip r:embed="rId2"/>
                          <a:stretch>
                            <a:fillRect l="-465306" t="-101639" r="-104762" b="-103279"/>
                          </a:stretch>
                        </a:blipFill>
                      </a:tcPr>
                    </a:tc>
                    <a:tc>
                      <a:txBody>
                        <a:bodyPr/>
                        <a:lstStyle/>
                        <a:p>
                          <a:endParaRPr lang="en-US"/>
                        </a:p>
                      </a:txBody>
                      <a:tcPr>
                        <a:blipFill rotWithShape="0">
                          <a:blip r:embed="rId2"/>
                          <a:stretch>
                            <a:fillRect l="-554000" t="-101639" r="-2667" b="-103279"/>
                          </a:stretch>
                        </a:blipFill>
                      </a:tcPr>
                    </a:tc>
                  </a:tr>
                  <a:tr h="370840">
                    <a:tc>
                      <a:txBody>
                        <a:bodyPr/>
                        <a:lstStyle/>
                        <a:p>
                          <a:endParaRPr lang="en-US"/>
                        </a:p>
                      </a:txBody>
                      <a:tcPr>
                        <a:blipFill rotWithShape="0">
                          <a:blip r:embed="rId2"/>
                          <a:stretch>
                            <a:fillRect l="-424" t="-201639" r="-316949" b="-3279"/>
                          </a:stretch>
                        </a:blipFill>
                      </a:tcPr>
                    </a:tc>
                    <a:tc>
                      <a:txBody>
                        <a:bodyPr/>
                        <a:lstStyle/>
                        <a:p>
                          <a:endParaRPr lang="en-US"/>
                        </a:p>
                      </a:txBody>
                      <a:tcPr>
                        <a:blipFill rotWithShape="0">
                          <a:blip r:embed="rId2"/>
                          <a:stretch>
                            <a:fillRect l="-153896" t="-201639" r="-385714" b="-3279"/>
                          </a:stretch>
                        </a:blipFill>
                      </a:tcPr>
                    </a:tc>
                    <a:tc>
                      <a:txBody>
                        <a:bodyPr/>
                        <a:lstStyle/>
                        <a:p>
                          <a:endParaRPr lang="en-US"/>
                        </a:p>
                      </a:txBody>
                      <a:tcPr>
                        <a:blipFill rotWithShape="0">
                          <a:blip r:embed="rId2"/>
                          <a:stretch>
                            <a:fillRect l="-267808" t="-201639" r="-306849" b="-3279"/>
                          </a:stretch>
                        </a:blipFill>
                      </a:tcPr>
                    </a:tc>
                    <a:tc>
                      <a:txBody>
                        <a:bodyPr/>
                        <a:lstStyle/>
                        <a:p>
                          <a:endParaRPr lang="en-US"/>
                        </a:p>
                      </a:txBody>
                      <a:tcPr>
                        <a:blipFill rotWithShape="0">
                          <a:blip r:embed="rId2"/>
                          <a:stretch>
                            <a:fillRect l="-365306" t="-201639" r="-204762" b="-3279"/>
                          </a:stretch>
                        </a:blipFill>
                      </a:tcPr>
                    </a:tc>
                    <a:tc>
                      <a:txBody>
                        <a:bodyPr/>
                        <a:lstStyle/>
                        <a:p>
                          <a:endParaRPr lang="en-US"/>
                        </a:p>
                      </a:txBody>
                      <a:tcPr>
                        <a:blipFill rotWithShape="0">
                          <a:blip r:embed="rId2"/>
                          <a:stretch>
                            <a:fillRect l="-465306" t="-201639" r="-104762" b="-3279"/>
                          </a:stretch>
                        </a:blipFill>
                      </a:tcPr>
                    </a:tc>
                    <a:tc>
                      <a:txBody>
                        <a:bodyPr/>
                        <a:lstStyle/>
                        <a:p>
                          <a:endParaRPr lang="en-US"/>
                        </a:p>
                      </a:txBody>
                      <a:tcPr>
                        <a:blipFill rotWithShape="0">
                          <a:blip r:embed="rId2"/>
                          <a:stretch>
                            <a:fillRect l="-554000" t="-201639" r="-2667" b="-3279"/>
                          </a:stretch>
                        </a:blipFill>
                      </a:tcPr>
                    </a:tc>
                  </a:tr>
                </a:tbl>
              </a:graphicData>
            </a:graphic>
          </p:graphicFrame>
        </mc:Fallback>
      </mc:AlternateContent>
    </p:spTree>
    <p:extLst>
      <p:ext uri="{BB962C8B-B14F-4D97-AF65-F5344CB8AC3E}">
        <p14:creationId xmlns:p14="http://schemas.microsoft.com/office/powerpoint/2010/main" val="667241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198"/>
            <a:ext cx="9347199" cy="643467"/>
          </a:xfrm>
        </p:spPr>
        <p:txBody>
          <a:bodyPr>
            <a:noAutofit/>
          </a:bodyPr>
          <a:lstStyle/>
          <a:p>
            <a:pPr algn="just"/>
            <a:r>
              <a:rPr lang="en-US" sz="4000" dirty="0" smtClean="0">
                <a:solidFill>
                  <a:srgbClr val="A50021"/>
                </a:solidFill>
                <a:latin typeface="Times New Roman" pitchFamily="18" charset="0"/>
                <a:cs typeface="Times New Roman" pitchFamily="18" charset="0"/>
              </a:rPr>
              <a:t>Charles Spearman’s </a:t>
            </a:r>
            <a:r>
              <a:rPr lang="en-US" sz="3600" dirty="0" smtClean="0">
                <a:solidFill>
                  <a:srgbClr val="A50021"/>
                </a:solidFill>
                <a:latin typeface="Times New Roman" pitchFamily="18" charset="0"/>
                <a:cs typeface="Times New Roman" pitchFamily="18" charset="0"/>
              </a:rPr>
              <a:t>Coefficient</a:t>
            </a:r>
            <a:r>
              <a:rPr lang="en-US" sz="4000" dirty="0" smtClean="0">
                <a:solidFill>
                  <a:srgbClr val="A50021"/>
                </a:solidFill>
                <a:latin typeface="Times New Roman" pitchFamily="18" charset="0"/>
                <a:cs typeface="Times New Roman" pitchFamily="18" charset="0"/>
              </a:rPr>
              <a: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
        <p:nvSpPr>
          <p:cNvPr id="5" name="Content Placeholder 4"/>
          <p:cNvSpPr>
            <a:spLocks noGrp="1"/>
          </p:cNvSpPr>
          <p:nvPr>
            <p:ph idx="1"/>
          </p:nvPr>
        </p:nvSpPr>
        <p:spPr>
          <a:xfrm>
            <a:off x="1560248" y="741151"/>
            <a:ext cx="8720666" cy="5797768"/>
          </a:xfrm>
        </p:spPr>
        <p:txBody>
          <a:bodyPr>
            <a:normAutofit/>
          </a:bodyPr>
          <a:lstStyle/>
          <a:p>
            <a:pPr marL="685800" indent="-685800" algn="just">
              <a:buNone/>
            </a:pPr>
            <a:r>
              <a:rPr lang="en-IN" sz="1800" b="1" dirty="0" smtClean="0">
                <a:solidFill>
                  <a:srgbClr val="0B5ED7"/>
                </a:solidFill>
                <a:latin typeface="Times New Roman" panose="02020603050405020304" pitchFamily="18" charset="0"/>
                <a:cs typeface="Times New Roman" panose="02020603050405020304" pitchFamily="18" charset="0"/>
              </a:rPr>
              <a:t>Step 2:</a:t>
            </a:r>
            <a:r>
              <a:rPr lang="en-IN" sz="1800" dirty="0" smtClean="0">
                <a:latin typeface="Times New Roman" panose="02020603050405020304" pitchFamily="18" charset="0"/>
                <a:cs typeface="Times New Roman" panose="02020603050405020304" pitchFamily="18" charset="0"/>
              </a:rPr>
              <a:t> The contingency table will look like</a:t>
            </a:r>
          </a:p>
          <a:p>
            <a:pPr marL="685800" indent="0" algn="just">
              <a:buNone/>
            </a:pPr>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980425094"/>
                  </p:ext>
                </p:extLst>
              </p:nvPr>
            </p:nvGraphicFramePr>
            <p:xfrm>
              <a:off x="1092176" y="1489432"/>
              <a:ext cx="6240990" cy="5044504"/>
            </p:xfrm>
            <a:graphic>
              <a:graphicData uri="http://schemas.openxmlformats.org/drawingml/2006/table">
                <a:tbl>
                  <a:tblPr firstRow="1" bandRow="1">
                    <a:tableStyleId>{5C22544A-7EE6-4342-B048-85BDC9FD1C3A}</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891570">
                      <a:extLst>
                        <a:ext uri="{9D8B030D-6E8A-4147-A177-3AD203B41FA5}">
                          <a16:colId xmlns:a16="http://schemas.microsoft.com/office/drawing/2014/main" val="20004"/>
                        </a:ext>
                      </a:extLst>
                    </a:gridCol>
                    <a:gridCol w="891570">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𝑆𝑎𝑚𝑝𝑙𝑒</m:t>
                                </m:r>
                                <m:r>
                                  <a:rPr lang="en-US" i="1"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𝑊𝑖𝑑𝑡h</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𝑊𝑖𝑑𝑡h</m:t>
                                </m:r>
                                <m:r>
                                  <a:rPr lang="en-US" i="1" dirty="0" smtClean="0">
                                    <a:latin typeface="Cambria Math" panose="02040503050406030204" pitchFamily="18" charset="0"/>
                                  </a:rPr>
                                  <m:t> </m:t>
                                </m:r>
                                <m:r>
                                  <a:rPr lang="en-US" i="1" dirty="0" smtClean="0">
                                    <a:latin typeface="Cambria Math" panose="02040503050406030204" pitchFamily="18" charset="0"/>
                                  </a:rPr>
                                  <m:t>𝑟𝑎𝑛𝑘</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𝐷𝑒𝑝𝑡h</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𝐷𝑒𝑝𝑡h</m:t>
                                </m:r>
                                <m:r>
                                  <a:rPr lang="en-US" i="1" dirty="0" smtClean="0">
                                    <a:latin typeface="Cambria Math" panose="02040503050406030204" pitchFamily="18" charset="0"/>
                                  </a:rPr>
                                  <m:t> </m:t>
                                </m:r>
                                <m:r>
                                  <a:rPr lang="en-US" i="1" dirty="0" smtClean="0">
                                    <a:latin typeface="Cambria Math" panose="02040503050406030204" pitchFamily="18" charset="0"/>
                                  </a:rPr>
                                  <m:t>𝑟𝑎𝑛𝑘</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𝒅</m:t>
                                    </m:r>
                                  </m:e>
                                  <m:sup>
                                    <m:r>
                                      <a:rPr lang="en-US" b="1" i="1" smtClean="0">
                                        <a:latin typeface="Cambria Math" panose="02040503050406030204" pitchFamily="18" charset="0"/>
                                      </a:rPr>
                                      <m:t>𝟐</m:t>
                                    </m:r>
                                  </m:sup>
                                </m:sSup>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28</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250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300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00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7"/>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400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8"/>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450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00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500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96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010"/>
                      </a:ext>
                    </a:extLst>
                  </a:tr>
                  <a:tr h="370840">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1800" i="1" kern="1200" smtClean="0">
                                        <a:solidFill>
                                          <a:schemeClr val="dk1"/>
                                        </a:solidFill>
                                        <a:effectLst/>
                                        <a:latin typeface="Cambria Math" panose="02040503050406030204" pitchFamily="18" charset="0"/>
                                        <a:ea typeface="+mn-ea"/>
                                        <a:cs typeface="+mn-cs"/>
                                      </a:rPr>
                                    </m:ctrlPr>
                                  </m:sSubPr>
                                  <m:e>
                                    <m:r>
                                      <a:rPr kumimoji="0" lang="en-IN" sz="1800" i="1" kern="1200">
                                        <a:solidFill>
                                          <a:schemeClr val="dk1"/>
                                        </a:solidFill>
                                        <a:effectLst/>
                                        <a:latin typeface="Cambria Math"/>
                                        <a:ea typeface="+mn-ea"/>
                                        <a:cs typeface="+mn-cs"/>
                                      </a:rPr>
                                      <m:t>𝑟</m:t>
                                    </m:r>
                                  </m:e>
                                  <m:sub>
                                    <m:r>
                                      <a:rPr kumimoji="0" lang="en-IN" sz="1800" i="1" kern="1200">
                                        <a:solidFill>
                                          <a:schemeClr val="dk1"/>
                                        </a:solidFill>
                                        <a:effectLst/>
                                        <a:latin typeface="Cambria Math"/>
                                        <a:ea typeface="+mn-ea"/>
                                        <a:cs typeface="+mn-cs"/>
                                      </a:rPr>
                                      <m:t>𝑠</m:t>
                                    </m:r>
                                  </m:sub>
                                </m:sSub>
                                <m:r>
                                  <a:rPr kumimoji="0" lang="en-IN" sz="1800" i="1" kern="1200">
                                    <a:solidFill>
                                      <a:schemeClr val="dk1"/>
                                    </a:solidFill>
                                    <a:effectLst/>
                                    <a:latin typeface="Cambria Math"/>
                                    <a:ea typeface="+mn-ea"/>
                                    <a:cs typeface="+mn-cs"/>
                                  </a:rPr>
                                  <m:t>=1−</m:t>
                                </m:r>
                                <m:f>
                                  <m:fPr>
                                    <m:ctrlPr>
                                      <a:rPr kumimoji="0" lang="en-IN" sz="1800" i="1" kern="1200">
                                        <a:solidFill>
                                          <a:schemeClr val="dk1"/>
                                        </a:solidFill>
                                        <a:effectLst/>
                                        <a:latin typeface="Cambria Math" panose="02040503050406030204" pitchFamily="18" charset="0"/>
                                        <a:ea typeface="+mn-ea"/>
                                        <a:cs typeface="+mn-cs"/>
                                      </a:rPr>
                                    </m:ctrlPr>
                                  </m:fPr>
                                  <m:num>
                                    <m:r>
                                      <a:rPr kumimoji="0" lang="en-IN" sz="1800" i="1" kern="1200">
                                        <a:solidFill>
                                          <a:schemeClr val="dk1"/>
                                        </a:solidFill>
                                        <a:effectLst/>
                                        <a:latin typeface="Cambria Math"/>
                                        <a:ea typeface="+mn-ea"/>
                                        <a:cs typeface="+mn-cs"/>
                                      </a:rPr>
                                      <m:t>6</m:t>
                                    </m:r>
                                    <m:nary>
                                      <m:naryPr>
                                        <m:chr m:val="∑"/>
                                        <m:limLoc m:val="undOvr"/>
                                        <m:subHide m:val="on"/>
                                        <m:supHide m:val="on"/>
                                        <m:ctrlPr>
                                          <a:rPr kumimoji="0" lang="en-IN" sz="1800" i="1" kern="1200">
                                            <a:solidFill>
                                              <a:schemeClr val="dk1"/>
                                            </a:solidFill>
                                            <a:effectLst/>
                                            <a:latin typeface="Cambria Math" panose="02040503050406030204" pitchFamily="18" charset="0"/>
                                            <a:ea typeface="+mn-ea"/>
                                            <a:cs typeface="+mn-cs"/>
                                          </a:rPr>
                                        </m:ctrlPr>
                                      </m:naryPr>
                                      <m:sub/>
                                      <m:sup/>
                                      <m:e>
                                        <m:sSubSup>
                                          <m:sSubSupPr>
                                            <m:ctrlPr>
                                              <a:rPr kumimoji="0" lang="en-IN" sz="1800" i="1" kern="1200">
                                                <a:solidFill>
                                                  <a:schemeClr val="dk1"/>
                                                </a:solidFill>
                                                <a:effectLst/>
                                                <a:latin typeface="Cambria Math" panose="02040503050406030204" pitchFamily="18" charset="0"/>
                                                <a:ea typeface="+mn-ea"/>
                                                <a:cs typeface="+mn-cs"/>
                                              </a:rPr>
                                            </m:ctrlPr>
                                          </m:sSubSupPr>
                                          <m:e>
                                            <m:r>
                                              <a:rPr kumimoji="0" lang="en-IN" sz="1800" i="1" kern="1200">
                                                <a:solidFill>
                                                  <a:schemeClr val="dk1"/>
                                                </a:solidFill>
                                                <a:effectLst/>
                                                <a:latin typeface="Cambria Math"/>
                                                <a:ea typeface="+mn-ea"/>
                                                <a:cs typeface="+mn-cs"/>
                                              </a:rPr>
                                              <m:t>𝑑</m:t>
                                            </m:r>
                                          </m:e>
                                          <m:sub>
                                            <m:r>
                                              <a:rPr kumimoji="0" lang="en-IN" sz="1800" i="1" kern="1200">
                                                <a:solidFill>
                                                  <a:schemeClr val="dk1"/>
                                                </a:solidFill>
                                                <a:effectLst/>
                                                <a:latin typeface="Cambria Math"/>
                                                <a:ea typeface="+mn-ea"/>
                                                <a:cs typeface="+mn-cs"/>
                                              </a:rPr>
                                              <m:t>𝑖</m:t>
                                            </m:r>
                                          </m:sub>
                                          <m:sup>
                                            <m:r>
                                              <a:rPr kumimoji="0" lang="en-IN" sz="1800" i="1" kern="1200">
                                                <a:solidFill>
                                                  <a:schemeClr val="dk1"/>
                                                </a:solidFill>
                                                <a:effectLst/>
                                                <a:latin typeface="Cambria Math"/>
                                                <a:ea typeface="+mn-ea"/>
                                                <a:cs typeface="+mn-cs"/>
                                              </a:rPr>
                                              <m:t>2</m:t>
                                            </m:r>
                                          </m:sup>
                                        </m:sSubSup>
                                      </m:e>
                                    </m:nary>
                                  </m:num>
                                  <m:den>
                                    <m:r>
                                      <a:rPr kumimoji="0" lang="en-IN" sz="1800" i="1" kern="1200">
                                        <a:solidFill>
                                          <a:schemeClr val="dk1"/>
                                        </a:solidFill>
                                        <a:effectLst/>
                                        <a:latin typeface="Cambria Math"/>
                                        <a:ea typeface="+mn-ea"/>
                                        <a:cs typeface="+mn-cs"/>
                                      </a:rPr>
                                      <m:t>𝑛</m:t>
                                    </m:r>
                                    <m:d>
                                      <m:dPr>
                                        <m:ctrlPr>
                                          <a:rPr kumimoji="0" lang="en-IN" sz="1800" i="1" kern="1200">
                                            <a:solidFill>
                                              <a:schemeClr val="dk1"/>
                                            </a:solidFill>
                                            <a:effectLst/>
                                            <a:latin typeface="Cambria Math" panose="02040503050406030204" pitchFamily="18" charset="0"/>
                                            <a:ea typeface="+mn-ea"/>
                                            <a:cs typeface="+mn-cs"/>
                                          </a:rPr>
                                        </m:ctrlPr>
                                      </m:dPr>
                                      <m:e>
                                        <m:sSup>
                                          <m:sSupPr>
                                            <m:ctrlPr>
                                              <a:rPr kumimoji="0" lang="en-IN" sz="1800" i="1" kern="1200">
                                                <a:solidFill>
                                                  <a:schemeClr val="dk1"/>
                                                </a:solidFill>
                                                <a:effectLst/>
                                                <a:latin typeface="Cambria Math" panose="02040503050406030204" pitchFamily="18" charset="0"/>
                                                <a:ea typeface="+mn-ea"/>
                                                <a:cs typeface="+mn-cs"/>
                                              </a:rPr>
                                            </m:ctrlPr>
                                          </m:sSupPr>
                                          <m:e>
                                            <m:r>
                                              <a:rPr kumimoji="0" lang="en-IN" sz="1800" i="1" kern="1200">
                                                <a:solidFill>
                                                  <a:schemeClr val="dk1"/>
                                                </a:solidFill>
                                                <a:effectLst/>
                                                <a:latin typeface="Cambria Math"/>
                                                <a:ea typeface="+mn-ea"/>
                                                <a:cs typeface="+mn-cs"/>
                                              </a:rPr>
                                              <m:t>𝑛</m:t>
                                            </m:r>
                                          </m:e>
                                          <m:sup>
                                            <m:r>
                                              <a:rPr kumimoji="0" lang="en-IN" sz="1800" i="1" kern="1200">
                                                <a:solidFill>
                                                  <a:schemeClr val="dk1"/>
                                                </a:solidFill>
                                                <a:effectLst/>
                                                <a:latin typeface="Cambria Math"/>
                                                <a:ea typeface="+mn-ea"/>
                                                <a:cs typeface="+mn-cs"/>
                                              </a:rPr>
                                              <m:t>2</m:t>
                                            </m:r>
                                          </m:sup>
                                        </m:sSup>
                                        <m:r>
                                          <a:rPr kumimoji="0" lang="en-IN" sz="1800" i="1" kern="1200">
                                            <a:solidFill>
                                              <a:schemeClr val="dk1"/>
                                            </a:solidFill>
                                            <a:effectLst/>
                                            <a:latin typeface="Cambria Math"/>
                                            <a:ea typeface="+mn-ea"/>
                                            <a:cs typeface="+mn-cs"/>
                                          </a:rPr>
                                          <m:t>−1</m:t>
                                        </m:r>
                                      </m:e>
                                    </m:d>
                                  </m:den>
                                </m:f>
                                <m:r>
                                  <a:rPr kumimoji="0" lang="en-IN" sz="1800" i="1" kern="1200">
                                    <a:solidFill>
                                      <a:schemeClr val="dk1"/>
                                    </a:solidFill>
                                    <a:effectLst/>
                                    <a:latin typeface="Cambria Math"/>
                                    <a:ea typeface="+mn-ea"/>
                                    <a:cs typeface="+mn-cs"/>
                                  </a:rPr>
                                  <m:t>=1−</m:t>
                                </m:r>
                                <m:f>
                                  <m:fPr>
                                    <m:ctrlPr>
                                      <a:rPr kumimoji="0" lang="en-IN" sz="1800" i="1" kern="1200">
                                        <a:solidFill>
                                          <a:schemeClr val="dk1"/>
                                        </a:solidFill>
                                        <a:effectLst/>
                                        <a:latin typeface="Cambria Math" panose="02040503050406030204" pitchFamily="18" charset="0"/>
                                        <a:ea typeface="+mn-ea"/>
                                        <a:cs typeface="+mn-cs"/>
                                      </a:rPr>
                                    </m:ctrlPr>
                                  </m:fPr>
                                  <m:num>
                                    <m:r>
                                      <a:rPr kumimoji="0" lang="en-IN" sz="1800" i="1" kern="1200">
                                        <a:solidFill>
                                          <a:schemeClr val="dk1"/>
                                        </a:solidFill>
                                        <a:effectLst/>
                                        <a:latin typeface="Cambria Math"/>
                                        <a:ea typeface="+mn-ea"/>
                                        <a:cs typeface="+mn-cs"/>
                                      </a:rPr>
                                      <m:t>6×4</m:t>
                                    </m:r>
                                  </m:num>
                                  <m:den>
                                    <m:r>
                                      <a:rPr kumimoji="0" lang="en-IN" sz="1800" i="1" kern="1200">
                                        <a:solidFill>
                                          <a:schemeClr val="dk1"/>
                                        </a:solidFill>
                                        <a:effectLst/>
                                        <a:latin typeface="Cambria Math"/>
                                        <a:ea typeface="+mn-ea"/>
                                        <a:cs typeface="+mn-cs"/>
                                      </a:rPr>
                                      <m:t>10×99</m:t>
                                    </m:r>
                                  </m:den>
                                </m:f>
                              </m:oMath>
                            </m:oMathPara>
                          </a14:m>
                          <a:endParaRPr kumimoji="0" lang="en-IN" sz="1800" kern="1200" dirty="0">
                            <a:solidFill>
                              <a:schemeClr val="dk1"/>
                            </a:solidFill>
                            <a:effectLst/>
                            <a:latin typeface="+mn-lt"/>
                            <a:ea typeface="+mn-ea"/>
                            <a:cs typeface="+mn-cs"/>
                          </a:endParaRPr>
                        </a:p>
                        <a:p>
                          <a:endParaRPr lang="en-US" dirty="0"/>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=4</m:t>
                                    </m:r>
                                  </m:e>
                                </m:nary>
                              </m:oMath>
                            </m:oMathPara>
                          </a14:m>
                          <a:endParaRPr lang="en-US" dirty="0"/>
                        </a:p>
                      </a:txBody>
                      <a:tcPr/>
                    </a:tc>
                    <a:tc hMerge="1">
                      <a:txBody>
                        <a:bodyPr/>
                        <a:lstStyle/>
                        <a:p>
                          <a:endParaRPr lang="en-US" dirty="0"/>
                        </a:p>
                      </a:txBody>
                      <a:tcPr/>
                    </a:tc>
                    <a:extLst>
                      <a:ext uri="{0D108BD9-81ED-4DB2-BD59-A6C34878D82A}">
                        <a16:rowId xmlns:a16="http://schemas.microsoft.com/office/drawing/2014/main" val="1001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980425094"/>
                  </p:ext>
                </p:extLst>
              </p:nvPr>
            </p:nvGraphicFramePr>
            <p:xfrm>
              <a:off x="1092176" y="1489432"/>
              <a:ext cx="6240990" cy="5044504"/>
            </p:xfrm>
            <a:graphic>
              <a:graphicData uri="http://schemas.openxmlformats.org/drawingml/2006/table">
                <a:tbl>
                  <a:tblPr firstRow="1" bandRow="1">
                    <a:tableStyleId>{5C22544A-7EE6-4342-B048-85BDC9FD1C3A}</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891570">
                      <a:extLst>
                        <a:ext uri="{9D8B030D-6E8A-4147-A177-3AD203B41FA5}">
                          <a16:colId xmlns:a16="http://schemas.microsoft.com/office/drawing/2014/main" val="20004"/>
                        </a:ext>
                      </a:extLst>
                    </a:gridCol>
                    <a:gridCol w="891570">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1920">
                    <a:tc>
                      <a:txBody>
                        <a:bodyPr/>
                        <a:lstStyle/>
                        <a:p>
                          <a:endParaRPr lang="en-US"/>
                        </a:p>
                      </a:txBody>
                      <a:tcPr>
                        <a:blipFill>
                          <a:blip r:embed="rId2"/>
                          <a:stretch>
                            <a:fillRect l="-685" t="-1639" r="-604795" b="-1260656"/>
                          </a:stretch>
                        </a:blipFill>
                      </a:tcPr>
                    </a:tc>
                    <a:tc>
                      <a:txBody>
                        <a:bodyPr/>
                        <a:lstStyle/>
                        <a:p>
                          <a:endParaRPr lang="en-US"/>
                        </a:p>
                      </a:txBody>
                      <a:tcPr>
                        <a:blipFill>
                          <a:blip r:embed="rId2"/>
                          <a:stretch>
                            <a:fillRect l="-100000" t="-1639" r="-500680" b="-1260656"/>
                          </a:stretch>
                        </a:blipFill>
                      </a:tcPr>
                    </a:tc>
                    <a:tc>
                      <a:txBody>
                        <a:bodyPr/>
                        <a:lstStyle/>
                        <a:p>
                          <a:endParaRPr lang="en-US"/>
                        </a:p>
                      </a:txBody>
                      <a:tcPr>
                        <a:blipFill>
                          <a:blip r:embed="rId2"/>
                          <a:stretch>
                            <a:fillRect l="-201370" t="-1639" r="-404110" b="-1260656"/>
                          </a:stretch>
                        </a:blipFill>
                      </a:tcPr>
                    </a:tc>
                    <a:tc>
                      <a:txBody>
                        <a:bodyPr/>
                        <a:lstStyle/>
                        <a:p>
                          <a:endParaRPr lang="en-US"/>
                        </a:p>
                      </a:txBody>
                      <a:tcPr>
                        <a:blipFill>
                          <a:blip r:embed="rId2"/>
                          <a:stretch>
                            <a:fillRect l="-301370" t="-1639" r="-304110" b="-1260656"/>
                          </a:stretch>
                        </a:blipFill>
                      </a:tcPr>
                    </a:tc>
                    <a:tc>
                      <a:txBody>
                        <a:bodyPr/>
                        <a:lstStyle/>
                        <a:p>
                          <a:endParaRPr lang="en-US"/>
                        </a:p>
                      </a:txBody>
                      <a:tcPr>
                        <a:blipFill>
                          <a:blip r:embed="rId2"/>
                          <a:stretch>
                            <a:fillRect l="-401370" t="-1639" r="-204110" b="-1260656"/>
                          </a:stretch>
                        </a:blipFill>
                      </a:tcPr>
                    </a:tc>
                    <a:tc>
                      <a:txBody>
                        <a:bodyPr/>
                        <a:lstStyle/>
                        <a:p>
                          <a:endParaRPr lang="en-US"/>
                        </a:p>
                      </a:txBody>
                      <a:tcPr>
                        <a:blipFill>
                          <a:blip r:embed="rId2"/>
                          <a:stretch>
                            <a:fillRect l="-497959" t="-1639" r="-102721" b="-1260656"/>
                          </a:stretch>
                        </a:blipFill>
                      </a:tcPr>
                    </a:tc>
                    <a:tc>
                      <a:txBody>
                        <a:bodyPr/>
                        <a:lstStyle/>
                        <a:p>
                          <a:endParaRPr lang="en-US"/>
                        </a:p>
                      </a:txBody>
                      <a:tcPr>
                        <a:blipFill>
                          <a:blip r:embed="rId2"/>
                          <a:stretch>
                            <a:fillRect l="-602055" t="-1639" r="-3425" b="-1260656"/>
                          </a:stretch>
                        </a:blipFill>
                      </a:tcPr>
                    </a:tc>
                    <a:extLst>
                      <a:ext uri="{0D108BD9-81ED-4DB2-BD59-A6C34878D82A}">
                        <a16:rowId xmlns:a16="http://schemas.microsoft.com/office/drawing/2014/main" val="10000"/>
                      </a:ext>
                    </a:extLst>
                  </a:tr>
                  <a:tr h="370840">
                    <a:tc>
                      <a:txBody>
                        <a:bodyPr/>
                        <a:lstStyle/>
                        <a:p>
                          <a:endParaRPr lang="en-US"/>
                        </a:p>
                      </a:txBody>
                      <a:tcPr>
                        <a:blipFill>
                          <a:blip r:embed="rId2"/>
                          <a:stretch>
                            <a:fillRect l="-685" t="-101639" r="-604795" b="-1160656"/>
                          </a:stretch>
                        </a:blipFill>
                      </a:tcPr>
                    </a:tc>
                    <a:tc>
                      <a:txBody>
                        <a:bodyPr/>
                        <a:lstStyle/>
                        <a:p>
                          <a:endParaRPr lang="en-US"/>
                        </a:p>
                      </a:txBody>
                      <a:tcPr>
                        <a:blipFill>
                          <a:blip r:embed="rId2"/>
                          <a:stretch>
                            <a:fillRect l="-100000" t="-101639" r="-500680" b="-1160656"/>
                          </a:stretch>
                        </a:blipFill>
                      </a:tcPr>
                    </a:tc>
                    <a:tc>
                      <a:txBody>
                        <a:bodyPr/>
                        <a:lstStyle/>
                        <a:p>
                          <a:endParaRPr lang="en-US"/>
                        </a:p>
                      </a:txBody>
                      <a:tcPr>
                        <a:blipFill>
                          <a:blip r:embed="rId2"/>
                          <a:stretch>
                            <a:fillRect l="-201370" t="-101639" r="-404110" b="-1160656"/>
                          </a:stretch>
                        </a:blipFill>
                      </a:tcPr>
                    </a:tc>
                    <a:tc>
                      <a:txBody>
                        <a:bodyPr/>
                        <a:lstStyle/>
                        <a:p>
                          <a:endParaRPr lang="en-US"/>
                        </a:p>
                      </a:txBody>
                      <a:tcPr>
                        <a:blipFill>
                          <a:blip r:embed="rId2"/>
                          <a:stretch>
                            <a:fillRect l="-301370" t="-101639" r="-304110" b="-1160656"/>
                          </a:stretch>
                        </a:blipFill>
                      </a:tcPr>
                    </a:tc>
                    <a:tc>
                      <a:txBody>
                        <a:bodyPr/>
                        <a:lstStyle/>
                        <a:p>
                          <a:endParaRPr lang="en-US"/>
                        </a:p>
                      </a:txBody>
                      <a:tcPr>
                        <a:blipFill>
                          <a:blip r:embed="rId2"/>
                          <a:stretch>
                            <a:fillRect l="-401370" t="-101639" r="-204110" b="-1160656"/>
                          </a:stretch>
                        </a:blipFill>
                      </a:tcPr>
                    </a:tc>
                    <a:tc>
                      <a:txBody>
                        <a:bodyPr/>
                        <a:lstStyle/>
                        <a:p>
                          <a:endParaRPr lang="en-US"/>
                        </a:p>
                      </a:txBody>
                      <a:tcPr>
                        <a:blipFill>
                          <a:blip r:embed="rId2"/>
                          <a:stretch>
                            <a:fillRect l="-497959" t="-101639" r="-102721" b="-1160656"/>
                          </a:stretch>
                        </a:blipFill>
                      </a:tcPr>
                    </a:tc>
                    <a:tc>
                      <a:txBody>
                        <a:bodyPr/>
                        <a:lstStyle/>
                        <a:p>
                          <a:endParaRPr lang="en-US"/>
                        </a:p>
                      </a:txBody>
                      <a:tcPr>
                        <a:blipFill>
                          <a:blip r:embed="rId2"/>
                          <a:stretch>
                            <a:fillRect l="-602055" t="-101639" r="-3425" b="-1160656"/>
                          </a:stretch>
                        </a:blipFill>
                      </a:tcPr>
                    </a:tc>
                    <a:extLst>
                      <a:ext uri="{0D108BD9-81ED-4DB2-BD59-A6C34878D82A}">
                        <a16:rowId xmlns:a16="http://schemas.microsoft.com/office/drawing/2014/main" val="10001"/>
                      </a:ext>
                    </a:extLst>
                  </a:tr>
                  <a:tr h="370840">
                    <a:tc>
                      <a:txBody>
                        <a:bodyPr/>
                        <a:lstStyle/>
                        <a:p>
                          <a:endParaRPr lang="en-US"/>
                        </a:p>
                      </a:txBody>
                      <a:tcPr>
                        <a:blipFill>
                          <a:blip r:embed="rId2"/>
                          <a:stretch>
                            <a:fillRect l="-685" t="-201639" r="-604795" b="-1060656"/>
                          </a:stretch>
                        </a:blipFill>
                      </a:tcPr>
                    </a:tc>
                    <a:tc>
                      <a:txBody>
                        <a:bodyPr/>
                        <a:lstStyle/>
                        <a:p>
                          <a:endParaRPr lang="en-US"/>
                        </a:p>
                      </a:txBody>
                      <a:tcPr>
                        <a:blipFill>
                          <a:blip r:embed="rId2"/>
                          <a:stretch>
                            <a:fillRect l="-100000" t="-201639" r="-500680" b="-1060656"/>
                          </a:stretch>
                        </a:blipFill>
                      </a:tcPr>
                    </a:tc>
                    <a:tc>
                      <a:txBody>
                        <a:bodyPr/>
                        <a:lstStyle/>
                        <a:p>
                          <a:endParaRPr lang="en-US"/>
                        </a:p>
                      </a:txBody>
                      <a:tcPr>
                        <a:blipFill>
                          <a:blip r:embed="rId2"/>
                          <a:stretch>
                            <a:fillRect l="-201370" t="-201639" r="-404110" b="-1060656"/>
                          </a:stretch>
                        </a:blipFill>
                      </a:tcPr>
                    </a:tc>
                    <a:tc>
                      <a:txBody>
                        <a:bodyPr/>
                        <a:lstStyle/>
                        <a:p>
                          <a:endParaRPr lang="en-US"/>
                        </a:p>
                      </a:txBody>
                      <a:tcPr>
                        <a:blipFill>
                          <a:blip r:embed="rId2"/>
                          <a:stretch>
                            <a:fillRect l="-301370" t="-201639" r="-304110" b="-1060656"/>
                          </a:stretch>
                        </a:blipFill>
                      </a:tcPr>
                    </a:tc>
                    <a:tc>
                      <a:txBody>
                        <a:bodyPr/>
                        <a:lstStyle/>
                        <a:p>
                          <a:endParaRPr lang="en-US"/>
                        </a:p>
                      </a:txBody>
                      <a:tcPr>
                        <a:blipFill>
                          <a:blip r:embed="rId2"/>
                          <a:stretch>
                            <a:fillRect l="-401370" t="-201639" r="-204110" b="-1060656"/>
                          </a:stretch>
                        </a:blipFill>
                      </a:tcPr>
                    </a:tc>
                    <a:tc>
                      <a:txBody>
                        <a:bodyPr/>
                        <a:lstStyle/>
                        <a:p>
                          <a:endParaRPr lang="en-US"/>
                        </a:p>
                      </a:txBody>
                      <a:tcPr>
                        <a:blipFill>
                          <a:blip r:embed="rId2"/>
                          <a:stretch>
                            <a:fillRect l="-497959" t="-201639" r="-102721" b="-1060656"/>
                          </a:stretch>
                        </a:blipFill>
                      </a:tcPr>
                    </a:tc>
                    <a:tc>
                      <a:txBody>
                        <a:bodyPr/>
                        <a:lstStyle/>
                        <a:p>
                          <a:endParaRPr lang="en-US"/>
                        </a:p>
                      </a:txBody>
                      <a:tcPr>
                        <a:blipFill>
                          <a:blip r:embed="rId2"/>
                          <a:stretch>
                            <a:fillRect l="-602055" t="-201639" r="-3425" b="-1060656"/>
                          </a:stretch>
                        </a:blipFill>
                      </a:tcPr>
                    </a:tc>
                    <a:extLst>
                      <a:ext uri="{0D108BD9-81ED-4DB2-BD59-A6C34878D82A}">
                        <a16:rowId xmlns:a16="http://schemas.microsoft.com/office/drawing/2014/main" val="10002"/>
                      </a:ext>
                    </a:extLst>
                  </a:tr>
                  <a:tr h="370840">
                    <a:tc>
                      <a:txBody>
                        <a:bodyPr/>
                        <a:lstStyle/>
                        <a:p>
                          <a:endParaRPr lang="en-US"/>
                        </a:p>
                      </a:txBody>
                      <a:tcPr>
                        <a:blipFill>
                          <a:blip r:embed="rId2"/>
                          <a:stretch>
                            <a:fillRect l="-685" t="-301639" r="-604795" b="-960656"/>
                          </a:stretch>
                        </a:blipFill>
                      </a:tcPr>
                    </a:tc>
                    <a:tc>
                      <a:txBody>
                        <a:bodyPr/>
                        <a:lstStyle/>
                        <a:p>
                          <a:endParaRPr lang="en-US"/>
                        </a:p>
                      </a:txBody>
                      <a:tcPr>
                        <a:blipFill>
                          <a:blip r:embed="rId2"/>
                          <a:stretch>
                            <a:fillRect l="-100000" t="-301639" r="-500680" b="-960656"/>
                          </a:stretch>
                        </a:blipFill>
                      </a:tcPr>
                    </a:tc>
                    <a:tc>
                      <a:txBody>
                        <a:bodyPr/>
                        <a:lstStyle/>
                        <a:p>
                          <a:endParaRPr lang="en-US"/>
                        </a:p>
                      </a:txBody>
                      <a:tcPr>
                        <a:blipFill>
                          <a:blip r:embed="rId2"/>
                          <a:stretch>
                            <a:fillRect l="-201370" t="-301639" r="-404110" b="-960656"/>
                          </a:stretch>
                        </a:blipFill>
                      </a:tcPr>
                    </a:tc>
                    <a:tc>
                      <a:txBody>
                        <a:bodyPr/>
                        <a:lstStyle/>
                        <a:p>
                          <a:endParaRPr lang="en-US"/>
                        </a:p>
                      </a:txBody>
                      <a:tcPr>
                        <a:blipFill>
                          <a:blip r:embed="rId2"/>
                          <a:stretch>
                            <a:fillRect l="-301370" t="-301639" r="-304110" b="-960656"/>
                          </a:stretch>
                        </a:blipFill>
                      </a:tcPr>
                    </a:tc>
                    <a:tc>
                      <a:txBody>
                        <a:bodyPr/>
                        <a:lstStyle/>
                        <a:p>
                          <a:endParaRPr lang="en-US"/>
                        </a:p>
                      </a:txBody>
                      <a:tcPr>
                        <a:blipFill>
                          <a:blip r:embed="rId2"/>
                          <a:stretch>
                            <a:fillRect l="-401370" t="-301639" r="-204110" b="-960656"/>
                          </a:stretch>
                        </a:blipFill>
                      </a:tcPr>
                    </a:tc>
                    <a:tc>
                      <a:txBody>
                        <a:bodyPr/>
                        <a:lstStyle/>
                        <a:p>
                          <a:endParaRPr lang="en-US"/>
                        </a:p>
                      </a:txBody>
                      <a:tcPr>
                        <a:blipFill>
                          <a:blip r:embed="rId2"/>
                          <a:stretch>
                            <a:fillRect l="-497959" t="-301639" r="-102721" b="-960656"/>
                          </a:stretch>
                        </a:blipFill>
                      </a:tcPr>
                    </a:tc>
                    <a:tc>
                      <a:txBody>
                        <a:bodyPr/>
                        <a:lstStyle/>
                        <a:p>
                          <a:endParaRPr lang="en-US"/>
                        </a:p>
                      </a:txBody>
                      <a:tcPr>
                        <a:blipFill>
                          <a:blip r:embed="rId2"/>
                          <a:stretch>
                            <a:fillRect l="-602055" t="-301639" r="-3425" b="-960656"/>
                          </a:stretch>
                        </a:blipFill>
                      </a:tcPr>
                    </a:tc>
                    <a:extLst>
                      <a:ext uri="{0D108BD9-81ED-4DB2-BD59-A6C34878D82A}">
                        <a16:rowId xmlns:a16="http://schemas.microsoft.com/office/drawing/2014/main" val="10003"/>
                      </a:ext>
                    </a:extLst>
                  </a:tr>
                  <a:tr h="370840">
                    <a:tc>
                      <a:txBody>
                        <a:bodyPr/>
                        <a:lstStyle/>
                        <a:p>
                          <a:endParaRPr lang="en-US"/>
                        </a:p>
                      </a:txBody>
                      <a:tcPr>
                        <a:blipFill>
                          <a:blip r:embed="rId2"/>
                          <a:stretch>
                            <a:fillRect l="-685" t="-401639" r="-604795" b="-860656"/>
                          </a:stretch>
                        </a:blipFill>
                      </a:tcPr>
                    </a:tc>
                    <a:tc>
                      <a:txBody>
                        <a:bodyPr/>
                        <a:lstStyle/>
                        <a:p>
                          <a:endParaRPr lang="en-US"/>
                        </a:p>
                      </a:txBody>
                      <a:tcPr>
                        <a:blipFill>
                          <a:blip r:embed="rId2"/>
                          <a:stretch>
                            <a:fillRect l="-100000" t="-401639" r="-500680" b="-860656"/>
                          </a:stretch>
                        </a:blipFill>
                      </a:tcPr>
                    </a:tc>
                    <a:tc>
                      <a:txBody>
                        <a:bodyPr/>
                        <a:lstStyle/>
                        <a:p>
                          <a:endParaRPr lang="en-US"/>
                        </a:p>
                      </a:txBody>
                      <a:tcPr>
                        <a:blipFill>
                          <a:blip r:embed="rId2"/>
                          <a:stretch>
                            <a:fillRect l="-201370" t="-401639" r="-404110" b="-860656"/>
                          </a:stretch>
                        </a:blipFill>
                      </a:tcPr>
                    </a:tc>
                    <a:tc>
                      <a:txBody>
                        <a:bodyPr/>
                        <a:lstStyle/>
                        <a:p>
                          <a:endParaRPr lang="en-US"/>
                        </a:p>
                      </a:txBody>
                      <a:tcPr>
                        <a:blipFill>
                          <a:blip r:embed="rId2"/>
                          <a:stretch>
                            <a:fillRect l="-301370" t="-401639" r="-304110" b="-860656"/>
                          </a:stretch>
                        </a:blipFill>
                      </a:tcPr>
                    </a:tc>
                    <a:tc>
                      <a:txBody>
                        <a:bodyPr/>
                        <a:lstStyle/>
                        <a:p>
                          <a:endParaRPr lang="en-US"/>
                        </a:p>
                      </a:txBody>
                      <a:tcPr>
                        <a:blipFill>
                          <a:blip r:embed="rId2"/>
                          <a:stretch>
                            <a:fillRect l="-401370" t="-401639" r="-204110" b="-860656"/>
                          </a:stretch>
                        </a:blipFill>
                      </a:tcPr>
                    </a:tc>
                    <a:tc>
                      <a:txBody>
                        <a:bodyPr/>
                        <a:lstStyle/>
                        <a:p>
                          <a:endParaRPr lang="en-US"/>
                        </a:p>
                      </a:txBody>
                      <a:tcPr>
                        <a:blipFill>
                          <a:blip r:embed="rId2"/>
                          <a:stretch>
                            <a:fillRect l="-497959" t="-401639" r="-102721" b="-860656"/>
                          </a:stretch>
                        </a:blipFill>
                      </a:tcPr>
                    </a:tc>
                    <a:tc>
                      <a:txBody>
                        <a:bodyPr/>
                        <a:lstStyle/>
                        <a:p>
                          <a:endParaRPr lang="en-US"/>
                        </a:p>
                      </a:txBody>
                      <a:tcPr>
                        <a:blipFill>
                          <a:blip r:embed="rId2"/>
                          <a:stretch>
                            <a:fillRect l="-602055" t="-401639" r="-3425" b="-860656"/>
                          </a:stretch>
                        </a:blipFill>
                      </a:tcPr>
                    </a:tc>
                    <a:extLst>
                      <a:ext uri="{0D108BD9-81ED-4DB2-BD59-A6C34878D82A}">
                        <a16:rowId xmlns:a16="http://schemas.microsoft.com/office/drawing/2014/main" val="10004"/>
                      </a:ext>
                    </a:extLst>
                  </a:tr>
                  <a:tr h="370840">
                    <a:tc>
                      <a:txBody>
                        <a:bodyPr/>
                        <a:lstStyle/>
                        <a:p>
                          <a:endParaRPr lang="en-US"/>
                        </a:p>
                      </a:txBody>
                      <a:tcPr>
                        <a:blipFill>
                          <a:blip r:embed="rId2"/>
                          <a:stretch>
                            <a:fillRect l="-685" t="-510000" r="-604795" b="-775000"/>
                          </a:stretch>
                        </a:blipFill>
                      </a:tcPr>
                    </a:tc>
                    <a:tc>
                      <a:txBody>
                        <a:bodyPr/>
                        <a:lstStyle/>
                        <a:p>
                          <a:endParaRPr lang="en-US"/>
                        </a:p>
                      </a:txBody>
                      <a:tcPr>
                        <a:blipFill>
                          <a:blip r:embed="rId2"/>
                          <a:stretch>
                            <a:fillRect l="-100000" t="-510000" r="-500680" b="-775000"/>
                          </a:stretch>
                        </a:blipFill>
                      </a:tcPr>
                    </a:tc>
                    <a:tc>
                      <a:txBody>
                        <a:bodyPr/>
                        <a:lstStyle/>
                        <a:p>
                          <a:endParaRPr lang="en-US"/>
                        </a:p>
                      </a:txBody>
                      <a:tcPr>
                        <a:blipFill>
                          <a:blip r:embed="rId2"/>
                          <a:stretch>
                            <a:fillRect l="-201370" t="-510000" r="-404110" b="-775000"/>
                          </a:stretch>
                        </a:blipFill>
                      </a:tcPr>
                    </a:tc>
                    <a:tc>
                      <a:txBody>
                        <a:bodyPr/>
                        <a:lstStyle/>
                        <a:p>
                          <a:endParaRPr lang="en-US"/>
                        </a:p>
                      </a:txBody>
                      <a:tcPr>
                        <a:blipFill>
                          <a:blip r:embed="rId2"/>
                          <a:stretch>
                            <a:fillRect l="-301370" t="-510000" r="-304110" b="-775000"/>
                          </a:stretch>
                        </a:blipFill>
                      </a:tcPr>
                    </a:tc>
                    <a:tc>
                      <a:txBody>
                        <a:bodyPr/>
                        <a:lstStyle/>
                        <a:p>
                          <a:endParaRPr lang="en-US"/>
                        </a:p>
                      </a:txBody>
                      <a:tcPr>
                        <a:blipFill>
                          <a:blip r:embed="rId2"/>
                          <a:stretch>
                            <a:fillRect l="-401370" t="-510000" r="-204110" b="-775000"/>
                          </a:stretch>
                        </a:blipFill>
                      </a:tcPr>
                    </a:tc>
                    <a:tc>
                      <a:txBody>
                        <a:bodyPr/>
                        <a:lstStyle/>
                        <a:p>
                          <a:endParaRPr lang="en-US"/>
                        </a:p>
                      </a:txBody>
                      <a:tcPr>
                        <a:blipFill>
                          <a:blip r:embed="rId2"/>
                          <a:stretch>
                            <a:fillRect l="-497959" t="-510000" r="-102721" b="-775000"/>
                          </a:stretch>
                        </a:blipFill>
                      </a:tcPr>
                    </a:tc>
                    <a:tc>
                      <a:txBody>
                        <a:bodyPr/>
                        <a:lstStyle/>
                        <a:p>
                          <a:endParaRPr lang="en-US"/>
                        </a:p>
                      </a:txBody>
                      <a:tcPr>
                        <a:blipFill>
                          <a:blip r:embed="rId2"/>
                          <a:stretch>
                            <a:fillRect l="-602055" t="-510000" r="-3425" b="-775000"/>
                          </a:stretch>
                        </a:blipFill>
                      </a:tcPr>
                    </a:tc>
                    <a:extLst>
                      <a:ext uri="{0D108BD9-81ED-4DB2-BD59-A6C34878D82A}">
                        <a16:rowId xmlns:a16="http://schemas.microsoft.com/office/drawing/2014/main" val="10005"/>
                      </a:ext>
                    </a:extLst>
                  </a:tr>
                  <a:tr h="370840">
                    <a:tc>
                      <a:txBody>
                        <a:bodyPr/>
                        <a:lstStyle/>
                        <a:p>
                          <a:endParaRPr lang="en-US"/>
                        </a:p>
                      </a:txBody>
                      <a:tcPr>
                        <a:blipFill>
                          <a:blip r:embed="rId2"/>
                          <a:stretch>
                            <a:fillRect l="-685" t="-600000" r="-604795" b="-662295"/>
                          </a:stretch>
                        </a:blipFill>
                      </a:tcPr>
                    </a:tc>
                    <a:tc>
                      <a:txBody>
                        <a:bodyPr/>
                        <a:lstStyle/>
                        <a:p>
                          <a:endParaRPr lang="en-US"/>
                        </a:p>
                      </a:txBody>
                      <a:tcPr>
                        <a:blipFill>
                          <a:blip r:embed="rId2"/>
                          <a:stretch>
                            <a:fillRect l="-100000" t="-600000" r="-500680" b="-662295"/>
                          </a:stretch>
                        </a:blipFill>
                      </a:tcPr>
                    </a:tc>
                    <a:tc>
                      <a:txBody>
                        <a:bodyPr/>
                        <a:lstStyle/>
                        <a:p>
                          <a:endParaRPr lang="en-US"/>
                        </a:p>
                      </a:txBody>
                      <a:tcPr>
                        <a:blipFill>
                          <a:blip r:embed="rId2"/>
                          <a:stretch>
                            <a:fillRect l="-201370" t="-600000" r="-404110" b="-662295"/>
                          </a:stretch>
                        </a:blipFill>
                      </a:tcPr>
                    </a:tc>
                    <a:tc>
                      <a:txBody>
                        <a:bodyPr/>
                        <a:lstStyle/>
                        <a:p>
                          <a:endParaRPr lang="en-US"/>
                        </a:p>
                      </a:txBody>
                      <a:tcPr>
                        <a:blipFill>
                          <a:blip r:embed="rId2"/>
                          <a:stretch>
                            <a:fillRect l="-301370" t="-600000" r="-304110" b="-662295"/>
                          </a:stretch>
                        </a:blipFill>
                      </a:tcPr>
                    </a:tc>
                    <a:tc>
                      <a:txBody>
                        <a:bodyPr/>
                        <a:lstStyle/>
                        <a:p>
                          <a:endParaRPr lang="en-US"/>
                        </a:p>
                      </a:txBody>
                      <a:tcPr>
                        <a:blipFill>
                          <a:blip r:embed="rId2"/>
                          <a:stretch>
                            <a:fillRect l="-401370" t="-600000" r="-204110" b="-662295"/>
                          </a:stretch>
                        </a:blipFill>
                      </a:tcPr>
                    </a:tc>
                    <a:tc>
                      <a:txBody>
                        <a:bodyPr/>
                        <a:lstStyle/>
                        <a:p>
                          <a:endParaRPr lang="en-US"/>
                        </a:p>
                      </a:txBody>
                      <a:tcPr>
                        <a:blipFill>
                          <a:blip r:embed="rId2"/>
                          <a:stretch>
                            <a:fillRect l="-497959" t="-600000" r="-102721" b="-662295"/>
                          </a:stretch>
                        </a:blipFill>
                      </a:tcPr>
                    </a:tc>
                    <a:tc>
                      <a:txBody>
                        <a:bodyPr/>
                        <a:lstStyle/>
                        <a:p>
                          <a:endParaRPr lang="en-US"/>
                        </a:p>
                      </a:txBody>
                      <a:tcPr>
                        <a:blipFill>
                          <a:blip r:embed="rId2"/>
                          <a:stretch>
                            <a:fillRect l="-602055" t="-600000" r="-3425" b="-662295"/>
                          </a:stretch>
                        </a:blipFill>
                      </a:tcPr>
                    </a:tc>
                    <a:extLst>
                      <a:ext uri="{0D108BD9-81ED-4DB2-BD59-A6C34878D82A}">
                        <a16:rowId xmlns:a16="http://schemas.microsoft.com/office/drawing/2014/main" val="10006"/>
                      </a:ext>
                    </a:extLst>
                  </a:tr>
                  <a:tr h="370840">
                    <a:tc>
                      <a:txBody>
                        <a:bodyPr/>
                        <a:lstStyle/>
                        <a:p>
                          <a:endParaRPr lang="en-US"/>
                        </a:p>
                      </a:txBody>
                      <a:tcPr>
                        <a:blipFill>
                          <a:blip r:embed="rId2"/>
                          <a:stretch>
                            <a:fillRect l="-685" t="-700000" r="-604795" b="-562295"/>
                          </a:stretch>
                        </a:blipFill>
                      </a:tcPr>
                    </a:tc>
                    <a:tc>
                      <a:txBody>
                        <a:bodyPr/>
                        <a:lstStyle/>
                        <a:p>
                          <a:endParaRPr lang="en-US"/>
                        </a:p>
                      </a:txBody>
                      <a:tcPr>
                        <a:blipFill>
                          <a:blip r:embed="rId2"/>
                          <a:stretch>
                            <a:fillRect l="-100000" t="-700000" r="-500680" b="-562295"/>
                          </a:stretch>
                        </a:blipFill>
                      </a:tcPr>
                    </a:tc>
                    <a:tc>
                      <a:txBody>
                        <a:bodyPr/>
                        <a:lstStyle/>
                        <a:p>
                          <a:endParaRPr lang="en-US"/>
                        </a:p>
                      </a:txBody>
                      <a:tcPr>
                        <a:blipFill>
                          <a:blip r:embed="rId2"/>
                          <a:stretch>
                            <a:fillRect l="-201370" t="-700000" r="-404110" b="-562295"/>
                          </a:stretch>
                        </a:blipFill>
                      </a:tcPr>
                    </a:tc>
                    <a:tc>
                      <a:txBody>
                        <a:bodyPr/>
                        <a:lstStyle/>
                        <a:p>
                          <a:endParaRPr lang="en-US"/>
                        </a:p>
                      </a:txBody>
                      <a:tcPr>
                        <a:blipFill>
                          <a:blip r:embed="rId2"/>
                          <a:stretch>
                            <a:fillRect l="-301370" t="-700000" r="-304110" b="-562295"/>
                          </a:stretch>
                        </a:blipFill>
                      </a:tcPr>
                    </a:tc>
                    <a:tc>
                      <a:txBody>
                        <a:bodyPr/>
                        <a:lstStyle/>
                        <a:p>
                          <a:endParaRPr lang="en-US"/>
                        </a:p>
                      </a:txBody>
                      <a:tcPr>
                        <a:blipFill>
                          <a:blip r:embed="rId2"/>
                          <a:stretch>
                            <a:fillRect l="-401370" t="-700000" r="-204110" b="-562295"/>
                          </a:stretch>
                        </a:blipFill>
                      </a:tcPr>
                    </a:tc>
                    <a:tc>
                      <a:txBody>
                        <a:bodyPr/>
                        <a:lstStyle/>
                        <a:p>
                          <a:endParaRPr lang="en-US"/>
                        </a:p>
                      </a:txBody>
                      <a:tcPr>
                        <a:blipFill>
                          <a:blip r:embed="rId2"/>
                          <a:stretch>
                            <a:fillRect l="-497959" t="-700000" r="-102721" b="-562295"/>
                          </a:stretch>
                        </a:blipFill>
                      </a:tcPr>
                    </a:tc>
                    <a:tc>
                      <a:txBody>
                        <a:bodyPr/>
                        <a:lstStyle/>
                        <a:p>
                          <a:endParaRPr lang="en-US"/>
                        </a:p>
                      </a:txBody>
                      <a:tcPr>
                        <a:blipFill>
                          <a:blip r:embed="rId2"/>
                          <a:stretch>
                            <a:fillRect l="-602055" t="-700000" r="-3425" b="-562295"/>
                          </a:stretch>
                        </a:blipFill>
                      </a:tcPr>
                    </a:tc>
                    <a:extLst>
                      <a:ext uri="{0D108BD9-81ED-4DB2-BD59-A6C34878D82A}">
                        <a16:rowId xmlns:a16="http://schemas.microsoft.com/office/drawing/2014/main" val="10007"/>
                      </a:ext>
                    </a:extLst>
                  </a:tr>
                  <a:tr h="370840">
                    <a:tc>
                      <a:txBody>
                        <a:bodyPr/>
                        <a:lstStyle/>
                        <a:p>
                          <a:endParaRPr lang="en-US"/>
                        </a:p>
                      </a:txBody>
                      <a:tcPr>
                        <a:blipFill>
                          <a:blip r:embed="rId2"/>
                          <a:stretch>
                            <a:fillRect l="-685" t="-800000" r="-604795" b="-462295"/>
                          </a:stretch>
                        </a:blipFill>
                      </a:tcPr>
                    </a:tc>
                    <a:tc>
                      <a:txBody>
                        <a:bodyPr/>
                        <a:lstStyle/>
                        <a:p>
                          <a:endParaRPr lang="en-US"/>
                        </a:p>
                      </a:txBody>
                      <a:tcPr>
                        <a:blipFill>
                          <a:blip r:embed="rId2"/>
                          <a:stretch>
                            <a:fillRect l="-100000" t="-800000" r="-500680" b="-462295"/>
                          </a:stretch>
                        </a:blipFill>
                      </a:tcPr>
                    </a:tc>
                    <a:tc>
                      <a:txBody>
                        <a:bodyPr/>
                        <a:lstStyle/>
                        <a:p>
                          <a:endParaRPr lang="en-US"/>
                        </a:p>
                      </a:txBody>
                      <a:tcPr>
                        <a:blipFill>
                          <a:blip r:embed="rId2"/>
                          <a:stretch>
                            <a:fillRect l="-201370" t="-800000" r="-404110" b="-462295"/>
                          </a:stretch>
                        </a:blipFill>
                      </a:tcPr>
                    </a:tc>
                    <a:tc>
                      <a:txBody>
                        <a:bodyPr/>
                        <a:lstStyle/>
                        <a:p>
                          <a:endParaRPr lang="en-US"/>
                        </a:p>
                      </a:txBody>
                      <a:tcPr>
                        <a:blipFill>
                          <a:blip r:embed="rId2"/>
                          <a:stretch>
                            <a:fillRect l="-301370" t="-800000" r="-304110" b="-462295"/>
                          </a:stretch>
                        </a:blipFill>
                      </a:tcPr>
                    </a:tc>
                    <a:tc>
                      <a:txBody>
                        <a:bodyPr/>
                        <a:lstStyle/>
                        <a:p>
                          <a:endParaRPr lang="en-US"/>
                        </a:p>
                      </a:txBody>
                      <a:tcPr>
                        <a:blipFill>
                          <a:blip r:embed="rId2"/>
                          <a:stretch>
                            <a:fillRect l="-401370" t="-800000" r="-204110" b="-462295"/>
                          </a:stretch>
                        </a:blipFill>
                      </a:tcPr>
                    </a:tc>
                    <a:tc>
                      <a:txBody>
                        <a:bodyPr/>
                        <a:lstStyle/>
                        <a:p>
                          <a:endParaRPr lang="en-US"/>
                        </a:p>
                      </a:txBody>
                      <a:tcPr>
                        <a:blipFill>
                          <a:blip r:embed="rId2"/>
                          <a:stretch>
                            <a:fillRect l="-497959" t="-800000" r="-102721" b="-462295"/>
                          </a:stretch>
                        </a:blipFill>
                      </a:tcPr>
                    </a:tc>
                    <a:tc>
                      <a:txBody>
                        <a:bodyPr/>
                        <a:lstStyle/>
                        <a:p>
                          <a:endParaRPr lang="en-US"/>
                        </a:p>
                      </a:txBody>
                      <a:tcPr>
                        <a:blipFill>
                          <a:blip r:embed="rId2"/>
                          <a:stretch>
                            <a:fillRect l="-602055" t="-800000" r="-3425" b="-462295"/>
                          </a:stretch>
                        </a:blipFill>
                      </a:tcPr>
                    </a:tc>
                    <a:extLst>
                      <a:ext uri="{0D108BD9-81ED-4DB2-BD59-A6C34878D82A}">
                        <a16:rowId xmlns:a16="http://schemas.microsoft.com/office/drawing/2014/main" val="10008"/>
                      </a:ext>
                    </a:extLst>
                  </a:tr>
                  <a:tr h="370840">
                    <a:tc>
                      <a:txBody>
                        <a:bodyPr/>
                        <a:lstStyle/>
                        <a:p>
                          <a:endParaRPr lang="en-US"/>
                        </a:p>
                      </a:txBody>
                      <a:tcPr>
                        <a:blipFill>
                          <a:blip r:embed="rId2"/>
                          <a:stretch>
                            <a:fillRect l="-685" t="-900000" r="-604795" b="-362295"/>
                          </a:stretch>
                        </a:blipFill>
                      </a:tcPr>
                    </a:tc>
                    <a:tc>
                      <a:txBody>
                        <a:bodyPr/>
                        <a:lstStyle/>
                        <a:p>
                          <a:endParaRPr lang="en-US"/>
                        </a:p>
                      </a:txBody>
                      <a:tcPr>
                        <a:blipFill>
                          <a:blip r:embed="rId2"/>
                          <a:stretch>
                            <a:fillRect l="-100000" t="-900000" r="-500680" b="-362295"/>
                          </a:stretch>
                        </a:blipFill>
                      </a:tcPr>
                    </a:tc>
                    <a:tc>
                      <a:txBody>
                        <a:bodyPr/>
                        <a:lstStyle/>
                        <a:p>
                          <a:endParaRPr lang="en-US"/>
                        </a:p>
                      </a:txBody>
                      <a:tcPr>
                        <a:blipFill>
                          <a:blip r:embed="rId2"/>
                          <a:stretch>
                            <a:fillRect l="-201370" t="-900000" r="-404110" b="-362295"/>
                          </a:stretch>
                        </a:blipFill>
                      </a:tcPr>
                    </a:tc>
                    <a:tc>
                      <a:txBody>
                        <a:bodyPr/>
                        <a:lstStyle/>
                        <a:p>
                          <a:endParaRPr lang="en-US"/>
                        </a:p>
                      </a:txBody>
                      <a:tcPr>
                        <a:blipFill>
                          <a:blip r:embed="rId2"/>
                          <a:stretch>
                            <a:fillRect l="-301370" t="-900000" r="-304110" b="-362295"/>
                          </a:stretch>
                        </a:blipFill>
                      </a:tcPr>
                    </a:tc>
                    <a:tc>
                      <a:txBody>
                        <a:bodyPr/>
                        <a:lstStyle/>
                        <a:p>
                          <a:endParaRPr lang="en-US"/>
                        </a:p>
                      </a:txBody>
                      <a:tcPr>
                        <a:blipFill>
                          <a:blip r:embed="rId2"/>
                          <a:stretch>
                            <a:fillRect l="-401370" t="-900000" r="-204110" b="-362295"/>
                          </a:stretch>
                        </a:blipFill>
                      </a:tcPr>
                    </a:tc>
                    <a:tc>
                      <a:txBody>
                        <a:bodyPr/>
                        <a:lstStyle/>
                        <a:p>
                          <a:endParaRPr lang="en-US"/>
                        </a:p>
                      </a:txBody>
                      <a:tcPr>
                        <a:blipFill>
                          <a:blip r:embed="rId2"/>
                          <a:stretch>
                            <a:fillRect l="-497959" t="-900000" r="-102721" b="-362295"/>
                          </a:stretch>
                        </a:blipFill>
                      </a:tcPr>
                    </a:tc>
                    <a:tc>
                      <a:txBody>
                        <a:bodyPr/>
                        <a:lstStyle/>
                        <a:p>
                          <a:endParaRPr lang="en-US"/>
                        </a:p>
                      </a:txBody>
                      <a:tcPr>
                        <a:blipFill>
                          <a:blip r:embed="rId2"/>
                          <a:stretch>
                            <a:fillRect l="-602055" t="-900000" r="-3425" b="-362295"/>
                          </a:stretch>
                        </a:blipFill>
                      </a:tcPr>
                    </a:tc>
                    <a:extLst>
                      <a:ext uri="{0D108BD9-81ED-4DB2-BD59-A6C34878D82A}">
                        <a16:rowId xmlns:a16="http://schemas.microsoft.com/office/drawing/2014/main" val="10009"/>
                      </a:ext>
                    </a:extLst>
                  </a:tr>
                  <a:tr h="370840">
                    <a:tc>
                      <a:txBody>
                        <a:bodyPr/>
                        <a:lstStyle/>
                        <a:p>
                          <a:endParaRPr lang="en-US"/>
                        </a:p>
                      </a:txBody>
                      <a:tcPr>
                        <a:blipFill>
                          <a:blip r:embed="rId2"/>
                          <a:stretch>
                            <a:fillRect l="-685" t="-1000000" r="-604795" b="-262295"/>
                          </a:stretch>
                        </a:blipFill>
                      </a:tcPr>
                    </a:tc>
                    <a:tc>
                      <a:txBody>
                        <a:bodyPr/>
                        <a:lstStyle/>
                        <a:p>
                          <a:endParaRPr lang="en-US"/>
                        </a:p>
                      </a:txBody>
                      <a:tcPr>
                        <a:blipFill>
                          <a:blip r:embed="rId2"/>
                          <a:stretch>
                            <a:fillRect l="-100000" t="-1000000" r="-500680" b="-262295"/>
                          </a:stretch>
                        </a:blipFill>
                      </a:tcPr>
                    </a:tc>
                    <a:tc>
                      <a:txBody>
                        <a:bodyPr/>
                        <a:lstStyle/>
                        <a:p>
                          <a:endParaRPr lang="en-US"/>
                        </a:p>
                      </a:txBody>
                      <a:tcPr>
                        <a:blipFill>
                          <a:blip r:embed="rId2"/>
                          <a:stretch>
                            <a:fillRect l="-201370" t="-1000000" r="-404110" b="-262295"/>
                          </a:stretch>
                        </a:blipFill>
                      </a:tcPr>
                    </a:tc>
                    <a:tc>
                      <a:txBody>
                        <a:bodyPr/>
                        <a:lstStyle/>
                        <a:p>
                          <a:endParaRPr lang="en-US"/>
                        </a:p>
                      </a:txBody>
                      <a:tcPr>
                        <a:blipFill>
                          <a:blip r:embed="rId2"/>
                          <a:stretch>
                            <a:fillRect l="-301370" t="-1000000" r="-304110" b="-262295"/>
                          </a:stretch>
                        </a:blipFill>
                      </a:tcPr>
                    </a:tc>
                    <a:tc>
                      <a:txBody>
                        <a:bodyPr/>
                        <a:lstStyle/>
                        <a:p>
                          <a:endParaRPr lang="en-US"/>
                        </a:p>
                      </a:txBody>
                      <a:tcPr>
                        <a:blipFill>
                          <a:blip r:embed="rId2"/>
                          <a:stretch>
                            <a:fillRect l="-401370" t="-1000000" r="-204110" b="-262295"/>
                          </a:stretch>
                        </a:blipFill>
                      </a:tcPr>
                    </a:tc>
                    <a:tc>
                      <a:txBody>
                        <a:bodyPr/>
                        <a:lstStyle/>
                        <a:p>
                          <a:endParaRPr lang="en-US"/>
                        </a:p>
                      </a:txBody>
                      <a:tcPr>
                        <a:blipFill>
                          <a:blip r:embed="rId2"/>
                          <a:stretch>
                            <a:fillRect l="-497959" t="-1000000" r="-102721" b="-262295"/>
                          </a:stretch>
                        </a:blipFill>
                      </a:tcPr>
                    </a:tc>
                    <a:tc>
                      <a:txBody>
                        <a:bodyPr/>
                        <a:lstStyle/>
                        <a:p>
                          <a:endParaRPr lang="en-US"/>
                        </a:p>
                      </a:txBody>
                      <a:tcPr>
                        <a:blipFill>
                          <a:blip r:embed="rId2"/>
                          <a:stretch>
                            <a:fillRect l="-602055" t="-1000000" r="-3425" b="-262295"/>
                          </a:stretch>
                        </a:blipFill>
                      </a:tcPr>
                    </a:tc>
                    <a:extLst>
                      <a:ext uri="{0D108BD9-81ED-4DB2-BD59-A6C34878D82A}">
                        <a16:rowId xmlns:a16="http://schemas.microsoft.com/office/drawing/2014/main" val="10010"/>
                      </a:ext>
                    </a:extLst>
                  </a:tr>
                  <a:tr h="964184">
                    <a:tc gridSpan="5">
                      <a:txBody>
                        <a:bodyPr/>
                        <a:lstStyle/>
                        <a:p>
                          <a:endParaRPr lang="en-US"/>
                        </a:p>
                      </a:txBody>
                      <a:tcPr>
                        <a:blipFill>
                          <a:blip r:embed="rId2"/>
                          <a:stretch>
                            <a:fillRect l="-137" t="-424684" r="-40766" b="-1266"/>
                          </a:stretch>
                        </a:blip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endParaRPr lang="en-US"/>
                        </a:p>
                      </a:txBody>
                      <a:tcPr>
                        <a:blipFill>
                          <a:blip r:embed="rId2"/>
                          <a:stretch>
                            <a:fillRect l="-249829" t="-424684" r="-1706" b="-1266"/>
                          </a:stretch>
                        </a:blipFill>
                      </a:tcPr>
                    </a:tc>
                    <a:tc hMerge="1">
                      <a:txBody>
                        <a:bodyPr/>
                        <a:lstStyle/>
                        <a:p>
                          <a:endParaRPr lang="en-US" dirty="0"/>
                        </a:p>
                      </a:txBody>
                      <a:tcPr/>
                    </a:tc>
                    <a:extLst>
                      <a:ext uri="{0D108BD9-81ED-4DB2-BD59-A6C34878D82A}">
                        <a16:rowId xmlns:a16="http://schemas.microsoft.com/office/drawing/2014/main" val="10011"/>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p:cNvSpPr/>
              <p:nvPr/>
            </p:nvSpPr>
            <p:spPr>
              <a:xfrm>
                <a:off x="3705492" y="6169587"/>
                <a:ext cx="13984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FF0000"/>
                              </a:solidFill>
                              <a:latin typeface="Cambria Math" panose="02040503050406030204" pitchFamily="18" charset="0"/>
                              <a:cs typeface="Times New Roman" panose="02020603050405020304" pitchFamily="18" charset="0"/>
                            </a:rPr>
                          </m:ctrlPr>
                        </m:sSubPr>
                        <m:e>
                          <m:r>
                            <a:rPr lang="en-US" i="1">
                              <a:solidFill>
                                <a:srgbClr val="FF0000"/>
                              </a:solidFill>
                              <a:latin typeface="Cambria Math" panose="02040503050406030204" pitchFamily="18" charset="0"/>
                              <a:cs typeface="Times New Roman" panose="02020603050405020304" pitchFamily="18" charset="0"/>
                            </a:rPr>
                            <m:t>𝑟</m:t>
                          </m:r>
                        </m:e>
                        <m:sub>
                          <m:r>
                            <a:rPr lang="en-US" i="1">
                              <a:solidFill>
                                <a:srgbClr val="FF0000"/>
                              </a:solidFill>
                              <a:latin typeface="Cambria Math" panose="02040503050406030204" pitchFamily="18" charset="0"/>
                              <a:cs typeface="Times New Roman" panose="02020603050405020304" pitchFamily="18" charset="0"/>
                            </a:rPr>
                            <m:t>𝑠</m:t>
                          </m:r>
                        </m:sub>
                      </m:sSub>
                      <m:r>
                        <a:rPr lang="en-US" i="1">
                          <a:solidFill>
                            <a:srgbClr val="FF0000"/>
                          </a:solidFill>
                          <a:latin typeface="Cambria Math" panose="02040503050406030204" pitchFamily="18" charset="0"/>
                          <a:cs typeface="Times New Roman" panose="02020603050405020304" pitchFamily="18" charset="0"/>
                        </a:rPr>
                        <m:t>=</m:t>
                      </m:r>
                      <m:r>
                        <a:rPr lang="en-US" i="1" smtClean="0">
                          <a:solidFill>
                            <a:srgbClr val="FF0000"/>
                          </a:solidFill>
                          <a:latin typeface="Cambria Math" panose="02040503050406030204" pitchFamily="18" charset="0"/>
                          <a:cs typeface="Times New Roman" panose="02020603050405020304" pitchFamily="18" charset="0"/>
                        </a:rPr>
                        <m:t>0.9757</m:t>
                      </m:r>
                    </m:oMath>
                  </m:oMathPara>
                </a14:m>
                <a:endParaRPr lang="en-US"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705492" y="6169587"/>
                <a:ext cx="1398460" cy="369332"/>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64579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198"/>
            <a:ext cx="9347199" cy="643467"/>
          </a:xfrm>
        </p:spPr>
        <p:txBody>
          <a:bodyPr>
            <a:noAutofit/>
          </a:bodyPr>
          <a:lstStyle/>
          <a:p>
            <a:pPr algn="just"/>
            <a:r>
              <a:rPr lang="en-US" sz="4000" dirty="0" smtClean="0">
                <a:solidFill>
                  <a:srgbClr val="A50021"/>
                </a:solidFill>
                <a:latin typeface="Times New Roman" pitchFamily="18" charset="0"/>
                <a:cs typeface="Times New Roman" pitchFamily="18" charset="0"/>
              </a:rPr>
              <a:t>Charles Spearman’s </a:t>
            </a:r>
            <a:r>
              <a:rPr lang="en-US" sz="3600" dirty="0" smtClean="0">
                <a:solidFill>
                  <a:srgbClr val="A50021"/>
                </a:solidFill>
                <a:latin typeface="Times New Roman" pitchFamily="18" charset="0"/>
                <a:cs typeface="Times New Roman" pitchFamily="18" charset="0"/>
              </a:rPr>
              <a:t>Coefficient</a:t>
            </a:r>
            <a:r>
              <a:rPr lang="en-US" sz="4000" dirty="0" smtClean="0">
                <a:solidFill>
                  <a:srgbClr val="A50021"/>
                </a:solidFill>
                <a:latin typeface="Times New Roman" pitchFamily="18" charset="0"/>
                <a:cs typeface="Times New Roman" pitchFamily="18" charset="0"/>
              </a:rPr>
              <a: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13266" y="982981"/>
                <a:ext cx="8720666" cy="5797768"/>
              </a:xfrm>
            </p:spPr>
            <p:txBody>
              <a:bodyPr>
                <a:normAutofit/>
              </a:bodyPr>
              <a:lstStyle/>
              <a:p>
                <a:pPr marL="0" indent="0" algn="just">
                  <a:buNone/>
                </a:pPr>
                <a:r>
                  <a:rPr lang="en-IN" sz="1800" b="1" dirty="0" smtClean="0">
                    <a:solidFill>
                      <a:srgbClr val="0B5ED7"/>
                    </a:solidFill>
                    <a:latin typeface="Times New Roman" panose="02020603050405020304" pitchFamily="18" charset="0"/>
                    <a:cs typeface="Times New Roman" panose="02020603050405020304" pitchFamily="18" charset="0"/>
                  </a:rPr>
                  <a:t>Step 3:</a:t>
                </a:r>
                <a:r>
                  <a:rPr lang="en-IN" sz="1800" dirty="0" smtClean="0">
                    <a:latin typeface="Times New Roman" panose="02020603050405020304" pitchFamily="18" charset="0"/>
                    <a:cs typeface="Times New Roman" panose="02020603050405020304" pitchFamily="18" charset="0"/>
                  </a:rPr>
                  <a:t> To see, if this </a:t>
                </a:r>
                <a14:m>
                  <m:oMath xmlns:m="http://schemas.openxmlformats.org/officeDocument/2006/math">
                    <m:sSub>
                      <m:sSubPr>
                        <m:ctrlPr>
                          <a:rPr lang="en-IN"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𝑟</m:t>
                        </m:r>
                      </m:e>
                      <m:sub>
                        <m:r>
                          <a:rPr lang="en-US" sz="1800" i="1">
                            <a:latin typeface="Cambria Math" panose="02040503050406030204" pitchFamily="18" charset="0"/>
                            <a:cs typeface="Times New Roman" panose="02020603050405020304" pitchFamily="18" charset="0"/>
                          </a:rPr>
                          <m:t>𝑠</m:t>
                        </m:r>
                      </m:sub>
                    </m:sSub>
                  </m:oMath>
                </a14:m>
                <a:r>
                  <a:rPr lang="en-IN" sz="1800" dirty="0" smtClean="0">
                    <a:latin typeface="Times New Roman" panose="02020603050405020304" pitchFamily="18" charset="0"/>
                    <a:cs typeface="Times New Roman" panose="02020603050405020304" pitchFamily="18" charset="0"/>
                  </a:rPr>
                  <a:t> value is significant, the Spearman’s rank significance table (or </a:t>
                </a:r>
              </a:p>
              <a:p>
                <a:pPr marL="0" indent="0" algn="just">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graph) must be consulted.</a:t>
                </a:r>
              </a:p>
              <a:p>
                <a:pPr marL="0" indent="0" algn="just">
                  <a:buNone/>
                </a:pPr>
                <a:r>
                  <a:rPr lang="en-IN" sz="1800" dirty="0" smtClean="0">
                    <a:latin typeface="Times New Roman" panose="02020603050405020304" pitchFamily="18" charset="0"/>
                    <a:cs typeface="Times New Roman" panose="02020603050405020304" pitchFamily="18" charset="0"/>
                  </a:rPr>
                  <a:t>Note: </a:t>
                </a:r>
                <a14:m>
                  <m:oMath xmlns:m="http://schemas.openxmlformats.org/officeDocument/2006/math">
                    <m:r>
                      <m:rPr>
                        <m:sty m:val="p"/>
                      </m:rPr>
                      <a:rPr lang="en-IN" sz="1800" i="0" dirty="0" smtClean="0">
                        <a:latin typeface="Cambria Math" panose="02040503050406030204" pitchFamily="18" charset="0"/>
                        <a:cs typeface="Times New Roman" panose="02020603050405020304" pitchFamily="18" charset="0"/>
                      </a:rPr>
                      <m:t>The</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degrees</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of</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freedom</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for</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the</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sample</m:t>
                    </m:r>
                    <m:r>
                      <a:rPr lang="en-IN" sz="1800" i="0" dirty="0" smtClean="0">
                        <a:latin typeface="Cambria Math" panose="02040503050406030204" pitchFamily="18" charset="0"/>
                        <a:cs typeface="Times New Roman" panose="02020603050405020304" pitchFamily="18" charset="0"/>
                      </a:rPr>
                      <m:t>=</m:t>
                    </m:r>
                    <m:r>
                      <m:rPr>
                        <m:sty m:val="p"/>
                      </m:rPr>
                      <a:rPr lang="en-IN" sz="1800" i="0" dirty="0" smtClean="0">
                        <a:latin typeface="Cambria Math" panose="02040503050406030204" pitchFamily="18" charset="0"/>
                        <a:cs typeface="Times New Roman" panose="02020603050405020304" pitchFamily="18" charset="0"/>
                      </a:rPr>
                      <m:t>n</m:t>
                    </m:r>
                    <m:r>
                      <a:rPr lang="en-IN" sz="1800" i="0" dirty="0" smtClean="0">
                        <a:latin typeface="Cambria Math" panose="02040503050406030204" pitchFamily="18" charset="0"/>
                        <a:cs typeface="Times New Roman" panose="02020603050405020304" pitchFamily="18" charset="0"/>
                      </a:rPr>
                      <m:t>−2=8</m:t>
                    </m:r>
                  </m:oMath>
                </a14:m>
                <a:endParaRPr lang="en-IN" sz="1800" dirty="0" smtClean="0">
                  <a:latin typeface="Times New Roman" panose="02020603050405020304" pitchFamily="18" charset="0"/>
                  <a:cs typeface="Times New Roman" panose="02020603050405020304" pitchFamily="18" charset="0"/>
                </a:endParaRPr>
              </a:p>
              <a:p>
                <a:pPr marL="576263" indent="0" algn="just">
                  <a:buNone/>
                </a:pPr>
                <a14:m>
                  <m:oMathPara xmlns:m="http://schemas.openxmlformats.org/officeDocument/2006/math">
                    <m:oMathParaPr>
                      <m:jc m:val="left"/>
                    </m:oMathParaPr>
                    <m:oMath xmlns:m="http://schemas.openxmlformats.org/officeDocument/2006/math">
                      <m:r>
                        <m:rPr>
                          <m:sty m:val="p"/>
                        </m:rPr>
                        <a:rPr lang="en-US" sz="1800" b="0" i="0" dirty="0" smtClean="0">
                          <a:latin typeface="Cambria Math"/>
                          <a:cs typeface="Times New Roman" panose="02020603050405020304" pitchFamily="18" charset="0"/>
                        </a:rPr>
                        <m:t>Assume</m:t>
                      </m:r>
                      <m:r>
                        <a:rPr lang="en-US" sz="1800" b="0" i="0" dirty="0" smtClean="0">
                          <a:latin typeface="Cambria Math"/>
                          <a:cs typeface="Times New Roman" panose="02020603050405020304" pitchFamily="18" charset="0"/>
                        </a:rPr>
                        <m:t>, </m:t>
                      </m:r>
                      <m:r>
                        <m:rPr>
                          <m:sty m:val="p"/>
                        </m:rPr>
                        <a:rPr lang="en-US" sz="1800" b="0" i="0" dirty="0" smtClean="0">
                          <a:latin typeface="Cambria Math"/>
                          <a:cs typeface="Times New Roman" panose="02020603050405020304" pitchFamily="18" charset="0"/>
                        </a:rPr>
                        <m:t>the</m:t>
                      </m:r>
                      <m:r>
                        <a:rPr lang="en-US" sz="1800" b="0" i="0" dirty="0" smtClean="0">
                          <a:latin typeface="Cambria Math"/>
                          <a:cs typeface="Times New Roman" panose="02020603050405020304" pitchFamily="18" charset="0"/>
                        </a:rPr>
                        <m:t> </m:t>
                      </m:r>
                      <m:r>
                        <m:rPr>
                          <m:sty m:val="p"/>
                        </m:rPr>
                        <a:rPr lang="en-US" sz="1800" b="0" i="0" dirty="0" smtClean="0">
                          <a:latin typeface="Cambria Math"/>
                          <a:cs typeface="Times New Roman" panose="02020603050405020304" pitchFamily="18" charset="0"/>
                        </a:rPr>
                        <m:t>significance</m:t>
                      </m:r>
                      <m:r>
                        <a:rPr lang="en-IN" sz="1800" i="0" dirty="0" smtClean="0">
                          <a:latin typeface="Cambria Math" panose="02040503050406030204" pitchFamily="18" charset="0"/>
                          <a:cs typeface="Times New Roman" panose="02020603050405020304" pitchFamily="18" charset="0"/>
                        </a:rPr>
                        <m:t> </m:t>
                      </m:r>
                      <m:r>
                        <m:rPr>
                          <m:sty m:val="p"/>
                        </m:rPr>
                        <a:rPr lang="en-IN" sz="1800" i="0" dirty="0" smtClean="0">
                          <a:latin typeface="Cambria Math" panose="02040503050406030204" pitchFamily="18" charset="0"/>
                          <a:cs typeface="Times New Roman" panose="02020603050405020304" pitchFamily="18" charset="0"/>
                        </a:rPr>
                        <m:t>level</m:t>
                      </m:r>
                      <m:r>
                        <a:rPr lang="en-IN" sz="1800" i="0" dirty="0" smtClean="0">
                          <a:latin typeface="Cambria Math" panose="02040503050406030204" pitchFamily="18" charset="0"/>
                          <a:cs typeface="Times New Roman" panose="02020603050405020304" pitchFamily="18" charset="0"/>
                        </a:rPr>
                        <m:t>=0.1% </m:t>
                      </m:r>
                    </m:oMath>
                  </m:oMathPara>
                </a14:m>
                <a:endParaRPr lang="en-IN" sz="1800" dirty="0" smtClean="0">
                  <a:latin typeface="Times New Roman" panose="02020603050405020304" pitchFamily="18" charset="0"/>
                  <a:cs typeface="Times New Roman" panose="02020603050405020304" pitchFamily="18" charset="0"/>
                </a:endParaRPr>
              </a:p>
              <a:p>
                <a:pPr marL="576263" indent="0" algn="just">
                  <a:buNone/>
                </a:pPr>
                <a:endParaRPr lang="en-IN" sz="1800"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13266" y="982981"/>
                <a:ext cx="8720666" cy="5797768"/>
              </a:xfrm>
              <a:blipFill rotWithShape="1">
                <a:blip r:embed="rId3"/>
                <a:stretch>
                  <a:fillRect l="-559" t="-526"/>
                </a:stretch>
              </a:blipFill>
            </p:spPr>
            <p:txBody>
              <a:bodyPr/>
              <a:lstStyle/>
              <a:p>
                <a:r>
                  <a:rPr lang="en-IN">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2345610878"/>
              </p:ext>
            </p:extLst>
          </p:nvPr>
        </p:nvGraphicFramePr>
        <p:xfrm>
          <a:off x="1106705" y="2525716"/>
          <a:ext cx="8240494" cy="3070520"/>
        </p:xfrm>
        <a:graphic>
          <a:graphicData uri="http://schemas.openxmlformats.org/presentationml/2006/ole">
            <mc:AlternateContent xmlns:mc="http://schemas.openxmlformats.org/markup-compatibility/2006">
              <mc:Choice xmlns:v="urn:schemas-microsoft-com:vml" Requires="v">
                <p:oleObj spid="_x0000_s32871" name="Visio" r:id="rId4" imgW="7233570" imgH="2696024" progId="Visio.Drawing.11">
                  <p:embed/>
                </p:oleObj>
              </mc:Choice>
              <mc:Fallback>
                <p:oleObj name="Visio" r:id="rId4" imgW="7233570" imgH="2696024" progId="Visio.Drawing.11">
                  <p:embed/>
                  <p:pic>
                    <p:nvPicPr>
                      <p:cNvPr id="0" name=""/>
                      <p:cNvPicPr/>
                      <p:nvPr/>
                    </p:nvPicPr>
                    <p:blipFill>
                      <a:blip r:embed="rId5"/>
                      <a:stretch>
                        <a:fillRect/>
                      </a:stretch>
                    </p:blipFill>
                    <p:spPr>
                      <a:xfrm>
                        <a:off x="1106705" y="2525716"/>
                        <a:ext cx="8240494" cy="3070520"/>
                      </a:xfrm>
                      <a:prstGeom prst="rect">
                        <a:avLst/>
                      </a:prstGeom>
                    </p:spPr>
                  </p:pic>
                </p:oleObj>
              </mc:Fallback>
            </mc:AlternateContent>
          </a:graphicData>
        </a:graphic>
      </p:graphicFrame>
      <p:sp>
        <p:nvSpPr>
          <p:cNvPr id="7" name="TextBox 6"/>
          <p:cNvSpPr txBox="1"/>
          <p:nvPr/>
        </p:nvSpPr>
        <p:spPr>
          <a:xfrm rot="16200000">
            <a:off x="-565487" y="3929369"/>
            <a:ext cx="3080222" cy="307777"/>
          </a:xfrm>
          <a:prstGeom prst="rect">
            <a:avLst/>
          </a:prstGeom>
          <a:noFill/>
        </p:spPr>
        <p:txBody>
          <a:bodyPr wrap="square" rtlCol="0">
            <a:spAutoFit/>
          </a:bodyPr>
          <a:lstStyle/>
          <a:p>
            <a:r>
              <a:rPr lang="en-US" sz="1400" dirty="0" err="1" smtClean="0">
                <a:solidFill>
                  <a:prstClr val="black"/>
                </a:solidFill>
                <a:latin typeface="Times New Roman" panose="02020603050405020304" pitchFamily="18" charset="0"/>
                <a:cs typeface="Times New Roman" panose="02020603050405020304" pitchFamily="18" charset="0"/>
              </a:rPr>
              <a:t>Spearaman’s</a:t>
            </a:r>
            <a:r>
              <a:rPr lang="en-US" sz="1400" dirty="0" smtClean="0">
                <a:solidFill>
                  <a:prstClr val="black"/>
                </a:solidFill>
                <a:latin typeface="Times New Roman" panose="02020603050405020304" pitchFamily="18" charset="0"/>
                <a:cs typeface="Times New Roman" panose="02020603050405020304" pitchFamily="18" charset="0"/>
              </a:rPr>
              <a:t> rank correlation coefficient</a:t>
            </a:r>
            <a:endParaRPr lang="en-US" sz="1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483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7997"/>
            <a:ext cx="9347199" cy="643467"/>
          </a:xfrm>
        </p:spPr>
        <p:txBody>
          <a:bodyPr>
            <a:noAutofit/>
          </a:bodyPr>
          <a:lstStyle/>
          <a:p>
            <a:pPr algn="just"/>
            <a:r>
              <a:rPr lang="en-US" sz="4000" dirty="0" smtClean="0">
                <a:solidFill>
                  <a:srgbClr val="A50021"/>
                </a:solidFill>
                <a:latin typeface="Times New Roman" pitchFamily="18" charset="0"/>
                <a:cs typeface="Times New Roman" pitchFamily="18" charset="0"/>
              </a:rPr>
              <a:t>Charles Spearman’s </a:t>
            </a:r>
            <a:r>
              <a:rPr lang="en-US" sz="3600" dirty="0" smtClean="0">
                <a:solidFill>
                  <a:srgbClr val="A50021"/>
                </a:solidFill>
                <a:latin typeface="Times New Roman" pitchFamily="18" charset="0"/>
                <a:cs typeface="Times New Roman" pitchFamily="18" charset="0"/>
              </a:rPr>
              <a:t>Coefficient</a:t>
            </a:r>
            <a:r>
              <a:rPr lang="en-US" sz="4000" dirty="0" smtClean="0">
                <a:solidFill>
                  <a:srgbClr val="A50021"/>
                </a:solidFill>
                <a:latin typeface="Times New Roman" pitchFamily="18" charset="0"/>
                <a:cs typeface="Times New Roman" pitchFamily="18" charset="0"/>
              </a:rPr>
              <a: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17032" y="1347048"/>
                <a:ext cx="7713133" cy="4808823"/>
              </a:xfrm>
            </p:spPr>
            <p:txBody>
              <a:bodyPr>
                <a:normAutofit/>
              </a:bodyPr>
              <a:lstStyle/>
              <a:p>
                <a:pPr marL="0" indent="0" algn="just">
                  <a:buNone/>
                </a:pPr>
                <a:r>
                  <a:rPr lang="en-IN" sz="1800" b="1" dirty="0" smtClean="0">
                    <a:solidFill>
                      <a:srgbClr val="0B5ED7"/>
                    </a:solidFill>
                    <a:latin typeface="Times New Roman" panose="02020603050405020304" pitchFamily="18" charset="0"/>
                    <a:cs typeface="Times New Roman" panose="02020603050405020304" pitchFamily="18" charset="0"/>
                  </a:rPr>
                  <a:t>Step 4:</a:t>
                </a:r>
                <a:r>
                  <a:rPr lang="en-IN" sz="1800" dirty="0" smtClean="0">
                    <a:latin typeface="Times New Roman" panose="02020603050405020304" pitchFamily="18" charset="0"/>
                    <a:cs typeface="Times New Roman" panose="02020603050405020304" pitchFamily="18" charset="0"/>
                  </a:rPr>
                  <a:t> Final conclusion</a:t>
                </a:r>
              </a:p>
              <a:p>
                <a:pPr marL="685800" indent="0" algn="just">
                  <a:buNone/>
                </a:pPr>
                <a:r>
                  <a:rPr lang="en-IN" sz="1800" dirty="0" smtClean="0">
                    <a:latin typeface="Times New Roman" panose="02020603050405020304" pitchFamily="18" charset="0"/>
                    <a:cs typeface="Times New Roman" panose="02020603050405020304" pitchFamily="18" charset="0"/>
                  </a:rPr>
                  <a:t>From the graph, we see that </a:t>
                </a:r>
                <a14:m>
                  <m:oMath xmlns:m="http://schemas.openxmlformats.org/officeDocument/2006/math">
                    <m:sSub>
                      <m:sSubPr>
                        <m:ctrlPr>
                          <a:rPr lang="en-IN"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𝑟</m:t>
                        </m:r>
                      </m:e>
                      <m:sub>
                        <m:r>
                          <a:rPr lang="en-US" sz="1800" i="1">
                            <a:latin typeface="Cambria Math" panose="02040503050406030204" pitchFamily="18" charset="0"/>
                            <a:cs typeface="Times New Roman" panose="02020603050405020304" pitchFamily="18" charset="0"/>
                          </a:rPr>
                          <m:t>𝑠</m:t>
                        </m:r>
                      </m:sub>
                    </m:sSub>
                    <m:r>
                      <a:rPr lang="en-US" sz="1800" i="1">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0.9757</m:t>
                    </m:r>
                  </m:oMath>
                </a14:m>
                <a:r>
                  <a:rPr lang="en-IN" sz="1800" dirty="0" smtClean="0">
                    <a:latin typeface="Times New Roman" panose="02020603050405020304" pitchFamily="18" charset="0"/>
                    <a:cs typeface="Times New Roman" panose="02020603050405020304" pitchFamily="18" charset="0"/>
                  </a:rPr>
                  <a:t> lies above the line at 8 and 0.01% significance level. Hence, there is a greater than 99% chance that the relationship is significant (i.e., not random) and hence the hypothesis should be rejected.</a:t>
                </a:r>
              </a:p>
              <a:p>
                <a:pPr marL="685800" indent="0" algn="just">
                  <a:buNone/>
                </a:pPr>
                <a:endParaRPr lang="en-IN" sz="1800" dirty="0" smtClean="0">
                  <a:latin typeface="Times New Roman" panose="02020603050405020304" pitchFamily="18" charset="0"/>
                  <a:cs typeface="Times New Roman" panose="02020603050405020304" pitchFamily="18" charset="0"/>
                </a:endParaRPr>
              </a:p>
              <a:p>
                <a:pPr marL="685800" indent="0" algn="just">
                  <a:buNone/>
                </a:pPr>
                <a:r>
                  <a:rPr lang="en-IN" sz="1800" dirty="0" smtClean="0">
                    <a:solidFill>
                      <a:srgbClr val="0B5ED7"/>
                    </a:solidFill>
                    <a:latin typeface="Times New Roman" panose="02020603050405020304" pitchFamily="18" charset="0"/>
                    <a:cs typeface="Times New Roman" panose="02020603050405020304" pitchFamily="18" charset="0"/>
                  </a:rPr>
                  <a:t>Thus, we can reject the hypothesis and conclude that in this case, depth of a river </a:t>
                </a:r>
                <a:r>
                  <a:rPr lang="en-IN" sz="1800" b="1" dirty="0" smtClean="0">
                    <a:solidFill>
                      <a:srgbClr val="0B5ED7"/>
                    </a:solidFill>
                    <a:latin typeface="Times New Roman" panose="02020603050405020304" pitchFamily="18" charset="0"/>
                    <a:cs typeface="Times New Roman" panose="02020603050405020304" pitchFamily="18" charset="0"/>
                  </a:rPr>
                  <a:t>progressively increases </a:t>
                </a:r>
                <a:r>
                  <a:rPr lang="en-IN" sz="1800" dirty="0" smtClean="0">
                    <a:solidFill>
                      <a:srgbClr val="0B5ED7"/>
                    </a:solidFill>
                    <a:latin typeface="Times New Roman" panose="02020603050405020304" pitchFamily="18" charset="0"/>
                    <a:cs typeface="Times New Roman" panose="02020603050405020304" pitchFamily="18" charset="0"/>
                  </a:rPr>
                  <a:t>the further with the width of the river.</a:t>
                </a:r>
                <a:endParaRPr lang="en-IN" sz="1800" dirty="0">
                  <a:solidFill>
                    <a:srgbClr val="0B5ED7"/>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17032" y="1347048"/>
                <a:ext cx="7713133" cy="4808823"/>
              </a:xfrm>
              <a:blipFill rotWithShape="0">
                <a:blip r:embed="rId2"/>
                <a:stretch>
                  <a:fillRect l="-632" t="-760" r="-711"/>
                </a:stretch>
              </a:blipFill>
            </p:spPr>
            <p:txBody>
              <a:bodyPr/>
              <a:lstStyle/>
              <a:p>
                <a:r>
                  <a:rPr lang="en-GB">
                    <a:noFill/>
                  </a:rPr>
                  <a:t> </a:t>
                </a:r>
              </a:p>
            </p:txBody>
          </p:sp>
        </mc:Fallback>
      </mc:AlternateContent>
    </p:spTree>
    <p:extLst>
      <p:ext uri="{BB962C8B-B14F-4D97-AF65-F5344CB8AC3E}">
        <p14:creationId xmlns:p14="http://schemas.microsoft.com/office/powerpoint/2010/main" val="1914075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normAutofit/>
          </a:bodyPr>
          <a:lstStyle/>
          <a:p>
            <a:pPr algn="ctr"/>
            <a:r>
              <a:rPr lang="el-GR" b="1" dirty="0" smtClean="0">
                <a:solidFill>
                  <a:srgbClr val="9966FF"/>
                </a:solidFill>
                <a:latin typeface="Times New Roman" pitchFamily="18" charset="0"/>
                <a:cs typeface="Times New Roman" pitchFamily="18" charset="0"/>
              </a:rPr>
              <a:t>χ2</a:t>
            </a:r>
            <a:r>
              <a:rPr lang="en-US" b="1" dirty="0" smtClean="0">
                <a:solidFill>
                  <a:srgbClr val="9966FF"/>
                </a:solidFill>
                <a:latin typeface="Times New Roman" pitchFamily="18" charset="0"/>
                <a:cs typeface="Times New Roman" pitchFamily="18" charset="0"/>
              </a:rPr>
              <a:t>-Correlation Analysis</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Tree>
    <p:extLst>
      <p:ext uri="{BB962C8B-B14F-4D97-AF65-F5344CB8AC3E}">
        <p14:creationId xmlns:p14="http://schemas.microsoft.com/office/powerpoint/2010/main" val="1527078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8681"/>
          </a:xfrm>
        </p:spPr>
        <p:txBody>
          <a:bodyPr>
            <a:normAutofit/>
          </a:bodyPr>
          <a:lstStyle/>
          <a:p>
            <a:r>
              <a:rPr lang="en-US" sz="4000" dirty="0" smtClean="0">
                <a:solidFill>
                  <a:srgbClr val="A50021"/>
                </a:solidFill>
                <a:latin typeface="Times New Roman" pitchFamily="18" charset="0"/>
                <a:cs typeface="Times New Roman" pitchFamily="18" charset="0"/>
              </a:rPr>
              <a:t>Chi-Squared Test of Correlation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68078" y="1535430"/>
                <a:ext cx="8630202" cy="473202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This method is also alternatively termed </a:t>
                </a:r>
                <a:r>
                  <a:rPr lang="en-US" sz="2000" dirty="0">
                    <a:latin typeface="Times New Roman" panose="02020603050405020304" pitchFamily="18" charset="0"/>
                    <a:cs typeface="Times New Roman" panose="02020603050405020304" pitchFamily="18" charset="0"/>
                  </a:rPr>
                  <a:t>as </a:t>
                </a:r>
                <a:r>
                  <a:rPr lang="en-US" sz="2000" dirty="0" smtClean="0">
                    <a:solidFill>
                      <a:srgbClr val="0B5ED7"/>
                    </a:solidFill>
                    <a:latin typeface="Times New Roman" panose="02020603050405020304" pitchFamily="18" charset="0"/>
                    <a:cs typeface="Times New Roman" panose="02020603050405020304" pitchFamily="18" charset="0"/>
                  </a:rPr>
                  <a:t>Pearson’s </a:t>
                </a:r>
                <a14:m>
                  <m:oMath xmlns:m="http://schemas.openxmlformats.org/officeDocument/2006/math">
                    <m:r>
                      <m:rPr>
                        <m:sty m:val="p"/>
                      </m:rPr>
                      <a:rPr lang="el-GR" sz="2000" i="1">
                        <a:solidFill>
                          <a:srgbClr val="0B5ED7"/>
                        </a:solidFill>
                        <a:latin typeface="Cambria Math"/>
                        <a:cs typeface="Times New Roman" panose="02020603050405020304" pitchFamily="18" charset="0"/>
                      </a:rPr>
                      <m:t>χ</m:t>
                    </m:r>
                    <m:r>
                      <a:rPr lang="en-US" sz="2000" i="1" baseline="30000">
                        <a:solidFill>
                          <a:srgbClr val="0B5ED7"/>
                        </a:solidFill>
                        <a:latin typeface="Cambria Math"/>
                        <a:cs typeface="Times New Roman" panose="02020603050405020304" pitchFamily="18" charset="0"/>
                      </a:rPr>
                      <m:t>2</m:t>
                    </m:r>
                  </m:oMath>
                </a14:m>
                <a:r>
                  <a:rPr lang="en-US" sz="2000" dirty="0" smtClean="0">
                    <a:solidFill>
                      <a:srgbClr val="0B5ED7"/>
                    </a:solidFill>
                    <a:latin typeface="Times New Roman" panose="02020603050405020304" pitchFamily="18" charset="0"/>
                    <a:cs typeface="Times New Roman" panose="02020603050405020304" pitchFamily="18" charset="0"/>
                  </a:rPr>
                  <a:t>–test </a:t>
                </a:r>
                <a:r>
                  <a:rPr lang="en-US" sz="2000" dirty="0" smtClean="0">
                    <a:latin typeface="Times New Roman" panose="02020603050405020304" pitchFamily="18" charset="0"/>
                    <a:cs typeface="Times New Roman" panose="02020603050405020304" pitchFamily="18" charset="0"/>
                  </a:rPr>
                  <a:t>or simply </a:t>
                </a:r>
                <a14:m>
                  <m:oMath xmlns:m="http://schemas.openxmlformats.org/officeDocument/2006/math">
                    <m:r>
                      <m:rPr>
                        <m:sty m:val="p"/>
                      </m:rPr>
                      <a:rPr lang="el-GR" sz="2000" i="1" smtClean="0">
                        <a:solidFill>
                          <a:srgbClr val="A50021"/>
                        </a:solidFill>
                        <a:latin typeface="Cambria Math"/>
                        <a:cs typeface="Times New Roman" panose="02020603050405020304" pitchFamily="18" charset="0"/>
                      </a:rPr>
                      <m:t>χ</m:t>
                    </m:r>
                    <m:r>
                      <a:rPr lang="en-US" sz="2000" i="1" baseline="30000">
                        <a:solidFill>
                          <a:srgbClr val="A50021"/>
                        </a:solidFill>
                        <a:latin typeface="Cambria Math"/>
                        <a:cs typeface="Times New Roman" panose="02020603050405020304" pitchFamily="18" charset="0"/>
                      </a:rPr>
                      <m:t>2 </m:t>
                    </m:r>
                  </m:oMath>
                </a14:m>
                <a:r>
                  <a:rPr lang="en-US" sz="2000" dirty="0" smtClean="0">
                    <a:solidFill>
                      <a:srgbClr val="A50021"/>
                    </a:solidFill>
                    <a:latin typeface="Times New Roman" panose="02020603050405020304" pitchFamily="18" charset="0"/>
                    <a:cs typeface="Times New Roman" panose="02020603050405020304" pitchFamily="18" charset="0"/>
                  </a:rPr>
                  <a:t>-test</a:t>
                </a:r>
              </a:p>
              <a:p>
                <a:pPr algn="just"/>
                <a:r>
                  <a:rPr lang="en-US" sz="2000" dirty="0" smtClean="0">
                    <a:latin typeface="Times New Roman" panose="02020603050405020304" pitchFamily="18" charset="0"/>
                    <a:cs typeface="Times New Roman" panose="02020603050405020304" pitchFamily="18" charset="0"/>
                  </a:rPr>
                  <a:t>This method is applicable to categorical (discrete) data only.  </a:t>
                </a:r>
              </a:p>
              <a:p>
                <a:pPr marL="0" indent="0">
                  <a:buNone/>
                </a:pP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Suppose, two attributes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with categorical values</a:t>
                </a:r>
              </a:p>
              <a:p>
                <a:pPr marL="393192" lvl="1" indent="0">
                  <a:buNone/>
                </a:pPr>
                <a:r>
                  <a:rPr lang="en-US" sz="2000"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𝑎</m:t>
                        </m:r>
                      </m:e>
                      <m:sub>
                        <m:r>
                          <a:rPr lang="en-IN" sz="2000" i="1">
                            <a:latin typeface="Cambria Math" panose="02040503050406030204" pitchFamily="18" charset="0"/>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𝑎</m:t>
                        </m:r>
                      </m:e>
                      <m:sub>
                        <m:r>
                          <a:rPr lang="en-IN" sz="2000" i="1">
                            <a:latin typeface="Cambria Math" panose="02040503050406030204" pitchFamily="18" charset="0"/>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𝑎</m:t>
                        </m:r>
                      </m:e>
                      <m:sub>
                        <m:r>
                          <a:rPr lang="en-IN" sz="2000" i="1">
                            <a:latin typeface="Cambria Math" panose="02040503050406030204" pitchFamily="18" charset="0"/>
                            <a:cs typeface="Times New Roman" panose="02020603050405020304" pitchFamily="18" charset="0"/>
                          </a:rPr>
                          <m:t>3</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𝑎</m:t>
                        </m:r>
                      </m:e>
                      <m:sub>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 </m:t>
                        </m:r>
                      </m:sub>
                    </m:sSub>
                  </m:oMath>
                </a14:m>
                <a:r>
                  <a:rPr lang="en-US" sz="2000" dirty="0" smtClean="0">
                    <a:latin typeface="Times New Roman" panose="02020603050405020304" pitchFamily="18" charset="0"/>
                    <a:cs typeface="Times New Roman" panose="02020603050405020304" pitchFamily="18" charset="0"/>
                  </a:rPr>
                  <a:t>   and</a:t>
                </a:r>
              </a:p>
              <a:p>
                <a:pPr marL="393192"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𝑏</m:t>
                        </m:r>
                      </m:e>
                      <m:sub>
                        <m:r>
                          <a:rPr lang="en-IN" sz="2000" i="1">
                            <a:solidFill>
                              <a:prstClr val="black"/>
                            </a:solidFill>
                            <a:latin typeface="Cambria Math" panose="02040503050406030204" pitchFamily="18" charset="0"/>
                            <a:cs typeface="Times New Roman" panose="02020603050405020304" pitchFamily="18" charset="0"/>
                          </a:rPr>
                          <m:t>1</m:t>
                        </m:r>
                      </m:sub>
                    </m:sSub>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𝑏</m:t>
                        </m:r>
                      </m:e>
                      <m:sub>
                        <m:r>
                          <a:rPr lang="en-IN" sz="2000" i="1">
                            <a:solidFill>
                              <a:prstClr val="black"/>
                            </a:solidFill>
                            <a:latin typeface="Cambria Math" panose="02040503050406030204" pitchFamily="18" charset="0"/>
                            <a:cs typeface="Times New Roman" panose="02020603050405020304" pitchFamily="18" charset="0"/>
                          </a:rPr>
                          <m:t>2</m:t>
                        </m:r>
                      </m:sub>
                    </m:sSub>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𝑏</m:t>
                        </m:r>
                      </m:e>
                      <m:sub>
                        <m:r>
                          <a:rPr lang="en-IN" sz="2000" i="1">
                            <a:solidFill>
                              <a:prstClr val="black"/>
                            </a:solidFill>
                            <a:latin typeface="Cambria Math" panose="02040503050406030204" pitchFamily="18" charset="0"/>
                            <a:cs typeface="Times New Roman" panose="02020603050405020304" pitchFamily="18" charset="0"/>
                          </a:rPr>
                          <m:t>3</m:t>
                        </m:r>
                      </m:sub>
                    </m:sSub>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𝑛</m:t>
                        </m:r>
                        <m:r>
                          <a:rPr lang="en-US" sz="2000" i="1">
                            <a:solidFill>
                              <a:prstClr val="black"/>
                            </a:solidFill>
                            <a:latin typeface="Cambria Math" panose="02040503050406030204" pitchFamily="18" charset="0"/>
                            <a:cs typeface="Times New Roman" panose="02020603050405020304" pitchFamily="18" charset="0"/>
                          </a:rPr>
                          <m:t> </m:t>
                        </m:r>
                      </m:sub>
                    </m:sSub>
                  </m:oMath>
                </a14:m>
                <a:endParaRPr lang="en-US" sz="2000" dirty="0" smtClean="0">
                  <a:latin typeface="Times New Roman" panose="02020603050405020304" pitchFamily="18" charset="0"/>
                  <a:cs typeface="Times New Roman" panose="02020603050405020304" pitchFamily="18" charset="0"/>
                </a:endParaRPr>
              </a:p>
              <a:p>
                <a:pPr marL="393192" lvl="1" indent="0" algn="just">
                  <a:buNone/>
                </a:pPr>
                <a:r>
                  <a:rPr lang="en-US" sz="2000" dirty="0" smtClean="0">
                    <a:latin typeface="Times New Roman" panose="02020603050405020304" pitchFamily="18" charset="0"/>
                    <a:cs typeface="Times New Roman" panose="02020603050405020304" pitchFamily="18" charset="0"/>
                  </a:rPr>
                  <a:t>    having </a:t>
                </a:r>
                <a:r>
                  <a:rPr lang="en-US" sz="2000" i="1"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distinct </a:t>
                </a:r>
                <a:r>
                  <a:rPr lang="en-US" sz="2000" dirty="0" smtClean="0">
                    <a:latin typeface="Times New Roman" panose="02020603050405020304" pitchFamily="18" charset="0"/>
                    <a:cs typeface="Times New Roman" panose="02020603050405020304" pitchFamily="18" charset="0"/>
                  </a:rPr>
                  <a:t>values.</a:t>
                </a:r>
              </a:p>
              <a:p>
                <a:pPr marL="393192" lvl="1"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393192" lvl="1" indent="0" algn="just">
                  <a:buNone/>
                </a:pPr>
                <a:endParaRPr lang="en-US" sz="2000" dirty="0">
                  <a:latin typeface="Times New Roman" panose="02020603050405020304" pitchFamily="18" charset="0"/>
                  <a:cs typeface="Times New Roman" panose="02020603050405020304" pitchFamily="18" charset="0"/>
                </a:endParaRPr>
              </a:p>
              <a:p>
                <a:pPr marL="393192" lvl="1" indent="0" algn="just">
                  <a:buNone/>
                </a:pPr>
                <a:endParaRPr lang="en-US" sz="2000" dirty="0" smtClean="0">
                  <a:latin typeface="Times New Roman" panose="02020603050405020304" pitchFamily="18" charset="0"/>
                  <a:cs typeface="Times New Roman" panose="02020603050405020304" pitchFamily="18" charset="0"/>
                </a:endParaRPr>
              </a:p>
              <a:p>
                <a:pPr marL="393192" lvl="1" indent="0" algn="just">
                  <a:buNone/>
                </a:pPr>
                <a:r>
                  <a:rPr lang="en-US" sz="2000" dirty="0" smtClean="0">
                    <a:latin typeface="Times New Roman" panose="02020603050405020304" pitchFamily="18" charset="0"/>
                    <a:cs typeface="Times New Roman" panose="02020603050405020304" pitchFamily="18" charset="0"/>
                  </a:rPr>
                  <a:t>Between whom we are to find the correlation </a:t>
                </a:r>
                <a:r>
                  <a:rPr lang="en-US" sz="2000" dirty="0">
                    <a:latin typeface="Times New Roman" panose="02020603050405020304" pitchFamily="18" charset="0"/>
                    <a:cs typeface="Times New Roman" panose="02020603050405020304" pitchFamily="18" charset="0"/>
                  </a:rPr>
                  <a:t>relationship.  </a:t>
                </a:r>
                <a:endParaRPr lang="en-US" sz="2000" dirty="0" smtClean="0">
                  <a:latin typeface="Times New Roman" panose="02020603050405020304" pitchFamily="18" charset="0"/>
                  <a:cs typeface="Times New Roman" panose="02020603050405020304" pitchFamily="18" charset="0"/>
                </a:endParaRPr>
              </a:p>
              <a:p>
                <a:pPr marL="393192"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393192" lvl="1" indent="0">
                  <a:buNone/>
                </a:pPr>
                <a:endParaRPr lang="en-US" sz="2000" dirty="0" smtClean="0"/>
              </a:p>
              <a:p>
                <a:pPr marL="393192" lvl="1" indent="0">
                  <a:buNone/>
                </a:pPr>
                <a:endParaRPr lang="en-US" sz="2000" dirty="0" smtClean="0"/>
              </a:p>
              <a:p>
                <a:endParaRPr lang="en-IN" sz="20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68078" y="1535430"/>
                <a:ext cx="8630202" cy="4732020"/>
              </a:xfrm>
              <a:blipFill rotWithShape="1">
                <a:blip r:embed="rId2"/>
                <a:stretch>
                  <a:fillRect l="-494" t="-6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60363630"/>
                  </p:ext>
                </p:extLst>
              </p:nvPr>
            </p:nvGraphicFramePr>
            <p:xfrm>
              <a:off x="1216138" y="4268156"/>
              <a:ext cx="6240992" cy="736600"/>
            </p:xfrm>
            <a:graphic>
              <a:graphicData uri="http://schemas.openxmlformats.org/drawingml/2006/table">
                <a:tbl>
                  <a:tblPr firstRow="1" bandRow="1">
                    <a:tableStyleId>{5C22544A-7EE6-4342-B048-85BDC9FD1C3A}</a:tableStyleId>
                  </a:tblPr>
                  <a:tblGrid>
                    <a:gridCol w="780124">
                      <a:extLst>
                        <a:ext uri="{9D8B030D-6E8A-4147-A177-3AD203B41FA5}">
                          <a16:colId xmlns:a16="http://schemas.microsoft.com/office/drawing/2014/main" val="20000"/>
                        </a:ext>
                      </a:extLst>
                    </a:gridCol>
                    <a:gridCol w="780124">
                      <a:extLst>
                        <a:ext uri="{9D8B030D-6E8A-4147-A177-3AD203B41FA5}">
                          <a16:colId xmlns:a16="http://schemas.microsoft.com/office/drawing/2014/main" val="20001"/>
                        </a:ext>
                      </a:extLst>
                    </a:gridCol>
                    <a:gridCol w="780124">
                      <a:extLst>
                        <a:ext uri="{9D8B030D-6E8A-4147-A177-3AD203B41FA5}">
                          <a16:colId xmlns:a16="http://schemas.microsoft.com/office/drawing/2014/main" val="20002"/>
                        </a:ext>
                      </a:extLst>
                    </a:gridCol>
                    <a:gridCol w="780124">
                      <a:extLst>
                        <a:ext uri="{9D8B030D-6E8A-4147-A177-3AD203B41FA5}">
                          <a16:colId xmlns:a16="http://schemas.microsoft.com/office/drawing/2014/main" val="20003"/>
                        </a:ext>
                      </a:extLst>
                    </a:gridCol>
                    <a:gridCol w="780124">
                      <a:extLst>
                        <a:ext uri="{9D8B030D-6E8A-4147-A177-3AD203B41FA5}">
                          <a16:colId xmlns:a16="http://schemas.microsoft.com/office/drawing/2014/main" val="20004"/>
                        </a:ext>
                      </a:extLst>
                    </a:gridCol>
                    <a:gridCol w="780124">
                      <a:extLst>
                        <a:ext uri="{9D8B030D-6E8A-4147-A177-3AD203B41FA5}">
                          <a16:colId xmlns:a16="http://schemas.microsoft.com/office/drawing/2014/main" val="20005"/>
                        </a:ext>
                      </a:extLst>
                    </a:gridCol>
                    <a:gridCol w="780124">
                      <a:extLst>
                        <a:ext uri="{9D8B030D-6E8A-4147-A177-3AD203B41FA5}">
                          <a16:colId xmlns:a16="http://schemas.microsoft.com/office/drawing/2014/main" val="20006"/>
                        </a:ext>
                      </a:extLst>
                    </a:gridCol>
                    <a:gridCol w="780124">
                      <a:extLst>
                        <a:ext uri="{9D8B030D-6E8A-4147-A177-3AD203B41FA5}">
                          <a16:colId xmlns:a16="http://schemas.microsoft.com/office/drawing/2014/main" val="20007"/>
                        </a:ext>
                      </a:extLst>
                    </a:gridCol>
                  </a:tblGrid>
                  <a:tr h="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𝟏</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𝟓</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𝟏</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1</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1</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1</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60363630"/>
                  </p:ext>
                </p:extLst>
              </p:nvPr>
            </p:nvGraphicFramePr>
            <p:xfrm>
              <a:off x="1216138" y="4268156"/>
              <a:ext cx="6240992" cy="736600"/>
            </p:xfrm>
            <a:graphic>
              <a:graphicData uri="http://schemas.openxmlformats.org/drawingml/2006/table">
                <a:tbl>
                  <a:tblPr firstRow="1" bandRow="1">
                    <a:tableStyleId>{5C22544A-7EE6-4342-B048-85BDC9FD1C3A}</a:tableStyleId>
                  </a:tblPr>
                  <a:tblGrid>
                    <a:gridCol w="780124"/>
                    <a:gridCol w="780124"/>
                    <a:gridCol w="780124"/>
                    <a:gridCol w="780124"/>
                    <a:gridCol w="780124"/>
                    <a:gridCol w="780124"/>
                    <a:gridCol w="780124"/>
                    <a:gridCol w="780124"/>
                  </a:tblGrid>
                  <a:tr h="365760">
                    <a:tc>
                      <a:txBody>
                        <a:bodyPr/>
                        <a:lstStyle/>
                        <a:p>
                          <a:endParaRPr lang="en-US"/>
                        </a:p>
                      </a:txBody>
                      <a:tcPr>
                        <a:blipFill rotWithShape="1">
                          <a:blip r:embed="rId3"/>
                          <a:stretch>
                            <a:fillRect r="-700781" b="-101667"/>
                          </a:stretch>
                        </a:blipFill>
                      </a:tcPr>
                    </a:tc>
                    <a:tc>
                      <a:txBody>
                        <a:bodyPr/>
                        <a:lstStyle/>
                        <a:p>
                          <a:endParaRPr lang="en-US"/>
                        </a:p>
                      </a:txBody>
                      <a:tcPr>
                        <a:blipFill rotWithShape="1">
                          <a:blip r:embed="rId3"/>
                          <a:stretch>
                            <a:fillRect l="-100000" r="-600781" b="-101667"/>
                          </a:stretch>
                        </a:blipFill>
                      </a:tcPr>
                    </a:tc>
                    <a:tc>
                      <a:txBody>
                        <a:bodyPr/>
                        <a:lstStyle/>
                        <a:p>
                          <a:endParaRPr lang="en-US"/>
                        </a:p>
                      </a:txBody>
                      <a:tcPr>
                        <a:blipFill rotWithShape="1">
                          <a:blip r:embed="rId3"/>
                          <a:stretch>
                            <a:fillRect l="-200000" r="-500781" b="-101667"/>
                          </a:stretch>
                        </a:blipFill>
                      </a:tcPr>
                    </a:tc>
                    <a:tc>
                      <a:txBody>
                        <a:bodyPr/>
                        <a:lstStyle/>
                        <a:p>
                          <a:endParaRPr lang="en-US"/>
                        </a:p>
                      </a:txBody>
                      <a:tcPr>
                        <a:blipFill rotWithShape="1">
                          <a:blip r:embed="rId3"/>
                          <a:stretch>
                            <a:fillRect l="-300000" r="-400781" b="-101667"/>
                          </a:stretch>
                        </a:blipFill>
                      </a:tcPr>
                    </a:tc>
                    <a:tc>
                      <a:txBody>
                        <a:bodyPr/>
                        <a:lstStyle/>
                        <a:p>
                          <a:endParaRPr lang="en-US"/>
                        </a:p>
                      </a:txBody>
                      <a:tcPr>
                        <a:blipFill rotWithShape="1">
                          <a:blip r:embed="rId3"/>
                          <a:stretch>
                            <a:fillRect l="-400000" r="-300781" b="-101667"/>
                          </a:stretch>
                        </a:blipFill>
                      </a:tcPr>
                    </a:tc>
                    <a:tc>
                      <a:txBody>
                        <a:bodyPr/>
                        <a:lstStyle/>
                        <a:p>
                          <a:endParaRPr lang="en-US"/>
                        </a:p>
                      </a:txBody>
                      <a:tcPr>
                        <a:blipFill rotWithShape="1">
                          <a:blip r:embed="rId3"/>
                          <a:stretch>
                            <a:fillRect l="-500000" r="-200781" b="-101667"/>
                          </a:stretch>
                        </a:blipFill>
                      </a:tcPr>
                    </a:tc>
                    <a:tc>
                      <a:txBody>
                        <a:bodyPr/>
                        <a:lstStyle/>
                        <a:p>
                          <a:endParaRPr lang="en-US"/>
                        </a:p>
                      </a:txBody>
                      <a:tcPr>
                        <a:blipFill rotWithShape="1">
                          <a:blip r:embed="rId3"/>
                          <a:stretch>
                            <a:fillRect l="-600000" r="-100781" b="-101667"/>
                          </a:stretch>
                        </a:blipFill>
                      </a:tcPr>
                    </a:tc>
                    <a:tc>
                      <a:txBody>
                        <a:bodyPr/>
                        <a:lstStyle/>
                        <a:p>
                          <a:endParaRPr lang="en-US"/>
                        </a:p>
                      </a:txBody>
                      <a:tcPr>
                        <a:blipFill rotWithShape="1">
                          <a:blip r:embed="rId3"/>
                          <a:stretch>
                            <a:fillRect l="-700000" r="-781" b="-101667"/>
                          </a:stretch>
                        </a:blipFill>
                      </a:tcPr>
                    </a:tc>
                  </a:tr>
                  <a:tr h="370840">
                    <a:tc>
                      <a:txBody>
                        <a:bodyPr/>
                        <a:lstStyle/>
                        <a:p>
                          <a:endParaRPr lang="en-US"/>
                        </a:p>
                      </a:txBody>
                      <a:tcPr>
                        <a:blipFill rotWithShape="1">
                          <a:blip r:embed="rId3"/>
                          <a:stretch>
                            <a:fillRect t="-98361" r="-700781"/>
                          </a:stretch>
                        </a:blipFill>
                      </a:tcPr>
                    </a:tc>
                    <a:tc>
                      <a:txBody>
                        <a:bodyPr/>
                        <a:lstStyle/>
                        <a:p>
                          <a:endParaRPr lang="en-US"/>
                        </a:p>
                      </a:txBody>
                      <a:tcPr>
                        <a:blipFill rotWithShape="1">
                          <a:blip r:embed="rId3"/>
                          <a:stretch>
                            <a:fillRect l="-100000" t="-98361" r="-600781"/>
                          </a:stretch>
                        </a:blipFill>
                      </a:tcPr>
                    </a:tc>
                    <a:tc>
                      <a:txBody>
                        <a:bodyPr/>
                        <a:lstStyle/>
                        <a:p>
                          <a:endParaRPr lang="en-US"/>
                        </a:p>
                      </a:txBody>
                      <a:tcPr>
                        <a:blipFill rotWithShape="1">
                          <a:blip r:embed="rId3"/>
                          <a:stretch>
                            <a:fillRect l="-200000" t="-98361" r="-500781"/>
                          </a:stretch>
                        </a:blipFill>
                      </a:tcPr>
                    </a:tc>
                    <a:tc>
                      <a:txBody>
                        <a:bodyPr/>
                        <a:lstStyle/>
                        <a:p>
                          <a:endParaRPr lang="en-US"/>
                        </a:p>
                      </a:txBody>
                      <a:tcPr>
                        <a:blipFill rotWithShape="1">
                          <a:blip r:embed="rId3"/>
                          <a:stretch>
                            <a:fillRect l="-300000" t="-98361" r="-400781"/>
                          </a:stretch>
                        </a:blipFill>
                      </a:tcPr>
                    </a:tc>
                    <a:tc>
                      <a:txBody>
                        <a:bodyPr/>
                        <a:lstStyle/>
                        <a:p>
                          <a:endParaRPr lang="en-US"/>
                        </a:p>
                      </a:txBody>
                      <a:tcPr>
                        <a:blipFill rotWithShape="1">
                          <a:blip r:embed="rId3"/>
                          <a:stretch>
                            <a:fillRect l="-400000" t="-98361" r="-300781"/>
                          </a:stretch>
                        </a:blipFill>
                      </a:tcPr>
                    </a:tc>
                    <a:tc>
                      <a:txBody>
                        <a:bodyPr/>
                        <a:lstStyle/>
                        <a:p>
                          <a:endParaRPr lang="en-US"/>
                        </a:p>
                      </a:txBody>
                      <a:tcPr>
                        <a:blipFill rotWithShape="1">
                          <a:blip r:embed="rId3"/>
                          <a:stretch>
                            <a:fillRect l="-500000" t="-98361" r="-200781"/>
                          </a:stretch>
                        </a:blipFill>
                      </a:tcPr>
                    </a:tc>
                    <a:tc>
                      <a:txBody>
                        <a:bodyPr/>
                        <a:lstStyle/>
                        <a:p>
                          <a:endParaRPr lang="en-US"/>
                        </a:p>
                      </a:txBody>
                      <a:tcPr>
                        <a:blipFill rotWithShape="1">
                          <a:blip r:embed="rId3"/>
                          <a:stretch>
                            <a:fillRect l="-600000" t="-98361" r="-100781"/>
                          </a:stretch>
                        </a:blipFill>
                      </a:tcPr>
                    </a:tc>
                    <a:tc>
                      <a:txBody>
                        <a:bodyPr/>
                        <a:lstStyle/>
                        <a:p>
                          <a:endParaRPr lang="en-US"/>
                        </a:p>
                      </a:txBody>
                      <a:tcPr>
                        <a:blipFill rotWithShape="1">
                          <a:blip r:embed="rId3"/>
                          <a:stretch>
                            <a:fillRect l="-700000" t="-98361" r="-781"/>
                          </a:stretch>
                        </a:blipFill>
                      </a:tcPr>
                    </a:tc>
                  </a:tr>
                </a:tbl>
              </a:graphicData>
            </a:graphic>
          </p:graphicFrame>
        </mc:Fallback>
      </mc:AlternateContent>
    </p:spTree>
    <p:extLst>
      <p:ext uri="{BB962C8B-B14F-4D97-AF65-F5344CB8AC3E}">
        <p14:creationId xmlns:p14="http://schemas.microsoft.com/office/powerpoint/2010/main" val="229754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1143000"/>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smtClean="0">
                    <a:solidFill>
                      <a:srgbClr val="A50021"/>
                    </a:solidFill>
                    <a:latin typeface="Times New Roman" pitchFamily="18" charset="0"/>
                    <a:cs typeface="Times New Roman" pitchFamily="18" charset="0"/>
                  </a:rPr>
                  <a:t> –Test Methodology</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1143000"/>
              </a:xfrm>
              <a:blipFill rotWithShape="1">
                <a:blip r:embed="rId2"/>
                <a:stretch>
                  <a:fillRect b="-27273"/>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
        <p:nvSpPr>
          <p:cNvPr id="5" name="Content Placeholder 4"/>
          <p:cNvSpPr>
            <a:spLocks noGrp="1"/>
          </p:cNvSpPr>
          <p:nvPr>
            <p:ph idx="1"/>
          </p:nvPr>
        </p:nvSpPr>
        <p:spPr>
          <a:xfrm>
            <a:off x="468078" y="1592580"/>
            <a:ext cx="8630202" cy="473202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Contingency Table</a:t>
            </a:r>
          </a:p>
          <a:p>
            <a:pPr marL="0" indent="0">
              <a:buNone/>
            </a:pPr>
            <a:r>
              <a:rPr lang="en-US" sz="1800" dirty="0" smtClean="0">
                <a:latin typeface="Times New Roman" panose="02020603050405020304" pitchFamily="18" charset="0"/>
                <a:cs typeface="Times New Roman" panose="02020603050405020304" pitchFamily="18" charset="0"/>
              </a:rPr>
              <a:t>Given a data set, it is customary to draw a contingency table, whose structure is given below.</a:t>
            </a:r>
            <a:endParaRPr lang="en-US" sz="1800" i="1"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131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411" y="2775177"/>
            <a:ext cx="61531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105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784381"/>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smtClean="0">
                    <a:solidFill>
                      <a:srgbClr val="A50021"/>
                    </a:solidFill>
                    <a:latin typeface="Times New Roman" pitchFamily="18" charset="0"/>
                    <a:cs typeface="Times New Roman" pitchFamily="18" charset="0"/>
                  </a:rPr>
                  <a:t> –Test Methodology</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784381"/>
              </a:xfrm>
              <a:blipFill rotWithShape="1">
                <a:blip r:embed="rId2"/>
                <a:stretch>
                  <a:fillRect b="-39844"/>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
        <p:nvSpPr>
          <p:cNvPr id="5" name="Content Placeholder 4"/>
          <p:cNvSpPr>
            <a:spLocks noGrp="1"/>
          </p:cNvSpPr>
          <p:nvPr>
            <p:ph idx="1"/>
          </p:nvPr>
        </p:nvSpPr>
        <p:spPr>
          <a:xfrm>
            <a:off x="468078" y="1241516"/>
            <a:ext cx="8630202" cy="473202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Entry into Contingency Table: </a:t>
            </a:r>
            <a:r>
              <a:rPr lang="en-US" sz="2000" b="1" dirty="0" smtClean="0">
                <a:solidFill>
                  <a:srgbClr val="0B5ED7"/>
                </a:solidFill>
                <a:latin typeface="Times New Roman" panose="02020603050405020304" pitchFamily="18" charset="0"/>
                <a:cs typeface="Times New Roman" panose="02020603050405020304" pitchFamily="18" charset="0"/>
              </a:rPr>
              <a:t>Observed Frequency</a:t>
            </a:r>
          </a:p>
          <a:p>
            <a:pPr marL="0" indent="0">
              <a:buNone/>
            </a:pPr>
            <a:r>
              <a:rPr lang="en-US" sz="1800" dirty="0" smtClean="0">
                <a:latin typeface="Times New Roman" panose="02020603050405020304" pitchFamily="18" charset="0"/>
                <a:cs typeface="Times New Roman" panose="02020603050405020304" pitchFamily="18" charset="0"/>
              </a:rPr>
              <a:t>In contingency table, an entry </a:t>
            </a:r>
            <a:r>
              <a:rPr lang="en-US" sz="1800" i="1" dirty="0" err="1" smtClean="0">
                <a:latin typeface="Times New Roman" panose="02020603050405020304" pitchFamily="18" charset="0"/>
                <a:cs typeface="Times New Roman" panose="02020603050405020304" pitchFamily="18" charset="0"/>
              </a:rPr>
              <a:t>O</a:t>
            </a:r>
            <a:r>
              <a:rPr lang="en-US" sz="1800" i="1" baseline="-25000" dirty="0" err="1" smtClean="0">
                <a:latin typeface="Times New Roman" panose="02020603050405020304" pitchFamily="18" charset="0"/>
                <a:cs typeface="Times New Roman" panose="02020603050405020304" pitchFamily="18" charset="0"/>
              </a:rPr>
              <a:t>ij</a:t>
            </a:r>
            <a:r>
              <a:rPr lang="en-US" sz="1800" dirty="0" smtClean="0">
                <a:latin typeface="Times New Roman" panose="02020603050405020304" pitchFamily="18" charset="0"/>
                <a:cs typeface="Times New Roman" panose="02020603050405020304" pitchFamily="18" charset="0"/>
              </a:rPr>
              <a:t> denotes the event that attribute </a:t>
            </a:r>
            <a:r>
              <a:rPr lang="en-US" sz="1800" i="1" dirty="0" smtClean="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 takes on value </a:t>
            </a:r>
            <a:r>
              <a:rPr lang="en-US" sz="1800" i="1" dirty="0" err="1" smtClean="0">
                <a:latin typeface="Times New Roman" panose="02020603050405020304" pitchFamily="18" charset="0"/>
                <a:cs typeface="Times New Roman" panose="02020603050405020304" pitchFamily="18" charset="0"/>
              </a:rPr>
              <a:t>a</a:t>
            </a:r>
            <a:r>
              <a:rPr lang="en-US" sz="1800" i="1" baseline="-250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and attribute </a:t>
            </a:r>
            <a:r>
              <a:rPr lang="en-US" sz="1800" i="1" dirty="0" smtClean="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 takes on value </a:t>
            </a:r>
            <a:r>
              <a:rPr lang="en-US" sz="1800" i="1" dirty="0" err="1" smtClean="0">
                <a:latin typeface="Times New Roman" panose="02020603050405020304" pitchFamily="18" charset="0"/>
                <a:cs typeface="Times New Roman" panose="02020603050405020304" pitchFamily="18" charset="0"/>
              </a:rPr>
              <a:t>b</a:t>
            </a:r>
            <a:r>
              <a:rPr lang="en-US" sz="1800" i="1" baseline="-25000" dirty="0" err="1" smtClean="0">
                <a:latin typeface="Times New Roman" panose="02020603050405020304" pitchFamily="18" charset="0"/>
                <a:cs typeface="Times New Roman" panose="02020603050405020304" pitchFamily="18" charset="0"/>
              </a:rPr>
              <a:t>j</a:t>
            </a:r>
            <a:r>
              <a:rPr lang="en-US" sz="1800" dirty="0" smtClean="0">
                <a:latin typeface="Times New Roman" panose="02020603050405020304" pitchFamily="18" charset="0"/>
                <a:cs typeface="Times New Roman" panose="02020603050405020304" pitchFamily="18" charset="0"/>
              </a:rPr>
              <a:t> (i.e., </a:t>
            </a:r>
            <a:r>
              <a:rPr lang="en-US" sz="1800" i="1" dirty="0" smtClean="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a</a:t>
            </a:r>
            <a:r>
              <a:rPr lang="en-US" sz="1800" i="1" baseline="-250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b</a:t>
            </a:r>
            <a:r>
              <a:rPr lang="en-US" sz="1800" i="1" baseline="-25000" dirty="0" err="1" smtClean="0">
                <a:latin typeface="Times New Roman" panose="02020603050405020304" pitchFamily="18" charset="0"/>
                <a:cs typeface="Times New Roman" panose="02020603050405020304" pitchFamily="18" charset="0"/>
              </a:rPr>
              <a:t>j</a:t>
            </a:r>
            <a:r>
              <a:rPr lang="en-US" sz="1800" dirty="0" smtClean="0">
                <a:latin typeface="Times New Roman" panose="02020603050405020304" pitchFamily="18" charset="0"/>
                <a:cs typeface="Times New Roman" panose="02020603050405020304" pitchFamily="18" charset="0"/>
              </a:rPr>
              <a:t>).</a:t>
            </a:r>
            <a:endParaRPr lang="en-US" sz="1800" i="1"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293431458"/>
                  </p:ext>
                </p:extLst>
              </p:nvPr>
            </p:nvGraphicFramePr>
            <p:xfrm>
              <a:off x="1404333" y="2406699"/>
              <a:ext cx="6240992" cy="753618"/>
            </p:xfrm>
            <a:graphic>
              <a:graphicData uri="http://schemas.openxmlformats.org/drawingml/2006/table">
                <a:tbl>
                  <a:tblPr firstRow="1" bandRow="1">
                    <a:tableStyleId>{5C22544A-7EE6-4342-B048-85BDC9FD1C3A}</a:tableStyleId>
                  </a:tblPr>
                  <a:tblGrid>
                    <a:gridCol w="780124">
                      <a:extLst>
                        <a:ext uri="{9D8B030D-6E8A-4147-A177-3AD203B41FA5}">
                          <a16:colId xmlns:a16="http://schemas.microsoft.com/office/drawing/2014/main" val="20000"/>
                        </a:ext>
                      </a:extLst>
                    </a:gridCol>
                    <a:gridCol w="780124">
                      <a:extLst>
                        <a:ext uri="{9D8B030D-6E8A-4147-A177-3AD203B41FA5}">
                          <a16:colId xmlns:a16="http://schemas.microsoft.com/office/drawing/2014/main" val="20001"/>
                        </a:ext>
                      </a:extLst>
                    </a:gridCol>
                    <a:gridCol w="780124">
                      <a:extLst>
                        <a:ext uri="{9D8B030D-6E8A-4147-A177-3AD203B41FA5}">
                          <a16:colId xmlns:a16="http://schemas.microsoft.com/office/drawing/2014/main" val="20002"/>
                        </a:ext>
                      </a:extLst>
                    </a:gridCol>
                    <a:gridCol w="780124">
                      <a:extLst>
                        <a:ext uri="{9D8B030D-6E8A-4147-A177-3AD203B41FA5}">
                          <a16:colId xmlns:a16="http://schemas.microsoft.com/office/drawing/2014/main" val="20003"/>
                        </a:ext>
                      </a:extLst>
                    </a:gridCol>
                    <a:gridCol w="780124">
                      <a:extLst>
                        <a:ext uri="{9D8B030D-6E8A-4147-A177-3AD203B41FA5}">
                          <a16:colId xmlns:a16="http://schemas.microsoft.com/office/drawing/2014/main" val="20004"/>
                        </a:ext>
                      </a:extLst>
                    </a:gridCol>
                    <a:gridCol w="780124">
                      <a:extLst>
                        <a:ext uri="{9D8B030D-6E8A-4147-A177-3AD203B41FA5}">
                          <a16:colId xmlns:a16="http://schemas.microsoft.com/office/drawing/2014/main" val="20005"/>
                        </a:ext>
                      </a:extLst>
                    </a:gridCol>
                    <a:gridCol w="780124">
                      <a:extLst>
                        <a:ext uri="{9D8B030D-6E8A-4147-A177-3AD203B41FA5}">
                          <a16:colId xmlns:a16="http://schemas.microsoft.com/office/drawing/2014/main" val="20006"/>
                        </a:ext>
                      </a:extLst>
                    </a:gridCol>
                    <a:gridCol w="780124">
                      <a:extLst>
                        <a:ext uri="{9D8B030D-6E8A-4147-A177-3AD203B41FA5}">
                          <a16:colId xmlns:a16="http://schemas.microsoft.com/office/drawing/2014/main" val="20007"/>
                        </a:ext>
                      </a:extLst>
                    </a:gridCol>
                  </a:tblGrid>
                  <a:tr h="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𝒊</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𝒊</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𝟓</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a:rPr>
                                      <m:t>𝒊</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𝑗</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𝑗</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a:rPr>
                                      <m:t>𝑗</m:t>
                                    </m:r>
                                  </m:sub>
                                </m:sSub>
                              </m:oMath>
                            </m:oMathPara>
                          </a14:m>
                          <a:endParaRPr lang="en-US" dirty="0"/>
                        </a:p>
                      </a:txBody>
                      <a:tcPr>
                        <a:solidFill>
                          <a:schemeClr val="accent1">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293431458"/>
                  </p:ext>
                </p:extLst>
              </p:nvPr>
            </p:nvGraphicFramePr>
            <p:xfrm>
              <a:off x="1404333" y="2406699"/>
              <a:ext cx="6240992" cy="753618"/>
            </p:xfrm>
            <a:graphic>
              <a:graphicData uri="http://schemas.openxmlformats.org/drawingml/2006/table">
                <a:tbl>
                  <a:tblPr firstRow="1" bandRow="1">
                    <a:tableStyleId>{5C22544A-7EE6-4342-B048-85BDC9FD1C3A}</a:tableStyleId>
                  </a:tblPr>
                  <a:tblGrid>
                    <a:gridCol w="780124"/>
                    <a:gridCol w="780124"/>
                    <a:gridCol w="780124"/>
                    <a:gridCol w="780124"/>
                    <a:gridCol w="780124"/>
                    <a:gridCol w="780124"/>
                    <a:gridCol w="780124"/>
                    <a:gridCol w="780124"/>
                  </a:tblGrid>
                  <a:tr h="365760">
                    <a:tc>
                      <a:txBody>
                        <a:bodyPr/>
                        <a:lstStyle/>
                        <a:p>
                          <a:endParaRPr lang="en-US"/>
                        </a:p>
                      </a:txBody>
                      <a:tcPr>
                        <a:blipFill rotWithShape="1">
                          <a:blip r:embed="rId3"/>
                          <a:stretch>
                            <a:fillRect t="-1667" r="-700781" b="-115000"/>
                          </a:stretch>
                        </a:blipFill>
                      </a:tcPr>
                    </a:tc>
                    <a:tc>
                      <a:txBody>
                        <a:bodyPr/>
                        <a:lstStyle/>
                        <a:p>
                          <a:endParaRPr lang="en-US"/>
                        </a:p>
                      </a:txBody>
                      <a:tcPr>
                        <a:blipFill rotWithShape="1">
                          <a:blip r:embed="rId3"/>
                          <a:stretch>
                            <a:fillRect l="-100000" t="-1667" r="-600781" b="-115000"/>
                          </a:stretch>
                        </a:blipFill>
                      </a:tcPr>
                    </a:tc>
                    <a:tc>
                      <a:txBody>
                        <a:bodyPr/>
                        <a:lstStyle/>
                        <a:p>
                          <a:endParaRPr lang="en-US"/>
                        </a:p>
                      </a:txBody>
                      <a:tcPr>
                        <a:blipFill rotWithShape="1">
                          <a:blip r:embed="rId3"/>
                          <a:stretch>
                            <a:fillRect l="-200000" t="-1667" r="-500781" b="-115000"/>
                          </a:stretch>
                        </a:blipFill>
                      </a:tcPr>
                    </a:tc>
                    <a:tc>
                      <a:txBody>
                        <a:bodyPr/>
                        <a:lstStyle/>
                        <a:p>
                          <a:endParaRPr lang="en-US"/>
                        </a:p>
                      </a:txBody>
                      <a:tcPr>
                        <a:blipFill rotWithShape="1">
                          <a:blip r:embed="rId3"/>
                          <a:stretch>
                            <a:fillRect l="-300000" t="-1667" r="-400781" b="-115000"/>
                          </a:stretch>
                        </a:blipFill>
                      </a:tcPr>
                    </a:tc>
                    <a:tc>
                      <a:txBody>
                        <a:bodyPr/>
                        <a:lstStyle/>
                        <a:p>
                          <a:endParaRPr lang="en-US"/>
                        </a:p>
                      </a:txBody>
                      <a:tcPr>
                        <a:blipFill rotWithShape="1">
                          <a:blip r:embed="rId3"/>
                          <a:stretch>
                            <a:fillRect l="-400000" t="-1667" r="-300781" b="-115000"/>
                          </a:stretch>
                        </a:blipFill>
                      </a:tcPr>
                    </a:tc>
                    <a:tc>
                      <a:txBody>
                        <a:bodyPr/>
                        <a:lstStyle/>
                        <a:p>
                          <a:endParaRPr lang="en-US"/>
                        </a:p>
                      </a:txBody>
                      <a:tcPr>
                        <a:blipFill rotWithShape="1">
                          <a:blip r:embed="rId3"/>
                          <a:stretch>
                            <a:fillRect l="-500000" t="-1667" r="-200781" b="-115000"/>
                          </a:stretch>
                        </a:blipFill>
                      </a:tcPr>
                    </a:tc>
                    <a:tc>
                      <a:txBody>
                        <a:bodyPr/>
                        <a:lstStyle/>
                        <a:p>
                          <a:endParaRPr lang="en-US"/>
                        </a:p>
                      </a:txBody>
                      <a:tcPr>
                        <a:blipFill rotWithShape="1">
                          <a:blip r:embed="rId3"/>
                          <a:stretch>
                            <a:fillRect l="-600000" t="-1667" r="-100781" b="-115000"/>
                          </a:stretch>
                        </a:blipFill>
                      </a:tcPr>
                    </a:tc>
                    <a:tc>
                      <a:txBody>
                        <a:bodyPr/>
                        <a:lstStyle/>
                        <a:p>
                          <a:endParaRPr lang="en-US"/>
                        </a:p>
                      </a:txBody>
                      <a:tcPr>
                        <a:blipFill rotWithShape="1">
                          <a:blip r:embed="rId3"/>
                          <a:stretch>
                            <a:fillRect l="-700000" t="-1667" r="-781" b="-115000"/>
                          </a:stretch>
                        </a:blipFill>
                      </a:tcPr>
                    </a:tc>
                  </a:tr>
                  <a:tr h="387858">
                    <a:tc>
                      <a:txBody>
                        <a:bodyPr/>
                        <a:lstStyle/>
                        <a:p>
                          <a:endParaRPr lang="en-US"/>
                        </a:p>
                      </a:txBody>
                      <a:tcPr>
                        <a:blipFill rotWithShape="1">
                          <a:blip r:embed="rId3"/>
                          <a:stretch>
                            <a:fillRect t="-96825" r="-700781" b="-9524"/>
                          </a:stretch>
                        </a:blipFill>
                      </a:tcPr>
                    </a:tc>
                    <a:tc>
                      <a:txBody>
                        <a:bodyPr/>
                        <a:lstStyle/>
                        <a:p>
                          <a:endParaRPr lang="en-US"/>
                        </a:p>
                      </a:txBody>
                      <a:tcPr>
                        <a:blipFill rotWithShape="1">
                          <a:blip r:embed="rId3"/>
                          <a:stretch>
                            <a:fillRect l="-100000" t="-96825" r="-600781" b="-9524"/>
                          </a:stretch>
                        </a:blipFill>
                      </a:tcPr>
                    </a:tc>
                    <a:tc>
                      <a:txBody>
                        <a:bodyPr/>
                        <a:lstStyle/>
                        <a:p>
                          <a:endParaRPr lang="en-US"/>
                        </a:p>
                      </a:txBody>
                      <a:tcPr>
                        <a:blipFill rotWithShape="1">
                          <a:blip r:embed="rId3"/>
                          <a:stretch>
                            <a:fillRect l="-200000" t="-96825" r="-500781" b="-9524"/>
                          </a:stretch>
                        </a:blipFill>
                      </a:tcPr>
                    </a:tc>
                    <a:tc>
                      <a:txBody>
                        <a:bodyPr/>
                        <a:lstStyle/>
                        <a:p>
                          <a:endParaRPr lang="en-US"/>
                        </a:p>
                      </a:txBody>
                      <a:tcPr>
                        <a:blipFill rotWithShape="1">
                          <a:blip r:embed="rId3"/>
                          <a:stretch>
                            <a:fillRect l="-300000" t="-96825" r="-400781" b="-9524"/>
                          </a:stretch>
                        </a:blipFill>
                      </a:tcPr>
                    </a:tc>
                    <a:tc>
                      <a:txBody>
                        <a:bodyPr/>
                        <a:lstStyle/>
                        <a:p>
                          <a:endParaRPr lang="en-US"/>
                        </a:p>
                      </a:txBody>
                      <a:tcPr>
                        <a:blipFill rotWithShape="1">
                          <a:blip r:embed="rId3"/>
                          <a:stretch>
                            <a:fillRect l="-400000" t="-96825" r="-300781" b="-9524"/>
                          </a:stretch>
                        </a:blipFill>
                      </a:tcPr>
                    </a:tc>
                    <a:tc>
                      <a:txBody>
                        <a:bodyPr/>
                        <a:lstStyle/>
                        <a:p>
                          <a:endParaRPr lang="en-US"/>
                        </a:p>
                      </a:txBody>
                      <a:tcPr>
                        <a:blipFill rotWithShape="1">
                          <a:blip r:embed="rId3"/>
                          <a:stretch>
                            <a:fillRect l="-500000" t="-96825" r="-200781" b="-9524"/>
                          </a:stretch>
                        </a:blipFill>
                      </a:tcPr>
                    </a:tc>
                    <a:tc>
                      <a:txBody>
                        <a:bodyPr/>
                        <a:lstStyle/>
                        <a:p>
                          <a:endParaRPr lang="en-US"/>
                        </a:p>
                      </a:txBody>
                      <a:tcPr>
                        <a:blipFill rotWithShape="1">
                          <a:blip r:embed="rId3"/>
                          <a:stretch>
                            <a:fillRect l="-600000" t="-96825" r="-100781" b="-9524"/>
                          </a:stretch>
                        </a:blipFill>
                      </a:tcPr>
                    </a:tc>
                    <a:tc>
                      <a:txBody>
                        <a:bodyPr/>
                        <a:lstStyle/>
                        <a:p>
                          <a:endParaRPr lang="en-US"/>
                        </a:p>
                      </a:txBody>
                      <a:tcPr>
                        <a:blipFill rotWithShape="1">
                          <a:blip r:embed="rId3"/>
                          <a:stretch>
                            <a:fillRect l="-700000" t="-96825" r="-781" b="-9524"/>
                          </a:stretch>
                        </a:blipFill>
                      </a:tcPr>
                    </a:tc>
                  </a:tr>
                </a:tbl>
              </a:graphicData>
            </a:graphic>
          </p:graphicFrame>
        </mc:Fallback>
      </mc:AlternateContent>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8254" y="3460299"/>
            <a:ext cx="61531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595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784381"/>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smtClean="0">
                    <a:solidFill>
                      <a:srgbClr val="A50021"/>
                    </a:solidFill>
                    <a:latin typeface="Times New Roman" pitchFamily="18" charset="0"/>
                    <a:cs typeface="Times New Roman" pitchFamily="18" charset="0"/>
                  </a:rPr>
                  <a:t> –Test Methodology</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784381"/>
              </a:xfrm>
              <a:blipFill rotWithShape="1">
                <a:blip r:embed="rId2"/>
                <a:stretch>
                  <a:fillRect b="-39844"/>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p:sp>
        <p:nvSpPr>
          <p:cNvPr id="5" name="Content Placeholder 4"/>
          <p:cNvSpPr>
            <a:spLocks noGrp="1"/>
          </p:cNvSpPr>
          <p:nvPr>
            <p:ph idx="1"/>
          </p:nvPr>
        </p:nvSpPr>
        <p:spPr>
          <a:xfrm>
            <a:off x="468078" y="1241516"/>
            <a:ext cx="8630202" cy="473202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Entry into Contingency Table: </a:t>
            </a:r>
            <a:r>
              <a:rPr lang="en-US" sz="2000" b="1" dirty="0" smtClean="0">
                <a:solidFill>
                  <a:srgbClr val="0B5ED7"/>
                </a:solidFill>
                <a:latin typeface="Times New Roman" panose="02020603050405020304" pitchFamily="18" charset="0"/>
                <a:cs typeface="Times New Roman" panose="02020603050405020304" pitchFamily="18" charset="0"/>
              </a:rPr>
              <a:t>Expected Frequency</a:t>
            </a:r>
          </a:p>
          <a:p>
            <a:pPr marL="0" indent="0">
              <a:buNone/>
            </a:pPr>
            <a:r>
              <a:rPr lang="en-US" sz="1800" dirty="0" smtClean="0">
                <a:latin typeface="Times New Roman" panose="02020603050405020304" pitchFamily="18" charset="0"/>
                <a:cs typeface="Times New Roman" panose="02020603050405020304" pitchFamily="18" charset="0"/>
              </a:rPr>
              <a:t>In contingency table, an entry </a:t>
            </a:r>
            <a:r>
              <a:rPr lang="en-US" sz="1800" i="1" dirty="0" err="1" smtClean="0">
                <a:latin typeface="Times New Roman" panose="02020603050405020304" pitchFamily="18" charset="0"/>
                <a:cs typeface="Times New Roman" panose="02020603050405020304" pitchFamily="18" charset="0"/>
              </a:rPr>
              <a:t>e</a:t>
            </a:r>
            <a:r>
              <a:rPr lang="en-US" sz="1800" i="1" baseline="-25000" dirty="0" err="1" smtClean="0">
                <a:latin typeface="Times New Roman" panose="02020603050405020304" pitchFamily="18" charset="0"/>
                <a:cs typeface="Times New Roman" panose="02020603050405020304" pitchFamily="18" charset="0"/>
              </a:rPr>
              <a:t>ij</a:t>
            </a:r>
            <a:r>
              <a:rPr lang="en-US" sz="1800" dirty="0" smtClean="0">
                <a:latin typeface="Times New Roman" panose="02020603050405020304" pitchFamily="18" charset="0"/>
                <a:cs typeface="Times New Roman" panose="02020603050405020304" pitchFamily="18" charset="0"/>
              </a:rPr>
              <a:t> denotes the expected frequency, which can be calculated as </a:t>
            </a:r>
            <a:endParaRPr lang="en-US" sz="1800" i="1"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1641021" y="2072240"/>
                <a:ext cx="6155871" cy="631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a:rPr>
                            <m:t>𝑒</m:t>
                          </m:r>
                        </m:e>
                        <m:sub>
                          <m:r>
                            <a:rPr lang="en-IN" i="1">
                              <a:latin typeface="Cambria Math"/>
                            </a:rPr>
                            <m:t>𝑖𝑗</m:t>
                          </m:r>
                        </m:sub>
                      </m:sSub>
                      <m:r>
                        <a:rPr lang="en-IN" i="1">
                          <a:latin typeface="Cambria Math"/>
                        </a:rPr>
                        <m:t>=</m:t>
                      </m:r>
                      <m:f>
                        <m:fPr>
                          <m:ctrlPr>
                            <a:rPr lang="en-IN" i="1">
                              <a:latin typeface="Cambria Math" panose="02040503050406030204" pitchFamily="18" charset="0"/>
                            </a:rPr>
                          </m:ctrlPr>
                        </m:fPr>
                        <m:num>
                          <m:r>
                            <a:rPr lang="en-IN" i="1">
                              <a:latin typeface="Cambria Math"/>
                            </a:rPr>
                            <m:t>𝐶𝑜𝑢𝑛𝑡</m:t>
                          </m:r>
                          <m:r>
                            <a:rPr lang="en-IN" i="1">
                              <a:latin typeface="Cambria Math"/>
                            </a:rPr>
                            <m:t>(</m:t>
                          </m:r>
                          <m:r>
                            <a:rPr lang="en-IN" i="1">
                              <a:latin typeface="Cambria Math"/>
                            </a:rPr>
                            <m:t>𝐴</m:t>
                          </m:r>
                          <m:r>
                            <a:rPr lang="en-IN" i="1">
                              <a:latin typeface="Cambria Math"/>
                            </a:rPr>
                            <m:t>=</m:t>
                          </m:r>
                          <m:sSub>
                            <m:sSubPr>
                              <m:ctrlPr>
                                <a:rPr lang="en-IN" i="1">
                                  <a:latin typeface="Cambria Math" panose="02040503050406030204" pitchFamily="18" charset="0"/>
                                </a:rPr>
                              </m:ctrlPr>
                            </m:sSubPr>
                            <m:e>
                              <m:r>
                                <a:rPr lang="en-IN" i="1">
                                  <a:latin typeface="Cambria Math"/>
                                </a:rPr>
                                <m:t>𝑎</m:t>
                              </m:r>
                            </m:e>
                            <m:sub>
                              <m:r>
                                <a:rPr lang="en-IN" i="1">
                                  <a:latin typeface="Cambria Math"/>
                                </a:rPr>
                                <m:t>𝑖</m:t>
                              </m:r>
                            </m:sub>
                          </m:sSub>
                          <m:r>
                            <a:rPr lang="en-IN" i="1">
                              <a:latin typeface="Cambria Math"/>
                            </a:rPr>
                            <m:t>)×</m:t>
                          </m:r>
                          <m:r>
                            <a:rPr lang="en-IN" i="1">
                              <a:latin typeface="Cambria Math"/>
                            </a:rPr>
                            <m:t>𝐶𝑜𝑢𝑛𝑡</m:t>
                          </m:r>
                          <m:r>
                            <a:rPr lang="en-IN" i="1">
                              <a:latin typeface="Cambria Math"/>
                            </a:rPr>
                            <m:t>(</m:t>
                          </m:r>
                          <m:r>
                            <a:rPr lang="en-IN" i="1">
                              <a:latin typeface="Cambria Math"/>
                            </a:rPr>
                            <m:t>𝐵</m:t>
                          </m:r>
                          <m:r>
                            <a:rPr lang="en-IN" i="1">
                              <a:latin typeface="Cambria Math"/>
                            </a:rPr>
                            <m:t>=</m:t>
                          </m:r>
                          <m:sSub>
                            <m:sSubPr>
                              <m:ctrlPr>
                                <a:rPr lang="en-IN" i="1">
                                  <a:latin typeface="Cambria Math" panose="02040503050406030204" pitchFamily="18" charset="0"/>
                                </a:rPr>
                              </m:ctrlPr>
                            </m:sSubPr>
                            <m:e>
                              <m:r>
                                <a:rPr lang="en-IN" i="1">
                                  <a:latin typeface="Cambria Math"/>
                                </a:rPr>
                                <m:t>𝑏</m:t>
                              </m:r>
                            </m:e>
                            <m:sub>
                              <m:r>
                                <a:rPr lang="en-IN" i="1">
                                  <a:latin typeface="Cambria Math"/>
                                </a:rPr>
                                <m:t>𝑗</m:t>
                              </m:r>
                            </m:sub>
                          </m:sSub>
                          <m:r>
                            <a:rPr lang="en-IN" i="1">
                              <a:latin typeface="Cambria Math"/>
                            </a:rPr>
                            <m:t>)</m:t>
                          </m:r>
                        </m:num>
                        <m:den>
                          <m:r>
                            <a:rPr lang="en-IN" i="1">
                              <a:latin typeface="Cambria Math"/>
                            </a:rPr>
                            <m:t>𝐺𝑟𝑎𝑛𝑑</m:t>
                          </m:r>
                          <m:r>
                            <a:rPr lang="en-IN" i="1">
                              <a:latin typeface="Cambria Math"/>
                            </a:rPr>
                            <m:t> </m:t>
                          </m:r>
                          <m:r>
                            <a:rPr lang="en-IN" i="1">
                              <a:latin typeface="Cambria Math"/>
                            </a:rPr>
                            <m:t>𝑇𝑜𝑡𝑎𝑙</m:t>
                          </m:r>
                        </m:den>
                      </m:f>
                      <m:r>
                        <a:rPr lang="en-IN" i="1">
                          <a:latin typeface="Cambria Math"/>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rPr>
                                <m:t>𝐴</m:t>
                              </m:r>
                            </m:e>
                            <m:sub>
                              <m:r>
                                <a:rPr lang="en-IN" i="1">
                                  <a:latin typeface="Cambria Math"/>
                                </a:rPr>
                                <m:t>𝑖</m:t>
                              </m:r>
                            </m:sub>
                          </m:sSub>
                          <m:r>
                            <a:rPr lang="en-IN" i="1">
                              <a:latin typeface="Cambria Math"/>
                            </a:rPr>
                            <m:t>×</m:t>
                          </m:r>
                          <m:sSub>
                            <m:sSubPr>
                              <m:ctrlPr>
                                <a:rPr lang="en-IN" i="1">
                                  <a:latin typeface="Cambria Math" panose="02040503050406030204" pitchFamily="18" charset="0"/>
                                </a:rPr>
                              </m:ctrlPr>
                            </m:sSubPr>
                            <m:e>
                              <m:r>
                                <a:rPr lang="en-IN" i="1">
                                  <a:latin typeface="Cambria Math"/>
                                </a:rPr>
                                <m:t>𝐵</m:t>
                              </m:r>
                            </m:e>
                            <m:sub>
                              <m:r>
                                <a:rPr lang="en-IN" i="1">
                                  <a:latin typeface="Cambria Math"/>
                                </a:rPr>
                                <m:t>𝑗</m:t>
                              </m:r>
                            </m:sub>
                          </m:sSub>
                        </m:num>
                        <m:den>
                          <m:r>
                            <a:rPr lang="en-IN" i="1">
                              <a:latin typeface="Cambria Math"/>
                            </a:rPr>
                            <m:t>𝑁</m:t>
                          </m:r>
                        </m:den>
                      </m:f>
                    </m:oMath>
                  </m:oMathPara>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1641021" y="2072240"/>
                <a:ext cx="6155871" cy="631840"/>
              </a:xfrm>
              <a:prstGeom prst="rect">
                <a:avLst/>
              </a:prstGeom>
              <a:blipFill rotWithShape="1">
                <a:blip r:embed="rId3"/>
                <a:stretch>
                  <a:fillRect/>
                </a:stretch>
              </a:blipFill>
            </p:spPr>
            <p:txBody>
              <a:bodyPr/>
              <a:lstStyle/>
              <a:p>
                <a:r>
                  <a:rPr lang="en-IN">
                    <a:noFill/>
                  </a:rPr>
                  <a:t> </a:t>
                </a:r>
              </a:p>
            </p:txBody>
          </p:sp>
        </mc:Fallback>
      </mc:AlternateContent>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897" y="3118757"/>
            <a:ext cx="61531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542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1012981"/>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1012981"/>
              </a:xfrm>
              <a:blipFill rotWithShape="1">
                <a:blip r:embed="rId2"/>
                <a:stretch>
                  <a:fillRect b="-30120"/>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892383" y="1861457"/>
                <a:ext cx="7734300" cy="300445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endParaRPr lang="en-IN" dirty="0" smtClean="0">
                  <a:solidFill>
                    <a:prstClr val="black"/>
                  </a:solidFill>
                </a:endParaRPr>
              </a:p>
              <a:p>
                <a:pPr algn="just"/>
                <a:r>
                  <a:rPr lang="en-US" dirty="0" smtClean="0">
                    <a:solidFill>
                      <a:schemeClr val="tx1"/>
                    </a:solidFill>
                    <a:latin typeface="Times New Roman" panose="02020603050405020304" pitchFamily="18" charset="0"/>
                    <a:cs typeface="Times New Roman" panose="02020603050405020304" pitchFamily="18" charset="0"/>
                  </a:rPr>
                  <a:t>The </a:t>
                </a:r>
                <a14:m>
                  <m:oMath xmlns:m="http://schemas.openxmlformats.org/officeDocument/2006/math">
                    <m:r>
                      <a:rPr lang="en-US" i="1" dirty="0">
                        <a:solidFill>
                          <a:schemeClr val="tx1"/>
                        </a:solidFill>
                        <a:latin typeface="Cambria Math" panose="02040503050406030204" pitchFamily="18" charset="0"/>
                        <a:cs typeface="Times New Roman" panose="02020603050405020304" pitchFamily="18" charset="0"/>
                      </a:rPr>
                      <m:t>𝛘</m:t>
                    </m:r>
                    <m:r>
                      <a:rPr lang="en-US" i="1" baseline="30000" dirty="0">
                        <a:solidFill>
                          <a:schemeClr val="tx1"/>
                        </a:solidFill>
                        <a:latin typeface="Cambria Math" panose="02040503050406030204" pitchFamily="18" charset="0"/>
                        <a:cs typeface="Times New Roman" panose="02020603050405020304" pitchFamily="18" charset="0"/>
                      </a:rPr>
                      <m:t>2</m:t>
                    </m:r>
                  </m:oMath>
                </a14:m>
                <a:r>
                  <a:rPr lang="en-US" baseline="30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value ( also known as the Pearson’s </a:t>
                </a:r>
                <a14:m>
                  <m:oMath xmlns:m="http://schemas.openxmlformats.org/officeDocument/2006/math">
                    <m:r>
                      <a:rPr lang="en-US" i="1" dirty="0">
                        <a:solidFill>
                          <a:schemeClr val="tx1"/>
                        </a:solidFill>
                        <a:latin typeface="Cambria Math" panose="02040503050406030204" pitchFamily="18" charset="0"/>
                        <a:cs typeface="Times New Roman" panose="02020603050405020304" pitchFamily="18" charset="0"/>
                      </a:rPr>
                      <m:t>𝛘</m:t>
                    </m:r>
                    <m:r>
                      <a:rPr lang="en-US" i="1" baseline="30000" dirty="0">
                        <a:solidFill>
                          <a:schemeClr val="tx1"/>
                        </a:solidFill>
                        <a:latin typeface="Cambria Math" panose="02040503050406030204" pitchFamily="18" charset="0"/>
                        <a:cs typeface="Times New Roman" panose="02020603050405020304" pitchFamily="18" charset="0"/>
                      </a:rPr>
                      <m:t>2</m:t>
                    </m:r>
                  </m:oMath>
                </a14:m>
                <a:r>
                  <a:rPr lang="en-US" dirty="0">
                    <a:solidFill>
                      <a:schemeClr val="tx1"/>
                    </a:solidFill>
                    <a:latin typeface="Times New Roman" panose="02020603050405020304" pitchFamily="18" charset="0"/>
                    <a:cs typeface="Times New Roman" panose="02020603050405020304" pitchFamily="18" charset="0"/>
                  </a:rPr>
                  <a:t> test) can be computes </a:t>
                </a:r>
                <a:r>
                  <a:rPr lang="en-US" dirty="0" smtClean="0">
                    <a:solidFill>
                      <a:schemeClr val="tx1"/>
                    </a:solidFill>
                    <a:latin typeface="Times New Roman" panose="02020603050405020304" pitchFamily="18" charset="0"/>
                    <a:cs typeface="Times New Roman" panose="02020603050405020304" pitchFamily="18" charset="0"/>
                  </a:rPr>
                  <a:t>as</a:t>
                </a: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marL="393192" lvl="1" algn="just">
                  <a:spcBef>
                    <a:spcPct val="20000"/>
                  </a:spcBef>
                  <a:buClr>
                    <a:srgbClr val="0F6FC6"/>
                  </a:buClr>
                  <a:buSzPct val="85000"/>
                </a:pPr>
                <a14:m>
                  <m:oMathPara xmlns:m="http://schemas.openxmlformats.org/officeDocument/2006/math">
                    <m:oMathParaPr>
                      <m:jc m:val="centerGroup"/>
                    </m:oMathParaPr>
                    <m:oMath xmlns:m="http://schemas.openxmlformats.org/officeDocument/2006/math">
                      <m:r>
                        <m:rPr>
                          <m:nor/>
                        </m:rPr>
                        <a:rPr lang="en-US" dirty="0">
                          <a:solidFill>
                            <a:prstClr val="black"/>
                          </a:solidFill>
                          <a:latin typeface="Times New Roman" panose="02020603050405020304" pitchFamily="18" charset="0"/>
                          <a:cs typeface="Times New Roman" panose="02020603050405020304" pitchFamily="18" charset="0"/>
                        </a:rPr>
                        <m:t>𝛘</m:t>
                      </m:r>
                      <m:r>
                        <m:rPr>
                          <m:nor/>
                        </m:rPr>
                        <a:rPr lang="en-US" baseline="30000" dirty="0">
                          <a:solidFill>
                            <a:prstClr val="black"/>
                          </a:solidFill>
                          <a:latin typeface="Times New Roman" panose="02020603050405020304" pitchFamily="18" charset="0"/>
                          <a:cs typeface="Times New Roman" panose="02020603050405020304" pitchFamily="18" charset="0"/>
                        </a:rPr>
                        <m:t>2</m:t>
                      </m:r>
                      <m:r>
                        <a:rPr lang="en-US" sz="1600" i="1">
                          <a:solidFill>
                            <a:prstClr val="black"/>
                          </a:solidFill>
                          <a:latin typeface="Cambria Math" panose="02040503050406030204" pitchFamily="18" charset="0"/>
                          <a:ea typeface="Cambria Math" panose="02040503050406030204" pitchFamily="18" charset="0"/>
                        </a:rPr>
                        <m:t>=  </m:t>
                      </m:r>
                      <m:nary>
                        <m:naryPr>
                          <m:chr m:val="∑"/>
                          <m:ctrlPr>
                            <a:rPr lang="en-US" sz="1600" i="1">
                              <a:solidFill>
                                <a:prstClr val="black"/>
                              </a:solidFill>
                              <a:latin typeface="Cambria Math" panose="02040503050406030204" pitchFamily="18" charset="0"/>
                              <a:ea typeface="Cambria Math" panose="02040503050406030204" pitchFamily="18" charset="0"/>
                            </a:rPr>
                          </m:ctrlPr>
                        </m:naryPr>
                        <m:sub>
                          <m:r>
                            <m:rPr>
                              <m:brk m:alnAt="23"/>
                            </m:rPr>
                            <a:rPr lang="en-US" sz="1600" i="1">
                              <a:solidFill>
                                <a:prstClr val="black"/>
                              </a:solidFill>
                              <a:latin typeface="Cambria Math" panose="02040503050406030204" pitchFamily="18" charset="0"/>
                              <a:ea typeface="Cambria Math" panose="02040503050406030204" pitchFamily="18" charset="0"/>
                            </a:rPr>
                            <m:t>𝑖</m:t>
                          </m:r>
                          <m:r>
                            <a:rPr lang="en-US" sz="1600" i="1">
                              <a:solidFill>
                                <a:prstClr val="black"/>
                              </a:solidFill>
                              <a:latin typeface="Cambria Math" panose="02040503050406030204" pitchFamily="18" charset="0"/>
                              <a:ea typeface="Cambria Math" panose="02040503050406030204" pitchFamily="18" charset="0"/>
                            </a:rPr>
                            <m:t>=1</m:t>
                          </m:r>
                        </m:sub>
                        <m:sup>
                          <m:r>
                            <a:rPr lang="en-US" sz="1600" i="1">
                              <a:solidFill>
                                <a:prstClr val="black"/>
                              </a:solidFill>
                              <a:latin typeface="Cambria Math" panose="02040503050406030204" pitchFamily="18" charset="0"/>
                              <a:ea typeface="Cambria Math" panose="02040503050406030204" pitchFamily="18" charset="0"/>
                            </a:rPr>
                            <m:t>𝑚</m:t>
                          </m:r>
                        </m:sup>
                        <m:e>
                          <m:nary>
                            <m:naryPr>
                              <m:chr m:val="∑"/>
                              <m:ctrlPr>
                                <a:rPr lang="en-US" sz="1600" i="1">
                                  <a:solidFill>
                                    <a:prstClr val="black"/>
                                  </a:solidFill>
                                  <a:latin typeface="Cambria Math" panose="02040503050406030204" pitchFamily="18" charset="0"/>
                                  <a:ea typeface="Cambria Math" panose="02040503050406030204" pitchFamily="18" charset="0"/>
                                </a:rPr>
                              </m:ctrlPr>
                            </m:naryPr>
                            <m:sub>
                              <m:r>
                                <m:rPr>
                                  <m:brk m:alnAt="23"/>
                                </m:rPr>
                                <a:rPr lang="en-US" sz="1600" i="1">
                                  <a:solidFill>
                                    <a:prstClr val="black"/>
                                  </a:solidFill>
                                  <a:latin typeface="Cambria Math" panose="02040503050406030204" pitchFamily="18" charset="0"/>
                                  <a:ea typeface="Cambria Math" panose="02040503050406030204" pitchFamily="18" charset="0"/>
                                </a:rPr>
                                <m:t>𝑗</m:t>
                              </m:r>
                              <m:r>
                                <a:rPr lang="en-US" sz="1600" i="1">
                                  <a:solidFill>
                                    <a:prstClr val="black"/>
                                  </a:solidFill>
                                  <a:latin typeface="Cambria Math" panose="02040503050406030204" pitchFamily="18" charset="0"/>
                                  <a:ea typeface="Cambria Math" panose="02040503050406030204" pitchFamily="18" charset="0"/>
                                </a:rPr>
                                <m:t>=1</m:t>
                              </m:r>
                            </m:sub>
                            <m:sup>
                              <m:r>
                                <a:rPr lang="en-US" sz="1600" i="1">
                                  <a:solidFill>
                                    <a:prstClr val="black"/>
                                  </a:solidFill>
                                  <a:latin typeface="Cambria Math" panose="02040503050406030204" pitchFamily="18" charset="0"/>
                                  <a:ea typeface="Cambria Math" panose="02040503050406030204" pitchFamily="18" charset="0"/>
                                </a:rPr>
                                <m:t>𝑛</m:t>
                              </m:r>
                            </m:sup>
                            <m:e>
                              <m:f>
                                <m:fPr>
                                  <m:ctrlPr>
                                    <a:rPr lang="en-US" sz="1600" i="1">
                                      <a:solidFill>
                                        <a:prstClr val="black"/>
                                      </a:solidFill>
                                      <a:latin typeface="Cambria Math" panose="02040503050406030204" pitchFamily="18" charset="0"/>
                                      <a:ea typeface="Cambria Math" panose="02040503050406030204" pitchFamily="18" charset="0"/>
                                    </a:rPr>
                                  </m:ctrlPr>
                                </m:fPr>
                                <m:num>
                                  <m:sSup>
                                    <m:sSupPr>
                                      <m:ctrlPr>
                                        <a:rPr lang="en-US" sz="1600" i="1">
                                          <a:solidFill>
                                            <a:prstClr val="black"/>
                                          </a:solidFill>
                                          <a:latin typeface="Cambria Math" panose="02040503050406030204" pitchFamily="18" charset="0"/>
                                          <a:ea typeface="Cambria Math" panose="02040503050406030204" pitchFamily="18" charset="0"/>
                                        </a:rPr>
                                      </m:ctrlPr>
                                    </m:sSupPr>
                                    <m:e>
                                      <m:d>
                                        <m:dPr>
                                          <m:ctrlPr>
                                            <a:rPr lang="en-US" sz="1600" i="1">
                                              <a:solidFill>
                                                <a:prstClr val="black"/>
                                              </a:solidFill>
                                              <a:latin typeface="Cambria Math" panose="02040503050406030204" pitchFamily="18" charset="0"/>
                                              <a:ea typeface="Cambria Math" panose="02040503050406030204" pitchFamily="18" charset="0"/>
                                            </a:rPr>
                                          </m:ctrlPr>
                                        </m:dPr>
                                        <m:e>
                                          <m:sSub>
                                            <m:sSubPr>
                                              <m:ctrlPr>
                                                <a:rPr lang="en-US" sz="1600" i="1">
                                                  <a:solidFill>
                                                    <a:prstClr val="black"/>
                                                  </a:solidFill>
                                                  <a:latin typeface="Cambria Math" panose="02040503050406030204" pitchFamily="18" charset="0"/>
                                                  <a:ea typeface="Cambria Math" panose="02040503050406030204" pitchFamily="18" charset="0"/>
                                                </a:rPr>
                                              </m:ctrlPr>
                                            </m:sSubPr>
                                            <m:e>
                                              <m:r>
                                                <a:rPr lang="en-US" sz="1600" i="1">
                                                  <a:solidFill>
                                                    <a:prstClr val="black"/>
                                                  </a:solidFill>
                                                  <a:latin typeface="Cambria Math" panose="02040503050406030204" pitchFamily="18" charset="0"/>
                                                  <a:ea typeface="Cambria Math" panose="02040503050406030204" pitchFamily="18" charset="0"/>
                                                </a:rPr>
                                                <m:t>𝑜</m:t>
                                              </m:r>
                                            </m:e>
                                            <m:sub>
                                              <m:r>
                                                <a:rPr lang="en-US" sz="1600" i="1">
                                                  <a:solidFill>
                                                    <a:prstClr val="black"/>
                                                  </a:solidFill>
                                                  <a:latin typeface="Cambria Math" panose="02040503050406030204" pitchFamily="18" charset="0"/>
                                                  <a:ea typeface="Cambria Math" panose="02040503050406030204" pitchFamily="18" charset="0"/>
                                                </a:rPr>
                                                <m:t>𝑖𝑗</m:t>
                                              </m:r>
                                            </m:sub>
                                          </m:sSub>
                                          <m:r>
                                            <a:rPr lang="en-US" sz="1600" i="1">
                                              <a:solidFill>
                                                <a:prstClr val="black"/>
                                              </a:solidFill>
                                              <a:latin typeface="Cambria Math" panose="02040503050406030204" pitchFamily="18" charset="0"/>
                                              <a:ea typeface="Cambria Math" panose="02040503050406030204" pitchFamily="18" charset="0"/>
                                            </a:rPr>
                                            <m:t> − </m:t>
                                          </m:r>
                                          <m:sSub>
                                            <m:sSubPr>
                                              <m:ctrlPr>
                                                <a:rPr lang="en-US" sz="1600" i="1">
                                                  <a:solidFill>
                                                    <a:prstClr val="black"/>
                                                  </a:solidFill>
                                                  <a:latin typeface="Cambria Math" panose="02040503050406030204" pitchFamily="18" charset="0"/>
                                                  <a:ea typeface="Cambria Math" panose="02040503050406030204" pitchFamily="18" charset="0"/>
                                                </a:rPr>
                                              </m:ctrlPr>
                                            </m:sSubPr>
                                            <m:e>
                                              <m:r>
                                                <a:rPr lang="en-US" sz="1600" i="1">
                                                  <a:solidFill>
                                                    <a:prstClr val="black"/>
                                                  </a:solidFill>
                                                  <a:latin typeface="Cambria Math" panose="02040503050406030204" pitchFamily="18" charset="0"/>
                                                  <a:ea typeface="Cambria Math" panose="02040503050406030204" pitchFamily="18" charset="0"/>
                                                </a:rPr>
                                                <m:t>𝑒</m:t>
                                              </m:r>
                                            </m:e>
                                            <m:sub>
                                              <m:r>
                                                <a:rPr lang="en-US" sz="1600" i="1">
                                                  <a:solidFill>
                                                    <a:prstClr val="black"/>
                                                  </a:solidFill>
                                                  <a:latin typeface="Cambria Math" panose="02040503050406030204" pitchFamily="18" charset="0"/>
                                                  <a:ea typeface="Cambria Math" panose="02040503050406030204" pitchFamily="18" charset="0"/>
                                                </a:rPr>
                                                <m:t>𝑖𝑗</m:t>
                                              </m:r>
                                            </m:sub>
                                          </m:sSub>
                                        </m:e>
                                      </m:d>
                                    </m:e>
                                    <m:sup>
                                      <m:r>
                                        <a:rPr lang="en-US" sz="1600" i="1">
                                          <a:solidFill>
                                            <a:prstClr val="black"/>
                                          </a:solidFill>
                                          <a:latin typeface="Cambria Math" panose="02040503050406030204" pitchFamily="18" charset="0"/>
                                          <a:ea typeface="Cambria Math" panose="02040503050406030204" pitchFamily="18" charset="0"/>
                                        </a:rPr>
                                        <m:t>2</m:t>
                                      </m:r>
                                    </m:sup>
                                  </m:sSup>
                                </m:num>
                                <m:den>
                                  <m:sSub>
                                    <m:sSubPr>
                                      <m:ctrlPr>
                                        <a:rPr lang="en-US" sz="1600" i="1">
                                          <a:solidFill>
                                            <a:prstClr val="black"/>
                                          </a:solidFill>
                                          <a:latin typeface="Cambria Math" panose="02040503050406030204" pitchFamily="18" charset="0"/>
                                          <a:ea typeface="Cambria Math" panose="02040503050406030204" pitchFamily="18" charset="0"/>
                                        </a:rPr>
                                      </m:ctrlPr>
                                    </m:sSubPr>
                                    <m:e>
                                      <m:r>
                                        <a:rPr lang="en-US" sz="1600" i="1">
                                          <a:solidFill>
                                            <a:prstClr val="black"/>
                                          </a:solidFill>
                                          <a:latin typeface="Cambria Math" panose="02040503050406030204" pitchFamily="18" charset="0"/>
                                          <a:ea typeface="Cambria Math" panose="02040503050406030204" pitchFamily="18" charset="0"/>
                                        </a:rPr>
                                        <m:t>𝑒</m:t>
                                      </m:r>
                                    </m:e>
                                    <m:sub>
                                      <m:r>
                                        <a:rPr lang="en-US" sz="1600" i="1">
                                          <a:solidFill>
                                            <a:prstClr val="black"/>
                                          </a:solidFill>
                                          <a:latin typeface="Cambria Math" panose="02040503050406030204" pitchFamily="18" charset="0"/>
                                          <a:ea typeface="Cambria Math" panose="02040503050406030204" pitchFamily="18" charset="0"/>
                                        </a:rPr>
                                        <m:t>𝑖𝑗</m:t>
                                      </m:r>
                                    </m:sub>
                                  </m:sSub>
                                </m:den>
                              </m:f>
                            </m:e>
                          </m:nary>
                        </m:e>
                      </m:nary>
                    </m:oMath>
                  </m:oMathPara>
                </a14:m>
                <a:endParaRPr lang="en-US" sz="15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0" i="1" smtClean="0">
                        <a:solidFill>
                          <a:schemeClr val="tx1"/>
                        </a:solidFill>
                        <a:latin typeface="Cambria Math"/>
                        <a:cs typeface="Times New Roman" panose="02020603050405020304" pitchFamily="18" charset="0"/>
                      </a:rPr>
                      <m:t> </m:t>
                    </m:r>
                  </m:oMath>
                </a14:m>
                <a:endParaRPr lang="en-IN" dirty="0" smtClean="0">
                  <a:solidFill>
                    <a:schemeClr val="tx1"/>
                  </a:solidFill>
                </a:endParaRPr>
              </a:p>
              <a:p>
                <a:pPr marL="287338" lvl="0">
                  <a:spcBef>
                    <a:spcPct val="20000"/>
                  </a:spcBef>
                  <a:buClr>
                    <a:srgbClr val="0BD0D9"/>
                  </a:buClr>
                  <a:buSzPct val="95000"/>
                </a:pPr>
                <a14:m>
                  <m:oMathPara xmlns:m="http://schemas.openxmlformats.org/officeDocument/2006/math">
                    <m:oMathParaPr>
                      <m:jc m:val="left"/>
                    </m:oMathParaPr>
                    <m:oMath xmlns:m="http://schemas.openxmlformats.org/officeDocument/2006/math">
                      <m:r>
                        <m:rPr>
                          <m:sty m:val="p"/>
                        </m:rPr>
                        <a:rPr lang="en-IN" dirty="0">
                          <a:solidFill>
                            <a:prstClr val="black"/>
                          </a:solidFill>
                          <a:latin typeface="Cambria Math" panose="02040503050406030204" pitchFamily="18" charset="0"/>
                          <a:cs typeface="Times New Roman" panose="02020603050405020304" pitchFamily="18" charset="0"/>
                        </a:rPr>
                        <m:t>where</m:t>
                      </m:r>
                      <m:sSub>
                        <m:sSubPr>
                          <m:ctrlPr>
                            <a:rPr lang="en-US" i="1">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a:ea typeface="Cambria Math" panose="02040503050406030204" pitchFamily="18" charset="0"/>
                            </a:rPr>
                            <m:t>      </m:t>
                          </m:r>
                          <m:r>
                            <a:rPr lang="en-US" i="1">
                              <a:solidFill>
                                <a:prstClr val="black"/>
                              </a:solidFill>
                              <a:latin typeface="Cambria Math" panose="02040503050406030204" pitchFamily="18" charset="0"/>
                              <a:ea typeface="Cambria Math" panose="02040503050406030204" pitchFamily="18" charset="0"/>
                            </a:rPr>
                            <m:t>𝑜</m:t>
                          </m:r>
                        </m:e>
                        <m:sub>
                          <m:r>
                            <a:rPr lang="en-US" i="1">
                              <a:solidFill>
                                <a:prstClr val="black"/>
                              </a:solidFill>
                              <a:latin typeface="Cambria Math" panose="02040503050406030204" pitchFamily="18" charset="0"/>
                              <a:ea typeface="Cambria Math" panose="02040503050406030204" pitchFamily="18" charset="0"/>
                            </a:rPr>
                            <m:t>𝑖𝑗</m:t>
                          </m:r>
                        </m:sub>
                      </m:sSub>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IN" dirty="0">
                          <a:solidFill>
                            <a:prstClr val="black"/>
                          </a:solidFill>
                          <a:latin typeface="Times New Roman" panose="02020603050405020304" pitchFamily="18" charset="0"/>
                          <a:cs typeface="Times New Roman" panose="02020603050405020304" pitchFamily="18" charset="0"/>
                        </a:rPr>
                        <m:t>is</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IN" dirty="0">
                          <a:solidFill>
                            <a:prstClr val="black"/>
                          </a:solidFill>
                          <a:latin typeface="Times New Roman" panose="02020603050405020304" pitchFamily="18" charset="0"/>
                          <a:cs typeface="Times New Roman" panose="02020603050405020304" pitchFamily="18" charset="0"/>
                        </a:rPr>
                        <m:t>the</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IN" b="1" dirty="0">
                          <a:solidFill>
                            <a:prstClr val="black"/>
                          </a:solidFill>
                          <a:latin typeface="Times New Roman" panose="02020603050405020304" pitchFamily="18" charset="0"/>
                          <a:cs typeface="Times New Roman" panose="02020603050405020304" pitchFamily="18" charset="0"/>
                        </a:rPr>
                        <m:t>o</m:t>
                      </m:r>
                      <m:r>
                        <m:rPr>
                          <m:nor/>
                        </m:rPr>
                        <a:rPr lang="en-IN" dirty="0">
                          <a:solidFill>
                            <a:prstClr val="black"/>
                          </a:solidFill>
                          <a:latin typeface="Times New Roman" panose="02020603050405020304" pitchFamily="18" charset="0"/>
                          <a:cs typeface="Times New Roman" panose="02020603050405020304" pitchFamily="18" charset="0"/>
                        </a:rPr>
                        <m:t>bserved</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IN" dirty="0">
                          <a:solidFill>
                            <a:prstClr val="black"/>
                          </a:solidFill>
                          <a:latin typeface="Times New Roman" panose="02020603050405020304" pitchFamily="18" charset="0"/>
                          <a:cs typeface="Times New Roman" panose="02020603050405020304" pitchFamily="18" charset="0"/>
                        </a:rPr>
                        <m:t>frequency</m:t>
                      </m:r>
                    </m:oMath>
                  </m:oMathPara>
                </a14:m>
                <a:endParaRPr lang="en-IN" dirty="0">
                  <a:solidFill>
                    <a:prstClr val="black"/>
                  </a:solidFill>
                  <a:latin typeface="Times New Roman" panose="02020603050405020304" pitchFamily="18" charset="0"/>
                  <a:cs typeface="Times New Roman" panose="02020603050405020304" pitchFamily="18" charset="0"/>
                </a:endParaRPr>
              </a:p>
              <a:p>
                <a:pPr marL="685800" lvl="0" indent="-685800">
                  <a:spcBef>
                    <a:spcPct val="20000"/>
                  </a:spcBef>
                  <a:buClr>
                    <a:srgbClr val="0BD0D9"/>
                  </a:buClr>
                  <a:buSzPct val="95000"/>
                </a:pPr>
                <a14:m>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a:ea typeface="Cambria Math" panose="02040503050406030204" pitchFamily="18" charset="0"/>
                          </a:rPr>
                          <m:t>                        </m:t>
                        </m:r>
                        <m:r>
                          <a:rPr lang="en-US" i="1">
                            <a:solidFill>
                              <a:prstClr val="black"/>
                            </a:solidFill>
                            <a:latin typeface="Cambria Math" panose="02040503050406030204" pitchFamily="18" charset="0"/>
                            <a:ea typeface="Cambria Math" panose="02040503050406030204" pitchFamily="18" charset="0"/>
                          </a:rPr>
                          <m:t>𝑒</m:t>
                        </m:r>
                      </m:e>
                      <m:sub>
                        <m:r>
                          <a:rPr lang="en-US" i="1">
                            <a:solidFill>
                              <a:prstClr val="black"/>
                            </a:solidFill>
                            <a:latin typeface="Cambria Math" panose="02040503050406030204" pitchFamily="18" charset="0"/>
                            <a:ea typeface="Cambria Math" panose="02040503050406030204" pitchFamily="18" charset="0"/>
                          </a:rPr>
                          <m:t>𝑖𝑗</m:t>
                        </m:r>
                      </m:sub>
                    </m:sSub>
                  </m:oMath>
                </a14:m>
                <a:r>
                  <a:rPr lang="en-US" dirty="0">
                    <a:solidFill>
                      <a:prstClr val="black"/>
                    </a:solidFill>
                    <a:latin typeface="Times New Roman" panose="02020603050405020304" pitchFamily="18" charset="0"/>
                    <a:cs typeface="Times New Roman" panose="02020603050405020304" pitchFamily="18" charset="0"/>
                  </a:rPr>
                  <a:t> is the </a:t>
                </a:r>
                <a:r>
                  <a:rPr lang="en-US" b="1" dirty="0">
                    <a:solidFill>
                      <a:prstClr val="black"/>
                    </a:solidFill>
                    <a:latin typeface="Times New Roman" panose="02020603050405020304" pitchFamily="18" charset="0"/>
                    <a:cs typeface="Times New Roman" panose="02020603050405020304" pitchFamily="18" charset="0"/>
                  </a:rPr>
                  <a:t>e</a:t>
                </a:r>
                <a:r>
                  <a:rPr lang="en-US" dirty="0">
                    <a:solidFill>
                      <a:prstClr val="black"/>
                    </a:solidFill>
                    <a:latin typeface="Times New Roman" panose="02020603050405020304" pitchFamily="18" charset="0"/>
                    <a:cs typeface="Times New Roman" panose="02020603050405020304" pitchFamily="18" charset="0"/>
                  </a:rPr>
                  <a:t>xpected frequency</a:t>
                </a:r>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smtClean="0">
                  <a:solidFill>
                    <a:prstClr val="black"/>
                  </a:solidFill>
                </a:endParaRPr>
              </a:p>
              <a:p>
                <a:pPr algn="just"/>
                <a:r>
                  <a:rPr lang="en-US" dirty="0" smtClean="0">
                    <a:solidFill>
                      <a:prstClr val="black"/>
                    </a:solidFill>
                  </a:rPr>
                  <a:t>   </a:t>
                </a:r>
                <a:endParaRPr lang="en-IN"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892383" y="1861457"/>
                <a:ext cx="7734300" cy="3004457"/>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2383" y="1861457"/>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7.3: </a:t>
            </a:r>
            <a:r>
              <a:rPr lang="el-GR" sz="2000" dirty="0" smtClean="0">
                <a:solidFill>
                  <a:prstClr val="black"/>
                </a:solidFill>
                <a:latin typeface="Times New Roman" pitchFamily="18" charset="0"/>
                <a:cs typeface="Times New Roman" pitchFamily="18" charset="0"/>
              </a:rPr>
              <a:t>χ</a:t>
            </a:r>
            <a:r>
              <a:rPr lang="en-US" sz="2000" baseline="30000" dirty="0" smtClean="0">
                <a:solidFill>
                  <a:prstClr val="black"/>
                </a:solidFill>
                <a:latin typeface="Times New Roman" pitchFamily="18" charset="0"/>
                <a:cs typeface="Times New Roman" pitchFamily="18" charset="0"/>
              </a:rPr>
              <a:t>2</a:t>
            </a:r>
            <a:r>
              <a:rPr lang="en-US" sz="2000" b="1" dirty="0" smtClean="0">
                <a:solidFill>
                  <a:prstClr val="black"/>
                </a:solidFill>
                <a:latin typeface="Times New Roman" pitchFamily="18" charset="0"/>
                <a:cs typeface="Times New Roman" pitchFamily="18" charset="0"/>
              </a:rPr>
              <a:t>-Value</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72610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425339" cy="4859450"/>
          </a:xfrm>
        </p:spPr>
        <p:txBody>
          <a:bodyPr>
            <a:noAutofit/>
          </a:bodyPr>
          <a:lstStyle/>
          <a:p>
            <a:pPr marL="628650" lvl="2" indent="-342900" algn="just">
              <a:buClr>
                <a:schemeClr val="accent3"/>
              </a:buClr>
              <a:buSzPct val="95000"/>
            </a:pPr>
            <a:r>
              <a:rPr lang="en-US" sz="2400" dirty="0" smtClean="0">
                <a:latin typeface="Times New Roman" panose="02020603050405020304" pitchFamily="18" charset="0"/>
                <a:cs typeface="Times New Roman" panose="02020603050405020304" pitchFamily="18" charset="0"/>
              </a:rPr>
              <a:t>Usually assume certain properties of the population from which we draw samples.</a:t>
            </a:r>
          </a:p>
          <a:p>
            <a:pPr marL="1634490" lvl="6" indent="-342900" algn="just">
              <a:buSzPct val="95000"/>
            </a:pPr>
            <a:endParaRPr lang="en-US" sz="13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Observation come from a normal population</a:t>
            </a:r>
          </a:p>
          <a:p>
            <a:pPr marL="1027113" lvl="8" indent="-338138" algn="just">
              <a:buSzPct val="950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Sample size is small</a:t>
            </a:r>
          </a:p>
          <a:p>
            <a:pPr marL="1027113" lvl="8" indent="-338138" algn="just">
              <a:buSzPct val="950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Population parameters like mean, variance, etc. are hold good.</a:t>
            </a:r>
          </a:p>
          <a:p>
            <a:pPr marL="1027113" lvl="8" indent="-338138" algn="just">
              <a:buSzPct val="950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Requires measurement equivalent to interval scaled data.</a:t>
            </a:r>
          </a:p>
        </p:txBody>
      </p:sp>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Parametric Tests : Applications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781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1143000"/>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1143000"/>
              </a:xfrm>
              <a:blipFill rotWithShape="1">
                <a:blip r:embed="rId2"/>
                <a:stretch>
                  <a:fillRect b="-27273"/>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50</a:t>
            </a:fld>
            <a:endParaRPr lang="en-IN" dirty="0">
              <a:solidFill>
                <a:srgbClr val="04617B">
                  <a:shade val="90000"/>
                </a:srgbClr>
              </a:solidFill>
            </a:endParaRPr>
          </a:p>
        </p:txBody>
      </p:sp>
      <p:sp>
        <p:nvSpPr>
          <p:cNvPr id="5" name="Content Placeholder 4"/>
          <p:cNvSpPr>
            <a:spLocks noGrp="1"/>
          </p:cNvSpPr>
          <p:nvPr>
            <p:ph idx="1"/>
          </p:nvPr>
        </p:nvSpPr>
        <p:spPr>
          <a:xfrm>
            <a:off x="896516" y="1513992"/>
            <a:ext cx="7442201" cy="473202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The cell that contribute the most to the </a:t>
            </a:r>
            <a:r>
              <a:rPr lang="en-US" sz="2000" dirty="0" smtClean="0">
                <a:latin typeface="Times New Roman" panose="02020603050405020304" pitchFamily="18" charset="0"/>
                <a:cs typeface="Times New Roman" panose="02020603050405020304" pitchFamily="18" charset="0"/>
              </a:rPr>
              <a:t> 𝛘</a:t>
            </a:r>
            <a:r>
              <a:rPr lang="en-US" sz="2000" baseline="30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  value </a:t>
            </a: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re those whose </a:t>
            </a: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ctual count is very different from the expected.</a:t>
            </a:r>
          </a:p>
          <a:p>
            <a:pPr lvl="5" algn="just"/>
            <a:endParaRPr lang="en-IN" sz="1200" dirty="0" smtClean="0">
              <a:latin typeface="Times New Roman" panose="02020603050405020304" pitchFamily="18" charset="0"/>
              <a:cs typeface="Times New Roman" panose="02020603050405020304" pitchFamily="18" charset="0"/>
            </a:endParaRPr>
          </a:p>
          <a:p>
            <a:pPr algn="just"/>
            <a:r>
              <a:rPr lang="en-IN" sz="2000" dirty="0" smtClean="0">
                <a:solidFill>
                  <a:srgbClr val="FF0000"/>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𝛘</a:t>
            </a:r>
            <a:r>
              <a:rPr lang="en-US" sz="2000" baseline="30000" dirty="0">
                <a:solidFill>
                  <a:srgbClr val="FF0000"/>
                </a:solidFill>
                <a:latin typeface="Times New Roman" panose="02020603050405020304" pitchFamily="18" charset="0"/>
                <a:cs typeface="Times New Roman" panose="02020603050405020304" pitchFamily="18" charset="0"/>
              </a:rPr>
              <a:t>2</a:t>
            </a:r>
            <a:r>
              <a:rPr lang="en-IN"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statistics tests the hypothesis that </a:t>
            </a:r>
            <a:r>
              <a:rPr lang="en-US" sz="2000" i="1" dirty="0" smtClean="0">
                <a:solidFill>
                  <a:srgbClr val="FF0000"/>
                </a:solidFill>
                <a:latin typeface="Times New Roman" panose="02020603050405020304" pitchFamily="18" charset="0"/>
                <a:cs typeface="Times New Roman" panose="02020603050405020304" pitchFamily="18" charset="0"/>
              </a:rPr>
              <a:t>A </a:t>
            </a:r>
            <a:r>
              <a:rPr lang="en-US" sz="2000" dirty="0" smtClean="0">
                <a:solidFill>
                  <a:srgbClr val="FF0000"/>
                </a:solidFill>
                <a:latin typeface="Times New Roman" panose="02020603050405020304" pitchFamily="18" charset="0"/>
                <a:cs typeface="Times New Roman" panose="02020603050405020304" pitchFamily="18" charset="0"/>
              </a:rPr>
              <a:t>and </a:t>
            </a:r>
            <a:r>
              <a:rPr lang="en-US" sz="2000" i="1" dirty="0" smtClean="0">
                <a:solidFill>
                  <a:srgbClr val="FF0000"/>
                </a:solidFill>
                <a:latin typeface="Times New Roman" panose="02020603050405020304" pitchFamily="18" charset="0"/>
                <a:cs typeface="Times New Roman" panose="02020603050405020304" pitchFamily="18" charset="0"/>
              </a:rPr>
              <a:t>B </a:t>
            </a:r>
            <a:r>
              <a:rPr lang="en-US" sz="2000" dirty="0" smtClean="0">
                <a:solidFill>
                  <a:srgbClr val="FF0000"/>
                </a:solidFill>
                <a:latin typeface="Times New Roman" panose="02020603050405020304" pitchFamily="18" charset="0"/>
                <a:cs typeface="Times New Roman" panose="02020603050405020304" pitchFamily="18" charset="0"/>
              </a:rPr>
              <a:t>are independent. </a:t>
            </a:r>
            <a:r>
              <a:rPr lang="en-US" sz="2000" dirty="0" smtClean="0">
                <a:latin typeface="Times New Roman" panose="02020603050405020304" pitchFamily="18" charset="0"/>
                <a:cs typeface="Times New Roman" panose="02020603050405020304" pitchFamily="18" charset="0"/>
              </a:rPr>
              <a:t>The test is based on a significance level, with </a:t>
            </a:r>
            <a:r>
              <a:rPr lang="en-US" sz="2000" dirty="0" smtClean="0">
                <a:solidFill>
                  <a:srgbClr val="0B5ED7"/>
                </a:solidFill>
                <a:latin typeface="Times New Roman" panose="02020603050405020304" pitchFamily="18" charset="0"/>
                <a:cs typeface="Times New Roman" panose="02020603050405020304" pitchFamily="18" charset="0"/>
              </a:rPr>
              <a:t>(</a:t>
            </a:r>
            <a:r>
              <a:rPr lang="en-US" sz="2000" i="1" dirty="0" smtClean="0">
                <a:solidFill>
                  <a:srgbClr val="0B5ED7"/>
                </a:solidFill>
                <a:latin typeface="Times New Roman" panose="02020603050405020304" pitchFamily="18" charset="0"/>
                <a:cs typeface="Times New Roman" panose="02020603050405020304" pitchFamily="18" charset="0"/>
              </a:rPr>
              <a:t>n</a:t>
            </a:r>
            <a:r>
              <a:rPr lang="en-US" sz="2000" dirty="0" smtClean="0">
                <a:solidFill>
                  <a:srgbClr val="0B5ED7"/>
                </a:solidFill>
                <a:latin typeface="Times New Roman" panose="02020603050405020304" pitchFamily="18" charset="0"/>
                <a:cs typeface="Times New Roman" panose="02020603050405020304" pitchFamily="18" charset="0"/>
              </a:rPr>
              <a:t>-1)</a:t>
            </a:r>
            <a:r>
              <a:rPr lang="en-IN" sz="2000" i="1" dirty="0">
                <a:solidFill>
                  <a:srgbClr val="0B5ED7"/>
                </a:solidFill>
                <a:latin typeface="Times New Roman" panose="02020603050405020304" pitchFamily="18" charset="0"/>
                <a:cs typeface="Times New Roman" panose="02020603050405020304" pitchFamily="18" charset="0"/>
              </a:rPr>
              <a:t> ×</a:t>
            </a:r>
            <a:r>
              <a:rPr lang="en-US" sz="2000" dirty="0" smtClean="0">
                <a:solidFill>
                  <a:srgbClr val="0B5ED7"/>
                </a:solidFill>
                <a:latin typeface="Times New Roman" panose="02020603050405020304" pitchFamily="18" charset="0"/>
                <a:cs typeface="Times New Roman" panose="02020603050405020304" pitchFamily="18" charset="0"/>
              </a:rPr>
              <a:t>(</a:t>
            </a:r>
            <a:r>
              <a:rPr lang="en-US" sz="2000" i="1" dirty="0" smtClean="0">
                <a:solidFill>
                  <a:srgbClr val="0B5ED7"/>
                </a:solidFill>
                <a:latin typeface="Times New Roman" panose="02020603050405020304" pitchFamily="18" charset="0"/>
                <a:cs typeface="Times New Roman" panose="02020603050405020304" pitchFamily="18" charset="0"/>
              </a:rPr>
              <a:t>m</a:t>
            </a:r>
            <a:r>
              <a:rPr lang="en-US" sz="2000" dirty="0" smtClean="0">
                <a:solidFill>
                  <a:srgbClr val="0B5ED7"/>
                </a:solidFill>
                <a:latin typeface="Times New Roman" panose="02020603050405020304" pitchFamily="18" charset="0"/>
                <a:cs typeface="Times New Roman" panose="02020603050405020304" pitchFamily="18" charset="0"/>
              </a:rPr>
              <a:t>-1) degrees of freedom</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with a contingency table of size </a:t>
            </a:r>
            <a:r>
              <a:rPr lang="en-US" sz="2000" i="1" dirty="0" smtClean="0">
                <a:solidFill>
                  <a:srgbClr val="FF0000"/>
                </a:solidFill>
                <a:latin typeface="Times New Roman" panose="02020603050405020304" pitchFamily="18" charset="0"/>
                <a:cs typeface="Times New Roman" panose="02020603050405020304" pitchFamily="18" charset="0"/>
              </a:rPr>
              <a:t>n</a:t>
            </a:r>
            <a:r>
              <a:rPr lang="en-IN" sz="2000" i="1" dirty="0" smtClean="0">
                <a:solidFill>
                  <a:srgbClr val="FF0000"/>
                </a:solidFill>
                <a:latin typeface="Times New Roman" panose="02020603050405020304" pitchFamily="18" charset="0"/>
                <a:cs typeface="Times New Roman" panose="02020603050405020304" pitchFamily="18" charset="0"/>
              </a:rPr>
              <a:t>×</a:t>
            </a:r>
            <a:r>
              <a:rPr lang="en-US" sz="2000" i="1" dirty="0" smtClean="0">
                <a:solidFill>
                  <a:srgbClr val="FF0000"/>
                </a:solidFill>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a:t>
            </a:r>
          </a:p>
          <a:p>
            <a:pPr lvl="5" algn="just"/>
            <a:endParaRPr lang="en-US" sz="12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If the hypothesis can </a:t>
            </a:r>
            <a:r>
              <a:rPr lang="en-US" sz="2000" dirty="0" smtClean="0">
                <a:solidFill>
                  <a:srgbClr val="FF0000"/>
                </a:solidFill>
                <a:latin typeface="Times New Roman" panose="02020603050405020304" pitchFamily="18" charset="0"/>
                <a:cs typeface="Times New Roman" panose="02020603050405020304" pitchFamily="18" charset="0"/>
              </a:rPr>
              <a:t>be rejected</a:t>
            </a:r>
            <a:r>
              <a:rPr lang="en-US" sz="2000" dirty="0" smtClean="0">
                <a:latin typeface="Times New Roman" panose="02020603050405020304" pitchFamily="18" charset="0"/>
                <a:cs typeface="Times New Roman" panose="02020603050405020304" pitchFamily="18" charset="0"/>
              </a:rPr>
              <a:t>, then we say that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B </a:t>
            </a:r>
            <a:r>
              <a:rPr lang="en-US" sz="2000" dirty="0" smtClean="0">
                <a:latin typeface="Times New Roman" panose="02020603050405020304" pitchFamily="18" charset="0"/>
                <a:cs typeface="Times New Roman" panose="02020603050405020304" pitchFamily="18" charset="0"/>
              </a:rPr>
              <a:t>are </a:t>
            </a:r>
            <a:r>
              <a:rPr lang="en-US" sz="2000" dirty="0" smtClean="0">
                <a:solidFill>
                  <a:srgbClr val="FF0000"/>
                </a:solidFill>
                <a:latin typeface="Times New Roman" panose="02020603050405020304" pitchFamily="18" charset="0"/>
                <a:cs typeface="Times New Roman" panose="02020603050405020304" pitchFamily="18" charset="0"/>
              </a:rPr>
              <a:t>statistically related </a:t>
            </a:r>
            <a:r>
              <a:rPr lang="en-US" sz="2000" dirty="0" smtClean="0">
                <a:latin typeface="Times New Roman" panose="02020603050405020304" pitchFamily="18" charset="0"/>
                <a:cs typeface="Times New Roman" panose="02020603050405020304" pitchFamily="18" charset="0"/>
              </a:rPr>
              <a:t>or associated. </a:t>
            </a:r>
            <a:endParaRPr lang="en-IN" sz="2000" dirty="0" smtClean="0">
              <a:latin typeface="Times New Roman" panose="02020603050405020304" pitchFamily="18" charset="0"/>
              <a:cs typeface="Times New Roman" panose="02020603050405020304" pitchFamily="18" charset="0"/>
            </a:endParaRPr>
          </a:p>
          <a:p>
            <a:pPr marL="0" indent="0">
              <a:buNone/>
            </a:pPr>
            <a:r>
              <a:rPr lang="en-US" sz="2000" baseline="30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8408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727231"/>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 </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727231"/>
              </a:xfrm>
              <a:blipFill rotWithShape="1">
                <a:blip r:embed="rId2"/>
                <a:stretch>
                  <a:fillRect t="-5042" b="-42857"/>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51</a:t>
            </a:fld>
            <a:endParaRPr lang="en-IN" dirty="0">
              <a:solidFill>
                <a:srgbClr val="04617B">
                  <a:shade val="90000"/>
                </a:srgbClr>
              </a:solidFill>
            </a:endParaRPr>
          </a:p>
        </p:txBody>
      </p:sp>
      <p:sp>
        <p:nvSpPr>
          <p:cNvPr id="5" name="Content Placeholder 4"/>
          <p:cNvSpPr>
            <a:spLocks noGrp="1"/>
          </p:cNvSpPr>
          <p:nvPr>
            <p:ph idx="1"/>
          </p:nvPr>
        </p:nvSpPr>
        <p:spPr>
          <a:xfrm>
            <a:off x="177800" y="1089448"/>
            <a:ext cx="9183688" cy="5303187"/>
          </a:xfrm>
        </p:spPr>
        <p:txBody>
          <a:bodyPr>
            <a:normAutofit lnSpcReduction="10000"/>
          </a:bodyPr>
          <a:lstStyle/>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Example </a:t>
            </a:r>
            <a:r>
              <a:rPr lang="en-US" sz="2000" b="1" dirty="0" smtClean="0">
                <a:solidFill>
                  <a:srgbClr val="0B5ED7"/>
                </a:solidFill>
                <a:latin typeface="Times New Roman" panose="02020603050405020304" pitchFamily="18" charset="0"/>
                <a:cs typeface="Times New Roman" panose="02020603050405020304" pitchFamily="18" charset="0"/>
              </a:rPr>
              <a:t>7.3: Survey on Gender versus Hobby.</a:t>
            </a:r>
            <a:endParaRPr lang="en-US" sz="2000" b="1" dirty="0">
              <a:solidFill>
                <a:srgbClr val="0B5ED7"/>
              </a:solidFill>
            </a:endParaRPr>
          </a:p>
          <a:p>
            <a:pPr algn="just"/>
            <a:r>
              <a:rPr lang="en-US" sz="2000" dirty="0" smtClean="0">
                <a:solidFill>
                  <a:srgbClr val="0B5ED7"/>
                </a:solidFill>
                <a:latin typeface="Times New Roman" panose="02020603050405020304" pitchFamily="18" charset="0"/>
                <a:cs typeface="Times New Roman" panose="02020603050405020304" pitchFamily="18" charset="0"/>
              </a:rPr>
              <a:t>Suppose, a survey was conducted among a population of size 1500. In this survey, gender of each person and their hobby as either “book” or “computer” was noted. The survey result obtained in a table like the following.</a:t>
            </a:r>
          </a:p>
          <a:p>
            <a:pPr algn="just"/>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US" sz="2000" dirty="0" smtClean="0">
              <a:solidFill>
                <a:srgbClr val="0B5ED7"/>
              </a:solidFill>
              <a:latin typeface="Times New Roman" panose="02020603050405020304" pitchFamily="18" charset="0"/>
              <a:cs typeface="Times New Roman" panose="02020603050405020304" pitchFamily="18" charset="0"/>
            </a:endParaRPr>
          </a:p>
          <a:p>
            <a:pPr algn="just"/>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US" sz="2000" dirty="0" smtClean="0">
              <a:solidFill>
                <a:srgbClr val="0B5ED7"/>
              </a:solidFill>
              <a:latin typeface="Times New Roman" panose="02020603050405020304" pitchFamily="18" charset="0"/>
              <a:cs typeface="Times New Roman" panose="02020603050405020304" pitchFamily="18" charset="0"/>
            </a:endParaRPr>
          </a:p>
          <a:p>
            <a:pPr algn="just"/>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US" sz="2000" dirty="0" smtClean="0">
              <a:solidFill>
                <a:srgbClr val="0B5ED7"/>
              </a:solidFill>
              <a:latin typeface="Times New Roman" panose="02020603050405020304" pitchFamily="18" charset="0"/>
              <a:cs typeface="Times New Roman" panose="02020603050405020304" pitchFamily="18" charset="0"/>
            </a:endParaRPr>
          </a:p>
          <a:p>
            <a:pPr algn="just"/>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US" sz="2000" dirty="0" smtClean="0">
              <a:solidFill>
                <a:srgbClr val="0B5ED7"/>
              </a:solidFill>
              <a:latin typeface="Times New Roman" panose="02020603050405020304" pitchFamily="18" charset="0"/>
              <a:cs typeface="Times New Roman" panose="02020603050405020304" pitchFamily="18" charset="0"/>
            </a:endParaRPr>
          </a:p>
          <a:p>
            <a:pPr algn="just"/>
            <a:endParaRPr lang="en-US" sz="2000" dirty="0">
              <a:solidFill>
                <a:srgbClr val="0B5ED7"/>
              </a:solidFill>
              <a:latin typeface="Times New Roman" panose="02020603050405020304" pitchFamily="18" charset="0"/>
              <a:cs typeface="Times New Roman" panose="02020603050405020304" pitchFamily="18" charset="0"/>
            </a:endParaRPr>
          </a:p>
          <a:p>
            <a:pPr lvl="3" algn="just"/>
            <a:endParaRPr lang="en-US" sz="1400" dirty="0" smtClean="0">
              <a:solidFill>
                <a:srgbClr val="0B5ED7"/>
              </a:solidFill>
              <a:latin typeface="Times New Roman" panose="02020603050405020304" pitchFamily="18" charset="0"/>
              <a:cs typeface="Times New Roman" panose="02020603050405020304" pitchFamily="18" charset="0"/>
            </a:endParaRPr>
          </a:p>
          <a:p>
            <a:pPr algn="just"/>
            <a:r>
              <a:rPr lang="en-US" sz="2000" dirty="0" smtClean="0">
                <a:solidFill>
                  <a:srgbClr val="0B5ED7"/>
                </a:solidFill>
                <a:latin typeface="Times New Roman" panose="02020603050405020304" pitchFamily="18" charset="0"/>
                <a:cs typeface="Times New Roman" panose="02020603050405020304" pitchFamily="18" charset="0"/>
              </a:rPr>
              <a:t>We have to find if there is any association between </a:t>
            </a:r>
            <a:r>
              <a:rPr lang="en-US" sz="2000" dirty="0" smtClean="0">
                <a:solidFill>
                  <a:srgbClr val="FF0000"/>
                </a:solidFill>
                <a:latin typeface="Times New Roman" panose="02020603050405020304" pitchFamily="18" charset="0"/>
                <a:cs typeface="Times New Roman" panose="02020603050405020304" pitchFamily="18" charset="0"/>
              </a:rPr>
              <a:t>Gender</a:t>
            </a:r>
            <a:r>
              <a:rPr lang="en-US" sz="2000" dirty="0" smtClean="0">
                <a:solidFill>
                  <a:srgbClr val="0B5ED7"/>
                </a:solidFill>
                <a:latin typeface="Times New Roman" panose="02020603050405020304" pitchFamily="18" charset="0"/>
                <a:cs typeface="Times New Roman" panose="02020603050405020304" pitchFamily="18" charset="0"/>
              </a:rPr>
              <a:t> and </a:t>
            </a:r>
            <a:r>
              <a:rPr lang="en-US" sz="2000" dirty="0" smtClean="0">
                <a:solidFill>
                  <a:srgbClr val="FF0000"/>
                </a:solidFill>
                <a:latin typeface="Times New Roman" panose="02020603050405020304" pitchFamily="18" charset="0"/>
                <a:cs typeface="Times New Roman" panose="02020603050405020304" pitchFamily="18" charset="0"/>
              </a:rPr>
              <a:t>Hobby</a:t>
            </a:r>
            <a:r>
              <a:rPr lang="en-US" sz="2000" dirty="0" smtClean="0">
                <a:solidFill>
                  <a:srgbClr val="0B5ED7"/>
                </a:solidFill>
                <a:latin typeface="Times New Roman" panose="02020603050405020304" pitchFamily="18" charset="0"/>
                <a:cs typeface="Times New Roman" panose="02020603050405020304" pitchFamily="18" charset="0"/>
              </a:rPr>
              <a:t> of a people, that is, </a:t>
            </a:r>
            <a:r>
              <a:rPr lang="en-US" sz="2000" dirty="0" smtClean="0">
                <a:solidFill>
                  <a:srgbClr val="073C8B"/>
                </a:solidFill>
                <a:latin typeface="Times New Roman" panose="02020603050405020304" pitchFamily="18" charset="0"/>
                <a:cs typeface="Times New Roman" panose="02020603050405020304" pitchFamily="18" charset="0"/>
              </a:rPr>
              <a:t>we </a:t>
            </a:r>
            <a:r>
              <a:rPr lang="en-US" sz="2000" dirty="0">
                <a:solidFill>
                  <a:srgbClr val="073C8B"/>
                </a:solidFill>
                <a:latin typeface="Times New Roman" panose="02020603050405020304" pitchFamily="18" charset="0"/>
                <a:cs typeface="Times New Roman" panose="02020603050405020304" pitchFamily="18" charset="0"/>
              </a:rPr>
              <a:t>are to test whether “gender” and “hobby” are </a:t>
            </a:r>
            <a:r>
              <a:rPr lang="en-US" sz="2000" dirty="0" smtClean="0">
                <a:solidFill>
                  <a:srgbClr val="073C8B"/>
                </a:solidFill>
                <a:latin typeface="Times New Roman" panose="02020603050405020304" pitchFamily="18" charset="0"/>
                <a:cs typeface="Times New Roman" panose="02020603050405020304" pitchFamily="18" charset="0"/>
              </a:rPr>
              <a:t>correlated</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a:t>
            </a:r>
            <a:endParaRPr lang="en-US" sz="2000" dirty="0" smtClean="0">
              <a:solidFill>
                <a:srgbClr val="0B5ED7"/>
              </a:solidFill>
              <a:latin typeface="Times New Roman" panose="02020603050405020304" pitchFamily="18" charset="0"/>
              <a:cs typeface="Times New Roman" panose="02020603050405020304" pitchFamily="18" charset="0"/>
            </a:endParaRPr>
          </a:p>
          <a:p>
            <a:pPr marL="0" indent="0" algn="ctr">
              <a:buNone/>
            </a:pPr>
            <a:endParaRPr lang="en-IN" sz="2000" dirty="0">
              <a:latin typeface="Times New Roman" panose="02020603050405020304" pitchFamily="18" charset="0"/>
              <a:cs typeface="Times New Roman" panose="02020603050405020304" pitchFamily="18"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826" y="2505755"/>
            <a:ext cx="36099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691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972159"/>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 </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972159"/>
              </a:xfrm>
              <a:blipFill rotWithShape="1">
                <a:blip r:embed="rId2"/>
                <a:stretch>
                  <a:fillRect b="-3207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52</a:t>
            </a:fld>
            <a:endParaRPr lang="en-IN" dirty="0">
              <a:solidFill>
                <a:srgbClr val="04617B">
                  <a:shade val="90000"/>
                </a:srgbClr>
              </a:solidFill>
            </a:endParaRPr>
          </a:p>
        </p:txBody>
      </p:sp>
      <p:sp>
        <p:nvSpPr>
          <p:cNvPr id="5" name="Content Placeholder 4"/>
          <p:cNvSpPr>
            <a:spLocks noGrp="1"/>
          </p:cNvSpPr>
          <p:nvPr>
            <p:ph idx="1"/>
          </p:nvPr>
        </p:nvSpPr>
        <p:spPr>
          <a:xfrm>
            <a:off x="177800" y="1513992"/>
            <a:ext cx="9183688" cy="4732020"/>
          </a:xfrm>
        </p:spPr>
        <p:txBody>
          <a:bodyPr>
            <a:normAutofit/>
          </a:bodyPr>
          <a:lstStyle/>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Example </a:t>
            </a:r>
            <a:r>
              <a:rPr lang="en-US" sz="2000" b="1" dirty="0" smtClean="0">
                <a:solidFill>
                  <a:srgbClr val="0B5ED7"/>
                </a:solidFill>
                <a:latin typeface="Times New Roman" panose="02020603050405020304" pitchFamily="18" charset="0"/>
                <a:cs typeface="Times New Roman" panose="02020603050405020304" pitchFamily="18" charset="0"/>
              </a:rPr>
              <a:t>7.3: Survey on Gender versus Hobby.</a:t>
            </a:r>
            <a:endParaRPr lang="en-US" sz="2000" b="1" dirty="0">
              <a:solidFill>
                <a:srgbClr val="0B5ED7"/>
              </a:solidFill>
            </a:endParaRPr>
          </a:p>
          <a:p>
            <a:pPr algn="just"/>
            <a:r>
              <a:rPr lang="en-US" sz="2000" dirty="0" smtClean="0">
                <a:solidFill>
                  <a:srgbClr val="0B5ED7"/>
                </a:solidFill>
                <a:latin typeface="Times New Roman" panose="02020603050405020304" pitchFamily="18" charset="0"/>
                <a:cs typeface="Times New Roman" panose="02020603050405020304" pitchFamily="18" charset="0"/>
              </a:rPr>
              <a:t>From the survey table, the </a:t>
            </a:r>
            <a:r>
              <a:rPr lang="en-US" sz="2000" dirty="0" smtClean="0">
                <a:latin typeface="Times New Roman" panose="02020603050405020304" pitchFamily="18" charset="0"/>
                <a:cs typeface="Times New Roman" panose="02020603050405020304" pitchFamily="18" charset="0"/>
              </a:rPr>
              <a:t>observed frequency </a:t>
            </a:r>
            <a:r>
              <a:rPr lang="en-US" sz="2000" dirty="0" smtClean="0">
                <a:solidFill>
                  <a:srgbClr val="0B5ED7"/>
                </a:solidFill>
                <a:latin typeface="Times New Roman" panose="02020603050405020304" pitchFamily="18" charset="0"/>
                <a:cs typeface="Times New Roman" panose="02020603050405020304" pitchFamily="18" charset="0"/>
              </a:rPr>
              <a:t>are counted and entered into the contingency table, which is shown below.</a:t>
            </a:r>
          </a:p>
          <a:p>
            <a:pPr algn="ct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675812937"/>
                  </p:ext>
                </p:extLst>
              </p:nvPr>
            </p:nvGraphicFramePr>
            <p:xfrm>
              <a:off x="1719699" y="2938889"/>
              <a:ext cx="6061957" cy="2508865"/>
            </p:xfrm>
            <a:graphic>
              <a:graphicData uri="http://schemas.openxmlformats.org/drawingml/2006/table">
                <a:tbl>
                  <a:tblPr firstRow="1" bandRow="1">
                    <a:tableStyleId>{2D5ABB26-0587-4C30-8999-92F81FD0307C}</a:tableStyleId>
                  </a:tblPr>
                  <a:tblGrid>
                    <a:gridCol w="448201">
                      <a:extLst>
                        <a:ext uri="{9D8B030D-6E8A-4147-A177-3AD203B41FA5}">
                          <a16:colId xmlns:a16="http://schemas.microsoft.com/office/drawing/2014/main" val="20000"/>
                        </a:ext>
                      </a:extLst>
                    </a:gridCol>
                    <a:gridCol w="1513019">
                      <a:extLst>
                        <a:ext uri="{9D8B030D-6E8A-4147-A177-3AD203B41FA5}">
                          <a16:colId xmlns:a16="http://schemas.microsoft.com/office/drawing/2014/main" val="20001"/>
                        </a:ext>
                      </a:extLst>
                    </a:gridCol>
                    <a:gridCol w="1150942">
                      <a:extLst>
                        <a:ext uri="{9D8B030D-6E8A-4147-A177-3AD203B41FA5}">
                          <a16:colId xmlns:a16="http://schemas.microsoft.com/office/drawing/2014/main" val="20002"/>
                        </a:ext>
                      </a:extLst>
                    </a:gridCol>
                    <a:gridCol w="1356127">
                      <a:extLst>
                        <a:ext uri="{9D8B030D-6E8A-4147-A177-3AD203B41FA5}">
                          <a16:colId xmlns:a16="http://schemas.microsoft.com/office/drawing/2014/main" val="20003"/>
                        </a:ext>
                      </a:extLst>
                    </a:gridCol>
                    <a:gridCol w="1593668">
                      <a:extLst>
                        <a:ext uri="{9D8B030D-6E8A-4147-A177-3AD203B41FA5}">
                          <a16:colId xmlns:a16="http://schemas.microsoft.com/office/drawing/2014/main" val="20004"/>
                        </a:ext>
                      </a:extLst>
                    </a:gridCol>
                  </a:tblGrid>
                  <a:tr h="451227">
                    <a:tc rowSpan="5">
                      <a:txBody>
                        <a:bodyPr/>
                        <a:lstStyle/>
                        <a:p>
                          <a:pPr algn="ctr"/>
                          <a:r>
                            <a:rPr lang="en-US" dirty="0" smtClean="0">
                              <a:solidFill>
                                <a:schemeClr val="bg1"/>
                              </a:solidFill>
                            </a:rPr>
                            <a:t>HOBBY</a:t>
                          </a:r>
                          <a:endParaRPr lang="en-US" dirty="0">
                            <a:solidFill>
                              <a:schemeClr val="bg1"/>
                            </a:solidFill>
                          </a:endParaRPr>
                        </a:p>
                      </a:txBody>
                      <a:tcPr vert="vert270" anchor="ctr">
                        <a:solidFill>
                          <a:schemeClr val="tx1"/>
                        </a:solidFill>
                      </a:tcPr>
                    </a:tc>
                    <a:tc gridSpan="4">
                      <a:txBody>
                        <a:bodyPr/>
                        <a:lstStyle/>
                        <a:p>
                          <a:pPr algn="ctr"/>
                          <a:r>
                            <a:rPr lang="en-US" dirty="0" smtClean="0">
                              <a:solidFill>
                                <a:schemeClr val="bg1"/>
                              </a:solidFill>
                            </a:rPr>
                            <a:t>GENDER</a:t>
                          </a:r>
                          <a:endParaRPr lang="en-US" dirty="0">
                            <a:solidFill>
                              <a:schemeClr val="bg1"/>
                            </a:solidFill>
                          </a:endParaRP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0"/>
                      </a:ext>
                    </a:extLst>
                  </a:tr>
                  <a:tr h="377406">
                    <a:tc vMerge="1">
                      <a:txBody>
                        <a:bodyPr/>
                        <a:lstStyle/>
                        <a:p>
                          <a:endParaRPr lang="en-US" dirty="0"/>
                        </a:p>
                      </a:txBody>
                      <a:tcPr/>
                    </a:tc>
                    <a:tc>
                      <a:txBody>
                        <a:bodyPr/>
                        <a:lstStyle/>
                        <a:p>
                          <a:pPr algn="ctr"/>
                          <a:endParaRPr lang="en-US" dirty="0"/>
                        </a:p>
                      </a:txBody>
                      <a:tcPr anchor="ctr"/>
                    </a:tc>
                    <a:tc>
                      <a:txBody>
                        <a:bodyPr/>
                        <a:lstStyle/>
                        <a:p>
                          <a:pPr algn="ctr"/>
                          <a:r>
                            <a:rPr lang="en-US" dirty="0" smtClean="0"/>
                            <a:t>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Female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651413">
                    <a:tc vMerge="1">
                      <a:txBody>
                        <a:bodyPr/>
                        <a:lstStyle/>
                        <a:p>
                          <a:endParaRPr lang="en-US" dirty="0"/>
                        </a:p>
                      </a:txBody>
                      <a:tcPr/>
                    </a:tc>
                    <a:tc>
                      <a:txBody>
                        <a:bodyPr/>
                        <a:lstStyle/>
                        <a:p>
                          <a:pPr algn="ctr"/>
                          <a:r>
                            <a:rPr lang="en-US" dirty="0" smtClean="0"/>
                            <a:t>Book</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250</m:t>
                                </m:r>
                              </m:oMath>
                            </m:oMathPara>
                          </a14:m>
                          <a:endParaRPr lang="en-US" dirty="0" smtClean="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200</m:t>
                                </m:r>
                              </m:oMath>
                            </m:oMathPara>
                          </a14:m>
                          <a:endParaRPr lang="en-US" dirty="0" smtClean="0"/>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450</m:t>
                                </m:r>
                              </m:oMath>
                            </m:oMathPara>
                          </a14:m>
                          <a:endParaRPr lang="en-US"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2"/>
                      </a:ext>
                    </a:extLst>
                  </a:tr>
                  <a:tr h="651413">
                    <a:tc vMerge="1">
                      <a:txBody>
                        <a:bodyPr/>
                        <a:lstStyle/>
                        <a:p>
                          <a:endParaRPr lang="en-US" dirty="0"/>
                        </a:p>
                      </a:txBody>
                      <a:tcPr/>
                    </a:tc>
                    <a:tc>
                      <a:txBody>
                        <a:bodyPr/>
                        <a:lstStyle/>
                        <a:p>
                          <a:pPr algn="ctr"/>
                          <a:r>
                            <a:rPr lang="en-US" dirty="0" smtClean="0"/>
                            <a:t>Computer</a:t>
                          </a:r>
                          <a:endParaRPr lang="en-US" dirty="0"/>
                        </a:p>
                      </a:txBody>
                      <a:tcPr anchor="ctr">
                        <a:lnR w="12700" cap="flat" cmpd="sng" algn="ctr">
                          <a:solidFill>
                            <a:schemeClr val="tx1"/>
                          </a:solidFill>
                          <a:prstDash val="solid"/>
                          <a:round/>
                          <a:headEnd type="none" w="med" len="med"/>
                          <a:tailEnd type="none" w="med" len="med"/>
                        </a:lnR>
                        <a:lnB>
                          <a:noFill/>
                        </a:lnB>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50</m:t>
                                </m:r>
                              </m:oMath>
                            </m:oMathPara>
                          </a14:m>
                          <a:endParaRPr lang="en-US" dirty="0" smtClean="0"/>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1000</m:t>
                                </m:r>
                              </m:oMath>
                            </m:oMathPara>
                          </a14:m>
                          <a:endParaRPr lang="en-US" dirty="0" smtClean="0"/>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1050</m:t>
                                </m:r>
                              </m:oMath>
                            </m:oMathPara>
                          </a14:m>
                          <a:endParaRPr lang="en-US" dirty="0"/>
                        </a:p>
                      </a:txBody>
                      <a:tcPr anchor="ctr">
                        <a:solidFill>
                          <a:schemeClr val="bg1">
                            <a:lumMod val="75000"/>
                          </a:schemeClr>
                        </a:solidFill>
                      </a:tcPr>
                    </a:tc>
                    <a:extLst>
                      <a:ext uri="{0D108BD9-81ED-4DB2-BD59-A6C34878D82A}">
                        <a16:rowId xmlns:a16="http://schemas.microsoft.com/office/drawing/2014/main" val="10003"/>
                      </a:ext>
                    </a:extLst>
                  </a:tr>
                  <a:tr h="377406">
                    <a:tc vMerge="1">
                      <a:txBody>
                        <a:bodyPr/>
                        <a:lstStyle/>
                        <a:p>
                          <a:endParaRPr lang="en-US" dirty="0"/>
                        </a:p>
                      </a:txBody>
                      <a:tcPr/>
                    </a:tc>
                    <a:tc>
                      <a:txBody>
                        <a:bodyPr/>
                        <a:lstStyle/>
                        <a:p>
                          <a:pPr algn="ctr"/>
                          <a:r>
                            <a:rPr lang="en-US" dirty="0" smtClean="0"/>
                            <a:t>Total</a:t>
                          </a:r>
                          <a:endParaRPr lang="en-US"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300</m:t>
                                </m:r>
                              </m:oMath>
                            </m:oMathPara>
                          </a14:m>
                          <a:endParaRPr lang="en-US"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1200</m:t>
                                </m:r>
                              </m:oMath>
                            </m:oMathPara>
                          </a14:m>
                          <a:endParaRPr lang="en-US" dirty="0"/>
                        </a:p>
                      </a:txBody>
                      <a:tcPr anchor="c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𝟏𝟓𝟎𝟎</m:t>
                                </m:r>
                              </m:oMath>
                            </m:oMathPara>
                          </a14:m>
                          <a:endParaRPr lang="en-US" b="1" dirty="0"/>
                        </a:p>
                      </a:txBody>
                      <a:tcPr anchor="ctr">
                        <a:solidFill>
                          <a:schemeClr val="bg1">
                            <a:lumMod val="50000"/>
                          </a:schemeClr>
                        </a:solidFill>
                      </a:tcPr>
                    </a:tc>
                    <a:extLst>
                      <a:ext uri="{0D108BD9-81ED-4DB2-BD59-A6C34878D82A}">
                        <a16:rowId xmlns:a16="http://schemas.microsoft.com/office/drawing/2014/main" val="10004"/>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675812937"/>
                  </p:ext>
                </p:extLst>
              </p:nvPr>
            </p:nvGraphicFramePr>
            <p:xfrm>
              <a:off x="1719699" y="2938889"/>
              <a:ext cx="6061957" cy="2508865"/>
            </p:xfrm>
            <a:graphic>
              <a:graphicData uri="http://schemas.openxmlformats.org/drawingml/2006/table">
                <a:tbl>
                  <a:tblPr firstRow="1" bandRow="1">
                    <a:tableStyleId>{2D5ABB26-0587-4C30-8999-92F81FD0307C}</a:tableStyleId>
                  </a:tblPr>
                  <a:tblGrid>
                    <a:gridCol w="448201"/>
                    <a:gridCol w="1513019"/>
                    <a:gridCol w="1150942"/>
                    <a:gridCol w="1356127"/>
                    <a:gridCol w="1593668"/>
                  </a:tblGrid>
                  <a:tr h="451227">
                    <a:tc rowSpan="5">
                      <a:txBody>
                        <a:bodyPr/>
                        <a:lstStyle/>
                        <a:p>
                          <a:pPr algn="ctr"/>
                          <a:r>
                            <a:rPr lang="en-US" dirty="0" smtClean="0">
                              <a:solidFill>
                                <a:schemeClr val="bg1"/>
                              </a:solidFill>
                            </a:rPr>
                            <a:t>HOBBY</a:t>
                          </a:r>
                          <a:endParaRPr lang="en-US" dirty="0">
                            <a:solidFill>
                              <a:schemeClr val="bg1"/>
                            </a:solidFill>
                          </a:endParaRPr>
                        </a:p>
                      </a:txBody>
                      <a:tcPr vert="vert270" anchor="ctr">
                        <a:solidFill>
                          <a:schemeClr val="tx1"/>
                        </a:solidFill>
                      </a:tcPr>
                    </a:tc>
                    <a:tc gridSpan="4">
                      <a:txBody>
                        <a:bodyPr/>
                        <a:lstStyle/>
                        <a:p>
                          <a:pPr algn="ctr"/>
                          <a:r>
                            <a:rPr lang="en-US" dirty="0" smtClean="0">
                              <a:solidFill>
                                <a:schemeClr val="bg1"/>
                              </a:solidFill>
                            </a:rPr>
                            <a:t>GENDER</a:t>
                          </a:r>
                          <a:endParaRPr lang="en-US" dirty="0">
                            <a:solidFill>
                              <a:schemeClr val="bg1"/>
                            </a:solidFill>
                          </a:endParaRP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377406">
                    <a:tc vMerge="1">
                      <a:txBody>
                        <a:bodyPr/>
                        <a:lstStyle/>
                        <a:p>
                          <a:endParaRPr lang="en-US" dirty="0"/>
                        </a:p>
                      </a:txBody>
                      <a:tcPr/>
                    </a:tc>
                    <a:tc>
                      <a:txBody>
                        <a:bodyPr/>
                        <a:lstStyle/>
                        <a:p>
                          <a:pPr algn="ctr"/>
                          <a:endParaRPr lang="en-US" dirty="0"/>
                        </a:p>
                      </a:txBody>
                      <a:tcPr anchor="ctr"/>
                    </a:tc>
                    <a:tc>
                      <a:txBody>
                        <a:bodyPr/>
                        <a:lstStyle/>
                        <a:p>
                          <a:pPr algn="ctr"/>
                          <a:r>
                            <a:rPr lang="en-US" dirty="0" smtClean="0"/>
                            <a:t>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Female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r>
                  <a:tr h="651413">
                    <a:tc vMerge="1">
                      <a:txBody>
                        <a:bodyPr/>
                        <a:lstStyle/>
                        <a:p>
                          <a:endParaRPr lang="en-US" dirty="0"/>
                        </a:p>
                      </a:txBody>
                      <a:tcPr/>
                    </a:tc>
                    <a:tc>
                      <a:txBody>
                        <a:bodyPr/>
                        <a:lstStyle/>
                        <a:p>
                          <a:pPr algn="ctr"/>
                          <a:r>
                            <a:rPr lang="en-US" dirty="0" smtClean="0"/>
                            <a:t>Book</a:t>
                          </a:r>
                          <a:endParaRPr lang="en-US" dirty="0"/>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1">
                          <a:blip r:embed="rId3"/>
                          <a:stretch>
                            <a:fillRect l="-170370" t="-127103" r="-256085" b="-171963"/>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rotWithShape="1">
                          <a:blip r:embed="rId3"/>
                          <a:stretch>
                            <a:fillRect l="-230180" t="-127103" r="-118018" b="-171963"/>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rotWithShape="1">
                          <a:blip r:embed="rId3"/>
                          <a:stretch>
                            <a:fillRect l="-279771" t="-127103" b="-171963"/>
                          </a:stretch>
                        </a:blipFill>
                      </a:tcPr>
                    </a:tc>
                  </a:tr>
                  <a:tr h="651413">
                    <a:tc vMerge="1">
                      <a:txBody>
                        <a:bodyPr/>
                        <a:lstStyle/>
                        <a:p>
                          <a:endParaRPr lang="en-US" dirty="0"/>
                        </a:p>
                      </a:txBody>
                      <a:tcPr/>
                    </a:tc>
                    <a:tc>
                      <a:txBody>
                        <a:bodyPr/>
                        <a:lstStyle/>
                        <a:p>
                          <a:pPr algn="ctr"/>
                          <a:r>
                            <a:rPr lang="en-US" dirty="0" smtClean="0"/>
                            <a:t>Computer</a:t>
                          </a:r>
                          <a:endParaRPr lang="en-US" dirty="0"/>
                        </a:p>
                      </a:txBody>
                      <a:tcPr anchor="ctr">
                        <a:lnR w="12700" cap="flat" cmpd="sng" algn="ctr">
                          <a:solidFill>
                            <a:schemeClr val="tx1"/>
                          </a:solidFill>
                          <a:prstDash val="solid"/>
                          <a:round/>
                          <a:headEnd type="none" w="med" len="med"/>
                          <a:tailEnd type="none" w="med" len="med"/>
                        </a:lnR>
                        <a:lnB>
                          <a:noFill/>
                        </a:lnB>
                      </a:tcPr>
                    </a:tc>
                    <a:tc>
                      <a:txBody>
                        <a:bodyPr/>
                        <a:lstStyle/>
                        <a:p>
                          <a:endParaRPr lang="en-US"/>
                        </a:p>
                      </a:txBody>
                      <a:tcPr anchor="ctr">
                        <a:lnL w="12700" cap="flat" cmpd="sng" algn="ctr">
                          <a:solidFill>
                            <a:schemeClr val="tx1"/>
                          </a:solidFill>
                          <a:prstDash val="solid"/>
                          <a:round/>
                          <a:headEnd type="none" w="med" len="med"/>
                          <a:tailEnd type="none" w="med" len="med"/>
                        </a:lnL>
                        <a:blipFill rotWithShape="1">
                          <a:blip r:embed="rId3"/>
                          <a:stretch>
                            <a:fillRect l="-170370" t="-227103" r="-256085" b="-71963"/>
                          </a:stretch>
                        </a:blipFill>
                      </a:tcPr>
                    </a:tc>
                    <a:tc>
                      <a:txBody>
                        <a:bodyPr/>
                        <a:lstStyle/>
                        <a:p>
                          <a:endParaRPr lang="en-US"/>
                        </a:p>
                      </a:txBody>
                      <a:tcPr anchor="ctr">
                        <a:blipFill rotWithShape="1">
                          <a:blip r:embed="rId3"/>
                          <a:stretch>
                            <a:fillRect l="-230180" t="-227103" r="-118018" b="-71963"/>
                          </a:stretch>
                        </a:blipFill>
                      </a:tcPr>
                    </a:tc>
                    <a:tc>
                      <a:txBody>
                        <a:bodyPr/>
                        <a:lstStyle/>
                        <a:p>
                          <a:endParaRPr lang="en-US"/>
                        </a:p>
                      </a:txBody>
                      <a:tcPr anchor="ctr">
                        <a:blipFill rotWithShape="1">
                          <a:blip r:embed="rId3"/>
                          <a:stretch>
                            <a:fillRect l="-279771" t="-227103" b="-71963"/>
                          </a:stretch>
                        </a:blipFill>
                      </a:tcPr>
                    </a:tc>
                  </a:tr>
                  <a:tr h="377406">
                    <a:tc vMerge="1">
                      <a:txBody>
                        <a:bodyPr/>
                        <a:lstStyle/>
                        <a:p>
                          <a:endParaRPr lang="en-US" dirty="0"/>
                        </a:p>
                      </a:txBody>
                      <a:tcPr/>
                    </a:tc>
                    <a:tc>
                      <a:txBody>
                        <a:bodyPr/>
                        <a:lstStyle/>
                        <a:p>
                          <a:pPr algn="ctr"/>
                          <a:r>
                            <a:rPr lang="en-US" dirty="0" smtClean="0"/>
                            <a:t>Total</a:t>
                          </a:r>
                          <a:endParaRPr lang="en-US"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blipFill rotWithShape="1">
                          <a:blip r:embed="rId3"/>
                          <a:stretch>
                            <a:fillRect l="-170370" t="-564516" r="-256085" b="-24194"/>
                          </a:stretch>
                        </a:blipFill>
                      </a:tcPr>
                    </a:tc>
                    <a:tc>
                      <a:txBody>
                        <a:bodyPr/>
                        <a:lstStyle/>
                        <a:p>
                          <a:endParaRPr lang="en-US"/>
                        </a:p>
                      </a:txBody>
                      <a:tcPr anchor="ctr">
                        <a:blipFill rotWithShape="1">
                          <a:blip r:embed="rId3"/>
                          <a:stretch>
                            <a:fillRect l="-230180" t="-564516" r="-118018" b="-24194"/>
                          </a:stretch>
                        </a:blipFill>
                      </a:tcPr>
                    </a:tc>
                    <a:tc>
                      <a:txBody>
                        <a:bodyPr/>
                        <a:lstStyle/>
                        <a:p>
                          <a:endParaRPr lang="en-US"/>
                        </a:p>
                      </a:txBody>
                      <a:tcPr anchor="ctr">
                        <a:blipFill rotWithShape="1">
                          <a:blip r:embed="rId3"/>
                          <a:stretch>
                            <a:fillRect l="-279771" t="-564516" b="-24194"/>
                          </a:stretch>
                        </a:blipFill>
                      </a:tcPr>
                    </a:tc>
                  </a:tr>
                </a:tbl>
              </a:graphicData>
            </a:graphic>
          </p:graphicFrame>
        </mc:Fallback>
      </mc:AlternateContent>
    </p:spTree>
    <p:extLst>
      <p:ext uri="{BB962C8B-B14F-4D97-AF65-F5344CB8AC3E}">
        <p14:creationId xmlns:p14="http://schemas.microsoft.com/office/powerpoint/2010/main" val="3573121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1143000"/>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 </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1143000"/>
              </a:xfrm>
              <a:blipFill rotWithShape="1">
                <a:blip r:embed="rId2"/>
                <a:stretch>
                  <a:fillRect b="-27273"/>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53</a:t>
            </a:fld>
            <a:endParaRPr lang="en-IN" dirty="0">
              <a:solidFill>
                <a:srgbClr val="04617B">
                  <a:shade val="90000"/>
                </a:srgbClr>
              </a:solidFill>
            </a:endParaRPr>
          </a:p>
        </p:txBody>
      </p:sp>
      <p:sp>
        <p:nvSpPr>
          <p:cNvPr id="5" name="Content Placeholder 4"/>
          <p:cNvSpPr>
            <a:spLocks noGrp="1"/>
          </p:cNvSpPr>
          <p:nvPr>
            <p:ph idx="1"/>
          </p:nvPr>
        </p:nvSpPr>
        <p:spPr>
          <a:xfrm>
            <a:off x="177800" y="1513992"/>
            <a:ext cx="9183688" cy="4732020"/>
          </a:xfrm>
        </p:spPr>
        <p:txBody>
          <a:bodyPr>
            <a:normAutofit/>
          </a:bodyPr>
          <a:lstStyle/>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Example </a:t>
            </a:r>
            <a:r>
              <a:rPr lang="en-US" sz="2000" b="1" dirty="0" smtClean="0">
                <a:solidFill>
                  <a:srgbClr val="0B5ED7"/>
                </a:solidFill>
                <a:latin typeface="Times New Roman" panose="02020603050405020304" pitchFamily="18" charset="0"/>
                <a:cs typeface="Times New Roman" panose="02020603050405020304" pitchFamily="18" charset="0"/>
              </a:rPr>
              <a:t>7.3: Survey on </a:t>
            </a:r>
            <a:r>
              <a:rPr lang="en-US" sz="2000" b="1" dirty="0">
                <a:solidFill>
                  <a:srgbClr val="0B5ED7"/>
                </a:solidFill>
                <a:latin typeface="Times New Roman" panose="02020603050405020304" pitchFamily="18" charset="0"/>
                <a:cs typeface="Times New Roman" panose="02020603050405020304" pitchFamily="18" charset="0"/>
              </a:rPr>
              <a:t>Gender versus Hobby.</a:t>
            </a:r>
            <a:endParaRPr lang="en-US" sz="2000" b="1" dirty="0">
              <a:solidFill>
                <a:srgbClr val="0B5ED7"/>
              </a:solidFill>
            </a:endParaRPr>
          </a:p>
          <a:p>
            <a:pPr algn="just"/>
            <a:r>
              <a:rPr lang="en-US" sz="2000" dirty="0">
                <a:solidFill>
                  <a:srgbClr val="0B5ED7"/>
                </a:solidFill>
                <a:latin typeface="Times New Roman" panose="02020603050405020304" pitchFamily="18" charset="0"/>
                <a:cs typeface="Times New Roman" panose="02020603050405020304" pitchFamily="18" charset="0"/>
              </a:rPr>
              <a:t>From the survey table, the </a:t>
            </a:r>
            <a:r>
              <a:rPr lang="en-US" sz="2000" dirty="0" smtClean="0">
                <a:solidFill>
                  <a:srgbClr val="FF0000"/>
                </a:solidFill>
                <a:latin typeface="Times New Roman" panose="02020603050405020304" pitchFamily="18" charset="0"/>
                <a:cs typeface="Times New Roman" panose="02020603050405020304" pitchFamily="18" charset="0"/>
              </a:rPr>
              <a:t>expected </a:t>
            </a:r>
            <a:r>
              <a:rPr lang="en-US" sz="2000" dirty="0">
                <a:solidFill>
                  <a:srgbClr val="FF0000"/>
                </a:solidFill>
                <a:latin typeface="Times New Roman" panose="02020603050405020304" pitchFamily="18" charset="0"/>
                <a:cs typeface="Times New Roman" panose="02020603050405020304" pitchFamily="18" charset="0"/>
              </a:rPr>
              <a:t>frequency </a:t>
            </a:r>
            <a:r>
              <a:rPr lang="en-US" sz="2000" dirty="0">
                <a:solidFill>
                  <a:srgbClr val="0B5ED7"/>
                </a:solidFill>
                <a:latin typeface="Times New Roman" panose="02020603050405020304" pitchFamily="18" charset="0"/>
                <a:cs typeface="Times New Roman" panose="02020603050405020304" pitchFamily="18" charset="0"/>
              </a:rPr>
              <a:t>are counted and entered into the contingency table, which is shown </a:t>
            </a:r>
            <a:r>
              <a:rPr lang="en-US" sz="2000" dirty="0" smtClean="0">
                <a:solidFill>
                  <a:srgbClr val="0B5ED7"/>
                </a:solidFill>
                <a:latin typeface="Times New Roman" panose="02020603050405020304" pitchFamily="18" charset="0"/>
                <a:cs typeface="Times New Roman" panose="02020603050405020304" pitchFamily="18" charset="0"/>
              </a:rPr>
              <a:t>below.</a:t>
            </a:r>
          </a:p>
          <a:p>
            <a:pPr algn="ct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976260386"/>
                  </p:ext>
                </p:extLst>
              </p:nvPr>
            </p:nvGraphicFramePr>
            <p:xfrm>
              <a:off x="1638056" y="2889904"/>
              <a:ext cx="6061957" cy="2508865"/>
            </p:xfrm>
            <a:graphic>
              <a:graphicData uri="http://schemas.openxmlformats.org/drawingml/2006/table">
                <a:tbl>
                  <a:tblPr firstRow="1" bandRow="1">
                    <a:tableStyleId>{2D5ABB26-0587-4C30-8999-92F81FD0307C}</a:tableStyleId>
                  </a:tblPr>
                  <a:tblGrid>
                    <a:gridCol w="448201">
                      <a:extLst>
                        <a:ext uri="{9D8B030D-6E8A-4147-A177-3AD203B41FA5}">
                          <a16:colId xmlns:a16="http://schemas.microsoft.com/office/drawing/2014/main" val="20000"/>
                        </a:ext>
                      </a:extLst>
                    </a:gridCol>
                    <a:gridCol w="1513019">
                      <a:extLst>
                        <a:ext uri="{9D8B030D-6E8A-4147-A177-3AD203B41FA5}">
                          <a16:colId xmlns:a16="http://schemas.microsoft.com/office/drawing/2014/main" val="20001"/>
                        </a:ext>
                      </a:extLst>
                    </a:gridCol>
                    <a:gridCol w="1150942">
                      <a:extLst>
                        <a:ext uri="{9D8B030D-6E8A-4147-A177-3AD203B41FA5}">
                          <a16:colId xmlns:a16="http://schemas.microsoft.com/office/drawing/2014/main" val="20002"/>
                        </a:ext>
                      </a:extLst>
                    </a:gridCol>
                    <a:gridCol w="1356127">
                      <a:extLst>
                        <a:ext uri="{9D8B030D-6E8A-4147-A177-3AD203B41FA5}">
                          <a16:colId xmlns:a16="http://schemas.microsoft.com/office/drawing/2014/main" val="20003"/>
                        </a:ext>
                      </a:extLst>
                    </a:gridCol>
                    <a:gridCol w="1593668">
                      <a:extLst>
                        <a:ext uri="{9D8B030D-6E8A-4147-A177-3AD203B41FA5}">
                          <a16:colId xmlns:a16="http://schemas.microsoft.com/office/drawing/2014/main" val="20004"/>
                        </a:ext>
                      </a:extLst>
                    </a:gridCol>
                  </a:tblGrid>
                  <a:tr h="451227">
                    <a:tc rowSpan="5">
                      <a:txBody>
                        <a:bodyPr/>
                        <a:lstStyle/>
                        <a:p>
                          <a:pPr algn="ctr"/>
                          <a:r>
                            <a:rPr lang="en-US" dirty="0" smtClean="0">
                              <a:solidFill>
                                <a:schemeClr val="bg1"/>
                              </a:solidFill>
                            </a:rPr>
                            <a:t>HOBBY</a:t>
                          </a:r>
                          <a:endParaRPr lang="en-US" dirty="0">
                            <a:solidFill>
                              <a:schemeClr val="bg1"/>
                            </a:solidFill>
                          </a:endParaRPr>
                        </a:p>
                      </a:txBody>
                      <a:tcPr vert="vert270" anchor="ctr">
                        <a:solidFill>
                          <a:schemeClr val="tx1"/>
                        </a:solidFill>
                      </a:tcPr>
                    </a:tc>
                    <a:tc gridSpan="4">
                      <a:txBody>
                        <a:bodyPr/>
                        <a:lstStyle/>
                        <a:p>
                          <a:pPr algn="ctr"/>
                          <a:r>
                            <a:rPr lang="en-US" dirty="0" smtClean="0">
                              <a:solidFill>
                                <a:schemeClr val="bg1"/>
                              </a:solidFill>
                            </a:rPr>
                            <a:t>GENDER</a:t>
                          </a:r>
                          <a:endParaRPr lang="en-US" dirty="0">
                            <a:solidFill>
                              <a:schemeClr val="bg1"/>
                            </a:solidFill>
                          </a:endParaRP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0"/>
                      </a:ext>
                    </a:extLst>
                  </a:tr>
                  <a:tr h="377406">
                    <a:tc vMerge="1">
                      <a:txBody>
                        <a:bodyPr/>
                        <a:lstStyle/>
                        <a:p>
                          <a:endParaRPr lang="en-US" dirty="0"/>
                        </a:p>
                      </a:txBody>
                      <a:tcPr/>
                    </a:tc>
                    <a:tc>
                      <a:txBody>
                        <a:bodyPr/>
                        <a:lstStyle/>
                        <a:p>
                          <a:pPr algn="ctr"/>
                          <a:endParaRPr lang="en-US" dirty="0"/>
                        </a:p>
                      </a:txBody>
                      <a:tcPr anchor="ctr"/>
                    </a:tc>
                    <a:tc>
                      <a:txBody>
                        <a:bodyPr/>
                        <a:lstStyle/>
                        <a:p>
                          <a:pPr algn="ctr"/>
                          <a:r>
                            <a:rPr lang="en-US" dirty="0" smtClean="0"/>
                            <a:t>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Female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651413">
                    <a:tc vMerge="1">
                      <a:txBody>
                        <a:bodyPr/>
                        <a:lstStyle/>
                        <a:p>
                          <a:endParaRPr lang="en-US" dirty="0"/>
                        </a:p>
                      </a:txBody>
                      <a:tcPr/>
                    </a:tc>
                    <a:tc>
                      <a:txBody>
                        <a:bodyPr/>
                        <a:lstStyle/>
                        <a:p>
                          <a:pPr algn="ctr"/>
                          <a:r>
                            <a:rPr lang="en-US" dirty="0" smtClean="0"/>
                            <a:t>Book</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90</m:t>
                                </m:r>
                              </m:oMath>
                            </m:oMathPara>
                          </a14:m>
                          <a:endParaRPr lang="en-US" dirty="0">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360</m:t>
                                </m:r>
                              </m:oMath>
                            </m:oMathPara>
                          </a14:m>
                          <a:endParaRPr lang="en-US"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450</m:t>
                                </m:r>
                              </m:oMath>
                            </m:oMathPara>
                          </a14:m>
                          <a:endParaRPr lang="en-US"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0002"/>
                      </a:ext>
                    </a:extLst>
                  </a:tr>
                  <a:tr h="651413">
                    <a:tc vMerge="1">
                      <a:txBody>
                        <a:bodyPr/>
                        <a:lstStyle/>
                        <a:p>
                          <a:endParaRPr lang="en-US" dirty="0"/>
                        </a:p>
                      </a:txBody>
                      <a:tcPr/>
                    </a:tc>
                    <a:tc>
                      <a:txBody>
                        <a:bodyPr/>
                        <a:lstStyle/>
                        <a:p>
                          <a:pPr algn="ctr"/>
                          <a:r>
                            <a:rPr lang="en-US" dirty="0" smtClean="0"/>
                            <a:t>Computer</a:t>
                          </a:r>
                          <a:endParaRPr lang="en-US" dirty="0"/>
                        </a:p>
                      </a:txBody>
                      <a:tcPr anchor="ctr">
                        <a:lnR w="12700" cap="flat" cmpd="sng" algn="ctr">
                          <a:solidFill>
                            <a:schemeClr val="tx1"/>
                          </a:solidFill>
                          <a:prstDash val="solid"/>
                          <a:round/>
                          <a:headEnd type="none" w="med" len="med"/>
                          <a:tailEnd type="none" w="med" len="med"/>
                        </a:lnR>
                        <a:lnB>
                          <a:noFill/>
                        </a:lnB>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210</m:t>
                                </m:r>
                              </m:oMath>
                            </m:oMathPara>
                          </a14:m>
                          <a:endParaRPr lang="en-US" dirty="0">
                            <a:solidFill>
                              <a:srgbClr val="FF0000"/>
                            </a:solidFill>
                          </a:endParaRPr>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840</m:t>
                                </m:r>
                              </m:oMath>
                            </m:oMathPara>
                          </a14:m>
                          <a:endParaRPr lang="en-US" dirty="0">
                            <a:solidFill>
                              <a:srgbClr val="FF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1050</m:t>
                                </m:r>
                              </m:oMath>
                            </m:oMathPara>
                          </a14:m>
                          <a:endParaRPr lang="en-US" dirty="0"/>
                        </a:p>
                      </a:txBody>
                      <a:tcPr anchor="ctr">
                        <a:solidFill>
                          <a:schemeClr val="bg1">
                            <a:lumMod val="75000"/>
                          </a:schemeClr>
                        </a:solidFill>
                      </a:tcPr>
                    </a:tc>
                    <a:extLst>
                      <a:ext uri="{0D108BD9-81ED-4DB2-BD59-A6C34878D82A}">
                        <a16:rowId xmlns:a16="http://schemas.microsoft.com/office/drawing/2014/main" val="10003"/>
                      </a:ext>
                    </a:extLst>
                  </a:tr>
                  <a:tr h="377406">
                    <a:tc vMerge="1">
                      <a:txBody>
                        <a:bodyPr/>
                        <a:lstStyle/>
                        <a:p>
                          <a:endParaRPr lang="en-US" dirty="0"/>
                        </a:p>
                      </a:txBody>
                      <a:tcPr/>
                    </a:tc>
                    <a:tc>
                      <a:txBody>
                        <a:bodyPr/>
                        <a:lstStyle/>
                        <a:p>
                          <a:pPr algn="ctr"/>
                          <a:r>
                            <a:rPr lang="en-US" dirty="0" smtClean="0"/>
                            <a:t>Total</a:t>
                          </a:r>
                          <a:endParaRPr lang="en-US"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300</m:t>
                                </m:r>
                              </m:oMath>
                            </m:oMathPara>
                          </a14:m>
                          <a:endParaRPr lang="en-US"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1200</m:t>
                                </m:r>
                              </m:oMath>
                            </m:oMathPara>
                          </a14:m>
                          <a:endParaRPr lang="en-US" dirty="0"/>
                        </a:p>
                      </a:txBody>
                      <a:tcPr anchor="c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𝟏𝟓𝟎𝟎</m:t>
                                </m:r>
                              </m:oMath>
                            </m:oMathPara>
                          </a14:m>
                          <a:endParaRPr lang="en-US" b="1" dirty="0"/>
                        </a:p>
                      </a:txBody>
                      <a:tcPr anchor="ctr">
                        <a:solidFill>
                          <a:schemeClr val="bg1">
                            <a:lumMod val="50000"/>
                          </a:schemeClr>
                        </a:solidFill>
                      </a:tcPr>
                    </a:tc>
                    <a:extLst>
                      <a:ext uri="{0D108BD9-81ED-4DB2-BD59-A6C34878D82A}">
                        <a16:rowId xmlns:a16="http://schemas.microsoft.com/office/drawing/2014/main" val="10004"/>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976260386"/>
                  </p:ext>
                </p:extLst>
              </p:nvPr>
            </p:nvGraphicFramePr>
            <p:xfrm>
              <a:off x="1638056" y="2889904"/>
              <a:ext cx="6061957" cy="2508865"/>
            </p:xfrm>
            <a:graphic>
              <a:graphicData uri="http://schemas.openxmlformats.org/drawingml/2006/table">
                <a:tbl>
                  <a:tblPr firstRow="1" bandRow="1">
                    <a:tableStyleId>{2D5ABB26-0587-4C30-8999-92F81FD0307C}</a:tableStyleId>
                  </a:tblPr>
                  <a:tblGrid>
                    <a:gridCol w="448201"/>
                    <a:gridCol w="1513019"/>
                    <a:gridCol w="1150942"/>
                    <a:gridCol w="1356127"/>
                    <a:gridCol w="1593668"/>
                  </a:tblGrid>
                  <a:tr h="451227">
                    <a:tc rowSpan="5">
                      <a:txBody>
                        <a:bodyPr/>
                        <a:lstStyle/>
                        <a:p>
                          <a:pPr algn="ctr"/>
                          <a:r>
                            <a:rPr lang="en-US" dirty="0" smtClean="0">
                              <a:solidFill>
                                <a:schemeClr val="bg1"/>
                              </a:solidFill>
                            </a:rPr>
                            <a:t>HOBBY</a:t>
                          </a:r>
                          <a:endParaRPr lang="en-US" dirty="0">
                            <a:solidFill>
                              <a:schemeClr val="bg1"/>
                            </a:solidFill>
                          </a:endParaRPr>
                        </a:p>
                      </a:txBody>
                      <a:tcPr vert="vert270" anchor="ctr">
                        <a:solidFill>
                          <a:schemeClr val="tx1"/>
                        </a:solidFill>
                      </a:tcPr>
                    </a:tc>
                    <a:tc gridSpan="4">
                      <a:txBody>
                        <a:bodyPr/>
                        <a:lstStyle/>
                        <a:p>
                          <a:pPr algn="ctr"/>
                          <a:r>
                            <a:rPr lang="en-US" dirty="0" smtClean="0">
                              <a:solidFill>
                                <a:schemeClr val="bg1"/>
                              </a:solidFill>
                            </a:rPr>
                            <a:t>GENDER</a:t>
                          </a:r>
                          <a:endParaRPr lang="en-US" dirty="0">
                            <a:solidFill>
                              <a:schemeClr val="bg1"/>
                            </a:solidFill>
                          </a:endParaRP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377406">
                    <a:tc vMerge="1">
                      <a:txBody>
                        <a:bodyPr/>
                        <a:lstStyle/>
                        <a:p>
                          <a:endParaRPr lang="en-US" dirty="0"/>
                        </a:p>
                      </a:txBody>
                      <a:tcPr/>
                    </a:tc>
                    <a:tc>
                      <a:txBody>
                        <a:bodyPr/>
                        <a:lstStyle/>
                        <a:p>
                          <a:pPr algn="ctr"/>
                          <a:endParaRPr lang="en-US" dirty="0"/>
                        </a:p>
                      </a:txBody>
                      <a:tcPr anchor="ctr"/>
                    </a:tc>
                    <a:tc>
                      <a:txBody>
                        <a:bodyPr/>
                        <a:lstStyle/>
                        <a:p>
                          <a:pPr algn="ctr"/>
                          <a:r>
                            <a:rPr lang="en-US" dirty="0" smtClean="0"/>
                            <a:t>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Female</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r>
                  <a:tr h="651413">
                    <a:tc vMerge="1">
                      <a:txBody>
                        <a:bodyPr/>
                        <a:lstStyle/>
                        <a:p>
                          <a:endParaRPr lang="en-US" dirty="0"/>
                        </a:p>
                      </a:txBody>
                      <a:tcPr/>
                    </a:tc>
                    <a:tc>
                      <a:txBody>
                        <a:bodyPr/>
                        <a:lstStyle/>
                        <a:p>
                          <a:pPr algn="ctr"/>
                          <a:r>
                            <a:rPr lang="en-US" dirty="0" smtClean="0"/>
                            <a:t>Book</a:t>
                          </a:r>
                          <a:endParaRPr lang="en-US" dirty="0"/>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1">
                          <a:blip r:embed="rId3"/>
                          <a:stretch>
                            <a:fillRect l="-171809" t="-127103" r="-257979" b="-171963"/>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rotWithShape="1">
                          <a:blip r:embed="rId3"/>
                          <a:stretch>
                            <a:fillRect l="-229148" t="-127103" r="-117489" b="-171963"/>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rotWithShape="1">
                          <a:blip r:embed="rId3"/>
                          <a:stretch>
                            <a:fillRect l="-281226" t="-127103" r="-383" b="-171963"/>
                          </a:stretch>
                        </a:blipFill>
                      </a:tcPr>
                    </a:tc>
                  </a:tr>
                  <a:tr h="651413">
                    <a:tc vMerge="1">
                      <a:txBody>
                        <a:bodyPr/>
                        <a:lstStyle/>
                        <a:p>
                          <a:endParaRPr lang="en-US" dirty="0"/>
                        </a:p>
                      </a:txBody>
                      <a:tcPr/>
                    </a:tc>
                    <a:tc>
                      <a:txBody>
                        <a:bodyPr/>
                        <a:lstStyle/>
                        <a:p>
                          <a:pPr algn="ctr"/>
                          <a:r>
                            <a:rPr lang="en-US" dirty="0" smtClean="0"/>
                            <a:t>Computer</a:t>
                          </a:r>
                          <a:endParaRPr lang="en-US" dirty="0"/>
                        </a:p>
                      </a:txBody>
                      <a:tcPr anchor="ctr">
                        <a:lnR w="12700" cap="flat" cmpd="sng" algn="ctr">
                          <a:solidFill>
                            <a:schemeClr val="tx1"/>
                          </a:solidFill>
                          <a:prstDash val="solid"/>
                          <a:round/>
                          <a:headEnd type="none" w="med" len="med"/>
                          <a:tailEnd type="none" w="med" len="med"/>
                        </a:lnR>
                        <a:lnB>
                          <a:noFill/>
                        </a:lnB>
                      </a:tcPr>
                    </a:tc>
                    <a:tc>
                      <a:txBody>
                        <a:bodyPr/>
                        <a:lstStyle/>
                        <a:p>
                          <a:endParaRPr lang="en-US"/>
                        </a:p>
                      </a:txBody>
                      <a:tcPr anchor="ctr">
                        <a:lnL w="12700" cap="flat" cmpd="sng" algn="ctr">
                          <a:solidFill>
                            <a:schemeClr val="tx1"/>
                          </a:solidFill>
                          <a:prstDash val="solid"/>
                          <a:round/>
                          <a:headEnd type="none" w="med" len="med"/>
                          <a:tailEnd type="none" w="med" len="med"/>
                        </a:lnL>
                        <a:blipFill rotWithShape="1">
                          <a:blip r:embed="rId3"/>
                          <a:stretch>
                            <a:fillRect l="-171809" t="-227103" r="-257979" b="-71963"/>
                          </a:stretch>
                        </a:blipFill>
                      </a:tcPr>
                    </a:tc>
                    <a:tc>
                      <a:txBody>
                        <a:bodyPr/>
                        <a:lstStyle/>
                        <a:p>
                          <a:endParaRPr lang="en-US"/>
                        </a:p>
                      </a:txBody>
                      <a:tcPr anchor="ctr">
                        <a:blipFill rotWithShape="1">
                          <a:blip r:embed="rId3"/>
                          <a:stretch>
                            <a:fillRect l="-229148" t="-227103" r="-117489" b="-71963"/>
                          </a:stretch>
                        </a:blipFill>
                      </a:tcPr>
                    </a:tc>
                    <a:tc>
                      <a:txBody>
                        <a:bodyPr/>
                        <a:lstStyle/>
                        <a:p>
                          <a:endParaRPr lang="en-US"/>
                        </a:p>
                      </a:txBody>
                      <a:tcPr anchor="ctr">
                        <a:blipFill rotWithShape="1">
                          <a:blip r:embed="rId3"/>
                          <a:stretch>
                            <a:fillRect l="-281226" t="-227103" r="-383" b="-71963"/>
                          </a:stretch>
                        </a:blipFill>
                      </a:tcPr>
                    </a:tc>
                  </a:tr>
                  <a:tr h="377406">
                    <a:tc vMerge="1">
                      <a:txBody>
                        <a:bodyPr/>
                        <a:lstStyle/>
                        <a:p>
                          <a:endParaRPr lang="en-US" dirty="0"/>
                        </a:p>
                      </a:txBody>
                      <a:tcPr/>
                    </a:tc>
                    <a:tc>
                      <a:txBody>
                        <a:bodyPr/>
                        <a:lstStyle/>
                        <a:p>
                          <a:pPr algn="ctr"/>
                          <a:r>
                            <a:rPr lang="en-US" dirty="0" smtClean="0"/>
                            <a:t>Total</a:t>
                          </a:r>
                          <a:endParaRPr lang="en-US"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blipFill rotWithShape="1">
                          <a:blip r:embed="rId3"/>
                          <a:stretch>
                            <a:fillRect l="-171809" t="-564516" r="-257979" b="-24194"/>
                          </a:stretch>
                        </a:blipFill>
                      </a:tcPr>
                    </a:tc>
                    <a:tc>
                      <a:txBody>
                        <a:bodyPr/>
                        <a:lstStyle/>
                        <a:p>
                          <a:endParaRPr lang="en-US"/>
                        </a:p>
                      </a:txBody>
                      <a:tcPr anchor="ctr">
                        <a:blipFill rotWithShape="1">
                          <a:blip r:embed="rId3"/>
                          <a:stretch>
                            <a:fillRect l="-229148" t="-564516" r="-117489" b="-24194"/>
                          </a:stretch>
                        </a:blipFill>
                      </a:tcPr>
                    </a:tc>
                    <a:tc>
                      <a:txBody>
                        <a:bodyPr/>
                        <a:lstStyle/>
                        <a:p>
                          <a:endParaRPr lang="en-US"/>
                        </a:p>
                      </a:txBody>
                      <a:tcPr anchor="ctr">
                        <a:blipFill rotWithShape="1">
                          <a:blip r:embed="rId3"/>
                          <a:stretch>
                            <a:fillRect l="-281226" t="-564516" r="-383" b="-24194"/>
                          </a:stretch>
                        </a:blipFill>
                      </a:tcPr>
                    </a:tc>
                  </a:tr>
                </a:tbl>
              </a:graphicData>
            </a:graphic>
          </p:graphicFrame>
        </mc:Fallback>
      </mc:AlternateContent>
    </p:spTree>
    <p:extLst>
      <p:ext uri="{BB962C8B-B14F-4D97-AF65-F5344CB8AC3E}">
        <p14:creationId xmlns:p14="http://schemas.microsoft.com/office/powerpoint/2010/main" val="21461144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939502"/>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 </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939502"/>
              </a:xfrm>
              <a:blipFill rotWithShape="1">
                <a:blip r:embed="rId2"/>
                <a:stretch>
                  <a:fillRect b="-32468"/>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01600" y="1592580"/>
                <a:ext cx="9183688" cy="4732020"/>
              </a:xfrm>
            </p:spPr>
            <p:txBody>
              <a:bodyPr>
                <a:normAutofit/>
              </a:bodyPr>
              <a:lstStyle/>
              <a:p>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equation for 𝛘</a:t>
                </a:r>
                <a:r>
                  <a:rPr lang="en-US" sz="2000" baseline="30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computation, we get</a:t>
                </a:r>
              </a:p>
              <a:p>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𝛘</a:t>
                </a:r>
                <a:r>
                  <a:rPr lang="en-US" sz="2400" baseline="30000" dirty="0">
                    <a:latin typeface="Times New Roman" panose="02020603050405020304" pitchFamily="18" charset="0"/>
                    <a:cs typeface="Times New Roman" panose="02020603050405020304" pitchFamily="18" charset="0"/>
                  </a:rPr>
                  <a:t>2 </a:t>
                </a:r>
                <a:r>
                  <a:rPr lang="en-US" sz="2400" baseline="300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14:m>
                  <m:oMath xmlns:m="http://schemas.openxmlformats.org/officeDocument/2006/math">
                    <m:r>
                      <a:rPr lang="en-US" sz="2400" b="0" i="0" smtClean="0">
                        <a:latin typeface="Cambria Math" panose="02040503050406030204" pitchFamily="18" charset="0"/>
                      </a:rPr>
                      <m:t> </m:t>
                    </m:r>
                    <m:f>
                      <m:fPr>
                        <m:ctrlPr>
                          <a:rPr lang="en-IN" sz="2400" i="1" smtClean="0">
                            <a:latin typeface="Cambria Math" panose="02040503050406030204" pitchFamily="18" charset="0"/>
                          </a:rPr>
                        </m:ctrlPr>
                      </m:fPr>
                      <m:num>
                        <m:sSup>
                          <m:sSupPr>
                            <m:ctrlPr>
                              <a:rPr lang="en-IN" sz="2400" i="1" smtClean="0">
                                <a:latin typeface="Cambria Math" panose="02040503050406030204" pitchFamily="18" charset="0"/>
                              </a:rPr>
                            </m:ctrlPr>
                          </m:sSupPr>
                          <m:e>
                            <m:d>
                              <m:dPr>
                                <m:ctrlPr>
                                  <a:rPr lang="en-IN" sz="2400" i="1" smtClean="0">
                                    <a:latin typeface="Cambria Math" panose="02040503050406030204" pitchFamily="18" charset="0"/>
                                  </a:rPr>
                                </m:ctrlPr>
                              </m:dPr>
                              <m:e>
                                <m:r>
                                  <a:rPr lang="en-US" sz="2400" b="0" i="1" smtClean="0">
                                    <a:latin typeface="Cambria Math" panose="02040503050406030204" pitchFamily="18" charset="0"/>
                                  </a:rPr>
                                  <m:t>250−90</m:t>
                                </m:r>
                              </m:e>
                            </m:d>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90</m:t>
                        </m:r>
                      </m:den>
                    </m:f>
                  </m:oMath>
                </a14:m>
                <a:r>
                  <a:rPr lang="en-IN" sz="24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r>
                                  <a:rPr lang="en-US" sz="2400" b="0" i="1" smtClean="0">
                                    <a:latin typeface="Cambria Math" panose="02040503050406030204" pitchFamily="18" charset="0"/>
                                  </a:rPr>
                                  <m:t>5</m:t>
                                </m:r>
                                <m:r>
                                  <a:rPr lang="en-US" sz="2400" i="1">
                                    <a:latin typeface="Cambria Math" panose="02040503050406030204" pitchFamily="18" charset="0"/>
                                  </a:rPr>
                                  <m:t>0−</m:t>
                                </m:r>
                                <m:r>
                                  <a:rPr lang="en-US" sz="2400" b="0" i="1" smtClean="0">
                                    <a:latin typeface="Cambria Math" panose="02040503050406030204" pitchFamily="18" charset="0"/>
                                  </a:rPr>
                                  <m:t>21</m:t>
                                </m:r>
                                <m:r>
                                  <a:rPr lang="en-US" sz="2400" i="1">
                                    <a:latin typeface="Cambria Math" panose="02040503050406030204" pitchFamily="18" charset="0"/>
                                  </a:rPr>
                                  <m:t>0</m:t>
                                </m:r>
                              </m:e>
                            </m:d>
                          </m:e>
                          <m:sup>
                            <m:r>
                              <a:rPr lang="en-US" sz="2400" i="1">
                                <a:latin typeface="Cambria Math" panose="02040503050406030204" pitchFamily="18" charset="0"/>
                              </a:rPr>
                              <m:t>2</m:t>
                            </m:r>
                          </m:sup>
                        </m:sSup>
                      </m:num>
                      <m:den>
                        <m:r>
                          <a:rPr lang="en-US" sz="2400" b="0" i="1" smtClean="0">
                            <a:latin typeface="Cambria Math" panose="02040503050406030204" pitchFamily="18" charset="0"/>
                          </a:rPr>
                          <m:t>21</m:t>
                        </m:r>
                        <m:r>
                          <a:rPr lang="en-US" sz="2400" i="1">
                            <a:latin typeface="Cambria Math" panose="02040503050406030204" pitchFamily="18" charset="0"/>
                          </a:rPr>
                          <m:t>0</m:t>
                        </m:r>
                      </m:den>
                    </m:f>
                  </m:oMath>
                </a14:m>
                <a:r>
                  <a:rPr lang="en-IN" sz="24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r>
                                  <a:rPr lang="en-US" sz="2400" i="1">
                                    <a:latin typeface="Cambria Math" panose="02040503050406030204" pitchFamily="18" charset="0"/>
                                  </a:rPr>
                                  <m:t>2</m:t>
                                </m:r>
                                <m:r>
                                  <a:rPr lang="en-US" sz="2400" b="0" i="1" smtClean="0">
                                    <a:latin typeface="Cambria Math" panose="02040503050406030204" pitchFamily="18" charset="0"/>
                                  </a:rPr>
                                  <m:t>0</m:t>
                                </m:r>
                                <m:r>
                                  <a:rPr lang="en-US" sz="2400" i="1">
                                    <a:latin typeface="Cambria Math" panose="02040503050406030204" pitchFamily="18" charset="0"/>
                                  </a:rPr>
                                  <m:t>0−</m:t>
                                </m:r>
                                <m:r>
                                  <a:rPr lang="en-US" sz="2400" b="0" i="1" smtClean="0">
                                    <a:latin typeface="Cambria Math" panose="02040503050406030204" pitchFamily="18" charset="0"/>
                                  </a:rPr>
                                  <m:t>36</m:t>
                                </m:r>
                                <m:r>
                                  <a:rPr lang="en-US" sz="2400" i="1">
                                    <a:latin typeface="Cambria Math" panose="02040503050406030204" pitchFamily="18" charset="0"/>
                                  </a:rPr>
                                  <m:t>0</m:t>
                                </m:r>
                              </m:e>
                            </m:d>
                          </m:e>
                          <m:sup>
                            <m:r>
                              <a:rPr lang="en-US" sz="2400" i="1">
                                <a:latin typeface="Cambria Math" panose="02040503050406030204" pitchFamily="18" charset="0"/>
                              </a:rPr>
                              <m:t>2</m:t>
                            </m:r>
                          </m:sup>
                        </m:sSup>
                      </m:num>
                      <m:den>
                        <m:r>
                          <a:rPr lang="en-US" sz="2400" b="0" i="1" smtClean="0">
                            <a:latin typeface="Cambria Math" panose="02040503050406030204" pitchFamily="18" charset="0"/>
                          </a:rPr>
                          <m:t>36</m:t>
                        </m:r>
                        <m:r>
                          <a:rPr lang="en-US" sz="2400" i="1">
                            <a:latin typeface="Cambria Math" panose="02040503050406030204" pitchFamily="18" charset="0"/>
                          </a:rPr>
                          <m:t>0</m:t>
                        </m:r>
                      </m:den>
                    </m:f>
                  </m:oMath>
                </a14:m>
                <a:r>
                  <a:rPr lang="en-IN" sz="24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r>
                                  <a:rPr lang="en-US" sz="2400" b="0" i="1" smtClean="0">
                                    <a:latin typeface="Cambria Math" panose="02040503050406030204" pitchFamily="18" charset="0"/>
                                  </a:rPr>
                                  <m:t>100</m:t>
                                </m:r>
                                <m:r>
                                  <a:rPr lang="en-US" sz="2400" i="1">
                                    <a:latin typeface="Cambria Math" panose="02040503050406030204" pitchFamily="18" charset="0"/>
                                  </a:rPr>
                                  <m:t>0−</m:t>
                                </m:r>
                                <m:r>
                                  <a:rPr lang="en-US" sz="2400" b="0" i="1" smtClean="0">
                                    <a:latin typeface="Cambria Math" panose="02040503050406030204" pitchFamily="18" charset="0"/>
                                  </a:rPr>
                                  <m:t>84</m:t>
                                </m:r>
                                <m:r>
                                  <a:rPr lang="en-US" sz="2400" i="1">
                                    <a:latin typeface="Cambria Math" panose="02040503050406030204" pitchFamily="18" charset="0"/>
                                  </a:rPr>
                                  <m:t>0</m:t>
                                </m:r>
                              </m:e>
                            </m:d>
                          </m:e>
                          <m:sup>
                            <m:r>
                              <a:rPr lang="en-US" sz="2400" i="1">
                                <a:latin typeface="Cambria Math" panose="02040503050406030204" pitchFamily="18" charset="0"/>
                              </a:rPr>
                              <m:t>2</m:t>
                            </m:r>
                          </m:sup>
                        </m:sSup>
                      </m:num>
                      <m:den>
                        <m:r>
                          <a:rPr lang="en-US" sz="2400" b="0" i="1" smtClean="0">
                            <a:latin typeface="Cambria Math" panose="02040503050406030204" pitchFamily="18" charset="0"/>
                          </a:rPr>
                          <m:t>840</m:t>
                        </m:r>
                      </m:den>
                    </m:f>
                  </m:oMath>
                </a14:m>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 </a:t>
                </a:r>
                <a14:m>
                  <m:oMath xmlns:m="http://schemas.openxmlformats.org/officeDocument/2006/math">
                    <m:r>
                      <a:rPr lang="en-US" sz="1800" b="0" i="1" smtClean="0">
                        <a:latin typeface="Cambria Math" panose="02040503050406030204" pitchFamily="18" charset="0"/>
                        <a:ea typeface="Cambria Math" panose="02040503050406030204" pitchFamily="18" charset="0"/>
                      </a:rPr>
                      <m:t>507.93</m:t>
                    </m:r>
                  </m:oMath>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This value needs to be compared with the tabulated value of </a:t>
                </a:r>
                <a:r>
                  <a:rPr lang="en-US" sz="2000" dirty="0">
                    <a:latin typeface="Times New Roman" panose="02020603050405020304" pitchFamily="18" charset="0"/>
                    <a:cs typeface="Times New Roman" panose="02020603050405020304" pitchFamily="18" charset="0"/>
                  </a:rPr>
                  <a:t>𝛘</a:t>
                </a:r>
                <a:r>
                  <a:rPr lang="en-US" sz="2000" baseline="30000" dirty="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 (available in any standard book on statistics) with 1 degree of freedom (for a table of </a:t>
                </a:r>
                <a:r>
                  <a:rPr lang="en-IN" sz="2000" i="1" dirty="0" smtClean="0">
                    <a:latin typeface="Times New Roman" panose="02020603050405020304" pitchFamily="18" charset="0"/>
                    <a:cs typeface="Times New Roman" panose="02020603050405020304" pitchFamily="18" charset="0"/>
                  </a:rPr>
                  <a:t>m × n</a:t>
                </a:r>
                <a:r>
                  <a:rPr lang="en-IN" sz="2000" dirty="0" smtClean="0">
                    <a:latin typeface="Times New Roman" panose="02020603050405020304" pitchFamily="18" charset="0"/>
                    <a:cs typeface="Times New Roman" panose="02020603050405020304" pitchFamily="18" charset="0"/>
                  </a:rPr>
                  <a:t>, the degrees of freedom is </a:t>
                </a:r>
                <a14:m>
                  <m:oMath xmlns:m="http://schemas.openxmlformats.org/officeDocument/2006/math">
                    <m:r>
                      <a:rPr lang="en-IN" sz="2000" i="0" dirty="0" smtClean="0">
                        <a:latin typeface="Cambria Math" panose="02040503050406030204" pitchFamily="18" charset="0"/>
                        <a:cs typeface="Times New Roman" panose="02020603050405020304" pitchFamily="18" charset="0"/>
                      </a:rPr>
                      <m:t>(</m:t>
                    </m:r>
                    <m:r>
                      <a:rPr lang="en-IN" sz="2000" i="1" dirty="0" smtClean="0">
                        <a:latin typeface="Cambria Math" panose="02040503050406030204" pitchFamily="18" charset="0"/>
                        <a:cs typeface="Times New Roman" panose="02020603050405020304" pitchFamily="18" charset="0"/>
                      </a:rPr>
                      <m:t>𝑚</m:t>
                    </m:r>
                    <m:r>
                      <a:rPr lang="en-IN" sz="2000" i="0" dirty="0" smtClean="0">
                        <a:latin typeface="Cambria Math" panose="02040503050406030204" pitchFamily="18" charset="0"/>
                        <a:cs typeface="Times New Roman" panose="02020603050405020304" pitchFamily="18" charset="0"/>
                      </a:rPr>
                      <m:t>−1)</m:t>
                    </m:r>
                    <m:r>
                      <m:rPr>
                        <m:nor/>
                      </m:rPr>
                      <a:rPr lang="en-IN" sz="2000" i="1" dirty="0">
                        <a:latin typeface="Times New Roman" panose="02020603050405020304" pitchFamily="18" charset="0"/>
                        <a:cs typeface="Times New Roman" panose="02020603050405020304" pitchFamily="18" charset="0"/>
                      </a:rPr>
                      <m:t>×</m:t>
                    </m:r>
                    <m:r>
                      <a:rPr lang="en-IN" sz="2000" i="0" dirty="0" smtClean="0">
                        <a:latin typeface="Cambria Math" panose="02040503050406030204" pitchFamily="18" charset="0"/>
                        <a:cs typeface="Times New Roman" panose="02020603050405020304" pitchFamily="18" charset="0"/>
                      </a:rPr>
                      <m:t>(</m:t>
                    </m:r>
                    <m:r>
                      <a:rPr lang="en-IN" sz="2000" i="1" dirty="0" smtClean="0">
                        <a:latin typeface="Cambria Math" panose="02040503050406030204" pitchFamily="18" charset="0"/>
                        <a:cs typeface="Times New Roman" panose="02020603050405020304" pitchFamily="18" charset="0"/>
                      </a:rPr>
                      <m:t>𝑛</m:t>
                    </m:r>
                    <m:r>
                      <a:rPr lang="en-IN" sz="2000" i="0" dirty="0" smtClean="0">
                        <a:latin typeface="Cambria Math" panose="02040503050406030204" pitchFamily="18" charset="0"/>
                        <a:cs typeface="Times New Roman" panose="02020603050405020304" pitchFamily="18" charset="0"/>
                      </a:rPr>
                      <m:t>−1)</m:t>
                    </m:r>
                  </m:oMath>
                </a14:m>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here</a:t>
                </a:r>
                <a:r>
                  <a:rPr lang="en-IN" sz="2000" i="1" dirty="0" smtClean="0">
                    <a:latin typeface="Times New Roman" panose="02020603050405020304" pitchFamily="18" charset="0"/>
                    <a:cs typeface="Times New Roman" panose="02020603050405020304" pitchFamily="18" charset="0"/>
                  </a:rPr>
                  <a:t> m </a:t>
                </a:r>
                <a:r>
                  <a:rPr lang="en-IN" sz="2000" dirty="0" smtClean="0">
                    <a:latin typeface="Times New Roman" panose="02020603050405020304" pitchFamily="18" charset="0"/>
                    <a:cs typeface="Times New Roman" panose="02020603050405020304" pitchFamily="18" charset="0"/>
                  </a:rPr>
                  <a:t>= 2</a:t>
                </a:r>
                <a:r>
                  <a:rPr lang="en-IN" sz="2000" i="1" dirty="0" smtClean="0">
                    <a:latin typeface="Times New Roman" panose="02020603050405020304" pitchFamily="18" charset="0"/>
                    <a:cs typeface="Times New Roman" panose="02020603050405020304" pitchFamily="18" charset="0"/>
                  </a:rPr>
                  <a:t>, n </a:t>
                </a:r>
                <a:r>
                  <a:rPr lang="en-IN" sz="2000" dirty="0" smtClean="0">
                    <a:latin typeface="Times New Roman" panose="02020603050405020304" pitchFamily="18" charset="0"/>
                    <a:cs typeface="Times New Roman" panose="02020603050405020304" pitchFamily="18" charset="0"/>
                  </a:rPr>
                  <a:t>= 2)</a:t>
                </a:r>
                <a:r>
                  <a:rPr lang="en-IN" sz="2000" i="1" dirty="0" smtClean="0">
                    <a:latin typeface="Times New Roman" panose="02020603050405020304" pitchFamily="18" charset="0"/>
                    <a:cs typeface="Times New Roman" panose="02020603050405020304" pitchFamily="18" charset="0"/>
                  </a:rPr>
                  <a:t>. </a:t>
                </a:r>
              </a:p>
              <a:p>
                <a:pPr lvl="7" algn="just"/>
                <a:endParaRPr lang="en-IN" sz="1000" i="1"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For 1 degree of freedom, the </a:t>
                </a:r>
                <a:r>
                  <a:rPr lang="en-US" sz="2000" dirty="0">
                    <a:latin typeface="Times New Roman" panose="02020603050405020304" pitchFamily="18" charset="0"/>
                    <a:cs typeface="Times New Roman" panose="02020603050405020304" pitchFamily="18" charset="0"/>
                  </a:rPr>
                  <a:t>𝛘</a:t>
                </a:r>
                <a:r>
                  <a:rPr lang="en-US" sz="2000" baseline="30000" dirty="0" smtClean="0">
                    <a:latin typeface="Times New Roman" panose="02020603050405020304" pitchFamily="18" charset="0"/>
                    <a:cs typeface="Times New Roman" panose="02020603050405020304" pitchFamily="18" charset="0"/>
                  </a:rPr>
                  <a:t>2 </a:t>
                </a:r>
                <a:r>
                  <a:rPr lang="en-IN" sz="2000" dirty="0" smtClean="0">
                    <a:latin typeface="Times New Roman" panose="02020603050405020304" pitchFamily="18" charset="0"/>
                    <a:cs typeface="Times New Roman" panose="02020603050405020304" pitchFamily="18" charset="0"/>
                  </a:rPr>
                  <a:t> value needed to reject the hypothesis at the 0.01 significance level is 10.828. Since our computed value is above this, we reject the hypothesis that “Gender” and “Hobby” are independent and hence, conclude that the two attributes are </a:t>
                </a:r>
                <a:r>
                  <a:rPr lang="en-IN" sz="2000" i="1" dirty="0" smtClean="0">
                    <a:solidFill>
                      <a:srgbClr val="0B5ED7"/>
                    </a:solidFill>
                    <a:latin typeface="Times New Roman" panose="02020603050405020304" pitchFamily="18" charset="0"/>
                    <a:cs typeface="Times New Roman" panose="02020603050405020304" pitchFamily="18" charset="0"/>
                  </a:rPr>
                  <a:t>strongly correlated </a:t>
                </a:r>
                <a:r>
                  <a:rPr lang="en-IN" sz="2000" dirty="0" smtClean="0">
                    <a:latin typeface="Times New Roman" panose="02020603050405020304" pitchFamily="18" charset="0"/>
                    <a:cs typeface="Times New Roman" panose="02020603050405020304" pitchFamily="18" charset="0"/>
                  </a:rPr>
                  <a:t>for the given group of people.  </a:t>
                </a:r>
                <a:endParaRPr lang="en-IN" sz="2000"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01600" y="1592580"/>
                <a:ext cx="9183688" cy="4732020"/>
              </a:xfrm>
              <a:blipFill rotWithShape="1">
                <a:blip r:embed="rId3"/>
                <a:stretch>
                  <a:fillRect l="-465" t="-772" r="-664"/>
                </a:stretch>
              </a:blipFill>
            </p:spPr>
            <p:txBody>
              <a:bodyPr/>
              <a:lstStyle/>
              <a:p>
                <a:r>
                  <a:rPr lang="en-IN">
                    <a:noFill/>
                  </a:rPr>
                  <a:t> </a:t>
                </a:r>
              </a:p>
            </p:txBody>
          </p:sp>
        </mc:Fallback>
      </mc:AlternateContent>
    </p:spTree>
    <p:extLst>
      <p:ext uri="{BB962C8B-B14F-4D97-AF65-F5344CB8AC3E}">
        <p14:creationId xmlns:p14="http://schemas.microsoft.com/office/powerpoint/2010/main" val="2858676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04948" y="260648"/>
                <a:ext cx="8425339" cy="727231"/>
              </a:xfrm>
            </p:spPr>
            <p:txBody>
              <a:bodyPr>
                <a:normAutofit/>
              </a:bodyPr>
              <a:lstStyle/>
              <a:p>
                <a14:m>
                  <m:oMath xmlns:m="http://schemas.openxmlformats.org/officeDocument/2006/math">
                    <m:r>
                      <m:rPr>
                        <m:sty m:val="p"/>
                      </m:rPr>
                      <a:rPr lang="el-GR" sz="4000" i="1">
                        <a:solidFill>
                          <a:srgbClr val="A50021"/>
                        </a:solidFill>
                        <a:latin typeface="Cambria Math"/>
                        <a:cs typeface="Times New Roman" panose="02020603050405020304" pitchFamily="18" charset="0"/>
                      </a:rPr>
                      <m:t>χ</m:t>
                    </m:r>
                    <m:r>
                      <a:rPr lang="en-US" sz="4000" i="1" baseline="30000">
                        <a:solidFill>
                          <a:srgbClr val="A50021"/>
                        </a:solidFill>
                        <a:latin typeface="Cambria Math"/>
                        <a:cs typeface="Times New Roman" panose="02020603050405020304" pitchFamily="18" charset="0"/>
                      </a:rPr>
                      <m:t>2</m:t>
                    </m:r>
                  </m:oMath>
                </a14:m>
                <a:r>
                  <a:rPr lang="en-US" sz="4000" dirty="0">
                    <a:solidFill>
                      <a:srgbClr val="A50021"/>
                    </a:solidFill>
                    <a:latin typeface="Times New Roman" pitchFamily="18" charset="0"/>
                    <a:cs typeface="Times New Roman" pitchFamily="18" charset="0"/>
                  </a:rPr>
                  <a:t> – Test </a:t>
                </a:r>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04948" y="260648"/>
                <a:ext cx="8425339" cy="727231"/>
              </a:xfrm>
              <a:blipFill rotWithShape="1">
                <a:blip r:embed="rId2"/>
                <a:stretch>
                  <a:fillRect t="-5042" b="-42857"/>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5272" y="1298665"/>
                <a:ext cx="9183688" cy="5020492"/>
              </a:xfrm>
            </p:spPr>
            <p:txBody>
              <a:bodyPr>
                <a:normAutofit lnSpcReduction="10000"/>
              </a:bodyPr>
              <a:lstStyle/>
              <a:p>
                <a:pPr marL="0" indent="0" algn="just">
                  <a:buNone/>
                </a:pPr>
                <a:r>
                  <a:rPr lang="en-US" sz="2000" b="1" dirty="0" smtClean="0">
                    <a:solidFill>
                      <a:srgbClr val="0B5ED7"/>
                    </a:solidFill>
                    <a:latin typeface="Times New Roman" panose="02020603050405020304" pitchFamily="18" charset="0"/>
                    <a:cs typeface="Times New Roman" panose="02020603050405020304" pitchFamily="18" charset="0"/>
                  </a:rPr>
                  <a:t>Example 7.4: Hypothesis </a:t>
                </a:r>
                <a:r>
                  <a:rPr lang="en-US" sz="2000" b="1" dirty="0">
                    <a:solidFill>
                      <a:srgbClr val="0B5ED7"/>
                    </a:solidFill>
                    <a:latin typeface="Times New Roman" panose="02020603050405020304" pitchFamily="18" charset="0"/>
                    <a:cs typeface="Times New Roman" panose="02020603050405020304" pitchFamily="18" charset="0"/>
                  </a:rPr>
                  <a:t>on </a:t>
                </a:r>
                <a:r>
                  <a:rPr lang="en-US" sz="2000" b="1" dirty="0" smtClean="0">
                    <a:solidFill>
                      <a:srgbClr val="0B5ED7"/>
                    </a:solidFill>
                    <a:latin typeface="Times New Roman" panose="02020603050405020304" pitchFamily="18" charset="0"/>
                    <a:cs typeface="Times New Roman" panose="02020603050405020304" pitchFamily="18" charset="0"/>
                  </a:rPr>
                  <a:t>“accident proneness” versus “driver’s handedness”.</a:t>
                </a:r>
              </a:p>
              <a:p>
                <a:pPr marL="0" indent="0" algn="just">
                  <a:buNone/>
                </a:pPr>
                <a:r>
                  <a:rPr lang="en-US" sz="1000" b="1" dirty="0">
                    <a:solidFill>
                      <a:srgbClr val="0B5ED7"/>
                    </a:solidFill>
                    <a:latin typeface="Times New Roman" pitchFamily="18" charset="0"/>
                    <a:cs typeface="Times New Roman" panose="02020603050405020304" pitchFamily="18" charset="0"/>
                  </a:rPr>
                  <a:t>	</a:t>
                </a:r>
                <a:r>
                  <a:rPr lang="en-US" sz="1000" b="1" dirty="0" smtClean="0">
                    <a:solidFill>
                      <a:srgbClr val="0B5ED7"/>
                    </a:solidFill>
                    <a:latin typeface="Times New Roman" panose="02020603050405020304" pitchFamily="18" charset="0"/>
                    <a:cs typeface="Times New Roman" panose="02020603050405020304" pitchFamily="18" charset="0"/>
                  </a:rPr>
                  <a:t>					</a:t>
                </a:r>
                <a:endParaRPr lang="en-US" sz="1000" b="1" dirty="0">
                  <a:solidFill>
                    <a:srgbClr val="0B5ED7"/>
                  </a:solidFill>
                  <a:latin typeface="Times New Roman" pitchFamily="18" charset="0"/>
                  <a:cs typeface="Times New Roman" pitchFamily="18" charset="0"/>
                </a:endParaRPr>
              </a:p>
              <a:p>
                <a:pPr algn="just"/>
                <a:r>
                  <a:rPr lang="en-IN" sz="2000" dirty="0" smtClean="0">
                    <a:solidFill>
                      <a:srgbClr val="0B5ED7"/>
                    </a:solidFill>
                    <a:latin typeface="Times New Roman" panose="02020603050405020304" pitchFamily="18" charset="0"/>
                    <a:cs typeface="Times New Roman" panose="02020603050405020304" pitchFamily="18" charset="0"/>
                  </a:rPr>
                  <a:t>Consider the following </a:t>
                </a:r>
                <a14:m>
                  <m:oMath xmlns:m="http://schemas.openxmlformats.org/officeDocument/2006/math">
                    <m:r>
                      <m:rPr>
                        <m:sty m:val="p"/>
                      </m:rPr>
                      <a:rPr lang="en-US" sz="2000" b="0" i="0" dirty="0" smtClean="0">
                        <a:solidFill>
                          <a:srgbClr val="0B5ED7"/>
                        </a:solidFill>
                        <a:latin typeface="Cambria Math"/>
                        <a:cs typeface="Times New Roman" panose="02020603050405020304" pitchFamily="18" charset="0"/>
                      </a:rPr>
                      <m:t>contingency</m:t>
                    </m:r>
                    <m:r>
                      <a:rPr lang="en-US" sz="2000" b="0" i="0" dirty="0" smtClean="0">
                        <a:solidFill>
                          <a:srgbClr val="0B5ED7"/>
                        </a:solidFill>
                        <a:latin typeface="Cambria Math"/>
                        <a:cs typeface="Times New Roman" panose="02020603050405020304" pitchFamily="18" charset="0"/>
                      </a:rPr>
                      <m:t> </m:t>
                    </m:r>
                    <m:r>
                      <m:rPr>
                        <m:sty m:val="p"/>
                      </m:rPr>
                      <a:rPr lang="en-US" sz="2000" b="0" i="0" dirty="0" smtClean="0">
                        <a:solidFill>
                          <a:srgbClr val="0B5ED7"/>
                        </a:solidFill>
                        <a:latin typeface="Cambria Math"/>
                        <a:cs typeface="Times New Roman" panose="02020603050405020304" pitchFamily="18" charset="0"/>
                      </a:rPr>
                      <m:t>table</m:t>
                    </m:r>
                    <m:r>
                      <a:rPr lang="en-US" sz="2000" b="0" i="0" dirty="0" smtClean="0">
                        <a:solidFill>
                          <a:srgbClr val="0B5ED7"/>
                        </a:solidFill>
                        <a:latin typeface="Cambria Math"/>
                        <a:cs typeface="Times New Roman" panose="02020603050405020304" pitchFamily="18" charset="0"/>
                      </a:rPr>
                      <m:t> </m:t>
                    </m:r>
                  </m:oMath>
                </a14:m>
                <a:r>
                  <a:rPr lang="en-IN" sz="2000" dirty="0" smtClean="0">
                    <a:solidFill>
                      <a:srgbClr val="0B5ED7"/>
                    </a:solidFill>
                    <a:latin typeface="Times New Roman" panose="02020603050405020304" pitchFamily="18" charset="0"/>
                    <a:cs typeface="Times New Roman" panose="02020603050405020304" pitchFamily="18" charset="0"/>
                  </a:rPr>
                  <a:t> on car accidents among left and right-handed drivers’ of sample size 175.</a:t>
                </a:r>
              </a:p>
              <a:p>
                <a:pPr lvl="8" algn="just"/>
                <a:endParaRPr lang="en-IN" sz="800" dirty="0" smtClean="0">
                  <a:solidFill>
                    <a:srgbClr val="0B5ED7"/>
                  </a:solidFill>
                  <a:latin typeface="Times New Roman" panose="02020603050405020304" pitchFamily="18" charset="0"/>
                  <a:cs typeface="Times New Roman" panose="02020603050405020304" pitchFamily="18" charset="0"/>
                </a:endParaRPr>
              </a:p>
              <a:p>
                <a:pPr algn="just"/>
                <a:r>
                  <a:rPr lang="en-IN" sz="2000" dirty="0" smtClean="0">
                    <a:solidFill>
                      <a:srgbClr val="0B5ED7"/>
                    </a:solidFill>
                    <a:latin typeface="Times New Roman" panose="02020603050405020304" pitchFamily="18" charset="0"/>
                    <a:cs typeface="Times New Roman" panose="02020603050405020304" pitchFamily="18" charset="0"/>
                  </a:rPr>
                  <a:t>Hypothesis is that</a:t>
                </a:r>
                <a:r>
                  <a:rPr lang="en-IN" sz="2000" dirty="0">
                    <a:solidFill>
                      <a:srgbClr val="0B5ED7"/>
                    </a:solidFill>
                    <a:latin typeface="Times New Roman" panose="02020603050405020304" pitchFamily="18" charset="0"/>
                    <a:cs typeface="Times New Roman" panose="02020603050405020304" pitchFamily="18" charset="0"/>
                  </a:rPr>
                  <a:t> </a:t>
                </a:r>
                <a:r>
                  <a:rPr lang="en-IN" sz="2000" i="1" dirty="0" smtClean="0">
                    <a:solidFill>
                      <a:srgbClr val="0B5ED7"/>
                    </a:solidFill>
                    <a:latin typeface="Times New Roman" panose="02020603050405020304" pitchFamily="18" charset="0"/>
                    <a:cs typeface="Times New Roman" panose="02020603050405020304" pitchFamily="18" charset="0"/>
                  </a:rPr>
                  <a:t>“fatality of accidents is independent of driver’s handedness”</a:t>
                </a:r>
              </a:p>
              <a:p>
                <a:pPr algn="just"/>
                <a:endParaRPr lang="en-US" sz="2000" i="1" dirty="0">
                  <a:solidFill>
                    <a:srgbClr val="0B5ED7"/>
                  </a:solidFill>
                  <a:latin typeface="Times New Roman" panose="02020603050405020304" pitchFamily="18" charset="0"/>
                  <a:cs typeface="Times New Roman" panose="02020603050405020304" pitchFamily="18" charset="0"/>
                </a:endParaRPr>
              </a:p>
              <a:p>
                <a:pPr algn="just"/>
                <a:endParaRPr lang="en-US" sz="2000" i="1" dirty="0" smtClean="0">
                  <a:solidFill>
                    <a:srgbClr val="0B5ED7"/>
                  </a:solidFill>
                  <a:latin typeface="Times New Roman" panose="02020603050405020304" pitchFamily="18" charset="0"/>
                  <a:cs typeface="Times New Roman" panose="02020603050405020304" pitchFamily="18" charset="0"/>
                </a:endParaRPr>
              </a:p>
              <a:p>
                <a:pPr algn="just"/>
                <a:endParaRPr lang="en-US" sz="2000" i="1" dirty="0">
                  <a:solidFill>
                    <a:srgbClr val="0B5ED7"/>
                  </a:solidFill>
                  <a:latin typeface="Times New Roman" panose="02020603050405020304" pitchFamily="18" charset="0"/>
                  <a:cs typeface="Times New Roman" panose="02020603050405020304" pitchFamily="18" charset="0"/>
                </a:endParaRPr>
              </a:p>
              <a:p>
                <a:pPr algn="just"/>
                <a:endParaRPr lang="en-US" sz="2000" i="1" dirty="0" smtClean="0">
                  <a:solidFill>
                    <a:srgbClr val="0B5ED7"/>
                  </a:solidFill>
                  <a:latin typeface="Times New Roman" panose="02020603050405020304" pitchFamily="18" charset="0"/>
                  <a:cs typeface="Times New Roman" panose="02020603050405020304" pitchFamily="18" charset="0"/>
                </a:endParaRPr>
              </a:p>
              <a:p>
                <a:pPr algn="just"/>
                <a:endParaRPr lang="en-US" sz="2000" i="1" dirty="0">
                  <a:solidFill>
                    <a:srgbClr val="0B5ED7"/>
                  </a:solidFill>
                  <a:latin typeface="Times New Roman" panose="02020603050405020304" pitchFamily="18" charset="0"/>
                  <a:cs typeface="Times New Roman" panose="02020603050405020304" pitchFamily="18" charset="0"/>
                </a:endParaRPr>
              </a:p>
              <a:p>
                <a:pPr algn="just"/>
                <a:endParaRPr lang="en-US" sz="2000" i="1" dirty="0" smtClean="0">
                  <a:solidFill>
                    <a:srgbClr val="0B5ED7"/>
                  </a:solidFill>
                  <a:latin typeface="Times New Roman" panose="02020603050405020304" pitchFamily="18" charset="0"/>
                  <a:cs typeface="Times New Roman" panose="02020603050405020304" pitchFamily="18" charset="0"/>
                </a:endParaRPr>
              </a:p>
              <a:p>
                <a:pPr algn="just"/>
                <a:endParaRPr lang="en-US" sz="2000" i="1" dirty="0" smtClean="0">
                  <a:solidFill>
                    <a:srgbClr val="0B5ED7"/>
                  </a:solidFill>
                  <a:latin typeface="Times New Roman" panose="02020603050405020304" pitchFamily="18" charset="0"/>
                  <a:cs typeface="Times New Roman" panose="02020603050405020304" pitchFamily="18" charset="0"/>
                </a:endParaRPr>
              </a:p>
              <a:p>
                <a:pPr algn="just"/>
                <a:endParaRPr lang="en-US" sz="2000" i="1" dirty="0">
                  <a:solidFill>
                    <a:srgbClr val="0B5ED7"/>
                  </a:solidFill>
                  <a:latin typeface="Times New Roman" panose="02020603050405020304" pitchFamily="18" charset="0"/>
                  <a:cs typeface="Times New Roman" panose="02020603050405020304" pitchFamily="18" charset="0"/>
                </a:endParaRPr>
              </a:p>
              <a:p>
                <a:pPr algn="just"/>
                <a:r>
                  <a:rPr lang="en-US" sz="2000" dirty="0" smtClean="0">
                    <a:solidFill>
                      <a:srgbClr val="0B5ED7"/>
                    </a:solidFill>
                    <a:latin typeface="Times New Roman" panose="02020603050405020304" pitchFamily="18" charset="0"/>
                    <a:cs typeface="Times New Roman" panose="02020603050405020304" pitchFamily="18" charset="0"/>
                  </a:rPr>
                  <a:t>Find the correlation between Fatality and Handedness and test the significance of the correlation with significance level 0.1%. </a:t>
                </a:r>
                <a:endParaRPr lang="en-IN" sz="2000" dirty="0">
                  <a:solidFill>
                    <a:srgbClr val="0B5ED7"/>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5272" y="1298665"/>
                <a:ext cx="9183688" cy="5020492"/>
              </a:xfrm>
              <a:blipFill rotWithShape="1">
                <a:blip r:embed="rId3"/>
                <a:stretch>
                  <a:fillRect l="-730" t="-1214" r="-6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54419945"/>
                  </p:ext>
                </p:extLst>
              </p:nvPr>
            </p:nvGraphicFramePr>
            <p:xfrm>
              <a:off x="1084512" y="3033945"/>
              <a:ext cx="7194074" cy="2462375"/>
            </p:xfrm>
            <a:graphic>
              <a:graphicData uri="http://schemas.openxmlformats.org/drawingml/2006/table">
                <a:tbl>
                  <a:tblPr firstRow="1" bandRow="1">
                    <a:tableStyleId>{2D5ABB26-0587-4C30-8999-92F81FD0307C}</a:tableStyleId>
                  </a:tblPr>
                  <a:tblGrid>
                    <a:gridCol w="853858">
                      <a:extLst>
                        <a:ext uri="{9D8B030D-6E8A-4147-A177-3AD203B41FA5}">
                          <a16:colId xmlns:a16="http://schemas.microsoft.com/office/drawing/2014/main" val="20000"/>
                        </a:ext>
                      </a:extLst>
                    </a:gridCol>
                    <a:gridCol w="1473635">
                      <a:extLst>
                        <a:ext uri="{9D8B030D-6E8A-4147-A177-3AD203B41FA5}">
                          <a16:colId xmlns:a16="http://schemas.microsoft.com/office/drawing/2014/main" val="20001"/>
                        </a:ext>
                      </a:extLst>
                    </a:gridCol>
                    <a:gridCol w="1676088">
                      <a:extLst>
                        <a:ext uri="{9D8B030D-6E8A-4147-A177-3AD203B41FA5}">
                          <a16:colId xmlns:a16="http://schemas.microsoft.com/office/drawing/2014/main" val="20002"/>
                        </a:ext>
                      </a:extLst>
                    </a:gridCol>
                    <a:gridCol w="1615631">
                      <a:extLst>
                        <a:ext uri="{9D8B030D-6E8A-4147-A177-3AD203B41FA5}">
                          <a16:colId xmlns:a16="http://schemas.microsoft.com/office/drawing/2014/main" val="20003"/>
                        </a:ext>
                      </a:extLst>
                    </a:gridCol>
                    <a:gridCol w="1574862">
                      <a:extLst>
                        <a:ext uri="{9D8B030D-6E8A-4147-A177-3AD203B41FA5}">
                          <a16:colId xmlns:a16="http://schemas.microsoft.com/office/drawing/2014/main" val="20004"/>
                        </a:ext>
                      </a:extLst>
                    </a:gridCol>
                  </a:tblGrid>
                  <a:tr h="606753">
                    <a:tc rowSpan="5">
                      <a:txBody>
                        <a:bodyPr/>
                        <a:lstStyle/>
                        <a:p>
                          <a:pPr algn="ctr"/>
                          <a:r>
                            <a:rPr lang="en-US" dirty="0" smtClean="0">
                              <a:solidFill>
                                <a:schemeClr val="bg1"/>
                              </a:solidFill>
                            </a:rPr>
                            <a:t>FATALITY</a:t>
                          </a:r>
                          <a:endParaRPr lang="en-US" dirty="0">
                            <a:solidFill>
                              <a:schemeClr val="bg1"/>
                            </a:solidFill>
                          </a:endParaRPr>
                        </a:p>
                      </a:txBody>
                      <a:tcPr vert="vert270" anchor="ctr">
                        <a:solidFill>
                          <a:schemeClr val="tx1"/>
                        </a:solidFill>
                      </a:tcPr>
                    </a:tc>
                    <a:tc gridSpan="4">
                      <a:txBody>
                        <a:bodyPr/>
                        <a:lstStyle/>
                        <a:p>
                          <a:pPr algn="ctr"/>
                          <a:r>
                            <a:rPr lang="en-US" dirty="0" smtClean="0">
                              <a:solidFill>
                                <a:schemeClr val="bg1"/>
                              </a:solidFill>
                            </a:rPr>
                            <a:t>HANDEDNESS</a:t>
                          </a:r>
                          <a:endParaRPr lang="en-US" dirty="0">
                            <a:solidFill>
                              <a:schemeClr val="bg1"/>
                            </a:solidFill>
                          </a:endParaRP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0"/>
                      </a:ext>
                    </a:extLst>
                  </a:tr>
                  <a:tr h="325633">
                    <a:tc vMerge="1">
                      <a:txBody>
                        <a:bodyPr/>
                        <a:lstStyle/>
                        <a:p>
                          <a:endParaRPr lang="en-US" dirty="0"/>
                        </a:p>
                      </a:txBody>
                      <a:tcPr/>
                    </a:tc>
                    <a:tc>
                      <a:txBody>
                        <a:bodyPr/>
                        <a:lstStyle/>
                        <a:p>
                          <a:pPr algn="ctr"/>
                          <a:endParaRPr lang="en-US" dirty="0"/>
                        </a:p>
                      </a:txBody>
                      <a:tcPr anchor="ctr"/>
                    </a:tc>
                    <a:tc>
                      <a:txBody>
                        <a:bodyPr/>
                        <a:lstStyle/>
                        <a:p>
                          <a:pPr algn="ctr"/>
                          <a:r>
                            <a:rPr lang="en-US" dirty="0" smtClean="0"/>
                            <a:t>Left-Handed</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smtClean="0"/>
                            <a:t>Right-Handed</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nchor="ctr">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r h="562051">
                    <a:tc vMerge="1">
                      <a:txBody>
                        <a:bodyPr/>
                        <a:lstStyle/>
                        <a:p>
                          <a:endParaRPr lang="en-US" dirty="0"/>
                        </a:p>
                      </a:txBody>
                      <a:tcPr/>
                    </a:tc>
                    <a:tc>
                      <a:txBody>
                        <a:bodyPr/>
                        <a:lstStyle/>
                        <a:p>
                          <a:pPr algn="ctr"/>
                          <a:r>
                            <a:rPr lang="en-US" smtClean="0"/>
                            <a:t>Non-Fatal</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m:t>
                                </m:r>
                              </m:oMath>
                            </m:oMathPara>
                          </a14:m>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141</m:t>
                                </m:r>
                              </m:oMath>
                            </m:oMathPara>
                          </a14:m>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149</m:t>
                                </m:r>
                              </m:oMath>
                            </m:oMathPara>
                          </a14:m>
                          <a:endParaRPr lang="en-US" dirty="0"/>
                        </a:p>
                      </a:txBody>
                      <a:tcPr anchor="ctr">
                        <a:lnT w="12700" cap="flat" cmpd="sng" algn="ctr">
                          <a:solidFill>
                            <a:schemeClr val="tx1"/>
                          </a:solidFill>
                          <a:prstDash val="solid"/>
                          <a:round/>
                          <a:headEnd type="none" w="med" len="med"/>
                          <a:tailEnd type="none" w="med" len="med"/>
                        </a:lnT>
                        <a:solidFill>
                          <a:schemeClr val="bg1">
                            <a:lumMod val="65000"/>
                          </a:schemeClr>
                        </a:solidFill>
                      </a:tcPr>
                    </a:tc>
                    <a:extLst>
                      <a:ext uri="{0D108BD9-81ED-4DB2-BD59-A6C34878D82A}">
                        <a16:rowId xmlns:a16="http://schemas.microsoft.com/office/drawing/2014/main" val="10002"/>
                      </a:ext>
                    </a:extLst>
                  </a:tr>
                  <a:tr h="562051">
                    <a:tc vMerge="1">
                      <a:txBody>
                        <a:bodyPr/>
                        <a:lstStyle/>
                        <a:p>
                          <a:endParaRPr lang="en-US" dirty="0"/>
                        </a:p>
                      </a:txBody>
                      <a:tcPr/>
                    </a:tc>
                    <a:tc>
                      <a:txBody>
                        <a:bodyPr/>
                        <a:lstStyle/>
                        <a:p>
                          <a:pPr algn="ctr"/>
                          <a:r>
                            <a:rPr lang="en-US" smtClean="0"/>
                            <a:t>Fatal</a:t>
                          </a:r>
                          <a:endParaRPr lang="en-US" dirty="0"/>
                        </a:p>
                      </a:txBody>
                      <a:tcPr anchor="ctr">
                        <a:lnR w="12700" cap="flat" cmpd="sng" algn="ctr">
                          <a:solidFill>
                            <a:schemeClr val="tx1"/>
                          </a:solidFill>
                          <a:prstDash val="solid"/>
                          <a:round/>
                          <a:headEnd type="none" w="med" len="med"/>
                          <a:tailEnd type="none" w="med" len="med"/>
                        </a:lnR>
                        <a:lnB>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3</m:t>
                                </m:r>
                              </m:oMath>
                            </m:oMathPara>
                          </a14:m>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23</m:t>
                                </m:r>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26</m:t>
                                </m:r>
                              </m:oMath>
                            </m:oMathPara>
                          </a14:m>
                          <a:endParaRPr lang="en-US" dirty="0"/>
                        </a:p>
                      </a:txBody>
                      <a:tcPr anchor="ctr">
                        <a:solidFill>
                          <a:schemeClr val="bg1">
                            <a:lumMod val="65000"/>
                          </a:schemeClr>
                        </a:solidFill>
                      </a:tcPr>
                    </a:tc>
                    <a:extLst>
                      <a:ext uri="{0D108BD9-81ED-4DB2-BD59-A6C34878D82A}">
                        <a16:rowId xmlns:a16="http://schemas.microsoft.com/office/drawing/2014/main" val="10003"/>
                      </a:ext>
                    </a:extLst>
                  </a:tr>
                  <a:tr h="325633">
                    <a:tc vMerge="1">
                      <a:txBody>
                        <a:bodyPr/>
                        <a:lstStyle/>
                        <a:p>
                          <a:endParaRPr lang="en-US" dirty="0"/>
                        </a:p>
                      </a:txBody>
                      <a:tcPr/>
                    </a:tc>
                    <a:tc>
                      <a:txBody>
                        <a:bodyPr/>
                        <a:lstStyle/>
                        <a:p>
                          <a:pPr algn="ctr"/>
                          <a:r>
                            <a:rPr lang="en-US" dirty="0" smtClean="0"/>
                            <a:t>Total</a:t>
                          </a:r>
                          <a:endParaRPr lang="en-US"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11</m:t>
                                </m:r>
                              </m:oMath>
                            </m:oMathPara>
                          </a14:m>
                          <a:endParaRPr lang="en-US" dirty="0"/>
                        </a:p>
                      </a:txBody>
                      <a:tcPr anchor="ctr">
                        <a:lnL w="12700"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164</m:t>
                                </m:r>
                              </m:oMath>
                            </m:oMathPara>
                          </a14:m>
                          <a:endParaRPr lang="en-US" dirty="0"/>
                        </a:p>
                      </a:txBody>
                      <a:tcPr anchor="ctr">
                        <a:solidFill>
                          <a:schemeClr val="bg1">
                            <a:lumMod val="6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175</m:t>
                                </m:r>
                              </m:oMath>
                            </m:oMathPara>
                          </a14:m>
                          <a:endParaRPr lang="en-US" dirty="0"/>
                        </a:p>
                      </a:txBody>
                      <a:tcPr anchor="ctr">
                        <a:solidFill>
                          <a:schemeClr val="bg1">
                            <a:lumMod val="50000"/>
                          </a:schemeClr>
                        </a:solidFill>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54419945"/>
                  </p:ext>
                </p:extLst>
              </p:nvPr>
            </p:nvGraphicFramePr>
            <p:xfrm>
              <a:off x="1084512" y="3033945"/>
              <a:ext cx="7194074" cy="2462375"/>
            </p:xfrm>
            <a:graphic>
              <a:graphicData uri="http://schemas.openxmlformats.org/drawingml/2006/table">
                <a:tbl>
                  <a:tblPr firstRow="1" bandRow="1">
                    <a:tableStyleId>{2D5ABB26-0587-4C30-8999-92F81FD0307C}</a:tableStyleId>
                  </a:tblPr>
                  <a:tblGrid>
                    <a:gridCol w="853858"/>
                    <a:gridCol w="1473635"/>
                    <a:gridCol w="1676088"/>
                    <a:gridCol w="1615631"/>
                    <a:gridCol w="1574862"/>
                  </a:tblGrid>
                  <a:tr h="606753">
                    <a:tc rowSpan="5">
                      <a:txBody>
                        <a:bodyPr/>
                        <a:lstStyle/>
                        <a:p>
                          <a:pPr algn="ctr"/>
                          <a:r>
                            <a:rPr lang="en-US" dirty="0" smtClean="0">
                              <a:solidFill>
                                <a:schemeClr val="bg1"/>
                              </a:solidFill>
                            </a:rPr>
                            <a:t>FATALITY</a:t>
                          </a:r>
                          <a:endParaRPr lang="en-US" dirty="0">
                            <a:solidFill>
                              <a:schemeClr val="bg1"/>
                            </a:solidFill>
                          </a:endParaRPr>
                        </a:p>
                      </a:txBody>
                      <a:tcPr vert="vert270" anchor="ctr">
                        <a:solidFill>
                          <a:schemeClr val="tx1"/>
                        </a:solidFill>
                      </a:tcPr>
                    </a:tc>
                    <a:tc gridSpan="4">
                      <a:txBody>
                        <a:bodyPr/>
                        <a:lstStyle/>
                        <a:p>
                          <a:pPr algn="ctr"/>
                          <a:r>
                            <a:rPr lang="en-US" dirty="0" smtClean="0">
                              <a:solidFill>
                                <a:schemeClr val="bg1"/>
                              </a:solidFill>
                            </a:rPr>
                            <a:t>HANDEDNESS</a:t>
                          </a:r>
                          <a:endParaRPr lang="en-US" dirty="0">
                            <a:solidFill>
                              <a:schemeClr val="bg1"/>
                            </a:solidFill>
                          </a:endParaRP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365760">
                    <a:tc vMerge="1">
                      <a:txBody>
                        <a:bodyPr/>
                        <a:lstStyle/>
                        <a:p>
                          <a:endParaRPr lang="en-US" dirty="0"/>
                        </a:p>
                      </a:txBody>
                      <a:tcPr/>
                    </a:tc>
                    <a:tc>
                      <a:txBody>
                        <a:bodyPr/>
                        <a:lstStyle/>
                        <a:p>
                          <a:pPr algn="ctr"/>
                          <a:endParaRPr lang="en-US" dirty="0"/>
                        </a:p>
                      </a:txBody>
                      <a:tcPr anchor="ctr"/>
                    </a:tc>
                    <a:tc>
                      <a:txBody>
                        <a:bodyPr/>
                        <a:lstStyle/>
                        <a:p>
                          <a:pPr algn="ctr"/>
                          <a:r>
                            <a:rPr lang="en-US" dirty="0" smtClean="0"/>
                            <a:t>Left-Handed</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smtClean="0"/>
                            <a:t>Right-Handed</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nchor="ctr">
                        <a:lnB w="12700" cap="flat" cmpd="sng" algn="ctr">
                          <a:solidFill>
                            <a:schemeClr val="tx1"/>
                          </a:solidFill>
                          <a:prstDash val="solid"/>
                          <a:round/>
                          <a:headEnd type="none" w="med" len="med"/>
                          <a:tailEnd type="none" w="med" len="med"/>
                        </a:lnB>
                        <a:solidFill>
                          <a:schemeClr val="bg1">
                            <a:lumMod val="65000"/>
                          </a:schemeClr>
                        </a:solidFill>
                      </a:tcPr>
                    </a:tc>
                  </a:tr>
                  <a:tr h="562051">
                    <a:tc vMerge="1">
                      <a:txBody>
                        <a:bodyPr/>
                        <a:lstStyle/>
                        <a:p>
                          <a:endParaRPr lang="en-US" dirty="0"/>
                        </a:p>
                      </a:txBody>
                      <a:tcPr/>
                    </a:tc>
                    <a:tc>
                      <a:txBody>
                        <a:bodyPr/>
                        <a:lstStyle/>
                        <a:p>
                          <a:pPr algn="ctr"/>
                          <a:r>
                            <a:rPr lang="en-US" smtClean="0"/>
                            <a:t>Non-Fatal</a:t>
                          </a:r>
                          <a:endParaRPr lang="en-US" dirty="0"/>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1">
                          <a:blip r:embed="rId4"/>
                          <a:stretch>
                            <a:fillRect l="-139273" t="-175000" r="-190545" b="-182609"/>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rotWithShape="1">
                          <a:blip r:embed="rId4"/>
                          <a:stretch>
                            <a:fillRect l="-248302" t="-175000" r="-97736" b="-182609"/>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rotWithShape="1">
                          <a:blip r:embed="rId4"/>
                          <a:stretch>
                            <a:fillRect l="-357752" t="-175000" r="-388" b="-182609"/>
                          </a:stretch>
                        </a:blipFill>
                      </a:tcPr>
                    </a:tc>
                  </a:tr>
                  <a:tr h="562051">
                    <a:tc vMerge="1">
                      <a:txBody>
                        <a:bodyPr/>
                        <a:lstStyle/>
                        <a:p>
                          <a:endParaRPr lang="en-US" dirty="0"/>
                        </a:p>
                      </a:txBody>
                      <a:tcPr/>
                    </a:tc>
                    <a:tc>
                      <a:txBody>
                        <a:bodyPr/>
                        <a:lstStyle/>
                        <a:p>
                          <a:pPr algn="ctr"/>
                          <a:r>
                            <a:rPr lang="en-US" smtClean="0"/>
                            <a:t>Fatal</a:t>
                          </a:r>
                          <a:endParaRPr lang="en-US" dirty="0"/>
                        </a:p>
                      </a:txBody>
                      <a:tcPr anchor="ctr">
                        <a:lnR w="12700" cap="flat" cmpd="sng" algn="ctr">
                          <a:solidFill>
                            <a:schemeClr val="tx1"/>
                          </a:solidFill>
                          <a:prstDash val="solid"/>
                          <a:round/>
                          <a:headEnd type="none" w="med" len="med"/>
                          <a:tailEnd type="none" w="med" len="med"/>
                        </a:lnR>
                        <a:lnB>
                          <a:noFill/>
                        </a:lnB>
                      </a:tcPr>
                    </a:tc>
                    <a:tc>
                      <a:txBody>
                        <a:bodyPr/>
                        <a:lstStyle/>
                        <a:p>
                          <a:endParaRPr lang="en-US"/>
                        </a:p>
                      </a:txBody>
                      <a:tcPr anchor="ctr">
                        <a:lnL w="12700" cap="flat" cmpd="sng" algn="ctr">
                          <a:solidFill>
                            <a:schemeClr val="tx1"/>
                          </a:solidFill>
                          <a:prstDash val="solid"/>
                          <a:round/>
                          <a:headEnd type="none" w="med" len="med"/>
                          <a:tailEnd type="none" w="med" len="med"/>
                        </a:lnL>
                        <a:blipFill rotWithShape="1">
                          <a:blip r:embed="rId4"/>
                          <a:stretch>
                            <a:fillRect l="-139273" t="-275000" r="-190545" b="-82609"/>
                          </a:stretch>
                        </a:blipFill>
                      </a:tcPr>
                    </a:tc>
                    <a:tc>
                      <a:txBody>
                        <a:bodyPr/>
                        <a:lstStyle/>
                        <a:p>
                          <a:endParaRPr lang="en-US"/>
                        </a:p>
                      </a:txBody>
                      <a:tcPr anchor="ctr">
                        <a:blipFill rotWithShape="1">
                          <a:blip r:embed="rId4"/>
                          <a:stretch>
                            <a:fillRect l="-248302" t="-275000" r="-97736" b="-82609"/>
                          </a:stretch>
                        </a:blipFill>
                      </a:tcPr>
                    </a:tc>
                    <a:tc>
                      <a:txBody>
                        <a:bodyPr/>
                        <a:lstStyle/>
                        <a:p>
                          <a:endParaRPr lang="en-US"/>
                        </a:p>
                      </a:txBody>
                      <a:tcPr anchor="ctr">
                        <a:blipFill rotWithShape="1">
                          <a:blip r:embed="rId4"/>
                          <a:stretch>
                            <a:fillRect l="-357752" t="-275000" r="-388" b="-82609"/>
                          </a:stretch>
                        </a:blipFill>
                      </a:tcPr>
                    </a:tc>
                  </a:tr>
                  <a:tr h="365760">
                    <a:tc vMerge="1">
                      <a:txBody>
                        <a:bodyPr/>
                        <a:lstStyle/>
                        <a:p>
                          <a:endParaRPr lang="en-US" dirty="0"/>
                        </a:p>
                      </a:txBody>
                      <a:tcPr/>
                    </a:tc>
                    <a:tc>
                      <a:txBody>
                        <a:bodyPr/>
                        <a:lstStyle/>
                        <a:p>
                          <a:pPr algn="ctr"/>
                          <a:r>
                            <a:rPr lang="en-US" dirty="0" smtClean="0"/>
                            <a:t>Total</a:t>
                          </a:r>
                          <a:endParaRPr lang="en-US"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blipFill rotWithShape="1">
                          <a:blip r:embed="rId4"/>
                          <a:stretch>
                            <a:fillRect l="-139273" t="-575000" r="-190545" b="-26667"/>
                          </a:stretch>
                        </a:blipFill>
                      </a:tcPr>
                    </a:tc>
                    <a:tc>
                      <a:txBody>
                        <a:bodyPr/>
                        <a:lstStyle/>
                        <a:p>
                          <a:endParaRPr lang="en-US"/>
                        </a:p>
                      </a:txBody>
                      <a:tcPr anchor="ctr">
                        <a:blipFill rotWithShape="1">
                          <a:blip r:embed="rId4"/>
                          <a:stretch>
                            <a:fillRect l="-248302" t="-575000" r="-97736" b="-26667"/>
                          </a:stretch>
                        </a:blipFill>
                      </a:tcPr>
                    </a:tc>
                    <a:tc>
                      <a:txBody>
                        <a:bodyPr/>
                        <a:lstStyle/>
                        <a:p>
                          <a:endParaRPr lang="en-US"/>
                        </a:p>
                      </a:txBody>
                      <a:tcPr anchor="ctr">
                        <a:blipFill rotWithShape="1">
                          <a:blip r:embed="rId4"/>
                          <a:stretch>
                            <a:fillRect l="-357752" t="-575000" r="-388" b="-26667"/>
                          </a:stretch>
                        </a:blipFill>
                      </a:tcPr>
                    </a:tc>
                  </a:tr>
                </a:tbl>
              </a:graphicData>
            </a:graphic>
          </p:graphicFrame>
        </mc:Fallback>
      </mc:AlternateContent>
    </p:spTree>
    <p:extLst>
      <p:ext uri="{BB962C8B-B14F-4D97-AF65-F5344CB8AC3E}">
        <p14:creationId xmlns:p14="http://schemas.microsoft.com/office/powerpoint/2010/main" val="4135597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lstStyle/>
          <a:p>
            <a:pPr algn="ctr"/>
            <a:r>
              <a:rPr lang="en-US" b="1" dirty="0" smtClean="0">
                <a:solidFill>
                  <a:srgbClr val="9966FF"/>
                </a:solidFill>
                <a:latin typeface="Times New Roman" pitchFamily="18" charset="0"/>
                <a:cs typeface="Times New Roman" pitchFamily="18" charset="0"/>
              </a:rPr>
              <a:t>Regression Analysis</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56</a:t>
            </a:fld>
            <a:endParaRPr lang="en-IN" dirty="0">
              <a:solidFill>
                <a:srgbClr val="04617B">
                  <a:shade val="90000"/>
                </a:srgbClr>
              </a:solidFill>
            </a:endParaRPr>
          </a:p>
        </p:txBody>
      </p:sp>
    </p:spTree>
    <p:extLst>
      <p:ext uri="{BB962C8B-B14F-4D97-AF65-F5344CB8AC3E}">
        <p14:creationId xmlns:p14="http://schemas.microsoft.com/office/powerpoint/2010/main" val="13704149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80247"/>
            <a:ext cx="8760279" cy="643467"/>
          </a:xfrm>
        </p:spPr>
        <p:txBody>
          <a:bodyPr>
            <a:noAutofit/>
          </a:bodyPr>
          <a:lstStyle/>
          <a:p>
            <a:r>
              <a:rPr lang="en-US" sz="4000" dirty="0" smtClean="0">
                <a:solidFill>
                  <a:srgbClr val="A50021"/>
                </a:solidFill>
                <a:latin typeface="Times New Roman" pitchFamily="18" charset="0"/>
                <a:cs typeface="Times New Roman" pitchFamily="18" charset="0"/>
              </a:rPr>
              <a:t>Regression Analysis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57</a:t>
            </a:fld>
            <a:endParaRPr lang="en-IN" dirty="0">
              <a:solidFill>
                <a:srgbClr val="04617B">
                  <a:shade val="90000"/>
                </a:srgbClr>
              </a:solidFill>
            </a:endParaRPr>
          </a:p>
        </p:txBody>
      </p:sp>
      <p:sp>
        <p:nvSpPr>
          <p:cNvPr id="5" name="Content Placeholder 4"/>
          <p:cNvSpPr>
            <a:spLocks noGrp="1"/>
          </p:cNvSpPr>
          <p:nvPr>
            <p:ph idx="1"/>
          </p:nvPr>
        </p:nvSpPr>
        <p:spPr>
          <a:xfrm>
            <a:off x="237067" y="1126670"/>
            <a:ext cx="8847665" cy="5594811"/>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regression analysis is a statistical method to deal with the formulation of mathematical model depicting relationship amongst variables, which can be used for the purpose of prediction of the values of dependent variable, given the values of independent variables.</a:t>
            </a:r>
          </a:p>
          <a:p>
            <a:pPr marL="0" indent="0" algn="just">
              <a:buNone/>
            </a:pPr>
            <a:endParaRPr lang="en-US" sz="800" b="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Classification of Regression Analysis Models</a:t>
            </a:r>
          </a:p>
          <a:p>
            <a:pPr lvl="1" algn="just"/>
            <a:r>
              <a:rPr lang="en-US" sz="1600" dirty="0" smtClean="0">
                <a:latin typeface="Times New Roman" panose="02020603050405020304" pitchFamily="18" charset="0"/>
                <a:cs typeface="Times New Roman" panose="02020603050405020304" pitchFamily="18" charset="0"/>
              </a:rPr>
              <a:t>Linear regression models</a:t>
            </a:r>
          </a:p>
          <a:p>
            <a:pPr marL="708660" lvl="1" indent="4763" algn="just">
              <a:buFont typeface="+mj-lt"/>
              <a:buAutoNum type="arabicPeriod"/>
            </a:pPr>
            <a:r>
              <a:rPr lang="en-US" sz="1600" dirty="0" smtClean="0">
                <a:latin typeface="Times New Roman" panose="02020603050405020304" pitchFamily="18" charset="0"/>
                <a:cs typeface="Times New Roman" panose="02020603050405020304" pitchFamily="18" charset="0"/>
              </a:rPr>
              <a:t>   Simple linear regression</a:t>
            </a:r>
          </a:p>
          <a:p>
            <a:pPr marL="708660" lvl="1" indent="4763" algn="just">
              <a:buFont typeface="+mj-lt"/>
              <a:buAutoNum type="arabicPeriod"/>
            </a:pPr>
            <a:r>
              <a:rPr lang="en-US" sz="1600" dirty="0" smtClean="0">
                <a:latin typeface="Times New Roman" panose="02020603050405020304" pitchFamily="18" charset="0"/>
                <a:cs typeface="Times New Roman" panose="02020603050405020304" pitchFamily="18" charset="0"/>
              </a:rPr>
              <a:t>   Multiple linear regression</a:t>
            </a:r>
          </a:p>
          <a:p>
            <a:pPr lvl="1" algn="just"/>
            <a:r>
              <a:rPr lang="en-US" sz="1600" dirty="0" smtClean="0">
                <a:latin typeface="Times New Roman" panose="02020603050405020304" pitchFamily="18" charset="0"/>
                <a:cs typeface="Times New Roman" panose="02020603050405020304" pitchFamily="18" charset="0"/>
              </a:rPr>
              <a:t>Non-linear regression models</a:t>
            </a: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91505649"/>
              </p:ext>
            </p:extLst>
          </p:nvPr>
        </p:nvGraphicFramePr>
        <p:xfrm>
          <a:off x="964156" y="4317628"/>
          <a:ext cx="7578725" cy="2141537"/>
        </p:xfrm>
        <a:graphic>
          <a:graphicData uri="http://schemas.openxmlformats.org/presentationml/2006/ole">
            <mc:AlternateContent xmlns:mc="http://schemas.openxmlformats.org/markup-compatibility/2006">
              <mc:Choice xmlns:v="urn:schemas-microsoft-com:vml" Requires="v">
                <p:oleObj spid="_x0000_s16520" name="Visio" r:id="rId3" imgW="7578630" imgH="2140968" progId="Visio.Drawing.11">
                  <p:embed/>
                </p:oleObj>
              </mc:Choice>
              <mc:Fallback>
                <p:oleObj name="Visio" r:id="rId3" imgW="7578630" imgH="2140968" progId="Visio.Drawing.11">
                  <p:embed/>
                  <p:pic>
                    <p:nvPicPr>
                      <p:cNvPr id="0" name=""/>
                      <p:cNvPicPr/>
                      <p:nvPr/>
                    </p:nvPicPr>
                    <p:blipFill>
                      <a:blip r:embed="rId4"/>
                      <a:stretch>
                        <a:fillRect/>
                      </a:stretch>
                    </p:blipFill>
                    <p:spPr>
                      <a:xfrm>
                        <a:off x="964156" y="4317628"/>
                        <a:ext cx="7578725" cy="2141537"/>
                      </a:xfrm>
                      <a:prstGeom prst="rect">
                        <a:avLst/>
                      </a:prstGeom>
                    </p:spPr>
                  </p:pic>
                </p:oleObj>
              </mc:Fallback>
            </mc:AlternateContent>
          </a:graphicData>
        </a:graphic>
      </p:graphicFrame>
    </p:spTree>
    <p:extLst>
      <p:ext uri="{BB962C8B-B14F-4D97-AF65-F5344CB8AC3E}">
        <p14:creationId xmlns:p14="http://schemas.microsoft.com/office/powerpoint/2010/main" val="25057349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280247"/>
            <a:ext cx="8727622" cy="643467"/>
          </a:xfrm>
        </p:spPr>
        <p:txBody>
          <a:bodyPr>
            <a:noAutofit/>
          </a:bodyPr>
          <a:lstStyle/>
          <a:p>
            <a:r>
              <a:rPr lang="en-US" sz="4000" dirty="0" smtClean="0">
                <a:solidFill>
                  <a:srgbClr val="A50021"/>
                </a:solidFill>
                <a:latin typeface="Times New Roman" pitchFamily="18" charset="0"/>
                <a:cs typeface="Times New Roman" pitchFamily="18" charset="0"/>
              </a:rPr>
              <a:t>Simple Linear Regression Model</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26571" y="851354"/>
                <a:ext cx="8847665" cy="5505003"/>
              </a:xfrm>
            </p:spPr>
            <p:txBody>
              <a:bodyPr>
                <a:normAutofit/>
              </a:bodyPr>
              <a:lstStyle/>
              <a:p>
                <a:pPr marL="0" indent="0" algn="just">
                  <a:buNone/>
                </a:pPr>
                <a:r>
                  <a:rPr lang="en-US" sz="2000" b="1" i="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simple linear regression, we have only two variables:</a:t>
                </a:r>
              </a:p>
              <a:p>
                <a:pPr algn="just"/>
                <a:r>
                  <a:rPr lang="en-US" sz="1800" dirty="0" smtClean="0">
                    <a:latin typeface="Times New Roman" panose="02020603050405020304" pitchFamily="18" charset="0"/>
                    <a:cs typeface="Times New Roman" panose="02020603050405020304" pitchFamily="18" charset="0"/>
                  </a:rPr>
                  <a:t>Dependent variable (also called </a:t>
                </a:r>
                <a:r>
                  <a:rPr lang="en-US" sz="1800" dirty="0" smtClean="0">
                    <a:solidFill>
                      <a:srgbClr val="0B5ED7"/>
                    </a:solidFill>
                    <a:latin typeface="Times New Roman" panose="02020603050405020304" pitchFamily="18" charset="0"/>
                    <a:cs typeface="Times New Roman" panose="02020603050405020304" pitchFamily="18" charset="0"/>
                  </a:rPr>
                  <a:t>Response</a:t>
                </a:r>
                <a:r>
                  <a:rPr lang="en-US" sz="1800" dirty="0" smtClean="0">
                    <a:latin typeface="Times New Roman" panose="02020603050405020304" pitchFamily="18" charset="0"/>
                    <a:cs typeface="Times New Roman" panose="02020603050405020304" pitchFamily="18" charset="0"/>
                  </a:rPr>
                  <a:t>), usually denoted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𝑌</m:t>
                    </m:r>
                  </m:oMath>
                </a14:m>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Independent variable (alternatively called </a:t>
                </a:r>
                <a:r>
                  <a:rPr lang="en-US" sz="1800" dirty="0" smtClean="0">
                    <a:solidFill>
                      <a:srgbClr val="0B5ED7"/>
                    </a:solidFill>
                    <a:latin typeface="Times New Roman" panose="02020603050405020304" pitchFamily="18" charset="0"/>
                    <a:cs typeface="Times New Roman" panose="02020603050405020304" pitchFamily="18" charset="0"/>
                  </a:rPr>
                  <a:t>Regressor</a:t>
                </a:r>
                <a:r>
                  <a:rPr lang="en-US" sz="1800" dirty="0" smtClean="0">
                    <a:latin typeface="Times New Roman" panose="02020603050405020304" pitchFamily="18" charset="0"/>
                    <a:cs typeface="Times New Roman" panose="02020603050405020304" pitchFamily="18" charset="0"/>
                  </a:rPr>
                  <a:t>), usually denoted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𝑥</m:t>
                    </m:r>
                  </m:oMath>
                </a14:m>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A reasonable form of a relationship between the Response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𝑌</m:t>
                    </m:r>
                  </m:oMath>
                </a14:m>
                <a:r>
                  <a:rPr lang="en-US" sz="1800" dirty="0" smtClean="0">
                    <a:latin typeface="Times New Roman" panose="02020603050405020304" pitchFamily="18" charset="0"/>
                    <a:cs typeface="Times New Roman" panose="02020603050405020304" pitchFamily="18" charset="0"/>
                  </a:rPr>
                  <a:t> and the Regressor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𝑥</m:t>
                    </m:r>
                  </m:oMath>
                </a14:m>
                <a:r>
                  <a:rPr lang="en-US" sz="1800" dirty="0" smtClean="0">
                    <a:latin typeface="Times New Roman" panose="02020603050405020304" pitchFamily="18" charset="0"/>
                    <a:cs typeface="Times New Roman" panose="02020603050405020304" pitchFamily="18" charset="0"/>
                  </a:rPr>
                  <a:t> is the linear relationship, that is in the form </a:t>
                </a:r>
                <a14:m>
                  <m:oMath xmlns:m="http://schemas.openxmlformats.org/officeDocument/2006/math">
                    <m:r>
                      <a:rPr lang="en-US" sz="1800" i="1">
                        <a:latin typeface="Cambria Math" panose="02040503050406030204" pitchFamily="18" charset="0"/>
                        <a:cs typeface="Times New Roman" panose="02020603050405020304" pitchFamily="18" charset="0"/>
                      </a:rPr>
                      <m:t>𝑌</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i="1">
                        <a:latin typeface="Cambria Math" panose="02040503050406030204" pitchFamily="18" charset="0"/>
                        <a:ea typeface="Cambria Math" panose="02040503050406030204" pitchFamily="18" charset="0"/>
                        <a:cs typeface="Times New Roman" panose="02020603050405020304" pitchFamily="18" charset="0"/>
                      </a:rPr>
                      <m:t>𝑥</m:t>
                    </m:r>
                  </m:oMath>
                </a14:m>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IN" sz="100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IN" sz="1000" dirty="0">
                  <a:latin typeface="Times New Roman" panose="02020603050405020304" pitchFamily="18" charset="0"/>
                  <a:cs typeface="Times New Roman" panose="02020603050405020304" pitchFamily="18" charset="0"/>
                </a:endParaRPr>
              </a:p>
              <a:p>
                <a:pPr marL="0" indent="0" algn="just">
                  <a:buNone/>
                </a:pPr>
                <a:r>
                  <a:rPr lang="en-IN" sz="1800" b="1" dirty="0" smtClean="0">
                    <a:solidFill>
                      <a:srgbClr val="0B5ED7"/>
                    </a:solidFill>
                    <a:latin typeface="Times New Roman" panose="02020603050405020304" pitchFamily="18" charset="0"/>
                    <a:cs typeface="Times New Roman" panose="02020603050405020304" pitchFamily="18" charset="0"/>
                  </a:rPr>
                  <a:t>Note: </a:t>
                </a:r>
              </a:p>
              <a:p>
                <a:pPr algn="just"/>
                <a:r>
                  <a:rPr lang="en-IN" sz="1800" dirty="0" smtClean="0">
                    <a:solidFill>
                      <a:srgbClr val="0B5ED7"/>
                    </a:solidFill>
                    <a:latin typeface="Times New Roman" panose="02020603050405020304" pitchFamily="18" charset="0"/>
                    <a:cs typeface="Times New Roman" panose="02020603050405020304" pitchFamily="18" charset="0"/>
                  </a:rPr>
                  <a:t>There are infinite number of lines (and hence </a:t>
                </a:r>
                <a14:m>
                  <m:oMath xmlns:m="http://schemas.openxmlformats.org/officeDocument/2006/math">
                    <m:sSub>
                      <m:sSubPr>
                        <m:ctrlPr>
                          <a:rPr lang="en-IN" sz="1800" i="1" smtClean="0">
                            <a:solidFill>
                              <a:srgbClr val="0B5ED7"/>
                            </a:solidFill>
                            <a:latin typeface="Cambria Math" panose="02040503050406030204" pitchFamily="18" charset="0"/>
                            <a:cs typeface="Times New Roman" panose="02020603050405020304" pitchFamily="18" charset="0"/>
                          </a:rPr>
                        </m:ctrlPr>
                      </m:sSubPr>
                      <m:e>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1800" b="0" i="1" smtClean="0">
                            <a:solidFill>
                              <a:srgbClr val="0B5ED7"/>
                            </a:solidFill>
                            <a:latin typeface="Cambria Math" panose="02040503050406030204" pitchFamily="18" charset="0"/>
                            <a:cs typeface="Times New Roman" panose="02020603050405020304" pitchFamily="18" charset="0"/>
                          </a:rPr>
                          <m:t>𝑠</m:t>
                        </m:r>
                      </m:sub>
                    </m:sSub>
                    <m:r>
                      <a:rPr lang="en-US" sz="1800" b="0" i="1" smtClean="0">
                        <a:solidFill>
                          <a:srgbClr val="0B5ED7"/>
                        </a:solidFill>
                        <a:latin typeface="Cambria Math" panose="02040503050406030204" pitchFamily="18" charset="0"/>
                        <a:cs typeface="Times New Roman" panose="02020603050405020304" pitchFamily="18" charset="0"/>
                      </a:rPr>
                      <m:t> </m:t>
                    </m:r>
                    <m:r>
                      <a:rPr lang="en-US" sz="1800" b="0" i="1" smtClean="0">
                        <a:solidFill>
                          <a:srgbClr val="0B5ED7"/>
                        </a:solidFill>
                        <a:latin typeface="Cambria Math" panose="02040503050406030204" pitchFamily="18" charset="0"/>
                        <a:cs typeface="Times New Roman" panose="02020603050405020304" pitchFamily="18" charset="0"/>
                      </a:rPr>
                      <m:t>𝑎𝑛𝑑</m:t>
                    </m:r>
                    <m:r>
                      <a:rPr lang="en-US" sz="1800" b="0" i="1" smtClean="0">
                        <a:solidFill>
                          <a:srgbClr val="0B5ED7"/>
                        </a:solidFill>
                        <a:latin typeface="Cambria Math" panose="02040503050406030204" pitchFamily="18" charset="0"/>
                        <a:cs typeface="Times New Roman" panose="02020603050405020304" pitchFamily="18" charset="0"/>
                      </a:rPr>
                      <m:t> </m:t>
                    </m:r>
                    <m:sSub>
                      <m:sSubPr>
                        <m:ctrlPr>
                          <a:rPr lang="en-US" sz="1800" b="0" i="1" smtClean="0">
                            <a:solidFill>
                              <a:srgbClr val="0B5ED7"/>
                            </a:solidFill>
                            <a:latin typeface="Cambria Math" panose="02040503050406030204" pitchFamily="18" charset="0"/>
                            <a:cs typeface="Times New Roman" panose="02020603050405020304" pitchFamily="18" charset="0"/>
                          </a:rPr>
                        </m:ctrlPr>
                      </m:sSubPr>
                      <m:e>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solidFill>
                              <a:srgbClr val="0B5ED7"/>
                            </a:solidFill>
                            <a:latin typeface="Cambria Math" panose="02040503050406030204" pitchFamily="18" charset="0"/>
                            <a:cs typeface="Times New Roman" panose="02020603050405020304" pitchFamily="18" charset="0"/>
                          </a:rPr>
                          <m:t>𝑠</m:t>
                        </m:r>
                      </m:sub>
                    </m:sSub>
                  </m:oMath>
                </a14:m>
                <a:r>
                  <a:rPr lang="en-IN" sz="1800" dirty="0" smtClean="0">
                    <a:solidFill>
                      <a:srgbClr val="0B5ED7"/>
                    </a:solidFill>
                    <a:latin typeface="Times New Roman" panose="02020603050405020304" pitchFamily="18" charset="0"/>
                    <a:cs typeface="Times New Roman" panose="02020603050405020304" pitchFamily="18" charset="0"/>
                  </a:rPr>
                  <a:t>)</a:t>
                </a:r>
              </a:p>
              <a:p>
                <a:pPr lvl="8" algn="just"/>
                <a:endParaRPr lang="en-IN" sz="600" dirty="0" smtClean="0">
                  <a:solidFill>
                    <a:srgbClr val="0B5ED7"/>
                  </a:solidFill>
                  <a:latin typeface="Times New Roman" panose="02020603050405020304" pitchFamily="18" charset="0"/>
                  <a:cs typeface="Times New Roman" panose="02020603050405020304" pitchFamily="18" charset="0"/>
                </a:endParaRPr>
              </a:p>
              <a:p>
                <a:pPr algn="just"/>
                <a:r>
                  <a:rPr lang="en-IN" sz="1800" dirty="0" smtClean="0">
                    <a:solidFill>
                      <a:srgbClr val="0B5ED7"/>
                    </a:solidFill>
                    <a:latin typeface="Times New Roman" panose="02020603050405020304" pitchFamily="18" charset="0"/>
                    <a:cs typeface="Times New Roman" panose="02020603050405020304" pitchFamily="18" charset="0"/>
                  </a:rPr>
                  <a:t>The concept of regression analysis deal with finding the best relationship between </a:t>
                </a:r>
                <a14:m>
                  <m:oMath xmlns:m="http://schemas.openxmlformats.org/officeDocument/2006/math">
                    <m:r>
                      <a:rPr lang="en-IN" sz="1800" i="1" dirty="0" smtClean="0">
                        <a:solidFill>
                          <a:srgbClr val="0B5ED7"/>
                        </a:solidFill>
                        <a:latin typeface="Cambria Math" panose="02040503050406030204" pitchFamily="18" charset="0"/>
                        <a:cs typeface="Times New Roman" panose="02020603050405020304" pitchFamily="18" charset="0"/>
                      </a:rPr>
                      <m:t>𝑌</m:t>
                    </m:r>
                  </m:oMath>
                </a14:m>
                <a:r>
                  <a:rPr lang="en-IN" sz="1800" dirty="0" smtClean="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r>
                      <a:rPr lang="en-IN" sz="1800" i="1" dirty="0" smtClean="0">
                        <a:solidFill>
                          <a:srgbClr val="0B5ED7"/>
                        </a:solidFill>
                        <a:latin typeface="Cambria Math" panose="02040503050406030204" pitchFamily="18" charset="0"/>
                        <a:cs typeface="Times New Roman" panose="02020603050405020304" pitchFamily="18" charset="0"/>
                      </a:rPr>
                      <m:t>𝑥</m:t>
                    </m:r>
                  </m:oMath>
                </a14:m>
                <a:r>
                  <a:rPr lang="en-IN" sz="1800" dirty="0" smtClean="0">
                    <a:solidFill>
                      <a:srgbClr val="0B5ED7"/>
                    </a:solidFill>
                    <a:latin typeface="Times New Roman" panose="02020603050405020304" pitchFamily="18" charset="0"/>
                    <a:cs typeface="Times New Roman" panose="02020603050405020304" pitchFamily="18" charset="0"/>
                  </a:rPr>
                  <a:t> (and hence best fitted values of </a:t>
                </a:r>
                <a14:m>
                  <m:oMath xmlns:m="http://schemas.openxmlformats.org/officeDocument/2006/math">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IN" sz="1800" dirty="0" smtClean="0">
                    <a:solidFill>
                      <a:srgbClr val="0B5ED7"/>
                    </a:solidFill>
                    <a:latin typeface="Times New Roman" panose="02020603050405020304" pitchFamily="18" charset="0"/>
                    <a:cs typeface="Times New Roman" panose="02020603050405020304" pitchFamily="18" charset="0"/>
                  </a:rPr>
                  <a:t>) quantifying the strength of that relationship.</a:t>
                </a:r>
              </a:p>
              <a:p>
                <a:pPr marL="862013" indent="-285750" algn="just"/>
                <a:endParaRPr lang="en-IN" sz="1800"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26571" y="851354"/>
                <a:ext cx="8847665" cy="5505003"/>
              </a:xfrm>
              <a:blipFill>
                <a:blip r:embed="rId3"/>
                <a:stretch>
                  <a:fillRect l="-620" t="-221" r="-551"/>
                </a:stretch>
              </a:blipFill>
            </p:spPr>
            <p:txBody>
              <a:bodyPr/>
              <a:lstStyle/>
              <a:p>
                <a:r>
                  <a:rPr lang="en-PH">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421375530"/>
              </p:ext>
            </p:extLst>
          </p:nvPr>
        </p:nvGraphicFramePr>
        <p:xfrm>
          <a:off x="3317670" y="3039292"/>
          <a:ext cx="3194981" cy="1995941"/>
        </p:xfrm>
        <a:graphic>
          <a:graphicData uri="http://schemas.openxmlformats.org/presentationml/2006/ole">
            <mc:AlternateContent xmlns:mc="http://schemas.openxmlformats.org/markup-compatibility/2006">
              <mc:Choice xmlns:v="urn:schemas-microsoft-com:vml" Requires="v">
                <p:oleObj spid="_x0000_s17545" name="Visio" r:id="rId4" imgW="4123980" imgH="2575794" progId="Visio.Drawing.11">
                  <p:embed/>
                </p:oleObj>
              </mc:Choice>
              <mc:Fallback>
                <p:oleObj name="Visio" r:id="rId4" imgW="4123980" imgH="2575794" progId="Visio.Drawing.11">
                  <p:embed/>
                  <p:pic>
                    <p:nvPicPr>
                      <p:cNvPr id="0" name=""/>
                      <p:cNvPicPr/>
                      <p:nvPr/>
                    </p:nvPicPr>
                    <p:blipFill>
                      <a:blip r:embed="rId5"/>
                      <a:stretch>
                        <a:fillRect/>
                      </a:stretch>
                    </p:blipFill>
                    <p:spPr>
                      <a:xfrm>
                        <a:off x="3317670" y="3039292"/>
                        <a:ext cx="3194981" cy="1995941"/>
                      </a:xfrm>
                      <a:prstGeom prst="rect">
                        <a:avLst/>
                      </a:prstGeom>
                    </p:spPr>
                  </p:pic>
                </p:oleObj>
              </mc:Fallback>
            </mc:AlternateContent>
          </a:graphicData>
        </a:graphic>
      </p:graphicFrame>
    </p:spTree>
    <p:extLst>
      <p:ext uri="{BB962C8B-B14F-4D97-AF65-F5344CB8AC3E}">
        <p14:creationId xmlns:p14="http://schemas.microsoft.com/office/powerpoint/2010/main" val="3838846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08" y="144781"/>
            <a:ext cx="8564336" cy="643467"/>
          </a:xfrm>
        </p:spPr>
        <p:txBody>
          <a:bodyPr>
            <a:noAutofit/>
          </a:bodyPr>
          <a:lstStyle/>
          <a:p>
            <a:r>
              <a:rPr lang="en-US" sz="4000" dirty="0" smtClean="0">
                <a:solidFill>
                  <a:srgbClr val="A50021"/>
                </a:solidFill>
                <a:latin typeface="Times New Roman" pitchFamily="18" charset="0"/>
                <a:cs typeface="Times New Roman" pitchFamily="18" charset="0"/>
              </a:rPr>
              <a:t>Regression Analysis</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06559" y="1314450"/>
                <a:ext cx="9216633" cy="5407032"/>
              </a:xfrm>
            </p:spPr>
            <p:txBody>
              <a:bodyPr>
                <a:normAutofit fontScale="92500" lnSpcReduction="10000"/>
              </a:bodyPr>
              <a:lstStyle/>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endParaRPr lang="en-US" sz="1800" b="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Given the set </a:t>
                </a:r>
                <a14:m>
                  <m:oMath xmlns:m="http://schemas.openxmlformats.org/officeDocument/2006/math">
                    <m:d>
                      <m:dPr>
                        <m:begChr m:val="["/>
                        <m:endChr m:val="]"/>
                        <m:ctrlPr>
                          <a:rPr lang="en-US" sz="1800" b="0" i="1" smtClean="0">
                            <a:latin typeface="Cambria Math" panose="02040503050406030204" pitchFamily="18" charset="0"/>
                            <a:cs typeface="Times New Roman" panose="02020603050405020304" pitchFamily="18" charset="0"/>
                          </a:rPr>
                        </m:ctrlPr>
                      </m:dPr>
                      <m:e>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e>
                        </m:d>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=1,2,……,</m:t>
                        </m:r>
                        <m:r>
                          <a:rPr lang="en-US" sz="1800" b="0" i="1" smtClean="0">
                            <a:latin typeface="Cambria Math" panose="02040503050406030204" pitchFamily="18" charset="0"/>
                            <a:cs typeface="Times New Roman" panose="02020603050405020304" pitchFamily="18" charset="0"/>
                          </a:rPr>
                          <m:t>𝑛</m:t>
                        </m:r>
                      </m:e>
                    </m:d>
                  </m:oMath>
                </a14:m>
                <a:r>
                  <a:rPr lang="en-US" sz="1800" dirty="0" smtClean="0">
                    <a:latin typeface="Times New Roman" panose="02020603050405020304" pitchFamily="18" charset="0"/>
                    <a:cs typeface="Times New Roman" panose="02020603050405020304" pitchFamily="18" charset="0"/>
                  </a:rPr>
                  <a:t> of data involving </a:t>
                </a:r>
                <a14:m>
                  <m:oMath xmlns:m="http://schemas.openxmlformats.org/officeDocument/2006/math">
                    <m:r>
                      <a:rPr lang="en-US" sz="1800" i="1">
                        <a:latin typeface="Cambria Math" panose="02040503050406030204" pitchFamily="18" charset="0"/>
                        <a:cs typeface="Times New Roman" panose="02020603050405020304" pitchFamily="18" charset="0"/>
                      </a:rPr>
                      <m:t>𝑛</m:t>
                    </m:r>
                  </m:oMath>
                </a14:m>
                <a:r>
                  <a:rPr lang="en-US" sz="1800" dirty="0" smtClean="0">
                    <a:latin typeface="Times New Roman" panose="02020603050405020304" pitchFamily="18" charset="0"/>
                    <a:cs typeface="Times New Roman" panose="02020603050405020304" pitchFamily="18" charset="0"/>
                  </a:rPr>
                  <a:t> pairs of </a:t>
                </a: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𝑦</m:t>
                    </m:r>
                    <m:r>
                      <a:rPr lang="en-US" sz="1800" b="0" i="1" smtClean="0">
                        <a:latin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cs typeface="Times New Roman" panose="02020603050405020304" pitchFamily="18" charset="0"/>
                  </a:rPr>
                  <a:t> values, our objective is to find “true” or population regression line such that </a:t>
                </a:r>
                <a14:m>
                  <m:oMath xmlns:m="http://schemas.openxmlformats.org/officeDocument/2006/math">
                    <m:r>
                      <a:rPr lang="en-US" sz="1800" i="1">
                        <a:latin typeface="Cambria Math" panose="02040503050406030204" pitchFamily="18" charset="0"/>
                        <a:cs typeface="Times New Roman" panose="02020603050405020304" pitchFamily="18" charset="0"/>
                      </a:rPr>
                      <m:t>𝑌</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i="1">
                        <a:latin typeface="Cambria Math" panose="02040503050406030204" pitchFamily="18" charset="0"/>
                        <a:ea typeface="Cambria Math" panose="02040503050406030204" pitchFamily="18" charset="0"/>
                        <a:cs typeface="Times New Roman" panose="02020603050405020304" pitchFamily="18" charset="0"/>
                      </a:rPr>
                      <m:t>𝑥</m:t>
                    </m:r>
                    <m:r>
                      <a:rPr lang="en-US" sz="1800" i="1">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1800" i="1" dirty="0">
                  <a:latin typeface="Times New Roman" panose="02020603050405020304" pitchFamily="18" charset="0"/>
                  <a:cs typeface="Times New Roman" panose="02020603050405020304" pitchFamily="18" charset="0"/>
                </a:endParaRPr>
              </a:p>
              <a:p>
                <a:pPr marL="0" indent="0" algn="just">
                  <a:buNone/>
                </a:pPr>
                <a:endParaRPr lang="en-US" sz="1100" b="0" i="1" dirty="0" smtClean="0">
                  <a:latin typeface="Cambria Math" panose="020405030504060302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Here,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0" dirty="0" smtClean="0">
                    <a:latin typeface="Times New Roman" panose="02020603050405020304" pitchFamily="18" charset="0"/>
                    <a:cs typeface="Times New Roman" panose="02020603050405020304" pitchFamily="18" charset="0"/>
                  </a:rPr>
                  <a:t> is a random variable with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𝐸</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US" sz="1800" b="0" i="1" smtClean="0">
                        <a:latin typeface="Cambria Math" panose="02040503050406030204" pitchFamily="18" charset="0"/>
                        <a:cs typeface="Times New Roman" panose="02020603050405020304" pitchFamily="18" charset="0"/>
                      </a:rPr>
                      <m:t>=0</m:t>
                    </m:r>
                  </m:oMath>
                </a14:m>
                <a:r>
                  <a:rPr lang="en-US" sz="1800" b="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𝑣𝑎𝑟</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800" b="0" i="1" smtClean="0">
                            <a:latin typeface="Cambria Math" panose="02040503050406030204" pitchFamily="18" charset="0"/>
                            <a:cs typeface="Times New Roman" panose="02020603050405020304" pitchFamily="18" charset="0"/>
                          </a:rPr>
                          <m:t>2</m:t>
                        </m:r>
                      </m:sup>
                    </m:sSup>
                  </m:oMath>
                </a14:m>
                <a:r>
                  <a:rPr lang="en-US" sz="1800" b="0" dirty="0" smtClean="0">
                    <a:latin typeface="Times New Roman" panose="02020603050405020304" pitchFamily="18" charset="0"/>
                    <a:cs typeface="Times New Roman" panose="02020603050405020304" pitchFamily="18" charset="0"/>
                  </a:rPr>
                  <a:t>. The quantity </a:t>
                </a: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800" i="1">
                            <a:latin typeface="Cambria Math" panose="02040503050406030204" pitchFamily="18" charset="0"/>
                            <a:cs typeface="Times New Roman" panose="02020603050405020304" pitchFamily="18" charset="0"/>
                          </a:rPr>
                          <m:t>2</m:t>
                        </m:r>
                      </m:sup>
                    </m:sSup>
                  </m:oMath>
                </a14:m>
                <a:r>
                  <a:rPr lang="en-US" sz="1800" b="0" dirty="0" smtClean="0">
                    <a:latin typeface="Times New Roman" panose="02020603050405020304" pitchFamily="18" charset="0"/>
                    <a:cs typeface="Times New Roman" panose="02020603050405020304" pitchFamily="18" charset="0"/>
                  </a:rPr>
                  <a:t> is often called the </a:t>
                </a:r>
                <a:r>
                  <a:rPr lang="en-US" sz="1800" b="1" dirty="0" smtClean="0">
                    <a:solidFill>
                      <a:srgbClr val="A50021"/>
                    </a:solidFill>
                    <a:latin typeface="Times New Roman" panose="02020603050405020304" pitchFamily="18" charset="0"/>
                    <a:cs typeface="Times New Roman" panose="02020603050405020304" pitchFamily="18" charset="0"/>
                  </a:rPr>
                  <a:t>error variance</a:t>
                </a:r>
                <a:r>
                  <a:rPr lang="en-US" sz="1800" b="0" dirty="0" smtClean="0">
                    <a:latin typeface="Times New Roman" panose="02020603050405020304" pitchFamily="18" charset="0"/>
                    <a:cs typeface="Times New Roman" panose="02020603050405020304" pitchFamily="18" charset="0"/>
                  </a:rPr>
                  <a:t>.</a:t>
                </a:r>
              </a:p>
              <a:p>
                <a:pPr marL="0" indent="0" algn="just">
                  <a:buNone/>
                </a:pPr>
                <a:r>
                  <a:rPr lang="en-US" sz="1900" b="1" dirty="0" smtClean="0">
                    <a:solidFill>
                      <a:srgbClr val="0B5ED7"/>
                    </a:solidFill>
                    <a:latin typeface="Times New Roman" pitchFamily="18" charset="0"/>
                    <a:cs typeface="Times New Roman" panose="02020603050405020304" pitchFamily="18" charset="0"/>
                  </a:rPr>
                  <a:t>Note: </a:t>
                </a:r>
              </a:p>
              <a:p>
                <a:pPr algn="just"/>
                <a14:m>
                  <m:oMath xmlns:m="http://schemas.openxmlformats.org/officeDocument/2006/math">
                    <m:r>
                      <a:rPr lang="en-US" sz="1900" i="1">
                        <a:solidFill>
                          <a:srgbClr val="0B5ED7"/>
                        </a:solidFill>
                        <a:latin typeface="Cambria Math" panose="02040503050406030204" pitchFamily="18" charset="0"/>
                        <a:cs typeface="Times New Roman" panose="02020603050405020304" pitchFamily="18" charset="0"/>
                      </a:rPr>
                      <m:t>𝐸</m:t>
                    </m:r>
                    <m:d>
                      <m:dPr>
                        <m:ctrlPr>
                          <a:rPr lang="en-US" sz="1900" i="1">
                            <a:solidFill>
                              <a:srgbClr val="0B5ED7"/>
                            </a:solidFill>
                            <a:latin typeface="Cambria Math" panose="02040503050406030204" pitchFamily="18" charset="0"/>
                            <a:cs typeface="Times New Roman" panose="02020603050405020304" pitchFamily="18" charset="0"/>
                          </a:rPr>
                        </m:ctrlPr>
                      </m:dPr>
                      <m:e>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e>
                    </m:d>
                    <m:r>
                      <a:rPr lang="en-US" sz="1900" i="1">
                        <a:solidFill>
                          <a:srgbClr val="0B5ED7"/>
                        </a:solidFill>
                        <a:latin typeface="Cambria Math" panose="02040503050406030204" pitchFamily="18" charset="0"/>
                        <a:cs typeface="Times New Roman" panose="02020603050405020304" pitchFamily="18" charset="0"/>
                      </a:rPr>
                      <m:t>=0</m:t>
                    </m:r>
                  </m:oMath>
                </a14:m>
                <a:r>
                  <a:rPr lang="en-US" sz="1900" b="0" dirty="0" smtClean="0">
                    <a:solidFill>
                      <a:srgbClr val="0B5ED7"/>
                    </a:solidFill>
                    <a:latin typeface="Times New Roman" panose="02020603050405020304" pitchFamily="18" charset="0"/>
                    <a:cs typeface="Times New Roman" panose="02020603050405020304" pitchFamily="18" charset="0"/>
                  </a:rPr>
                  <a:t> implies that at a specific </a:t>
                </a:r>
                <a14:m>
                  <m:oMath xmlns:m="http://schemas.openxmlformats.org/officeDocument/2006/math">
                    <m:r>
                      <a:rPr lang="en-US" sz="1900" b="0" i="1" smtClean="0">
                        <a:solidFill>
                          <a:srgbClr val="0B5ED7"/>
                        </a:solidFill>
                        <a:latin typeface="Cambria Math" panose="02040503050406030204" pitchFamily="18" charset="0"/>
                        <a:cs typeface="Times New Roman" panose="02020603050405020304" pitchFamily="18" charset="0"/>
                      </a:rPr>
                      <m:t>𝑥</m:t>
                    </m:r>
                  </m:oMath>
                </a14:m>
                <a:r>
                  <a:rPr lang="en-US" sz="1900" b="0" dirty="0" smtClean="0">
                    <a:solidFill>
                      <a:srgbClr val="0B5ED7"/>
                    </a:solidFill>
                    <a:latin typeface="Times New Roman" panose="02020603050405020304" pitchFamily="18" charset="0"/>
                    <a:cs typeface="Times New Roman" panose="02020603050405020304" pitchFamily="18" charset="0"/>
                  </a:rPr>
                  <a:t>, the </a:t>
                </a:r>
                <a14:m>
                  <m:oMath xmlns:m="http://schemas.openxmlformats.org/officeDocument/2006/math">
                    <m:r>
                      <a:rPr lang="en-US" sz="1900" b="0" i="1" smtClean="0">
                        <a:solidFill>
                          <a:srgbClr val="0B5ED7"/>
                        </a:solidFill>
                        <a:latin typeface="Cambria Math" panose="02040503050406030204" pitchFamily="18" charset="0"/>
                        <a:cs typeface="Times New Roman" panose="02020603050405020304" pitchFamily="18" charset="0"/>
                      </a:rPr>
                      <m:t>𝑦</m:t>
                    </m:r>
                  </m:oMath>
                </a14:m>
                <a:r>
                  <a:rPr lang="en-US" sz="1900" b="0" dirty="0" smtClean="0">
                    <a:solidFill>
                      <a:srgbClr val="0B5ED7"/>
                    </a:solidFill>
                    <a:latin typeface="Times New Roman" panose="02020603050405020304" pitchFamily="18" charset="0"/>
                    <a:cs typeface="Times New Roman" panose="02020603050405020304" pitchFamily="18" charset="0"/>
                  </a:rPr>
                  <a:t> values are distributed around the “true” regression line </a:t>
                </a:r>
                <a14:m>
                  <m:oMath xmlns:m="http://schemas.openxmlformats.org/officeDocument/2006/math">
                    <m:r>
                      <a:rPr lang="en-US" sz="1900" i="1">
                        <a:solidFill>
                          <a:srgbClr val="0B5ED7"/>
                        </a:solidFill>
                        <a:latin typeface="Cambria Math" panose="02040503050406030204" pitchFamily="18" charset="0"/>
                        <a:cs typeface="Times New Roman" panose="02020603050405020304" pitchFamily="18" charset="0"/>
                      </a:rPr>
                      <m:t>𝑌</m:t>
                    </m:r>
                    <m:r>
                      <a:rPr lang="en-US" sz="1900" i="1">
                        <a:solidFill>
                          <a:srgbClr val="0B5ED7"/>
                        </a:solidFill>
                        <a:latin typeface="Cambria Math" panose="02040503050406030204" pitchFamily="18" charset="0"/>
                        <a:cs typeface="Times New Roman" panose="02020603050405020304" pitchFamily="18" charset="0"/>
                      </a:rPr>
                      <m:t>=</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𝑥</m:t>
                    </m:r>
                  </m:oMath>
                </a14:m>
                <a:r>
                  <a:rPr lang="en-US" sz="1900" b="0" dirty="0" smtClean="0">
                    <a:solidFill>
                      <a:srgbClr val="0B5ED7"/>
                    </a:solidFill>
                    <a:latin typeface="Times New Roman" panose="02020603050405020304" pitchFamily="18" charset="0"/>
                    <a:cs typeface="Times New Roman" panose="02020603050405020304" pitchFamily="18" charset="0"/>
                  </a:rPr>
                  <a:t> (i.e., the positive and negative errors around the true line is reasonable).</a:t>
                </a:r>
              </a:p>
              <a:p>
                <a:pPr algn="just">
                  <a:lnSpc>
                    <a:spcPct val="150000"/>
                  </a:lnSpc>
                </a:pPr>
                <a14:m>
                  <m:oMath xmlns:m="http://schemas.openxmlformats.org/officeDocument/2006/math">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and</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900" b="0" dirty="0" smtClean="0">
                    <a:solidFill>
                      <a:srgbClr val="0B5ED7"/>
                    </a:solidFill>
                    <a:latin typeface="Times New Roman" panose="02020603050405020304" pitchFamily="18" charset="0"/>
                    <a:cs typeface="Times New Roman" panose="02020603050405020304" pitchFamily="18" charset="0"/>
                  </a:rPr>
                  <a:t> are called </a:t>
                </a:r>
                <a:r>
                  <a:rPr lang="en-US" sz="1900" b="1" dirty="0" smtClean="0">
                    <a:solidFill>
                      <a:srgbClr val="A50021"/>
                    </a:solidFill>
                    <a:latin typeface="Times New Roman" panose="02020603050405020304" pitchFamily="18" charset="0"/>
                    <a:cs typeface="Times New Roman" panose="02020603050405020304" pitchFamily="18" charset="0"/>
                  </a:rPr>
                  <a:t>regression coefficients</a:t>
                </a:r>
                <a:r>
                  <a:rPr lang="en-US" sz="1900" b="0" dirty="0" smtClean="0">
                    <a:solidFill>
                      <a:srgbClr val="0B5ED7"/>
                    </a:solidFill>
                    <a:latin typeface="Times New Roman" panose="02020603050405020304" pitchFamily="18" charset="0"/>
                    <a:cs typeface="Times New Roman" panose="02020603050405020304" pitchFamily="18" charset="0"/>
                  </a:rPr>
                  <a:t>.</a:t>
                </a:r>
              </a:p>
              <a:p>
                <a:pPr algn="just">
                  <a:lnSpc>
                    <a:spcPct val="150000"/>
                  </a:lnSpc>
                </a:pPr>
                <a14:m>
                  <m:oMath xmlns:m="http://schemas.openxmlformats.org/officeDocument/2006/math">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and</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900" dirty="0">
                    <a:solidFill>
                      <a:srgbClr val="0B5ED7"/>
                    </a:solidFill>
                    <a:latin typeface="Times New Roman" panose="02020603050405020304" pitchFamily="18" charset="0"/>
                    <a:cs typeface="Times New Roman" panose="02020603050405020304" pitchFamily="18" charset="0"/>
                  </a:rPr>
                  <a:t> values are to be estimated from the data.</a:t>
                </a:r>
              </a:p>
              <a:p>
                <a:pPr algn="just">
                  <a:lnSpc>
                    <a:spcPct val="150000"/>
                  </a:lnSpc>
                </a:pPr>
                <a:endParaRPr lang="en-US" sz="1900" b="0" dirty="0" smtClean="0">
                  <a:solidFill>
                    <a:srgbClr val="0B5ED7"/>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06559" y="1314450"/>
                <a:ext cx="9216633" cy="5407032"/>
              </a:xfrm>
              <a:blipFill>
                <a:blip r:embed="rId2"/>
                <a:stretch>
                  <a:fillRect l="-529" r="-595"/>
                </a:stretch>
              </a:blipFill>
            </p:spPr>
            <p:txBody>
              <a:bodyPr/>
              <a:lstStyle/>
              <a:p>
                <a:r>
                  <a:rPr lang="en-PH">
                    <a:noFill/>
                  </a:rPr>
                  <a:t> </a:t>
                </a:r>
              </a:p>
            </p:txBody>
          </p:sp>
        </mc:Fallback>
      </mc:AlternateContent>
      <p:pic>
        <p:nvPicPr>
          <p:cNvPr id="18490"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486" y="719139"/>
            <a:ext cx="4499656" cy="264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686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425339" cy="4859450"/>
          </a:xfrm>
        </p:spPr>
        <p:txBody>
          <a:bodyPr>
            <a:noAutofit/>
          </a:bodyPr>
          <a:lstStyle/>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 </a:t>
            </a:r>
          </a:p>
          <a:p>
            <a:pPr marL="285750" lvl="2" indent="-285750" algn="just">
              <a:buClr>
                <a:schemeClr val="accent3"/>
              </a:buClr>
              <a:buSzPct val="95000"/>
            </a:pPr>
            <a:r>
              <a:rPr lang="en-US" sz="2400" b="1" i="1" dirty="0" smtClean="0">
                <a:latin typeface="Times New Roman" panose="02020603050405020304" pitchFamily="18" charset="0"/>
                <a:cs typeface="Times New Roman" panose="02020603050405020304" pitchFamily="18" charset="0"/>
              </a:rPr>
              <a:t>Non-Parametric tests</a:t>
            </a:r>
          </a:p>
          <a:p>
            <a:pPr marL="628650" lvl="2" indent="-342900" algn="just">
              <a:buClr>
                <a:schemeClr val="accent3"/>
              </a:buClr>
              <a:buSzPct val="950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Does not under any assumption</a:t>
            </a:r>
          </a:p>
          <a:p>
            <a:pPr marL="628650" lvl="2" indent="-342900" algn="just">
              <a:buClr>
                <a:schemeClr val="accent3"/>
              </a:buClr>
              <a:buSzPct val="950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Assumes only nominal or ordinal data</a:t>
            </a: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smtClean="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smtClean="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b="1" dirty="0" smtClean="0">
                <a:solidFill>
                  <a:srgbClr val="0070C0"/>
                </a:solidFill>
                <a:latin typeface="Times New Roman" panose="02020603050405020304" pitchFamily="18" charset="0"/>
                <a:cs typeface="Times New Roman" panose="02020603050405020304" pitchFamily="18" charset="0"/>
              </a:rPr>
              <a:t>Note: </a:t>
            </a:r>
            <a:r>
              <a:rPr lang="en-US" sz="2000" dirty="0" smtClean="0">
                <a:solidFill>
                  <a:srgbClr val="0070C0"/>
                </a:solidFill>
                <a:latin typeface="Times New Roman" panose="02020603050405020304" pitchFamily="18" charset="0"/>
                <a:cs typeface="Times New Roman" panose="02020603050405020304" pitchFamily="18" charset="0"/>
              </a:rPr>
              <a:t>Non-parametric tests need entire population (or very large sample size)</a:t>
            </a:r>
          </a:p>
        </p:txBody>
      </p:sp>
      <p:sp>
        <p:nvSpPr>
          <p:cNvPr id="11" name="Title 1"/>
          <p:cNvSpPr txBox="1">
            <a:spLocks/>
          </p:cNvSpPr>
          <p:nvPr/>
        </p:nvSpPr>
        <p:spPr>
          <a:xfrm>
            <a:off x="404947" y="0"/>
            <a:ext cx="8700953"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Hypothesis Testing : Non-Parametric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7483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29" y="144781"/>
            <a:ext cx="8033657" cy="643467"/>
          </a:xfrm>
        </p:spPr>
        <p:txBody>
          <a:bodyPr>
            <a:noAutofit/>
          </a:bodyPr>
          <a:lstStyle/>
          <a:p>
            <a:r>
              <a:rPr lang="en-US" sz="4000" dirty="0" smtClean="0">
                <a:solidFill>
                  <a:srgbClr val="A50021"/>
                </a:solidFill>
                <a:latin typeface="Times New Roman" pitchFamily="18" charset="0"/>
                <a:cs typeface="Times New Roman" pitchFamily="18" charset="0"/>
              </a:rPr>
              <a:t>True versus Fitted Regression Line</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0247" y="872068"/>
                <a:ext cx="9080626" cy="5849414"/>
              </a:xfrm>
            </p:spPr>
            <p:txBody>
              <a:bodyPr>
                <a:normAutofit/>
              </a:bodyPr>
              <a:lstStyle/>
              <a:p>
                <a:pPr algn="just"/>
                <a:r>
                  <a:rPr lang="en-US" sz="1800" b="0" dirty="0" smtClean="0">
                    <a:latin typeface="Times New Roman" panose="02020603050405020304" pitchFamily="18" charset="0"/>
                    <a:cs typeface="Times New Roman" panose="02020603050405020304" pitchFamily="18" charset="0"/>
                  </a:rPr>
                  <a:t>The task in regression analysis is to estimate the regression coefficients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800">
                        <a:latin typeface="Cambria Math" panose="02040503050406030204" pitchFamily="18" charset="0"/>
                        <a:ea typeface="Cambria Math" panose="02040503050406030204" pitchFamily="18" charset="0"/>
                        <a:cs typeface="Times New Roman" panose="02020603050405020304" pitchFamily="18" charset="0"/>
                      </a:rPr>
                      <m:t>and</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800" b="0" dirty="0" smtClean="0">
                    <a:latin typeface="Times New Roman" panose="02020603050405020304" pitchFamily="18" charset="0"/>
                    <a:cs typeface="Times New Roman" panose="02020603050405020304" pitchFamily="18" charset="0"/>
                  </a:rPr>
                  <a:t>. </a:t>
                </a:r>
              </a:p>
              <a:p>
                <a:pPr algn="just"/>
                <a:r>
                  <a:rPr lang="en-US" sz="1800" dirty="0" smtClean="0">
                    <a:latin typeface="Times New Roman" panose="02020603050405020304" pitchFamily="18" charset="0"/>
                    <a:cs typeface="Times New Roman" panose="02020603050405020304" pitchFamily="18" charset="0"/>
                  </a:rPr>
                  <a:t>Suppose, we denote the estimates </a:t>
                </a:r>
                <a:r>
                  <a:rPr lang="en-US" sz="1800" i="1" dirty="0" smtClean="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 for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800" b="0" dirty="0" smtClean="0">
                    <a:latin typeface="Times New Roman" panose="02020603050405020304" pitchFamily="18" charset="0"/>
                    <a:cs typeface="Times New Roman" panose="02020603050405020304" pitchFamily="18" charset="0"/>
                  </a:rPr>
                  <a:t> and </a:t>
                </a:r>
                <a:r>
                  <a:rPr lang="en-US" sz="1800" b="0" i="1" dirty="0" smtClean="0">
                    <a:latin typeface="Times New Roman" panose="02020603050405020304" pitchFamily="18" charset="0"/>
                    <a:cs typeface="Times New Roman" panose="02020603050405020304" pitchFamily="18" charset="0"/>
                  </a:rPr>
                  <a:t>b</a:t>
                </a:r>
                <a:r>
                  <a:rPr lang="en-US" sz="1800" b="0" dirty="0" smtClean="0">
                    <a:latin typeface="Times New Roman" panose="02020603050405020304" pitchFamily="18" charset="0"/>
                    <a:cs typeface="Times New Roman" panose="02020603050405020304" pitchFamily="18" charset="0"/>
                  </a:rPr>
                  <a:t> for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800" dirty="0" smtClean="0">
                    <a:latin typeface="Times New Roman" panose="02020603050405020304" pitchFamily="18" charset="0"/>
                    <a:cs typeface="Times New Roman" panose="02020603050405020304" pitchFamily="18" charset="0"/>
                  </a:rPr>
                  <a:t>. Then the fitted regression line is</a:t>
                </a:r>
              </a:p>
              <a:p>
                <a:pPr marL="0" indent="0" algn="ctr">
                  <a:buNone/>
                </a:pPr>
                <a14:m>
                  <m:oMath xmlns:m="http://schemas.openxmlformats.org/officeDocument/2006/math">
                    <m:acc>
                      <m:accPr>
                        <m:chr m:val="̂"/>
                        <m:ctrlPr>
                          <a:rPr lang="en-US" sz="180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𝑌</m:t>
                        </m:r>
                      </m:e>
                    </m:acc>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𝑏𝑥</m:t>
                    </m:r>
                  </m:oMath>
                </a14:m>
                <a:r>
                  <a:rPr lang="en-US" sz="1800" i="1" dirty="0" smtClean="0">
                    <a:latin typeface="Times New Roman" panose="02020603050405020304" pitchFamily="18" charset="0"/>
                    <a:cs typeface="Times New Roman" panose="02020603050405020304" pitchFamily="18" charset="0"/>
                  </a:rPr>
                  <a:t> </a:t>
                </a:r>
              </a:p>
              <a:p>
                <a:pPr marL="0" indent="0" algn="just">
                  <a:buNone/>
                </a:pPr>
                <a:r>
                  <a:rPr lang="en-US" sz="1800" b="0" dirty="0" smtClean="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1800" b="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𝑌</m:t>
                        </m:r>
                      </m:e>
                    </m:acc>
                    <m:r>
                      <a:rPr lang="en-US" sz="1800" b="0" i="1" smtClean="0">
                        <a:latin typeface="Cambria Math" panose="02040503050406030204" pitchFamily="18" charset="0"/>
                        <a:cs typeface="Times New Roman" panose="02020603050405020304" pitchFamily="18" charset="0"/>
                      </a:rPr>
                      <m:t> </m:t>
                    </m:r>
                  </m:oMath>
                </a14:m>
                <a:r>
                  <a:rPr lang="en-US" sz="1800" b="0" dirty="0" smtClean="0">
                    <a:latin typeface="Times New Roman" panose="02020603050405020304" pitchFamily="18" charset="0"/>
                    <a:cs typeface="Times New Roman" panose="02020603050405020304" pitchFamily="18" charset="0"/>
                  </a:rPr>
                  <a:t>is the predicted or fitted value.</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0247" y="872068"/>
                <a:ext cx="9080626" cy="5849414"/>
              </a:xfrm>
              <a:blipFill>
                <a:blip r:embed="rId3"/>
                <a:stretch>
                  <a:fillRect l="-604" t="-521"/>
                </a:stretch>
              </a:blipFill>
            </p:spPr>
            <p:txBody>
              <a:bodyPr/>
              <a:lstStyle/>
              <a:p>
                <a:r>
                  <a:rPr lang="en-PH">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14034322"/>
              </p:ext>
            </p:extLst>
          </p:nvPr>
        </p:nvGraphicFramePr>
        <p:xfrm>
          <a:off x="934766" y="2563359"/>
          <a:ext cx="5784850" cy="3213100"/>
        </p:xfrm>
        <a:graphic>
          <a:graphicData uri="http://schemas.openxmlformats.org/presentationml/2006/ole">
            <mc:AlternateContent xmlns:mc="http://schemas.openxmlformats.org/markup-compatibility/2006">
              <mc:Choice xmlns:v="urn:schemas-microsoft-com:vml" Requires="v">
                <p:oleObj spid="_x0000_s19592" name="Visio" r:id="rId4" imgW="5784480" imgH="3212531" progId="Visio.Drawing.11">
                  <p:embed/>
                </p:oleObj>
              </mc:Choice>
              <mc:Fallback>
                <p:oleObj name="Visio" r:id="rId4" imgW="5784480" imgH="3212531" progId="Visio.Drawing.11">
                  <p:embed/>
                  <p:pic>
                    <p:nvPicPr>
                      <p:cNvPr id="0" name=""/>
                      <p:cNvPicPr/>
                      <p:nvPr/>
                    </p:nvPicPr>
                    <p:blipFill>
                      <a:blip r:embed="rId5"/>
                      <a:stretch>
                        <a:fillRect/>
                      </a:stretch>
                    </p:blipFill>
                    <p:spPr>
                      <a:xfrm>
                        <a:off x="934766" y="2563359"/>
                        <a:ext cx="5784850" cy="3213100"/>
                      </a:xfrm>
                      <a:prstGeom prst="rect">
                        <a:avLst/>
                      </a:prstGeom>
                    </p:spPr>
                  </p:pic>
                </p:oleObj>
              </mc:Fallback>
            </mc:AlternateContent>
          </a:graphicData>
        </a:graphic>
      </p:graphicFrame>
    </p:spTree>
    <p:extLst>
      <p:ext uri="{BB962C8B-B14F-4D97-AF65-F5344CB8AC3E}">
        <p14:creationId xmlns:p14="http://schemas.microsoft.com/office/powerpoint/2010/main" val="28275957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9421" y="622453"/>
                <a:ext cx="9092067" cy="643467"/>
              </a:xfrm>
            </p:spPr>
            <p:txBody>
              <a:bodyPr>
                <a:noAutofit/>
              </a:bodyPr>
              <a:lstStyle/>
              <a:p>
                <a:r>
                  <a:rPr lang="en-US" sz="4000" b="1" dirty="0" smtClean="0">
                    <a:solidFill>
                      <a:srgbClr val="A50021"/>
                    </a:solidFill>
                    <a:latin typeface="Times New Roman" pitchFamily="18" charset="0"/>
                    <a:cs typeface="Times New Roman" pitchFamily="18" charset="0"/>
                  </a:rPr>
                  <a:t>Least Square Method </a:t>
                </a:r>
                <a:r>
                  <a:rPr lang="en-US" sz="4000" dirty="0" smtClean="0">
                    <a:solidFill>
                      <a:srgbClr val="A50021"/>
                    </a:solidFill>
                    <a:latin typeface="Times New Roman" pitchFamily="18" charset="0"/>
                    <a:cs typeface="Times New Roman" pitchFamily="18" charset="0"/>
                  </a:rPr>
                  <a:t>to estimate </a:t>
                </a:r>
                <a14:m>
                  <m:oMath xmlns:m="http://schemas.openxmlformats.org/officeDocument/2006/math">
                    <m:r>
                      <a:rPr lang="en-US" sz="4000" i="1" smtClean="0">
                        <a:solidFill>
                          <a:srgbClr val="A50021"/>
                        </a:solidFill>
                        <a:latin typeface="Cambria Math" panose="02040503050406030204" pitchFamily="18" charset="0"/>
                        <a:ea typeface="Cambria Math" panose="02040503050406030204" pitchFamily="18" charset="0"/>
                        <a:cs typeface="Times New Roman" pitchFamily="18" charset="0"/>
                      </a:rPr>
                      <m:t>𝛼</m:t>
                    </m:r>
                    <m:r>
                      <a:rPr lang="en-US" sz="40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m:rPr>
                        <m:sty m:val="p"/>
                      </m:rPr>
                      <a:rPr lang="en-US" sz="4000" b="0" i="0" smtClean="0">
                        <a:solidFill>
                          <a:srgbClr val="A50021"/>
                        </a:solidFill>
                        <a:latin typeface="Cambria Math" panose="02040503050406030204" pitchFamily="18" charset="0"/>
                        <a:ea typeface="Cambria Math" panose="02040503050406030204" pitchFamily="18" charset="0"/>
                        <a:cs typeface="Times New Roman" pitchFamily="18" charset="0"/>
                      </a:rPr>
                      <m:t>and</m:t>
                    </m:r>
                    <m:r>
                      <a:rPr lang="en-US" sz="40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a:rPr lang="en-US" sz="4000" i="1" smtClean="0">
                        <a:solidFill>
                          <a:srgbClr val="A50021"/>
                        </a:solidFill>
                        <a:latin typeface="Cambria Math" panose="02040503050406030204" pitchFamily="18" charset="0"/>
                        <a:ea typeface="Cambria Math" panose="02040503050406030204" pitchFamily="18" charset="0"/>
                        <a:cs typeface="Times New Roman" pitchFamily="18" charset="0"/>
                      </a:rPr>
                      <m:t>𝛽</m:t>
                    </m:r>
                  </m:oMath>
                </a14:m>
                <a:endParaRPr lang="en-IN" sz="40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9421" y="622453"/>
                <a:ext cx="9092067" cy="643467"/>
              </a:xfrm>
              <a:blipFill rotWithShape="1">
                <a:blip r:embed="rId3"/>
                <a:stretch>
                  <a:fillRect l="-3351" t="-18868" b="-47170"/>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26749" y="1641753"/>
                <a:ext cx="9080626" cy="4647022"/>
              </a:xfrm>
            </p:spPr>
            <p:txBody>
              <a:bodyPr>
                <a:normAutofit/>
              </a:bodyPr>
              <a:lstStyle/>
              <a:p>
                <a:pPr marL="0" indent="0" algn="just">
                  <a:buNone/>
                </a:pPr>
                <a:r>
                  <a:rPr lang="en-US" sz="1800" b="0" dirty="0" smtClean="0">
                    <a:latin typeface="Times New Roman" panose="02020603050405020304" pitchFamily="18" charset="0"/>
                    <a:cs typeface="Times New Roman" panose="02020603050405020304" pitchFamily="18" charset="0"/>
                  </a:rPr>
                  <a:t>This method uses the concept of </a:t>
                </a:r>
                <a:r>
                  <a:rPr lang="en-US" sz="1800" b="0" dirty="0" smtClean="0">
                    <a:solidFill>
                      <a:schemeClr val="accent1">
                        <a:lumMod val="75000"/>
                      </a:schemeClr>
                    </a:solidFill>
                    <a:latin typeface="Times New Roman" panose="02020603050405020304" pitchFamily="18" charset="0"/>
                    <a:cs typeface="Times New Roman" panose="02020603050405020304" pitchFamily="18" charset="0"/>
                  </a:rPr>
                  <a:t>residual. </a:t>
                </a:r>
                <a:r>
                  <a:rPr lang="en-US" sz="1800" b="0" dirty="0" smtClean="0">
                    <a:latin typeface="Times New Roman" panose="02020603050405020304" pitchFamily="18" charset="0"/>
                    <a:cs typeface="Times New Roman" panose="02020603050405020304" pitchFamily="18" charset="0"/>
                  </a:rPr>
                  <a:t>A residual is essentially an error in the fit of the model </a:t>
                </a:r>
                <a14:m>
                  <m:oMath xmlns:m="http://schemas.openxmlformats.org/officeDocument/2006/math">
                    <m:acc>
                      <m:accPr>
                        <m:chr m:val="̂"/>
                        <m:ctrlPr>
                          <a:rPr lang="en-US" sz="1800" i="1">
                            <a:latin typeface="Cambria Math" panose="02040503050406030204" pitchFamily="18" charset="0"/>
                            <a:cs typeface="Times New Roman" panose="02020603050405020304" pitchFamily="18" charset="0"/>
                          </a:rPr>
                        </m:ctrlPr>
                      </m:accPr>
                      <m:e>
                        <m:r>
                          <m:rPr>
                            <m:sty m:val="p"/>
                          </m:rPr>
                          <a:rPr lang="en-US" sz="1800">
                            <a:latin typeface="Cambria Math" panose="02040503050406030204" pitchFamily="18" charset="0"/>
                            <a:cs typeface="Times New Roman" panose="02020603050405020304" pitchFamily="18" charset="0"/>
                          </a:rPr>
                          <m:t>Y</m:t>
                        </m:r>
                      </m:e>
                    </m:acc>
                    <m:r>
                      <a:rPr lang="en-US" sz="180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𝑎</m:t>
                    </m:r>
                    <m:r>
                      <a:rPr lang="en-US" sz="180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𝑏𝑥</m:t>
                    </m:r>
                  </m:oMath>
                </a14:m>
                <a:r>
                  <a:rPr lang="en-US" sz="1800" dirty="0" smtClean="0">
                    <a:latin typeface="Times New Roman" panose="02020603050405020304" pitchFamily="18" charset="0"/>
                    <a:cs typeface="Times New Roman" panose="02020603050405020304" pitchFamily="18" charset="0"/>
                  </a:rPr>
                  <a:t>. Thus, </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𝑖</m:t>
                        </m:r>
                      </m:e>
                      <m:sup>
                        <m:r>
                          <a:rPr lang="en-US" sz="1800" b="0" i="1" smtClean="0">
                            <a:latin typeface="Cambria Math" panose="02040503050406030204" pitchFamily="18" charset="0"/>
                            <a:cs typeface="Times New Roman" panose="02020603050405020304" pitchFamily="18" charset="0"/>
                          </a:rPr>
                          <m:t>𝑡h</m:t>
                        </m:r>
                      </m:sup>
                    </m:sSup>
                  </m:oMath>
                </a14:m>
                <a:r>
                  <a:rPr lang="en-US" sz="1800" dirty="0" smtClean="0">
                    <a:latin typeface="Times New Roman" panose="02020603050405020304" pitchFamily="18" charset="0"/>
                    <a:cs typeface="Times New Roman" panose="02020603050405020304" pitchFamily="18" charset="0"/>
                  </a:rPr>
                  <a:t> residual is</a:t>
                </a:r>
              </a:p>
              <a:p>
                <a:pPr marL="0" indent="0" algn="just">
                  <a:buNone/>
                </a:pPr>
                <a:endParaRPr lang="en-US" sz="800" dirty="0" smtClean="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𝑒</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𝑌</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acc>
                          <m:accPr>
                            <m:chr m:val="̂"/>
                            <m:ctrlPr>
                              <a:rPr lang="en-US" sz="1800" b="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𝑌</m:t>
                            </m:r>
                          </m:e>
                        </m:acc>
                      </m:e>
                      <m:sub>
                        <m:r>
                          <a:rPr lang="en-US" sz="1800" b="0" i="1" smtClean="0">
                            <a:latin typeface="Cambria Math" panose="02040503050406030204" pitchFamily="18" charset="0"/>
                            <a:cs typeface="Times New Roman" panose="02020603050405020304" pitchFamily="18" charset="0"/>
                          </a:rPr>
                          <m:t>𝑖</m:t>
                        </m:r>
                      </m:sub>
                    </m:sSub>
                  </m:oMath>
                </a14:m>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=1,2,3,……,</m:t>
                    </m:r>
                    <m:r>
                      <a:rPr lang="en-US" sz="1800" b="0" i="1" smtClean="0">
                        <a:latin typeface="Cambria Math" panose="02040503050406030204" pitchFamily="18" charset="0"/>
                        <a:cs typeface="Times New Roman" panose="02020603050405020304" pitchFamily="18" charset="0"/>
                      </a:rPr>
                      <m:t>𝑛</m:t>
                    </m:r>
                  </m:oMath>
                </a14:m>
                <a:endParaRPr lang="en-US" sz="1800" dirty="0">
                  <a:latin typeface="Times New Roman" panose="02020603050405020304" pitchFamily="18" charset="0"/>
                  <a:cs typeface="Times New Roman" panose="02020603050405020304" pitchFamily="18" charset="0"/>
                </a:endParaRPr>
              </a:p>
              <a:p>
                <a:pPr marL="0" indent="0" algn="just">
                  <a:buNone/>
                </a:pPr>
                <a:r>
                  <a:rPr lang="en-US" sz="1800" b="0" dirty="0" smtClean="0">
                    <a:latin typeface="Times New Roman" panose="02020603050405020304" pitchFamily="18" charset="0"/>
                    <a:cs typeface="Times New Roman" panose="02020603050405020304" pitchFamily="18" charset="0"/>
                  </a:rPr>
                  <a:t> </a:t>
                </a:r>
                <a:endParaRPr lang="en-US" sz="1800" b="0" dirty="0" smtClean="0">
                  <a:solidFill>
                    <a:schemeClr val="accent1">
                      <a:lumMod val="75000"/>
                    </a:schemeClr>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26749" y="1641753"/>
                <a:ext cx="9080626" cy="4647022"/>
              </a:xfrm>
              <a:blipFill rotWithShape="1">
                <a:blip r:embed="rId4"/>
                <a:stretch>
                  <a:fillRect l="-604" t="-655" r="-537"/>
                </a:stretch>
              </a:blipFill>
            </p:spPr>
            <p:txBody>
              <a:bodyPr/>
              <a:lstStyle/>
              <a:p>
                <a:r>
                  <a:rPr lang="en-IN">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925113292"/>
              </p:ext>
            </p:extLst>
          </p:nvPr>
        </p:nvGraphicFramePr>
        <p:xfrm>
          <a:off x="1744026" y="3418961"/>
          <a:ext cx="5100572" cy="2787663"/>
        </p:xfrm>
        <a:graphic>
          <a:graphicData uri="http://schemas.openxmlformats.org/presentationml/2006/ole">
            <mc:AlternateContent xmlns:mc="http://schemas.openxmlformats.org/markup-compatibility/2006">
              <mc:Choice xmlns:v="urn:schemas-microsoft-com:vml" Requires="v">
                <p:oleObj spid="_x0000_s20617" name="Visio" r:id="rId5" imgW="6651720" imgH="3635225" progId="Visio.Drawing.11">
                  <p:embed/>
                </p:oleObj>
              </mc:Choice>
              <mc:Fallback>
                <p:oleObj name="Visio" r:id="rId5" imgW="6651720" imgH="3635225" progId="Visio.Drawing.11">
                  <p:embed/>
                  <p:pic>
                    <p:nvPicPr>
                      <p:cNvPr id="0" name=""/>
                      <p:cNvPicPr/>
                      <p:nvPr/>
                    </p:nvPicPr>
                    <p:blipFill>
                      <a:blip r:embed="rId6"/>
                      <a:stretch>
                        <a:fillRect/>
                      </a:stretch>
                    </p:blipFill>
                    <p:spPr>
                      <a:xfrm>
                        <a:off x="1744026" y="3418961"/>
                        <a:ext cx="5100572" cy="2787663"/>
                      </a:xfrm>
                      <a:prstGeom prst="rect">
                        <a:avLst/>
                      </a:prstGeom>
                    </p:spPr>
                  </p:pic>
                </p:oleObj>
              </mc:Fallback>
            </mc:AlternateContent>
          </a:graphicData>
        </a:graphic>
      </p:graphicFrame>
    </p:spTree>
    <p:extLst>
      <p:ext uri="{BB962C8B-B14F-4D97-AF65-F5344CB8AC3E}">
        <p14:creationId xmlns:p14="http://schemas.microsoft.com/office/powerpoint/2010/main" val="31081545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02230"/>
                <a:ext cx="8562711" cy="4784814"/>
              </a:xfrm>
            </p:spPr>
            <p:txBody>
              <a:bodyPr>
                <a:normAutofit fontScale="92500" lnSpcReduction="20000"/>
              </a:bodyPr>
              <a:lstStyle/>
              <a:p>
                <a:r>
                  <a:rPr lang="en-US" sz="1800" dirty="0" smtClean="0">
                    <a:latin typeface="Times New Roman" panose="02020603050405020304" pitchFamily="18" charset="0"/>
                    <a:cs typeface="Times New Roman" panose="02020603050405020304" pitchFamily="18" charset="0"/>
                  </a:rPr>
                  <a:t>The </a:t>
                </a:r>
                <a:r>
                  <a:rPr lang="en-US" sz="1800" dirty="0" smtClean="0">
                    <a:solidFill>
                      <a:srgbClr val="0B5ED7"/>
                    </a:solidFill>
                    <a:latin typeface="Times New Roman" panose="02020603050405020304" pitchFamily="18" charset="0"/>
                    <a:cs typeface="Times New Roman" panose="02020603050405020304" pitchFamily="18" charset="0"/>
                  </a:rPr>
                  <a:t>residual</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B5ED7"/>
                    </a:solidFill>
                    <a:latin typeface="Times New Roman" panose="02020603050405020304" pitchFamily="18" charset="0"/>
                    <a:cs typeface="Times New Roman" panose="02020603050405020304" pitchFamily="18" charset="0"/>
                  </a:rPr>
                  <a:t>sum of squares </a:t>
                </a:r>
                <a:r>
                  <a:rPr lang="en-US" sz="1800" dirty="0" smtClean="0">
                    <a:latin typeface="Times New Roman" panose="02020603050405020304" pitchFamily="18" charset="0"/>
                    <a:cs typeface="Times New Roman" panose="02020603050405020304" pitchFamily="18" charset="0"/>
                  </a:rPr>
                  <a:t>is often called </a:t>
                </a:r>
                <a:r>
                  <a:rPr lang="en-US" sz="1800" b="1" dirty="0" smtClean="0">
                    <a:solidFill>
                      <a:srgbClr val="A50021"/>
                    </a:solidFill>
                    <a:latin typeface="Times New Roman" panose="02020603050405020304" pitchFamily="18" charset="0"/>
                    <a:cs typeface="Times New Roman" panose="02020603050405020304" pitchFamily="18" charset="0"/>
                  </a:rPr>
                  <a:t>the sum of squares of the errors </a:t>
                </a:r>
                <a:r>
                  <a:rPr lang="en-US" sz="1800" dirty="0" smtClean="0">
                    <a:latin typeface="Times New Roman" panose="02020603050405020304" pitchFamily="18" charset="0"/>
                    <a:cs typeface="Times New Roman" panose="02020603050405020304" pitchFamily="18" charset="0"/>
                  </a:rPr>
                  <a:t>about the fitted line and is denoted as SSE</a:t>
                </a:r>
              </a:p>
              <a:p>
                <a:pPr lvl="8"/>
                <a:endParaRPr lang="en-US" sz="500" dirty="0" smtClean="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SSE = </a:t>
                </a:r>
                <a14:m>
                  <m:oMath xmlns:m="http://schemas.openxmlformats.org/officeDocument/2006/math">
                    <m:nary>
                      <m:naryPr>
                        <m:chr m:val="∑"/>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nary>
                      <m:naryPr>
                        <m:chr m:val="∑"/>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m:rPr>
                                <m:nor/>
                              </m:rPr>
                              <a:rPr lang="en-US" sz="2000" dirty="0">
                                <a:latin typeface="Times New Roman" panose="02020603050405020304" pitchFamily="18" charset="0"/>
                                <a:ea typeface="Tahoma" panose="020B0604030504040204" pitchFamily="34" charset="0"/>
                                <a:cs typeface="Times New Roman" panose="02020603050405020304" pitchFamily="18" charset="0"/>
                              </a:rPr>
                              <m:t>−</m:t>
                            </m:r>
                            <m:sSub>
                              <m:sSubPr>
                                <m:ctrlPr>
                                  <a:rPr lang="en-US" sz="2000" i="1">
                                    <a:latin typeface="Cambria Math" panose="02040503050406030204" pitchFamily="18" charset="0"/>
                                  </a:rPr>
                                </m:ctrlPr>
                              </m:sSubPr>
                              <m:e>
                                <m:r>
                                  <a:rPr lang="cy-GB" sz="2000" i="1">
                                    <a:latin typeface="Cambria Math" panose="02040503050406030204" pitchFamily="18" charset="0"/>
                                  </a:rPr>
                                  <m:t>ŷ</m:t>
                                </m:r>
                              </m:e>
                              <m:sub>
                                <m:r>
                                  <a:rPr lang="en-US" sz="2000">
                                    <a:latin typeface="Cambria Math" panose="02040503050406030204" pitchFamily="18" charset="0"/>
                                  </a:rPr>
                                  <m:t>𝑖</m:t>
                                </m:r>
                              </m:sub>
                            </m:sSub>
                            <m:r>
                              <m:rPr>
                                <m:nor/>
                              </m:rPr>
                              <a:rPr lang="en-US" sz="2000" dirty="0">
                                <a:latin typeface="Times New Roman" panose="02020603050405020304" pitchFamily="18" charset="0"/>
                                <a:ea typeface="Tahoma" panose="020B0604030504040204" pitchFamily="34" charset="0"/>
                                <a:cs typeface="Times New Roman" panose="020206030504050203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r>
                                      <a:rPr lang="en-US" sz="2000" b="0" i="1" smtClean="0">
                                        <a:latin typeface="Cambria Math"/>
                                      </a:rPr>
                                      <m:t>𝑥</m:t>
                                    </m:r>
                                    <m:r>
                                      <a:rPr lang="en-US" sz="2000" b="0" i="1" baseline="-25000" smtClean="0">
                                        <a:latin typeface="Cambria Math"/>
                                      </a:rPr>
                                      <m:t>𝑖</m:t>
                                    </m:r>
                                  </m:e>
                                  <m:sub/>
                                </m:sSub>
                                <m:r>
                                  <a:rPr lang="en-US" sz="2000" i="1">
                                    <a:latin typeface="Cambria Math" panose="02040503050406030204" pitchFamily="18" charset="0"/>
                                  </a:rPr>
                                  <m:t>)</m:t>
                                </m:r>
                              </m:e>
                              <m:sup>
                                <m:r>
                                  <a:rPr lang="en-US" sz="2000" i="1">
                                    <a:latin typeface="Cambria Math" panose="02040503050406030204" pitchFamily="18" charset="0"/>
                                  </a:rPr>
                                  <m:t>2</m:t>
                                </m:r>
                              </m:sup>
                            </m:sSup>
                          </m:e>
                        </m:nary>
                      </m:e>
                    </m:nary>
                  </m:oMath>
                </a14:m>
                <a:endParaRPr lang="en-US" sz="2000" dirty="0" smtClean="0">
                  <a:latin typeface="Times New Roman" panose="02020603050405020304" pitchFamily="18" charset="0"/>
                </a:endParaRPr>
              </a:p>
              <a:p>
                <a:pPr marL="0" indent="0" algn="ctr">
                  <a:buNone/>
                </a:pPr>
                <a:endParaRPr lang="en-US" sz="1800" dirty="0" smtClean="0">
                  <a:latin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We are to minimize the value of SSE and hence to determine the parameters of </a:t>
                </a:r>
                <a:r>
                  <a:rPr lang="en-US" sz="1900" i="1" dirty="0" smtClean="0">
                    <a:latin typeface="Times New Roman" panose="02020603050405020304" pitchFamily="18" charset="0"/>
                    <a:cs typeface="Times New Roman" panose="02020603050405020304" pitchFamily="18" charset="0"/>
                  </a:rPr>
                  <a:t>a</a:t>
                </a:r>
                <a:r>
                  <a:rPr lang="en-US" sz="1900" dirty="0" smtClean="0">
                    <a:latin typeface="Times New Roman" panose="02020603050405020304" pitchFamily="18" charset="0"/>
                    <a:cs typeface="Times New Roman" panose="02020603050405020304" pitchFamily="18" charset="0"/>
                  </a:rPr>
                  <a:t> and </a:t>
                </a:r>
                <a:r>
                  <a:rPr lang="en-US" sz="1900" i="1" dirty="0" smtClean="0">
                    <a:latin typeface="Times New Roman" panose="02020603050405020304" pitchFamily="18" charset="0"/>
                    <a:cs typeface="Times New Roman" panose="02020603050405020304" pitchFamily="18" charset="0"/>
                  </a:rPr>
                  <a:t>b</a:t>
                </a:r>
                <a:r>
                  <a:rPr lang="en-US" sz="1900" dirty="0" smtClean="0">
                    <a:latin typeface="Times New Roman" panose="02020603050405020304" pitchFamily="18" charset="0"/>
                    <a:cs typeface="Times New Roman" panose="02020603050405020304" pitchFamily="18" charset="0"/>
                  </a:rPr>
                  <a:t>.</a:t>
                </a:r>
              </a:p>
              <a:p>
                <a:pPr lvl="8"/>
                <a:endParaRPr lang="en-US" sz="7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Differentiating SSE with respect to </a:t>
                </a:r>
                <a:r>
                  <a:rPr lang="en-US" sz="1900" i="1" dirty="0" smtClean="0">
                    <a:latin typeface="Times New Roman" panose="02020603050405020304" pitchFamily="18" charset="0"/>
                    <a:cs typeface="Times New Roman" panose="02020603050405020304" pitchFamily="18" charset="0"/>
                  </a:rPr>
                  <a:t>a</a:t>
                </a:r>
                <a:r>
                  <a:rPr lang="en-US" sz="1900" dirty="0" smtClean="0">
                    <a:latin typeface="Times New Roman" panose="02020603050405020304" pitchFamily="18" charset="0"/>
                    <a:cs typeface="Times New Roman" panose="02020603050405020304" pitchFamily="18" charset="0"/>
                  </a:rPr>
                  <a:t> and </a:t>
                </a:r>
                <a:r>
                  <a:rPr lang="en-US" sz="1900" i="1" dirty="0" smtClean="0">
                    <a:latin typeface="Times New Roman" panose="02020603050405020304" pitchFamily="18" charset="0"/>
                    <a:cs typeface="Times New Roman" panose="02020603050405020304" pitchFamily="18" charset="0"/>
                  </a:rPr>
                  <a:t>b</a:t>
                </a:r>
                <a:r>
                  <a:rPr lang="en-US" sz="1900" dirty="0" smtClean="0">
                    <a:latin typeface="Times New Roman" panose="02020603050405020304" pitchFamily="18" charset="0"/>
                    <a:cs typeface="Times New Roman" panose="02020603050405020304" pitchFamily="18" charset="0"/>
                  </a:rPr>
                  <a:t>, we have</a:t>
                </a:r>
              </a:p>
              <a:p>
                <a:endParaRPr lang="en-US" sz="1800" i="1" dirty="0" smtClean="0">
                  <a:latin typeface="Cambria Math" panose="02040503050406030204" pitchFamily="18" charset="0"/>
                  <a:cs typeface="Times New Roman" panose="02020603050405020304" pitchFamily="18" charset="0"/>
                </a:endParaRPr>
              </a:p>
              <a:p>
                <a:pPr marL="0" indent="0">
                  <a:buNone/>
                </a:pPr>
                <a:r>
                  <a:rPr lang="en-US" sz="1800" i="1" dirty="0">
                    <a:latin typeface="Cambria Math" panose="02040503050406030204" pitchFamily="18" charset="0"/>
                    <a:cs typeface="Times New Roman" panose="02020603050405020304" pitchFamily="18" charset="0"/>
                  </a:rPr>
                  <a:t> </a:t>
                </a:r>
                <a:r>
                  <a:rPr lang="en-US" sz="1800" i="1" dirty="0" smtClean="0">
                    <a:latin typeface="Cambria Math" panose="02040503050406030204" pitchFamily="18" charset="0"/>
                    <a:cs typeface="Times New Roman" panose="02020603050405020304" pitchFamily="18" charset="0"/>
                  </a:rPr>
                  <a:t>   		 </a:t>
                </a:r>
                <a14:m>
                  <m:oMath xmlns:m="http://schemas.openxmlformats.org/officeDocument/2006/math">
                    <m:f>
                      <m:fPr>
                        <m:ctrlPr>
                          <a:rPr lang="en-US" sz="1600" i="1" smtClean="0">
                            <a:latin typeface="Cambria Math" panose="02040503050406030204" pitchFamily="18" charset="0"/>
                            <a:cs typeface="Times New Roman" panose="02020603050405020304" pitchFamily="18" charset="0"/>
                          </a:rPr>
                        </m:ctrlPr>
                      </m:fPr>
                      <m:num>
                        <m:r>
                          <a:rPr lang="en-US" sz="160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𝑆𝑆𝐸</m:t>
                        </m:r>
                        <m:r>
                          <a:rPr lang="en-US" sz="1600" b="0" i="1" smtClean="0">
                            <a:latin typeface="Cambria Math" panose="02040503050406030204" pitchFamily="18" charset="0"/>
                            <a:cs typeface="Times New Roman" panose="02020603050405020304" pitchFamily="18" charset="0"/>
                          </a:rPr>
                          <m:t>)</m:t>
                        </m:r>
                      </m:num>
                      <m:den>
                        <m:r>
                          <a:rPr lang="en-US" sz="160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den>
                    </m:f>
                    <m:r>
                      <a:rPr lang="en-US" sz="1600" b="0" i="1" smtClean="0">
                        <a:latin typeface="Cambria Math" panose="02040503050406030204" pitchFamily="18" charset="0"/>
                        <a:cs typeface="Times New Roman" panose="02020603050405020304" pitchFamily="18" charset="0"/>
                      </a:rPr>
                      <m:t>=−2</m:t>
                    </m:r>
                    <m:nary>
                      <m:naryPr>
                        <m:chr m:val="∑"/>
                        <m:ctrlPr>
                          <a:rPr lang="en-US" sz="1600" b="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𝑖</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𝑛</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r>
                                  <a:rPr lang="en-US" sz="1800" i="1">
                                    <a:latin typeface="Cambria Math" panose="02040503050406030204" pitchFamily="18" charset="0"/>
                                  </a:rPr>
                                  <m:t>𝑏</m:t>
                                </m:r>
                                <m:r>
                                  <a:rPr lang="en-US" sz="1800" i="1">
                                    <a:latin typeface="Cambria Math"/>
                                  </a:rPr>
                                  <m:t>𝑥</m:t>
                                </m:r>
                                <m:r>
                                  <a:rPr lang="en-US" sz="1800" i="1" baseline="-25000">
                                    <a:latin typeface="Cambria Math"/>
                                  </a:rPr>
                                  <m:t>𝑖</m:t>
                                </m:r>
                              </m:e>
                            </m:d>
                          </m:e>
                          <m:sup/>
                        </m:sSup>
                      </m:e>
                    </m:nary>
                  </m:oMath>
                </a14:m>
                <a:endParaRPr lang="en-US" sz="1800" b="0" i="1" dirty="0" smtClean="0">
                  <a:latin typeface="Cambria Math" panose="02040503050406030204" pitchFamily="18" charset="0"/>
                  <a:cs typeface="Times New Roman" panose="02020603050405020304" pitchFamily="18" charset="0"/>
                </a:endParaRPr>
              </a:p>
              <a:p>
                <a:pPr marL="0" indent="0">
                  <a:buNone/>
                </a:pPr>
                <a:endParaRPr lang="en-US" sz="1800" b="0" i="1" dirty="0" smtClean="0">
                  <a:latin typeface="Cambria Math" panose="02040503050406030204" pitchFamily="18" charset="0"/>
                  <a:cs typeface="Times New Roman" panose="02020603050405020304" pitchFamily="18" charset="0"/>
                </a:endParaRPr>
              </a:p>
              <a:p>
                <a:pPr marL="0" indent="0">
                  <a:buNone/>
                </a:pPr>
                <a:r>
                  <a:rPr lang="en-US" sz="1800" dirty="0" smtClean="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𝑆𝑆𝐸</m:t>
                        </m:r>
                        <m:r>
                          <a:rPr lang="en-US" sz="1600" i="1">
                            <a:latin typeface="Cambria Math" panose="02040503050406030204" pitchFamily="18" charset="0"/>
                            <a:cs typeface="Times New Roman" panose="02020603050405020304" pitchFamily="18" charset="0"/>
                          </a:rPr>
                          <m:t>)</m:t>
                        </m:r>
                      </m:num>
                      <m:den>
                        <m:r>
                          <a:rPr lang="en-US" sz="1600" i="1">
                            <a:latin typeface="Cambria Math" panose="02040503050406030204" pitchFamily="18" charset="0"/>
                            <a:cs typeface="Times New Roman" panose="02020603050405020304" pitchFamily="18" charset="0"/>
                          </a:rPr>
                          <m:t>𝜕</m:t>
                        </m:r>
                        <m:r>
                          <a:rPr lang="en-US" sz="1600" b="0" i="1" smtClean="0">
                            <a:latin typeface="Cambria Math"/>
                            <a:cs typeface="Times New Roman" panose="02020603050405020304" pitchFamily="18" charset="0"/>
                          </a:rPr>
                          <m:t>𝑏</m:t>
                        </m:r>
                      </m:den>
                    </m:f>
                    <m:r>
                      <a:rPr lang="en-US" sz="1600" i="1">
                        <a:latin typeface="Cambria Math" panose="02040503050406030204" pitchFamily="18" charset="0"/>
                        <a:cs typeface="Times New Roman" panose="02020603050405020304" pitchFamily="18" charset="0"/>
                      </a:rPr>
                      <m:t>=−2</m:t>
                    </m:r>
                    <m:nary>
                      <m:naryPr>
                        <m:chr m:val="∑"/>
                        <m:ctrlPr>
                          <a:rPr lang="en-US" sz="1600" i="1">
                            <a:latin typeface="Cambria Math" panose="02040503050406030204" pitchFamily="18" charset="0"/>
                            <a:cs typeface="Times New Roman" panose="02020603050405020304" pitchFamily="18" charset="0"/>
                          </a:rPr>
                        </m:ctrlPr>
                      </m:naryPr>
                      <m:sub>
                        <m:r>
                          <m:rPr>
                            <m:brk m:alnAt="23"/>
                          </m:rPr>
                          <a:rPr lang="en-US" sz="1600" i="1">
                            <a:latin typeface="Cambria Math" panose="02040503050406030204" pitchFamily="18" charset="0"/>
                            <a:cs typeface="Times New Roman" panose="02020603050405020304" pitchFamily="18" charset="0"/>
                          </a:rPr>
                          <m:t>𝑖</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𝑛</m:t>
                        </m:r>
                      </m:sup>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r>
                              <a:rPr lang="en-US" sz="1800" i="1">
                                <a:latin typeface="Cambria Math" panose="02040503050406030204" pitchFamily="18" charset="0"/>
                              </a:rPr>
                              <m:t>𝑏</m:t>
                            </m:r>
                            <m:r>
                              <a:rPr lang="en-US" sz="1800" i="1">
                                <a:latin typeface="Cambria Math"/>
                              </a:rPr>
                              <m:t>𝑥</m:t>
                            </m:r>
                            <m:r>
                              <a:rPr lang="en-US" sz="1800" i="1" baseline="-25000">
                                <a:latin typeface="Cambria Math"/>
                              </a:rPr>
                              <m:t>𝑖</m:t>
                            </m:r>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𝑖</m:t>
                            </m:r>
                          </m:sub>
                        </m:sSub>
                      </m:e>
                    </m:nary>
                  </m:oMath>
                </a14:m>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For minimum value of </a:t>
                </a:r>
                <a:r>
                  <a:rPr lang="en-US" sz="1800" dirty="0" smtClean="0">
                    <a:latin typeface="Times New Roman" panose="02020603050405020304" pitchFamily="18" charset="0"/>
                    <a:cs typeface="Times New Roman" panose="02020603050405020304" pitchFamily="18" charset="0"/>
                  </a:rPr>
                  <a:t>SSE,      </a:t>
                </a:r>
                <a14:m>
                  <m:oMath xmlns:m="http://schemas.openxmlformats.org/officeDocument/2006/math">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𝑆𝑆𝐸</m:t>
                        </m:r>
                        <m:r>
                          <a:rPr lang="en-US" sz="1800" i="1">
                            <a:latin typeface="Cambria Math" panose="02040503050406030204" pitchFamily="18" charset="0"/>
                            <a:cs typeface="Times New Roman" panose="02020603050405020304" pitchFamily="18" charset="0"/>
                          </a:rPr>
                          <m:t>)</m:t>
                        </m:r>
                      </m:num>
                      <m:den>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𝑎</m:t>
                        </m:r>
                      </m:den>
                    </m:f>
                    <m:r>
                      <a:rPr lang="en-US" sz="1800" i="1">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0</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𝑆𝑆𝐸</m:t>
                        </m:r>
                        <m:r>
                          <a:rPr lang="en-US" sz="1800" i="1">
                            <a:latin typeface="Cambria Math" panose="02040503050406030204" pitchFamily="18" charset="0"/>
                            <a:cs typeface="Times New Roman" panose="02020603050405020304" pitchFamily="18" charset="0"/>
                          </a:rPr>
                          <m:t>)</m:t>
                        </m:r>
                      </m:num>
                      <m:den>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𝑏</m:t>
                        </m:r>
                      </m:den>
                    </m:f>
                    <m:r>
                      <a:rPr lang="en-US" sz="1800" i="1">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0</a:t>
                </a:r>
              </a:p>
              <a:p>
                <a:pPr marL="0" indent="0" algn="ctr">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02230"/>
                <a:ext cx="8562711" cy="4784814"/>
              </a:xfrm>
              <a:blipFill rotWithShape="0">
                <a:blip r:embed="rId2"/>
                <a:stretch>
                  <a:fillRect l="-499" t="-1274"/>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62</a:t>
            </a:fld>
            <a:endParaRPr lang="en-IN" dirty="0">
              <a:solidFill>
                <a:srgbClr val="04617B">
                  <a:shade val="90000"/>
                </a:srgbClr>
              </a:solidFill>
            </a:endParaRPr>
          </a:p>
        </p:txBody>
      </p:sp>
      <p:sp>
        <p:nvSpPr>
          <p:cNvPr id="7" name="Title 1"/>
          <p:cNvSpPr>
            <a:spLocks noGrp="1"/>
          </p:cNvSpPr>
          <p:nvPr>
            <p:ph type="title"/>
          </p:nvPr>
        </p:nvSpPr>
        <p:spPr>
          <a:xfrm>
            <a:off x="514350" y="622453"/>
            <a:ext cx="8254093" cy="512383"/>
          </a:xfrm>
        </p:spPr>
        <p:txBody>
          <a:bodyPr>
            <a:noAutofit/>
          </a:bodyPr>
          <a:lstStyle/>
          <a:p>
            <a:r>
              <a:rPr lang="en-US" sz="4000" dirty="0" smtClean="0">
                <a:solidFill>
                  <a:srgbClr val="A50021"/>
                </a:solidFill>
                <a:latin typeface="Times New Roman" pitchFamily="18" charset="0"/>
                <a:cs typeface="Times New Roman" pitchFamily="18" charset="0"/>
              </a:rPr>
              <a:t>Least Square method</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8209934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761308"/>
                <a:ext cx="8425339" cy="3019697"/>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Thus we set</a:t>
                </a: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𝑛𝑎</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𝑏</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e>
                      </m:nary>
                      <m:r>
                        <a:rPr lang="en-US" sz="1800" i="1">
                          <a:latin typeface="Cambria Math" panose="02040503050406030204" pitchFamily="18" charset="0"/>
                          <a:cs typeface="Times New Roman" panose="02020603050405020304" pitchFamily="18" charset="0"/>
                        </a:rPr>
                        <m:t>=</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e>
                      </m:nary>
                    </m:oMath>
                  </m:oMathPara>
                </a14:m>
                <a:endParaRPr lang="en-US" sz="1800" i="1" dirty="0" smtClean="0">
                  <a:latin typeface="Cambria Math" panose="02040503050406030204" pitchFamily="18" charset="0"/>
                  <a:cs typeface="Times New Roman" panose="02020603050405020304" pitchFamily="18" charset="0"/>
                </a:endParaRPr>
              </a:p>
              <a:p>
                <a:pPr marL="0" indent="0" algn="ctr">
                  <a:buNone/>
                </a:pPr>
                <a:endParaRPr lang="en-US" sz="1800" i="1" dirty="0" smtClean="0">
                  <a:latin typeface="Cambria Math" panose="02040503050406030204" pitchFamily="18" charset="0"/>
                  <a:cs typeface="Times New Roman" panose="02020603050405020304" pitchFamily="18" charset="0"/>
                </a:endParaRPr>
              </a:p>
              <a:p>
                <a:pPr marL="0" indent="0" algn="ctr">
                  <a:buNone/>
                </a:pPr>
                <a14:m>
                  <m:oMath xmlns:m="http://schemas.openxmlformats.org/officeDocument/2006/math">
                    <m:r>
                      <a:rPr lang="en-US" sz="1800" i="1">
                        <a:latin typeface="Cambria Math" panose="02040503050406030204" pitchFamily="18" charset="0"/>
                        <a:cs typeface="Times New Roman" panose="02020603050405020304" pitchFamily="18" charset="0"/>
                      </a:rPr>
                      <m:t>𝑎</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e>
                    </m:nary>
                  </m:oMath>
                </a14:m>
                <a:r>
                  <a:rPr lang="en-US" sz="1800" dirty="0">
                    <a:latin typeface="Times New Roman" panose="02020603050405020304" pitchFamily="18" charset="0"/>
                    <a:cs typeface="Times New Roman" panose="02020603050405020304" pitchFamily="18" charset="0"/>
                  </a:rPr>
                  <a:t>+b</a:t>
                </a:r>
                <a14:m>
                  <m:oMath xmlns:m="http://schemas.openxmlformats.org/officeDocument/2006/math">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p>
                          <m:sSupPr>
                            <m:ctrlPr>
                              <a:rPr lang="en-US" sz="1800" i="1">
                                <a:latin typeface="Cambria Math" panose="02040503050406030204" pitchFamily="18" charset="0"/>
                                <a:cs typeface="Times New Roman" panose="02020603050405020304" pitchFamily="18" charset="0"/>
                              </a:rPr>
                            </m:ctrlPr>
                          </m:sSupPr>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e>
                          <m:sup>
                            <m:r>
                              <a:rPr lang="en-US" sz="1800" i="1">
                                <a:latin typeface="Cambria Math" panose="02040503050406030204" pitchFamily="18" charset="0"/>
                                <a:cs typeface="Times New Roman" panose="02020603050405020304" pitchFamily="18" charset="0"/>
                              </a:rPr>
                              <m:t>2</m:t>
                            </m:r>
                          </m:sup>
                        </m:sSup>
                      </m:e>
                    </m:nary>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e>
                    </m:nary>
                  </m:oMath>
                </a14:m>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These two equations can be solved to determine the values of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𝑎</m:t>
                    </m:r>
                  </m:oMath>
                </a14:m>
                <a:r>
                  <a:rPr lang="en-US" sz="1800" dirty="0" smtClean="0">
                    <a:latin typeface="Times New Roman" panose="02020603050405020304" pitchFamily="18" charset="0"/>
                    <a:cs typeface="Times New Roman" panose="02020603050405020304" pitchFamily="18" charset="0"/>
                  </a:rPr>
                  <a:t> and </a:t>
                </a:r>
                <a:r>
                  <a:rPr lang="en-US" sz="1800" i="1" dirty="0" smtClean="0">
                    <a:latin typeface="Times New Roman" pitchFamily="18" charset="0"/>
                    <a:cs typeface="Times New Roman" pitchFamily="18" charset="0"/>
                  </a:rPr>
                  <a:t>b</a:t>
                </a:r>
                <a:r>
                  <a:rPr lang="en-US" sz="1800" i="0" dirty="0" smtClean="0">
                    <a:latin typeface="Times New Roman" pitchFamily="18" charset="0"/>
                    <a:cs typeface="Times New Roman" pitchFamily="18" charset="0"/>
                  </a:rPr>
                  <a:t>, and it can be calculated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761308"/>
                <a:ext cx="8425339" cy="3019697"/>
              </a:xfrm>
              <a:blipFill rotWithShape="1">
                <a:blip r:embed="rId2"/>
                <a:stretch>
                  <a:fillRect l="-651" t="-1010"/>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6" name="TextBox 5"/>
              <p:cNvSpPr txBox="1"/>
              <p:nvPr/>
            </p:nvSpPr>
            <p:spPr>
              <a:xfrm>
                <a:off x="2343150" y="4625063"/>
                <a:ext cx="4075611" cy="15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𝑏</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𝑛</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𝑥</m:t>
                                  </m:r>
                                </m:e>
                              </m:ba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𝑦</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𝑦</m:t>
                                  </m:r>
                                </m:e>
                              </m:bar>
                              <m:r>
                                <a:rPr lang="en-US" i="1">
                                  <a:latin typeface="Cambria Math" panose="02040503050406030204" pitchFamily="18" charset="0"/>
                                  <a:cs typeface="Times New Roman" panose="02020603050405020304" pitchFamily="18" charset="0"/>
                                </a:rPr>
                                <m:t>)</m:t>
                              </m:r>
                            </m:e>
                          </m:nary>
                        </m:num>
                        <m:den>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𝑛</m:t>
                              </m:r>
                            </m:sup>
                            <m:e>
                              <m:sSup>
                                <m:sSupPr>
                                  <m:ctrlPr>
                                    <a:rPr lang="en-US" i="1">
                                      <a:latin typeface="Cambria Math" panose="02040503050406030204" pitchFamily="18" charset="0"/>
                                      <a:cs typeface="Times New Roman" panose="02020603050405020304" pitchFamily="18" charset="0"/>
                                    </a:rPr>
                                  </m:ctrlPr>
                                </m:sSup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𝑥</m:t>
                                      </m:r>
                                    </m:e>
                                  </m:bar>
                                  <m:r>
                                    <a:rPr lang="en-US" i="1">
                                      <a:latin typeface="Cambria Math" panose="02040503050406030204" pitchFamily="18" charset="0"/>
                                      <a:cs typeface="Times New Roman" panose="02020603050405020304" pitchFamily="18" charset="0"/>
                                    </a:rPr>
                                    <m:t>)</m:t>
                                  </m:r>
                                </m:e>
                                <m:sup>
                                  <m:r>
                                    <a:rPr lang="en-US" i="1">
                                      <a:latin typeface="Cambria Math" panose="02040503050406030204" pitchFamily="18" charset="0"/>
                                      <a:cs typeface="Times New Roman" panose="02020603050405020304" pitchFamily="18" charset="0"/>
                                    </a:rPr>
                                    <m:t>2</m:t>
                                  </m:r>
                                </m:sup>
                              </m:sSup>
                            </m:e>
                          </m:nary>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𝑎</m:t>
                      </m:r>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𝑦</m:t>
                          </m:r>
                        </m:e>
                      </m:ba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𝑏</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𝑥</m:t>
                          </m:r>
                        </m:e>
                      </m:bar>
                    </m:oMath>
                  </m:oMathPara>
                </a14:m>
                <a:endParaRPr lang="en-US" i="1" dirty="0">
                  <a:latin typeface="Cambria Math" panose="02040503050406030204" pitchFamily="18" charset="0"/>
                  <a:cs typeface="Times New Roman" panose="02020603050405020304" pitchFamily="18" charset="0"/>
                </a:endParaRPr>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343150" y="4625063"/>
                <a:ext cx="4075611" cy="1530997"/>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itle 1"/>
              <p:cNvSpPr>
                <a:spLocks noGrp="1"/>
              </p:cNvSpPr>
              <p:nvPr>
                <p:ph type="title"/>
              </p:nvPr>
            </p:nvSpPr>
            <p:spPr>
              <a:xfrm>
                <a:off x="14289" y="622453"/>
                <a:ext cx="9347199" cy="643467"/>
              </a:xfrm>
            </p:spPr>
            <p:txBody>
              <a:bodyPr>
                <a:noAutofit/>
              </a:bodyPr>
              <a:lstStyle/>
              <a:p>
                <a:pPr algn="ctr"/>
                <a:r>
                  <a:rPr lang="en-US" sz="4000" dirty="0" smtClean="0">
                    <a:solidFill>
                      <a:srgbClr val="A50021"/>
                    </a:solidFill>
                    <a:latin typeface="Times New Roman" pitchFamily="18" charset="0"/>
                    <a:cs typeface="Times New Roman" pitchFamily="18" charset="0"/>
                  </a:rPr>
                  <a:t>Least Square method to estimate </a:t>
                </a:r>
                <a14:m>
                  <m:oMath xmlns:m="http://schemas.openxmlformats.org/officeDocument/2006/math">
                    <m:r>
                      <a:rPr lang="en-US" sz="4000" i="1" smtClean="0">
                        <a:solidFill>
                          <a:srgbClr val="A50021"/>
                        </a:solidFill>
                        <a:latin typeface="Cambria Math" panose="02040503050406030204" pitchFamily="18" charset="0"/>
                        <a:ea typeface="Cambria Math" panose="02040503050406030204" pitchFamily="18" charset="0"/>
                        <a:cs typeface="Times New Roman" pitchFamily="18" charset="0"/>
                      </a:rPr>
                      <m:t>𝛼</m:t>
                    </m:r>
                    <m:r>
                      <a:rPr lang="en-US" sz="40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m:rPr>
                        <m:sty m:val="p"/>
                      </m:rPr>
                      <a:rPr lang="en-US" sz="4000" b="0" i="0" smtClean="0">
                        <a:solidFill>
                          <a:srgbClr val="A50021"/>
                        </a:solidFill>
                        <a:latin typeface="Cambria Math" panose="02040503050406030204" pitchFamily="18" charset="0"/>
                        <a:ea typeface="Cambria Math" panose="02040503050406030204" pitchFamily="18" charset="0"/>
                        <a:cs typeface="Times New Roman" pitchFamily="18" charset="0"/>
                      </a:rPr>
                      <m:t>and</m:t>
                    </m:r>
                    <m:r>
                      <a:rPr lang="en-US" sz="40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a:rPr lang="en-US" sz="4000" i="1" smtClean="0">
                        <a:solidFill>
                          <a:srgbClr val="A50021"/>
                        </a:solidFill>
                        <a:latin typeface="Cambria Math" panose="02040503050406030204" pitchFamily="18" charset="0"/>
                        <a:ea typeface="Cambria Math" panose="02040503050406030204" pitchFamily="18" charset="0"/>
                        <a:cs typeface="Times New Roman" pitchFamily="18" charset="0"/>
                      </a:rPr>
                      <m:t>𝛽</m:t>
                    </m:r>
                  </m:oMath>
                </a14:m>
                <a:endParaRPr lang="en-IN" sz="4000" dirty="0">
                  <a:solidFill>
                    <a:srgbClr val="A50021"/>
                  </a:solidFill>
                  <a:latin typeface="Times New Roman" pitchFamily="18" charset="0"/>
                  <a:cs typeface="Times New Roman" pitchFamily="18" charset="0"/>
                </a:endParaRPr>
              </a:p>
            </p:txBody>
          </p:sp>
        </mc:Choice>
        <mc:Fallback xmlns="">
          <p:sp>
            <p:nvSpPr>
              <p:cNvPr id="7" name="Title 1"/>
              <p:cNvSpPr>
                <a:spLocks noGrp="1" noRot="1" noChangeAspect="1" noMove="1" noResize="1" noEditPoints="1" noAdjustHandles="1" noChangeArrowheads="1" noChangeShapeType="1" noTextEdit="1"/>
              </p:cNvSpPr>
              <p:nvPr>
                <p:ph type="title"/>
              </p:nvPr>
            </p:nvSpPr>
            <p:spPr>
              <a:xfrm>
                <a:off x="14289" y="622453"/>
                <a:ext cx="9347199" cy="643467"/>
              </a:xfrm>
              <a:blipFill rotWithShape="0">
                <a:blip r:embed="rId4"/>
                <a:stretch>
                  <a:fillRect t="-18868" b="-47170"/>
                </a:stretch>
              </a:blipFill>
            </p:spPr>
            <p:txBody>
              <a:bodyPr/>
              <a:lstStyle/>
              <a:p>
                <a:r>
                  <a:rPr lang="en-US">
                    <a:noFill/>
                  </a:rPr>
                  <a:t> </a:t>
                </a:r>
              </a:p>
            </p:txBody>
          </p:sp>
        </mc:Fallback>
      </mc:AlternateContent>
    </p:spTree>
    <p:extLst>
      <p:ext uri="{BB962C8B-B14F-4D97-AF65-F5344CB8AC3E}">
        <p14:creationId xmlns:p14="http://schemas.microsoft.com/office/powerpoint/2010/main" val="8239795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3585" y="1306585"/>
                <a:ext cx="8425339" cy="4980005"/>
              </a:xfrm>
            </p:spPr>
            <p:txBody>
              <a:bodyPr>
                <a:normAutofit lnSpcReduction="10000"/>
              </a:bodyPr>
              <a:lstStyle/>
              <a:p>
                <a:r>
                  <a:rPr lang="en-US" sz="1800" dirty="0" smtClean="0">
                    <a:latin typeface="Times New Roman" panose="02020603050405020304" pitchFamily="18" charset="0"/>
                    <a:cs typeface="Times New Roman" panose="02020603050405020304" pitchFamily="18" charset="0"/>
                  </a:rPr>
                  <a:t>A quantity </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𝑅</m:t>
                        </m:r>
                      </m:e>
                      <m:sup>
                        <m:r>
                          <a:rPr lang="en-US" sz="1800" b="0" i="1" smtClean="0">
                            <a:latin typeface="Cambria Math" panose="02040503050406030204" pitchFamily="18" charset="0"/>
                            <a:cs typeface="Times New Roman" panose="02020603050405020304" pitchFamily="18" charset="0"/>
                          </a:rPr>
                          <m:t>2</m:t>
                        </m:r>
                      </m:sup>
                    </m:sSup>
                  </m:oMath>
                </a14:m>
                <a:r>
                  <a:rPr lang="en-US" sz="1800" dirty="0" smtClean="0">
                    <a:latin typeface="Times New Roman" panose="02020603050405020304" pitchFamily="18" charset="0"/>
                    <a:cs typeface="Times New Roman" panose="02020603050405020304" pitchFamily="18" charset="0"/>
                  </a:rPr>
                  <a:t>, is called </a:t>
                </a:r>
                <a:r>
                  <a:rPr lang="en-US" sz="1800" b="1" dirty="0" smtClean="0">
                    <a:solidFill>
                      <a:srgbClr val="A50021"/>
                    </a:solidFill>
                    <a:latin typeface="Times New Roman" panose="02020603050405020304" pitchFamily="18" charset="0"/>
                    <a:cs typeface="Times New Roman" panose="02020603050405020304" pitchFamily="18" charset="0"/>
                  </a:rPr>
                  <a:t>coefficient of determination </a:t>
                </a:r>
                <a:r>
                  <a:rPr lang="en-US" sz="1800" dirty="0" smtClean="0">
                    <a:latin typeface="Times New Roman" panose="02020603050405020304" pitchFamily="18" charset="0"/>
                    <a:cs typeface="Times New Roman" panose="02020603050405020304" pitchFamily="18" charset="0"/>
                  </a:rPr>
                  <a:t>is used to measure the proportion of variability of the fitted model.</a:t>
                </a:r>
              </a:p>
              <a:p>
                <a:pPr lvl="6"/>
                <a:endParaRPr lang="en-US" sz="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We have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𝑆𝑆𝐸</m:t>
                    </m:r>
                    <m:r>
                      <a:rPr lang="en-US" sz="1800" b="0" i="1" dirty="0" smtClean="0">
                        <a:latin typeface="Cambria Math" panose="02040503050406030204" pitchFamily="18" charset="0"/>
                        <a:cs typeface="Times New Roman" panose="02020603050405020304" pitchFamily="18" charset="0"/>
                      </a:rPr>
                      <m:t>=</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r>
                              <a:rPr lang="en-US" sz="1800" i="1">
                                <a:latin typeface="Cambria Math" panose="02040503050406030204" pitchFamily="18" charset="0"/>
                                <a:cs typeface="Times New Roman" panose="02020603050405020304" pitchFamily="18" charset="0"/>
                              </a:rPr>
                              <m:t>−</m:t>
                            </m:r>
                            <m:acc>
                              <m:accPr>
                                <m:chr m:val="̂"/>
                                <m:ctrlPr>
                                  <a:rPr lang="en-US" sz="1800" i="1" smtClean="0">
                                    <a:latin typeface="Cambria Math" panose="02040503050406030204" pitchFamily="18" charset="0"/>
                                    <a:cs typeface="Times New Roman" panose="02020603050405020304" pitchFamily="18" charset="0"/>
                                  </a:rPr>
                                </m:ctrlPr>
                              </m:accPr>
                              <m:e>
                                <m:r>
                                  <a:rPr lang="en-US" sz="1800" b="0" i="1" smtClean="0">
                                    <a:latin typeface="Cambria Math"/>
                                    <a:cs typeface="Times New Roman" panose="02020603050405020304" pitchFamily="18" charset="0"/>
                                  </a:rPr>
                                  <m:t>𝑦</m:t>
                                </m:r>
                              </m:e>
                            </m:acc>
                            <m:r>
                              <a:rPr lang="en-US" sz="1800" i="1">
                                <a:latin typeface="Cambria Math" panose="02040503050406030204" pitchFamily="18" charset="0"/>
                                <a:cs typeface="Times New Roman" panose="02020603050405020304" pitchFamily="18" charset="0"/>
                              </a:rPr>
                              <m:t>)</m:t>
                            </m:r>
                          </m:e>
                          <m:sup>
                            <m:r>
                              <a:rPr lang="en-US" sz="1800" i="1">
                                <a:latin typeface="Cambria Math" panose="02040503050406030204" pitchFamily="18" charset="0"/>
                                <a:cs typeface="Times New Roman" panose="02020603050405020304" pitchFamily="18" charset="0"/>
                              </a:rPr>
                              <m:t>2</m:t>
                            </m:r>
                          </m:sup>
                        </m:sSup>
                      </m:e>
                    </m:nary>
                  </m:oMath>
                </a14:m>
                <a:endParaRPr lang="en-US" sz="1800" dirty="0" smtClean="0">
                  <a:latin typeface="Times New Roman" panose="02020603050405020304" pitchFamily="18" charset="0"/>
                  <a:cs typeface="Times New Roman" panose="02020603050405020304" pitchFamily="18" charset="0"/>
                </a:endParaRPr>
              </a:p>
              <a:p>
                <a:pPr lvl="7"/>
                <a:endParaRPr lang="en-US" sz="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signifies the </a:t>
                </a:r>
                <a:r>
                  <a:rPr lang="en-US" sz="1800" b="1" dirty="0" smtClean="0">
                    <a:solidFill>
                      <a:srgbClr val="A50021"/>
                    </a:solidFill>
                    <a:latin typeface="Times New Roman" panose="02020603050405020304" pitchFamily="18" charset="0"/>
                    <a:cs typeface="Times New Roman" panose="02020603050405020304" pitchFamily="18" charset="0"/>
                  </a:rPr>
                  <a:t>variability due to error</a:t>
                </a:r>
                <a:r>
                  <a:rPr lang="en-US" sz="1800" dirty="0" smtClean="0">
                    <a:latin typeface="Times New Roman" panose="02020603050405020304" pitchFamily="18" charset="0"/>
                    <a:cs typeface="Times New Roman" panose="02020603050405020304" pitchFamily="18" charset="0"/>
                  </a:rPr>
                  <a:t>.</a:t>
                </a:r>
              </a:p>
              <a:p>
                <a:pPr lvl="8"/>
                <a:endParaRPr lang="en-US" sz="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Now, let us define the </a:t>
                </a:r>
                <a:r>
                  <a:rPr lang="en-US" sz="1800" dirty="0" smtClean="0">
                    <a:solidFill>
                      <a:srgbClr val="0B5ED7"/>
                    </a:solidFill>
                    <a:latin typeface="Times New Roman" panose="02020603050405020304" pitchFamily="18" charset="0"/>
                    <a:cs typeface="Times New Roman" panose="02020603050405020304" pitchFamily="18" charset="0"/>
                  </a:rPr>
                  <a:t>total corrected sum of squares</a:t>
                </a:r>
                <a:r>
                  <a:rPr lang="en-US" sz="1800" dirty="0" smtClean="0">
                    <a:latin typeface="Times New Roman" panose="02020603050405020304" pitchFamily="18" charset="0"/>
                    <a:cs typeface="Times New Roman" panose="02020603050405020304" pitchFamily="18" charset="0"/>
                  </a:rPr>
                  <a:t>, defined as</a:t>
                </a: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SST</m:t>
                      </m:r>
                      <m:r>
                        <a:rPr lang="en-US" sz="1800" b="0" i="0" smtClean="0">
                          <a:latin typeface="Cambria Math" panose="02040503050406030204" pitchFamily="18" charset="0"/>
                          <a:cs typeface="Times New Roman" panose="02020603050405020304" pitchFamily="18" charset="0"/>
                        </a:rPr>
                        <m:t>=</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𝑛</m:t>
                          </m:r>
                        </m:sup>
                        <m:e>
                          <m:sSup>
                            <m:sSupPr>
                              <m:ctrlPr>
                                <a:rPr lang="en-US" sz="1800" b="0" i="1" smtClean="0">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bar>
                                <m:barPr>
                                  <m:pos m:val="top"/>
                                  <m:ctrlPr>
                                    <a:rPr lang="en-US" sz="1800" b="0" i="1" smtClean="0">
                                      <a:latin typeface="Cambria Math" panose="02040503050406030204" pitchFamily="18" charset="0"/>
                                      <a:cs typeface="Times New Roman" panose="02020603050405020304" pitchFamily="18" charset="0"/>
                                    </a:rPr>
                                  </m:ctrlPr>
                                </m:barPr>
                                <m:e>
                                  <m:r>
                                    <a:rPr lang="en-US" sz="1800" b="0" i="1" smtClean="0">
                                      <a:latin typeface="Cambria Math" panose="02040503050406030204" pitchFamily="18" charset="0"/>
                                      <a:cs typeface="Times New Roman" panose="02020603050405020304" pitchFamily="18" charset="0"/>
                                    </a:rPr>
                                    <m:t>𝑦</m:t>
                                  </m:r>
                                </m:e>
                              </m:bar>
                              <m:r>
                                <a:rPr lang="en-US" sz="1800" i="1">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e>
                      </m:nary>
                    </m:oMath>
                  </m:oMathPara>
                </a14:m>
                <a:endParaRPr lang="en-US" sz="1800" i="1"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SST represents the variation in the response values. </a:t>
                </a:r>
                <a:r>
                  <a:rPr lang="en-US" sz="1800" dirty="0">
                    <a:latin typeface="Times New Roman" panose="02020603050405020304" pitchFamily="18" charset="0"/>
                    <a:cs typeface="Times New Roman" panose="02020603050405020304" pitchFamily="18" charset="0"/>
                  </a:rPr>
                  <a:t>The </a:t>
                </a: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𝑅</m:t>
                        </m:r>
                      </m:e>
                      <m:sup>
                        <m:r>
                          <a:rPr lang="en-US" sz="1800" i="1">
                            <a:latin typeface="Cambria Math" panose="02040503050406030204" pitchFamily="18" charset="0"/>
                            <a:cs typeface="Times New Roman" panose="02020603050405020304" pitchFamily="18" charset="0"/>
                          </a:rPr>
                          <m:t>2</m:t>
                        </m:r>
                      </m:sup>
                    </m:sSup>
                  </m:oMath>
                </a14:m>
                <a:r>
                  <a:rPr lang="en-US" sz="1800" dirty="0">
                    <a:latin typeface="Times New Roman" panose="02020603050405020304" pitchFamily="18" charset="0"/>
                    <a:cs typeface="Times New Roman" panose="02020603050405020304" pitchFamily="18" charset="0"/>
                  </a:rPr>
                  <a:t> is </a:t>
                </a:r>
                <a:endParaRPr lang="en-US" sz="1800" dirty="0" smtClean="0">
                  <a:latin typeface="Times New Roman" panose="02020603050405020304" pitchFamily="18" charset="0"/>
                  <a:cs typeface="Times New Roman" panose="02020603050405020304" pitchFamily="18" charset="0"/>
                </a:endParaRPr>
              </a:p>
              <a:p>
                <a:pPr lvl="7"/>
                <a:endParaRPr lang="en-US" sz="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𝑅</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=1−</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𝑆𝑆𝐸</m:t>
                        </m:r>
                      </m:num>
                      <m:den>
                        <m:r>
                          <a:rPr lang="en-US" sz="2000" b="0" i="1" smtClean="0">
                            <a:latin typeface="Cambria Math" panose="02040503050406030204" pitchFamily="18" charset="0"/>
                            <a:cs typeface="Times New Roman" panose="02020603050405020304" pitchFamily="18" charset="0"/>
                          </a:rPr>
                          <m:t>𝑆𝑆𝑇</m:t>
                        </m:r>
                      </m:den>
                    </m:f>
                  </m:oMath>
                </a14:m>
                <a:endParaRPr lang="en-US" sz="20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800" b="1" dirty="0" smtClean="0">
                    <a:solidFill>
                      <a:srgbClr val="0B5ED7"/>
                    </a:solidFill>
                    <a:latin typeface="Times New Roman" panose="02020603050405020304" pitchFamily="18" charset="0"/>
                    <a:cs typeface="Times New Roman" panose="02020603050405020304" pitchFamily="18" charset="0"/>
                  </a:rPr>
                  <a:t>Note: </a:t>
                </a:r>
              </a:p>
              <a:p>
                <a:r>
                  <a:rPr lang="en-US" sz="1800" dirty="0" smtClean="0">
                    <a:solidFill>
                      <a:srgbClr val="0B5ED7"/>
                    </a:solidFill>
                    <a:latin typeface="Times New Roman" panose="02020603050405020304" pitchFamily="18" charset="0"/>
                    <a:cs typeface="Times New Roman" panose="02020603050405020304" pitchFamily="18" charset="0"/>
                  </a:rPr>
                  <a:t>If fit is perfect, all residuals are zero and thus </a:t>
                </a:r>
                <a14:m>
                  <m:oMath xmlns:m="http://schemas.openxmlformats.org/officeDocument/2006/math">
                    <m:sSup>
                      <m:sSupPr>
                        <m:ctrlPr>
                          <a:rPr lang="en-US" sz="1800" i="1" smtClean="0">
                            <a:solidFill>
                              <a:srgbClr val="A50021"/>
                            </a:solidFill>
                            <a:latin typeface="Cambria Math" panose="02040503050406030204" pitchFamily="18" charset="0"/>
                            <a:cs typeface="Times New Roman" panose="02020603050405020304" pitchFamily="18" charset="0"/>
                          </a:rPr>
                        </m:ctrlPr>
                      </m:sSupPr>
                      <m:e>
                        <m:r>
                          <a:rPr lang="en-US" sz="1800" i="1">
                            <a:solidFill>
                              <a:srgbClr val="A50021"/>
                            </a:solidFill>
                            <a:latin typeface="Cambria Math" panose="02040503050406030204" pitchFamily="18" charset="0"/>
                            <a:cs typeface="Times New Roman" panose="02020603050405020304" pitchFamily="18" charset="0"/>
                          </a:rPr>
                          <m:t>𝑅</m:t>
                        </m:r>
                      </m:e>
                      <m:sup>
                        <m:r>
                          <a:rPr lang="en-US" sz="1800" i="1">
                            <a:solidFill>
                              <a:srgbClr val="A50021"/>
                            </a:solidFill>
                            <a:latin typeface="Cambria Math" panose="02040503050406030204" pitchFamily="18" charset="0"/>
                            <a:cs typeface="Times New Roman" panose="02020603050405020304" pitchFamily="18" charset="0"/>
                          </a:rPr>
                          <m:t>2</m:t>
                        </m:r>
                      </m:sup>
                    </m:sSup>
                  </m:oMath>
                </a14:m>
                <a:r>
                  <a:rPr lang="en-US" sz="1800" dirty="0" smtClean="0">
                    <a:solidFill>
                      <a:srgbClr val="A50021"/>
                    </a:solidFill>
                    <a:latin typeface="Times New Roman" panose="02020603050405020304" pitchFamily="18" charset="0"/>
                    <a:cs typeface="Times New Roman" panose="02020603050405020304" pitchFamily="18" charset="0"/>
                  </a:rPr>
                  <a:t> = 1.0 (very good fit)</a:t>
                </a:r>
              </a:p>
              <a:p>
                <a:pPr lvl="8"/>
                <a:endParaRPr lang="en-US" sz="600" dirty="0" smtClean="0">
                  <a:solidFill>
                    <a:srgbClr val="0B5ED7"/>
                  </a:solidFill>
                  <a:latin typeface="Times New Roman" panose="02020603050405020304" pitchFamily="18" charset="0"/>
                  <a:cs typeface="Times New Roman" panose="02020603050405020304" pitchFamily="18" charset="0"/>
                </a:endParaRPr>
              </a:p>
              <a:p>
                <a:r>
                  <a:rPr lang="en-US" sz="1800" dirty="0" smtClean="0">
                    <a:solidFill>
                      <a:srgbClr val="0B5ED7"/>
                    </a:solidFill>
                    <a:latin typeface="Times New Roman" panose="02020603050405020304" pitchFamily="18" charset="0"/>
                    <a:cs typeface="Times New Roman" panose="02020603050405020304" pitchFamily="18" charset="0"/>
                  </a:rPr>
                  <a:t>If SSE is only slightly smaller than SST, then </a:t>
                </a:r>
                <a14:m>
                  <m:oMath xmlns:m="http://schemas.openxmlformats.org/officeDocument/2006/math">
                    <m:sSup>
                      <m:sSupPr>
                        <m:ctrlPr>
                          <a:rPr lang="en-US" sz="1800" i="1" smtClean="0">
                            <a:solidFill>
                              <a:srgbClr val="A50021"/>
                            </a:solidFill>
                            <a:latin typeface="Cambria Math" panose="02040503050406030204" pitchFamily="18" charset="0"/>
                            <a:cs typeface="Times New Roman" panose="02020603050405020304" pitchFamily="18" charset="0"/>
                          </a:rPr>
                        </m:ctrlPr>
                      </m:sSupPr>
                      <m:e>
                        <m:r>
                          <a:rPr lang="en-US" sz="1800" i="1">
                            <a:solidFill>
                              <a:srgbClr val="A50021"/>
                            </a:solidFill>
                            <a:latin typeface="Cambria Math" panose="02040503050406030204" pitchFamily="18" charset="0"/>
                            <a:cs typeface="Times New Roman" panose="02020603050405020304" pitchFamily="18" charset="0"/>
                          </a:rPr>
                          <m:t>𝑅</m:t>
                        </m:r>
                      </m:e>
                      <m:sup>
                        <m:r>
                          <a:rPr lang="en-US" sz="1800" i="1">
                            <a:solidFill>
                              <a:srgbClr val="A50021"/>
                            </a:solidFill>
                            <a:latin typeface="Cambria Math" panose="02040503050406030204" pitchFamily="18" charset="0"/>
                            <a:cs typeface="Times New Roman" panose="02020603050405020304" pitchFamily="18" charset="0"/>
                          </a:rPr>
                          <m:t>2</m:t>
                        </m:r>
                      </m:sup>
                    </m:sSup>
                    <m:r>
                      <a:rPr lang="en-US" sz="1800"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1800" dirty="0" smtClean="0">
                    <a:solidFill>
                      <a:srgbClr val="A50021"/>
                    </a:solidFill>
                    <a:latin typeface="Times New Roman" panose="02020603050405020304" pitchFamily="18" charset="0"/>
                    <a:cs typeface="Times New Roman" panose="02020603050405020304" pitchFamily="18" charset="0"/>
                  </a:rPr>
                  <a:t> (very poor fit)</a:t>
                </a:r>
                <a:endParaRPr lang="en-US" sz="1800" dirty="0">
                  <a:solidFill>
                    <a:srgbClr val="A5002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3585" y="1306585"/>
                <a:ext cx="8425339" cy="4980005"/>
              </a:xfrm>
              <a:blipFill rotWithShape="0">
                <a:blip r:embed="rId2"/>
                <a:stretch>
                  <a:fillRect l="-651" t="-110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a:spLocks noGrp="1"/>
              </p:cNvSpPr>
              <p:nvPr>
                <p:ph type="title"/>
              </p:nvPr>
            </p:nvSpPr>
            <p:spPr>
              <a:xfrm>
                <a:off x="522515" y="395553"/>
                <a:ext cx="8335736" cy="643467"/>
              </a:xfrm>
            </p:spPr>
            <p:txBody>
              <a:bodyPr>
                <a:noAutofit/>
              </a:bodyPr>
              <a:lstStyle/>
              <a:p>
                <a14:m>
                  <m:oMath xmlns:m="http://schemas.openxmlformats.org/officeDocument/2006/math">
                    <m:sSup>
                      <m:sSupPr>
                        <m:ctrlPr>
                          <a:rPr lang="en-US" sz="4000" i="1">
                            <a:solidFill>
                              <a:srgbClr val="A50021"/>
                            </a:solidFill>
                            <a:latin typeface="Cambria Math" panose="02040503050406030204" pitchFamily="18" charset="0"/>
                            <a:cs typeface="Times New Roman" pitchFamily="18" charset="0"/>
                          </a:rPr>
                        </m:ctrlPr>
                      </m:sSupPr>
                      <m:e>
                        <m:r>
                          <a:rPr lang="en-US" sz="4000" i="1">
                            <a:solidFill>
                              <a:srgbClr val="A50021"/>
                            </a:solidFill>
                            <a:latin typeface="Cambria Math" panose="02040503050406030204" pitchFamily="18" charset="0"/>
                            <a:cs typeface="Times New Roman" pitchFamily="18" charset="0"/>
                          </a:rPr>
                          <m:t>𝑅</m:t>
                        </m:r>
                      </m:e>
                      <m:sup>
                        <m:r>
                          <a:rPr lang="en-US" sz="4000" i="1">
                            <a:solidFill>
                              <a:srgbClr val="A50021"/>
                            </a:solidFill>
                            <a:latin typeface="Cambria Math" panose="02040503050406030204" pitchFamily="18" charset="0"/>
                            <a:cs typeface="Times New Roman" pitchFamily="18" charset="0"/>
                          </a:rPr>
                          <m:t>2</m:t>
                        </m:r>
                      </m:sup>
                    </m:sSup>
                    <m:r>
                      <a:rPr lang="en-US" sz="4000" i="1">
                        <a:solidFill>
                          <a:srgbClr val="A50021"/>
                        </a:solidFill>
                        <a:latin typeface="Cambria Math"/>
                        <a:cs typeface="Times New Roman" pitchFamily="18" charset="0"/>
                      </a:rPr>
                      <m:t> </m:t>
                    </m:r>
                  </m:oMath>
                </a14:m>
                <a:r>
                  <a:rPr lang="en-US" sz="4000" dirty="0" smtClean="0">
                    <a:solidFill>
                      <a:srgbClr val="A50021"/>
                    </a:solidFill>
                    <a:latin typeface="Times New Roman" pitchFamily="18" charset="0"/>
                    <a:cs typeface="Times New Roman" pitchFamily="18" charset="0"/>
                  </a:rPr>
                  <a:t>: Measure of Quality of Fit</a:t>
                </a:r>
                <a:endParaRPr lang="en-IN" sz="40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522515" y="395553"/>
                <a:ext cx="8335736" cy="643467"/>
              </a:xfrm>
              <a:blipFill rotWithShape="1">
                <a:blip r:embed="rId3"/>
                <a:stretch>
                  <a:fillRect t="-18095" b="-49524"/>
                </a:stretch>
              </a:blipFill>
            </p:spPr>
            <p:txBody>
              <a:bodyPr/>
              <a:lstStyle/>
              <a:p>
                <a:r>
                  <a:rPr lang="en-IN">
                    <a:noFill/>
                  </a:rPr>
                  <a:t> </a:t>
                </a:r>
              </a:p>
            </p:txBody>
          </p:sp>
        </mc:Fallback>
      </mc:AlternateContent>
    </p:spTree>
    <p:extLst>
      <p:ext uri="{BB962C8B-B14F-4D97-AF65-F5344CB8AC3E}">
        <p14:creationId xmlns:p14="http://schemas.microsoft.com/office/powerpoint/2010/main" val="20012035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151464"/>
            <a:ext cx="8425339" cy="4980005"/>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65</a:t>
            </a:fld>
            <a:endParaRPr lang="en-IN" dirty="0">
              <a:solidFill>
                <a:srgbClr val="04617B">
                  <a:shade val="90000"/>
                </a:srgb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186161477"/>
              </p:ext>
            </p:extLst>
          </p:nvPr>
        </p:nvGraphicFramePr>
        <p:xfrm>
          <a:off x="626207" y="2526350"/>
          <a:ext cx="3537000" cy="2135457"/>
        </p:xfrm>
        <a:graphic>
          <a:graphicData uri="http://schemas.openxmlformats.org/presentationml/2006/ole">
            <mc:AlternateContent xmlns:mc="http://schemas.openxmlformats.org/markup-compatibility/2006">
              <mc:Choice xmlns:v="urn:schemas-microsoft-com:vml" Requires="v">
                <p:oleObj spid="_x0000_s38044" name="Visio" r:id="rId3" imgW="5845137" imgH="3529440" progId="Visio.Drawing.11">
                  <p:embed/>
                </p:oleObj>
              </mc:Choice>
              <mc:Fallback>
                <p:oleObj name="Visio" r:id="rId3" imgW="5845137" imgH="3529440" progId="Visio.Drawing.11">
                  <p:embed/>
                  <p:pic>
                    <p:nvPicPr>
                      <p:cNvPr id="0" name=""/>
                      <p:cNvPicPr/>
                      <p:nvPr/>
                    </p:nvPicPr>
                    <p:blipFill>
                      <a:blip r:embed="rId4"/>
                      <a:stretch>
                        <a:fillRect/>
                      </a:stretch>
                    </p:blipFill>
                    <p:spPr>
                      <a:xfrm>
                        <a:off x="626207" y="2526350"/>
                        <a:ext cx="3537000" cy="21354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87104409"/>
              </p:ext>
            </p:extLst>
          </p:nvPr>
        </p:nvGraphicFramePr>
        <p:xfrm>
          <a:off x="4846314" y="2588080"/>
          <a:ext cx="4081799" cy="2069670"/>
        </p:xfrm>
        <a:graphic>
          <a:graphicData uri="http://schemas.openxmlformats.org/presentationml/2006/ole">
            <mc:AlternateContent xmlns:mc="http://schemas.openxmlformats.org/markup-compatibility/2006">
              <mc:Choice xmlns:v="urn:schemas-microsoft-com:vml" Requires="v">
                <p:oleObj spid="_x0000_s38045" name="Visio" r:id="rId5" imgW="7094772" imgH="3598020" progId="Visio.Drawing.11">
                  <p:embed/>
                </p:oleObj>
              </mc:Choice>
              <mc:Fallback>
                <p:oleObj name="Visio" r:id="rId5" imgW="7094772" imgH="3598020" progId="Visio.Drawing.11">
                  <p:embed/>
                  <p:pic>
                    <p:nvPicPr>
                      <p:cNvPr id="0" name=""/>
                      <p:cNvPicPr/>
                      <p:nvPr/>
                    </p:nvPicPr>
                    <p:blipFill>
                      <a:blip r:embed="rId6"/>
                      <a:stretch>
                        <a:fillRect/>
                      </a:stretch>
                    </p:blipFill>
                    <p:spPr>
                      <a:xfrm>
                        <a:off x="4846314" y="2588080"/>
                        <a:ext cx="4081799" cy="206967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itle 1"/>
              <p:cNvSpPr>
                <a:spLocks noGrp="1"/>
              </p:cNvSpPr>
              <p:nvPr>
                <p:ph type="title"/>
              </p:nvPr>
            </p:nvSpPr>
            <p:spPr>
              <a:xfrm>
                <a:off x="522515" y="395553"/>
                <a:ext cx="8335736" cy="643467"/>
              </a:xfrm>
            </p:spPr>
            <p:txBody>
              <a:bodyPr>
                <a:noAutofit/>
              </a:bodyPr>
              <a:lstStyle/>
              <a:p>
                <a14:m>
                  <m:oMath xmlns:m="http://schemas.openxmlformats.org/officeDocument/2006/math">
                    <m:sSup>
                      <m:sSupPr>
                        <m:ctrlPr>
                          <a:rPr lang="en-US" sz="4000" i="1">
                            <a:solidFill>
                              <a:srgbClr val="A50021"/>
                            </a:solidFill>
                            <a:latin typeface="Cambria Math" panose="02040503050406030204" pitchFamily="18" charset="0"/>
                            <a:cs typeface="Times New Roman" pitchFamily="18" charset="0"/>
                          </a:rPr>
                        </m:ctrlPr>
                      </m:sSupPr>
                      <m:e>
                        <m:r>
                          <a:rPr lang="en-US" sz="4000" i="1">
                            <a:solidFill>
                              <a:srgbClr val="A50021"/>
                            </a:solidFill>
                            <a:latin typeface="Cambria Math" panose="02040503050406030204" pitchFamily="18" charset="0"/>
                            <a:cs typeface="Times New Roman" pitchFamily="18" charset="0"/>
                          </a:rPr>
                          <m:t>𝑅</m:t>
                        </m:r>
                      </m:e>
                      <m:sup>
                        <m:r>
                          <a:rPr lang="en-US" sz="4000" i="1">
                            <a:solidFill>
                              <a:srgbClr val="A50021"/>
                            </a:solidFill>
                            <a:latin typeface="Cambria Math" panose="02040503050406030204" pitchFamily="18" charset="0"/>
                            <a:cs typeface="Times New Roman" pitchFamily="18" charset="0"/>
                          </a:rPr>
                          <m:t>2</m:t>
                        </m:r>
                      </m:sup>
                    </m:sSup>
                    <m:r>
                      <a:rPr lang="en-US" sz="4000" i="1">
                        <a:solidFill>
                          <a:srgbClr val="A50021"/>
                        </a:solidFill>
                        <a:latin typeface="Cambria Math"/>
                        <a:cs typeface="Times New Roman" pitchFamily="18" charset="0"/>
                      </a:rPr>
                      <m:t> </m:t>
                    </m:r>
                  </m:oMath>
                </a14:m>
                <a:r>
                  <a:rPr lang="en-US" sz="4000" dirty="0" smtClean="0">
                    <a:solidFill>
                      <a:srgbClr val="A50021"/>
                    </a:solidFill>
                    <a:latin typeface="Times New Roman" pitchFamily="18" charset="0"/>
                    <a:cs typeface="Times New Roman" pitchFamily="18" charset="0"/>
                  </a:rPr>
                  <a:t>: Measure of Quality of Fit</a:t>
                </a:r>
                <a:endParaRPr lang="en-IN" sz="40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522515" y="395553"/>
                <a:ext cx="8335736" cy="643467"/>
              </a:xfrm>
              <a:blipFill rotWithShape="1">
                <a:blip r:embed="rId7"/>
                <a:stretch>
                  <a:fillRect t="-18095" b="-495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880306" y="4371005"/>
                <a:ext cx="76200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cs typeface="Times New Roman" panose="02020603050405020304" pitchFamily="18" charset="0"/>
                            </a:rPr>
                          </m:ctrlPr>
                        </m:sSupPr>
                        <m:e>
                          <m:r>
                            <a:rPr lang="en-US" sz="1400" i="1">
                              <a:latin typeface="Cambria Math" panose="02040503050406030204" pitchFamily="18" charset="0"/>
                              <a:cs typeface="Times New Roman" panose="02020603050405020304" pitchFamily="18" charset="0"/>
                            </a:rPr>
                            <m:t>𝑅</m:t>
                          </m:r>
                        </m:e>
                        <m:sup>
                          <m:r>
                            <a:rPr lang="en-US" sz="1400" i="1">
                              <a:latin typeface="Cambria Math" panose="02040503050406030204" pitchFamily="18" charset="0"/>
                              <a:cs typeface="Times New Roman" panose="02020603050405020304" pitchFamily="18" charset="0"/>
                            </a:rPr>
                            <m:t>2</m:t>
                          </m:r>
                        </m:sup>
                      </m:sSup>
                      <m:r>
                        <a:rPr lang="en-US" sz="1400"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1400" dirty="0"/>
              </a:p>
            </p:txBody>
          </p:sp>
        </mc:Choice>
        <mc:Fallback xmlns="">
          <p:sp>
            <p:nvSpPr>
              <p:cNvPr id="2" name="Rectangle 1"/>
              <p:cNvSpPr>
                <a:spLocks noRot="1" noChangeAspect="1" noMove="1" noResize="1" noEditPoints="1" noAdjustHandles="1" noChangeArrowheads="1" noChangeShapeType="1" noTextEdit="1"/>
              </p:cNvSpPr>
              <p:nvPr/>
            </p:nvSpPr>
            <p:spPr>
              <a:xfrm>
                <a:off x="5880306" y="4371005"/>
                <a:ext cx="762003" cy="307777"/>
              </a:xfrm>
              <a:prstGeom prst="rect">
                <a:avLst/>
              </a:prstGeom>
              <a:blipFill rotWithShape="1">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586086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0928" y="1551758"/>
                <a:ext cx="8425339" cy="4389120"/>
              </a:xfrm>
            </p:spPr>
            <p:txBody>
              <a:bodyPr>
                <a:normAutofit/>
              </a:bodyPr>
              <a:lstStyle/>
              <a:p>
                <a:r>
                  <a:rPr lang="en-US" sz="2000" dirty="0" smtClean="0">
                    <a:latin typeface="Times New Roman" panose="02020603050405020304" pitchFamily="18" charset="0"/>
                    <a:cs typeface="Times New Roman" panose="02020603050405020304" pitchFamily="18" charset="0"/>
                  </a:rPr>
                  <a:t>When more than one variable are independent variable, then the regression can be estimated as a </a:t>
                </a:r>
                <a:r>
                  <a:rPr lang="en-US" sz="2000" dirty="0" smtClean="0">
                    <a:solidFill>
                      <a:srgbClr val="0B5ED7"/>
                    </a:solidFill>
                    <a:latin typeface="Times New Roman" panose="02020603050405020304" pitchFamily="18" charset="0"/>
                    <a:cs typeface="Times New Roman" panose="02020603050405020304" pitchFamily="18" charset="0"/>
                  </a:rPr>
                  <a:t>multiple regression model</a:t>
                </a:r>
              </a:p>
              <a:p>
                <a:pPr lvl="6"/>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When this model is linear in coefficients, it is called </a:t>
                </a:r>
                <a:r>
                  <a:rPr lang="en-US" sz="2000" dirty="0" smtClean="0">
                    <a:solidFill>
                      <a:srgbClr val="0B5ED7"/>
                    </a:solidFill>
                    <a:latin typeface="Times New Roman" panose="02020603050405020304" pitchFamily="18" charset="0"/>
                    <a:cs typeface="Times New Roman" panose="02020603050405020304" pitchFamily="18" charset="0"/>
                  </a:rPr>
                  <a:t>multiple linear regression model</a:t>
                </a:r>
              </a:p>
              <a:p>
                <a:pPr lvl="5"/>
                <a:endParaRPr lang="en-US" sz="1000" dirty="0" smtClean="0">
                  <a:solidFill>
                    <a:srgbClr val="0B5ED7"/>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-independent variables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2</m:t>
                        </m:r>
                      </m:sub>
                    </m:sSub>
                  </m:oMath>
                </a14:m>
                <a:r>
                  <a:rPr lang="en-US" sz="2000" dirty="0" smtClean="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3</m:t>
                        </m:r>
                      </m:sub>
                    </m:sSub>
                  </m:oMath>
                </a14:m>
                <a:r>
                  <a:rPr lang="en-US" sz="2000" dirty="0" smtClean="0">
                    <a:latin typeface="Times New Roman" panose="02020603050405020304" pitchFamily="18" charset="0"/>
                    <a:cs typeface="Times New Roman" panose="02020603050405020304" pitchFamily="18" charset="0"/>
                  </a:rPr>
                  <a:t>…………,</a:t>
                </a:r>
                <a:r>
                  <a:rPr lang="en-US" sz="2000" dirty="0" smtClean="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𝑘</m:t>
                        </m:r>
                      </m:sub>
                    </m:sSub>
                  </m:oMath>
                </a14:m>
                <a:r>
                  <a:rPr lang="en-US" sz="2000" dirty="0" smtClean="0">
                    <a:latin typeface="Times New Roman" panose="02020603050405020304" pitchFamily="18" charset="0"/>
                    <a:cs typeface="Times New Roman" panose="02020603050405020304" pitchFamily="18" charset="0"/>
                  </a:rPr>
                  <a:t> are associated, the multiple linear regression model is given by</a:t>
                </a:r>
              </a:p>
              <a:p>
                <a:pPr lvl="8"/>
                <a:endParaRPr lang="en-US" sz="800" dirty="0" smtClean="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𝑦</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m:t>
                        </m:r>
                      </m:sub>
                    </m:sSub>
                    <m:r>
                      <a:rPr lang="en-US" sz="1800">
                        <a:latin typeface="Cambria Math" panose="02040503050406030204" pitchFamily="18" charset="0"/>
                      </a:rPr>
                      <m:t>+∈</m:t>
                    </m:r>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800" dirty="0" smtClean="0">
                    <a:latin typeface="Times New Roman" panose="02020603050405020304" pitchFamily="18" charset="0"/>
                    <a:ea typeface="Tahoma" panose="020B0604030504040204" pitchFamily="34" charset="0"/>
                    <a:cs typeface="Times New Roman" panose="02020603050405020304" pitchFamily="18" charset="0"/>
                  </a:rPr>
                  <a:t>And the estimated response is obtained as</a:t>
                </a:r>
              </a:p>
              <a:p>
                <a:pPr lvl="8" algn="just"/>
                <a:endParaRPr lang="en-US" sz="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14:m>
                  <m:oMath xmlns:m="http://schemas.openxmlformats.org/officeDocument/2006/math">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m:t>
                        </m:r>
                      </m:sub>
                    </m:sSub>
                  </m:oMath>
                </a14:m>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0928" y="1551758"/>
                <a:ext cx="8425339" cy="4389120"/>
              </a:xfrm>
              <a:blipFill rotWithShape="1">
                <a:blip r:embed="rId2"/>
                <a:stretch>
                  <a:fillRect l="-434" t="-694" r="-940"/>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66</a:t>
            </a:fld>
            <a:endParaRPr lang="en-IN" dirty="0">
              <a:solidFill>
                <a:srgbClr val="04617B">
                  <a:shade val="90000"/>
                </a:srgbClr>
              </a:solidFill>
            </a:endParaRPr>
          </a:p>
        </p:txBody>
      </p:sp>
      <p:sp>
        <p:nvSpPr>
          <p:cNvPr id="6" name="Title 1"/>
          <p:cNvSpPr>
            <a:spLocks noGrp="1"/>
          </p:cNvSpPr>
          <p:nvPr>
            <p:ph type="title"/>
          </p:nvPr>
        </p:nvSpPr>
        <p:spPr>
          <a:xfrm>
            <a:off x="514351" y="395553"/>
            <a:ext cx="8237764" cy="643467"/>
          </a:xfrm>
        </p:spPr>
        <p:txBody>
          <a:bodyPr>
            <a:noAutofit/>
          </a:bodyPr>
          <a:lstStyle/>
          <a:p>
            <a:r>
              <a:rPr lang="en-US" sz="4000" dirty="0">
                <a:solidFill>
                  <a:srgbClr val="C00000"/>
                </a:solidFill>
                <a:latin typeface="Times New Roman" panose="02020603050405020304" pitchFamily="18" charset="0"/>
                <a:cs typeface="Times New Roman" panose="02020603050405020304" pitchFamily="18" charset="0"/>
              </a:rPr>
              <a:t>Multiple Linear Regression</a:t>
            </a:r>
          </a:p>
        </p:txBody>
      </p:sp>
    </p:spTree>
    <p:extLst>
      <p:ext uri="{BB962C8B-B14F-4D97-AF65-F5344CB8AC3E}">
        <p14:creationId xmlns:p14="http://schemas.microsoft.com/office/powerpoint/2010/main" val="10734351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68078" y="1122697"/>
                <a:ext cx="8425339" cy="5375366"/>
              </a:xfrm>
            </p:spPr>
            <p:txBody>
              <a:bodyPr>
                <a:normAutofit/>
              </a:bodyPr>
              <a:lstStyle/>
              <a:p>
                <a:pPr marL="0" indent="0" algn="just">
                  <a:buNone/>
                </a:pP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Estimating the coefficients</a:t>
                </a:r>
              </a:p>
              <a:p>
                <a:pPr marL="0" indent="0" algn="just">
                  <a:buNone/>
                </a:pPr>
                <a:endParaRPr lang="en-US" sz="9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Let the data points given to us is</a:t>
                </a:r>
              </a:p>
              <a:p>
                <a:pPr marL="0" indent="0" algn="ctr">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1</m:t>
                        </m:r>
                        <m:r>
                          <a:rPr lang="en-US" sz="1800" b="0" i="1" smtClean="0">
                            <a:latin typeface="Cambria Math" panose="02040503050406030204" pitchFamily="18" charset="0"/>
                            <a:ea typeface="Tahoma" panose="020B0604030504040204" pitchFamily="34" charset="0"/>
                            <a:cs typeface="Times New Roman" panose="02020603050405020304" pitchFamily="18" charset="0"/>
                          </a:rPr>
                          <m:t>𝑖</m:t>
                        </m:r>
                      </m:sub>
                    </m:sSub>
                    <m:r>
                      <a:rPr lang="en-US" sz="1800" b="0" i="1"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2</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3</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r>
                      <a:rPr lang="en-US" sz="1800" b="0" i="1" smtClean="0">
                        <a:latin typeface="Cambria Math" panose="02040503050406030204" pitchFamily="18" charset="0"/>
                        <a:ea typeface="Tahoma" panose="020B0604030504040204" pitchFamily="34" charset="0"/>
                        <a:cs typeface="Times New Roman" panose="02020603050405020304" pitchFamily="18" charset="0"/>
                      </a:rPr>
                      <m:t> ……………….</m:t>
                    </m:r>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𝑘</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r>
                      <a:rPr lang="en-US" sz="1800" b="0" i="1"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𝑦</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ea typeface="Tahoma" panose="020B0604030504040204" pitchFamily="34" charset="0"/>
                        <a:cs typeface="Times New Roman" panose="02020603050405020304" pitchFamily="18" charset="0"/>
                      </a:rPr>
                      <m:t>𝑖</m:t>
                    </m:r>
                    <m:r>
                      <a:rPr lang="en-US" sz="1800" i="1" dirty="0" smtClean="0">
                        <a:latin typeface="Cambria Math" panose="02040503050406030204" pitchFamily="18" charset="0"/>
                        <a:ea typeface="Tahoma" panose="020B0604030504040204" pitchFamily="34" charset="0"/>
                        <a:cs typeface="Times New Roman" panose="02020603050405020304" pitchFamily="18" charset="0"/>
                      </a:rPr>
                      <m:t>=1,2,………,</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𝑛</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         </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𝑛</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&gt;</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𝑘</m:t>
                    </m:r>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800" b="1"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𝑦</m:t>
                        </m:r>
                      </m:e>
                      <m:sub>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is the observed response to the values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1</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2</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r>
                      <a:rPr lang="en-US" sz="180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3</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𝑘𝑖</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of </a:t>
                </a:r>
                <a:r>
                  <a:rPr lang="en-US" sz="1800" i="1" dirty="0" smtClean="0">
                    <a:latin typeface="Times New Roman" panose="02020603050405020304" pitchFamily="18" charset="0"/>
                    <a:ea typeface="Tahoma" panose="020B0604030504040204" pitchFamily="34" charset="0"/>
                    <a:cs typeface="Times New Roman" panose="02020603050405020304" pitchFamily="18" charset="0"/>
                  </a:rPr>
                  <a:t>k</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independent variables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1</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2</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r>
                      <a:rPr lang="en-US" sz="180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3</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𝑘</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Thus, </a:t>
                </a:r>
              </a:p>
              <a:p>
                <a:pPr marL="0" indent="0" algn="just">
                  <a:buNone/>
                </a:pPr>
                <a:r>
                  <a:rPr lang="en-US" sz="1600" dirty="0" smtClean="0"/>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𝑦</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b="0" i="0" smtClean="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a:latin typeface="Cambria Math" panose="02040503050406030204" pitchFamily="18" charset="0"/>
                          </a:rPr>
                          <m:t>𝑖</m:t>
                        </m:r>
                      </m:sub>
                    </m:sSub>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rPr>
                        </m:ctrlPr>
                      </m:sSubPr>
                      <m:e>
                        <m:r>
                          <a:rPr lang="cy-GB" sz="1800" i="1" smtClean="0">
                            <a:latin typeface="Cambria Math" panose="02040503050406030204" pitchFamily="18" charset="0"/>
                          </a:rPr>
                          <m:t>ŷ</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b</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b</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b</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b="0" i="0" smtClean="0">
                            <a:latin typeface="Cambria Math" panose="02040503050406030204" pitchFamily="18" charset="0"/>
                          </a:rPr>
                          <m:t>b</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e</m:t>
                        </m:r>
                      </m:e>
                      <m:sub>
                        <m:r>
                          <a:rPr lang="en-US" sz="1800">
                            <a:latin typeface="Cambria Math" panose="02040503050406030204" pitchFamily="18" charset="0"/>
                          </a:rPr>
                          <m:t>𝑖</m:t>
                        </m:r>
                      </m:sub>
                    </m:sSub>
                  </m:oMath>
                </a14:m>
                <a:endParaRPr lang="en-US" sz="1800" dirty="0" smtClean="0">
                  <a:latin typeface="Times New Roman" panose="02020603050405020304" pitchFamily="18" charset="0"/>
                </a:endParaRPr>
              </a:p>
              <a:p>
                <a:pPr marL="0" indent="0" algn="just">
                  <a:buNone/>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e</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are the random error and residual error, respectively associated with true response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𝑦</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and fitted response</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cy-GB" sz="1800">
                            <a:latin typeface="Cambria Math" panose="02040503050406030204" pitchFamily="18" charset="0"/>
                          </a:rPr>
                          <m:t>ŷ</m:t>
                        </m:r>
                      </m:e>
                      <m:sub>
                        <m:r>
                          <a:rPr lang="en-US" sz="1800">
                            <a:latin typeface="Cambria Math" panose="02040503050406030204" pitchFamily="18" charset="0"/>
                          </a:rPr>
                          <m:t>𝑖</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Using the concept of </a:t>
                </a:r>
                <a:r>
                  <a:rPr lang="en-US"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L</a:t>
                </a:r>
                <a:r>
                  <a:rPr lang="en-US" sz="18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east </a:t>
                </a:r>
                <a:r>
                  <a:rPr lang="en-US"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t>
                </a:r>
                <a:r>
                  <a:rPr lang="en-US" sz="18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quare </a:t>
                </a:r>
                <a:r>
                  <a:rPr lang="en-US"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t>
                </a:r>
                <a:r>
                  <a:rPr lang="en-US" sz="18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ethod </a:t>
                </a:r>
                <a:r>
                  <a:rPr lang="en-US" sz="1800" dirty="0">
                    <a:latin typeface="Times New Roman" panose="02020603050405020304" pitchFamily="18" charset="0"/>
                    <a:ea typeface="Tahoma" panose="020B0604030504040204" pitchFamily="34" charset="0"/>
                    <a:cs typeface="Times New Roman" panose="02020603050405020304" pitchFamily="18" charset="0"/>
                  </a:rPr>
                  <a:t>to estimate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r>
                      <a:rPr lang="en-US" sz="1800">
                        <a:latin typeface="Cambria Math" panose="02040503050406030204" pitchFamily="18" charset="0"/>
                      </a:rPr>
                      <m:t>,</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we minimize the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expression</a:t>
                </a:r>
              </a:p>
              <a:p>
                <a:pPr marL="0" indent="0" algn="just">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800" dirty="0">
                    <a:latin typeface="Times New Roman" panose="02020603050405020304" pitchFamily="18" charset="0"/>
                    <a:ea typeface="Tahoma" panose="020B0604030504040204" pitchFamily="34" charset="0"/>
                    <a:cs typeface="Times New Roman" panose="02020603050405020304" pitchFamily="18" charset="0"/>
                  </a:rPr>
                  <a:t>SSE = </a:t>
                </a:r>
                <a14:m>
                  <m:oMath xmlns:m="http://schemas.openxmlformats.org/officeDocument/2006/math">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𝑒</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m:rPr>
                                <m:nor/>
                              </m:rPr>
                              <a:rPr lang="en-US" sz="1800" dirty="0">
                                <a:latin typeface="Times New Roman" panose="02020603050405020304" pitchFamily="18" charset="0"/>
                                <a:ea typeface="Tahoma" panose="020B0604030504040204" pitchFamily="34" charset="0"/>
                                <a:cs typeface="Times New Roman" panose="02020603050405020304" pitchFamily="18" charset="0"/>
                              </a:rPr>
                              <m:t>−</m:t>
                            </m:r>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a:latin typeface="Cambria Math" panose="02040503050406030204" pitchFamily="18" charset="0"/>
                                  </a:rPr>
                                  <m:t>𝑖</m:t>
                                </m:r>
                              </m:sub>
                            </m:sSub>
                            <m:r>
                              <m:rPr>
                                <m:nor/>
                              </m:rPr>
                              <a:rPr lang="en-US" sz="1800" dirty="0">
                                <a:latin typeface="Times New Roman" panose="02020603050405020304" pitchFamily="18" charset="0"/>
                                <a:ea typeface="Tahoma" panose="020B0604030504040204" pitchFamily="34" charset="0"/>
                                <a:cs typeface="Times New Roman" panose="02020603050405020304" pitchFamily="18" charset="0"/>
                              </a:rPr>
                              <m:t>)</m:t>
                            </m:r>
                          </m:e>
                          <m:sup>
                            <m:r>
                              <a:rPr lang="en-US" sz="1800" i="1">
                                <a:latin typeface="Cambria Math" panose="02040503050406030204" pitchFamily="18" charset="0"/>
                              </a:rPr>
                              <m:t>2</m:t>
                            </m:r>
                          </m:sup>
                        </m:sSup>
                      </m:e>
                    </m:nary>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68078" y="1122697"/>
                <a:ext cx="8425339" cy="5375366"/>
              </a:xfrm>
              <a:blipFill rotWithShape="1">
                <a:blip r:embed="rId2"/>
                <a:stretch>
                  <a:fillRect l="-796" t="-567" r="-579" b="-8050"/>
                </a:stretch>
              </a:blipFill>
            </p:spPr>
            <p:txBody>
              <a:bodyPr/>
              <a:lstStyle/>
              <a:p>
                <a:r>
                  <a:rPr lang="en-IN">
                    <a:noFill/>
                  </a:rPr>
                  <a:t> </a:t>
                </a:r>
              </a:p>
            </p:txBody>
          </p:sp>
        </mc:Fallback>
      </mc:AlternateContent>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67</a:t>
            </a:fld>
            <a:endParaRPr lang="en-IN">
              <a:solidFill>
                <a:srgbClr val="04617B">
                  <a:shade val="90000"/>
                </a:srgbClr>
              </a:solidFill>
            </a:endParaRPr>
          </a:p>
        </p:txBody>
      </p:sp>
      <p:sp>
        <p:nvSpPr>
          <p:cNvPr id="7" name="Title 1"/>
          <p:cNvSpPr>
            <a:spLocks noGrp="1"/>
          </p:cNvSpPr>
          <p:nvPr>
            <p:ph type="title"/>
          </p:nvPr>
        </p:nvSpPr>
        <p:spPr>
          <a:xfrm>
            <a:off x="547007" y="395553"/>
            <a:ext cx="8800192" cy="643467"/>
          </a:xfrm>
        </p:spPr>
        <p:txBody>
          <a:bodyPr>
            <a:noAutofit/>
          </a:bodyPr>
          <a:lstStyle/>
          <a:p>
            <a:r>
              <a:rPr lang="en-US" sz="4000" dirty="0">
                <a:solidFill>
                  <a:srgbClr val="C00000"/>
                </a:solidFill>
                <a:latin typeface="Times New Roman" panose="02020603050405020304" pitchFamily="18" charset="0"/>
                <a:cs typeface="Times New Roman" panose="02020603050405020304" pitchFamily="18" charset="0"/>
              </a:rPr>
              <a:t>Multiple Linear Regression</a:t>
            </a:r>
          </a:p>
        </p:txBody>
      </p:sp>
    </p:spTree>
    <p:extLst>
      <p:ext uri="{BB962C8B-B14F-4D97-AF65-F5344CB8AC3E}">
        <p14:creationId xmlns:p14="http://schemas.microsoft.com/office/powerpoint/2010/main" val="6382273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4599" y="1395484"/>
                <a:ext cx="8702048" cy="4700516"/>
              </a:xfrm>
            </p:spPr>
            <p:txBody>
              <a:bodyPr>
                <a:normAutofit/>
              </a:bodyPr>
              <a:lstStyle/>
              <a:p>
                <a:r>
                  <a:rPr lang="en-US" sz="1800" dirty="0" smtClean="0">
                    <a:latin typeface="Times New Roman" panose="02020603050405020304" pitchFamily="18" charset="0"/>
                    <a:ea typeface="Tahoma" panose="020B0604030504040204" pitchFamily="34" charset="0"/>
                    <a:cs typeface="Times New Roman" panose="02020603050405020304" pitchFamily="18" charset="0"/>
                  </a:rPr>
                  <a:t>Differentiating </a:t>
                </a:r>
                <a:r>
                  <a:rPr lang="en-US" sz="1800" dirty="0">
                    <a:latin typeface="Times New Roman" panose="02020603050405020304" pitchFamily="18" charset="0"/>
                    <a:ea typeface="Tahoma" panose="020B0604030504040204" pitchFamily="34" charset="0"/>
                    <a:cs typeface="Times New Roman" panose="02020603050405020304" pitchFamily="18" charset="0"/>
                  </a:rPr>
                  <a:t>SSE in turn with respect 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and equating to zero, we generate the set of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r>
                  <a:rPr lang="en-US" sz="1800" i="1" dirty="0" smtClean="0">
                    <a:latin typeface="Times New Roman" panose="02020603050405020304" pitchFamily="18" charset="0"/>
                    <a:ea typeface="Tahoma" panose="020B0604030504040204" pitchFamily="34" charset="0"/>
                    <a:cs typeface="Times New Roman" panose="02020603050405020304" pitchFamily="18" charset="0"/>
                  </a:rPr>
                  <a:t>k+1</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800" dirty="0">
                    <a:latin typeface="Times New Roman" panose="02020603050405020304" pitchFamily="18" charset="0"/>
                    <a:ea typeface="Tahoma" panose="020B0604030504040204" pitchFamily="34" charset="0"/>
                    <a:cs typeface="Times New Roman" panose="02020603050405020304" pitchFamily="18" charset="0"/>
                  </a:rPr>
                  <a:t>normal </a:t>
                </a:r>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estimation equations for multiple linear regression</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endParaRPr lang="en-US" sz="1800" i="1" dirty="0">
                  <a:latin typeface="Cambria Math" panose="02040503050406030204" pitchFamily="18" charset="0"/>
                </a:endParaRPr>
              </a:p>
              <a:p>
                <a:pPr marL="0" indent="0">
                  <a:buNone/>
                </a:pPr>
                <a:r>
                  <a:rPr lang="en-US" sz="1800" i="1" dirty="0" smtClean="0">
                    <a:latin typeface="Cambria Math" panose="02040503050406030204" pitchFamily="18" charset="0"/>
                  </a:rPr>
                  <a:t>	</a:t>
                </a:r>
                <a14:m>
                  <m:oMath xmlns:m="http://schemas.openxmlformats.org/officeDocument/2006/math">
                    <m:sSub>
                      <m:sSubPr>
                        <m:ctrlPr>
                          <a:rPr lang="en-US" sz="1800" i="1" smtClean="0">
                            <a:latin typeface="Cambria Math" panose="02040503050406030204" pitchFamily="18" charset="0"/>
                          </a:rPr>
                        </m:ctrlPr>
                      </m:sSubPr>
                      <m:e>
                        <m:r>
                          <m:rPr>
                            <m:sty m:val="p"/>
                          </m:rPr>
                          <a:rPr lang="en-US" sz="1800">
                            <a:latin typeface="Cambria Math" panose="02040503050406030204" pitchFamily="18" charset="0"/>
                          </a:rPr>
                          <m:t>nb</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r>
                              <a:rPr lang="en-US" sz="1800">
                                <a:latin typeface="Cambria Math" panose="02040503050406030204" pitchFamily="18" charset="0"/>
                              </a:rPr>
                              <m:t>𝑦</m:t>
                            </m:r>
                          </m:e>
                        </m:nary>
                      </m:e>
                      <m:sub>
                        <m:r>
                          <a:rPr lang="en-US" sz="1800">
                            <a:latin typeface="Cambria Math" panose="02040503050406030204" pitchFamily="18" charset="0"/>
                          </a:rPr>
                          <m:t>𝑖</m:t>
                        </m:r>
                      </m:sub>
                    </m:sSub>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14:m>
                  <m:oMath xmlns:m="http://schemas.openxmlformats.org/officeDocument/2006/math">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0</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a:latin typeface="Cambria Math" panose="02040503050406030204" pitchFamily="18" charset="0"/>
                              </a:rPr>
                              <m:t>1</m:t>
                            </m:r>
                            <m:r>
                              <m:rPr>
                                <m:sty m:val="p"/>
                              </m:rPr>
                              <a:rPr lang="en-US" sz="1800">
                                <a:latin typeface="Cambria Math" panose="02040503050406030204" pitchFamily="18" charset="0"/>
                              </a:rPr>
                              <m:t>i</m:t>
                            </m:r>
                          </m:sub>
                          <m:sup>
                            <m:r>
                              <a:rPr lang="en-US" sz="1800" i="1">
                                <a:latin typeface="Cambria Math" panose="02040503050406030204" pitchFamily="18" charset="0"/>
                              </a:rPr>
                              <m:t>2</m:t>
                            </m:r>
                          </m:sup>
                        </m:sSubSup>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r>
                              <a:rPr lang="en-US" sz="1800" i="1">
                                <a:latin typeface="Cambria Math" panose="02040503050406030204" pitchFamily="18" charset="0"/>
                              </a:rPr>
                              <m:t>𝑖</m:t>
                            </m:r>
                          </m:sub>
                        </m:sSub>
                        <m:r>
                          <a:rPr lang="en-US" sz="1800" i="1">
                            <a:latin typeface="Cambria Math" panose="02040503050406030204" pitchFamily="18" charset="0"/>
                          </a:rPr>
                          <m:t>+</m:t>
                        </m:r>
                      </m:e>
                    </m:nary>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r>
                                  <a:rPr lang="en-US" sz="1800" i="1">
                                    <a:latin typeface="Cambria Math" panose="02040503050406030204" pitchFamily="18" charset="0"/>
                                  </a:rPr>
                                  <m:t>𝑖</m:t>
                                </m:r>
                              </m:sub>
                            </m:sSub>
                            <m:r>
                              <a:rPr lang="en-US" sz="1800">
                                <a:latin typeface="Cambria Math" panose="02040503050406030204" pitchFamily="18" charset="0"/>
                              </a:rPr>
                              <m:t>.</m:t>
                            </m:r>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a:latin typeface="Cambria Math" panose="02040503050406030204" pitchFamily="18" charset="0"/>
                              </a:rPr>
                              <m:t>.</m:t>
                            </m:r>
                            <m:r>
                              <a:rPr lang="en-US" sz="1800">
                                <a:latin typeface="Cambria Math" panose="02040503050406030204" pitchFamily="18" charset="0"/>
                              </a:rPr>
                              <m:t>𝑦</m:t>
                            </m:r>
                          </m:e>
                        </m:nary>
                      </m:e>
                      <m:sub>
                        <m:r>
                          <a:rPr lang="en-US" sz="1800">
                            <a:latin typeface="Cambria Math" panose="02040503050406030204" pitchFamily="18" charset="0"/>
                          </a:rPr>
                          <m:t>𝑖</m:t>
                        </m:r>
                      </m:sub>
                    </m:sSub>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800" dirty="0">
                    <a:latin typeface="Times New Roman" panose="02020603050405020304" pitchFamily="18" charset="0"/>
                    <a:ea typeface="Tahoma" panose="020B0604030504040204" pitchFamily="34" charset="0"/>
                    <a:cs typeface="Times New Roman" panose="02020603050405020304" pitchFamily="18" charset="0"/>
                  </a:rPr>
                  <a:t>	…	…	…	…</a:t>
                </a:r>
              </a:p>
              <a:p>
                <a:pPr marL="0" indent="0">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	…	…	…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r>
                  <a:rPr lang="en-US" sz="1800" dirty="0">
                    <a:latin typeface="Times New Roman" panose="02020603050405020304" pitchFamily="18" charset="0"/>
                    <a:ea typeface="Tahoma" panose="020B0604030504040204" pitchFamily="34" charset="0"/>
                    <a:cs typeface="Times New Roman" panose="02020603050405020304" pitchFamily="18" charset="0"/>
                  </a:rPr>
                  <a:t>	…	…</a:t>
                </a:r>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0</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r>
                          <a:rPr lang="en-US" sz="1800">
                            <a:latin typeface="Cambria Math" panose="02040503050406030204" pitchFamily="18" charset="0"/>
                          </a:rPr>
                          <m:t>+</m:t>
                        </m:r>
                      </m:e>
                    </m:nary>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x</m:t>
                            </m:r>
                          </m:e>
                          <m:sub>
                            <m:r>
                              <a:rPr lang="en-US" sz="1800" i="1">
                                <a:latin typeface="Cambria Math" panose="02040503050406030204" pitchFamily="18" charset="0"/>
                              </a:rPr>
                              <m:t>𝑘𝑖</m:t>
                            </m:r>
                          </m:sub>
                          <m:sup>
                            <m:r>
                              <a:rPr lang="en-US" sz="1800" i="1">
                                <a:latin typeface="Cambria Math" panose="02040503050406030204" pitchFamily="18" charset="0"/>
                              </a:rPr>
                              <m:t>2</m:t>
                            </m:r>
                          </m:sup>
                        </m:sSubSup>
                      </m:e>
                    </m:nary>
                    <m:r>
                      <a:rPr lang="en-US" sz="1800">
                        <a:latin typeface="Cambria Math" panose="02040503050406030204" pitchFamily="18" charset="0"/>
                      </a:rPr>
                      <m:t>=</m:t>
                    </m:r>
                    <m:sSub>
                      <m:sSubPr>
                        <m:ctrlPr>
                          <a:rPr lang="en-US" sz="1800" i="1">
                            <a:latin typeface="Cambria Math" panose="02040503050406030204" pitchFamily="18" charset="0"/>
                          </a:rPr>
                        </m:ctrlPr>
                      </m:sSubPr>
                      <m:e>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𝑖</m:t>
                                </m:r>
                              </m:sub>
                            </m:sSub>
                            <m:r>
                              <a:rPr lang="en-US" sz="1800">
                                <a:latin typeface="Cambria Math" panose="02040503050406030204" pitchFamily="18" charset="0"/>
                              </a:rPr>
                              <m:t>.</m:t>
                            </m:r>
                            <m:r>
                              <a:rPr lang="en-US" sz="1800">
                                <a:latin typeface="Cambria Math" panose="02040503050406030204" pitchFamily="18" charset="0"/>
                              </a:rPr>
                              <m:t>𝑦</m:t>
                            </m:r>
                          </m:e>
                        </m:nary>
                      </m:e>
                      <m:sub>
                        <m:r>
                          <a:rPr lang="en-US" sz="1800">
                            <a:latin typeface="Cambria Math" panose="02040503050406030204" pitchFamily="18" charset="0"/>
                          </a:rPr>
                          <m:t>𝑖</m:t>
                        </m:r>
                      </m:sub>
                    </m:sSub>
                  </m:oMath>
                </a14:m>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system of linear equations can be solved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oMath>
                </a14:m>
                <a:r>
                  <a:rPr lang="en-US" sz="1800" dirty="0">
                    <a:latin typeface="Times New Roman" panose="02020603050405020304" pitchFamily="18" charset="0"/>
                    <a:cs typeface="Times New Roman" panose="02020603050405020304" pitchFamily="18" charset="0"/>
                  </a:rPr>
                  <a:t> by any appropriate method for solving system of linear equations</a:t>
                </a:r>
                <a:r>
                  <a:rPr lang="en-US" sz="1800" dirty="0" smtClean="0">
                    <a:latin typeface="Times New Roman" panose="02020603050405020304" pitchFamily="18" charset="0"/>
                    <a:cs typeface="Times New Roman" panose="02020603050405020304" pitchFamily="18" charset="0"/>
                  </a:rPr>
                  <a:t>.</a:t>
                </a:r>
              </a:p>
              <a:p>
                <a:pPr lvl="8"/>
                <a:endParaRPr lang="en-US" sz="6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Hence</a:t>
                </a:r>
                <a:r>
                  <a:rPr lang="en-US" sz="1800" dirty="0">
                    <a:latin typeface="Times New Roman" panose="02020603050405020304" pitchFamily="18" charset="0"/>
                    <a:cs typeface="Times New Roman" panose="02020603050405020304" pitchFamily="18" charset="0"/>
                  </a:rPr>
                  <a:t>, the multiple linear regression </a:t>
                </a:r>
                <a:r>
                  <a:rPr lang="en-US" sz="1800" dirty="0" smtClean="0">
                    <a:latin typeface="Times New Roman" panose="02020603050405020304" pitchFamily="18" charset="0"/>
                    <a:cs typeface="Times New Roman" panose="02020603050405020304" pitchFamily="18" charset="0"/>
                  </a:rPr>
                  <a:t>model </a:t>
                </a:r>
                <a:r>
                  <a:rPr lang="en-US" sz="1800" dirty="0">
                    <a:latin typeface="Times New Roman" panose="02020603050405020304" pitchFamily="18" charset="0"/>
                    <a:cs typeface="Times New Roman" panose="02020603050405020304" pitchFamily="18" charset="0"/>
                  </a:rPr>
                  <a:t>can be built.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4599" y="1395484"/>
                <a:ext cx="8702048" cy="4700516"/>
              </a:xfrm>
              <a:blipFill rotWithShape="1">
                <a:blip r:embed="rId2"/>
                <a:stretch>
                  <a:fillRect l="-350" t="-649" r="-70"/>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68</a:t>
            </a:fld>
            <a:endParaRPr lang="en-IN" dirty="0">
              <a:solidFill>
                <a:srgbClr val="04617B">
                  <a:shade val="90000"/>
                </a:srgbClr>
              </a:solidFill>
            </a:endParaRPr>
          </a:p>
        </p:txBody>
      </p:sp>
      <p:sp>
        <p:nvSpPr>
          <p:cNvPr id="6" name="Title 1"/>
          <p:cNvSpPr>
            <a:spLocks noGrp="1"/>
          </p:cNvSpPr>
          <p:nvPr>
            <p:ph type="title"/>
          </p:nvPr>
        </p:nvSpPr>
        <p:spPr>
          <a:xfrm>
            <a:off x="506186" y="395553"/>
            <a:ext cx="8841013" cy="643467"/>
          </a:xfrm>
        </p:spPr>
        <p:txBody>
          <a:bodyPr>
            <a:noAutofit/>
          </a:bodyPr>
          <a:lstStyle/>
          <a:p>
            <a:r>
              <a:rPr lang="en-US" sz="4000" dirty="0">
                <a:solidFill>
                  <a:srgbClr val="C00000"/>
                </a:solidFill>
                <a:latin typeface="Times New Roman" panose="02020603050405020304" pitchFamily="18" charset="0"/>
                <a:cs typeface="Times New Roman" panose="02020603050405020304" pitchFamily="18" charset="0"/>
              </a:rPr>
              <a:t>Multiple Linear Regression</a:t>
            </a:r>
          </a:p>
        </p:txBody>
      </p:sp>
    </p:spTree>
    <p:extLst>
      <p:ext uri="{BB962C8B-B14F-4D97-AF65-F5344CB8AC3E}">
        <p14:creationId xmlns:p14="http://schemas.microsoft.com/office/powerpoint/2010/main" val="18123913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610436"/>
                <a:ext cx="8425339" cy="4714164"/>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When the regression equation is in terms of </a:t>
                </a:r>
                <a:r>
                  <a:rPr lang="en-US" sz="1800" i="1" dirty="0" smtClean="0">
                    <a:latin typeface="Times New Roman" panose="02020603050405020304" pitchFamily="18" charset="0"/>
                    <a:cs typeface="Times New Roman" panose="02020603050405020304" pitchFamily="18" charset="0"/>
                  </a:rPr>
                  <a:t>r</a:t>
                </a:r>
                <a:r>
                  <a:rPr lang="en-US" sz="1800" dirty="0" smtClean="0">
                    <a:latin typeface="Times New Roman" panose="02020603050405020304" pitchFamily="18" charset="0"/>
                    <a:cs typeface="Times New Roman" panose="02020603050405020304" pitchFamily="18" charset="0"/>
                  </a:rPr>
                  <a:t>-degree, </a:t>
                </a:r>
                <a:r>
                  <a:rPr lang="en-US" sz="1800" i="1" dirty="0" smtClean="0">
                    <a:latin typeface="Times New Roman" panose="02020603050405020304" pitchFamily="18" charset="0"/>
                    <a:cs typeface="Times New Roman" panose="02020603050405020304" pitchFamily="18" charset="0"/>
                  </a:rPr>
                  <a:t>r</a:t>
                </a:r>
                <a:r>
                  <a:rPr lang="en-US" sz="1800" dirty="0" smtClean="0">
                    <a:latin typeface="Times New Roman" panose="02020603050405020304" pitchFamily="18" charset="0"/>
                    <a:cs typeface="Times New Roman" panose="02020603050405020304" pitchFamily="18" charset="0"/>
                  </a:rPr>
                  <a:t>&gt;1, then it is called nonlinear regression model. When more than one independent variables are there, then it is called Multiple Non linear Regression model. Also, alternatively termed as polynomial regression model. In general, it takes the form</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a:latin typeface="Cambria Math" panose="02040503050406030204" pitchFamily="18" charset="0"/>
                      </a:rPr>
                      <m:t>y</m:t>
                    </m:r>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r>
                      <a:rPr lang="en-US" sz="180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ϵ</m:t>
                    </m:r>
                  </m:oMath>
                </a14:m>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estimated </a:t>
                </a:r>
                <a:r>
                  <a:rPr lang="en-US" sz="1800" dirty="0">
                    <a:latin typeface="Times New Roman" panose="02020603050405020304" pitchFamily="18" charset="0"/>
                    <a:cs typeface="Times New Roman" panose="02020603050405020304" pitchFamily="18" charset="0"/>
                  </a:rPr>
                  <a:t>response is obtained </a:t>
                </a:r>
                <a:r>
                  <a:rPr lang="en-US" sz="1800" dirty="0" smtClean="0">
                    <a:latin typeface="Times New Roman" panose="02020603050405020304" pitchFamily="18" charset="0"/>
                    <a:cs typeface="Times New Roman" panose="02020603050405020304" pitchFamily="18" charset="0"/>
                  </a:rPr>
                  <a:t>as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cy-GB" sz="1800" i="1">
                        <a:latin typeface="Cambria Math" panose="02040503050406030204" pitchFamily="18" charset="0"/>
                      </a:rPr>
                      <m:t>ŷ</m:t>
                    </m:r>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𝑏</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r>
                          <a:rPr lang="en-US" sz="1800" i="1">
                            <a:latin typeface="Cambria Math" panose="02040503050406030204" pitchFamily="18" charset="0"/>
                          </a:rPr>
                          <m:t>𝑏</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oMath>
                </a14:m>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610436"/>
                <a:ext cx="8425339" cy="4714164"/>
              </a:xfrm>
              <a:blipFill rotWithShape="1">
                <a:blip r:embed="rId2"/>
                <a:stretch>
                  <a:fillRect l="-362" t="-646" r="-579"/>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69</a:t>
            </a:fld>
            <a:endParaRPr lang="en-IN" dirty="0">
              <a:solidFill>
                <a:srgbClr val="04617B">
                  <a:shade val="90000"/>
                </a:srgbClr>
              </a:solidFill>
            </a:endParaRPr>
          </a:p>
        </p:txBody>
      </p:sp>
      <p:sp>
        <p:nvSpPr>
          <p:cNvPr id="6" name="Title 1"/>
          <p:cNvSpPr>
            <a:spLocks noGrp="1"/>
          </p:cNvSpPr>
          <p:nvPr>
            <p:ph type="title"/>
          </p:nvPr>
        </p:nvSpPr>
        <p:spPr>
          <a:xfrm>
            <a:off x="0" y="395553"/>
            <a:ext cx="9347199" cy="643467"/>
          </a:xfrm>
        </p:spPr>
        <p:txBody>
          <a:bodyPr>
            <a:noAutofit/>
          </a:bodyPr>
          <a:lstStyle/>
          <a:p>
            <a:pPr algn="ctr"/>
            <a:r>
              <a:rPr lang="en-US" sz="4000" dirty="0" smtClean="0">
                <a:solidFill>
                  <a:srgbClr val="C00000"/>
                </a:solidFill>
                <a:latin typeface="Times New Roman" panose="02020603050405020304" pitchFamily="18" charset="0"/>
                <a:cs typeface="Times New Roman" panose="02020603050405020304" pitchFamily="18" charset="0"/>
              </a:rPr>
              <a:t>Non </a:t>
            </a:r>
            <a:r>
              <a:rPr lang="en-US" sz="4000" dirty="0">
                <a:solidFill>
                  <a:srgbClr val="C00000"/>
                </a:solidFill>
                <a:latin typeface="Times New Roman" panose="02020603050405020304" pitchFamily="18" charset="0"/>
                <a:cs typeface="Times New Roman" panose="02020603050405020304" pitchFamily="18" charset="0"/>
              </a:rPr>
              <a:t>Linear </a:t>
            </a:r>
            <a:r>
              <a:rPr lang="en-US" sz="4000" dirty="0" smtClean="0">
                <a:solidFill>
                  <a:srgbClr val="C00000"/>
                </a:solidFill>
                <a:latin typeface="Times New Roman" panose="02020603050405020304" pitchFamily="18" charset="0"/>
                <a:cs typeface="Times New Roman" panose="02020603050405020304" pitchFamily="18" charset="0"/>
              </a:rPr>
              <a:t>Regression Model</a:t>
            </a:r>
            <a:endParaRPr lang="en-US" sz="4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33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753495"/>
            <a:ext cx="8501751" cy="4706571"/>
          </a:xfrm>
        </p:spPr>
        <p:txBody>
          <a:bodyPr>
            <a:noAutofit/>
          </a:bodyPr>
          <a:lstStyle/>
          <a:p>
            <a:r>
              <a:rPr lang="en-US" sz="2400" b="1" dirty="0" smtClean="0">
                <a:solidFill>
                  <a:srgbClr val="0B5ED7"/>
                </a:solidFill>
                <a:latin typeface="Times New Roman" pitchFamily="18" charset="0"/>
                <a:cs typeface="Times New Roman" pitchFamily="18" charset="0"/>
              </a:rPr>
              <a:t>Example: Wage Data</a:t>
            </a:r>
          </a:p>
          <a:p>
            <a:pPr lvl="8"/>
            <a:endParaRPr lang="en-US" sz="1200" dirty="0" smtClean="0">
              <a:solidFill>
                <a:srgbClr val="0B5ED7"/>
              </a:solidFill>
              <a:latin typeface="Times New Roman" pitchFamily="18" charset="0"/>
              <a:cs typeface="Times New Roman" pitchFamily="18" charset="0"/>
            </a:endParaRPr>
          </a:p>
          <a:p>
            <a:pPr marL="287338" indent="0">
              <a:buNone/>
            </a:pPr>
            <a:r>
              <a:rPr lang="en-US" sz="2000" dirty="0" smtClean="0">
                <a:solidFill>
                  <a:srgbClr val="0B5ED7"/>
                </a:solidFill>
                <a:latin typeface="Times New Roman" pitchFamily="18" charset="0"/>
                <a:cs typeface="Times New Roman" pitchFamily="18" charset="0"/>
              </a:rPr>
              <a:t>A large data regarding the wages for a group of employees from the eastern region of India is given. </a:t>
            </a:r>
          </a:p>
          <a:p>
            <a:pPr marL="287338" indent="0">
              <a:buNone/>
            </a:pPr>
            <a:endParaRPr lang="en-US" sz="1000" dirty="0" smtClean="0">
              <a:solidFill>
                <a:srgbClr val="0B5ED7"/>
              </a:solidFill>
              <a:latin typeface="Times New Roman" pitchFamily="18" charset="0"/>
              <a:cs typeface="Times New Roman" pitchFamily="18" charset="0"/>
            </a:endParaRPr>
          </a:p>
          <a:p>
            <a:pPr marL="287338" indent="0">
              <a:buNone/>
            </a:pPr>
            <a:r>
              <a:rPr lang="en-US" sz="2000" dirty="0" smtClean="0">
                <a:solidFill>
                  <a:srgbClr val="0B5ED7"/>
                </a:solidFill>
                <a:latin typeface="Times New Roman" pitchFamily="18" charset="0"/>
                <a:cs typeface="Times New Roman" pitchFamily="18" charset="0"/>
              </a:rPr>
              <a:t>In particular, we wish to understand the following relationships:</a:t>
            </a:r>
          </a:p>
          <a:p>
            <a:pPr marL="287338" indent="0">
              <a:buNone/>
            </a:pPr>
            <a:endParaRPr lang="en-US" sz="10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r>
              <a:rPr lang="en-US" sz="1800" i="1" dirty="0" smtClean="0">
                <a:solidFill>
                  <a:srgbClr val="0B5ED7"/>
                </a:solidFill>
                <a:latin typeface="Times New Roman" pitchFamily="18" charset="0"/>
                <a:cs typeface="Times New Roman" pitchFamily="18" charset="0"/>
              </a:rPr>
              <a:t>Employee’s age and wage: </a:t>
            </a:r>
            <a:r>
              <a:rPr lang="en-US" sz="1800" dirty="0" smtClean="0">
                <a:solidFill>
                  <a:srgbClr val="C00000"/>
                </a:solidFill>
                <a:latin typeface="Times New Roman" pitchFamily="18" charset="0"/>
                <a:cs typeface="Times New Roman" pitchFamily="18" charset="0"/>
              </a:rPr>
              <a:t>How wages vary with ages?</a:t>
            </a:r>
          </a:p>
          <a:p>
            <a:pPr marL="2824798" lvl="8" indent="-342900">
              <a:buFont typeface="Wingdings" panose="05000000000000000000" pitchFamily="2" charset="2"/>
              <a:buChar char="§"/>
            </a:pPr>
            <a:endParaRPr lang="en-US" sz="6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r>
              <a:rPr lang="en-US" sz="1800" i="1" dirty="0" smtClean="0">
                <a:solidFill>
                  <a:srgbClr val="0B5ED7"/>
                </a:solidFill>
                <a:latin typeface="Times New Roman" pitchFamily="18" charset="0"/>
                <a:cs typeface="Times New Roman" pitchFamily="18" charset="0"/>
              </a:rPr>
              <a:t>Calendar year and wage:</a:t>
            </a:r>
            <a:r>
              <a:rPr lang="en-US" sz="1800" dirty="0" smtClean="0">
                <a:solidFill>
                  <a:srgbClr val="0B5ED7"/>
                </a:solidFill>
                <a:latin typeface="Times New Roman" pitchFamily="18" charset="0"/>
                <a:cs typeface="Times New Roman" pitchFamily="18" charset="0"/>
              </a:rPr>
              <a:t> </a:t>
            </a:r>
            <a:r>
              <a:rPr lang="en-US" sz="1800" dirty="0" smtClean="0">
                <a:solidFill>
                  <a:srgbClr val="C00000"/>
                </a:solidFill>
                <a:latin typeface="Times New Roman" pitchFamily="18" charset="0"/>
                <a:cs typeface="Times New Roman" pitchFamily="18" charset="0"/>
              </a:rPr>
              <a:t>How wages vary with time?</a:t>
            </a:r>
          </a:p>
          <a:p>
            <a:pPr marL="2824798" lvl="8" indent="-342900">
              <a:buFont typeface="Wingdings" panose="05000000000000000000" pitchFamily="2" charset="2"/>
              <a:buChar char="§"/>
            </a:pPr>
            <a:endParaRPr lang="en-US" sz="6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r>
              <a:rPr lang="en-US" sz="1800" i="1" dirty="0" smtClean="0">
                <a:solidFill>
                  <a:srgbClr val="0B5ED7"/>
                </a:solidFill>
                <a:latin typeface="Times New Roman" pitchFamily="18" charset="0"/>
                <a:cs typeface="Times New Roman" pitchFamily="18" charset="0"/>
              </a:rPr>
              <a:t>Employee’s age and education: </a:t>
            </a:r>
            <a:r>
              <a:rPr lang="en-US" sz="1800" dirty="0" smtClean="0">
                <a:solidFill>
                  <a:srgbClr val="C00000"/>
                </a:solidFill>
                <a:latin typeface="Times New Roman" pitchFamily="18" charset="0"/>
                <a:cs typeface="Times New Roman" pitchFamily="18" charset="0"/>
              </a:rPr>
              <a:t>Whether wages are anyway related with employees’ education levels?</a:t>
            </a: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38812249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358537"/>
                <a:ext cx="8425339" cy="4966063"/>
              </a:xfrm>
            </p:spPr>
            <p:txBody>
              <a:bodyPr>
                <a:normAutofit lnSpcReduction="10000"/>
              </a:bodyPr>
              <a:lstStyle/>
              <a:p>
                <a:pPr marL="0" indent="0" algn="just">
                  <a:buNone/>
                </a:pPr>
                <a:r>
                  <a:rPr lang="en-US" sz="1800" dirty="0" smtClean="0">
                    <a:latin typeface="Times New Roman" panose="02020603050405020304" pitchFamily="18" charset="0"/>
                    <a:cs typeface="Times New Roman" panose="02020603050405020304" pitchFamily="18" charset="0"/>
                  </a:rPr>
                  <a:t>Given that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 1,2,…,</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are</a:t>
                </a:r>
                <a:r>
                  <a:rPr lang="en-US" sz="1800" i="1" dirty="0">
                    <a:latin typeface="Times New Roman" panose="02020603050405020304" pitchFamily="18" charset="0"/>
                    <a:cs typeface="Times New Roman" panose="02020603050405020304" pitchFamily="18" charset="0"/>
                  </a:rPr>
                  <a:t> n </a:t>
                </a:r>
                <a:r>
                  <a:rPr lang="en-US" sz="1800" dirty="0">
                    <a:latin typeface="Times New Roman" panose="02020603050405020304" pitchFamily="18" charset="0"/>
                    <a:cs typeface="Times New Roman" panose="02020603050405020304" pitchFamily="18" charset="0"/>
                  </a:rPr>
                  <a:t>pairs of observations. Each observations would satisfy the equations:</a:t>
                </a:r>
              </a:p>
              <a:p>
                <a:pPr marL="0" indent="0" algn="ctr">
                  <a:buNone/>
                </a:pPr>
                <a:r>
                  <a:rPr lang="en-US"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y</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ϵ</m:t>
                        </m:r>
                      </m:e>
                      <m:sub>
                        <m:r>
                          <a:rPr lang="en-US" sz="1800" i="1">
                            <a:latin typeface="Cambria Math" panose="02040503050406030204" pitchFamily="18" charset="0"/>
                          </a:rPr>
                          <m:t>𝑖</m:t>
                        </m:r>
                      </m:sub>
                    </m:sSub>
                  </m:oMath>
                </a14:m>
                <a:endParaRPr lang="en-US" sz="1800" dirty="0">
                  <a:latin typeface="Times New Roman" panose="02020603050405020304" pitchFamily="18" charset="0"/>
                  <a:cs typeface="Times New Roman" panose="02020603050405020304" pitchFamily="18" charset="0"/>
                </a:endParaRPr>
              </a:p>
              <a:p>
                <a:pPr marL="0" indent="0" algn="ctr">
                  <a:buNone/>
                </a:pPr>
                <a:r>
                  <a:rPr lang="cy-GB" sz="1800" dirty="0">
                    <a:latin typeface="Times New Roman" panose="02020603050405020304" pitchFamily="18" charset="0"/>
                    <a:cs typeface="Times New Roman" panose="02020603050405020304" pitchFamily="18" charset="0"/>
                  </a:rPr>
                  <a:t>   </a:t>
                </a:r>
                <a:r>
                  <a:rPr lang="cy-GB" sz="1800"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𝑏</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r>
                          <a:rPr lang="en-US" sz="1800" i="1">
                            <a:latin typeface="Cambria Math" panose="02040503050406030204" pitchFamily="18" charset="0"/>
                          </a:rPr>
                          <m:t>𝑏</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oMath>
                </a14:m>
                <a:r>
                  <a:rPr lang="en-US" sz="1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𝑖</m:t>
                        </m:r>
                      </m:sub>
                    </m:sSub>
                  </m:oMath>
                </a14:m>
                <a:endParaRPr lang="en-US" sz="1800" dirty="0" smtClean="0"/>
              </a:p>
              <a:p>
                <a:pPr marL="0" indent="0" algn="just">
                  <a:buNone/>
                </a:pPr>
                <a:r>
                  <a:rPr lang="en-US" sz="1800" dirty="0" smtClean="0">
                    <a:latin typeface="Times New Roman" panose="02020603050405020304" pitchFamily="18" charset="0"/>
                    <a:cs typeface="Times New Roman" panose="02020603050405020304" pitchFamily="18" charset="0"/>
                  </a:rPr>
                  <a:t>where, </a:t>
                </a:r>
                <a:r>
                  <a:rPr lang="en-US" sz="1800" i="1"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is the degree of </a:t>
                </a:r>
                <a:r>
                  <a:rPr lang="en-US" sz="1800" dirty="0" smtClean="0">
                    <a:latin typeface="Times New Roman" panose="02020603050405020304" pitchFamily="18" charset="0"/>
                    <a:cs typeface="Times New Roman" panose="02020603050405020304" pitchFamily="18" charset="0"/>
                  </a:rPr>
                  <a:t>polynomial</a:t>
                </a:r>
              </a:p>
              <a:p>
                <a:pPr marL="393192" lvl="1"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m:rPr>
                            <m:sty m:val="p"/>
                          </m:rPr>
                          <a:rPr lang="el-GR" sz="1800">
                            <a:latin typeface="Cambria Math" panose="02040503050406030204" pitchFamily="18" charset="0"/>
                          </a:rPr>
                          <m:t>ϵ</m:t>
                        </m:r>
                      </m:e>
                      <m:sub>
                        <m:r>
                          <a:rPr lang="en-US" sz="1800">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 is the </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𝑖</m:t>
                        </m:r>
                      </m:e>
                      <m:sup>
                        <m:r>
                          <a:rPr lang="en-US" sz="1800" b="0" i="1" smtClean="0">
                            <a:latin typeface="Cambria Math" panose="02040503050406030204" pitchFamily="18" charset="0"/>
                            <a:cs typeface="Times New Roman" panose="02020603050405020304" pitchFamily="18" charset="0"/>
                          </a:rPr>
                          <m:t>𝑡h</m:t>
                        </m:r>
                      </m:sup>
                    </m:sSup>
                  </m:oMath>
                </a14:m>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random error</a:t>
                </a:r>
              </a:p>
              <a:p>
                <a:pPr marL="393192" lvl="1"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𝑒</m:t>
                        </m:r>
                      </m:e>
                      <m:sub>
                        <m:r>
                          <a:rPr lang="en-US" sz="1800">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 is </a:t>
                </a:r>
                <a:r>
                  <a:rPr lang="en-US" sz="1800" dirty="0" smtClean="0">
                    <a:latin typeface="Times New Roman" panose="02020603050405020304" pitchFamily="18" charset="0"/>
                    <a:cs typeface="Times New Roman" panose="02020603050405020304" pitchFamily="18" charset="0"/>
                  </a:rPr>
                  <a:t>the </a:t>
                </a: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𝑖</m:t>
                        </m:r>
                      </m:e>
                      <m:sup>
                        <m:r>
                          <a:rPr lang="en-US" sz="1800" i="1">
                            <a:latin typeface="Cambria Math" panose="02040503050406030204" pitchFamily="18" charset="0"/>
                            <a:cs typeface="Times New Roman" panose="02020603050405020304" pitchFamily="18" charset="0"/>
                          </a:rPr>
                          <m:t>𝑡h</m:t>
                        </m:r>
                      </m:sup>
                    </m:sSup>
                  </m:oMath>
                </a14:m>
                <a:r>
                  <a:rPr lang="en-US" sz="1800" dirty="0" smtClean="0">
                    <a:latin typeface="Times New Roman" panose="02020603050405020304" pitchFamily="18" charset="0"/>
                    <a:cs typeface="Times New Roman" panose="02020603050405020304" pitchFamily="18" charset="0"/>
                  </a:rPr>
                  <a:t> residual error</a:t>
                </a:r>
              </a:p>
              <a:p>
                <a:pPr marL="393192" lvl="1" indent="0" algn="just">
                  <a:buNone/>
                </a:pPr>
                <a:endParaRPr lang="en-US" sz="1000" dirty="0" smtClean="0">
                  <a:latin typeface="Times New Roman" panose="02020603050405020304" pitchFamily="18" charset="0"/>
                  <a:cs typeface="Times New Roman" panose="02020603050405020304" pitchFamily="18" charset="0"/>
                </a:endParaRPr>
              </a:p>
              <a:p>
                <a:pPr marL="0" lvl="1" indent="0" algn="just">
                  <a:buNone/>
                </a:pPr>
                <a:r>
                  <a:rPr lang="en-US" sz="1800" b="1" dirty="0" smtClean="0">
                    <a:solidFill>
                      <a:srgbClr val="0B5ED7"/>
                    </a:solidFill>
                    <a:latin typeface="Times New Roman" panose="02020603050405020304" pitchFamily="18" charset="0"/>
                    <a:cs typeface="Times New Roman" panose="02020603050405020304" pitchFamily="18" charset="0"/>
                  </a:rPr>
                  <a:t>Note</a:t>
                </a:r>
                <a:r>
                  <a:rPr lang="en-US" sz="1800" b="1" dirty="0">
                    <a:solidFill>
                      <a:srgbClr val="0B5ED7"/>
                    </a:solidFill>
                    <a:latin typeface="Times New Roman" panose="02020603050405020304" pitchFamily="18" charset="0"/>
                    <a:cs typeface="Times New Roman" panose="02020603050405020304" pitchFamily="18" charset="0"/>
                  </a:rPr>
                  <a:t>:</a:t>
                </a:r>
                <a:r>
                  <a:rPr lang="en-US" sz="1800" dirty="0">
                    <a:solidFill>
                      <a:srgbClr val="0B5ED7"/>
                    </a:solidFill>
                    <a:latin typeface="Times New Roman" panose="02020603050405020304" pitchFamily="18" charset="0"/>
                    <a:cs typeface="Times New Roman" panose="02020603050405020304" pitchFamily="18" charset="0"/>
                  </a:rPr>
                  <a:t> The number of observations, </a:t>
                </a:r>
                <a:r>
                  <a:rPr lang="en-US" sz="1800" i="1" dirty="0">
                    <a:solidFill>
                      <a:srgbClr val="0B5ED7"/>
                    </a:solidFill>
                    <a:latin typeface="Times New Roman" panose="02020603050405020304" pitchFamily="18" charset="0"/>
                    <a:cs typeface="Times New Roman" panose="02020603050405020304" pitchFamily="18" charset="0"/>
                  </a:rPr>
                  <a:t>n</a:t>
                </a:r>
                <a:r>
                  <a:rPr lang="en-US" sz="1800" dirty="0">
                    <a:solidFill>
                      <a:srgbClr val="0B5ED7"/>
                    </a:solidFill>
                    <a:latin typeface="Times New Roman" panose="02020603050405020304" pitchFamily="18" charset="0"/>
                    <a:cs typeface="Times New Roman" panose="02020603050405020304" pitchFamily="18" charset="0"/>
                  </a:rPr>
                  <a:t>, must be at </a:t>
                </a:r>
                <a:r>
                  <a:rPr lang="en-US" sz="1800" dirty="0" smtClean="0">
                    <a:solidFill>
                      <a:srgbClr val="0B5ED7"/>
                    </a:solidFill>
                    <a:latin typeface="Times New Roman" panose="02020603050405020304" pitchFamily="18" charset="0"/>
                    <a:cs typeface="Times New Roman" panose="02020603050405020304" pitchFamily="18" charset="0"/>
                  </a:rPr>
                  <a:t>least as large as </a:t>
                </a:r>
                <a:r>
                  <a:rPr lang="en-US" sz="1800" i="1" dirty="0" smtClean="0">
                    <a:solidFill>
                      <a:srgbClr val="0B5ED7"/>
                    </a:solidFill>
                    <a:latin typeface="Times New Roman" panose="02020603050405020304" pitchFamily="18" charset="0"/>
                    <a:cs typeface="Times New Roman" panose="02020603050405020304" pitchFamily="18" charset="0"/>
                  </a:rPr>
                  <a:t>r+</a:t>
                </a:r>
                <a:r>
                  <a:rPr lang="en-US" sz="1800" dirty="0" smtClean="0">
                    <a:solidFill>
                      <a:srgbClr val="0B5ED7"/>
                    </a:solidFill>
                    <a:latin typeface="Times New Roman" panose="02020603050405020304" pitchFamily="18" charset="0"/>
                    <a:cs typeface="Times New Roman" panose="02020603050405020304" pitchFamily="18" charset="0"/>
                  </a:rPr>
                  <a:t>1, the number of parameters to be estimated</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393192" lvl="1"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 polynomial model can be transformed into a general linear regression model setting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oMath>
                </a14:m>
                <a:r>
                  <a:rPr lang="en-US" sz="1800"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m:t>
                        </m:r>
                      </m:sub>
                    </m:sSub>
                  </m:oMath>
                </a14:m>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𝑟</m:t>
                        </m:r>
                      </m:sup>
                    </m:sSup>
                  </m:oMath>
                </a14:m>
                <a:r>
                  <a:rPr lang="en-US" sz="1800" dirty="0" smtClean="0">
                    <a:latin typeface="Times New Roman" panose="02020603050405020304" pitchFamily="18" charset="0"/>
                    <a:cs typeface="Times New Roman" panose="02020603050405020304" pitchFamily="18" charset="0"/>
                  </a:rPr>
                  <a:t>. Thus, the equation assumes the form:</a:t>
                </a:r>
              </a:p>
              <a:p>
                <a:pPr marL="0" indent="0" algn="just">
                  <a:buNone/>
                </a:pPr>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y</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sSub>
                      <m:sSubPr>
                        <m:ctrlPr>
                          <a:rPr lang="en-US" sz="1800" i="1" smtClean="0">
                            <a:latin typeface="Cambria Math" panose="02040503050406030204" pitchFamily="18" charset="0"/>
                          </a:rPr>
                        </m:ctrlPr>
                      </m:sSubPr>
                      <m:e>
                        <m:r>
                          <a:rPr lang="en-US" sz="1800" i="1" dirty="0">
                            <a:latin typeface="Cambria Math" panose="02040503050406030204" pitchFamily="18" charset="0"/>
                          </a:rPr>
                          <m:t>𝑥</m:t>
                        </m:r>
                      </m:e>
                      <m:sub>
                        <m:r>
                          <a:rPr lang="en-US" sz="1800" b="0" i="1" smtClean="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sz="18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ϵ</m:t>
                        </m:r>
                      </m:e>
                      <m:sub>
                        <m:r>
                          <a:rPr lang="en-US" sz="1800" i="1">
                            <a:latin typeface="Cambria Math" panose="02040503050406030204" pitchFamily="18" charset="0"/>
                          </a:rPr>
                          <m:t>𝑖</m:t>
                        </m:r>
                      </m:sub>
                    </m:sSub>
                  </m:oMath>
                </a14:m>
                <a:endParaRPr lang="en-US" sz="1800" dirty="0">
                  <a:latin typeface="Times New Roman" panose="02020603050405020304" pitchFamily="18" charset="0"/>
                  <a:cs typeface="Times New Roman" panose="02020603050405020304" pitchFamily="18" charset="0"/>
                </a:endParaRPr>
              </a:p>
              <a:p>
                <a:pPr marL="0" indent="0" algn="just">
                  <a:buNone/>
                </a:pPr>
                <a:r>
                  <a:rPr lang="cy-GB"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𝑏</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i="1" dirty="0">
                            <a:latin typeface="Cambria Math" panose="02040503050406030204" pitchFamily="18" charset="0"/>
                          </a:rPr>
                          <m:t>𝑥</m:t>
                        </m:r>
                      </m:e>
                      <m:sub>
                        <m:r>
                          <a:rPr lang="en-US" sz="1800" i="1">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r>
                          <a:rPr lang="en-US" sz="1800" i="1">
                            <a:latin typeface="Cambria Math" panose="02040503050406030204" pitchFamily="18" charset="0"/>
                          </a:rPr>
                          <m:t>𝑏</m:t>
                        </m:r>
                      </m:e>
                      <m:sub>
                        <m:r>
                          <a:rPr lang="en-US" sz="1800" i="1">
                            <a:latin typeface="Cambria Math" panose="02040503050406030204" pitchFamily="18" charset="0"/>
                          </a:rPr>
                          <m:t>𝑟</m:t>
                        </m:r>
                      </m:sub>
                    </m:sSub>
                    <m:r>
                      <a:rPr lang="en-US" sz="1800" b="0" i="1" smtClean="0">
                        <a:latin typeface="Cambria Math" panose="02040503050406030204" pitchFamily="18" charset="0"/>
                      </a:rPr>
                      <m:t>𝑥</m:t>
                    </m:r>
                  </m:oMath>
                </a14:m>
                <a:r>
                  <a:rPr lang="en-US" sz="1800" i="1" baseline="-25000" dirty="0" smtClean="0">
                    <a:latin typeface="Times New Roman" panose="02020603050405020304" pitchFamily="18" charset="0"/>
                    <a:cs typeface="Times New Roman" panose="02020603050405020304" pitchFamily="18" charset="0"/>
                  </a:rPr>
                  <a:t>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𝑖</m:t>
                        </m:r>
                      </m:sub>
                    </m:sSub>
                  </m:oMath>
                </a14:m>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This model then can be solved using the procedure followed for multiple linear regression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358537"/>
                <a:ext cx="8425339" cy="4966063"/>
              </a:xfrm>
              <a:blipFill rotWithShape="0">
                <a:blip r:embed="rId2"/>
                <a:stretch>
                  <a:fillRect l="-651" t="-1227" r="-579"/>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70</a:t>
            </a:fld>
            <a:endParaRPr lang="en-IN" dirty="0">
              <a:solidFill>
                <a:srgbClr val="04617B">
                  <a:shade val="90000"/>
                </a:srgbClr>
              </a:solidFill>
            </a:endParaRPr>
          </a:p>
        </p:txBody>
      </p:sp>
      <p:sp>
        <p:nvSpPr>
          <p:cNvPr id="6" name="Title 1"/>
          <p:cNvSpPr>
            <a:spLocks noGrp="1"/>
          </p:cNvSpPr>
          <p:nvPr>
            <p:ph type="title"/>
          </p:nvPr>
        </p:nvSpPr>
        <p:spPr>
          <a:xfrm>
            <a:off x="396481" y="0"/>
            <a:ext cx="8425339" cy="1143000"/>
          </a:xfrm>
        </p:spPr>
        <p:txBody>
          <a:bodyPr>
            <a:normAutofit fontScale="90000"/>
          </a:bodyPr>
          <a:lstStyle/>
          <a:p>
            <a:pPr algn="just"/>
            <a:r>
              <a:rPr lang="en-US" sz="4000" dirty="0">
                <a:solidFill>
                  <a:srgbClr val="C00000"/>
                </a:solidFill>
                <a:latin typeface="Times New Roman" panose="02020603050405020304" pitchFamily="18" charset="0"/>
                <a:cs typeface="Times New Roman" panose="02020603050405020304" pitchFamily="18" charset="0"/>
              </a:rPr>
              <a:t>Solving for </a:t>
            </a:r>
            <a:r>
              <a:rPr lang="en-US" sz="4000" dirty="0" smtClean="0">
                <a:solidFill>
                  <a:srgbClr val="C00000"/>
                </a:solidFill>
                <a:latin typeface="Times New Roman" panose="02020603050405020304" pitchFamily="18" charset="0"/>
                <a:cs typeface="Times New Roman" panose="02020603050405020304" pitchFamily="18" charset="0"/>
              </a:rPr>
              <a:t>Polynomial </a:t>
            </a:r>
            <a:r>
              <a:rPr lang="en-US" sz="4000" dirty="0">
                <a:solidFill>
                  <a:srgbClr val="C00000"/>
                </a:solidFill>
                <a:latin typeface="Times New Roman" panose="02020603050405020304" pitchFamily="18" charset="0"/>
                <a:cs typeface="Times New Roman" panose="02020603050405020304" pitchFamily="18" charset="0"/>
              </a:rPr>
              <a:t>R</a:t>
            </a:r>
            <a:r>
              <a:rPr lang="en-US" sz="4000" dirty="0" smtClean="0">
                <a:solidFill>
                  <a:srgbClr val="C00000"/>
                </a:solidFill>
                <a:latin typeface="Times New Roman" panose="02020603050405020304" pitchFamily="18" charset="0"/>
                <a:cs typeface="Times New Roman" panose="02020603050405020304" pitchFamily="18" charset="0"/>
              </a:rPr>
              <a:t>egression </a:t>
            </a:r>
            <a:r>
              <a:rPr lang="en-US" sz="4000" dirty="0">
                <a:solidFill>
                  <a:srgbClr val="C00000"/>
                </a:solidFill>
                <a:latin typeface="Times New Roman" panose="02020603050405020304" pitchFamily="18" charset="0"/>
                <a:cs typeface="Times New Roman" panose="02020603050405020304" pitchFamily="18" charset="0"/>
              </a:rPr>
              <a:t>M</a:t>
            </a:r>
            <a:r>
              <a:rPr lang="en-US" sz="4000" dirty="0" smtClean="0">
                <a:solidFill>
                  <a:srgbClr val="C00000"/>
                </a:solidFill>
                <a:latin typeface="Times New Roman" panose="02020603050405020304" pitchFamily="18" charset="0"/>
                <a:cs typeface="Times New Roman" panose="02020603050405020304" pitchFamily="18" charset="0"/>
              </a:rPr>
              <a:t>odel</a:t>
            </a:r>
            <a:endParaRPr lang="en-US" sz="4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9389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lstStyle/>
          <a:p>
            <a:pPr algn="ctr"/>
            <a:r>
              <a:rPr lang="en-US" b="1" dirty="0" smtClean="0">
                <a:solidFill>
                  <a:srgbClr val="9966FF"/>
                </a:solidFill>
                <a:latin typeface="Times New Roman" pitchFamily="18" charset="0"/>
                <a:cs typeface="Times New Roman" pitchFamily="18" charset="0"/>
              </a:rPr>
              <a:t>Auto-Regression Analysis</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71</a:t>
            </a:fld>
            <a:endParaRPr lang="en-IN" dirty="0">
              <a:solidFill>
                <a:srgbClr val="04617B">
                  <a:shade val="90000"/>
                </a:srgbClr>
              </a:solidFill>
            </a:endParaRPr>
          </a:p>
        </p:txBody>
      </p:sp>
    </p:spTree>
    <p:extLst>
      <p:ext uri="{BB962C8B-B14F-4D97-AF65-F5344CB8AC3E}">
        <p14:creationId xmlns:p14="http://schemas.microsoft.com/office/powerpoint/2010/main" val="28007182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275701"/>
            <a:ext cx="8425339" cy="4714164"/>
          </a:xfrm>
        </p:spPr>
        <p:txBody>
          <a:bodyPr>
            <a:normAutofit/>
          </a:bodyPr>
          <a:lstStyle/>
          <a:p>
            <a:pPr algn="just"/>
            <a:r>
              <a:rPr lang="en-IN" sz="2000" dirty="0">
                <a:latin typeface="Times New Roman" pitchFamily="18" charset="0"/>
                <a:cs typeface="Times New Roman" pitchFamily="18" charset="0"/>
              </a:rPr>
              <a:t>R</a:t>
            </a:r>
            <a:r>
              <a:rPr lang="en-IN" sz="2000" dirty="0" smtClean="0">
                <a:latin typeface="Times New Roman" pitchFamily="18" charset="0"/>
                <a:cs typeface="Times New Roman" pitchFamily="18" charset="0"/>
              </a:rPr>
              <a:t>egression </a:t>
            </a:r>
            <a:r>
              <a:rPr lang="en-IN" sz="2000" dirty="0">
                <a:latin typeface="Times New Roman" pitchFamily="18" charset="0"/>
                <a:cs typeface="Times New Roman" pitchFamily="18" charset="0"/>
              </a:rPr>
              <a:t>analysis for time-ordered </a:t>
            </a:r>
            <a:r>
              <a:rPr lang="en-IN" sz="2000" dirty="0" smtClean="0">
                <a:latin typeface="Times New Roman" pitchFamily="18" charset="0"/>
                <a:cs typeface="Times New Roman" pitchFamily="18" charset="0"/>
              </a:rPr>
              <a:t>data is known as </a:t>
            </a:r>
            <a:r>
              <a:rPr lang="en-IN" sz="2000" dirty="0" smtClean="0">
                <a:solidFill>
                  <a:srgbClr val="A50021"/>
                </a:solidFill>
                <a:latin typeface="Times New Roman" pitchFamily="18" charset="0"/>
                <a:cs typeface="Times New Roman" pitchFamily="18" charset="0"/>
              </a:rPr>
              <a:t>Auto-Regression Analysis</a:t>
            </a:r>
          </a:p>
          <a:p>
            <a:pPr lvl="8" algn="just"/>
            <a:endParaRPr lang="en-IN" sz="800" dirty="0" smtClean="0">
              <a:solidFill>
                <a:srgbClr val="A50021"/>
              </a:solidFill>
              <a:latin typeface="Times New Roman" pitchFamily="18" charset="0"/>
              <a:cs typeface="Times New Roman" pitchFamily="18" charset="0"/>
            </a:endParaRPr>
          </a:p>
          <a:p>
            <a:r>
              <a:rPr lang="en-IN" sz="2000" dirty="0">
                <a:solidFill>
                  <a:srgbClr val="0B5ED7"/>
                </a:solidFill>
                <a:latin typeface="Times New Roman" pitchFamily="18" charset="0"/>
                <a:cs typeface="Times New Roman" pitchFamily="18" charset="0"/>
              </a:rPr>
              <a:t>Time series data </a:t>
            </a:r>
            <a:r>
              <a:rPr lang="en-IN" sz="2000" dirty="0">
                <a:latin typeface="Times New Roman" pitchFamily="18" charset="0"/>
                <a:cs typeface="Times New Roman" pitchFamily="18" charset="0"/>
              </a:rPr>
              <a:t>are data collected on the same </a:t>
            </a:r>
            <a:r>
              <a:rPr lang="en-IN" sz="2000" dirty="0" smtClean="0">
                <a:latin typeface="Times New Roman" pitchFamily="18" charset="0"/>
                <a:cs typeface="Times New Roman" pitchFamily="18" charset="0"/>
              </a:rPr>
              <a:t>observational unit </a:t>
            </a:r>
            <a:r>
              <a:rPr lang="en-IN" sz="2000" dirty="0">
                <a:latin typeface="Times New Roman" pitchFamily="18" charset="0"/>
                <a:cs typeface="Times New Roman" pitchFamily="18" charset="0"/>
              </a:rPr>
              <a:t>at multiple time </a:t>
            </a:r>
            <a:r>
              <a:rPr lang="en-IN" sz="2000" dirty="0" smtClean="0">
                <a:latin typeface="Times New Roman" pitchFamily="18" charset="0"/>
                <a:cs typeface="Times New Roman" pitchFamily="18" charset="0"/>
              </a:rPr>
              <a:t>periods</a:t>
            </a:r>
          </a:p>
          <a:p>
            <a:pPr lvl="7"/>
            <a:endParaRPr lang="en-IN" sz="1000" dirty="0" smtClean="0">
              <a:latin typeface="Times New Roman" pitchFamily="18" charset="0"/>
              <a:cs typeface="Times New Roman" pitchFamily="18" charset="0"/>
            </a:endParaRPr>
          </a:p>
          <a:p>
            <a:pPr marL="0" indent="0">
              <a:buNone/>
            </a:pPr>
            <a:r>
              <a:rPr lang="en-US" sz="2000" dirty="0" smtClean="0">
                <a:solidFill>
                  <a:srgbClr val="0B5ED7"/>
                </a:solidFill>
                <a:latin typeface="Times New Roman" pitchFamily="18" charset="0"/>
                <a:cs typeface="Times New Roman" pitchFamily="18" charset="0"/>
              </a:rPr>
              <a:t>Example: Indian rate of price inflation</a:t>
            </a:r>
            <a:endParaRPr lang="en-US" sz="18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72</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Auto Regression Analysis</a:t>
            </a:r>
            <a:endParaRPr lang="en-US" sz="4000" dirty="0">
              <a:solidFill>
                <a:srgbClr val="A50021"/>
              </a:solidFill>
              <a:latin typeface="Times New Roman" panose="02020603050405020304" pitchFamily="18" charset="0"/>
              <a:cs typeface="Times New Roman" panose="02020603050405020304"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74" y="3437411"/>
            <a:ext cx="6322190" cy="325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611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10436"/>
            <a:ext cx="8425339" cy="4714164"/>
          </a:xfrm>
        </p:spPr>
        <p:txBody>
          <a:bodyPr>
            <a:normAutofit/>
          </a:bodyPr>
          <a:lstStyle/>
          <a:p>
            <a:pPr algn="just"/>
            <a:r>
              <a:rPr lang="en-US" sz="2000" b="1" dirty="0" smtClean="0">
                <a:solidFill>
                  <a:srgbClr val="0B5ED7"/>
                </a:solidFill>
                <a:latin typeface="Times New Roman" pitchFamily="18" charset="0"/>
                <a:cs typeface="Times New Roman" pitchFamily="18" charset="0"/>
              </a:rPr>
              <a:t>Examples: </a:t>
            </a:r>
            <a:r>
              <a:rPr lang="en-US" sz="2000" dirty="0" smtClean="0">
                <a:solidFill>
                  <a:srgbClr val="0B5ED7"/>
                </a:solidFill>
                <a:latin typeface="Times New Roman" pitchFamily="18" charset="0"/>
                <a:cs typeface="Times New Roman" pitchFamily="18" charset="0"/>
              </a:rPr>
              <a:t>Which of the following is a time-series data?</a:t>
            </a:r>
          </a:p>
          <a:p>
            <a:pPr lvl="8" algn="just"/>
            <a:endParaRPr lang="en-US" sz="800" dirty="0" smtClean="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Aggregate consumption and GDP for a country (for example, 20 years of quarterly observations = 80 observations</a:t>
            </a:r>
            <a:r>
              <a:rPr lang="en-US" sz="1800" dirty="0" smtClean="0">
                <a:solidFill>
                  <a:srgbClr val="0B5ED7"/>
                </a:solidFill>
                <a:latin typeface="Times New Roman" pitchFamily="18" charset="0"/>
                <a:cs typeface="Times New Roman" pitchFamily="18" charset="0"/>
              </a:rPr>
              <a:t>)</a:t>
            </a:r>
          </a:p>
          <a:p>
            <a:pPr lvl="4"/>
            <a:endParaRPr lang="en-IN" sz="1400" dirty="0">
              <a:solidFill>
                <a:srgbClr val="0B5ED7"/>
              </a:solidFill>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Yen</a:t>
            </a:r>
            <a:r>
              <a:rPr lang="en-US" sz="1800" dirty="0">
                <a:solidFill>
                  <a:srgbClr val="0B5ED7"/>
                </a:solidFill>
                <a:latin typeface="Times New Roman" pitchFamily="18" charset="0"/>
                <a:cs typeface="Times New Roman" pitchFamily="18" charset="0"/>
              </a:rPr>
              <a:t>/$, pound/$ and Euro/$ exchange rates (daily data </a:t>
            </a:r>
            <a:r>
              <a:rPr lang="en-US" sz="1800" dirty="0" smtClean="0">
                <a:solidFill>
                  <a:srgbClr val="0B5ED7"/>
                </a:solidFill>
                <a:latin typeface="Times New Roman" pitchFamily="18" charset="0"/>
                <a:cs typeface="Times New Roman" pitchFamily="18" charset="0"/>
              </a:rPr>
              <a:t>for</a:t>
            </a:r>
            <a:r>
              <a:rPr lang="en-IN" sz="18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1 </a:t>
            </a:r>
            <a:r>
              <a:rPr lang="en-US" sz="2000" dirty="0">
                <a:solidFill>
                  <a:srgbClr val="0B5ED7"/>
                </a:solidFill>
                <a:latin typeface="Times New Roman" pitchFamily="18" charset="0"/>
                <a:cs typeface="Times New Roman" pitchFamily="18" charset="0"/>
              </a:rPr>
              <a:t>year = 365 observations</a:t>
            </a:r>
            <a:r>
              <a:rPr lang="en-US" sz="2000" dirty="0" smtClean="0">
                <a:solidFill>
                  <a:srgbClr val="0B5ED7"/>
                </a:solidFill>
                <a:latin typeface="Times New Roman" pitchFamily="18" charset="0"/>
                <a:cs typeface="Times New Roman" pitchFamily="18" charset="0"/>
              </a:rPr>
              <a:t>)</a:t>
            </a:r>
          </a:p>
          <a:p>
            <a:pPr lvl="8"/>
            <a:endParaRPr lang="en-IN" sz="1000" dirty="0">
              <a:solidFill>
                <a:srgbClr val="0B5ED7"/>
              </a:solidFill>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Cigarette </a:t>
            </a:r>
            <a:r>
              <a:rPr lang="en-US" sz="1800" dirty="0">
                <a:solidFill>
                  <a:srgbClr val="0B5ED7"/>
                </a:solidFill>
                <a:latin typeface="Times New Roman" pitchFamily="18" charset="0"/>
                <a:cs typeface="Times New Roman" pitchFamily="18" charset="0"/>
              </a:rPr>
              <a:t>consumption per capita in a state, by </a:t>
            </a:r>
            <a:r>
              <a:rPr lang="en-US" sz="1800" dirty="0" smtClean="0">
                <a:solidFill>
                  <a:srgbClr val="0B5ED7"/>
                </a:solidFill>
                <a:latin typeface="Times New Roman" pitchFamily="18" charset="0"/>
                <a:cs typeface="Times New Roman" pitchFamily="18" charset="0"/>
              </a:rPr>
              <a:t>years</a:t>
            </a:r>
          </a:p>
          <a:p>
            <a:pPr lvl="8"/>
            <a:endParaRPr lang="en-US" sz="800" dirty="0" smtClean="0">
              <a:solidFill>
                <a:srgbClr val="0B5ED7"/>
              </a:solidFill>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Rainfall data over a year</a:t>
            </a:r>
          </a:p>
          <a:p>
            <a:pPr lvl="5"/>
            <a:endParaRPr lang="en-US" sz="1200" dirty="0" smtClean="0">
              <a:solidFill>
                <a:srgbClr val="0B5ED7"/>
              </a:solidFill>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Sales of tea from a tea shop in a season</a:t>
            </a:r>
            <a:endParaRPr lang="en-IN" sz="1800" dirty="0">
              <a:solidFill>
                <a:srgbClr val="0B5ED7"/>
              </a:solidFill>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lvl="1" algn="just"/>
            <a:endParaRPr lang="en-US" sz="16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73</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Auto Regression Analysis</a:t>
            </a:r>
            <a:endParaRPr lang="en-US" sz="4000"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1725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049" y="1194058"/>
            <a:ext cx="8425339" cy="4714164"/>
          </a:xfrm>
        </p:spPr>
        <p:txBody>
          <a:bodyPr>
            <a:normAutofit/>
          </a:bodyPr>
          <a:lstStyle/>
          <a:p>
            <a:pPr algn="just"/>
            <a:r>
              <a:rPr lang="en-US" sz="2000" b="1" dirty="0" smtClean="0">
                <a:solidFill>
                  <a:srgbClr val="0B5ED7"/>
                </a:solidFill>
                <a:latin typeface="Times New Roman" pitchFamily="18" charset="0"/>
                <a:cs typeface="Times New Roman" pitchFamily="18" charset="0"/>
              </a:rPr>
              <a:t>Examples: </a:t>
            </a:r>
            <a:r>
              <a:rPr lang="en-US" sz="2000" dirty="0" smtClean="0">
                <a:solidFill>
                  <a:srgbClr val="0B5ED7"/>
                </a:solidFill>
                <a:latin typeface="Times New Roman" pitchFamily="18" charset="0"/>
                <a:cs typeface="Times New Roman" pitchFamily="18" charset="0"/>
              </a:rPr>
              <a:t>Which of the following graph is due to time-series data?</a:t>
            </a:r>
          </a:p>
          <a:p>
            <a:pPr lvl="8" algn="just"/>
            <a:endParaRPr lang="en-US" sz="800" dirty="0" smtClean="0">
              <a:solidFill>
                <a:srgbClr val="0B5ED7"/>
              </a:solidFill>
              <a:latin typeface="Times New Roman" pitchFamily="18" charset="0"/>
              <a:cs typeface="Times New Roman" pitchFamily="18" charset="0"/>
            </a:endParaRPr>
          </a:p>
          <a:p>
            <a:pPr marL="393192" lvl="1" indent="0">
              <a:buNone/>
            </a:pPr>
            <a:endParaRPr lang="en-IN" sz="1800" dirty="0">
              <a:solidFill>
                <a:srgbClr val="0B5ED7"/>
              </a:solidFill>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lvl="1" algn="just"/>
            <a:endParaRPr lang="en-US" sz="16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74</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57599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Auto Regression Analysis</a:t>
            </a:r>
            <a:endParaRPr lang="en-US" sz="4000" dirty="0">
              <a:solidFill>
                <a:srgbClr val="A50021"/>
              </a:solidFill>
              <a:latin typeface="Times New Roman" panose="02020603050405020304" pitchFamily="18" charset="0"/>
              <a:cs typeface="Times New Roman" panose="02020603050405020304" pitchFamily="18" charset="0"/>
            </a:endParaRPr>
          </a:p>
        </p:txBody>
      </p:sp>
      <p:pic>
        <p:nvPicPr>
          <p:cNvPr id="7" name="Picture 6" descr="http://paulbourke.net/miscellaneous/ar/ar5.gif"/>
          <p:cNvPicPr/>
          <p:nvPr/>
        </p:nvPicPr>
        <p:blipFill>
          <a:blip r:embed="rId2">
            <a:extLst>
              <a:ext uri="{28A0092B-C50C-407E-A947-70E740481C1C}">
                <a14:useLocalDpi xmlns:a14="http://schemas.microsoft.com/office/drawing/2010/main" val="0"/>
              </a:ext>
            </a:extLst>
          </a:blip>
          <a:srcRect/>
          <a:stretch>
            <a:fillRect/>
          </a:stretch>
        </p:blipFill>
        <p:spPr bwMode="auto">
          <a:xfrm>
            <a:off x="462485" y="1698942"/>
            <a:ext cx="4444252" cy="2089287"/>
          </a:xfrm>
          <a:prstGeom prst="rect">
            <a:avLst/>
          </a:prstGeom>
          <a:noFill/>
          <a:ln>
            <a:noFill/>
          </a:ln>
        </p:spPr>
      </p:pic>
      <p:pic>
        <p:nvPicPr>
          <p:cNvPr id="8" name="Picture 7" descr="http://paulbourke.net/miscellaneous/ar/ar6.gif"/>
          <p:cNvPicPr/>
          <p:nvPr/>
        </p:nvPicPr>
        <p:blipFill>
          <a:blip r:embed="rId3">
            <a:extLst>
              <a:ext uri="{28A0092B-C50C-407E-A947-70E740481C1C}">
                <a14:useLocalDpi xmlns:a14="http://schemas.microsoft.com/office/drawing/2010/main" val="0"/>
              </a:ext>
            </a:extLst>
          </a:blip>
          <a:srcRect/>
          <a:stretch>
            <a:fillRect/>
          </a:stretch>
        </p:blipFill>
        <p:spPr bwMode="auto">
          <a:xfrm>
            <a:off x="5029197" y="1844811"/>
            <a:ext cx="4325824" cy="1943418"/>
          </a:xfrm>
          <a:prstGeom prst="rect">
            <a:avLst/>
          </a:prstGeom>
          <a:noFill/>
          <a:ln>
            <a:noFill/>
          </a:ln>
        </p:spPr>
      </p:pic>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265" y="3788228"/>
            <a:ext cx="3468936" cy="306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84" y="3831770"/>
            <a:ext cx="3363454" cy="298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5284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10436"/>
            <a:ext cx="8425339" cy="4714164"/>
          </a:xfrm>
        </p:spPr>
        <p:txBody>
          <a:bodyPr>
            <a:normAutofit/>
          </a:bodyPr>
          <a:lstStyle/>
          <a:p>
            <a:r>
              <a:rPr lang="en-US" sz="2000" dirty="0" smtClean="0">
                <a:latin typeface="Times New Roman" panose="02020603050405020304" pitchFamily="18" charset="0"/>
                <a:cs typeface="Times New Roman" panose="02020603050405020304" pitchFamily="18" charset="0"/>
              </a:rPr>
              <a:t>To develop forecast model</a:t>
            </a:r>
          </a:p>
          <a:p>
            <a:pPr lvl="8"/>
            <a:endParaRPr lang="en-US" sz="800" dirty="0" smtClean="0">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What </a:t>
            </a:r>
            <a:r>
              <a:rPr lang="en-US" sz="1800" dirty="0">
                <a:solidFill>
                  <a:srgbClr val="0B5ED7"/>
                </a:solidFill>
                <a:latin typeface="Times New Roman" pitchFamily="18" charset="0"/>
                <a:cs typeface="Times New Roman" pitchFamily="18" charset="0"/>
              </a:rPr>
              <a:t>will the rate of inflation be next year</a:t>
            </a:r>
            <a:r>
              <a:rPr lang="en-US" sz="1800" dirty="0" smtClean="0">
                <a:solidFill>
                  <a:srgbClr val="0B5ED7"/>
                </a:solidFill>
                <a:latin typeface="Times New Roman" pitchFamily="18" charset="0"/>
                <a:cs typeface="Times New Roman" pitchFamily="18" charset="0"/>
              </a:rPr>
              <a:t>?</a:t>
            </a:r>
          </a:p>
          <a:p>
            <a:pPr lvl="1"/>
            <a:endParaRPr lang="en-US" sz="1800" dirty="0">
              <a:latin typeface="Times New Roman" pitchFamily="18" charset="0"/>
              <a:cs typeface="Times New Roman" pitchFamily="18" charset="0"/>
            </a:endParaRPr>
          </a:p>
          <a:p>
            <a:r>
              <a:rPr lang="en-US" sz="2000" dirty="0">
                <a:latin typeface="Times New Roman" pitchFamily="18" charset="0"/>
                <a:cs typeface="Times New Roman" pitchFamily="18" charset="0"/>
              </a:rPr>
              <a:t>To estimate dynamic causal </a:t>
            </a:r>
            <a:r>
              <a:rPr lang="en-US" sz="2000" dirty="0" smtClean="0">
                <a:latin typeface="Times New Roman" pitchFamily="18" charset="0"/>
                <a:cs typeface="Times New Roman" pitchFamily="18" charset="0"/>
              </a:rPr>
              <a:t>effects</a:t>
            </a:r>
          </a:p>
          <a:p>
            <a:pPr lvl="8"/>
            <a:endParaRPr lang="en-IN" sz="800" dirty="0">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If </a:t>
            </a:r>
            <a:r>
              <a:rPr lang="en-US" sz="1800" dirty="0">
                <a:solidFill>
                  <a:srgbClr val="0B5ED7"/>
                </a:solidFill>
                <a:latin typeface="Times New Roman" pitchFamily="18" charset="0"/>
                <a:cs typeface="Times New Roman" pitchFamily="18" charset="0"/>
              </a:rPr>
              <a:t>the </a:t>
            </a:r>
            <a:r>
              <a:rPr lang="en-US" sz="1800" dirty="0" smtClean="0">
                <a:solidFill>
                  <a:srgbClr val="0B5ED7"/>
                </a:solidFill>
                <a:latin typeface="Times New Roman" pitchFamily="18" charset="0"/>
                <a:cs typeface="Times New Roman" pitchFamily="18" charset="0"/>
              </a:rPr>
              <a:t>rate of interest </a:t>
            </a:r>
            <a:r>
              <a:rPr lang="en-US" sz="1800" dirty="0">
                <a:solidFill>
                  <a:srgbClr val="0B5ED7"/>
                </a:solidFill>
                <a:latin typeface="Times New Roman" pitchFamily="18" charset="0"/>
                <a:cs typeface="Times New Roman" pitchFamily="18" charset="0"/>
              </a:rPr>
              <a:t>increases the </a:t>
            </a:r>
            <a:r>
              <a:rPr lang="en-US" sz="1800" dirty="0" smtClean="0">
                <a:solidFill>
                  <a:srgbClr val="0B5ED7"/>
                </a:solidFill>
                <a:latin typeface="Times New Roman" pitchFamily="18" charset="0"/>
                <a:cs typeface="Times New Roman" pitchFamily="18" charset="0"/>
              </a:rPr>
              <a:t>interest rate </a:t>
            </a:r>
            <a:r>
              <a:rPr lang="en-US" sz="1800" dirty="0">
                <a:solidFill>
                  <a:srgbClr val="0B5ED7"/>
                </a:solidFill>
                <a:latin typeface="Times New Roman" pitchFamily="18" charset="0"/>
                <a:cs typeface="Times New Roman" pitchFamily="18" charset="0"/>
              </a:rPr>
              <a:t>now, what will be the effect on the rates of inflation and unemployment in 3 months? in 12 </a:t>
            </a:r>
            <a:r>
              <a:rPr lang="en-US" sz="1800" dirty="0" smtClean="0">
                <a:solidFill>
                  <a:srgbClr val="0B5ED7"/>
                </a:solidFill>
                <a:latin typeface="Times New Roman" pitchFamily="18" charset="0"/>
                <a:cs typeface="Times New Roman" pitchFamily="18" charset="0"/>
              </a:rPr>
              <a:t>months?</a:t>
            </a:r>
          </a:p>
          <a:p>
            <a:pPr lvl="8"/>
            <a:endParaRPr lang="en-IN" sz="800" dirty="0">
              <a:solidFill>
                <a:srgbClr val="0B5ED7"/>
              </a:solidFill>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What </a:t>
            </a:r>
            <a:r>
              <a:rPr lang="en-US" sz="1800" dirty="0">
                <a:solidFill>
                  <a:srgbClr val="0B5ED7"/>
                </a:solidFill>
                <a:latin typeface="Times New Roman" pitchFamily="18" charset="0"/>
                <a:cs typeface="Times New Roman" pitchFamily="18" charset="0"/>
              </a:rPr>
              <a:t>is the effect over time on </a:t>
            </a:r>
            <a:r>
              <a:rPr lang="en-US" sz="1800" dirty="0" smtClean="0">
                <a:solidFill>
                  <a:srgbClr val="0B5ED7"/>
                </a:solidFill>
                <a:latin typeface="Times New Roman" pitchFamily="18" charset="0"/>
                <a:cs typeface="Times New Roman" pitchFamily="18" charset="0"/>
              </a:rPr>
              <a:t>electronics good </a:t>
            </a:r>
            <a:r>
              <a:rPr lang="en-US" sz="1800" dirty="0">
                <a:solidFill>
                  <a:srgbClr val="0B5ED7"/>
                </a:solidFill>
                <a:latin typeface="Times New Roman" pitchFamily="18" charset="0"/>
                <a:cs typeface="Times New Roman" pitchFamily="18" charset="0"/>
              </a:rPr>
              <a:t>consumption of a hike in the </a:t>
            </a:r>
            <a:r>
              <a:rPr lang="en-US" sz="1800" dirty="0" smtClean="0">
                <a:solidFill>
                  <a:srgbClr val="0B5ED7"/>
                </a:solidFill>
                <a:latin typeface="Times New Roman" pitchFamily="18" charset="0"/>
                <a:cs typeface="Times New Roman" pitchFamily="18" charset="0"/>
              </a:rPr>
              <a:t>excise duty?</a:t>
            </a:r>
          </a:p>
          <a:p>
            <a:pPr lvl="1"/>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Time dependent analysis</a:t>
            </a:r>
          </a:p>
          <a:p>
            <a:pPr lvl="8"/>
            <a:endParaRPr lang="en-US" sz="1000" dirty="0" smtClean="0">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Rates </a:t>
            </a:r>
            <a:r>
              <a:rPr lang="en-US" sz="1800" dirty="0">
                <a:solidFill>
                  <a:srgbClr val="0B5ED7"/>
                </a:solidFill>
                <a:latin typeface="Times New Roman" pitchFamily="18" charset="0"/>
                <a:cs typeface="Times New Roman" pitchFamily="18" charset="0"/>
              </a:rPr>
              <a:t>of inflation and unemployment in the </a:t>
            </a:r>
            <a:r>
              <a:rPr lang="en-US" sz="1800" dirty="0" smtClean="0">
                <a:solidFill>
                  <a:srgbClr val="0B5ED7"/>
                </a:solidFill>
                <a:latin typeface="Times New Roman" pitchFamily="18" charset="0"/>
                <a:cs typeface="Times New Roman" pitchFamily="18" charset="0"/>
              </a:rPr>
              <a:t>country </a:t>
            </a:r>
            <a:r>
              <a:rPr lang="en-US" sz="1800" dirty="0">
                <a:solidFill>
                  <a:srgbClr val="0B5ED7"/>
                </a:solidFill>
                <a:latin typeface="Times New Roman" pitchFamily="18" charset="0"/>
                <a:cs typeface="Times New Roman" pitchFamily="18" charset="0"/>
              </a:rPr>
              <a:t>can be observed only over time!</a:t>
            </a:r>
            <a:endParaRPr lang="en-IN" sz="1800" dirty="0">
              <a:solidFill>
                <a:srgbClr val="0B5ED7"/>
              </a:solidFill>
              <a:latin typeface="Times New Roman" pitchFamily="18" charset="0"/>
              <a:cs typeface="Times New Roman"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75</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Use of Time Series Data</a:t>
            </a:r>
            <a:endParaRPr lang="en-US" sz="4000"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253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10436"/>
            <a:ext cx="8425339" cy="4714164"/>
          </a:xfrm>
        </p:spPr>
        <p:txBody>
          <a:bodyPr>
            <a:normAutofit/>
          </a:bodyPr>
          <a:lstStyle/>
          <a:p>
            <a:r>
              <a:rPr lang="en-US" sz="2000" dirty="0" smtClean="0">
                <a:latin typeface="Times New Roman" panose="02020603050405020304" pitchFamily="18" charset="0"/>
                <a:cs typeface="Times New Roman" panose="02020603050405020304" pitchFamily="18" charset="0"/>
              </a:rPr>
              <a:t>Correlation over time</a:t>
            </a:r>
          </a:p>
          <a:p>
            <a:pPr lvl="8"/>
            <a:endParaRPr lang="en-US" sz="800" dirty="0" smtClean="0">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Serial correlation, also called autocorrelation</a:t>
            </a:r>
          </a:p>
          <a:p>
            <a:pPr lvl="1"/>
            <a:r>
              <a:rPr lang="en-US" sz="1800" dirty="0" smtClean="0">
                <a:solidFill>
                  <a:srgbClr val="0B5ED7"/>
                </a:solidFill>
                <a:latin typeface="Times New Roman" pitchFamily="18" charset="0"/>
                <a:cs typeface="Times New Roman" pitchFamily="18" charset="0"/>
              </a:rPr>
              <a:t>Calculating standard error</a:t>
            </a:r>
          </a:p>
          <a:p>
            <a:pPr lvl="1"/>
            <a:endParaRPr lang="en-US" sz="1800" dirty="0">
              <a:latin typeface="Times New Roman" pitchFamily="18" charset="0"/>
              <a:cs typeface="Times New Roman" pitchFamily="18" charset="0"/>
            </a:endParaRPr>
          </a:p>
          <a:p>
            <a:r>
              <a:rPr lang="en-US" sz="2000" dirty="0">
                <a:latin typeface="Times New Roman" pitchFamily="18" charset="0"/>
                <a:cs typeface="Times New Roman" pitchFamily="18" charset="0"/>
              </a:rPr>
              <a:t>To estimate dynamic causal </a:t>
            </a:r>
            <a:r>
              <a:rPr lang="en-US" sz="2000" dirty="0" smtClean="0">
                <a:latin typeface="Times New Roman" pitchFamily="18" charset="0"/>
                <a:cs typeface="Times New Roman" pitchFamily="18" charset="0"/>
              </a:rPr>
              <a:t>effects</a:t>
            </a:r>
          </a:p>
          <a:p>
            <a:pPr lvl="8"/>
            <a:endParaRPr lang="en-IN" sz="800" dirty="0">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Under which dynamic effects can be estimated?</a:t>
            </a:r>
          </a:p>
          <a:p>
            <a:pPr lvl="8"/>
            <a:endParaRPr lang="en-IN" sz="800" dirty="0">
              <a:solidFill>
                <a:srgbClr val="0B5ED7"/>
              </a:solidFill>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How to estimate?</a:t>
            </a:r>
          </a:p>
          <a:p>
            <a:pPr lvl="1"/>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Forecasting model</a:t>
            </a:r>
          </a:p>
          <a:p>
            <a:pPr lvl="8"/>
            <a:endParaRPr lang="en-US" sz="1000" dirty="0" smtClean="0">
              <a:latin typeface="Times New Roman" pitchFamily="18" charset="0"/>
              <a:cs typeface="Times New Roman" pitchFamily="18" charset="0"/>
            </a:endParaRPr>
          </a:p>
          <a:p>
            <a:pPr lvl="1"/>
            <a:r>
              <a:rPr lang="en-US" sz="1800" dirty="0" smtClean="0">
                <a:solidFill>
                  <a:srgbClr val="0B5ED7"/>
                </a:solidFill>
                <a:latin typeface="Times New Roman" pitchFamily="18" charset="0"/>
                <a:cs typeface="Times New Roman" pitchFamily="18" charset="0"/>
              </a:rPr>
              <a:t>Forecasting model build on regression model</a:t>
            </a:r>
            <a:endParaRPr lang="en-IN" sz="1800" dirty="0">
              <a:solidFill>
                <a:srgbClr val="0B5ED7"/>
              </a:solidFill>
              <a:latin typeface="Times New Roman" pitchFamily="18" charset="0"/>
              <a:cs typeface="Times New Roman"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76</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Modeling with Time Series Data</a:t>
            </a:r>
            <a:endParaRPr lang="en-US" sz="4000"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8620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5094514"/>
            <a:ext cx="8425339" cy="1118507"/>
          </a:xfrm>
        </p:spPr>
        <p:txBody>
          <a:bodyPr>
            <a:normAutofit/>
          </a:bodyPr>
          <a:lstStyle/>
          <a:p>
            <a:r>
              <a:rPr lang="en-US" sz="2000" dirty="0" smtClean="0">
                <a:latin typeface="Times New Roman" panose="02020603050405020304" pitchFamily="18" charset="0"/>
                <a:cs typeface="Times New Roman" panose="02020603050405020304" pitchFamily="18" charset="0"/>
              </a:rPr>
              <a:t>Can we predict the tend at a time say 2017?</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77</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Auto-Regression Model for Forecasting</a:t>
            </a:r>
            <a:endParaRPr lang="en-US" sz="4000" dirty="0">
              <a:solidFill>
                <a:srgbClr val="A50021"/>
              </a:solidFill>
              <a:latin typeface="Times New Roman" panose="02020603050405020304" pitchFamily="18" charset="0"/>
              <a:cs typeface="Times New Roman" panose="02020603050405020304" pitchFamily="18" charset="0"/>
            </a:endParaRP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896" y="1385887"/>
            <a:ext cx="58102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4855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10436"/>
            <a:ext cx="8425339" cy="4714164"/>
          </a:xfrm>
        </p:spPr>
        <p:txBody>
          <a:bodyPr>
            <a:normAutofit/>
          </a:bodyPr>
          <a:lstStyle/>
          <a:p>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 Value of </a:t>
            </a:r>
            <a:r>
              <a:rPr lang="en-US" sz="2000" i="1" dirty="0" smtClean="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in a period </a:t>
            </a:r>
            <a:r>
              <a:rPr lang="en-US" sz="2000" i="1" dirty="0" smtClean="0">
                <a:latin typeface="Times New Roman" panose="02020603050405020304" pitchFamily="18" charset="0"/>
                <a:cs typeface="Times New Roman" panose="02020603050405020304" pitchFamily="18" charset="0"/>
              </a:rPr>
              <a:t>t</a:t>
            </a:r>
          </a:p>
          <a:p>
            <a:pPr lvl="8"/>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Data set [</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T-1</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observations on the time series random variable </a:t>
            </a:r>
            <a:r>
              <a:rPr lang="en-US" sz="2000" i="1" dirty="0" smtClean="0">
                <a:latin typeface="Times New Roman" panose="02020603050405020304" pitchFamily="18" charset="0"/>
                <a:cs typeface="Times New Roman" panose="02020603050405020304" pitchFamily="18" charset="0"/>
              </a:rPr>
              <a:t>Y</a:t>
            </a:r>
          </a:p>
          <a:p>
            <a:pPr lvl="8"/>
            <a:endParaRPr lang="en-US" sz="800" dirty="0" smtClean="0">
              <a:latin typeface="Times New Roman" panose="02020603050405020304" pitchFamily="18" charset="0"/>
              <a:cs typeface="Times New Roman" panose="02020603050405020304" pitchFamily="18" charset="0"/>
            </a:endParaRPr>
          </a:p>
          <a:p>
            <a:r>
              <a:rPr lang="en-US" sz="2000" b="1" dirty="0" smtClean="0">
                <a:solidFill>
                  <a:srgbClr val="0B5ED7"/>
                </a:solidFill>
                <a:latin typeface="Times New Roman" panose="02020603050405020304" pitchFamily="18" charset="0"/>
                <a:cs typeface="Times New Roman" panose="02020603050405020304" pitchFamily="18" charset="0"/>
              </a:rPr>
              <a:t>Assumptions</a:t>
            </a:r>
          </a:p>
          <a:p>
            <a:pPr lvl="1"/>
            <a:r>
              <a:rPr lang="en-US" sz="1800" dirty="0" smtClean="0">
                <a:latin typeface="Times New Roman" panose="02020603050405020304" pitchFamily="18" charset="0"/>
                <a:cs typeface="Times New Roman" panose="02020603050405020304" pitchFamily="18" charset="0"/>
              </a:rPr>
              <a:t>We consider only consecutive, evenly spaced observations</a:t>
            </a:r>
          </a:p>
          <a:p>
            <a:pPr lvl="2"/>
            <a:r>
              <a:rPr lang="en-US" sz="1500" dirty="0" smtClean="0">
                <a:latin typeface="Times New Roman" panose="02020603050405020304" pitchFamily="18" charset="0"/>
                <a:cs typeface="Times New Roman" panose="02020603050405020304" pitchFamily="18" charset="0"/>
              </a:rPr>
              <a:t>For example, monthly, 2000-2015, no missing months</a:t>
            </a:r>
          </a:p>
          <a:p>
            <a:pPr lvl="2"/>
            <a:endParaRPr lang="en-US" sz="15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A time series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is </a:t>
            </a:r>
            <a:r>
              <a:rPr lang="en-US" sz="1800" b="1" dirty="0" smtClean="0">
                <a:solidFill>
                  <a:srgbClr val="A50021"/>
                </a:solidFill>
                <a:latin typeface="Times New Roman" panose="02020603050405020304" pitchFamily="18" charset="0"/>
                <a:cs typeface="Times New Roman" panose="02020603050405020304" pitchFamily="18" charset="0"/>
              </a:rPr>
              <a:t>stationary</a:t>
            </a:r>
            <a:r>
              <a:rPr lang="en-US" sz="1800" dirty="0" smtClean="0">
                <a:latin typeface="Times New Roman" panose="02020603050405020304" pitchFamily="18" charset="0"/>
                <a:cs typeface="Times New Roman" panose="02020603050405020304" pitchFamily="18" charset="0"/>
              </a:rPr>
              <a:t> if its probability distribution does not change over time, that is, if the joint distribution of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i+1</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i+2</a:t>
            </a:r>
            <a:r>
              <a:rPr lang="en-US" sz="1800"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i+T</a:t>
            </a:r>
            <a:r>
              <a:rPr lang="en-US" sz="1800" dirty="0" smtClean="0">
                <a:latin typeface="Times New Roman" panose="02020603050405020304" pitchFamily="18" charset="0"/>
                <a:cs typeface="Times New Roman" panose="02020603050405020304" pitchFamily="18" charset="0"/>
              </a:rPr>
              <a:t>) does not depend on </a:t>
            </a:r>
            <a:r>
              <a:rPr lang="en-US" sz="1800" i="1"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a:t>
            </a:r>
          </a:p>
          <a:p>
            <a:pPr lvl="8"/>
            <a:endParaRPr lang="en-US" sz="800" dirty="0" smtClean="0">
              <a:latin typeface="Times New Roman" panose="02020603050405020304" pitchFamily="18" charset="0"/>
              <a:cs typeface="Times New Roman" panose="02020603050405020304" pitchFamily="18" charset="0"/>
            </a:endParaRPr>
          </a:p>
          <a:p>
            <a:pPr lvl="2"/>
            <a:r>
              <a:rPr lang="en-US" sz="1500" dirty="0" smtClean="0">
                <a:latin typeface="Times New Roman" panose="02020603050405020304" pitchFamily="18" charset="0"/>
                <a:cs typeface="Times New Roman" panose="02020603050405020304" pitchFamily="18" charset="0"/>
              </a:rPr>
              <a:t>Stationary property implies that history is relevant. In other words, Stationary requires the future to be like the past (in a probabilistic sense).</a:t>
            </a:r>
          </a:p>
          <a:p>
            <a:pPr lvl="8"/>
            <a:endParaRPr lang="en-US" sz="800" dirty="0" smtClean="0">
              <a:latin typeface="Times New Roman" panose="02020603050405020304" pitchFamily="18" charset="0"/>
              <a:cs typeface="Times New Roman" panose="02020603050405020304" pitchFamily="18" charset="0"/>
            </a:endParaRPr>
          </a:p>
          <a:p>
            <a:pPr lvl="2"/>
            <a:r>
              <a:rPr lang="en-US" sz="1500" dirty="0" smtClean="0">
                <a:latin typeface="Times New Roman" panose="02020603050405020304" pitchFamily="18" charset="0"/>
                <a:cs typeface="Times New Roman" panose="02020603050405020304" pitchFamily="18" charset="0"/>
              </a:rPr>
              <a:t>Auto Regression analysis assumes that </a:t>
            </a:r>
            <a:r>
              <a:rPr lang="en-US" sz="1500" i="1" dirty="0" err="1" smtClean="0">
                <a:latin typeface="Times New Roman" panose="02020603050405020304" pitchFamily="18" charset="0"/>
                <a:cs typeface="Times New Roman" panose="02020603050405020304" pitchFamily="18" charset="0"/>
              </a:rPr>
              <a:t>Y</a:t>
            </a:r>
            <a:r>
              <a:rPr lang="en-US" sz="1500" i="1" baseline="-25000" dirty="0" err="1" smtClean="0">
                <a:latin typeface="Times New Roman" panose="02020603050405020304" pitchFamily="18" charset="0"/>
                <a:cs typeface="Times New Roman" panose="02020603050405020304" pitchFamily="18" charset="0"/>
              </a:rPr>
              <a:t>t</a:t>
            </a:r>
            <a:r>
              <a:rPr lang="en-US" sz="1500" i="1" dirty="0" smtClean="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is stationary.</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78</a:t>
            </a:fld>
            <a:endParaRPr lang="en-IN" dirty="0">
              <a:solidFill>
                <a:srgbClr val="04617B">
                  <a:shade val="90000"/>
                </a:srgbClr>
              </a:solidFill>
            </a:endParaRPr>
          </a:p>
        </p:txBody>
      </p:sp>
      <p:sp>
        <p:nvSpPr>
          <p:cNvPr id="6" name="Title 1"/>
          <p:cNvSpPr>
            <a:spLocks noGrp="1"/>
          </p:cNvSpPr>
          <p:nvPr>
            <p:ph type="title"/>
          </p:nvPr>
        </p:nvSpPr>
        <p:spPr>
          <a:xfrm>
            <a:off x="449036" y="420045"/>
            <a:ext cx="8499021"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Some Notations and Concepts</a:t>
            </a:r>
            <a:endParaRPr lang="en-US" sz="4000"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2128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610436"/>
                <a:ext cx="8425339" cy="4714164"/>
              </a:xfrm>
            </p:spPr>
            <p:txBody>
              <a:bodyPr>
                <a:normAutofit/>
              </a:bodyPr>
              <a:lstStyle/>
              <a:p>
                <a:r>
                  <a:rPr lang="en-US" sz="2000" dirty="0" smtClean="0">
                    <a:latin typeface="Times New Roman" panose="02020603050405020304" pitchFamily="18" charset="0"/>
                    <a:cs typeface="Times New Roman" panose="02020603050405020304" pitchFamily="18" charset="0"/>
                  </a:rPr>
                  <a:t>There are four ways to have the time series data for </a:t>
                </a:r>
                <a:r>
                  <a:rPr lang="en-US" sz="2000" dirty="0" err="1" smtClean="0">
                    <a:latin typeface="Times New Roman" panose="02020603050405020304" pitchFamily="18" charset="0"/>
                    <a:cs typeface="Times New Roman" panose="02020603050405020304" pitchFamily="18" charset="0"/>
                  </a:rPr>
                  <a:t>AutoRegression</a:t>
                </a:r>
                <a:r>
                  <a:rPr lang="en-US" sz="2000" dirty="0" smtClean="0">
                    <a:latin typeface="Times New Roman" panose="02020603050405020304" pitchFamily="18" charset="0"/>
                    <a:cs typeface="Times New Roman" panose="02020603050405020304" pitchFamily="18" charset="0"/>
                  </a:rPr>
                  <a:t> analysis</a:t>
                </a:r>
              </a:p>
              <a:p>
                <a:pPr lvl="8"/>
                <a:endParaRPr lang="en-US" sz="800" dirty="0" smtClean="0">
                  <a:solidFill>
                    <a:srgbClr val="0B5ED7"/>
                  </a:solidFill>
                  <a:latin typeface="Times New Roman" panose="02020603050405020304" pitchFamily="18" charset="0"/>
                  <a:cs typeface="Times New Roman" panose="02020603050405020304" pitchFamily="18" charset="0"/>
                </a:endParaRPr>
              </a:p>
              <a:p>
                <a:pPr lvl="1"/>
                <a:r>
                  <a:rPr lang="en-US" sz="1800" b="1" dirty="0" smtClean="0">
                    <a:solidFill>
                      <a:srgbClr val="0B5ED7"/>
                    </a:solidFill>
                    <a:latin typeface="Times New Roman" panose="02020603050405020304" pitchFamily="18" charset="0"/>
                    <a:cs typeface="Times New Roman" panose="02020603050405020304" pitchFamily="18" charset="0"/>
                  </a:rPr>
                  <a:t>Lag:</a:t>
                </a:r>
                <a:r>
                  <a:rPr lang="en-US" sz="1800" dirty="0" smtClean="0">
                    <a:latin typeface="Times New Roman" panose="02020603050405020304" pitchFamily="18" charset="0"/>
                    <a:cs typeface="Times New Roman" panose="02020603050405020304" pitchFamily="18" charset="0"/>
                  </a:rPr>
                  <a:t> The first lag of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is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t-1</a:t>
                </a:r>
                <a:r>
                  <a:rPr lang="en-US" sz="1800" dirty="0" smtClean="0">
                    <a:latin typeface="Times New Roman" panose="02020603050405020304" pitchFamily="18" charset="0"/>
                    <a:cs typeface="Times New Roman" panose="02020603050405020304" pitchFamily="18" charset="0"/>
                  </a:rPr>
                  <a:t>, its </a:t>
                </a:r>
                <a:r>
                  <a:rPr lang="en-US" sz="1800" i="1" dirty="0" smtClean="0">
                    <a:latin typeface="Times New Roman" panose="02020603050405020304" pitchFamily="18" charset="0"/>
                    <a:cs typeface="Times New Roman" panose="02020603050405020304" pitchFamily="18" charset="0"/>
                  </a:rPr>
                  <a:t>j</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th</a:t>
                </a:r>
                <a:r>
                  <a:rPr lang="en-US" sz="1800" dirty="0" smtClean="0">
                    <a:latin typeface="Times New Roman" panose="02020603050405020304" pitchFamily="18" charset="0"/>
                    <a:cs typeface="Times New Roman" panose="02020603050405020304" pitchFamily="18" charset="0"/>
                  </a:rPr>
                  <a:t> lag is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i="1" baseline="-25000" dirty="0" smtClean="0">
                    <a:latin typeface="Times New Roman" panose="02020603050405020304" pitchFamily="18" charset="0"/>
                    <a:cs typeface="Times New Roman" panose="02020603050405020304" pitchFamily="18" charset="0"/>
                  </a:rPr>
                  <a:t>-j</a:t>
                </a:r>
              </a:p>
              <a:p>
                <a:pPr lvl="7"/>
                <a:endParaRPr lang="en-US" sz="1000" i="1" baseline="-25000" dirty="0" smtClean="0">
                  <a:latin typeface="Times New Roman" panose="02020603050405020304" pitchFamily="18" charset="0"/>
                  <a:cs typeface="Times New Roman" panose="02020603050405020304" pitchFamily="18" charset="0"/>
                </a:endParaRPr>
              </a:p>
              <a:p>
                <a:pPr lvl="1"/>
                <a:r>
                  <a:rPr lang="en-US" sz="1800" b="1" dirty="0" smtClean="0">
                    <a:solidFill>
                      <a:srgbClr val="0B5ED7"/>
                    </a:solidFill>
                    <a:latin typeface="Times New Roman" panose="02020603050405020304" pitchFamily="18" charset="0"/>
                    <a:cs typeface="Times New Roman" panose="02020603050405020304" pitchFamily="18" charset="0"/>
                  </a:rPr>
                  <a:t>Difference: </a:t>
                </a:r>
                <a:r>
                  <a:rPr lang="en-US" sz="1800" dirty="0" smtClean="0">
                    <a:latin typeface="Times New Roman" panose="02020603050405020304" pitchFamily="18" charset="0"/>
                    <a:cs typeface="Times New Roman" panose="02020603050405020304" pitchFamily="18" charset="0"/>
                  </a:rPr>
                  <a:t>The fist difference of a series, </a:t>
                </a:r>
                <a:r>
                  <a:rPr lang="en-US" sz="1800"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is its change between period </a:t>
                </a:r>
                <a:r>
                  <a:rPr lang="en-US" sz="1800" i="1" dirty="0"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and </a:t>
                </a:r>
                <a:r>
                  <a:rPr lang="en-US" sz="1800" i="1" dirty="0" smtClean="0">
                    <a:latin typeface="Times New Roman" panose="02020603050405020304" pitchFamily="18" charset="0"/>
                    <a:cs typeface="Times New Roman" panose="02020603050405020304" pitchFamily="18" charset="0"/>
                  </a:rPr>
                  <a:t>t-1</a:t>
                </a:r>
                <a:r>
                  <a:rPr lang="en-US" sz="1800" dirty="0" smtClean="0">
                    <a:latin typeface="Times New Roman" panose="02020603050405020304" pitchFamily="18" charset="0"/>
                    <a:cs typeface="Times New Roman" panose="02020603050405020304" pitchFamily="18" charset="0"/>
                  </a:rPr>
                  <a:t>, that is,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i="1"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t-1</a:t>
                </a:r>
              </a:p>
              <a:p>
                <a:pPr lvl="8"/>
                <a:endParaRPr lang="en-US" sz="800" dirty="0" smtClean="0">
                  <a:latin typeface="Times New Roman" panose="02020603050405020304" pitchFamily="18" charset="0"/>
                  <a:cs typeface="Times New Roman" panose="02020603050405020304" pitchFamily="18" charset="0"/>
                </a:endParaRPr>
              </a:p>
              <a:p>
                <a:pPr lvl="1"/>
                <a:r>
                  <a:rPr lang="en-US" sz="1800" b="1" dirty="0" smtClean="0">
                    <a:solidFill>
                      <a:srgbClr val="0B5ED7"/>
                    </a:solidFill>
                    <a:latin typeface="Times New Roman" panose="02020603050405020304" pitchFamily="18" charset="0"/>
                    <a:cs typeface="Times New Roman" panose="02020603050405020304" pitchFamily="18" charset="0"/>
                  </a:rPr>
                  <a:t>Log difference: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 </a:t>
                </a:r>
                <a:r>
                  <a:rPr lang="en-US" sz="1800" dirty="0" smtClean="0">
                    <a:latin typeface="Times New Roman" panose="02020603050405020304" pitchFamily="18" charset="0"/>
                    <a:cs typeface="Times New Roman" panose="02020603050405020304" pitchFamily="18" charset="0"/>
                  </a:rPr>
                  <a:t>log(</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 log(</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t-1</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8"/>
                <a:endParaRPr lang="en-US" sz="800" dirty="0" smtClean="0">
                  <a:latin typeface="Times New Roman" panose="02020603050405020304" pitchFamily="18" charset="0"/>
                  <a:cs typeface="Times New Roman" panose="02020603050405020304" pitchFamily="18" charset="0"/>
                </a:endParaRPr>
              </a:p>
              <a:p>
                <a:pPr lvl="1"/>
                <a:r>
                  <a:rPr lang="en-US" sz="1800" b="1" dirty="0" smtClean="0">
                    <a:solidFill>
                      <a:srgbClr val="0B5ED7"/>
                    </a:solidFill>
                    <a:latin typeface="Times New Roman" panose="02020603050405020304" pitchFamily="18" charset="0"/>
                    <a:cs typeface="Times New Roman" panose="02020603050405020304" pitchFamily="18" charset="0"/>
                  </a:rPr>
                  <a:t>Percentage:</a:t>
                </a:r>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a:rPr>
                          <m:t>𝑦</m:t>
                        </m:r>
                      </m:e>
                      <m:sub>
                        <m:r>
                          <a:rPr lang="en-IN" sz="1800" i="1">
                            <a:latin typeface="Cambria Math"/>
                          </a:rPr>
                          <m:t>𝑡</m:t>
                        </m:r>
                      </m:sub>
                    </m:sSub>
                    <m:r>
                      <a:rPr lang="en-IN" sz="1800" i="1">
                        <a:latin typeface="Cambria Math"/>
                      </a:rPr>
                      <m:t>=</m:t>
                    </m:r>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IN" sz="1800" i="1">
                                <a:latin typeface="Cambria Math"/>
                              </a:rPr>
                              <m:t>𝑌</m:t>
                            </m:r>
                          </m:e>
                          <m:sub>
                            <m:r>
                              <a:rPr lang="en-IN" sz="1800" i="1">
                                <a:latin typeface="Cambria Math"/>
                              </a:rPr>
                              <m:t>𝑡</m:t>
                            </m:r>
                            <m:r>
                              <a:rPr lang="en-IN" sz="1800" i="1">
                                <a:latin typeface="Cambria Math"/>
                              </a:rPr>
                              <m:t>−1</m:t>
                            </m:r>
                          </m:sub>
                        </m:sSub>
                      </m:num>
                      <m:den>
                        <m:sSub>
                          <m:sSubPr>
                            <m:ctrlPr>
                              <a:rPr lang="en-IN" sz="1800" i="1">
                                <a:latin typeface="Cambria Math" panose="02040503050406030204" pitchFamily="18" charset="0"/>
                              </a:rPr>
                            </m:ctrlPr>
                          </m:sSubPr>
                          <m:e>
                            <m:r>
                              <a:rPr lang="en-IN" sz="1800" i="1">
                                <a:latin typeface="Cambria Math"/>
                              </a:rPr>
                              <m:t>𝑌</m:t>
                            </m:r>
                          </m:e>
                          <m:sub>
                            <m:r>
                              <a:rPr lang="en-IN" sz="1800" i="1">
                                <a:latin typeface="Cambria Math"/>
                              </a:rPr>
                              <m:t>𝑡</m:t>
                            </m:r>
                          </m:sub>
                        </m:sSub>
                      </m:den>
                    </m:f>
                    <m:r>
                      <a:rPr lang="en-IN" sz="1800" i="1">
                        <a:latin typeface="Cambria Math"/>
                      </a:rPr>
                      <m:t>×100</m:t>
                    </m:r>
                  </m:oMath>
                </a14:m>
                <a:endParaRPr lang="en-IN" sz="1800" dirty="0"/>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610436"/>
                <a:ext cx="8425339" cy="4714164"/>
              </a:xfrm>
              <a:blipFill rotWithShape="1">
                <a:blip r:embed="rId2"/>
                <a:stretch>
                  <a:fillRect l="-507" t="-646"/>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79</a:t>
            </a:fld>
            <a:endParaRPr lang="en-IN" dirty="0">
              <a:solidFill>
                <a:srgbClr val="04617B">
                  <a:shade val="90000"/>
                </a:srgbClr>
              </a:solidFill>
            </a:endParaRPr>
          </a:p>
        </p:txBody>
      </p:sp>
      <p:sp>
        <p:nvSpPr>
          <p:cNvPr id="6" name="Title 1"/>
          <p:cNvSpPr>
            <a:spLocks noGrp="1"/>
          </p:cNvSpPr>
          <p:nvPr>
            <p:ph type="title"/>
          </p:nvPr>
        </p:nvSpPr>
        <p:spPr>
          <a:xfrm>
            <a:off x="449036" y="420045"/>
            <a:ext cx="8499021"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Some Notations and Concepts</a:t>
            </a:r>
            <a:endParaRPr lang="en-US" sz="4000"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932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538343"/>
            <a:ext cx="8501751" cy="4921723"/>
          </a:xfrm>
        </p:spPr>
        <p:txBody>
          <a:bodyPr>
            <a:noAutofit/>
          </a:bodyPr>
          <a:lstStyle/>
          <a:p>
            <a:r>
              <a:rPr lang="en-US" sz="2000" dirty="0" smtClean="0">
                <a:solidFill>
                  <a:srgbClr val="0B5ED7"/>
                </a:solidFill>
                <a:latin typeface="Times New Roman" pitchFamily="18" charset="0"/>
                <a:cs typeface="Times New Roman" pitchFamily="18" charset="0"/>
              </a:rPr>
              <a:t>Example: Wage Data</a:t>
            </a:r>
          </a:p>
          <a:p>
            <a:pPr lvl="7"/>
            <a:endParaRPr lang="en-US" sz="10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r>
              <a:rPr lang="en-US" sz="1800" dirty="0" smtClean="0">
                <a:solidFill>
                  <a:srgbClr val="0B5ED7"/>
                </a:solidFill>
                <a:latin typeface="Times New Roman" pitchFamily="18" charset="0"/>
                <a:cs typeface="Times New Roman" pitchFamily="18" charset="0"/>
              </a:rPr>
              <a:t>Case I.</a:t>
            </a:r>
            <a:r>
              <a:rPr lang="en-US" sz="1800" i="1" dirty="0" smtClean="0">
                <a:solidFill>
                  <a:srgbClr val="0B5ED7"/>
                </a:solidFill>
                <a:latin typeface="Times New Roman" pitchFamily="18" charset="0"/>
                <a:cs typeface="Times New Roman" pitchFamily="18" charset="0"/>
              </a:rPr>
              <a:t> </a:t>
            </a:r>
            <a:r>
              <a:rPr lang="en-US" sz="1800" dirty="0">
                <a:solidFill>
                  <a:srgbClr val="0B5ED7"/>
                </a:solidFill>
                <a:latin typeface="Times New Roman" pitchFamily="18" charset="0"/>
                <a:cs typeface="Times New Roman" pitchFamily="18" charset="0"/>
              </a:rPr>
              <a:t>Wage </a:t>
            </a:r>
            <a:r>
              <a:rPr lang="en-US" sz="1800" dirty="0" smtClean="0">
                <a:solidFill>
                  <a:srgbClr val="0B5ED7"/>
                </a:solidFill>
                <a:latin typeface="Times New Roman" pitchFamily="18" charset="0"/>
                <a:cs typeface="Times New Roman" pitchFamily="18" charset="0"/>
              </a:rPr>
              <a:t>versus Age</a:t>
            </a:r>
          </a:p>
          <a:p>
            <a:pPr marL="995998" lvl="1" indent="-342900">
              <a:buFont typeface="Wingdings" panose="05000000000000000000" pitchFamily="2" charset="2"/>
              <a:buChar char="§"/>
            </a:pPr>
            <a:r>
              <a:rPr lang="en-US" sz="1600" dirty="0">
                <a:solidFill>
                  <a:srgbClr val="0B5ED7"/>
                </a:solidFill>
                <a:latin typeface="Times New Roman" pitchFamily="18" charset="0"/>
                <a:cs typeface="Times New Roman" pitchFamily="18" charset="0"/>
              </a:rPr>
              <a:t>From the data set, we have a graphical representations, which is as follows:</a:t>
            </a: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smtClean="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630238" indent="-342900">
              <a:buFont typeface="Wingdings" panose="05000000000000000000" pitchFamily="2" charset="2"/>
              <a:buChar char="§"/>
            </a:pPr>
            <a:endParaRPr lang="en-US" sz="18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r>
              <a:rPr lang="en-US" sz="1600" dirty="0">
                <a:solidFill>
                  <a:srgbClr val="0B5ED7"/>
                </a:solidFill>
                <a:latin typeface="Times New Roman" pitchFamily="18" charset="0"/>
                <a:cs typeface="Times New Roman" pitchFamily="18" charset="0"/>
              </a:rPr>
              <a:t>How wages vary with ages?</a:t>
            </a: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995998" lvl="1" indent="-342900">
              <a:buFont typeface="Wingdings" panose="05000000000000000000" pitchFamily="2" charset="2"/>
              <a:buChar char="§"/>
            </a:pPr>
            <a:endParaRPr lang="en-US" sz="1600" dirty="0" smtClean="0">
              <a:solidFill>
                <a:srgbClr val="0B5ED7"/>
              </a:solidFill>
              <a:latin typeface="Times New Roman" pitchFamily="18" charset="0"/>
              <a:cs typeface="Times New Roman" pitchFamily="18" charset="0"/>
            </a:endParaRPr>
          </a:p>
          <a:p>
            <a:pPr marL="1201738" lvl="3" indent="0">
              <a:buNone/>
            </a:pPr>
            <a:endParaRPr lang="en-US" sz="1200" dirty="0" smtClean="0">
              <a:solidFill>
                <a:srgbClr val="0B5ED7"/>
              </a:solidFill>
              <a:latin typeface="Times New Roman" pitchFamily="18" charset="0"/>
              <a:cs typeface="Times New Roman" pitchFamily="18" charset="0"/>
            </a:endParaRPr>
          </a:p>
          <a:p>
            <a:pPr marL="0" indent="0">
              <a:buNone/>
            </a:pPr>
            <a:endParaRPr lang="en-US" sz="1800" dirty="0" smtClean="0">
              <a:solidFill>
                <a:srgbClr val="073C8B"/>
              </a:solidFill>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2936422"/>
            <a:ext cx="3616552" cy="362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202509" y="5202823"/>
            <a:ext cx="3147978" cy="338554"/>
          </a:xfrm>
          <a:prstGeom prst="rect">
            <a:avLst/>
          </a:prstGeom>
        </p:spPr>
        <p:txBody>
          <a:bodyPr wrap="none">
            <a:spAutoFit/>
          </a:bodyPr>
          <a:lstStyle/>
          <a:p>
            <a:pPr marL="653098" lvl="1"/>
            <a:r>
              <a:rPr lang="en-US" sz="1600" dirty="0">
                <a:solidFill>
                  <a:srgbClr val="A50021"/>
                </a:solidFill>
                <a:latin typeface="Times New Roman" pitchFamily="18" charset="0"/>
                <a:cs typeface="Times New Roman" pitchFamily="18" charset="0"/>
              </a:rPr>
              <a:t>How wages vary with ages?</a:t>
            </a:r>
          </a:p>
        </p:txBody>
      </p:sp>
      <p:sp>
        <p:nvSpPr>
          <p:cNvPr id="8" name="Rectangle 7"/>
          <p:cNvSpPr/>
          <p:nvPr/>
        </p:nvSpPr>
        <p:spPr>
          <a:xfrm>
            <a:off x="6642707" y="3619947"/>
            <a:ext cx="731290" cy="1569660"/>
          </a:xfrm>
          <a:prstGeom prst="rect">
            <a:avLst/>
          </a:prstGeom>
        </p:spPr>
        <p:txBody>
          <a:bodyPr wrap="none">
            <a:spAutoFit/>
          </a:bodyPr>
          <a:lstStyle/>
          <a:p>
            <a:r>
              <a:rPr lang="en-US" sz="9600" dirty="0">
                <a:solidFill>
                  <a:srgbClr val="FF0000"/>
                </a:solidFill>
                <a:latin typeface="Times New Roman" pitchFamily="18" charset="0"/>
                <a:cs typeface="Times New Roman" pitchFamily="18" charset="0"/>
              </a:rPr>
              <a:t>?</a:t>
            </a:r>
            <a:endParaRPr lang="en-IN" sz="9600" dirty="0">
              <a:solidFill>
                <a:srgbClr val="FF0000"/>
              </a:solidFill>
            </a:endParaRPr>
          </a:p>
        </p:txBody>
      </p:sp>
    </p:spTree>
    <p:extLst>
      <p:ext uri="{BB962C8B-B14F-4D97-AF65-F5344CB8AC3E}">
        <p14:creationId xmlns:p14="http://schemas.microsoft.com/office/powerpoint/2010/main" val="3256367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10436"/>
            <a:ext cx="8425339" cy="4714164"/>
          </a:xfrm>
        </p:spPr>
        <p:txBody>
          <a:bodyPr>
            <a:normAutofit/>
          </a:bodyPr>
          <a:lstStyle/>
          <a:p>
            <a:r>
              <a:rPr lang="en-US" sz="2000" b="1" dirty="0" smtClean="0">
                <a:latin typeface="Times New Roman" panose="02020603050405020304" pitchFamily="18" charset="0"/>
                <a:cs typeface="Times New Roman" panose="02020603050405020304" pitchFamily="18" charset="0"/>
              </a:rPr>
              <a:t>Autocorrelation</a:t>
            </a:r>
          </a:p>
          <a:p>
            <a:pPr lvl="8"/>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The correlation of a series with its own lagged values is called autocorrelation (also called serial correlation)</a:t>
            </a: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80</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a:solidFill>
                  <a:srgbClr val="A50021"/>
                </a:solidFill>
                <a:latin typeface="Times New Roman" panose="02020603050405020304" pitchFamily="18" charset="0"/>
                <a:cs typeface="Times New Roman" panose="02020603050405020304" pitchFamily="18" charset="0"/>
              </a:rPr>
              <a:t>Some Notations and Concepts</a:t>
            </a:r>
          </a:p>
        </p:txBody>
      </p:sp>
      <mc:AlternateContent xmlns:mc="http://schemas.openxmlformats.org/markup-compatibility/2006" xmlns:a14="http://schemas.microsoft.com/office/drawing/2010/main">
        <mc:Choice Requires="a14">
          <p:sp>
            <p:nvSpPr>
              <p:cNvPr id="7" name="Rectangle 6"/>
              <p:cNvSpPr/>
              <p:nvPr/>
            </p:nvSpPr>
            <p:spPr>
              <a:xfrm>
                <a:off x="892383" y="3095978"/>
                <a:ext cx="7734300" cy="300445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endParaRPr lang="en-IN" dirty="0" smtClean="0">
                  <a:solidFill>
                    <a:prstClr val="black"/>
                  </a:solidFill>
                </a:endParaRPr>
              </a:p>
              <a:p>
                <a:pPr algn="just"/>
                <a:endParaRPr lang="en-US" sz="15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a:lnSpc>
                    <a:spcPct val="115000"/>
                  </a:lnSpc>
                  <a:spcAft>
                    <a:spcPts val="1000"/>
                  </a:spcAft>
                </a:pPr>
                <a:r>
                  <a:rPr lang="en-US" dirty="0" smtClean="0">
                    <a:solidFill>
                      <a:schemeClr val="tx1"/>
                    </a:solidFill>
                    <a:latin typeface="Times New Roman" panose="02020603050405020304" pitchFamily="18" charset="0"/>
                    <a:cs typeface="Times New Roman" panose="02020603050405020304" pitchFamily="18" charset="0"/>
                  </a:rPr>
                  <a:t> The j-</a:t>
                </a:r>
                <a:r>
                  <a:rPr lang="en-US" dirty="0" err="1" smtClean="0">
                    <a:solidFill>
                      <a:schemeClr val="tx1"/>
                    </a:solidFill>
                    <a:latin typeface="Times New Roman" panose="02020603050405020304" pitchFamily="18" charset="0"/>
                    <a:cs typeface="Times New Roman" panose="02020603050405020304" pitchFamily="18" charset="0"/>
                  </a:rPr>
                  <a:t>th</a:t>
                </a:r>
                <a:r>
                  <a:rPr lang="en-US" dirty="0" smtClean="0">
                    <a:solidFill>
                      <a:schemeClr val="tx1"/>
                    </a:solidFill>
                    <a:latin typeface="Times New Roman" panose="02020603050405020304" pitchFamily="18" charset="0"/>
                    <a:cs typeface="Times New Roman" panose="02020603050405020304" pitchFamily="18" charset="0"/>
                  </a:rPr>
                  <a:t> autocorrelation, denoted by  </a:t>
                </a:r>
                <a:r>
                  <a:rPr lang="el-GR" i="1" dirty="0" smtClean="0">
                    <a:solidFill>
                      <a:schemeClr val="tx1"/>
                    </a:solidFill>
                    <a:latin typeface="Times New Roman" panose="02020603050405020304" pitchFamily="18" charset="0"/>
                    <a:cs typeface="Times New Roman" panose="02020603050405020304" pitchFamily="18" charset="0"/>
                  </a:rPr>
                  <a:t>ρ</a:t>
                </a:r>
                <a:r>
                  <a:rPr lang="en-US" i="1" baseline="-25000" dirty="0" smtClean="0">
                    <a:solidFill>
                      <a:schemeClr val="tx1"/>
                    </a:solidFill>
                    <a:latin typeface="Times New Roman" panose="02020603050405020304" pitchFamily="18" charset="0"/>
                    <a:cs typeface="Times New Roman" panose="02020603050405020304" pitchFamily="18" charset="0"/>
                  </a:rPr>
                  <a:t>j  </a:t>
                </a:r>
                <a:r>
                  <a:rPr lang="en-US" dirty="0" smtClean="0">
                    <a:solidFill>
                      <a:schemeClr val="tx1"/>
                    </a:solidFill>
                    <a:latin typeface="Times New Roman" panose="02020603050405020304" pitchFamily="18" charset="0"/>
                    <a:cs typeface="Times New Roman" panose="02020603050405020304" pitchFamily="18" charset="0"/>
                  </a:rPr>
                  <a:t>is defined as</a:t>
                </a: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𝜌</m:t>
                          </m:r>
                        </m:e>
                        <m:sub>
                          <m:r>
                            <a:rPr lang="en-IN" sz="2000" i="1">
                              <a:solidFill>
                                <a:prstClr val="black"/>
                              </a:solidFill>
                              <a:latin typeface="Cambria Math"/>
                            </a:rPr>
                            <m:t>𝑗</m:t>
                          </m:r>
                        </m:sub>
                      </m:sSub>
                      <m:r>
                        <a:rPr lang="en-IN" sz="2000" i="1">
                          <a:solidFill>
                            <a:prstClr val="black"/>
                          </a:solidFill>
                          <a:latin typeface="Cambria Math"/>
                        </a:rPr>
                        <m:t>=</m:t>
                      </m:r>
                      <m:f>
                        <m:fPr>
                          <m:ctrlPr>
                            <a:rPr lang="en-IN" sz="2000" i="1">
                              <a:solidFill>
                                <a:prstClr val="black"/>
                              </a:solidFill>
                              <a:latin typeface="Cambria Math" panose="02040503050406030204" pitchFamily="18" charset="0"/>
                            </a:rPr>
                          </m:ctrlPr>
                        </m:fPr>
                        <m:num>
                          <m:r>
                            <a:rPr lang="en-IN" sz="2000" i="1">
                              <a:solidFill>
                                <a:prstClr val="black"/>
                              </a:solidFill>
                              <a:latin typeface="Cambria Math"/>
                            </a:rPr>
                            <m:t>𝐶𝑂𝑉</m:t>
                          </m:r>
                          <m:r>
                            <a:rPr lang="en-IN" sz="2000" i="1">
                              <a:solidFill>
                                <a:prstClr val="black"/>
                              </a:solidFill>
                              <a:latin typeface="Cambria Math"/>
                            </a:rPr>
                            <m:t>(</m:t>
                          </m:r>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IN" sz="2000" i="1">
                                  <a:solidFill>
                                    <a:prstClr val="black"/>
                                  </a:solidFill>
                                  <a:latin typeface="Cambria Math"/>
                                </a:rPr>
                                <m:t>𝑡</m:t>
                              </m:r>
                            </m:sub>
                          </m:sSub>
                          <m:r>
                            <a:rPr lang="en-IN" sz="2000" i="1">
                              <a:solidFill>
                                <a:prstClr val="black"/>
                              </a:solidFill>
                              <a:latin typeface="Cambria Math"/>
                            </a:rPr>
                            <m:t>,</m:t>
                          </m:r>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IN" sz="2000" i="1">
                                  <a:solidFill>
                                    <a:prstClr val="black"/>
                                  </a:solidFill>
                                  <a:latin typeface="Cambria Math"/>
                                </a:rPr>
                                <m:t>𝑡</m:t>
                              </m:r>
                              <m:r>
                                <a:rPr lang="en-IN" sz="2000" i="1">
                                  <a:solidFill>
                                    <a:prstClr val="black"/>
                                  </a:solidFill>
                                  <a:latin typeface="Cambria Math"/>
                                </a:rPr>
                                <m:t>−</m:t>
                              </m:r>
                              <m:r>
                                <a:rPr lang="en-US" sz="2000" b="0" i="1" smtClean="0">
                                  <a:solidFill>
                                    <a:prstClr val="black"/>
                                  </a:solidFill>
                                  <a:latin typeface="Cambria Math"/>
                                </a:rPr>
                                <m:t>𝑗</m:t>
                              </m:r>
                            </m:sub>
                          </m:sSub>
                          <m:r>
                            <a:rPr lang="en-IN" sz="2000" i="1">
                              <a:solidFill>
                                <a:prstClr val="black"/>
                              </a:solidFill>
                              <a:latin typeface="Cambria Math"/>
                            </a:rPr>
                            <m:t>)</m:t>
                          </m:r>
                        </m:num>
                        <m:den>
                          <m:rad>
                            <m:radPr>
                              <m:degHide m:val="on"/>
                              <m:ctrlPr>
                                <a:rPr lang="en-IN" sz="2000" i="1">
                                  <a:solidFill>
                                    <a:prstClr val="black"/>
                                  </a:solidFill>
                                  <a:latin typeface="Cambria Math" panose="02040503050406030204" pitchFamily="18" charset="0"/>
                                </a:rPr>
                              </m:ctrlPr>
                            </m:radPr>
                            <m:deg/>
                            <m:e>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𝜎</m:t>
                                  </m:r>
                                </m:e>
                                <m:sub>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US" sz="2000" b="0" i="1" smtClean="0">
                                          <a:solidFill>
                                            <a:prstClr val="black"/>
                                          </a:solidFill>
                                          <a:latin typeface="Cambria Math"/>
                                        </a:rPr>
                                        <m:t>𝑡</m:t>
                                      </m:r>
                                    </m:sub>
                                  </m:sSub>
                                </m:sub>
                              </m:sSub>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𝜎</m:t>
                                  </m:r>
                                </m:e>
                                <m:sub>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IN" sz="2000" i="1">
                                          <a:solidFill>
                                            <a:prstClr val="black"/>
                                          </a:solidFill>
                                          <a:latin typeface="Cambria Math"/>
                                        </a:rPr>
                                        <m:t>𝑡</m:t>
                                      </m:r>
                                      <m:r>
                                        <a:rPr lang="en-IN" sz="2000" i="1">
                                          <a:solidFill>
                                            <a:prstClr val="black"/>
                                          </a:solidFill>
                                          <a:latin typeface="Cambria Math"/>
                                        </a:rPr>
                                        <m:t>−</m:t>
                                      </m:r>
                                      <m:r>
                                        <a:rPr lang="en-US" sz="2000" b="0" i="1" smtClean="0">
                                          <a:solidFill>
                                            <a:prstClr val="black"/>
                                          </a:solidFill>
                                          <a:latin typeface="Cambria Math"/>
                                        </a:rPr>
                                        <m:t>𝑗</m:t>
                                      </m:r>
                                    </m:sub>
                                  </m:sSub>
                                </m:sub>
                              </m:sSub>
                            </m:e>
                          </m:rad>
                        </m:den>
                      </m:f>
                    </m:oMath>
                  </m:oMathPara>
                </a14:m>
                <a:endParaRPr lang="en-IN" dirty="0">
                  <a:effectLst/>
                  <a:latin typeface="Calibri"/>
                  <a:ea typeface="Calibri"/>
                  <a:cs typeface="Times New Roman"/>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cs typeface="Times New Roman" panose="02020603050405020304" pitchFamily="18" charset="0"/>
                        </a:rPr>
                        <m:t> </m:t>
                      </m:r>
                    </m:oMath>
                  </m:oMathPara>
                </a14:m>
                <a:endParaRPr lang="en-IN" dirty="0" smtClean="0">
                  <a:solidFill>
                    <a:schemeClr val="tx1"/>
                  </a:solidFill>
                </a:endParaRPr>
              </a:p>
              <a:p>
                <a:pPr marL="287338">
                  <a:spcBef>
                    <a:spcPct val="20000"/>
                  </a:spcBef>
                  <a:buClr>
                    <a:srgbClr val="0BD0D9"/>
                  </a:buClr>
                  <a:buSzPct val="95000"/>
                </a:pPr>
                <a14:m>
                  <m:oMathPara xmlns:m="http://schemas.openxmlformats.org/officeDocument/2006/math">
                    <m:oMathParaPr>
                      <m:jc m:val="left"/>
                    </m:oMathParaPr>
                    <m:oMath xmlns:m="http://schemas.openxmlformats.org/officeDocument/2006/math">
                      <m:r>
                        <m:rPr>
                          <m:sty m:val="p"/>
                        </m:rPr>
                        <a:rPr lang="en-IN" dirty="0" smtClean="0">
                          <a:solidFill>
                            <a:prstClr val="black"/>
                          </a:solidFill>
                          <a:latin typeface="Cambria Math" panose="02040503050406030204" pitchFamily="18" charset="0"/>
                          <a:cs typeface="Times New Roman" panose="02020603050405020304" pitchFamily="18" charset="0"/>
                        </a:rPr>
                        <m:t>where</m:t>
                      </m:r>
                      <m:r>
                        <a:rPr lang="en-US" b="0" i="1" dirty="0" smtClean="0">
                          <a:solidFill>
                            <a:prstClr val="black"/>
                          </a:solidFill>
                          <a:latin typeface="Cambria Math"/>
                          <a:cs typeface="Times New Roman" panose="02020603050405020304" pitchFamily="18" charset="0"/>
                        </a:rPr>
                        <m:t>,  </m:t>
                      </m:r>
                      <m:r>
                        <a:rPr lang="en-IN" i="1" smtClean="0">
                          <a:solidFill>
                            <a:schemeClr val="tx1"/>
                          </a:solidFill>
                          <a:latin typeface="Cambria Math"/>
                        </a:rPr>
                        <m:t>𝐶𝑂𝑉</m:t>
                      </m:r>
                      <m:r>
                        <a:rPr lang="en-IN" i="1" smtClean="0">
                          <a:solidFill>
                            <a:schemeClr val="tx1"/>
                          </a:solidFill>
                          <a:latin typeface="Cambria Math"/>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a:rPr>
                            <m:t>𝑌</m:t>
                          </m:r>
                        </m:e>
                        <m:sub>
                          <m:r>
                            <a:rPr lang="en-IN" i="1">
                              <a:solidFill>
                                <a:schemeClr val="tx1"/>
                              </a:solidFill>
                              <a:latin typeface="Cambria Math"/>
                            </a:rPr>
                            <m:t>𝑡</m:t>
                          </m:r>
                        </m:sub>
                      </m:sSub>
                      <m:r>
                        <a:rPr lang="en-IN" i="1">
                          <a:solidFill>
                            <a:schemeClr val="tx1"/>
                          </a:solidFill>
                          <a:latin typeface="Cambria Math"/>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a:rPr>
                            <m:t>𝑌</m:t>
                          </m:r>
                        </m:e>
                        <m:sub>
                          <m:r>
                            <a:rPr lang="en-IN" i="1">
                              <a:solidFill>
                                <a:schemeClr val="tx1"/>
                              </a:solidFill>
                              <a:latin typeface="Cambria Math"/>
                            </a:rPr>
                            <m:t>𝑡</m:t>
                          </m:r>
                          <m:r>
                            <a:rPr lang="en-IN" i="1">
                              <a:solidFill>
                                <a:schemeClr val="tx1"/>
                              </a:solidFill>
                              <a:latin typeface="Cambria Math"/>
                            </a:rPr>
                            <m:t>−</m:t>
                          </m:r>
                          <m:r>
                            <a:rPr lang="en-IN" i="1">
                              <a:solidFill>
                                <a:schemeClr val="tx1"/>
                              </a:solidFill>
                              <a:latin typeface="Cambria Math"/>
                            </a:rPr>
                            <m:t>𝑗</m:t>
                          </m:r>
                        </m:sub>
                      </m:sSub>
                      <m:r>
                        <a:rPr lang="en-IN" i="1">
                          <a:solidFill>
                            <a:schemeClr val="tx1"/>
                          </a:solidFill>
                          <a:latin typeface="Cambria Math"/>
                        </a:rPr>
                        <m:t>)</m:t>
                      </m:r>
                      <m:r>
                        <m:rPr>
                          <m:nor/>
                        </m:rPr>
                        <a:rPr lang="en-US" b="0" i="0" smtClean="0"/>
                        <m:t> </m:t>
                      </m:r>
                      <m:r>
                        <m:rPr>
                          <m:nor/>
                        </m:rPr>
                        <a:rPr lang="en-US" b="0" i="0" smtClean="0">
                          <a:solidFill>
                            <a:prstClr val="black"/>
                          </a:solidFill>
                          <a:latin typeface="Cambria Math"/>
                          <a:ea typeface="Cambria Math" panose="02040503050406030204" pitchFamily="18" charset="0"/>
                        </a:rPr>
                        <m:t>i</m:t>
                      </m:r>
                      <m:r>
                        <m:rPr>
                          <m:nor/>
                        </m:rPr>
                        <a:rPr lang="en-IN" dirty="0">
                          <a:solidFill>
                            <a:prstClr val="black"/>
                          </a:solidFill>
                          <a:latin typeface="Times New Roman" panose="02020603050405020304" pitchFamily="18" charset="0"/>
                          <a:cs typeface="Times New Roman" panose="02020603050405020304" pitchFamily="18" charset="0"/>
                        </a:rPr>
                        <m:t>s</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IN" dirty="0">
                          <a:solidFill>
                            <a:prstClr val="black"/>
                          </a:solidFill>
                          <a:latin typeface="Times New Roman" panose="02020603050405020304" pitchFamily="18" charset="0"/>
                          <a:cs typeface="Times New Roman" panose="02020603050405020304" pitchFamily="18" charset="0"/>
                        </a:rPr>
                        <m:t>the</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US" b="1" i="1" dirty="0" smtClean="0">
                          <a:solidFill>
                            <a:prstClr val="black"/>
                          </a:solidFill>
                          <a:latin typeface="Times New Roman" panose="02020603050405020304" pitchFamily="18" charset="0"/>
                          <a:cs typeface="Times New Roman" panose="02020603050405020304" pitchFamily="18" charset="0"/>
                        </a:rPr>
                        <m:t>j</m:t>
                      </m:r>
                      <m:r>
                        <m:rPr>
                          <m:nor/>
                        </m:rPr>
                        <a:rPr lang="en-US" b="1" i="0" dirty="0" smtClean="0">
                          <a:solidFill>
                            <a:prstClr val="black"/>
                          </a:solidFill>
                          <a:latin typeface="Times New Roman" panose="02020603050405020304" pitchFamily="18" charset="0"/>
                          <a:cs typeface="Times New Roman" panose="02020603050405020304" pitchFamily="18" charset="0"/>
                        </a:rPr>
                        <m:t>−</m:t>
                      </m:r>
                      <m:r>
                        <m:rPr>
                          <m:nor/>
                        </m:rPr>
                        <a:rPr lang="en-US" b="1" i="0" dirty="0" smtClean="0">
                          <a:solidFill>
                            <a:prstClr val="black"/>
                          </a:solidFill>
                          <a:latin typeface="Times New Roman" panose="02020603050405020304" pitchFamily="18" charset="0"/>
                          <a:cs typeface="Times New Roman" panose="02020603050405020304" pitchFamily="18" charset="0"/>
                        </a:rPr>
                        <m:t>th</m:t>
                      </m:r>
                      <m:r>
                        <m:rPr>
                          <m:nor/>
                        </m:rPr>
                        <a:rPr lang="en-US" b="1" i="0" dirty="0" smtClean="0">
                          <a:solidFill>
                            <a:prstClr val="black"/>
                          </a:solidFill>
                          <a:latin typeface="Times New Roman" panose="02020603050405020304" pitchFamily="18" charset="0"/>
                          <a:cs typeface="Times New Roman" panose="02020603050405020304" pitchFamily="18" charset="0"/>
                        </a:rPr>
                        <m:t> </m:t>
                      </m:r>
                      <m:r>
                        <m:rPr>
                          <m:nor/>
                        </m:rPr>
                        <a:rPr lang="en-US" b="1" i="0" dirty="0" smtClean="0">
                          <a:solidFill>
                            <a:prstClr val="black"/>
                          </a:solidFill>
                          <a:latin typeface="Times New Roman" panose="02020603050405020304" pitchFamily="18" charset="0"/>
                          <a:cs typeface="Times New Roman" panose="02020603050405020304" pitchFamily="18" charset="0"/>
                        </a:rPr>
                        <m:t>autocovariance</m:t>
                      </m:r>
                    </m:oMath>
                  </m:oMathPara>
                </a14:m>
                <a:endParaRPr lang="en-IN" dirty="0">
                  <a:solidFill>
                    <a:prstClr val="black"/>
                  </a:solidFill>
                  <a:latin typeface="Times New Roman" panose="02020603050405020304" pitchFamily="18" charset="0"/>
                  <a:cs typeface="Times New Roman" panose="02020603050405020304" pitchFamily="18" charset="0"/>
                </a:endParaRPr>
              </a:p>
              <a:p>
                <a:pPr marL="685800" lvl="0" indent="-685800">
                  <a:spcBef>
                    <a:spcPct val="20000"/>
                  </a:spcBef>
                  <a:buClr>
                    <a:srgbClr val="0BD0D9"/>
                  </a:buClr>
                  <a:buSzPct val="95000"/>
                </a:pPr>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smtClean="0">
                  <a:solidFill>
                    <a:prstClr val="black"/>
                  </a:solidFill>
                </a:endParaRPr>
              </a:p>
              <a:p>
                <a:pPr algn="just"/>
                <a:r>
                  <a:rPr lang="en-US" dirty="0" smtClean="0">
                    <a:solidFill>
                      <a:prstClr val="black"/>
                    </a:solidFill>
                  </a:rPr>
                  <a:t>   </a:t>
                </a:r>
                <a:endParaRPr lang="en-IN"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892383" y="3095978"/>
                <a:ext cx="7734300" cy="3004457"/>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2383" y="3095978"/>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7.4: </a:t>
            </a:r>
            <a:r>
              <a:rPr lang="en-US" sz="2000" b="1" i="1" dirty="0" smtClean="0">
                <a:solidFill>
                  <a:prstClr val="black"/>
                </a:solidFill>
                <a:latin typeface="Times New Roman" pitchFamily="18" charset="0"/>
                <a:cs typeface="Times New Roman" pitchFamily="18" charset="0"/>
              </a:rPr>
              <a:t>j</a:t>
            </a:r>
            <a:r>
              <a:rPr lang="en-US" sz="2000" b="1" dirty="0" smtClean="0">
                <a:solidFill>
                  <a:prstClr val="black"/>
                </a:solidFill>
                <a:latin typeface="Times New Roman" pitchFamily="18" charset="0"/>
                <a:cs typeface="Times New Roman" pitchFamily="18" charset="0"/>
              </a:rPr>
              <a:t>-</a:t>
            </a:r>
            <a:r>
              <a:rPr lang="en-US" sz="2000" b="1" dirty="0" err="1" smtClean="0">
                <a:solidFill>
                  <a:prstClr val="black"/>
                </a:solidFill>
                <a:latin typeface="Times New Roman" pitchFamily="18" charset="0"/>
                <a:cs typeface="Times New Roman" pitchFamily="18" charset="0"/>
              </a:rPr>
              <a:t>th</a:t>
            </a:r>
            <a:r>
              <a:rPr lang="en-US" sz="2000" b="1" dirty="0" smtClean="0">
                <a:solidFill>
                  <a:prstClr val="black"/>
                </a:solidFill>
                <a:latin typeface="Times New Roman" pitchFamily="18" charset="0"/>
                <a:cs typeface="Times New Roman" pitchFamily="18" charset="0"/>
              </a:rPr>
              <a:t> Autocorrelation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6596282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585" y="5135336"/>
            <a:ext cx="8425339" cy="1066800"/>
          </a:xfrm>
        </p:spPr>
        <p:txBody>
          <a:bodyPr>
            <a:normAutofit fontScale="92500" lnSpcReduction="20000"/>
          </a:bodyPr>
          <a:lstStyle/>
          <a:p>
            <a:r>
              <a:rPr lang="en-US" sz="2000" dirty="0" smtClean="0">
                <a:solidFill>
                  <a:srgbClr val="0B5ED7"/>
                </a:solidFill>
                <a:latin typeface="Times New Roman" panose="02020603050405020304" pitchFamily="18" charset="0"/>
                <a:cs typeface="Times New Roman" panose="02020603050405020304" pitchFamily="18" charset="0"/>
              </a:rPr>
              <a:t>For the given data, say </a:t>
            </a:r>
            <a:r>
              <a:rPr lang="el-GR" sz="2000" i="1" dirty="0" smtClean="0">
                <a:solidFill>
                  <a:srgbClr val="0B5ED7"/>
                </a:solidFill>
                <a:latin typeface="Times New Roman" panose="02020603050405020304" pitchFamily="18" charset="0"/>
                <a:cs typeface="Times New Roman" panose="02020603050405020304" pitchFamily="18" charset="0"/>
              </a:rPr>
              <a:t>ρ</a:t>
            </a:r>
            <a:r>
              <a:rPr lang="en-US" sz="2000" i="1" baseline="-25000" dirty="0" smtClean="0">
                <a:solidFill>
                  <a:srgbClr val="0B5ED7"/>
                </a:solidFill>
                <a:latin typeface="Times New Roman" panose="02020603050405020304" pitchFamily="18" charset="0"/>
                <a:cs typeface="Times New Roman" panose="02020603050405020304" pitchFamily="18" charset="0"/>
              </a:rPr>
              <a:t>1 </a:t>
            </a:r>
            <a:r>
              <a:rPr lang="en-US" sz="2000" i="1" dirty="0" smtClean="0">
                <a:solidFill>
                  <a:srgbClr val="0B5ED7"/>
                </a:solidFill>
                <a:latin typeface="Times New Roman" panose="02020603050405020304" pitchFamily="18" charset="0"/>
                <a:cs typeface="Times New Roman" panose="02020603050405020304" pitchFamily="18" charset="0"/>
              </a:rPr>
              <a:t>= 0.84</a:t>
            </a:r>
          </a:p>
          <a:p>
            <a:pPr lvl="1"/>
            <a:r>
              <a:rPr lang="en-US" sz="1800" dirty="0" smtClean="0">
                <a:solidFill>
                  <a:srgbClr val="0B5ED7"/>
                </a:solidFill>
                <a:latin typeface="Times New Roman" panose="02020603050405020304" pitchFamily="18" charset="0"/>
                <a:cs typeface="Times New Roman" panose="02020603050405020304" pitchFamily="18" charset="0"/>
              </a:rPr>
              <a:t>This implies that  the Dollars per Pound is highly serially correlated</a:t>
            </a:r>
          </a:p>
          <a:p>
            <a:pPr lvl="8"/>
            <a:endParaRPr lang="en-US" sz="800" dirty="0" smtClean="0">
              <a:solidFill>
                <a:srgbClr val="0B5ED7"/>
              </a:solidFill>
              <a:latin typeface="Times New Roman" panose="02020603050405020304" pitchFamily="18" charset="0"/>
              <a:cs typeface="Times New Roman" panose="02020603050405020304" pitchFamily="18" charset="0"/>
            </a:endParaRPr>
          </a:p>
          <a:p>
            <a:r>
              <a:rPr lang="en-US" sz="2000" dirty="0" smtClean="0">
                <a:solidFill>
                  <a:srgbClr val="0B5ED7"/>
                </a:solidFill>
                <a:latin typeface="Times New Roman" panose="02020603050405020304" pitchFamily="18" charset="0"/>
                <a:cs typeface="Times New Roman" panose="02020603050405020304" pitchFamily="18" charset="0"/>
              </a:rPr>
              <a:t>Similarly, we can determine </a:t>
            </a:r>
            <a:r>
              <a:rPr lang="el-GR" sz="2000" i="1" dirty="0" smtClean="0">
                <a:solidFill>
                  <a:srgbClr val="0B5ED7"/>
                </a:solidFill>
                <a:latin typeface="Times New Roman" panose="02020603050405020304" pitchFamily="18" charset="0"/>
                <a:cs typeface="Times New Roman" panose="02020603050405020304" pitchFamily="18" charset="0"/>
              </a:rPr>
              <a:t>ρ</a:t>
            </a:r>
            <a:r>
              <a:rPr lang="en-US" sz="2000" i="1" baseline="-25000" dirty="0" smtClean="0">
                <a:solidFill>
                  <a:srgbClr val="0B5ED7"/>
                </a:solidFill>
                <a:latin typeface="Times New Roman" panose="02020603050405020304" pitchFamily="18" charset="0"/>
                <a:cs typeface="Times New Roman" panose="02020603050405020304" pitchFamily="18" charset="0"/>
              </a:rPr>
              <a:t>2 , </a:t>
            </a:r>
            <a:r>
              <a:rPr lang="el-GR" sz="2000" i="1" dirty="0" smtClean="0">
                <a:solidFill>
                  <a:srgbClr val="0B5ED7"/>
                </a:solidFill>
                <a:latin typeface="Times New Roman" panose="02020603050405020304" pitchFamily="18" charset="0"/>
                <a:cs typeface="Times New Roman" panose="02020603050405020304" pitchFamily="18" charset="0"/>
              </a:rPr>
              <a:t>ρ</a:t>
            </a:r>
            <a:r>
              <a:rPr lang="en-US" sz="2000" i="1" baseline="-25000" dirty="0" smtClean="0">
                <a:solidFill>
                  <a:srgbClr val="0B5ED7"/>
                </a:solidFill>
                <a:latin typeface="Times New Roman" panose="02020603050405020304" pitchFamily="18" charset="0"/>
                <a:cs typeface="Times New Roman" panose="02020603050405020304" pitchFamily="18" charset="0"/>
              </a:rPr>
              <a:t>3 …. </a:t>
            </a:r>
            <a:r>
              <a:rPr lang="en-US" sz="2000" dirty="0">
                <a:solidFill>
                  <a:srgbClr val="0B5ED7"/>
                </a:solidFill>
                <a:latin typeface="Times New Roman" panose="02020603050405020304" pitchFamily="18" charset="0"/>
                <a:cs typeface="Times New Roman" panose="02020603050405020304" pitchFamily="18" charset="0"/>
              </a:rPr>
              <a:t>e</a:t>
            </a:r>
            <a:r>
              <a:rPr lang="en-US" sz="2000" dirty="0" smtClean="0">
                <a:solidFill>
                  <a:srgbClr val="0B5ED7"/>
                </a:solidFill>
                <a:latin typeface="Times New Roman" panose="02020603050405020304" pitchFamily="18" charset="0"/>
                <a:cs typeface="Times New Roman" panose="02020603050405020304" pitchFamily="18" charset="0"/>
              </a:rPr>
              <a:t>tc., and hence different regression analyses</a:t>
            </a:r>
            <a:endParaRPr lang="en-US" sz="2000" dirty="0">
              <a:solidFill>
                <a:srgbClr val="0B5ED7"/>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81</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
            </a:r>
            <a:br>
              <a:rPr lang="en-US" sz="4000" dirty="0" smtClean="0">
                <a:solidFill>
                  <a:srgbClr val="A50021"/>
                </a:solidFill>
                <a:latin typeface="Times New Roman" panose="02020603050405020304" pitchFamily="18" charset="0"/>
                <a:cs typeface="Times New Roman" panose="02020603050405020304" pitchFamily="18" charset="0"/>
              </a:rPr>
            </a:br>
            <a:r>
              <a:rPr lang="en-US" sz="4000" dirty="0">
                <a:solidFill>
                  <a:srgbClr val="A50021"/>
                </a:solidFill>
                <a:latin typeface="Times New Roman" panose="02020603050405020304" pitchFamily="18" charset="0"/>
                <a:cs typeface="Times New Roman" panose="02020603050405020304" pitchFamily="18" charset="0"/>
              </a:rPr>
              <a:t/>
            </a:r>
            <a:br>
              <a:rPr lang="en-US" sz="4000" dirty="0">
                <a:solidFill>
                  <a:srgbClr val="A50021"/>
                </a:solidFill>
                <a:latin typeface="Times New Roman" panose="02020603050405020304" pitchFamily="18" charset="0"/>
                <a:cs typeface="Times New Roman" panose="02020603050405020304" pitchFamily="18" charset="0"/>
              </a:rPr>
            </a:br>
            <a:r>
              <a:rPr lang="en-US" sz="4000" dirty="0" smtClean="0">
                <a:solidFill>
                  <a:srgbClr val="A50021"/>
                </a:solidFill>
                <a:latin typeface="Times New Roman" panose="02020603050405020304" pitchFamily="18" charset="0"/>
                <a:cs typeface="Times New Roman" panose="02020603050405020304" pitchFamily="18" charset="0"/>
              </a:rPr>
              <a:t>Some Notations and Concepts</a:t>
            </a:r>
            <a:endParaRPr lang="en-US" sz="4000" dirty="0">
              <a:solidFill>
                <a:srgbClr val="A50021"/>
              </a:solidFill>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896" y="1385888"/>
            <a:ext cx="5646511" cy="341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0008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567543"/>
            <a:ext cx="8425339" cy="4757057"/>
          </a:xfrm>
        </p:spPr>
        <p:txBody>
          <a:bodyPr>
            <a:normAutofit/>
          </a:bodyPr>
          <a:lstStyle/>
          <a:p>
            <a:r>
              <a:rPr lang="en-US" sz="2000" dirty="0" smtClean="0">
                <a:latin typeface="Times New Roman" panose="02020603050405020304" pitchFamily="18" charset="0"/>
                <a:cs typeface="Times New Roman" panose="02020603050405020304" pitchFamily="18" charset="0"/>
              </a:rPr>
              <a:t>A natural starting point for forecasting model is to use past values of </a:t>
            </a:r>
            <a:r>
              <a:rPr lang="en-US" sz="2000" i="1" dirty="0" smtClean="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that is, </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t-1</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t-2</a:t>
            </a:r>
            <a:r>
              <a:rPr lang="en-US" sz="2000" dirty="0" smtClean="0">
                <a:latin typeface="Times New Roman" panose="02020603050405020304" pitchFamily="18" charset="0"/>
                <a:cs typeface="Times New Roman" panose="02020603050405020304" pitchFamily="18" charset="0"/>
              </a:rPr>
              <a:t>, … to predict  </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t</a:t>
            </a:r>
            <a:endParaRPr lang="en-US" sz="2000" i="1" baseline="-25000" dirty="0" smtClean="0">
              <a:latin typeface="Times New Roman" panose="02020603050405020304" pitchFamily="18" charset="0"/>
              <a:cs typeface="Times New Roman" panose="02020603050405020304" pitchFamily="18" charset="0"/>
            </a:endParaRPr>
          </a:p>
          <a:p>
            <a:pPr lvl="7"/>
            <a:endParaRPr lang="en-US" sz="1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 </a:t>
            </a:r>
            <a:r>
              <a:rPr lang="en-US" sz="2000" dirty="0" err="1" smtClean="0">
                <a:latin typeface="Times New Roman" panose="02020603050405020304" pitchFamily="18" charset="0"/>
                <a:cs typeface="Times New Roman" panose="02020603050405020304" pitchFamily="18" charset="0"/>
              </a:rPr>
              <a:t>autoregression</a:t>
            </a:r>
            <a:r>
              <a:rPr lang="en-US" sz="2000" dirty="0" smtClean="0">
                <a:latin typeface="Times New Roman" panose="02020603050405020304" pitchFamily="18" charset="0"/>
                <a:cs typeface="Times New Roman" panose="02020603050405020304" pitchFamily="18" charset="0"/>
              </a:rPr>
              <a:t> is a regression model in which </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is regressed against its own lagged values.</a:t>
            </a:r>
          </a:p>
          <a:p>
            <a:pPr lvl="8"/>
            <a:endParaRPr lang="en-US" sz="8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number of lags used as </a:t>
            </a:r>
            <a:r>
              <a:rPr lang="en-US" sz="2000" dirty="0" err="1" smtClean="0">
                <a:latin typeface="Times New Roman" panose="02020603050405020304" pitchFamily="18" charset="0"/>
                <a:cs typeface="Times New Roman" panose="02020603050405020304" pitchFamily="18" charset="0"/>
              </a:rPr>
              <a:t>regressors</a:t>
            </a:r>
            <a:r>
              <a:rPr lang="en-US" sz="2000" dirty="0" smtClean="0">
                <a:latin typeface="Times New Roman" panose="02020603050405020304" pitchFamily="18" charset="0"/>
                <a:cs typeface="Times New Roman" panose="02020603050405020304" pitchFamily="18" charset="0"/>
              </a:rPr>
              <a:t> is called the </a:t>
            </a:r>
            <a:r>
              <a:rPr lang="en-US" sz="2000" b="1" dirty="0" smtClean="0">
                <a:solidFill>
                  <a:srgbClr val="0B5ED7"/>
                </a:solidFill>
                <a:latin typeface="Times New Roman" panose="02020603050405020304" pitchFamily="18" charset="0"/>
                <a:cs typeface="Times New Roman" panose="02020603050405020304" pitchFamily="18" charset="0"/>
              </a:rPr>
              <a:t>order</a:t>
            </a:r>
            <a:r>
              <a:rPr lang="en-US" sz="2000" dirty="0" smtClean="0">
                <a:solidFill>
                  <a:srgbClr val="0B5ED7"/>
                </a:solidFill>
                <a:latin typeface="Times New Roman" panose="02020603050405020304" pitchFamily="18" charset="0"/>
                <a:cs typeface="Times New Roman" panose="02020603050405020304" pitchFamily="18" charset="0"/>
              </a:rPr>
              <a:t> of </a:t>
            </a:r>
            <a:r>
              <a:rPr lang="en-US" sz="2000" dirty="0" err="1" smtClean="0">
                <a:solidFill>
                  <a:srgbClr val="0B5ED7"/>
                </a:solidFill>
                <a:latin typeface="Times New Roman" panose="02020603050405020304" pitchFamily="18" charset="0"/>
                <a:cs typeface="Times New Roman" panose="02020603050405020304" pitchFamily="18" charset="0"/>
              </a:rPr>
              <a:t>autoregression</a:t>
            </a:r>
            <a:endParaRPr lang="en-US" sz="2000" dirty="0" smtClean="0">
              <a:solidFill>
                <a:srgbClr val="0B5ED7"/>
              </a:solidFill>
              <a:latin typeface="Times New Roman" panose="02020603050405020304" pitchFamily="18" charset="0"/>
              <a:cs typeface="Times New Roman" panose="02020603050405020304" pitchFamily="18" charset="0"/>
            </a:endParaRPr>
          </a:p>
          <a:p>
            <a:pPr lvl="8"/>
            <a:endParaRPr lang="en-US" sz="800" dirty="0" smtClean="0">
              <a:latin typeface="Times New Roman" panose="02020603050405020304" pitchFamily="18" charset="0"/>
              <a:cs typeface="Times New Roman" panose="02020603050405020304" pitchFamily="18" charset="0"/>
            </a:endParaRPr>
          </a:p>
          <a:p>
            <a:pPr lvl="1">
              <a:spcBef>
                <a:spcPts val="0"/>
              </a:spcBef>
            </a:pPr>
            <a:r>
              <a:rPr lang="en-US" sz="1800" dirty="0" smtClean="0">
                <a:latin typeface="Times New Roman" panose="02020603050405020304" pitchFamily="18" charset="0"/>
                <a:cs typeface="Times New Roman" panose="02020603050405020304" pitchFamily="18" charset="0"/>
              </a:rPr>
              <a:t>In first order </a:t>
            </a:r>
            <a:r>
              <a:rPr lang="en-US" sz="1800" dirty="0" err="1" smtClean="0">
                <a:latin typeface="Times New Roman" panose="02020603050405020304" pitchFamily="18" charset="0"/>
                <a:cs typeface="Times New Roman" panose="02020603050405020304" pitchFamily="18" charset="0"/>
              </a:rPr>
              <a:t>autoregression</a:t>
            </a:r>
            <a:r>
              <a:rPr lang="en-US" sz="1800" dirty="0" smtClean="0">
                <a:latin typeface="Times New Roman" panose="02020603050405020304" pitchFamily="18" charset="0"/>
                <a:cs typeface="Times New Roman" panose="02020603050405020304" pitchFamily="18" charset="0"/>
              </a:rPr>
              <a:t> (denoted as AR(1)),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is regressed against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t-1</a:t>
            </a:r>
          </a:p>
          <a:p>
            <a:pPr lvl="8"/>
            <a:endParaRPr lang="en-US" sz="800" i="1" baseline="-25000" dirty="0" smtClean="0">
              <a:latin typeface="Times New Roman" panose="02020603050405020304" pitchFamily="18" charset="0"/>
              <a:cs typeface="Times New Roman" panose="02020603050405020304" pitchFamily="18" charset="0"/>
            </a:endParaRPr>
          </a:p>
          <a:p>
            <a:pPr lvl="1">
              <a:spcBef>
                <a:spcPts val="0"/>
              </a:spcBef>
            </a:pPr>
            <a:r>
              <a:rPr lang="en-US" sz="1800" dirty="0" smtClean="0">
                <a:latin typeface="Times New Roman" panose="02020603050405020304" pitchFamily="18" charset="0"/>
                <a:cs typeface="Times New Roman" panose="02020603050405020304" pitchFamily="18" charset="0"/>
              </a:rPr>
              <a:t>In </a:t>
            </a:r>
            <a:r>
              <a:rPr lang="en-US" sz="1800" i="1" dirty="0" smtClean="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th</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order </a:t>
            </a:r>
            <a:r>
              <a:rPr lang="en-US" sz="1800" dirty="0" err="1" smtClean="0">
                <a:latin typeface="Times New Roman" panose="02020603050405020304" pitchFamily="18" charset="0"/>
                <a:cs typeface="Times New Roman" panose="02020603050405020304" pitchFamily="18" charset="0"/>
              </a:rPr>
              <a:t>autoregression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denoted as </a:t>
            </a:r>
            <a:r>
              <a:rPr lang="en-US" sz="1800" dirty="0" smtClean="0">
                <a:latin typeface="Times New Roman" panose="02020603050405020304" pitchFamily="18" charset="0"/>
                <a:cs typeface="Times New Roman" panose="02020603050405020304" pitchFamily="18" charset="0"/>
              </a:rPr>
              <a:t>AR(</a:t>
            </a:r>
            <a:r>
              <a:rPr lang="en-US" sz="1800" i="1" dirty="0" smtClean="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is regressed against,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t-1</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Y</a:t>
            </a:r>
            <a:r>
              <a:rPr lang="en-US" sz="1800" i="1" baseline="-25000" dirty="0" smtClean="0">
                <a:latin typeface="Times New Roman" panose="02020603050405020304" pitchFamily="18" charset="0"/>
                <a:cs typeface="Times New Roman" panose="02020603050405020304" pitchFamily="18" charset="0"/>
              </a:rPr>
              <a:t>t-2</a:t>
            </a:r>
            <a:r>
              <a:rPr lang="en-US" sz="1800" dirty="0" smtClean="0">
                <a:latin typeface="Times New Roman" panose="02020603050405020304" pitchFamily="18" charset="0"/>
                <a:cs typeface="Times New Roman" panose="02020603050405020304" pitchFamily="18" charset="0"/>
              </a:rPr>
              <a:t>, …,</a:t>
            </a:r>
            <a:r>
              <a:rPr lang="en-US" sz="1800" i="1" dirty="0" err="1" smtClean="0">
                <a:latin typeface="Times New Roman" panose="02020603050405020304" pitchFamily="18" charset="0"/>
                <a:cs typeface="Times New Roman" panose="02020603050405020304" pitchFamily="18" charset="0"/>
              </a:rPr>
              <a:t>Y</a:t>
            </a:r>
            <a:r>
              <a:rPr lang="en-US" sz="1800" i="1" baseline="-25000" dirty="0" err="1" smtClean="0">
                <a:latin typeface="Times New Roman" panose="02020603050405020304" pitchFamily="18" charset="0"/>
                <a:cs typeface="Times New Roman" panose="02020603050405020304" pitchFamily="18" charset="0"/>
              </a:rPr>
              <a:t>t</a:t>
            </a:r>
            <a:r>
              <a:rPr lang="en-US" sz="1800" i="1" baseline="-25000" dirty="0" smtClean="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 </a:t>
            </a:r>
          </a:p>
          <a:p>
            <a:pPr lvl="8"/>
            <a:endParaRPr lang="en-US" sz="800" dirty="0" smtClean="0">
              <a:latin typeface="Times New Roman" panose="02020603050405020304" pitchFamily="18" charset="0"/>
              <a:cs typeface="Times New Roman" panose="02020603050405020304" pitchFamily="18" charset="0"/>
            </a:endParaRPr>
          </a:p>
          <a:p>
            <a:pPr marL="0" indent="0">
              <a:spcAft>
                <a:spcPts val="600"/>
              </a:spcAft>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82</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Auto-Regression Model for </a:t>
            </a:r>
            <a:r>
              <a:rPr lang="en-US" sz="4000" dirty="0" err="1" smtClean="0">
                <a:solidFill>
                  <a:srgbClr val="A50021"/>
                </a:solidFill>
                <a:latin typeface="Times New Roman" panose="02020603050405020304" pitchFamily="18" charset="0"/>
                <a:cs typeface="Times New Roman" panose="02020603050405020304" pitchFamily="18" charset="0"/>
              </a:rPr>
              <a:t>Forecatsing</a:t>
            </a:r>
            <a:endParaRPr lang="en-US" sz="4000"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6897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5070021"/>
                <a:ext cx="8425339" cy="1254578"/>
              </a:xfrm>
            </p:spPr>
            <p:txBody>
              <a:bodyPr>
                <a:normAutofit/>
              </a:bodyPr>
              <a:lstStyle/>
              <a:p>
                <a:r>
                  <a:rPr lang="en-US" sz="2000" dirty="0" smtClean="0">
                    <a:solidFill>
                      <a:srgbClr val="0B5ED7"/>
                    </a:solidFill>
                    <a:latin typeface="Times New Roman" panose="02020603050405020304" pitchFamily="18" charset="0"/>
                    <a:cs typeface="Times New Roman" panose="02020603050405020304" pitchFamily="18" charset="0"/>
                  </a:rPr>
                  <a:t>For example, AR(1) is </a:t>
                </a:r>
                <a14:m>
                  <m:oMath xmlns:m="http://schemas.openxmlformats.org/officeDocument/2006/math">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𝑌</m:t>
                        </m:r>
                      </m:e>
                      <m:sub>
                        <m:r>
                          <a:rPr lang="en-IN" sz="2000" i="1">
                            <a:solidFill>
                              <a:srgbClr val="0B5ED7"/>
                            </a:solidFill>
                            <a:latin typeface="Cambria Math"/>
                          </a:rPr>
                          <m:t>𝑡</m:t>
                        </m:r>
                      </m:sub>
                    </m:sSub>
                    <m:r>
                      <a:rPr lang="en-IN" sz="2000" i="1">
                        <a:solidFill>
                          <a:srgbClr val="0B5ED7"/>
                        </a:solidFill>
                        <a:latin typeface="Cambria Math"/>
                      </a:rPr>
                      <m:t>=</m:t>
                    </m:r>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𝛽</m:t>
                        </m:r>
                      </m:e>
                      <m:sub>
                        <m:r>
                          <a:rPr lang="en-IN" sz="2000" i="1">
                            <a:solidFill>
                              <a:srgbClr val="0B5ED7"/>
                            </a:solidFill>
                            <a:latin typeface="Cambria Math"/>
                          </a:rPr>
                          <m:t>0</m:t>
                        </m:r>
                      </m:sub>
                    </m:sSub>
                    <m:r>
                      <a:rPr lang="en-IN" sz="2000" i="1">
                        <a:solidFill>
                          <a:srgbClr val="0B5ED7"/>
                        </a:solidFill>
                        <a:latin typeface="Cambria Math"/>
                      </a:rPr>
                      <m:t>+</m:t>
                    </m:r>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𝛽</m:t>
                        </m:r>
                      </m:e>
                      <m:sub>
                        <m:r>
                          <a:rPr lang="en-IN" sz="2000" i="1">
                            <a:solidFill>
                              <a:srgbClr val="0B5ED7"/>
                            </a:solidFill>
                            <a:latin typeface="Cambria Math"/>
                          </a:rPr>
                          <m:t>1</m:t>
                        </m:r>
                      </m:sub>
                    </m:sSub>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𝑌</m:t>
                        </m:r>
                      </m:e>
                      <m:sub>
                        <m:r>
                          <a:rPr lang="en-IN" sz="2000" i="1">
                            <a:solidFill>
                              <a:srgbClr val="0B5ED7"/>
                            </a:solidFill>
                            <a:latin typeface="Cambria Math"/>
                          </a:rPr>
                          <m:t>𝑡</m:t>
                        </m:r>
                        <m:r>
                          <a:rPr lang="en-IN" sz="2000" i="1">
                            <a:solidFill>
                              <a:srgbClr val="0B5ED7"/>
                            </a:solidFill>
                            <a:latin typeface="Cambria Math"/>
                          </a:rPr>
                          <m:t>−1</m:t>
                        </m:r>
                      </m:sub>
                    </m:sSub>
                    <m:r>
                      <a:rPr lang="en-IN" sz="2000" i="1">
                        <a:solidFill>
                          <a:srgbClr val="0B5ED7"/>
                        </a:solidFill>
                        <a:latin typeface="Cambria Math"/>
                      </a:rPr>
                      <m:t>+</m:t>
                    </m:r>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𝜀</m:t>
                        </m:r>
                      </m:e>
                      <m:sub>
                        <m:r>
                          <a:rPr lang="en-IN" sz="2000" i="1">
                            <a:solidFill>
                              <a:srgbClr val="0B5ED7"/>
                            </a:solidFill>
                            <a:latin typeface="Cambria Math"/>
                          </a:rPr>
                          <m:t>𝑡</m:t>
                        </m:r>
                      </m:sub>
                    </m:sSub>
                  </m:oMath>
                </a14:m>
                <a:endParaRPr lang="en-IN" sz="2000" dirty="0" smtClean="0">
                  <a:solidFill>
                    <a:srgbClr val="0B5ED7"/>
                  </a:solidFill>
                </a:endParaRPr>
              </a:p>
              <a:p>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task </a:t>
                </a:r>
                <a:r>
                  <a:rPr lang="en-US" sz="2000" dirty="0">
                    <a:latin typeface="Times New Roman" pitchFamily="18" charset="0"/>
                    <a:cs typeface="Times New Roman" pitchFamily="18" charset="0"/>
                  </a:rPr>
                  <a:t>in AR analysis is to derive the "best" values for </a:t>
                </a:r>
                <a14:m>
                  <m:oMath xmlns:m="http://schemas.openxmlformats.org/officeDocument/2006/math">
                    <m:sSub>
                      <m:sSubPr>
                        <m:ctrlPr>
                          <a:rPr lang="en-IN" sz="2000" i="1">
                            <a:latin typeface="Cambria Math" panose="02040503050406030204" pitchFamily="18" charset="0"/>
                            <a:ea typeface="Calibri"/>
                            <a:cs typeface="Times New Roman"/>
                          </a:rPr>
                        </m:ctrlPr>
                      </m:sSubPr>
                      <m:e>
                        <m:r>
                          <a:rPr lang="en-IN" sz="2000" i="1">
                            <a:latin typeface="Cambria Math"/>
                            <a:ea typeface="Calibri"/>
                            <a:cs typeface="Times New Roman"/>
                          </a:rPr>
                          <m:t>𝛽</m:t>
                        </m:r>
                      </m:e>
                      <m:sub>
                        <m:r>
                          <a:rPr lang="en-US" sz="2000" b="0" i="1" smtClean="0">
                            <a:latin typeface="Cambria Math"/>
                            <a:ea typeface="Calibri"/>
                            <a:cs typeface="Times New Roman"/>
                          </a:rPr>
                          <m:t>𝑖</m:t>
                        </m:r>
                      </m:sub>
                    </m:sSub>
                  </m:oMath>
                </a14:m>
                <a:r>
                  <a:rPr lang="en-US" sz="2000" dirty="0"/>
                  <a:t> </a:t>
                </a:r>
                <a:r>
                  <a:rPr lang="en-US" sz="2000" i="1"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1, …,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 given </a:t>
                </a: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time series </a:t>
                </a:r>
                <a:r>
                  <a:rPr lang="en-US" sz="2000" i="1" dirty="0" err="1" smtClean="0">
                    <a:latin typeface="Times New Roman" pitchFamily="18" charset="0"/>
                    <a:cs typeface="Times New Roman" pitchFamily="18" charset="0"/>
                  </a:rPr>
                  <a:t>Y</a:t>
                </a:r>
                <a:r>
                  <a:rPr lang="en-US" sz="2000" i="1" baseline="-25000" dirty="0" err="1" smtClean="0">
                    <a:latin typeface="Times New Roman" pitchFamily="18" charset="0"/>
                    <a:cs typeface="Times New Roman" pitchFamily="18" charset="0"/>
                  </a:rPr>
                  <a:t>t</a:t>
                </a:r>
                <a:r>
                  <a:rPr lang="en-US" sz="2000" dirty="0">
                    <a:latin typeface="Times New Roman" pitchFamily="18" charset="0"/>
                    <a:cs typeface="Times New Roman" pitchFamily="18" charset="0"/>
                  </a:rPr>
                  <a:t>. </a:t>
                </a:r>
                <a:endParaRPr lang="en-IN" sz="2000" dirty="0">
                  <a:solidFill>
                    <a:srgbClr val="0B5ED7"/>
                  </a:solidFill>
                  <a:latin typeface="Times New Roman" pitchFamily="18" charset="0"/>
                  <a:cs typeface="Times New Roman" pitchFamily="18" charset="0"/>
                </a:endParaRPr>
              </a:p>
              <a:p>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5070021"/>
                <a:ext cx="8425339" cy="1254578"/>
              </a:xfrm>
              <a:blipFill rotWithShape="1">
                <a:blip r:embed="rId2"/>
                <a:stretch>
                  <a:fillRect l="-507" t="-2439"/>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83</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i="1" dirty="0" smtClean="0">
                <a:solidFill>
                  <a:srgbClr val="A50021"/>
                </a:solidFill>
                <a:latin typeface="Times New Roman" panose="02020603050405020304" pitchFamily="18" charset="0"/>
                <a:cs typeface="Times New Roman" panose="02020603050405020304" pitchFamily="18" charset="0"/>
              </a:rPr>
              <a:t>p</a:t>
            </a:r>
            <a:r>
              <a:rPr lang="en-US" sz="4000" dirty="0" smtClean="0">
                <a:solidFill>
                  <a:srgbClr val="A50021"/>
                </a:solidFill>
                <a:latin typeface="Times New Roman" panose="02020603050405020304" pitchFamily="18" charset="0"/>
                <a:cs typeface="Times New Roman" panose="02020603050405020304" pitchFamily="18" charset="0"/>
              </a:rPr>
              <a:t>-</a:t>
            </a:r>
            <a:r>
              <a:rPr lang="en-US" sz="4000" dirty="0" err="1" smtClean="0">
                <a:solidFill>
                  <a:srgbClr val="A50021"/>
                </a:solidFill>
                <a:latin typeface="Times New Roman" panose="02020603050405020304" pitchFamily="18" charset="0"/>
                <a:cs typeface="Times New Roman" panose="02020603050405020304" pitchFamily="18" charset="0"/>
              </a:rPr>
              <a:t>th</a:t>
            </a:r>
            <a:r>
              <a:rPr lang="en-US" sz="4000" dirty="0" smtClean="0">
                <a:solidFill>
                  <a:srgbClr val="A50021"/>
                </a:solidFill>
                <a:latin typeface="Times New Roman" panose="02020603050405020304" pitchFamily="18" charset="0"/>
                <a:cs typeface="Times New Roman" panose="02020603050405020304" pitchFamily="18" charset="0"/>
              </a:rPr>
              <a:t> Order </a:t>
            </a:r>
            <a:r>
              <a:rPr lang="en-US" sz="4000" dirty="0" err="1" smtClean="0">
                <a:solidFill>
                  <a:srgbClr val="A50021"/>
                </a:solidFill>
                <a:latin typeface="Times New Roman" panose="02020603050405020304" pitchFamily="18" charset="0"/>
                <a:cs typeface="Times New Roman" panose="02020603050405020304" pitchFamily="18" charset="0"/>
              </a:rPr>
              <a:t>AutoRegression</a:t>
            </a:r>
            <a:r>
              <a:rPr lang="en-US" sz="4000" dirty="0" smtClean="0">
                <a:solidFill>
                  <a:srgbClr val="A50021"/>
                </a:solidFill>
                <a:latin typeface="Times New Roman" panose="02020603050405020304" pitchFamily="18" charset="0"/>
                <a:cs typeface="Times New Roman" panose="02020603050405020304" pitchFamily="18" charset="0"/>
              </a:rPr>
              <a:t> Model</a:t>
            </a:r>
            <a:endParaRPr lang="en-US" sz="4000" dirty="0">
              <a:solidFill>
                <a:srgbClr val="A5002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2383" y="1371600"/>
                <a:ext cx="7734300" cy="343071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endParaRPr lang="en-IN" dirty="0" smtClean="0">
                  <a:solidFill>
                    <a:prstClr val="black"/>
                  </a:solidFill>
                </a:endParaRPr>
              </a:p>
              <a:p>
                <a:pPr algn="just"/>
                <a:endParaRPr lang="en-US" sz="15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a:lnSpc>
                    <a:spcPct val="115000"/>
                  </a:lnSpc>
                  <a:spcAft>
                    <a:spcPts val="1000"/>
                  </a:spcAft>
                </a:pPr>
                <a:r>
                  <a:rPr lang="en-US" dirty="0" smtClean="0">
                    <a:solidFill>
                      <a:prstClr val="black"/>
                    </a:solidFill>
                    <a:latin typeface="Times New Roman" panose="02020603050405020304" pitchFamily="18" charset="0"/>
                    <a:cs typeface="Times New Roman" panose="02020603050405020304" pitchFamily="18" charset="0"/>
                  </a:rPr>
                  <a:t> In general, the </a:t>
                </a:r>
                <a:r>
                  <a:rPr lang="en-US" i="1" dirty="0" smtClean="0">
                    <a:solidFill>
                      <a:prstClr val="black"/>
                    </a:solidFill>
                    <a:latin typeface="Times New Roman" panose="02020603050405020304" pitchFamily="18" charset="0"/>
                    <a:cs typeface="Times New Roman" panose="02020603050405020304" pitchFamily="18" charset="0"/>
                  </a:rPr>
                  <a:t>p</a:t>
                </a:r>
                <a:r>
                  <a:rPr lang="en-US" dirty="0" smtClean="0">
                    <a:solidFill>
                      <a:prstClr val="black"/>
                    </a:solidFill>
                    <a:latin typeface="Times New Roman" panose="02020603050405020304" pitchFamily="18" charset="0"/>
                    <a:cs typeface="Times New Roman" panose="02020603050405020304" pitchFamily="18" charset="0"/>
                  </a:rPr>
                  <a:t>-</a:t>
                </a:r>
                <a:r>
                  <a:rPr lang="en-US" dirty="0" err="1" smtClean="0">
                    <a:solidFill>
                      <a:prstClr val="black"/>
                    </a:solidFill>
                    <a:latin typeface="Times New Roman" panose="02020603050405020304" pitchFamily="18" charset="0"/>
                    <a:cs typeface="Times New Roman" panose="02020603050405020304" pitchFamily="18" charset="0"/>
                  </a:rPr>
                  <a:t>th</a:t>
                </a:r>
                <a:r>
                  <a:rPr lang="en-US" dirty="0" smtClean="0">
                    <a:solidFill>
                      <a:prstClr val="black"/>
                    </a:solidFill>
                    <a:latin typeface="Times New Roman" panose="02020603050405020304" pitchFamily="18" charset="0"/>
                    <a:cs typeface="Times New Roman" panose="02020603050405020304" pitchFamily="18" charset="0"/>
                  </a:rPr>
                  <a:t> order </a:t>
                </a:r>
                <a:r>
                  <a:rPr lang="en-US" dirty="0" err="1" smtClean="0">
                    <a:solidFill>
                      <a:prstClr val="black"/>
                    </a:solidFill>
                    <a:latin typeface="Times New Roman" panose="02020603050405020304" pitchFamily="18" charset="0"/>
                    <a:cs typeface="Times New Roman" panose="02020603050405020304" pitchFamily="18" charset="0"/>
                  </a:rPr>
                  <a:t>autregression</a:t>
                </a:r>
                <a:r>
                  <a:rPr lang="en-US" dirty="0" smtClean="0">
                    <a:solidFill>
                      <a:prstClr val="black"/>
                    </a:solidFill>
                    <a:latin typeface="Times New Roman" panose="02020603050405020304" pitchFamily="18" charset="0"/>
                    <a:cs typeface="Times New Roman" panose="02020603050405020304" pitchFamily="18" charset="0"/>
                  </a:rPr>
                  <a:t> model is defined as</a:t>
                </a: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𝑌</m:t>
                          </m:r>
                        </m:e>
                        <m:sub>
                          <m:r>
                            <a:rPr lang="en-IN" sz="2000" i="1">
                              <a:solidFill>
                                <a:schemeClr val="tx1"/>
                              </a:solidFill>
                              <a:effectLst/>
                              <a:latin typeface="Cambria Math"/>
                              <a:ea typeface="Calibri"/>
                              <a:cs typeface="Times New Roman"/>
                            </a:rPr>
                            <m:t>𝑡</m:t>
                          </m:r>
                        </m:sub>
                      </m:sSub>
                      <m:r>
                        <a:rPr lang="en-IN" sz="2000" i="1">
                          <a:solidFill>
                            <a:schemeClr val="tx1"/>
                          </a:solidFill>
                          <a:effectLst/>
                          <a:latin typeface="Cambria Math"/>
                          <a:ea typeface="Calibri"/>
                          <a:cs typeface="Times New Roman"/>
                        </a:rPr>
                        <m:t>=</m:t>
                      </m:r>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𝛽</m:t>
                          </m:r>
                        </m:e>
                        <m:sub>
                          <m:r>
                            <a:rPr lang="en-IN" sz="2000" i="1">
                              <a:solidFill>
                                <a:schemeClr val="tx1"/>
                              </a:solidFill>
                              <a:effectLst/>
                              <a:latin typeface="Cambria Math"/>
                              <a:ea typeface="Calibri"/>
                              <a:cs typeface="Times New Roman"/>
                            </a:rPr>
                            <m:t>0</m:t>
                          </m:r>
                        </m:sub>
                      </m:sSub>
                      <m:r>
                        <a:rPr lang="en-IN" sz="2000" i="1">
                          <a:solidFill>
                            <a:schemeClr val="tx1"/>
                          </a:solidFill>
                          <a:effectLst/>
                          <a:latin typeface="Cambria Math"/>
                          <a:ea typeface="Calibri"/>
                          <a:cs typeface="Times New Roman"/>
                        </a:rPr>
                        <m:t>+</m:t>
                      </m:r>
                      <m:nary>
                        <m:naryPr>
                          <m:chr m:val="∑"/>
                          <m:limLoc m:val="undOvr"/>
                          <m:ctrlPr>
                            <a:rPr lang="en-IN" sz="2000" i="1" smtClean="0">
                              <a:solidFill>
                                <a:schemeClr val="tx1"/>
                              </a:solidFill>
                              <a:effectLst/>
                              <a:latin typeface="Cambria Math" panose="02040503050406030204" pitchFamily="18" charset="0"/>
                              <a:ea typeface="Calibri"/>
                              <a:cs typeface="Times New Roman"/>
                            </a:rPr>
                          </m:ctrlPr>
                        </m:naryPr>
                        <m:sub>
                          <m:r>
                            <a:rPr lang="en-IN" sz="2000" i="1">
                              <a:solidFill>
                                <a:schemeClr val="tx1"/>
                              </a:solidFill>
                              <a:effectLst/>
                              <a:latin typeface="Cambria Math"/>
                              <a:ea typeface="Calibri"/>
                              <a:cs typeface="Times New Roman"/>
                            </a:rPr>
                            <m:t>𝑖</m:t>
                          </m:r>
                          <m:r>
                            <a:rPr lang="en-IN" sz="2000" i="1">
                              <a:solidFill>
                                <a:schemeClr val="tx1"/>
                              </a:solidFill>
                              <a:effectLst/>
                              <a:latin typeface="Cambria Math"/>
                              <a:ea typeface="Calibri"/>
                              <a:cs typeface="Times New Roman"/>
                            </a:rPr>
                            <m:t>=1</m:t>
                          </m:r>
                        </m:sub>
                        <m:sup>
                          <m:r>
                            <a:rPr lang="en-IN" sz="2000" i="1">
                              <a:solidFill>
                                <a:schemeClr val="tx1"/>
                              </a:solidFill>
                              <a:effectLst/>
                              <a:latin typeface="Cambria Math"/>
                              <a:ea typeface="Calibri"/>
                              <a:cs typeface="Times New Roman"/>
                            </a:rPr>
                            <m:t>𝑝</m:t>
                          </m:r>
                        </m:sup>
                        <m:e>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𝛽</m:t>
                              </m:r>
                            </m:e>
                            <m:sub>
                              <m:r>
                                <a:rPr lang="en-IN" sz="2000" i="1">
                                  <a:solidFill>
                                    <a:schemeClr val="tx1"/>
                                  </a:solidFill>
                                  <a:effectLst/>
                                  <a:latin typeface="Cambria Math"/>
                                  <a:ea typeface="Calibri"/>
                                  <a:cs typeface="Times New Roman"/>
                                </a:rPr>
                                <m:t>𝑖</m:t>
                              </m:r>
                            </m:sub>
                          </m:sSub>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𝑌</m:t>
                              </m:r>
                            </m:e>
                            <m:sub>
                              <m:r>
                                <a:rPr lang="en-IN" sz="2000" i="1">
                                  <a:solidFill>
                                    <a:schemeClr val="tx1"/>
                                  </a:solidFill>
                                  <a:effectLst/>
                                  <a:latin typeface="Cambria Math"/>
                                  <a:ea typeface="Calibri"/>
                                  <a:cs typeface="Times New Roman"/>
                                </a:rPr>
                                <m:t>𝑡</m:t>
                              </m:r>
                              <m:r>
                                <a:rPr lang="en-IN" sz="2000" i="1">
                                  <a:solidFill>
                                    <a:schemeClr val="tx1"/>
                                  </a:solidFill>
                                  <a:effectLst/>
                                  <a:latin typeface="Cambria Math"/>
                                  <a:ea typeface="Calibri"/>
                                  <a:cs typeface="Times New Roman"/>
                                </a:rPr>
                                <m:t>−</m:t>
                              </m:r>
                              <m:r>
                                <a:rPr lang="en-IN" sz="2000" i="1">
                                  <a:solidFill>
                                    <a:schemeClr val="tx1"/>
                                  </a:solidFill>
                                  <a:effectLst/>
                                  <a:latin typeface="Cambria Math"/>
                                  <a:ea typeface="Calibri"/>
                                  <a:cs typeface="Times New Roman"/>
                                </a:rPr>
                                <m:t>𝑖</m:t>
                              </m:r>
                            </m:sub>
                          </m:sSub>
                        </m:e>
                      </m:nary>
                      <m:r>
                        <a:rPr lang="en-IN" sz="2000" i="1">
                          <a:solidFill>
                            <a:schemeClr val="tx1"/>
                          </a:solidFill>
                          <a:effectLst/>
                          <a:latin typeface="Cambria Math"/>
                          <a:ea typeface="Calibri"/>
                          <a:cs typeface="Times New Roman"/>
                        </a:rPr>
                        <m:t>+</m:t>
                      </m:r>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𝜀</m:t>
                          </m:r>
                        </m:e>
                        <m:sub>
                          <m:r>
                            <a:rPr lang="en-IN" sz="2000" i="1">
                              <a:solidFill>
                                <a:schemeClr val="tx1"/>
                              </a:solidFill>
                              <a:effectLst/>
                              <a:latin typeface="Cambria Math"/>
                              <a:ea typeface="Calibri"/>
                              <a:cs typeface="Times New Roman"/>
                            </a:rPr>
                            <m:t>𝑡</m:t>
                          </m:r>
                        </m:sub>
                      </m:sSub>
                    </m:oMath>
                  </m:oMathPara>
                </a14:m>
                <a:endParaRPr lang="en-US" sz="2000" i="1" dirty="0" smtClean="0">
                  <a:solidFill>
                    <a:schemeClr val="tx1"/>
                  </a:solidFill>
                  <a:effectLst/>
                  <a:latin typeface="Cambria Math"/>
                  <a:ea typeface="Calibri"/>
                  <a:cs typeface="Times New Roman"/>
                </a:endParaRPr>
              </a:p>
              <a:p>
                <a:pPr>
                  <a:lnSpc>
                    <a:spcPct val="115000"/>
                  </a:lnSpc>
                  <a:spcAft>
                    <a:spcPts val="1000"/>
                  </a:spcAft>
                </a:pPr>
                <a:r>
                  <a:rPr lang="en-IN" dirty="0">
                    <a:solidFill>
                      <a:prstClr val="black"/>
                    </a:solidFill>
                    <a:latin typeface="Cambria Math" panose="02040503050406030204" pitchFamily="18" charset="0"/>
                    <a:cs typeface="Times New Roman" panose="02020603050405020304" pitchFamily="18" charset="0"/>
                  </a:rPr>
                  <a:t> </a:t>
                </a:r>
                <a:r>
                  <a:rPr lang="en-IN" dirty="0" smtClean="0">
                    <a:solidFill>
                      <a:prstClr val="black"/>
                    </a:solidFill>
                    <a:latin typeface="Cambria Math" panose="02040503050406030204" pitchFamily="18" charset="0"/>
                    <a:cs typeface="Times New Roman" panose="02020603050405020304" pitchFamily="18" charset="0"/>
                  </a:rPr>
                  <a:t>     </a:t>
                </a:r>
                <a14:m>
                  <m:oMath xmlns:m="http://schemas.openxmlformats.org/officeDocument/2006/math">
                    <m:r>
                      <m:rPr>
                        <m:sty m:val="p"/>
                      </m:rPr>
                      <a:rPr lang="en-IN" dirty="0" smtClean="0">
                        <a:solidFill>
                          <a:prstClr val="black"/>
                        </a:solidFill>
                        <a:latin typeface="Cambria Math" panose="02040503050406030204" pitchFamily="18" charset="0"/>
                        <a:cs typeface="Times New Roman" panose="02020603050405020304" pitchFamily="18" charset="0"/>
                      </a:rPr>
                      <m:t>where</m:t>
                    </m:r>
                    <m:r>
                      <a:rPr lang="en-US" i="1" dirty="0" smtClean="0">
                        <a:solidFill>
                          <a:prstClr val="black"/>
                        </a:solidFill>
                        <a:latin typeface="Cambria Math"/>
                        <a:cs typeface="Times New Roman" panose="02020603050405020304" pitchFamily="18" charset="0"/>
                      </a:rPr>
                      <m:t>,</m:t>
                    </m:r>
                    <m:sSub>
                      <m:sSubPr>
                        <m:ctrlPr>
                          <a:rPr lang="en-IN" i="1" smtClean="0">
                            <a:solidFill>
                              <a:schemeClr val="tx1"/>
                            </a:solidFill>
                            <a:latin typeface="Cambria Math" panose="02040503050406030204" pitchFamily="18" charset="0"/>
                            <a:ea typeface="Calibri"/>
                            <a:cs typeface="Times New Roman"/>
                          </a:rPr>
                        </m:ctrlPr>
                      </m:sSubPr>
                      <m:e>
                        <m:sSub>
                          <m:sSubPr>
                            <m:ctrlPr>
                              <a:rPr lang="en-IN" i="1">
                                <a:solidFill>
                                  <a:schemeClr val="tx1"/>
                                </a:solidFill>
                                <a:latin typeface="Cambria Math" panose="02040503050406030204" pitchFamily="18" charset="0"/>
                                <a:ea typeface="Calibri"/>
                                <a:cs typeface="Times New Roman"/>
                              </a:rPr>
                            </m:ctrlPr>
                          </m:sSubPr>
                          <m:e>
                            <m:r>
                              <a:rPr lang="en-IN" i="1">
                                <a:solidFill>
                                  <a:schemeClr val="tx1"/>
                                </a:solidFill>
                                <a:latin typeface="Cambria Math"/>
                                <a:ea typeface="Calibri"/>
                                <a:cs typeface="Times New Roman"/>
                              </a:rPr>
                              <m:t>𝛽</m:t>
                            </m:r>
                          </m:e>
                          <m:sub>
                            <m:r>
                              <a:rPr lang="en-IN" i="1">
                                <a:solidFill>
                                  <a:schemeClr val="tx1"/>
                                </a:solidFill>
                                <a:latin typeface="Cambria Math"/>
                                <a:ea typeface="Calibri"/>
                                <a:cs typeface="Times New Roman"/>
                              </a:rPr>
                              <m:t>0</m:t>
                            </m:r>
                          </m:sub>
                        </m:sSub>
                        <m:r>
                          <a:rPr lang="en-US" b="0" i="1" smtClean="0">
                            <a:solidFill>
                              <a:schemeClr val="tx1"/>
                            </a:solidFill>
                            <a:latin typeface="Cambria Math"/>
                            <a:ea typeface="Calibri"/>
                            <a:cs typeface="Times New Roman"/>
                          </a:rPr>
                          <m:t>, </m:t>
                        </m:r>
                        <m:r>
                          <a:rPr lang="en-IN" i="1">
                            <a:solidFill>
                              <a:schemeClr val="tx1"/>
                            </a:solidFill>
                            <a:effectLst/>
                            <a:latin typeface="Cambria Math"/>
                            <a:ea typeface="Calibri"/>
                            <a:cs typeface="Times New Roman"/>
                          </a:rPr>
                          <m:t>𝛽</m:t>
                        </m:r>
                      </m:e>
                      <m:sub>
                        <m:r>
                          <a:rPr lang="en-US" b="0" i="1" smtClean="0">
                            <a:solidFill>
                              <a:schemeClr val="tx1"/>
                            </a:solidFill>
                            <a:effectLst/>
                            <a:latin typeface="Cambria Math"/>
                            <a:ea typeface="Calibri"/>
                            <a:cs typeface="Times New Roman"/>
                          </a:rPr>
                          <m:t>1</m:t>
                        </m:r>
                      </m:sub>
                    </m:sSub>
                    <m:r>
                      <a:rPr lang="en-US" b="0" i="1" smtClean="0">
                        <a:solidFill>
                          <a:schemeClr val="tx1"/>
                        </a:solidFill>
                        <a:effectLst/>
                        <a:latin typeface="Cambria Math"/>
                        <a:ea typeface="Calibri"/>
                        <a:cs typeface="Times New Roman"/>
                      </a:rPr>
                      <m:t>, …,</m:t>
                    </m:r>
                    <m:sSub>
                      <m:sSubPr>
                        <m:ctrlPr>
                          <a:rPr lang="en-IN" i="1">
                            <a:solidFill>
                              <a:schemeClr val="tx1"/>
                            </a:solidFill>
                            <a:latin typeface="Cambria Math" panose="02040503050406030204" pitchFamily="18" charset="0"/>
                            <a:ea typeface="Calibri"/>
                            <a:cs typeface="Times New Roman"/>
                          </a:rPr>
                        </m:ctrlPr>
                      </m:sSubPr>
                      <m:e>
                        <m:r>
                          <a:rPr lang="en-IN" i="1">
                            <a:solidFill>
                              <a:schemeClr val="tx1"/>
                            </a:solidFill>
                            <a:latin typeface="Cambria Math"/>
                            <a:ea typeface="Calibri"/>
                            <a:cs typeface="Times New Roman"/>
                          </a:rPr>
                          <m:t>𝛽</m:t>
                        </m:r>
                      </m:e>
                      <m:sub>
                        <m:r>
                          <a:rPr lang="en-US" b="0" i="1" smtClean="0">
                            <a:solidFill>
                              <a:schemeClr val="tx1"/>
                            </a:solidFill>
                            <a:latin typeface="Cambria Math"/>
                            <a:ea typeface="Calibri"/>
                            <a:cs typeface="Times New Roman"/>
                          </a:rPr>
                          <m:t>𝑝</m:t>
                        </m:r>
                      </m:sub>
                    </m:sSub>
                  </m:oMath>
                </a14:m>
                <a:r>
                  <a:rPr lang="en-IN" dirty="0" smtClean="0">
                    <a:effectLst/>
                    <a:latin typeface="Calibri"/>
                    <a:ea typeface="Calibri"/>
                    <a:cs typeface="Times New Roman"/>
                  </a:rPr>
                  <a:t> </a:t>
                </a:r>
                <a:r>
                  <a:rPr lang="en-IN" dirty="0" smtClean="0">
                    <a:solidFill>
                      <a:schemeClr val="tx1"/>
                    </a:solidFill>
                    <a:effectLst/>
                    <a:latin typeface="Times New Roman" pitchFamily="18" charset="0"/>
                    <a:ea typeface="Calibri"/>
                    <a:cs typeface="Times New Roman" pitchFamily="18" charset="0"/>
                  </a:rPr>
                  <a:t>is called </a:t>
                </a:r>
                <a:r>
                  <a:rPr lang="en-IN" dirty="0" err="1" smtClean="0">
                    <a:solidFill>
                      <a:schemeClr val="tx1"/>
                    </a:solidFill>
                    <a:effectLst/>
                    <a:latin typeface="Times New Roman" pitchFamily="18" charset="0"/>
                    <a:ea typeface="Calibri"/>
                    <a:cs typeface="Times New Roman" pitchFamily="18" charset="0"/>
                  </a:rPr>
                  <a:t>autoregression</a:t>
                </a:r>
                <a:r>
                  <a:rPr lang="en-IN" dirty="0" smtClean="0">
                    <a:solidFill>
                      <a:schemeClr val="tx1"/>
                    </a:solidFill>
                    <a:effectLst/>
                    <a:latin typeface="Times New Roman" pitchFamily="18" charset="0"/>
                    <a:ea typeface="Calibri"/>
                    <a:cs typeface="Times New Roman" pitchFamily="18" charset="0"/>
                  </a:rPr>
                  <a:t> coefficients and </a:t>
                </a:r>
                <a14:m>
                  <m:oMath xmlns:m="http://schemas.openxmlformats.org/officeDocument/2006/math">
                    <m:sSub>
                      <m:sSubPr>
                        <m:ctrlPr>
                          <a:rPr lang="en-IN" i="1">
                            <a:solidFill>
                              <a:schemeClr val="tx1"/>
                            </a:solidFill>
                            <a:latin typeface="Cambria Math" panose="02040503050406030204" pitchFamily="18" charset="0"/>
                            <a:ea typeface="Calibri"/>
                            <a:cs typeface="Times New Roman"/>
                          </a:rPr>
                        </m:ctrlPr>
                      </m:sSubPr>
                      <m:e>
                        <m:r>
                          <a:rPr lang="en-IN" i="1">
                            <a:solidFill>
                              <a:schemeClr val="tx1"/>
                            </a:solidFill>
                            <a:latin typeface="Cambria Math"/>
                            <a:ea typeface="Calibri"/>
                            <a:cs typeface="Times New Roman"/>
                          </a:rPr>
                          <m:t>𝜀</m:t>
                        </m:r>
                      </m:e>
                      <m:sub>
                        <m:r>
                          <a:rPr lang="en-IN" i="1">
                            <a:solidFill>
                              <a:schemeClr val="tx1"/>
                            </a:solidFill>
                            <a:latin typeface="Cambria Math"/>
                            <a:ea typeface="Calibri"/>
                            <a:cs typeface="Times New Roman"/>
                          </a:rPr>
                          <m:t>𝑡</m:t>
                        </m:r>
                      </m:sub>
                    </m:sSub>
                  </m:oMath>
                </a14:m>
                <a:r>
                  <a:rPr lang="en-IN" dirty="0" smtClean="0">
                    <a:solidFill>
                      <a:schemeClr val="tx1"/>
                    </a:solidFill>
                    <a:effectLst/>
                    <a:latin typeface="Times New Roman" pitchFamily="18" charset="0"/>
                    <a:ea typeface="Calibri"/>
                    <a:cs typeface="Times New Roman" pitchFamily="18" charset="0"/>
                  </a:rPr>
                  <a:t> is the noise term or residue and in practice it is assumed to </a:t>
                </a:r>
                <a:r>
                  <a:rPr lang="en-IN" dirty="0" err="1" smtClean="0">
                    <a:solidFill>
                      <a:schemeClr val="tx1"/>
                    </a:solidFill>
                    <a:effectLst/>
                    <a:latin typeface="Times New Roman" pitchFamily="18" charset="0"/>
                    <a:ea typeface="Calibri"/>
                    <a:cs typeface="Times New Roman" pitchFamily="18" charset="0"/>
                  </a:rPr>
                  <a:t>Gausian</a:t>
                </a:r>
                <a:r>
                  <a:rPr lang="en-IN" dirty="0" smtClean="0">
                    <a:solidFill>
                      <a:schemeClr val="tx1"/>
                    </a:solidFill>
                    <a:effectLst/>
                    <a:latin typeface="Times New Roman" pitchFamily="18" charset="0"/>
                    <a:ea typeface="Calibri"/>
                    <a:cs typeface="Times New Roman" pitchFamily="18" charset="0"/>
                  </a:rPr>
                  <a:t> white noise  </a:t>
                </a:r>
                <a:endParaRPr lang="en-IN" dirty="0">
                  <a:solidFill>
                    <a:prstClr val="black"/>
                  </a:solidFill>
                  <a:latin typeface="Times New Roman" panose="02020603050405020304" pitchFamily="18" charset="0"/>
                  <a:cs typeface="Times New Roman" panose="02020603050405020304" pitchFamily="18" charset="0"/>
                </a:endParaRPr>
              </a:p>
              <a:p>
                <a:pPr marL="685800" indent="-685800">
                  <a:spcBef>
                    <a:spcPct val="20000"/>
                  </a:spcBef>
                  <a:buClr>
                    <a:srgbClr val="0BD0D9"/>
                  </a:buClr>
                  <a:buSzPct val="95000"/>
                </a:pPr>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smtClean="0">
                  <a:solidFill>
                    <a:prstClr val="black"/>
                  </a:solidFill>
                </a:endParaRPr>
              </a:p>
              <a:p>
                <a:pPr algn="just"/>
                <a:r>
                  <a:rPr lang="en-US" dirty="0" smtClean="0">
                    <a:solidFill>
                      <a:prstClr val="black"/>
                    </a:solidFill>
                  </a:rPr>
                  <a:t>   </a:t>
                </a:r>
                <a:endParaRPr lang="en-IN"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892383" y="1371600"/>
                <a:ext cx="7734300" cy="3430713"/>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2383" y="1371600"/>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7.5: </a:t>
            </a:r>
            <a:r>
              <a:rPr lang="en-US" sz="2000" b="1" i="1" dirty="0" smtClean="0">
                <a:solidFill>
                  <a:prstClr val="black"/>
                </a:solidFill>
                <a:latin typeface="Times New Roman" pitchFamily="18" charset="0"/>
                <a:cs typeface="Times New Roman" pitchFamily="18" charset="0"/>
              </a:rPr>
              <a:t>p</a:t>
            </a:r>
            <a:r>
              <a:rPr lang="en-US" sz="2000" b="1" dirty="0" smtClean="0">
                <a:solidFill>
                  <a:prstClr val="black"/>
                </a:solidFill>
                <a:latin typeface="Times New Roman" pitchFamily="18" charset="0"/>
                <a:cs typeface="Times New Roman" pitchFamily="18" charset="0"/>
              </a:rPr>
              <a:t>-</a:t>
            </a:r>
            <a:r>
              <a:rPr lang="en-US" sz="2000" b="1" dirty="0" err="1" smtClean="0">
                <a:solidFill>
                  <a:prstClr val="black"/>
                </a:solidFill>
                <a:latin typeface="Times New Roman" pitchFamily="18" charset="0"/>
                <a:cs typeface="Times New Roman" pitchFamily="18" charset="0"/>
              </a:rPr>
              <a:t>th</a:t>
            </a:r>
            <a:r>
              <a:rPr lang="en-US" sz="2000" b="1" dirty="0" smtClean="0">
                <a:solidFill>
                  <a:prstClr val="black"/>
                </a:solidFill>
                <a:latin typeface="Times New Roman" pitchFamily="18" charset="0"/>
                <a:cs typeface="Times New Roman" pitchFamily="18" charset="0"/>
              </a:rPr>
              <a:t> </a:t>
            </a:r>
            <a:r>
              <a:rPr lang="en-US" sz="2000" b="1" dirty="0" err="1" smtClean="0">
                <a:solidFill>
                  <a:prstClr val="black"/>
                </a:solidFill>
                <a:latin typeface="Times New Roman" pitchFamily="18" charset="0"/>
                <a:cs typeface="Times New Roman" pitchFamily="18" charset="0"/>
              </a:rPr>
              <a:t>AutoRegression</a:t>
            </a:r>
            <a:r>
              <a:rPr lang="en-US" sz="2000" b="1" dirty="0" smtClean="0">
                <a:solidFill>
                  <a:prstClr val="black"/>
                </a:solidFill>
                <a:latin typeface="Times New Roman" pitchFamily="18" charset="0"/>
                <a:cs typeface="Times New Roman" pitchFamily="18" charset="0"/>
              </a:rPr>
              <a:t> Model</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4935582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428750"/>
            <a:ext cx="8425339" cy="4757057"/>
          </a:xfrm>
        </p:spPr>
        <p:txBody>
          <a:bodyPr>
            <a:normAutofit/>
          </a:bodyPr>
          <a:lstStyle/>
          <a:p>
            <a:r>
              <a:rPr lang="en-US" sz="2000" dirty="0" smtClean="0">
                <a:latin typeface="Times New Roman" pitchFamily="18" charset="0"/>
                <a:cs typeface="Times New Roman" panose="02020603050405020304" pitchFamily="18" charset="0"/>
              </a:rPr>
              <a:t>A number of techniques known for computing the AR coefficients</a:t>
            </a:r>
          </a:p>
          <a:p>
            <a:pPr lvl="8"/>
            <a:endParaRPr lang="en-US" sz="800" dirty="0" smtClean="0">
              <a:latin typeface="Times New Roman" pitchFamily="18" charset="0"/>
              <a:cs typeface="Times New Roman" panose="02020603050405020304" pitchFamily="18" charset="0"/>
            </a:endParaRPr>
          </a:p>
          <a:p>
            <a:pPr>
              <a:spcBef>
                <a:spcPts val="0"/>
              </a:spcBef>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most common </a:t>
            </a:r>
            <a:r>
              <a:rPr lang="en-US" sz="2000" dirty="0" smtClean="0">
                <a:latin typeface="Times New Roman" pitchFamily="18" charset="0"/>
                <a:cs typeface="Times New Roman" pitchFamily="18" charset="0"/>
              </a:rPr>
              <a:t>method is called </a:t>
            </a:r>
            <a:r>
              <a:rPr lang="en-US" sz="2000" b="1" dirty="0">
                <a:solidFill>
                  <a:srgbClr val="0B5ED7"/>
                </a:solidFill>
                <a:latin typeface="Times New Roman" pitchFamily="18" charset="0"/>
                <a:cs typeface="Times New Roman" pitchFamily="18" charset="0"/>
              </a:rPr>
              <a:t>L</a:t>
            </a:r>
            <a:r>
              <a:rPr lang="en-US" sz="2000" b="1" dirty="0" smtClean="0">
                <a:solidFill>
                  <a:srgbClr val="0B5ED7"/>
                </a:solidFill>
                <a:latin typeface="Times New Roman" pitchFamily="18" charset="0"/>
                <a:cs typeface="Times New Roman" pitchFamily="18" charset="0"/>
              </a:rPr>
              <a:t>east </a:t>
            </a:r>
            <a:r>
              <a:rPr lang="en-US" sz="2000" b="1" dirty="0">
                <a:solidFill>
                  <a:srgbClr val="0B5ED7"/>
                </a:solidFill>
                <a:latin typeface="Times New Roman" pitchFamily="18" charset="0"/>
                <a:cs typeface="Times New Roman" pitchFamily="18" charset="0"/>
              </a:rPr>
              <a:t>S</a:t>
            </a:r>
            <a:r>
              <a:rPr lang="en-US" sz="2000" b="1" dirty="0" smtClean="0">
                <a:solidFill>
                  <a:srgbClr val="0B5ED7"/>
                </a:solidFill>
                <a:latin typeface="Times New Roman" pitchFamily="18" charset="0"/>
                <a:cs typeface="Times New Roman" pitchFamily="18" charset="0"/>
              </a:rPr>
              <a:t>quares </a:t>
            </a:r>
            <a:r>
              <a:rPr lang="en-US" sz="2000" b="1" dirty="0">
                <a:solidFill>
                  <a:srgbClr val="0B5ED7"/>
                </a:solidFill>
                <a:latin typeface="Times New Roman" pitchFamily="18" charset="0"/>
                <a:cs typeface="Times New Roman" pitchFamily="18" charset="0"/>
              </a:rPr>
              <a:t>M</a:t>
            </a:r>
            <a:r>
              <a:rPr lang="en-US" sz="2000" b="1" dirty="0" smtClean="0">
                <a:solidFill>
                  <a:srgbClr val="0B5ED7"/>
                </a:solidFill>
                <a:latin typeface="Times New Roman" pitchFamily="18" charset="0"/>
                <a:cs typeface="Times New Roman" pitchFamily="18" charset="0"/>
              </a:rPr>
              <a:t>ethod </a:t>
            </a:r>
            <a:r>
              <a:rPr lang="en-US" sz="2000" dirty="0" smtClean="0">
                <a:latin typeface="Times New Roman" pitchFamily="18" charset="0"/>
                <a:cs typeface="Times New Roman" pitchFamily="18" charset="0"/>
              </a:rPr>
              <a:t>(LSM)</a:t>
            </a:r>
          </a:p>
          <a:p>
            <a:pPr lvl="8"/>
            <a:endParaRPr lang="en-US" sz="800" dirty="0" smtClean="0">
              <a:latin typeface="Times New Roman" pitchFamily="18" charset="0"/>
              <a:cs typeface="Times New Roman" pitchFamily="18" charset="0"/>
            </a:endParaRPr>
          </a:p>
          <a:p>
            <a:pPr>
              <a:spcBef>
                <a:spcPts val="0"/>
              </a:spcBef>
            </a:pPr>
            <a:r>
              <a:rPr lang="en-US" sz="2000" dirty="0" smtClean="0">
                <a:latin typeface="Times New Roman" pitchFamily="18" charset="0"/>
                <a:cs typeface="Times New Roman" pitchFamily="18" charset="0"/>
              </a:rPr>
              <a:t>The  LSM is </a:t>
            </a:r>
            <a:r>
              <a:rPr lang="en-US" sz="2000" dirty="0">
                <a:latin typeface="Times New Roman" pitchFamily="18" charset="0"/>
                <a:cs typeface="Times New Roman" pitchFamily="18" charset="0"/>
              </a:rPr>
              <a:t>based upon the </a:t>
            </a:r>
            <a:r>
              <a:rPr lang="en-US" sz="2000" dirty="0">
                <a:solidFill>
                  <a:srgbClr val="C00000"/>
                </a:solidFill>
                <a:latin typeface="Times New Roman" pitchFamily="18" charset="0"/>
                <a:cs typeface="Times New Roman" pitchFamily="18" charset="0"/>
              </a:rPr>
              <a:t>Yule-Walker </a:t>
            </a:r>
            <a:r>
              <a:rPr lang="en-US" sz="2000" dirty="0" smtClean="0">
                <a:solidFill>
                  <a:srgbClr val="C00000"/>
                </a:solidFill>
                <a:latin typeface="Times New Roman" pitchFamily="18" charset="0"/>
                <a:cs typeface="Times New Roman" pitchFamily="18" charset="0"/>
              </a:rPr>
              <a:t>equations</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Here, </a:t>
            </a:r>
            <a:r>
              <a:rPr lang="en-US" sz="2000" i="1" dirty="0" err="1" smtClean="0">
                <a:latin typeface="Times New Roman" pitchFamily="18" charset="0"/>
                <a:cs typeface="Times New Roman" pitchFamily="18" charset="0"/>
              </a:rPr>
              <a:t>r</a:t>
            </a:r>
            <a:r>
              <a:rPr lang="en-US" sz="2000" i="1" baseline="-25000" dirty="0" err="1" smtClean="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1, 2 , 3, …, </a:t>
            </a:r>
            <a:r>
              <a:rPr lang="en-US" sz="2000" i="1" dirty="0" smtClean="0">
                <a:latin typeface="Times New Roman" pitchFamily="18" charset="0"/>
                <a:cs typeface="Times New Roman" pitchFamily="18" charset="0"/>
              </a:rPr>
              <a:t>p-1</a:t>
            </a:r>
            <a:r>
              <a:rPr lang="en-US" sz="2000" dirty="0" smtClean="0">
                <a:latin typeface="Times New Roman" pitchFamily="18" charset="0"/>
                <a:cs typeface="Times New Roman" pitchFamily="18" charset="0"/>
              </a:rPr>
              <a:t>) denotes the </a:t>
            </a:r>
            <a:r>
              <a:rPr lang="en-US" sz="2000" i="1" dirty="0" err="1" smtClean="0">
                <a:latin typeface="Times New Roman" pitchFamily="18" charset="0"/>
                <a:cs typeface="Times New Roman" pitchFamily="18" charset="0"/>
              </a:rPr>
              <a:t>i</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auto correlation coefficient.</a:t>
            </a:r>
          </a:p>
          <a:p>
            <a:pPr lvl="8"/>
            <a:endParaRPr lang="en-US" sz="800" dirty="0" smtClean="0">
              <a:latin typeface="Times New Roman" pitchFamily="18" charset="0"/>
              <a:cs typeface="Times New Roman" pitchFamily="18" charset="0"/>
            </a:endParaRPr>
          </a:p>
          <a:p>
            <a:pPr>
              <a:spcBef>
                <a:spcPts val="0"/>
              </a:spcBef>
            </a:pPr>
            <a:r>
              <a:rPr lang="el-GR" sz="2000" i="1" dirty="0" smtClean="0">
                <a:latin typeface="Times New Roman" pitchFamily="18" charset="0"/>
                <a:cs typeface="Times New Roman" pitchFamily="18" charset="0"/>
              </a:rPr>
              <a:t>β</a:t>
            </a:r>
            <a:r>
              <a:rPr lang="en-US" sz="2000" i="1"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can be chosen empirically, usually taken as zero.</a:t>
            </a:r>
          </a:p>
          <a:p>
            <a:endParaRPr lang="en-US" sz="800" dirty="0" smtClean="0">
              <a:latin typeface="Times New Roman" panose="02020603050405020304" pitchFamily="18" charset="0"/>
              <a:cs typeface="Times New Roman" panose="02020603050405020304" pitchFamily="18" charset="0"/>
            </a:endParaRPr>
          </a:p>
          <a:p>
            <a:pPr marL="0" indent="0">
              <a:spcAft>
                <a:spcPts val="600"/>
              </a:spcAft>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84</a:t>
            </a:fld>
            <a:endParaRPr lang="en-IN" dirty="0">
              <a:solidFill>
                <a:srgbClr val="04617B">
                  <a:shade val="90000"/>
                </a:srgbClr>
              </a:solidFill>
            </a:endParaRPr>
          </a:p>
        </p:txBody>
      </p:sp>
      <p:sp>
        <p:nvSpPr>
          <p:cNvPr id="6" name="Title 1"/>
          <p:cNvSpPr>
            <a:spLocks noGrp="1"/>
          </p:cNvSpPr>
          <p:nvPr>
            <p:ph type="title"/>
          </p:nvPr>
        </p:nvSpPr>
        <p:spPr>
          <a:xfrm>
            <a:off x="636815" y="395553"/>
            <a:ext cx="8213272" cy="643467"/>
          </a:xfrm>
        </p:spPr>
        <p:txBody>
          <a:bodyPr>
            <a:noAutofit/>
          </a:bodyPr>
          <a:lstStyle/>
          <a:p>
            <a:r>
              <a:rPr lang="en-US" sz="4000" dirty="0" smtClean="0">
                <a:solidFill>
                  <a:srgbClr val="A50021"/>
                </a:solidFill>
                <a:latin typeface="Times New Roman" panose="02020603050405020304" pitchFamily="18" charset="0"/>
                <a:cs typeface="Times New Roman" panose="02020603050405020304" pitchFamily="18" charset="0"/>
              </a:rPr>
              <a:t>Computing AR Coefficients</a:t>
            </a:r>
            <a:endParaRPr lang="en-US" sz="4000" dirty="0">
              <a:solidFill>
                <a:srgbClr val="A50021"/>
              </a:solidFill>
              <a:latin typeface="Times New Roman" panose="02020603050405020304" pitchFamily="18" charset="0"/>
              <a:cs typeface="Times New Roman" panose="02020603050405020304"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055" y="2746604"/>
            <a:ext cx="5650101" cy="255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9471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1" y="124461"/>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85</a:t>
            </a:fld>
            <a:endParaRPr lang="en-IN" dirty="0">
              <a:solidFill>
                <a:srgbClr val="04617B">
                  <a:shade val="90000"/>
                </a:srgbClr>
              </a:solidFill>
            </a:endParaRPr>
          </a:p>
        </p:txBody>
      </p:sp>
      <p:sp>
        <p:nvSpPr>
          <p:cNvPr id="12" name="Content Placeholder 4"/>
          <p:cNvSpPr txBox="1">
            <a:spLocks/>
          </p:cNvSpPr>
          <p:nvPr/>
        </p:nvSpPr>
        <p:spPr>
          <a:xfrm>
            <a:off x="210780" y="2928512"/>
            <a:ext cx="8506500" cy="2227148"/>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smtClean="0">
                <a:solidFill>
                  <a:prstClr val="black"/>
                </a:solidFill>
              </a:rPr>
              <a:t>The detail material related to this lecture can be found in</a:t>
            </a:r>
          </a:p>
          <a:p>
            <a:pPr>
              <a:buClr>
                <a:srgbClr val="0BD0D9"/>
              </a:buClr>
            </a:pPr>
            <a:endParaRPr lang="en-US" dirty="0" smtClean="0">
              <a:solidFill>
                <a:prstClr val="black"/>
              </a:solidFill>
            </a:endParaRPr>
          </a:p>
          <a:p>
            <a:pPr marL="393192" lvl="1" indent="0">
              <a:buClr>
                <a:srgbClr val="0BD0D9"/>
              </a:buClr>
              <a:buNone/>
            </a:pPr>
            <a:r>
              <a:rPr lang="en-IN" dirty="0">
                <a:solidFill>
                  <a:srgbClr val="073C8B"/>
                </a:solidFill>
              </a:rPr>
              <a:t>The Elements of Statistical Learning, Data Mining, Inference, and Prediction (2</a:t>
            </a:r>
            <a:r>
              <a:rPr lang="en-IN" baseline="30000" dirty="0">
                <a:solidFill>
                  <a:srgbClr val="073C8B"/>
                </a:solidFill>
              </a:rPr>
              <a:t>nd</a:t>
            </a:r>
            <a:r>
              <a:rPr lang="en-IN" dirty="0">
                <a:solidFill>
                  <a:srgbClr val="073C8B"/>
                </a:solidFill>
              </a:rPr>
              <a:t> </a:t>
            </a:r>
            <a:r>
              <a:rPr lang="en-IN" dirty="0" err="1">
                <a:solidFill>
                  <a:srgbClr val="073C8B"/>
                </a:solidFill>
              </a:rPr>
              <a:t>Edn</a:t>
            </a:r>
            <a:r>
              <a:rPr lang="en-IN" dirty="0">
                <a:solidFill>
                  <a:srgbClr val="073C8B"/>
                </a:solidFill>
              </a:rPr>
              <a:t>.), Trevor </a:t>
            </a:r>
            <a:r>
              <a:rPr lang="en-IN" dirty="0" smtClean="0">
                <a:solidFill>
                  <a:srgbClr val="073C8B"/>
                </a:solidFill>
              </a:rPr>
              <a:t>Hastie, </a:t>
            </a:r>
            <a:r>
              <a:rPr lang="en-IN" dirty="0">
                <a:solidFill>
                  <a:srgbClr val="073C8B"/>
                </a:solidFill>
              </a:rPr>
              <a:t>Robert </a:t>
            </a:r>
            <a:r>
              <a:rPr lang="en-IN" dirty="0" err="1" smtClean="0">
                <a:solidFill>
                  <a:srgbClr val="073C8B"/>
                </a:solidFill>
              </a:rPr>
              <a:t>Tibshirani</a:t>
            </a:r>
            <a:r>
              <a:rPr lang="en-IN" dirty="0" smtClean="0">
                <a:solidFill>
                  <a:srgbClr val="073C8B"/>
                </a:solidFill>
              </a:rPr>
              <a:t>, </a:t>
            </a:r>
            <a:r>
              <a:rPr lang="en-IN" dirty="0">
                <a:solidFill>
                  <a:srgbClr val="073C8B"/>
                </a:solidFill>
              </a:rPr>
              <a:t>Jerome Friedman, Springer, </a:t>
            </a:r>
            <a:r>
              <a:rPr lang="en-IN" dirty="0" smtClean="0">
                <a:solidFill>
                  <a:srgbClr val="073C8B"/>
                </a:solidFill>
              </a:rPr>
              <a:t>2014.</a:t>
            </a:r>
            <a:endParaRPr lang="en-US" dirty="0" smtClean="0">
              <a:solidFill>
                <a:srgbClr val="073C8B"/>
              </a:solidFill>
            </a:endParaRP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30230301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a:xfrm>
            <a:off x="459608" y="1740746"/>
            <a:ext cx="8425339" cy="4389120"/>
          </a:xfrm>
        </p:spPr>
        <p:txBody>
          <a:bodyPr>
            <a:normAutofit/>
          </a:bodyPr>
          <a:lstStyle/>
          <a:p>
            <a:pPr marL="514350" indent="-514350">
              <a:buFont typeface="+mj-lt"/>
              <a:buAutoNum type="arabicPeriod"/>
            </a:pPr>
            <a:r>
              <a:rPr lang="en-US" sz="1800" dirty="0" smtClean="0">
                <a:solidFill>
                  <a:srgbClr val="0070C0"/>
                </a:solidFill>
              </a:rPr>
              <a:t>For a given sample data the correlation coefficient according to the Karl Pearson’s correlation analysis is found to be r = 0.79 with degree of freedom 69. Further, with significant test , the t-value is calculated as t = 2.36. From the t-test table, it is found that with degree of freedom 69, the t-value at 5% confidence level is 3.61. What is the inference that you can have in this case?</a:t>
            </a:r>
          </a:p>
          <a:p>
            <a:pPr marL="0" indent="0">
              <a:buNone/>
            </a:pPr>
            <a:endParaRPr lang="en-US" sz="1000" dirty="0" smtClean="0">
              <a:solidFill>
                <a:srgbClr val="0070C0"/>
              </a:solidFill>
            </a:endParaRPr>
          </a:p>
          <a:p>
            <a:pPr marL="514350" indent="-514350">
              <a:buFont typeface="+mj-lt"/>
              <a:buAutoNum type="arabicPeriod" startAt="2"/>
            </a:pPr>
            <a:r>
              <a:rPr lang="en-US" sz="1800" dirty="0" smtClean="0">
                <a:solidFill>
                  <a:srgbClr val="0070C0"/>
                </a:solidFill>
              </a:rPr>
              <a:t>For a given degree of freedom, if </a:t>
            </a:r>
            <a:r>
              <a:rPr lang="el-GR" sz="1800" dirty="0">
                <a:solidFill>
                  <a:srgbClr val="0070C0"/>
                </a:solidFill>
              </a:rPr>
              <a:t>α</a:t>
            </a:r>
            <a:r>
              <a:rPr lang="en-US" sz="1800" dirty="0" smtClean="0">
                <a:solidFill>
                  <a:srgbClr val="0070C0"/>
                </a:solidFill>
              </a:rPr>
              <a:t>, the value of confidence level increases, then t-value increases. Is the statement correct? If not, what is the correct statement? Justify your answer. You can refer the following figure in your explanation.</a:t>
            </a:r>
          </a:p>
          <a:p>
            <a:pPr marL="514350" indent="-514350">
              <a:buFont typeface="+mj-lt"/>
              <a:buAutoNum type="arabicPeriod" startAt="2"/>
            </a:pPr>
            <a:endParaRPr lang="en-US" sz="2000" dirty="0" smtClean="0">
              <a:solidFill>
                <a:srgbClr val="0070C0"/>
              </a:solidFill>
            </a:endParaRPr>
          </a:p>
          <a:p>
            <a:pPr marL="0" indent="0">
              <a:buNone/>
            </a:pPr>
            <a:endParaRPr lang="en-US" sz="2400" dirty="0" smtClean="0">
              <a:solidFill>
                <a:srgbClr val="0070C0"/>
              </a:solidFill>
            </a:endParaRPr>
          </a:p>
          <a:p>
            <a:pPr marL="0" indent="0">
              <a:buNone/>
            </a:pPr>
            <a:endParaRPr lang="en-US" sz="2400" dirty="0" smtClean="0">
              <a:solidFill>
                <a:srgbClr val="0070C0"/>
              </a:solidFill>
            </a:endParaRPr>
          </a:p>
          <a:p>
            <a:pPr marL="0" indent="0">
              <a:buNone/>
            </a:pPr>
            <a:endParaRPr lang="en-US" sz="2400" dirty="0" smtClean="0">
              <a:solidFill>
                <a:srgbClr val="0070C0"/>
              </a:solidFill>
            </a:endParaRPr>
          </a:p>
          <a:p>
            <a:pPr marL="514350" indent="-514350">
              <a:buFont typeface="+mj-lt"/>
              <a:buAutoNum type="arabicPeriod"/>
            </a:pPr>
            <a:endParaRPr lang="en-US" sz="2400" dirty="0" smtClean="0">
              <a:solidFill>
                <a:srgbClr val="0070C0"/>
              </a:solidFill>
            </a:endParaRPr>
          </a:p>
          <a:p>
            <a:pPr marL="1703070" lvl="4" indent="-514350">
              <a:buFont typeface="+mj-lt"/>
              <a:buAutoNum type="arabicPeriod"/>
            </a:pPr>
            <a:endParaRPr lang="en-US" sz="1800" dirty="0" smtClean="0">
              <a:solidFill>
                <a:srgbClr val="0070C0"/>
              </a:solidFill>
            </a:endParaRPr>
          </a:p>
          <a:p>
            <a:pPr marL="514350" indent="-514350">
              <a:buFont typeface="+mj-lt"/>
              <a:buAutoNum type="arabicPeriod"/>
            </a:pPr>
            <a:endParaRPr lang="en-US" sz="2400" dirty="0" smtClean="0">
              <a:solidFill>
                <a:srgbClr val="0070C0"/>
              </a:solidFill>
            </a:endParaRPr>
          </a:p>
          <a:p>
            <a:pPr marL="514350" indent="-514350">
              <a:buFont typeface="+mj-lt"/>
              <a:buAutoNum type="arabicPeriod"/>
            </a:pPr>
            <a:endParaRPr lang="en-US" sz="2400" dirty="0" smtClean="0">
              <a:solidFill>
                <a:srgbClr val="0070C0"/>
              </a:solidFill>
            </a:endParaRPr>
          </a:p>
          <a:p>
            <a:pPr marL="0" indent="0">
              <a:buNone/>
            </a:pPr>
            <a:endParaRPr lang="en-US" sz="2400" i="1" dirty="0" smtClean="0">
              <a:solidFill>
                <a:srgbClr val="0070C0"/>
              </a:solidFill>
            </a:endParaRPr>
          </a:p>
          <a:p>
            <a:pPr marL="514350" indent="-514350">
              <a:buFont typeface="+mj-lt"/>
              <a:buAutoNum type="arabicPeriod"/>
            </a:pPr>
            <a:endParaRPr lang="en-GB"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86</a:t>
            </a:fld>
            <a:endParaRPr lang="en-IN" dirty="0">
              <a:solidFill>
                <a:srgbClr val="04617B">
                  <a:shade val="90000"/>
                </a:srgbClr>
              </a:solidFill>
            </a:endParaRP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88" y="4424892"/>
            <a:ext cx="36671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10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Relationship Analysis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5" y="1219203"/>
            <a:ext cx="8501751" cy="5240864"/>
          </a:xfrm>
        </p:spPr>
        <p:txBody>
          <a:bodyPr>
            <a:noAutofit/>
          </a:bodyPr>
          <a:lstStyle/>
          <a:p>
            <a:r>
              <a:rPr lang="en-US" sz="2000" dirty="0" smtClean="0">
                <a:solidFill>
                  <a:srgbClr val="0B5ED7"/>
                </a:solidFill>
                <a:latin typeface="Times New Roman" pitchFamily="18" charset="0"/>
                <a:cs typeface="Times New Roman" pitchFamily="18" charset="0"/>
              </a:rPr>
              <a:t>Example: Wage Data</a:t>
            </a:r>
          </a:p>
          <a:p>
            <a:pPr marL="630238" indent="-342900">
              <a:buFont typeface="Wingdings" panose="05000000000000000000" pitchFamily="2" charset="2"/>
              <a:buChar char="§"/>
            </a:pPr>
            <a:r>
              <a:rPr lang="en-US" sz="1800" i="1" dirty="0" smtClean="0">
                <a:solidFill>
                  <a:srgbClr val="0B5ED7"/>
                </a:solidFill>
                <a:latin typeface="Times New Roman" pitchFamily="18" charset="0"/>
                <a:cs typeface="Times New Roman" pitchFamily="18" charset="0"/>
              </a:rPr>
              <a:t>Employee’s age and wage: </a:t>
            </a:r>
            <a:r>
              <a:rPr lang="en-US" sz="1800" dirty="0" smtClean="0">
                <a:solidFill>
                  <a:srgbClr val="0B5ED7"/>
                </a:solidFill>
                <a:latin typeface="Times New Roman" pitchFamily="18" charset="0"/>
                <a:cs typeface="Times New Roman" pitchFamily="18" charset="0"/>
              </a:rPr>
              <a:t>How wages vary with ages?</a:t>
            </a: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solidFill>
                  <a:srgbClr val="CC3300"/>
                </a:solidFill>
                <a:latin typeface="Times New Roman" pitchFamily="18" charset="0"/>
                <a:cs typeface="Times New Roman" pitchFamily="18" charset="0"/>
              </a:rPr>
              <a:t>Interpretation</a:t>
            </a:r>
            <a:r>
              <a:rPr lang="en-US" sz="1800" dirty="0">
                <a:solidFill>
                  <a:srgbClr val="CC3300"/>
                </a:solidFill>
                <a:latin typeface="Times New Roman" pitchFamily="18" charset="0"/>
                <a:cs typeface="Times New Roman" pitchFamily="18" charset="0"/>
              </a:rPr>
              <a:t>: On the average, wage increases with age until about 60 years of age, at which point it begins to decline.</a:t>
            </a:r>
          </a:p>
          <a:p>
            <a:pPr marL="0" indent="0">
              <a:buNone/>
            </a:pPr>
            <a:endParaRPr lang="en-US" sz="1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2131560"/>
            <a:ext cx="72104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2440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4942</TotalTime>
  <Words>3798</Words>
  <Application>Microsoft Office PowerPoint</Application>
  <PresentationFormat>Custom</PresentationFormat>
  <Paragraphs>1267</Paragraphs>
  <Slides>86</Slides>
  <Notes>0</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86</vt:i4>
      </vt:variant>
    </vt:vector>
  </HeadingPairs>
  <TitlesOfParts>
    <vt:vector size="100" baseType="lpstr">
      <vt:lpstr>Arial</vt:lpstr>
      <vt:lpstr>Calibri</vt:lpstr>
      <vt:lpstr>Cambria Math</vt:lpstr>
      <vt:lpstr>Constantia</vt:lpstr>
      <vt:lpstr>Courier New</vt:lpstr>
      <vt:lpstr>Tahoma</vt:lpstr>
      <vt:lpstr>Times New Roman</vt:lpstr>
      <vt:lpstr>Wingdings</vt:lpstr>
      <vt:lpstr>Wingdings 2</vt:lpstr>
      <vt:lpstr>Flow</vt:lpstr>
      <vt:lpstr>1_Flow</vt:lpstr>
      <vt:lpstr>2_Flow</vt:lpstr>
      <vt:lpstr>3_Flow</vt:lpstr>
      <vt:lpstr>Visio</vt:lpstr>
      <vt:lpstr>Data Analytics (CS3203N)</vt:lpstr>
      <vt:lpstr>Quote of the day..</vt:lpstr>
      <vt:lpstr>This presentation includes…</vt:lpstr>
      <vt:lpstr>PowerPoint Presentation</vt:lpstr>
      <vt:lpstr>PowerPoint Presentation</vt:lpstr>
      <vt:lpstr>PowerPoint Presentation</vt:lpstr>
      <vt:lpstr>Relationship Analysis</vt:lpstr>
      <vt:lpstr>Relationship Analysis</vt:lpstr>
      <vt:lpstr>Relationship Analysis</vt:lpstr>
      <vt:lpstr>Relationship Analysis</vt:lpstr>
      <vt:lpstr>Relationship Analysis</vt:lpstr>
      <vt:lpstr>Relationship Analysis</vt:lpstr>
      <vt:lpstr>Relationship Analysis</vt:lpstr>
      <vt:lpstr>Relationship Analysis</vt:lpstr>
      <vt:lpstr>An Open Challenge!</vt:lpstr>
      <vt:lpstr>Yahoo!</vt:lpstr>
      <vt:lpstr>Measures of Relationship</vt:lpstr>
      <vt:lpstr>Measures of Relationship</vt:lpstr>
      <vt:lpstr>Measures of Relationship</vt:lpstr>
      <vt:lpstr>Correlation Analysis</vt:lpstr>
      <vt:lpstr>Correlation Analysis</vt:lpstr>
      <vt:lpstr>Correlation Analysis</vt:lpstr>
      <vt:lpstr>Correlation Analysis</vt:lpstr>
      <vt:lpstr>Correlation Analysis</vt:lpstr>
      <vt:lpstr>Correlation Coefficient</vt:lpstr>
      <vt:lpstr>Correlation Coefficient</vt:lpstr>
      <vt:lpstr>Correlation Coefficient</vt:lpstr>
      <vt:lpstr>Correlation Coefficient</vt:lpstr>
      <vt:lpstr>Measuring Correlation Coefficients</vt:lpstr>
      <vt:lpstr>Pearson’s Correlation Coefficient</vt:lpstr>
      <vt:lpstr>Karl Pearson’s Correlation Coefficient</vt:lpstr>
      <vt:lpstr>Karl Pearson’s coefficient of Correlation</vt:lpstr>
      <vt:lpstr>Karl Pearson’s coefficient of Correlation</vt:lpstr>
      <vt:lpstr>Karl Pearson’s coefficient of Correlation</vt:lpstr>
      <vt:lpstr>Karl Pearson’s coefficient of Correlation</vt:lpstr>
      <vt:lpstr>Rank Correlation Coefficient</vt:lpstr>
      <vt:lpstr>Charles Spearman’s Correlation Coefficient</vt:lpstr>
      <vt:lpstr>Charles Spearman’s Correlation Coefficient</vt:lpstr>
      <vt:lpstr>Charles Spearman’s Coefficient of Correlation</vt:lpstr>
      <vt:lpstr>Charles Spearman’s Coefficient of Correlation</vt:lpstr>
      <vt:lpstr>Charles Spearman’s Coefficient of Correlation</vt:lpstr>
      <vt:lpstr>Charles Spearman’s Coefficient of Correlation</vt:lpstr>
      <vt:lpstr>Charles Spearman’s Coefficient of Correlation</vt:lpstr>
      <vt:lpstr>χ2-Correlation Analysis</vt:lpstr>
      <vt:lpstr>Chi-Squared Test of Correlation</vt:lpstr>
      <vt:lpstr>χ2 –Test Methodology</vt:lpstr>
      <vt:lpstr>χ2 –Test Methodology</vt:lpstr>
      <vt:lpstr>χ2 –Test Methodology</vt:lpstr>
      <vt:lpstr>χ2 – Test</vt:lpstr>
      <vt:lpstr>χ2 – Test</vt:lpstr>
      <vt:lpstr>χ2 – Test </vt:lpstr>
      <vt:lpstr>χ2 – Test </vt:lpstr>
      <vt:lpstr>χ2 – Test </vt:lpstr>
      <vt:lpstr>χ2 – Test </vt:lpstr>
      <vt:lpstr>χ2 – Test </vt:lpstr>
      <vt:lpstr>Regression Analysis</vt:lpstr>
      <vt:lpstr>Regression Analysis</vt:lpstr>
      <vt:lpstr>Simple Linear Regression Model</vt:lpstr>
      <vt:lpstr>Regression Analysis</vt:lpstr>
      <vt:lpstr>True versus Fitted Regression Line</vt:lpstr>
      <vt:lpstr>Least Square Method to estimate α and β</vt:lpstr>
      <vt:lpstr>Least Square method</vt:lpstr>
      <vt:lpstr>Least Square method to estimate α and β</vt:lpstr>
      <vt:lpstr>R^2  : Measure of Quality of Fit</vt:lpstr>
      <vt:lpstr>R^2  : Measure of Quality of Fit</vt:lpstr>
      <vt:lpstr>Multiple Linear Regression</vt:lpstr>
      <vt:lpstr>Multiple Linear Regression</vt:lpstr>
      <vt:lpstr>Multiple Linear Regression</vt:lpstr>
      <vt:lpstr>Non Linear Regression Model</vt:lpstr>
      <vt:lpstr>Solving for Polynomial Regression Model</vt:lpstr>
      <vt:lpstr>Auto-Regression Analysis</vt:lpstr>
      <vt:lpstr>Auto Regression Analysis</vt:lpstr>
      <vt:lpstr>Auto Regression Analysis</vt:lpstr>
      <vt:lpstr>Auto Regression Analysis</vt:lpstr>
      <vt:lpstr>Use of Time Series Data</vt:lpstr>
      <vt:lpstr>Modeling with Time Series Data</vt:lpstr>
      <vt:lpstr>Auto-Regression Model for Forecasting</vt:lpstr>
      <vt:lpstr>Some Notations and Concepts</vt:lpstr>
      <vt:lpstr>Some Notations and Concepts</vt:lpstr>
      <vt:lpstr>Some Notations and Concepts</vt:lpstr>
      <vt:lpstr>                     Some Notations and Concepts</vt:lpstr>
      <vt:lpstr>Auto-Regression Model for Forecatsing</vt:lpstr>
      <vt:lpstr>p-th Order AutoRegression Model</vt:lpstr>
      <vt:lpstr>Computing AR Coefficients</vt:lpstr>
      <vt:lpstr>Reference</vt:lpstr>
      <vt:lpstr>Questions of the day…</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DCISM</cp:lastModifiedBy>
  <cp:revision>772</cp:revision>
  <dcterms:created xsi:type="dcterms:W3CDTF">2016-07-28T11:27:44Z</dcterms:created>
  <dcterms:modified xsi:type="dcterms:W3CDTF">2022-03-02T10:34:49Z</dcterms:modified>
</cp:coreProperties>
</file>