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6"/>
  </p:notesMasterIdLst>
  <p:sldIdLst>
    <p:sldId id="275" r:id="rId3"/>
    <p:sldId id="366" r:id="rId4"/>
    <p:sldId id="418" r:id="rId5"/>
    <p:sldId id="427" r:id="rId6"/>
    <p:sldId id="368" r:id="rId7"/>
    <p:sldId id="367" r:id="rId8"/>
    <p:sldId id="369" r:id="rId9"/>
    <p:sldId id="370" r:id="rId10"/>
    <p:sldId id="371" r:id="rId11"/>
    <p:sldId id="387" r:id="rId12"/>
    <p:sldId id="388" r:id="rId13"/>
    <p:sldId id="419" r:id="rId14"/>
    <p:sldId id="389" r:id="rId15"/>
    <p:sldId id="420" r:id="rId16"/>
    <p:sldId id="421" r:id="rId17"/>
    <p:sldId id="428" r:id="rId18"/>
    <p:sldId id="374" r:id="rId19"/>
    <p:sldId id="375" r:id="rId20"/>
    <p:sldId id="376" r:id="rId21"/>
    <p:sldId id="377" r:id="rId22"/>
    <p:sldId id="423" r:id="rId23"/>
    <p:sldId id="422" r:id="rId24"/>
    <p:sldId id="378" r:id="rId25"/>
    <p:sldId id="424" r:id="rId26"/>
    <p:sldId id="425" r:id="rId27"/>
    <p:sldId id="426" r:id="rId28"/>
    <p:sldId id="416" r:id="rId29"/>
    <p:sldId id="417" r:id="rId30"/>
    <p:sldId id="429" r:id="rId31"/>
    <p:sldId id="379" r:id="rId32"/>
    <p:sldId id="430" r:id="rId33"/>
    <p:sldId id="431" r:id="rId34"/>
    <p:sldId id="432" r:id="rId35"/>
    <p:sldId id="381" r:id="rId36"/>
    <p:sldId id="391" r:id="rId37"/>
    <p:sldId id="383" r:id="rId38"/>
    <p:sldId id="384" r:id="rId39"/>
    <p:sldId id="386" r:id="rId40"/>
    <p:sldId id="433" r:id="rId41"/>
    <p:sldId id="365" r:id="rId42"/>
    <p:sldId id="393" r:id="rId43"/>
    <p:sldId id="434" r:id="rId44"/>
    <p:sldId id="394" r:id="rId45"/>
    <p:sldId id="395" r:id="rId46"/>
    <p:sldId id="396" r:id="rId47"/>
    <p:sldId id="397" r:id="rId48"/>
    <p:sldId id="435" r:id="rId49"/>
    <p:sldId id="437" r:id="rId50"/>
    <p:sldId id="438" r:id="rId51"/>
    <p:sldId id="401" r:id="rId52"/>
    <p:sldId id="439" r:id="rId53"/>
    <p:sldId id="402" r:id="rId54"/>
    <p:sldId id="403" r:id="rId55"/>
    <p:sldId id="440" r:id="rId56"/>
    <p:sldId id="441" r:id="rId57"/>
    <p:sldId id="442" r:id="rId58"/>
    <p:sldId id="443" r:id="rId59"/>
    <p:sldId id="409" r:id="rId60"/>
    <p:sldId id="410" r:id="rId61"/>
    <p:sldId id="411" r:id="rId62"/>
    <p:sldId id="412" r:id="rId63"/>
    <p:sldId id="444" r:id="rId64"/>
    <p:sldId id="445" r:id="rId65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ED7"/>
    <a:srgbClr val="A50021"/>
    <a:srgbClr val="CC3300"/>
    <a:srgbClr val="073C8B"/>
    <a:srgbClr val="EBEBBD"/>
    <a:srgbClr val="FF66FF"/>
    <a:srgbClr val="FFFFFF"/>
    <a:srgbClr val="FFFF99"/>
    <a:srgbClr val="9966FF"/>
    <a:srgbClr val="24A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58" y="108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55F7-5B43-48DE-B90D-FF112E35D0D6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F584-D3C0-436B-BF5E-FEAE55BF1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3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4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63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4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2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8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00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64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51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1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13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3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05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4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8" y="6356357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2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30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3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2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0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2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8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2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4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13" y="1859769"/>
            <a:ext cx="4137907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5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13" y="2514600"/>
            <a:ext cx="413790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7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6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20" y="6356362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7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8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80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80" y="6356362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62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62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6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8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8" y="6356357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7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6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3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7" y="1268763"/>
            <a:ext cx="7957265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Data Analytics</a:t>
            </a:r>
            <a:b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CS3203N)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8410" y="2996952"/>
            <a:ext cx="8041518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BD0D9"/>
              </a:buClr>
            </a:pPr>
            <a:r>
              <a:rPr lang="en-US" sz="2400" b="1" i="1" dirty="0" smtClean="0">
                <a:solidFill>
                  <a:srgbClr val="FFFF00"/>
                </a:solidFill>
              </a:rPr>
              <a:t>Lecture #11</a:t>
            </a:r>
          </a:p>
          <a:p>
            <a:pPr algn="l">
              <a:buClr>
                <a:srgbClr val="0BD0D9"/>
              </a:buClr>
            </a:pPr>
            <a:r>
              <a:rPr lang="en-US" sz="2800" b="1" dirty="0" smtClean="0">
                <a:solidFill>
                  <a:srgbClr val="FFFF00"/>
                </a:solidFill>
              </a:rPr>
              <a:t>Sensitivity Analysis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70" y="350520"/>
            <a:ext cx="8425339" cy="77724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6364" y="1219200"/>
                <a:ext cx="8501751" cy="534924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Dataset consisting of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tuples is divided into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(usually, 5 or 10) equal, mutually exclusive parts or folds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,….,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and if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is not divisible by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then the last part will have fewer tuples than other (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-1) parts.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 series of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runs is carried out with this decomposition, and in </a:t>
                </a:r>
                <a:r>
                  <a:rPr lang="en-US" sz="20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baseline="30000" dirty="0" err="1" smtClean="0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iteration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is used as test data and other folds as training data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Thus, </a:t>
                </a: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each tuple is used 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same number of times </a:t>
                </a: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for training and 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once </a:t>
                </a: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for testing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Overall estimate is taken as the average of estimates obtained from each iteration.</a:t>
                </a:r>
                <a:endParaRPr lang="en-US" sz="2000" dirty="0" smtClean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US" sz="800" dirty="0" smtClean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B5ED7"/>
                    </a:solidFill>
                    <a:cs typeface="Times New Roman" pitchFamily="18" charset="0"/>
                  </a:rPr>
                  <a:t> </a:t>
                </a:r>
                <a:endParaRPr lang="en-US" sz="300" b="1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endParaRPr lang="en-US" sz="800" dirty="0" smtClean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B5ED7"/>
                    </a:solidFill>
                    <a:cs typeface="Times New Roman" pitchFamily="18" charset="0"/>
                  </a:rPr>
                  <a:t>                                    </a:t>
                </a:r>
                <a:endParaRPr lang="en-US" sz="1100" b="1" dirty="0" smtClean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B5ED7"/>
                    </a:solidFill>
                    <a:cs typeface="Times New Roman" pitchFamily="18" charset="0"/>
                  </a:rPr>
                  <a:t>               </a:t>
                </a:r>
                <a:r>
                  <a:rPr lang="en-US" sz="1200" b="1" dirty="0" smtClean="0">
                    <a:solidFill>
                      <a:srgbClr val="0B5ED7"/>
                    </a:solidFill>
                    <a:cs typeface="Times New Roman" pitchFamily="18" charset="0"/>
                  </a:rPr>
                  <a:t>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B5ED7"/>
                    </a:solidFill>
                    <a:cs typeface="Times New Roman" pitchFamily="18" charset="0"/>
                  </a:rPr>
                  <a:t> </a:t>
                </a:r>
                <a:r>
                  <a:rPr lang="en-US" sz="1200" b="1" dirty="0" smtClean="0">
                    <a:solidFill>
                      <a:srgbClr val="0B5ED7"/>
                    </a:solidFill>
                    <a:cs typeface="Times New Roman" pitchFamily="18" charset="0"/>
                  </a:rPr>
                  <a:t>                               Data set                                                                                                            </a:t>
                </a:r>
                <a:endParaRPr lang="en-US" sz="300" b="1" dirty="0" smtClean="0">
                  <a:solidFill>
                    <a:srgbClr val="0B5ED7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364" y="1219200"/>
                <a:ext cx="8501751" cy="5349240"/>
              </a:xfrm>
              <a:blipFill rotWithShape="1">
                <a:blip r:embed="rId2"/>
                <a:stretch>
                  <a:fillRect l="-430" t="-569" b="-137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0140" y="4632960"/>
            <a:ext cx="1638300" cy="15925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6469380" y="4291965"/>
            <a:ext cx="1158240" cy="967740"/>
          </a:xfrm>
          <a:prstGeom prst="don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 smtClean="0">
                <a:solidFill>
                  <a:srgbClr val="0B5ED7"/>
                </a:solidFill>
              </a:rPr>
              <a:t>Learning technique</a:t>
            </a:r>
            <a:endParaRPr lang="en-IN" sz="900" b="1" dirty="0">
              <a:solidFill>
                <a:srgbClr val="0B5ED7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6553200" y="5543550"/>
            <a:ext cx="990600" cy="8153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 smtClean="0">
                <a:solidFill>
                  <a:prstClr val="white"/>
                </a:solidFill>
              </a:rPr>
              <a:t>CLASSIFIER</a:t>
            </a:r>
            <a:endParaRPr lang="en-IN" sz="800" b="1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120140" y="486156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20140" y="502920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20140" y="518922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7" idx="3"/>
          </p:cNvCxnSpPr>
          <p:nvPr/>
        </p:nvCxnSpPr>
        <p:spPr>
          <a:xfrm>
            <a:off x="1120140" y="542925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20140" y="558927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20140" y="581406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20140" y="597408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56360" y="463296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7820" y="463296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47850" y="463296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068830" y="4622482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05050" y="462534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26030" y="462534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758440" y="5443535"/>
            <a:ext cx="33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093720" y="4951095"/>
            <a:ext cx="666750" cy="49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93720" y="5429249"/>
            <a:ext cx="670560" cy="54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587240" y="4861560"/>
            <a:ext cx="1882140" cy="52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4"/>
          </p:cNvCxnSpPr>
          <p:nvPr/>
        </p:nvCxnSpPr>
        <p:spPr>
          <a:xfrm>
            <a:off x="7048500" y="5259705"/>
            <a:ext cx="0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87240" y="5029200"/>
            <a:ext cx="1965960" cy="922020"/>
          </a:xfrm>
          <a:prstGeom prst="straightConnector1">
            <a:avLst/>
          </a:prstGeom>
          <a:ln w="127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880860" y="636841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995160" y="636841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6652260" y="660844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995160" y="6608445"/>
            <a:ext cx="236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64280" y="4775835"/>
            <a:ext cx="815340" cy="4838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764280" y="5701664"/>
            <a:ext cx="822960" cy="45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764280" y="4069080"/>
            <a:ext cx="815340" cy="4495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 flipV="1">
            <a:off x="3093720" y="4293870"/>
            <a:ext cx="670560" cy="1145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2"/>
          </p:cNvCxnSpPr>
          <p:nvPr/>
        </p:nvCxnSpPr>
        <p:spPr>
          <a:xfrm>
            <a:off x="4587240" y="4291965"/>
            <a:ext cx="1882140" cy="48387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10" idx="3"/>
          </p:cNvCxnSpPr>
          <p:nvPr/>
        </p:nvCxnSpPr>
        <p:spPr>
          <a:xfrm flipV="1">
            <a:off x="4587240" y="5117983"/>
            <a:ext cx="2051760" cy="8113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1"/>
          </p:cNvCxnSpPr>
          <p:nvPr/>
        </p:nvCxnSpPr>
        <p:spPr>
          <a:xfrm>
            <a:off x="3764280" y="4293870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64280" y="4175760"/>
            <a:ext cx="82296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64280" y="4427220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924300" y="406908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84320" y="4069080"/>
            <a:ext cx="0" cy="46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27220" y="4069080"/>
            <a:ext cx="0" cy="46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259580" y="4069080"/>
            <a:ext cx="0" cy="44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764280" y="5013960"/>
            <a:ext cx="815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775710" y="4866799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769995" y="5130566"/>
            <a:ext cx="834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924300" y="4775835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8" idx="0"/>
            <a:endCxn id="18" idx="2"/>
          </p:cNvCxnSpPr>
          <p:nvPr/>
        </p:nvCxnSpPr>
        <p:spPr>
          <a:xfrm>
            <a:off x="4171950" y="4775835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27220" y="4775835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297680" y="4768215"/>
            <a:ext cx="0" cy="49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084320" y="4768215"/>
            <a:ext cx="0" cy="49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764280" y="5814060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775710" y="5951220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764280" y="6050280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924300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084320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9" idx="0"/>
            <a:endCxn id="19" idx="2"/>
          </p:cNvCxnSpPr>
          <p:nvPr/>
        </p:nvCxnSpPr>
        <p:spPr>
          <a:xfrm>
            <a:off x="4175760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297680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427220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463290" y="4168853"/>
            <a:ext cx="312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</a:t>
            </a:r>
            <a:r>
              <a:rPr lang="en-IN" sz="1000" baseline="30000" dirty="0" smtClean="0"/>
              <a:t>1</a:t>
            </a:r>
            <a:endParaRPr lang="en-IN" sz="1000" baseline="30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482340" y="4775835"/>
            <a:ext cx="339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D</a:t>
            </a:r>
            <a:r>
              <a:rPr lang="en-IN" sz="900" baseline="30000" dirty="0" smtClean="0"/>
              <a:t>i</a:t>
            </a:r>
            <a:endParaRPr lang="en-IN" sz="900" baseline="30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489960" y="5542697"/>
            <a:ext cx="411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 smtClean="0"/>
              <a:t>D</a:t>
            </a:r>
            <a:r>
              <a:rPr lang="en-IN" sz="900" baseline="30000" dirty="0" err="1" smtClean="0"/>
              <a:t>k</a:t>
            </a:r>
            <a:endParaRPr lang="en-IN" sz="900" baseline="30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556384" y="5308996"/>
            <a:ext cx="748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Data set</a:t>
            </a:r>
            <a:endParaRPr lang="en-IN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901440" y="418338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Fold 1</a:t>
            </a:r>
            <a:endParaRPr lang="en-IN" sz="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954780" y="4936077"/>
            <a:ext cx="605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Fold </a:t>
            </a:r>
            <a:r>
              <a:rPr lang="en-IN" sz="800" dirty="0" err="1" smtClean="0"/>
              <a:t>i</a:t>
            </a:r>
            <a:r>
              <a:rPr lang="en-IN" sz="800" dirty="0" smtClean="0"/>
              <a:t> </a:t>
            </a:r>
            <a:endParaRPr lang="en-IN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954780" y="5821680"/>
            <a:ext cx="472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Fold k</a:t>
            </a:r>
            <a:endParaRPr lang="en-IN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796000" y="6479462"/>
            <a:ext cx="856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rgbClr val="0B5ED7"/>
                </a:solidFill>
              </a:rPr>
              <a:t>Accuracy</a:t>
            </a:r>
            <a:endParaRPr lang="en-IN" sz="1050" b="1" dirty="0">
              <a:solidFill>
                <a:srgbClr val="0B5ED7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345680" y="6488430"/>
            <a:ext cx="1059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rgbClr val="0B5ED7"/>
                </a:solidFill>
              </a:rPr>
              <a:t>Performance</a:t>
            </a:r>
            <a:endParaRPr lang="en-IN" sz="1000" b="1" dirty="0">
              <a:solidFill>
                <a:srgbClr val="0B5ED7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4130040" y="4550330"/>
            <a:ext cx="0" cy="4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30040" y="4632960"/>
            <a:ext cx="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130040" y="5326380"/>
            <a:ext cx="0" cy="7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30040" y="5443535"/>
            <a:ext cx="0" cy="80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4130040" y="5543550"/>
            <a:ext cx="0" cy="11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695700" y="4570987"/>
            <a:ext cx="0" cy="6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695700" y="4693920"/>
            <a:ext cx="0" cy="7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695700" y="5259705"/>
            <a:ext cx="0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3695700" y="5401627"/>
            <a:ext cx="0" cy="4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3695700" y="5483591"/>
            <a:ext cx="0" cy="4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28310" y="4570987"/>
            <a:ext cx="0" cy="6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528310" y="4693920"/>
            <a:ext cx="0" cy="8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528310" y="4936077"/>
            <a:ext cx="0" cy="70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528310" y="5117983"/>
            <a:ext cx="0" cy="7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528310" y="5259705"/>
            <a:ext cx="0" cy="10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528310" y="5401627"/>
            <a:ext cx="0" cy="4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427470" y="4960099"/>
            <a:ext cx="41910" cy="4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6511290" y="5067300"/>
            <a:ext cx="41910" cy="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38" y="437388"/>
            <a:ext cx="8425339" cy="797052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4739" y="1409700"/>
                <a:ext cx="8180622" cy="497586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-fold cross-validation method,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𝑘</m:t>
                        </m:r>
                        <m:r>
                          <a:rPr lang="en-IN" sz="2000" i="1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part of the given data is used in training with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-tests.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-fold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ross-validation is an </a:t>
                </a:r>
                <a:r>
                  <a:rPr lang="en-US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extreme case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-fold cross validation, often  known as</a:t>
                </a:r>
                <a:r>
                  <a:rPr lang="en-US" sz="2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“Leave-one-out’’ cross-validation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Here, dataset is divided into as many folds as there are instances; thus, all most each tuple forming a training set, building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classifiers. 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this method, therefore,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classifiers are built from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N-1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instances, and each tuple is used to classify a single test instances.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Test sets are mutually exclusive and effectively cover the entire set (in sequence). This is as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trained by entire data as well as tested by entire data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set.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Overall estimation is then averaged out of the results of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classifiers.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739" y="1409700"/>
                <a:ext cx="8180622" cy="4975860"/>
              </a:xfrm>
              <a:blipFill rotWithShape="1">
                <a:blip r:embed="rId2"/>
                <a:stretch>
                  <a:fillRect l="-447" r="-894" b="-9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30708"/>
            <a:ext cx="8321917" cy="880872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 : Issue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39" y="1493520"/>
            <a:ext cx="8180622" cy="438912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far the estimation of accuracy and performance of a classifier model is concerned, the </a:t>
            </a:r>
            <a:r>
              <a:rPr lang="en-US" sz="20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-fold cross-validation is comparable to the others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have just discussed.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drawback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-fold cross validation strategy is that it is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computationally expensive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as here we have to repeat the run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times; this is particularly true when data set is large.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practice, the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method is extremely beneficial with very small data set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only, where as much data as possible to need to be used to train a classifier.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368808"/>
            <a:ext cx="8425339" cy="918972"/>
          </a:xfrm>
        </p:spPr>
        <p:txBody>
          <a:bodyPr/>
          <a:lstStyle/>
          <a:p>
            <a:r>
              <a:rPr lang="en-US" sz="4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Bootstrap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39" y="1577340"/>
            <a:ext cx="8321041" cy="4747260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Bootstrap method is a variation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repeated version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of Random sampling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method suggests the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sampling of training records with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replacement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Each time a record is selected for training set, is put back into the original pool of records, so that it is equally likely to be redrawn in the next run.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other words, the Bootstrap method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samples the given data set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uniformly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replacement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rational of having this strategy is that let some records be occur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more than once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samples of both training as well as testing.</a:t>
            </a:r>
          </a:p>
          <a:p>
            <a:pPr lvl="8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What is the probability that a record will be selected more than once?</a:t>
            </a:r>
            <a:endParaRPr lang="en-US" sz="2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66700"/>
            <a:ext cx="8425339" cy="937260"/>
          </a:xfrm>
        </p:spPr>
        <p:txBody>
          <a:bodyPr/>
          <a:lstStyle/>
          <a:p>
            <a:r>
              <a:rPr lang="en-US" sz="4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Bootstrap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639" y="1402080"/>
                <a:ext cx="8321041" cy="49225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Suppose, we have given a data set of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records. The data set is sampled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times with replacement, resulting in a bootstrap sample (i.e., training set) of I samples.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Note that the entire runs are called a bootstrap sample in this method.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There are certain chance (i.e., probability) that a particular tuple occurs </a:t>
                </a:r>
                <a:r>
                  <a:rPr lang="en-US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one or more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times in the training set 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If they do not appear in the training set, then they will end up in the test set.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Each tuple has a probability of being selected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(and the probability of not being selected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IN" sz="18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1800" dirty="0" smtClean="0"/>
                  <a:t>.</a:t>
                </a:r>
                <a:endParaRPr lang="en-IN" sz="1800" dirty="0"/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We have to select N times, so the probability that a record will not be chosen during the whole run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80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IN" sz="1800" dirty="0"/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Thus, the probability that a record is chosen by a bootstrap sample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/>
                          </a:rPr>
                          <m:t>1−</m:t>
                        </m:r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80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IN" sz="1800" dirty="0"/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For a large value of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, it can be proved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80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IN" sz="1800" i="1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IN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Thus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the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probability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that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a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record chosen in a bootstrap sample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0.632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39" y="1402080"/>
                <a:ext cx="8321041" cy="4922520"/>
              </a:xfrm>
              <a:blipFill rotWithShape="1">
                <a:blip r:embed="rId2"/>
                <a:stretch>
                  <a:fillRect l="-366" t="-1238" b="-2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66700"/>
            <a:ext cx="8425339" cy="937260"/>
          </a:xfrm>
        </p:spPr>
        <p:txBody>
          <a:bodyPr/>
          <a:lstStyle/>
          <a:p>
            <a:r>
              <a:rPr lang="en-US" sz="4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Bootstrap Method : Implication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8078" y="5783580"/>
            <a:ext cx="8425339" cy="54102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This is why, the Bootstrap method is also known as 0.632 bootstrap method</a:t>
            </a:r>
            <a:endParaRPr lang="en-IN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5" y="1726883"/>
            <a:ext cx="8188166" cy="380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0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979" y="3064586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Accuracy Estimation 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 Estimation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463040"/>
                <a:ext cx="8501751" cy="438912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We have learned how a classifier system can be tested. Next, we are to learn the metrics with which a classifier should be estimated.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There are mainly to things to be measured for a given classifier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Accuracy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Performance 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Accuracy estimation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is the number of instances with which a classifier is tested and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is the number of correctly classified instances, the accuracy can be denoted as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latin typeface="Cambria Math"/>
                        </a:rPr>
                        <m:t>∈=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IN" sz="18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 sz="1800" dirty="0"/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Also, we can say the 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error 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rate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(i.e., is misclassification rate)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/>
                          </a:rPr>
                          <m:t>∈</m:t>
                        </m:r>
                      </m:e>
                    </m:acc>
                  </m:oMath>
                </a14:m>
                <a:r>
                  <a:rPr lang="en-IN" sz="1800" dirty="0" smtClean="0"/>
                  <a:t>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denoted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by</a:t>
                </a: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800" i="1">
                              <a:latin typeface="Cambria Math"/>
                            </a:rPr>
                            <m:t>∈</m:t>
                          </m:r>
                        </m:e>
                      </m:acc>
                      <m:r>
                        <a:rPr lang="en-IN" sz="1800" i="1">
                          <a:latin typeface="Cambria Math"/>
                        </a:rPr>
                        <m:t>=1−∈</m:t>
                      </m:r>
                    </m:oMath>
                  </m:oMathPara>
                </a14:m>
                <a:endParaRPr lang="en-IN" sz="1800" dirty="0"/>
              </a:p>
              <a:p>
                <a:pPr marL="393192" lvl="1" indent="0">
                  <a:buNone/>
                </a:pPr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</a:t>
                </a: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3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463040"/>
                <a:ext cx="8501751" cy="4389120"/>
              </a:xfrm>
              <a:blipFill rotWithShape="1">
                <a:blip r:embed="rId2"/>
                <a:stretch>
                  <a:fillRect l="-502" t="-694" r="-215" b="-345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19968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 : True and Predictive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9" y="1318260"/>
                <a:ext cx="7906302" cy="503682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Now, this accuracy may be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true (or absolute) 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or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predicted (or optimistic) accuracy.</a:t>
                </a:r>
                <a:endParaRPr lang="en-US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True accuracy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of a classifier is the accuracy when the classifier is tested with </a:t>
                </a:r>
                <a:r>
                  <a:rPr lang="en-US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all possible unseen instances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in the given classification space.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However,  the number of possible unseen instances is potentially very large (if it is not infinite)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For example, classifying a hand-written character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Hence, measuring the true accuracy beyond the dispute is impractical.</a:t>
                </a:r>
                <a:endParaRPr lang="en-US" sz="13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800" dirty="0" smtClean="0">
                  <a:cs typeface="Times New Roman" pitchFamily="18" charset="0"/>
                </a:endParaRPr>
              </a:p>
              <a:p>
                <a:r>
                  <a:rPr lang="en-US" sz="2000" b="1" dirty="0" smtClean="0"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Predictive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of a classifier is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an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accuracy </a:t>
                </a:r>
                <a:r>
                  <a:rPr lang="en-US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estimation for a given test data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(which are mutually exclusive with training data).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If the predictive accuracy for test set is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and if we test the classifier with a different test set it is very likely that a different accuracy would be obtained.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The predictive accuracy when  estimated with a given test set it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should be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acceptable without any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objection</a:t>
                </a:r>
              </a:p>
              <a:p>
                <a:pPr lvl="1"/>
                <a:endParaRPr lang="en-US" sz="100" b="1" dirty="0">
                  <a:cs typeface="Times New Roman" pitchFamily="18" charset="0"/>
                </a:endParaRP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9" y="1318260"/>
                <a:ext cx="7906302" cy="5036820"/>
              </a:xfrm>
              <a:blipFill rotWithShape="0">
                <a:blip r:embed="rId2"/>
                <a:stretch>
                  <a:fillRect l="-540" t="-605" b="-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463040"/>
            <a:ext cx="8501751" cy="4869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11.1 : Universality of predictive accuracy</a:t>
            </a:r>
          </a:p>
          <a:p>
            <a:pPr marL="0" indent="0">
              <a:buNone/>
            </a:pPr>
            <a:endParaRPr lang="en-US" sz="1000" b="1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Consider a classifier model </a:t>
            </a:r>
            <a:r>
              <a:rPr lang="en-US" sz="20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i="1" baseline="30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developed with a training set D using an algorithm </a:t>
            </a:r>
            <a:r>
              <a:rPr lang="en-US" sz="20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lvl="8"/>
            <a:endParaRPr lang="en-US" sz="2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Two predictive accuracies when </a:t>
            </a:r>
            <a:r>
              <a:rPr lang="en-US" sz="20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i="1" baseline="30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is estimated with two different training sets T</a:t>
            </a:r>
            <a:r>
              <a:rPr lang="en-US" sz="20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and T</a:t>
            </a:r>
            <a:r>
              <a:rPr lang="en-US" sz="20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are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(M</a:t>
            </a:r>
            <a:r>
              <a:rPr lang="en-US" sz="2000" baseline="30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T1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= 95%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(M</a:t>
            </a:r>
            <a:r>
              <a:rPr lang="en-US" sz="2000" baseline="30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T2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= 70%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Further,  assume the size of T</a:t>
            </a:r>
            <a:r>
              <a:rPr lang="en-US" sz="20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and T</a:t>
            </a:r>
            <a:r>
              <a:rPr lang="en-US" sz="20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</a:p>
          <a:p>
            <a:pPr marL="393192" lvl="1" indent="0">
              <a:buNone/>
            </a:pP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|T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| = 100 records</a:t>
            </a:r>
          </a:p>
          <a:p>
            <a:pPr marL="393192" lvl="1" indent="0">
              <a:buNone/>
            </a:pP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|T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| = 5000 records. 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Based on the above mentioned estimations, neither estimation is acceptable beyond doubt.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80" y="525780"/>
            <a:ext cx="8220687" cy="7086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Topics Covered in this Presentation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78" y="1821180"/>
            <a:ext cx="8501751" cy="452628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Estimation Strategies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Accuracy Estimation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Error Estimation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Statistical Estimation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Performance Estimation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ROC Curve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58" y="1386840"/>
            <a:ext cx="8501751" cy="466344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the above-mentioned issue in mind, researchers have proposed two heuristic measures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Error estimation using </a:t>
            </a:r>
            <a:r>
              <a:rPr lang="en-US" sz="18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8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oss Functions</a:t>
            </a:r>
          </a:p>
          <a:p>
            <a:pPr lvl="8"/>
            <a:endParaRPr lang="en-US" sz="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stimation using </a:t>
            </a:r>
            <a:r>
              <a:rPr lang="en-US" sz="18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Confidence </a:t>
            </a:r>
            <a:r>
              <a:rPr lang="en-US" sz="18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8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evel</a:t>
            </a:r>
          </a:p>
          <a:p>
            <a:endParaRPr lang="en-US" sz="2000" b="1" dirty="0" smtClean="0"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next few slides, we will discus about the two estimations </a:t>
            </a:r>
            <a:endParaRPr lang="en-US" sz="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4258" y="1386840"/>
                <a:ext cx="8501751" cy="499110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be a matrix comprising with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test tuples </a:t>
                </a:r>
              </a:p>
              <a:p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:r>
                  <a:rPr lang="en-US" sz="16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00" i="1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16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= 1, 2, …, </a:t>
                </a:r>
                <a:r>
                  <a:rPr lang="en-US" sz="16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) is the </a:t>
                </a:r>
                <a:r>
                  <a:rPr lang="en-US" sz="16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-dimensional test tuples with associated outcome </a:t>
                </a:r>
                <a:r>
                  <a:rPr lang="en-US" sz="1600" i="1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6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393192" lvl="1" indent="0">
                  <a:buNone/>
                </a:pPr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Suppose, corresponding to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800" i="1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8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),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classifier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produces the result (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8"/>
                <a:endParaRPr lang="en-US" sz="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Also, assume that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1800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IN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denotes a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(following certain difference (or similarity), (e.g.,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1800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IN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= 0, if there is a match else 1)</a:t>
                </a:r>
              </a:p>
              <a:p>
                <a:pPr lvl="8"/>
                <a:endParaRPr lang="en-IN" sz="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The two loss functions measure the error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(the actual value)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(the predicted value) are</a:t>
                </a:r>
              </a:p>
              <a:p>
                <a:pPr lvl="8"/>
                <a:endParaRPr lang="en-IN" sz="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		Absolute error: 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IN" sz="1800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IN" sz="1800" dirty="0"/>
              </a:p>
              <a:p>
                <a:pPr marL="393192" lvl="1" indent="0">
                  <a:buNone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en-US" sz="1600" dirty="0" err="1" smtClean="0">
                    <a:latin typeface="Times New Roman" pitchFamily="18" charset="0"/>
                    <a:cs typeface="Times New Roman" pitchFamily="18" charset="0"/>
                  </a:rPr>
                  <a:t>Squred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error: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6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16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sz="1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IN" sz="1600" dirty="0"/>
              </a:p>
              <a:p>
                <a:pPr marL="0" indent="0">
                  <a:buNone/>
                </a:pPr>
                <a:endParaRPr lang="en-US" sz="300" b="1" dirty="0" smtClean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258" y="1386840"/>
                <a:ext cx="8501751" cy="4991100"/>
              </a:xfrm>
              <a:blipFill rotWithShape="1">
                <a:blip r:embed="rId2"/>
                <a:stretch>
                  <a:fillRect l="-287" t="-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1148" y="496868"/>
            <a:ext cx="8425339" cy="768052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Error Estimation using Loss Functions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6316" y="2548414"/>
            <a:ext cx="846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i="1" dirty="0">
                <a:latin typeface="Times New Roman" pitchFamily="18" charset="0"/>
                <a:cs typeface="Times New Roman" pitchFamily="18" charset="0"/>
              </a:rPr>
              <a:t>N×(n+1)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862455"/>
            <a:ext cx="5872163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2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2838" y="1600200"/>
                <a:ext cx="8501751" cy="507492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Based on the two loss functions, the test error (rate) also called </a:t>
                </a:r>
                <a:r>
                  <a:rPr lang="en-US" sz="2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generalization error,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is defined as the average loss over the test set T. The following two measures for test errors are 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	Mean Absolute Error (MAE):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IN" sz="1800" b="0" i="1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8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	Mean Squared Error(MSE):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):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8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18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  <m:r>
                              <a:rPr lang="en-IN" sz="1800" b="0" i="1" baseline="3000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nary>
                      </m:num>
                      <m:den>
                        <m:r>
                          <a:rPr lang="en-IN" sz="1800" i="1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  <m:r>
                      <a:rPr lang="en-IN" sz="18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IN" sz="18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Note that, MSE aggregates the presence of outlier.</a:t>
                </a:r>
              </a:p>
              <a:p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In addition to the above, a relative error  measurement is also known. In this measure, the error is measured relative to the mean value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calculated as the mean of </a:t>
                </a:r>
                <a:r>
                  <a:rPr lang="en-US" sz="1800" i="1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8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18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= 1, 2, …,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) of the training data say D. Two measures are</a:t>
                </a:r>
              </a:p>
              <a:p>
                <a:pPr marL="393192" lvl="1" indent="0">
                  <a:buNone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Relative Absolute Error (RAE: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IN" sz="1800"/>
                              <m:t> 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Relative Squared Error (RSE):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IN" sz="1800" i="1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sz="1800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1800" b="0" i="1" baseline="3000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8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IN" sz="1800"/>
                              <m:t> </m:t>
                            </m:r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IN" sz="1800" b="0" i="1" baseline="3000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 smtClean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cs typeface="Times New Roman" pitchFamily="18" charset="0"/>
                  </a:rPr>
                  <a:t> </a:t>
                </a:r>
                <a:endParaRPr lang="en-US" sz="300" b="1" dirty="0" smtClean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838" y="1600200"/>
                <a:ext cx="8501751" cy="5074920"/>
              </a:xfrm>
              <a:blipFill rotWithShape="1">
                <a:blip r:embed="rId2"/>
                <a:stretch>
                  <a:fillRect l="-430" t="-601" r="-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1148" y="367328"/>
            <a:ext cx="8425339" cy="768052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Error Estimation using Loss Functions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68079" y="1135380"/>
                <a:ext cx="7982502" cy="5288280"/>
              </a:xfrm>
            </p:spPr>
            <p:txBody>
              <a:bodyPr>
                <a:normAutofit lnSpcReduction="10000"/>
              </a:bodyPr>
              <a:lstStyle/>
              <a:p>
                <a:pPr marL="342900" lvl="1" indent="-342900">
                  <a:buClr>
                    <a:schemeClr val="accent3"/>
                  </a:buClr>
                  <a:buSzPct val="95000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In fact, if we know the value of predictive accuracy, say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then we can guess the true accuracy within a certain range given a </a:t>
                </a:r>
                <a:r>
                  <a:rPr lang="en-US" sz="2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confidence level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171700" lvl="8" indent="-342900">
                  <a:buSzPct val="95000"/>
                </a:pPr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sz="2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Confidence level: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concept of “confidence level ” can be better understood with the following two experiments, related to tossing a coin.</a:t>
                </a:r>
              </a:p>
              <a:p>
                <a:pPr marL="2103120" lvl="8" indent="-274320">
                  <a:buSzPct val="95000"/>
                </a:pPr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Experiment 1:</a:t>
                </a:r>
                <a:r>
                  <a:rPr lang="en-US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When a coin is tossed, there is a probability that the head will occur. We have to experiment the value for this probability value. A simple experiment is that the coin is tossed many times and both numbers of heads and tails are recorded.</a:t>
                </a: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103120" lvl="8" indent="-274320">
                  <a:buSzPct val="95000"/>
                </a:pP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103120" lvl="8" indent="-274320">
                  <a:buSzPct val="95000"/>
                </a:pPr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Thus, we can say that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𝑝</m:t>
                    </m:r>
                    <m:r>
                      <a:rPr lang="en-IN" sz="1800" i="1">
                        <a:latin typeface="Cambria Math"/>
                      </a:rPr>
                      <m:t>→0.5</m:t>
                    </m:r>
                  </m:oMath>
                </a14:m>
                <a:r>
                  <a:rPr lang="en-IN" sz="1800" dirty="0" smtClean="0"/>
                  <a:t>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after a large number of trials in each experiment.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9" y="1135380"/>
                <a:ext cx="7982502" cy="5288280"/>
              </a:xfrm>
              <a:blipFill rotWithShape="1">
                <a:blip r:embed="rId2"/>
                <a:stretch>
                  <a:fillRect l="-535" t="-1152" r="-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56471"/>
              </p:ext>
            </p:extLst>
          </p:nvPr>
        </p:nvGraphicFramePr>
        <p:xfrm>
          <a:off x="1430708" y="4145209"/>
          <a:ext cx="62409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N=10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N=50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N=100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N=250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N=500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N=1000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115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259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490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510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0.42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0.54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0.46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0.54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0.46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0.42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0.51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214928"/>
            <a:ext cx="8425339" cy="76805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3290" y="6356357"/>
            <a:ext cx="780124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2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68079" y="1135380"/>
                <a:ext cx="7982502" cy="5288280"/>
              </a:xfrm>
            </p:spPr>
            <p:txBody>
              <a:bodyPr>
                <a:normAutofit/>
              </a:bodyPr>
              <a:lstStyle/>
              <a:p>
                <a:r>
                  <a:rPr lang="en-IN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Experiment 2: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A similar experiment but with different counting is conducted to learn the probability that a coin is flipped its head 20 times out of 50 trials. This experiment is popularly known as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Bernoulli's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trials. It can be stated as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follows.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IN" sz="2000" dirty="0">
                    <a:ea typeface="Cambria Math"/>
                    <a:cs typeface="Times New Roman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𝑋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</m:e>
                    </m:d>
                    <m:r>
                      <a:rPr lang="en-IN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IN" sz="20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</m:sup>
                    </m:sSup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1−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Number of trials</a:t>
                </a:r>
              </a:p>
              <a:p>
                <a:pPr lvl="1"/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Number of outcomes that an event occurs.</a:t>
                </a:r>
              </a:p>
              <a:p>
                <a:pPr lvl="1"/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Probability that the event 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occur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Thus, if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0.5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=20</m:t>
                        </m:r>
                      </m:e>
                    </m:d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/>
                                <a:cs typeface="Times New Roman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IN" sz="2000" i="1">
                                <a:latin typeface="Cambria Math"/>
                                <a:cs typeface="Times New Roman" pitchFamily="18" charset="0"/>
                              </a:rPr>
                              <m:t>20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0.5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20</m:t>
                        </m:r>
                      </m:sup>
                    </m:sSup>
                    <m:r>
                      <a:rPr lang="en-IN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0.5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30</m:t>
                        </m:r>
                      </m:sup>
                    </m:sSup>
                    <m:r>
                      <a:rPr lang="en-IN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=0.0419</m:t>
                    </m:r>
                  </m:oMath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Note: </a:t>
                </a:r>
                <a:endParaRPr lang="en-IN" sz="2000" b="1" dirty="0" smtClean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Also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we may note the following</a:t>
                </a:r>
              </a:p>
              <a:p>
                <a:pPr lvl="2"/>
                <a:r>
                  <a:rPr lang="en-IN" sz="15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Mean = </a:t>
                </a:r>
                <a:r>
                  <a:rPr lang="en-IN" sz="1500" i="1" dirty="0" err="1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N×p</a:t>
                </a:r>
                <a:r>
                  <a:rPr lang="en-IN" sz="15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50</a:t>
                </a:r>
                <a:r>
                  <a:rPr lang="en-IN" sz="15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n-IN" sz="15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0.5 = 25 </a:t>
                </a:r>
                <a:r>
                  <a:rPr lang="en-IN" sz="15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IN" sz="15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Variance = </a:t>
                </a:r>
                <a:r>
                  <a:rPr lang="en-IN" sz="15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IN" sz="15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× </a:t>
                </a:r>
                <a:r>
                  <a:rPr lang="en-IN" sz="15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IN" sz="15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1-p</a:t>
                </a:r>
                <a:r>
                  <a:rPr lang="en-IN" sz="15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IN" sz="15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×</a:t>
                </a:r>
                <a:r>
                  <a:rPr lang="en-IN" sz="15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IN" sz="15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 50</a:t>
                </a:r>
                <a:r>
                  <a:rPr lang="en-IN" sz="15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n-IN" sz="15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0.5</a:t>
                </a:r>
                <a:r>
                  <a:rPr lang="en-IN" sz="15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n-IN" sz="15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0.5 = 12.5</a:t>
                </a:r>
                <a:endParaRPr lang="en-US" sz="1500" dirty="0" smtClean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9" y="1135380"/>
                <a:ext cx="7982502" cy="5288280"/>
              </a:xfrm>
              <a:blipFill rotWithShape="1">
                <a:blip r:embed="rId2"/>
                <a:stretch>
                  <a:fillRect l="-535" t="-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214928"/>
            <a:ext cx="8425339" cy="76805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3290" y="6356357"/>
            <a:ext cx="780124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68079" y="1135380"/>
                <a:ext cx="7982502" cy="5288280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The task of predicting the class labels of test records can also be considered as a binomial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experiment, which can be understood as follows. Let us consider the following.</a:t>
                </a: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Number of records in the test set.</a:t>
                </a:r>
              </a:p>
              <a:p>
                <a:pPr lvl="1"/>
                <a:r>
                  <a:rPr lang="en-IN" sz="18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= Number of records predicted correctly by the classifier.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∈</m:t>
                    </m:r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n/N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, the observed 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accuracy (it is also called the empirical accuracy).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/>
                          </a:rPr>
                          <m:t>∈</m:t>
                        </m:r>
                      </m:e>
                    </m:acc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= the true accuracy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7"/>
                <a:endParaRPr lang="en-IN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30000">
                        <a:latin typeface="Cambria Math"/>
                        <a:ea typeface="Cambria Math"/>
                      </a:rPr>
                      <m:t>𝐿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30000">
                        <a:latin typeface="Cambria Math"/>
                        <a:ea typeface="Cambria Math"/>
                      </a:rPr>
                      <m:t>𝑈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 denotes the lower and upper bound of a confidence level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. Then the confidence interval for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is given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by </a:t>
                </a: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endParaRPr lang="en-US" sz="15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/>
                  <a:t>If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/>
                  <a:t> is the mean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30000">
                        <a:latin typeface="Cambria Math"/>
                        <a:ea typeface="Cambria Math"/>
                      </a:rPr>
                      <m:t>𝐿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30000">
                        <a:latin typeface="Cambria Math"/>
                        <a:ea typeface="Cambria Math"/>
                      </a:rPr>
                      <m:t>𝑈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/>
                  <a:t>, then we can </a:t>
                </a:r>
                <a:r>
                  <a:rPr lang="en-IN" sz="2000" dirty="0" smtClean="0"/>
                  <a:t>write</a:t>
                </a:r>
                <a:endParaRPr lang="en-IN" sz="2000" dirty="0"/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500" dirty="0" smtClean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9" y="1135380"/>
                <a:ext cx="7982502" cy="5288280"/>
              </a:xfrm>
              <a:blipFill rotWithShape="1">
                <a:blip r:embed="rId2"/>
                <a:stretch>
                  <a:fillRect l="-535" t="-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214928"/>
            <a:ext cx="8425339" cy="76805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3290" y="6356357"/>
            <a:ext cx="780124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67774" y="4327903"/>
                <a:ext cx="3565271" cy="80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∝</m:t>
                              </m:r>
                            </m:sub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IN" i="1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∈−</m:t>
                              </m:r>
                              <m:acc>
                                <m:accPr>
                                  <m:chr m:val="̃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∈</m:t>
                                  </m:r>
                                </m:e>
                              </m:ac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∈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1−∈</m:t>
                                      </m:r>
                                    </m:e>
                                  </m:d>
                                  <m:r>
                                    <a:rPr lang="en-IN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  <m:r>
                            <a:rPr lang="en-IN" i="1">
                              <a:latin typeface="Cambria Math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∝</m:t>
                              </m:r>
                            </m:sub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𝑈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/>
                        </a:rPr>
                        <m:t>=</m:t>
                      </m:r>
                      <m:r>
                        <a:rPr lang="en-IN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74" y="4327903"/>
                <a:ext cx="3565271" cy="8082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99855" y="5841348"/>
                <a:ext cx="4679950" cy="4277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/>
                            </a:rPr>
                            <m:t>∈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IN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IN" i="1">
                          <a:latin typeface="Cambria Math"/>
                        </a:rPr>
                        <m:t>∈</m:t>
                      </m:r>
                      <m:r>
                        <a:rPr lang="en-IN" i="1" smtClean="0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r>
                        <a:rPr lang="en-IN" i="1">
                          <a:latin typeface="Cambria Math"/>
                          <a:ea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IN" i="1">
                              <a:latin typeface="Cambria Math"/>
                            </a:rPr>
                            <m:t>∈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en-IN" i="1">
                              <a:latin typeface="Cambria Math"/>
                            </a:rPr>
                            <m:t>∈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)/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855" y="5841348"/>
                <a:ext cx="4679950" cy="427746"/>
              </a:xfrm>
              <a:prstGeom prst="rect">
                <a:avLst/>
              </a:prstGeom>
              <a:blipFill rotWithShape="1"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3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35719" y="2217420"/>
                <a:ext cx="7982502" cy="4053840"/>
              </a:xfrm>
            </p:spPr>
            <p:txBody>
              <a:bodyPr>
                <a:normAutofit lnSpcReduction="10000"/>
              </a:bodyPr>
              <a:lstStyle/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 table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with different values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can be obtained from any book on statistics. A small part of the same is given below.</a:t>
                </a: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Thus, given a confidence level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we shall be able to know the value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and hence the true 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/>
                          </a:rPr>
                          <m:t>∈</m:t>
                        </m:r>
                      </m:e>
                    </m:acc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), if we have the  value of the observed 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Thus, knowing a test data set of size </a:t>
                </a:r>
                <a:r>
                  <a:rPr lang="en-US" sz="20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it is possible to estimate the true accuracy!</a:t>
                </a:r>
                <a:endParaRPr lang="en-US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719" y="2217420"/>
                <a:ext cx="7982502" cy="4053840"/>
              </a:xfrm>
              <a:blipFill rotWithShape="1">
                <a:blip r:embed="rId2"/>
                <a:stretch>
                  <a:fillRect l="-458" r="-12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377638"/>
            <a:ext cx="8425339" cy="76805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3290" y="6356357"/>
            <a:ext cx="780124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143476"/>
                  </p:ext>
                </p:extLst>
              </p:nvPr>
            </p:nvGraphicFramePr>
            <p:xfrm>
              <a:off x="1339268" y="3230809"/>
              <a:ext cx="624099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01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0.5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0.7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0.95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0.99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a:rPr lang="en-IN" sz="1800" i="1" baseline="-2500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0.67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1.04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1.28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1.65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1.96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2.33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2.58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143476"/>
                  </p:ext>
                </p:extLst>
              </p:nvPr>
            </p:nvGraphicFramePr>
            <p:xfrm>
              <a:off x="1339268" y="3230809"/>
              <a:ext cx="624099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0124"/>
                    <a:gridCol w="780124"/>
                    <a:gridCol w="780124"/>
                    <a:gridCol w="780124"/>
                    <a:gridCol w="780124"/>
                    <a:gridCol w="780124"/>
                    <a:gridCol w="780124"/>
                    <a:gridCol w="78012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81" t="-8197" r="-7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0.5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0.7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0.95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0.99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81" t="-108197" r="-7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0.67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1.04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1.28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1.65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1.96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2.33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2.58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56015" y="1436141"/>
                <a:ext cx="4507252" cy="833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000" i="1">
                              <a:latin typeface="Cambria Math"/>
                            </a:rPr>
                            <m:t>∈</m:t>
                          </m:r>
                        </m:e>
                      </m:acc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IN" sz="2400" b="1" i="1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IN" sz="2400" b="1" i="1">
                          <a:latin typeface="Cambria Math"/>
                        </a:rPr>
                        <m:t>∈</m:t>
                      </m:r>
                      <m:r>
                        <a:rPr lang="en-IN" sz="2400" b="1" i="1" smtClean="0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𝜶</m:t>
                          </m:r>
                        </m:sub>
                      </m:sSub>
                      <m:r>
                        <a:rPr lang="en-IN" sz="2400" b="1" i="1">
                          <a:latin typeface="Cambria Math"/>
                          <a:ea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IN" sz="2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IN" sz="2400" b="1" i="1">
                              <a:latin typeface="Cambria Math"/>
                            </a:rPr>
                            <m:t>∈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−∈)/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</m:rad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015" y="1436141"/>
                <a:ext cx="4507252" cy="8330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4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36" y="1420009"/>
                <a:ext cx="8425339" cy="49700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Example 11.2: True accuracy from observed accuracy</a:t>
                </a:r>
              </a:p>
              <a:p>
                <a:pPr marL="0" indent="0">
                  <a:buNone/>
                </a:pPr>
                <a:r>
                  <a:rPr lang="en-US" sz="8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8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			</a:t>
                </a:r>
                <a:endParaRPr lang="en-US" sz="800" b="1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 classifier is tested with a test set of size 100. Classifier predicts 80 test tuples correctly. We are to calculate the following.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Observed accuracy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Mean error rate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Standard error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accuracy with confidence level 0.95.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Solution:</a:t>
                </a:r>
                <a:endParaRPr lang="en-US" sz="2000" b="1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822960" lvl="1" indent="-457200"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The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observed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accuracy</m:t>
                    </m:r>
                    <m:r>
                      <a:rPr lang="en-US" sz="1800" b="0" i="1" smtClean="0">
                        <a:solidFill>
                          <a:srgbClr val="0B5ED7"/>
                        </a:solidFill>
                        <a:latin typeface="Cambria Math"/>
                      </a:rPr>
                      <m:t>(</m:t>
                    </m:r>
                    <m:r>
                      <a:rPr lang="en-IN" sz="1800" i="1" smtClean="0">
                        <a:solidFill>
                          <a:srgbClr val="0B5ED7"/>
                        </a:solidFill>
                        <a:latin typeface="Cambria Math"/>
                      </a:rPr>
                      <m:t>∈</m:t>
                    </m:r>
                    <m:r>
                      <a:rPr lang="en-IN" sz="1800" i="1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B5ED7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80/100 = 0.80  So error (p) = 0.2</a:t>
                </a:r>
              </a:p>
              <a:p>
                <a:pPr marL="822960" lvl="1" indent="-457200">
                  <a:buAutoNum type="alphaLcParenR"/>
                </a:pP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Mean error rate = </a:t>
                </a:r>
                <a:r>
                  <a:rPr lang="en-US" sz="1800" i="1" dirty="0" err="1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p×N</a:t>
                </a: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0.2×</a:t>
                </a:r>
                <a:r>
                  <a:rPr lang="en-US" sz="18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20</a:t>
                </a:r>
                <a:endParaRPr lang="en-US" sz="18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822960" lvl="1" indent="-457200">
                  <a:buAutoNum type="alphaLcParenR"/>
                </a:pP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Standard error rate (</a:t>
                </a:r>
                <a:r>
                  <a:rPr lang="el-GR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</a:rPr>
                              <m:t>1−∈</m:t>
                            </m:r>
                          </m:e>
                        </m:d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𝑁</m:t>
                        </m:r>
                      </m:e>
                    </m:rad>
                    <m:r>
                      <a:rPr lang="en-IN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 smtClean="0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1800" b="0" i="1" smtClean="0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0.8</m:t>
                            </m:r>
                            <m:r>
                              <a:rPr lang="en-IN" sz="1800" b="0" i="1" smtClean="0">
                                <a:solidFill>
                                  <a:srgbClr val="0B5ED7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×0.2</m:t>
                            </m:r>
                          </m:num>
                          <m:den>
                            <m:r>
                              <a:rPr lang="en-IN" sz="1800" b="0" i="1" smtClean="0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100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0.04</a:t>
                </a:r>
                <a:endParaRPr lang="en-US" sz="18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822960" lvl="1" indent="-457200">
                  <a:buFont typeface="Wingdings 2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</m:e>
                    </m:acc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IN" sz="1800" b="0" i="1">
                        <a:solidFill>
                          <a:srgbClr val="0B5ED7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</a:rPr>
                      <m:t>∈±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)/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IN" sz="1800" dirty="0" smtClean="0"/>
                  <a:t> = </a:t>
                </a: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0.8±0.04×1.96 =  0.7216 with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1800" b="0" i="1" baseline="-25000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=1.96 and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0.95.</a:t>
                </a:r>
                <a:endParaRPr lang="en-US" sz="18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36" y="1420009"/>
                <a:ext cx="8425339" cy="4970033"/>
              </a:xfrm>
              <a:blipFill rotWithShape="1">
                <a:blip r:embed="rId2"/>
                <a:stretch>
                  <a:fillRect l="-796" t="-613" b="-4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366880"/>
            <a:ext cx="8425339" cy="76805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563445"/>
                <a:ext cx="8425339" cy="49126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Note:</a:t>
                </a:r>
              </a:p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Suppose, a classifier is tested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times with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different test sets. If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rgbClr val="0B5ED7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IN" sz="2000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000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denotes the predicted accuracy when tested with test set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in the </a:t>
                </a:r>
                <a:r>
                  <a:rPr lang="en-IN" sz="2000" dirty="0" err="1" smtClean="0">
                    <a:latin typeface="Times New Roman" pitchFamily="18" charset="0"/>
                    <a:cs typeface="Times New Roman" pitchFamily="18" charset="0"/>
                  </a:rPr>
                  <a:t>i-th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run (1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≤ </a:t>
                </a:r>
                <a:r>
                  <a:rPr lang="en-IN" sz="20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 ≤ k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), then the overall predicted accuracy is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rgbClr val="0B5ED7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is the weighted 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values. The standard error and true accuracy at a confidence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are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 b="0" i="0" smtClean="0">
                          <a:latin typeface="Cambria Math"/>
                          <a:cs typeface="Times New Roman" pitchFamily="18" charset="0"/>
                        </a:rPr>
                        <m:t>Standard</m:t>
                      </m:r>
                      <m:r>
                        <a:rPr lang="en-IN" sz="2000" b="0" i="0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/>
                          <a:cs typeface="Times New Roman" pitchFamily="18" charset="0"/>
                        </a:rPr>
                        <m:t>error</m:t>
                      </m:r>
                      <m:r>
                        <a:rPr lang="en-IN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000" i="1">
                              <a:latin typeface="Cambria Math"/>
                            </a:rPr>
                            <m:t>∈</m:t>
                          </m:r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(1−</m:t>
                          </m:r>
                          <m:r>
                            <a:rPr lang="en-IN" sz="2000" i="1">
                              <a:latin typeface="Cambria Math"/>
                            </a:rPr>
                            <m:t>∈</m:t>
                          </m:r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)/</m:t>
                          </m:r>
                          <m:nary>
                            <m:naryPr>
                              <m:chr m:val="∑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/>
                        <a:cs typeface="Times New Roman" pitchFamily="18" charset="0"/>
                      </a:rPr>
                      <m:t>True</m:t>
                    </m:r>
                    <m:r>
                      <a:rPr lang="en-IN" sz="20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/>
                        <a:cs typeface="Times New Roman" pitchFamily="18" charset="0"/>
                      </a:rPr>
                      <m:t>accuracy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i="1">
                        <a:latin typeface="Cambria Math"/>
                      </a:rPr>
                      <m:t>∈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1−</m:t>
                                </m:r>
                                <m:r>
                                  <a:rPr lang="en-IN" sz="2000" i="1">
                                    <a:latin typeface="Cambria Math"/>
                                  </a:rPr>
                                  <m:t>∈</m:t>
                                </m:r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20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  <m:r>
                                  <a:rPr lang="en-IN" sz="2000" i="1">
                                    <a:latin typeface="Cambria Math"/>
                                    <a:cs typeface="Times New Roman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2000" i="1">
                                    <a:latin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b>
                      <m:sSubPr>
                        <m:ctrlPr>
                          <a:rPr lang="en-IN" sz="200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𝜏</m:t>
                        </m:r>
                      </m:e>
                      <m:sub>
                        <m:r>
                          <a:rPr lang="en-IN" sz="200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563445"/>
                <a:ext cx="8425339" cy="4912659"/>
              </a:xfrm>
              <a:blipFill rotWithShape="1">
                <a:blip r:embed="rId2"/>
                <a:stretch>
                  <a:fillRect l="-796" t="-620" r="-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345364"/>
            <a:ext cx="8425339" cy="76805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29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979" y="2913979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Performance Estimation 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80" y="525780"/>
            <a:ext cx="8220687" cy="7086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78" y="1615440"/>
            <a:ext cx="8501751" cy="473202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classifier is used to predict an outcome of a test data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Such a prediction is useful in many applications</a:t>
            </a:r>
          </a:p>
          <a:p>
            <a:pPr lvl="2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Business forecasting, cause-and-effect analysis, etc.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number of classifiers have been evolved to support the activities.</a:t>
            </a:r>
          </a:p>
          <a:p>
            <a:pPr lvl="2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Each has their own merits and demerits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is a need to estimate the accuracy and performance of the classifier with respect to few controlling parameters in data sensitivity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a task of sensitivity analysis, we have to focus on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Estimation strategy</a:t>
            </a:r>
          </a:p>
          <a:p>
            <a:pPr lvl="1"/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Metrics for measuring accuracy</a:t>
            </a:r>
          </a:p>
          <a:p>
            <a:pPr lvl="1"/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Metrics for measuring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83155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Estimation of a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44" y="1217507"/>
            <a:ext cx="8501751" cy="527642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Predictive accuracy works fine, when the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classes are balanced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That is, every class in the data set are equally important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fact, data sets with imbalanced class distributions are quite common in many real life applications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the classifier classified a test data set with imbalanced class distributions then, predictive accuracy on its own is not a reliable indicator of a classifier’s effectiveness. 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11.3: Effectiveness of Predictive Accuracy</a:t>
            </a: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Given a data set of stock markets, we are to classify them as “good” and “worst”. Suppose, in the data set, out of 100 entries, 98 belong to “good” class and only 2 are in “worst” class.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With this data set, if classifier’s predictive accuracy is 0.98, a very high value!</a:t>
            </a:r>
          </a:p>
          <a:p>
            <a:pPr lvl="3"/>
            <a:r>
              <a:rPr lang="en-US" sz="14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Here, there is a high chance that 2 “worst” stock markets may incorrectly be classified as “good”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On the other hand, if  the predictive accuracy is 0.02, then none of the stock markets may be classified as “good”</a:t>
            </a:r>
            <a:endParaRPr lang="en-US" sz="15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2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133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Estimation of a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11" y="1454573"/>
            <a:ext cx="8501751" cy="3532294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Thus, when the classifier classified a test data set with imbalanced class distributions,  then predictive accuracy on its own is not a reliable indicator of a classifier’s effectiveness. 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necessitates an alternative metrics to judge the classifier.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Before exploring them, we introduce the concept of </a:t>
            </a:r>
            <a:r>
              <a:rPr lang="en-US" sz="2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65912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1303"/>
            <a:ext cx="8501751" cy="502158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confusion matrix for a two classes (+, -) is shown below.</a:t>
            </a:r>
          </a:p>
          <a:p>
            <a:pPr lvl="5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four quadrants in the confusion matrix, which are symbolized as below.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True Positive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(TP: f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: The number of instances that were positive (+) and correctly classified as positive (+v).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False Negative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(FN: f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): The number of instances that were positive (+) and incorrectly classified as negative (-). It is also known as </a:t>
            </a:r>
            <a:r>
              <a:rPr lang="en-US" sz="1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Type 2 Error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False Positive (FP: f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number of instances that were 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negative (-) 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incorrectly classified as 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(+). This also known 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1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 Error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0F6FC6"/>
              </a:buClr>
            </a:pP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True Negative (TN: f</a:t>
            </a:r>
            <a:r>
              <a:rPr lang="en-US" sz="18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number of instances that were 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negative (-) 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correctly classified as 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(-).</a:t>
            </a:r>
            <a:endParaRPr lang="en-US" sz="1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45" y="1720312"/>
            <a:ext cx="44100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347" y="1720311"/>
            <a:ext cx="1895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7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65912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1303"/>
            <a:ext cx="8501751" cy="5021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TP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FN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=  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total number of positive instances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FP(f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=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total number of negative instances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=  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total number of instances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(TP + TN) denotes the number of correct classification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FP + FN) denotes the number of errors in classification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4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 perfect classifier FP = FN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0, that is, there would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be no Type 1 or Type 2 errors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9" y="1296338"/>
            <a:ext cx="8501751" cy="4425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11.4: Confusion matrix</a:t>
            </a:r>
          </a:p>
          <a:p>
            <a:pPr marL="0" indent="0">
              <a:buNone/>
            </a:pP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classifier is built on a dataset regarding Good and Worst classes of stock markets. The model is then tested with a test set of 10000 unseen instances. The result is shown in the form of a confusion matrix. The result is self explanatory.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8335"/>
              </p:ext>
            </p:extLst>
          </p:nvPr>
        </p:nvGraphicFramePr>
        <p:xfrm>
          <a:off x="1294395" y="2981889"/>
          <a:ext cx="62409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Rate(%)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6954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7000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99.34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412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2588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86.27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Total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7366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2634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95.52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4948" y="65912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8753" y="4751399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Predictive accuracy?</a:t>
            </a:r>
            <a:endParaRPr lang="en-IN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21732"/>
            <a:ext cx="8923867" cy="684107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 for Multiclass </a:t>
            </a:r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lassifier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792" y="1246293"/>
            <a:ext cx="7780021" cy="406146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Having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classes, confusion matrix is a table of size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m×m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, where, element at 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indicates the number of instances of class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but classified as class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have good accuracy for a classifier, ideally most diagonal entries should have large values with the rest of entries being close to zero.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Confusion matrix may have additional rows or columns to provide total or recognition rates per class.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74" y="1150620"/>
            <a:ext cx="8501751" cy="4785360"/>
          </a:xfrm>
        </p:spPr>
        <p:txBody>
          <a:bodyPr>
            <a:noAutofit/>
          </a:bodyPr>
          <a:lstStyle/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11.5: Confusion matrix with multiple class</a:t>
            </a:r>
          </a:p>
          <a:p>
            <a:pPr lvl="8"/>
            <a:endParaRPr lang="en-US" sz="800" b="1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Following table shows the confusion matrix of  a classification problem with six classes labeled as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and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44069"/>
              </p:ext>
            </p:extLst>
          </p:nvPr>
        </p:nvGraphicFramePr>
        <p:xfrm>
          <a:off x="1287780" y="2689860"/>
          <a:ext cx="624675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23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823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C3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C4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C5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r>
                        <a:rPr lang="en-IN" baseline="-25000" dirty="0" smtClean="0"/>
                        <a:t>6</a:t>
                      </a:r>
                      <a:endParaRPr lang="en-IN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4000" y="321732"/>
            <a:ext cx="8923867" cy="684107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 for Multiclass </a:t>
            </a:r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lassifier</a:t>
            </a:r>
            <a:endParaRPr lang="en-IN" sz="4000" dirty="0"/>
          </a:p>
        </p:txBody>
      </p:sp>
      <p:sp>
        <p:nvSpPr>
          <p:cNvPr id="8" name="Rectangle 7"/>
          <p:cNvSpPr/>
          <p:nvPr/>
        </p:nvSpPr>
        <p:spPr>
          <a:xfrm>
            <a:off x="1283755" y="5488001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Predictive accuracy?</a:t>
            </a:r>
            <a:endParaRPr lang="en-IN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65" y="1093893"/>
            <a:ext cx="8501751" cy="504444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In case of multiclass classification, sometimes one class is important enough to be regarded as positive with all other classes combined </a:t>
            </a:r>
            <a:r>
              <a:rPr lang="en-US" sz="2000" dirty="0" err="1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togather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as negative. 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Thus a large confusion matrix of m*m can be </a:t>
            </a:r>
            <a:r>
              <a:rPr lang="en-US" sz="2000" dirty="0" err="1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concised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into 2*2 matrix.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11.6: </a:t>
            </a:r>
            <a:r>
              <a:rPr lang="en-US" sz="2000" b="1" i="1" dirty="0" err="1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m×m</a:t>
            </a:r>
            <a:r>
              <a:rPr lang="en-US" sz="20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CM to 2×2 CM</a:t>
            </a:r>
          </a:p>
          <a:p>
            <a:pPr lvl="8"/>
            <a:endParaRPr lang="en-US" sz="6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For example, the CM shown in Example 11.5 is transformed into a CM of size 2×2 considering the class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as the positive class and classes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and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combined together as negative.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How we can calculate the predictive accuracy of the classifier model in this case?</a:t>
            </a:r>
          </a:p>
          <a:p>
            <a:pPr marL="393192" lvl="1" indent="0">
              <a:buNone/>
            </a:pPr>
            <a:r>
              <a:rPr lang="en-US" sz="1800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Are the predictive accuracy same in both Example 11.5 and Example 11.6?</a:t>
            </a:r>
            <a:endParaRPr lang="en-US" sz="18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1579" y="2301300"/>
            <a:ext cx="4168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04198"/>
              </p:ext>
            </p:extLst>
          </p:nvPr>
        </p:nvGraphicFramePr>
        <p:xfrm>
          <a:off x="1091354" y="3926769"/>
          <a:ext cx="62543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123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000" y="279397"/>
            <a:ext cx="8923867" cy="684107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 for Multiclass </a:t>
            </a:r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lassifier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020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137160"/>
            <a:ext cx="8425339" cy="68410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 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891539"/>
                <a:ext cx="8425339" cy="567859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We now define a number of metrics for the measurement of a classifier.</a:t>
                </a:r>
              </a:p>
              <a:p>
                <a:pPr lvl="8"/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In our discussion, we shall make the assumptions that there are only two classes: + (positive) and – (negative) </a:t>
                </a:r>
              </a:p>
              <a:p>
                <a:pPr lvl="8"/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Nevertheless, the metrics can easily be extended to multi-class classifiers (with some modifications)</a:t>
                </a:r>
              </a:p>
              <a:p>
                <a:pPr marL="0" indent="0">
                  <a:buNone/>
                </a:pPr>
                <a:r>
                  <a:rPr lang="en-US" sz="900" b="1" dirty="0" smtClean="0">
                    <a:latin typeface="Times New Roman" pitchFamily="18" charset="0"/>
                    <a:cs typeface="Times New Roman" pitchFamily="18" charset="0"/>
                  </a:rPr>
                  <a:t>		</a:t>
                </a:r>
              </a:p>
              <a:p>
                <a:r>
                  <a:rPr lang="en-US" sz="2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Positive Rate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It is defined as the fraction of the positive examples predicted correctly by the classifier.</a:t>
                </a:r>
              </a:p>
              <a:p>
                <a:pPr lvl="8"/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𝑇𝑃𝑅</m:t>
                    </m:r>
                    <m:r>
                      <a:rPr lang="en-I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dirty="0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b="0" i="1" dirty="0" smtClean="0">
                            <a:latin typeface="Cambria Math"/>
                          </a:rPr>
                          <m:t>𝑇𝑃</m:t>
                        </m:r>
                        <m:r>
                          <a:rPr lang="en-IN" sz="20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dirty="0" smtClean="0">
                            <a:latin typeface="Cambria Math"/>
                          </a:rPr>
                          <m:t>𝐹𝑁</m:t>
                        </m:r>
                      </m:den>
                    </m:f>
                    <m:r>
                      <a:rPr lang="en-IN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  <m:r>
                          <a:rPr lang="en-IN" sz="20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+−</m:t>
                            </m:r>
                          </m:sub>
                        </m:sSub>
                      </m:den>
                    </m:f>
                  </m:oMath>
                </a14:m>
                <a:endParaRPr lang="en-US" sz="2000" b="0" dirty="0" smtClean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This metrics is also known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as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b="1" i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Sensitivity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 or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Hit rate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Positive Rate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as positive class by the classifier. 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b="0" i="1" smtClean="0">
                          <a:latin typeface="Cambria Math"/>
                        </a:rPr>
                        <m:t>𝐹𝑃𝑅</m:t>
                      </m:r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𝑇𝑁</m:t>
                          </m:r>
                        </m:den>
                      </m:f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700" b="0" i="1" baseline="-25000" smtClean="0">
                              <a:latin typeface="Cambria Math"/>
                            </a:rPr>
                            <m:t>−+</m:t>
                          </m:r>
                        </m:num>
                        <m:den>
                          <m:r>
                            <a:rPr lang="en-US" sz="1700" i="1">
                              <a:latin typeface="Cambria Math"/>
                            </a:rPr>
                            <m:t>𝑓</m:t>
                          </m:r>
                          <m:r>
                            <a:rPr lang="en-US" sz="1700" i="1" baseline="-25000">
                              <a:latin typeface="Cambria Math"/>
                            </a:rPr>
                            <m:t>−+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7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7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7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This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metric is also known as </a:t>
                </a:r>
                <a:r>
                  <a:rPr lang="en-US" sz="16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False Alarm Rate</a:t>
                </a:r>
                <a:r>
                  <a:rPr lang="en-US" sz="16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9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891539"/>
                <a:ext cx="8425339" cy="5678594"/>
              </a:xfrm>
              <a:blipFill rotWithShape="1">
                <a:blip r:embed="rId2"/>
                <a:stretch>
                  <a:fillRect l="-507" t="-1073" r="-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64160"/>
            <a:ext cx="8425339" cy="68410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185332"/>
                <a:ext cx="8425339" cy="5139267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Negative Rate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FNR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It is defined as the fraction of positive examples classified as a negative class by the classifier.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𝐹𝑁𝑅</m:t>
                      </m:r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𝑃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Negative Rate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TNR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correctly by the classifier</a:t>
                </a:r>
              </a:p>
              <a:p>
                <a:pPr lvl="8"/>
                <a:endParaRPr lang="en-US" sz="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/>
                        </a:rPr>
                        <m:t>𝑇𝑁𝑅</m:t>
                      </m:r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 baseline="-25000">
                              <a:latin typeface="Cambria Math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This metric is also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known as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Specificity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185332"/>
                <a:ext cx="8425339" cy="5139267"/>
              </a:xfrm>
              <a:blipFill rotWithShape="1">
                <a:blip r:embed="rId2"/>
                <a:stretch>
                  <a:fillRect l="-507" t="-593" r="-1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979" y="3064586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Estimation Strategy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210780" y="1159933"/>
                <a:ext cx="8506500" cy="5401734"/>
              </a:xfrm>
              <a:prstGeom prst="rect">
                <a:avLst/>
              </a:prstGeom>
            </p:spPr>
            <p:txBody>
              <a:bodyPr vert="horz">
                <a:normAutofit fontScale="550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BD0D9"/>
                  </a:buClr>
                </a:pPr>
                <a:r>
                  <a:rPr lang="en-US" sz="3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Positive Predictive Value </a:t>
                </a:r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PPV</a:t>
                </a:r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It is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defined as the fraction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of the positive examples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classified as positive that are really positive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/>
                        </a:rPr>
                        <m:t>𝑃𝑃𝑉</m:t>
                      </m:r>
                      <m:r>
                        <a:rPr lang="en-IN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4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4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40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4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4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4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4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r>
                            <a:rPr lang="en-US" sz="2800" i="1" baseline="-25000">
                              <a:latin typeface="Cambria Math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endParaRPr lang="en-US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 smtClean="0">
                    <a:latin typeface="Times New Roman" pitchFamily="18" charset="0"/>
                    <a:cs typeface="Times New Roman" pitchFamily="18" charset="0"/>
                  </a:rPr>
                  <a:t>It is also known 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as </a:t>
                </a:r>
                <a:r>
                  <a:rPr lang="en-US" sz="2900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US" sz="29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Clr>
                    <a:srgbClr val="0BD0D9"/>
                  </a:buClr>
                </a:pPr>
                <a:r>
                  <a:rPr lang="en-US" sz="3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Score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):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Recall (</a:t>
                </a:r>
                <a:r>
                  <a:rPr lang="en-US" sz="32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and Precision (</a:t>
                </a:r>
                <a:r>
                  <a:rPr lang="en-US" sz="32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 are two widely used metrics employed in analysis, where detection of one of the classes is considered more significant than the others.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It is defined in terms of  (</a:t>
                </a:r>
                <a:r>
                  <a:rPr lang="en-US" sz="29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9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TPR) and (</a:t>
                </a:r>
                <a:r>
                  <a:rPr lang="en-US" sz="29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9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PPV) as follows.   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𝐹𝑃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:endParaRPr lang="en-IN" b="0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∓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sz="28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</a:t>
                </a:r>
              </a:p>
              <a:p>
                <a:pPr lvl="8">
                  <a:buClr>
                    <a:srgbClr val="0BD0D9"/>
                  </a:buClr>
                </a:pPr>
                <a:endParaRPr lang="en-US" sz="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900" baseline="-25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represents the </a:t>
                </a: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harmonic mean between recall and </a:t>
                </a:r>
                <a:r>
                  <a:rPr lang="en-US" sz="2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 smtClean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High </a:t>
                </a: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value of F</a:t>
                </a:r>
                <a:r>
                  <a:rPr lang="en-US" sz="29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score ensures that both Precision and Recall are </a:t>
                </a:r>
                <a:r>
                  <a:rPr lang="en-US" sz="2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reasonably </a:t>
                </a: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high</a:t>
                </a:r>
                <a:r>
                  <a:rPr lang="en-US" sz="2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IN" sz="29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80" y="1159933"/>
                <a:ext cx="8506500" cy="5401734"/>
              </a:xfrm>
              <a:prstGeom prst="rect">
                <a:avLst/>
              </a:prstGeom>
              <a:blipFill rotWithShape="0">
                <a:blip r:embed="rId2"/>
                <a:stretch>
                  <a:fillRect l="-358" t="-1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59097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900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341966"/>
                <a:ext cx="8425339" cy="4881034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More generally,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sz="20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score can be used to determine the trade-off between </a:t>
                </a:r>
                <a:r>
                  <a:rPr lang="en-IN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IN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as</a:t>
                </a: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𝑟𝑝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𝐹𝑁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Both, </a:t>
                </a:r>
                <a:r>
                  <a:rPr lang="en-IN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Precision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IN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are special cases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sz="20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, respectively.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r>
                        <a:rPr lang="en-IN" sz="2000" b="0" i="1" smtClean="0">
                          <a:latin typeface="Cambria Math"/>
                        </a:rPr>
                        <m:t>𝑃𝑟𝑒𝑐𝑖𝑠𝑖𝑜𝑛</m:t>
                      </m:r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r>
                        <a:rPr lang="en-IN" sz="2000" b="0" i="1" smtClean="0">
                          <a:latin typeface="Cambria Math"/>
                        </a:rPr>
                        <m:t>𝑅𝑒𝑐𝑎𝑙𝑙</m:t>
                      </m:r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 smtClean="0"/>
              </a:p>
              <a:p>
                <a:pPr marL="0" indent="0" algn="ctr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341966"/>
                <a:ext cx="8425339" cy="4881034"/>
              </a:xfrm>
              <a:blipFill rotWithShape="0">
                <a:blip r:embed="rId2"/>
                <a:stretch>
                  <a:fillRect l="-507" t="-6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59097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597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1144" y="1354664"/>
                <a:ext cx="8425339" cy="4876803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A more general metric that captures Recall, Precision as well as  is defined in the following.</a:t>
                </a: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</a:t>
                </a:r>
              </a:p>
              <a:p>
                <a:pPr lvl="1"/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In fact, given </a:t>
                </a:r>
                <a:r>
                  <a:rPr lang="en-IN" sz="1800" i="1" dirty="0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800" i="1" dirty="0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800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IN" sz="1800" i="1" dirty="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, we can derive all others measures. </a:t>
                </a: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That is, these are the universal metrics.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144" y="1354664"/>
                <a:ext cx="8425339" cy="4876803"/>
              </a:xfrm>
              <a:blipFill rotWithShape="1">
                <a:blip r:embed="rId2"/>
                <a:stretch>
                  <a:fillRect l="-724" t="-625" b="-1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172993"/>
                  </p:ext>
                </p:extLst>
              </p:nvPr>
            </p:nvGraphicFramePr>
            <p:xfrm>
              <a:off x="1752617" y="3191007"/>
              <a:ext cx="5647270" cy="150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4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9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95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90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Metric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 smtClean="0"/>
                            <a:t>Recall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 smtClean="0"/>
                            <a:t>Precision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smtClean="0">
                                        <a:latin typeface="Cambria Math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sz="1800" b="1" i="1" smtClean="0">
                                        <a:latin typeface="Cambria Math"/>
                                        <a:ea typeface="Cambria Math"/>
                                      </a:rPr>
                                      <m:t>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IN" sz="180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IN" dirty="0" smtClean="0"/>
                            <a:t>+1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172993"/>
                  </p:ext>
                </p:extLst>
              </p:nvPr>
            </p:nvGraphicFramePr>
            <p:xfrm>
              <a:off x="1752617" y="3191007"/>
              <a:ext cx="5647270" cy="150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50"/>
                    <a:gridCol w="1004450"/>
                    <a:gridCol w="1179550"/>
                    <a:gridCol w="1179550"/>
                    <a:gridCol w="9290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Metric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52" t="-8197" r="-32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036" t="-8197" r="-17927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9485" t="-8197" r="-7835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9868" t="-8197" b="-324590"/>
                          </a:stretch>
                        </a:blipFill>
                      </a:tcPr>
                    </a:tc>
                  </a:tr>
                  <a:tr h="368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 smtClean="0"/>
                            <a:t>Recall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 smtClean="0"/>
                            <a:t>Precision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05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293750" r="-31711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52" t="-293750" r="-32666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036" t="-293750" r="-179275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59097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590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3860"/>
            <a:ext cx="8425339" cy="7315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 (</a:t>
            </a:r>
            <a:r>
              <a:rPr lang="el-GR" sz="44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44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348740"/>
                <a:ext cx="8425339" cy="4975860"/>
              </a:xfrm>
            </p:spPr>
            <p:txBody>
              <a:bodyPr/>
              <a:lstStyle/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It is  defined as the fraction of the number of examples that are correctly classified by the classifier  to the total number of instances.</a:t>
                </a:r>
              </a:p>
              <a:p>
                <a:pPr marL="0" indent="0">
                  <a:buNone/>
                </a:pPr>
                <a:endParaRPr lang="en-IN" sz="20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</a:rPr>
                        <m:t>ε</m:t>
                      </m:r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∓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 smtClean="0"/>
              </a:p>
              <a:p>
                <a:endParaRPr lang="en-IN" sz="2000" dirty="0" smtClean="0"/>
              </a:p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This accuracy is equivalent to </a:t>
                </a:r>
                <a:r>
                  <a:rPr lang="en-IN" sz="2000" i="1" dirty="0" err="1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with w</a:t>
                </a:r>
                <a:r>
                  <a:rPr lang="en-IN" sz="20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=1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348740"/>
                <a:ext cx="8425339" cy="4975860"/>
              </a:xfrm>
              <a:blipFill rotWithShape="1">
                <a:blip r:embed="rId2"/>
                <a:stretch>
                  <a:fillRect l="-507" t="-6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68078" y="515620"/>
                <a:ext cx="8425339" cy="78486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54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Error Rate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66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sz="5400" dirty="0">
                            <a:solidFill>
                              <a:srgbClr val="A50021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ε</m:t>
                        </m:r>
                      </m:e>
                    </m:acc>
                  </m:oMath>
                </a14:m>
                <a:r>
                  <a:rPr lang="en-US" sz="54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8078" y="515620"/>
                <a:ext cx="8425339" cy="784860"/>
              </a:xfrm>
              <a:blipFill rotWithShape="1">
                <a:blip r:embed="rId2"/>
                <a:stretch>
                  <a:fillRect l="-4486" t="-21094" b="-46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539240"/>
                <a:ext cx="8425339" cy="4785360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 smtClean="0"/>
                  <a:t>The error rate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0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Times New Roman" pitchFamily="18" charset="0"/>
                            <a:cs typeface="Times New Roman" pitchFamily="18" charset="0"/>
                          </a:rPr>
                          <m:t>ε</m:t>
                        </m:r>
                      </m:e>
                    </m:acc>
                  </m:oMath>
                </a14:m>
                <a:r>
                  <a:rPr lang="en-IN" sz="2000" dirty="0" smtClean="0"/>
                  <a:t> is defined as the fraction of the examples that are incorrectly classified.</a:t>
                </a:r>
              </a:p>
              <a:p>
                <a:endParaRPr lang="en-IN" sz="2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l-GR" sz="20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ε</m:t>
                          </m:r>
                        </m:e>
                      </m:acc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baseline="-25000" smtClean="0">
                              <a:latin typeface="Cambria Math"/>
                            </a:rPr>
                            <m:t>−+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baseline="-25000" smtClean="0">
                              <a:latin typeface="Cambria Math"/>
                            </a:rPr>
                            <m:t>− 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>
                    <a:solidFill>
                      <a:srgbClr val="0B5ED7"/>
                    </a:solidFill>
                  </a:rPr>
                  <a:t>Note </a:t>
                </a:r>
              </a:p>
              <a:p>
                <a:pPr marL="0" indent="0">
                  <a:buNone/>
                </a:pPr>
                <a:r>
                  <a:rPr lang="en-IN" sz="2000" dirty="0" smtClean="0">
                    <a:solidFill>
                      <a:srgbClr val="0B5ED7"/>
                    </a:solidFill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IN" sz="1050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sz="2000" dirty="0">
                                <a:solidFill>
                                  <a:srgbClr val="0B5ED7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ε</m:t>
                            </m:r>
                          </m:e>
                        </m:acc>
                      </m:e>
                    </m:acc>
                    <m:r>
                      <a:rPr lang="en-IN" sz="2000" b="0" i="1" smtClean="0">
                        <a:solidFill>
                          <a:srgbClr val="0B5ED7"/>
                        </a:solidFill>
                        <a:latin typeface="Cambria Math"/>
                      </a:rPr>
                      <m:t>=1−</m:t>
                    </m:r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0B5ED7"/>
                        </a:solidFill>
                        <a:latin typeface="Cambria Math"/>
                      </a:rPr>
                      <m:t>ε</m:t>
                    </m:r>
                  </m:oMath>
                </a14:m>
                <a:r>
                  <a:rPr lang="en-IN" sz="2000" dirty="0" smtClean="0">
                    <a:solidFill>
                      <a:srgbClr val="0B5ED7"/>
                    </a:solidFill>
                  </a:rPr>
                  <a:t>.</a:t>
                </a:r>
                <a:endParaRPr lang="en-IN" sz="2000" dirty="0">
                  <a:solidFill>
                    <a:srgbClr val="0B5ED7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539240"/>
                <a:ext cx="8425339" cy="4785360"/>
              </a:xfrm>
              <a:blipFill rotWithShape="1">
                <a:blip r:embed="rId3"/>
                <a:stretch>
                  <a:fillRect l="-796" t="-6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507066"/>
                <a:ext cx="8425339" cy="470746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Predictive accuracy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</a:rPr>
                      <m:t>ε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) can be expressed in terms of sensitivity and specificity. 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</a:rPr>
                        <m:t>ε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𝐹𝑃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𝐹𝑁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</a:rPr>
                        <m:t>ε</m:t>
                      </m:r>
                      <m:r>
                        <a:rPr lang="en-IN" sz="2000" i="1">
                          <a:latin typeface="Cambria Math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cs typeface="Times New Roman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cs typeface="Times New Roman" pitchFamily="18" charset="0"/>
                            </a:rPr>
                            <m:t>𝑃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Thus,                                   </a:t>
                </a:r>
                <a:r>
                  <a:rPr lang="en-IN" sz="2000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A50021"/>
                        </a:solidFill>
                        <a:latin typeface="Cambria Math"/>
                      </a:rPr>
                      <m:t>ε</m:t>
                    </m:r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000" b="0" i="0" smtClean="0">
                        <a:solidFill>
                          <a:srgbClr val="A50021"/>
                        </a:solidFill>
                        <a:latin typeface="Cambria Math"/>
                        <a:cs typeface="Times New Roman" pitchFamily="18" charset="0"/>
                      </a:rPr>
                      <m:t>Sensitivity</m:t>
                    </m:r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f>
                      <m:fPr>
                        <m:ctrlP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000" b="0" i="0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Specificity</m:t>
                    </m:r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f>
                      <m:fPr>
                        <m:ctrlP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sz="2000" b="0" dirty="0" smtClean="0">
                  <a:solidFill>
                    <a:schemeClr val="tx1"/>
                  </a:solidFill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100" b="0" dirty="0" smtClean="0">
                  <a:solidFill>
                    <a:schemeClr val="tx1"/>
                  </a:solidFill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800" b="0" dirty="0" smtClean="0">
                  <a:solidFill>
                    <a:schemeClr val="tx1"/>
                  </a:solidFill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 smtClean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:endParaRPr lang="en-US" sz="2000" b="0" i="1" dirty="0" smtClean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800" b="0" i="1" dirty="0" smtClean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2000" b="0" i="1" dirty="0" smtClean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100" b="0" i="1" dirty="0" smtClean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000" b="0" i="1" dirty="0" smtClean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507066"/>
                <a:ext cx="8425339" cy="4707467"/>
              </a:xfrm>
              <a:blipFill rotWithShape="1">
                <a:blip r:embed="rId2"/>
                <a:stretch>
                  <a:fillRect l="-724" t="-6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8078" y="403860"/>
            <a:ext cx="8425339" cy="73152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Accuracy, Sensitivity and Specificity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409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8933" y="3589867"/>
            <a:ext cx="2794000" cy="2683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5867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Based on the various performance metrics, we can characterize a classifier.</a:t>
                </a:r>
              </a:p>
              <a:p>
                <a:pPr lvl="7"/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We do it in terms of TPR, FPR, Precision and Recall  and Accuracy</a:t>
                </a: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1: Perfect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 smtClean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correctly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perfect classifier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 smtClean="0">
                    <a:latin typeface="Times New Roman" pitchFamily="18" charset="0"/>
                    <a:cs typeface="Times New Roman" pitchFamily="18" charset="0"/>
                  </a:rPr>
                  <a:t>TP = P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 smtClean="0">
                    <a:latin typeface="Times New Roman" pitchFamily="18" charset="0"/>
                    <a:cs typeface="Times New Roman" pitchFamily="18" charset="0"/>
                  </a:rPr>
                  <a:t>TN = N 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and CM is </a:t>
                </a:r>
              </a:p>
              <a:p>
                <a:endParaRPr lang="en-IN" sz="2200" dirty="0" smtClean="0"/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=1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2×1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1+1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1800" i="1" dirty="0" smtClean="0">
                    <a:latin typeface="Times New Roman" pitchFamily="18" charset="0"/>
                    <a:cs typeface="Times New Roman" pitchFamily="18" charset="0"/>
                  </a:rPr>
                  <a:t>Accuracy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 = 1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 rotWithShape="1">
                <a:blip r:embed="rId2"/>
                <a:stretch>
                  <a:fillRect l="-507" t="-1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1624"/>
              </p:ext>
            </p:extLst>
          </p:nvPr>
        </p:nvGraphicFramePr>
        <p:xfrm>
          <a:off x="4459552" y="4041021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7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5067" y="2912533"/>
            <a:ext cx="3115733" cy="3090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5867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2: Worst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 smtClean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wrongly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worst classifier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 smtClean="0">
                    <a:latin typeface="Times New Roman" pitchFamily="18" charset="0"/>
                    <a:cs typeface="Times New Roman" pitchFamily="18" charset="0"/>
                  </a:rPr>
                  <a:t>TP = 0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 smtClean="0">
                    <a:latin typeface="Times New Roman" pitchFamily="18" charset="0"/>
                    <a:cs typeface="Times New Roman" pitchFamily="18" charset="0"/>
                  </a:rPr>
                  <a:t>TN = 0 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and the CM is </a:t>
                </a:r>
              </a:p>
              <a:p>
                <a:endParaRPr lang="en-IN" sz="2200" dirty="0" smtClean="0"/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Not applicable </a:t>
                </a:r>
              </a:p>
              <a:p>
                <a:pPr marL="393192" lvl="1" indent="0">
                  <a:buNone/>
                </a:pP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as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 = 0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 rotWithShape="1">
                <a:blip r:embed="rId2"/>
                <a:stretch>
                  <a:fillRect l="-507" r="-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29267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8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0467" y="2971800"/>
            <a:ext cx="2463800" cy="2760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5867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3: Ultra-Liberal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 smtClean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The classifier always predicts the + class correctly. Here, the False Negative (FN) and True Negative (TN) are zero. The CM is </a:t>
                </a:r>
              </a:p>
              <a:p>
                <a:endParaRPr lang="en-IN" sz="2200" dirty="0" smtClean="0"/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 = 0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 rotWithShape="1"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25638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0467" y="2971800"/>
            <a:ext cx="2971800" cy="2760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5867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</a:t>
                </a:r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IN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: Ultra-Conservative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 smtClean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This classifier always predicts the - class correctly. Here, the False Negative (FN) and True Negative (TN) are zero. The CM is </a:t>
                </a:r>
              </a:p>
              <a:p>
                <a:endParaRPr lang="en-IN" sz="2200" dirty="0" smtClean="0"/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Not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applicable</m:t>
                    </m:r>
                  </m:oMath>
                </a14:m>
                <a:endParaRPr lang="en-US" sz="1800" b="0" i="0" dirty="0" smtClean="0">
                  <a:latin typeface="Cambria Math"/>
                </a:endParaRPr>
              </a:p>
              <a:p>
                <a:pPr marL="393192" lvl="1" indent="0">
                  <a:buNone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                    (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as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TP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FP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Not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applicable</m:t>
                    </m:r>
                  </m:oMath>
                </a14:m>
                <a:endParaRPr lang="en-IN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 = 0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 rotWithShape="1"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49489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1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1283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Planning for Estimation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415415"/>
            <a:ext cx="8501751" cy="450342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some “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training 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”, building a classifier based on certain principle is called “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learning a classifier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lvl="8"/>
            <a:endParaRPr lang="en-US" sz="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building a classifier and before using it for classification of unseen instance, we have to validate it using some “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test 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lvl="8"/>
            <a:endParaRPr lang="en-US" sz="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Usually training data and test data are outsourced from a large pool of data already available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8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cs typeface="Times New Roman" pitchFamily="18" charset="0"/>
              </a:rPr>
              <a:t>                                     </a:t>
            </a:r>
            <a:r>
              <a:rPr lang="en-US" sz="1100" b="1" dirty="0" smtClean="0">
                <a:solidFill>
                  <a:srgbClr val="0B5ED7"/>
                </a:solidFill>
                <a:cs typeface="Times New Roman" pitchFamily="18" charset="0"/>
              </a:rPr>
              <a:t>split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cs typeface="Times New Roman" pitchFamily="18" charset="0"/>
              </a:rPr>
              <a:t>                </a:t>
            </a:r>
            <a:r>
              <a:rPr lang="en-US" sz="1200" b="1" dirty="0" smtClean="0">
                <a:solidFill>
                  <a:srgbClr val="0B5ED7"/>
                </a:solidFill>
                <a:cs typeface="Times New Roman" pitchFamily="18" charset="0"/>
              </a:rPr>
              <a:t>Data set                                                                                                                           Estimation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B5ED7"/>
                </a:solidFill>
                <a:cs typeface="Times New Roman" pitchFamily="18" charset="0"/>
              </a:rPr>
              <a:t> </a:t>
            </a:r>
            <a:r>
              <a:rPr lang="en-US" sz="1200" b="1" dirty="0" smtClean="0">
                <a:solidFill>
                  <a:srgbClr val="0B5ED7"/>
                </a:solidFill>
                <a:cs typeface="Times New Roman" pitchFamily="18" charset="0"/>
              </a:rPr>
              <a:t>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300" b="1" dirty="0" smtClean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0140" y="4183380"/>
            <a:ext cx="1638300" cy="15925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64280" y="4013835"/>
            <a:ext cx="815340" cy="7962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rgbClr val="A50021"/>
                </a:solidFill>
              </a:rPr>
              <a:t>Training data</a:t>
            </a:r>
            <a:endParaRPr lang="en-IN" sz="900" dirty="0">
              <a:solidFill>
                <a:srgbClr val="A5002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64280" y="5139690"/>
            <a:ext cx="815340" cy="7696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Test data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6469380" y="3842385"/>
            <a:ext cx="1158240" cy="967740"/>
          </a:xfrm>
          <a:prstGeom prst="don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 smtClean="0">
                <a:solidFill>
                  <a:srgbClr val="0B5ED7"/>
                </a:solidFill>
              </a:rPr>
              <a:t>Learning technique</a:t>
            </a:r>
            <a:endParaRPr lang="en-IN" sz="900" b="1" dirty="0">
              <a:solidFill>
                <a:srgbClr val="0B5ED7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6553200" y="5093970"/>
            <a:ext cx="990600" cy="8153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 smtClean="0">
                <a:solidFill>
                  <a:schemeClr val="bg1"/>
                </a:solidFill>
              </a:rPr>
              <a:t>CLASSIFIER</a:t>
            </a:r>
            <a:endParaRPr lang="en-IN" sz="8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120140" y="441198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20140" y="457962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20140" y="473964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7" idx="3"/>
          </p:cNvCxnSpPr>
          <p:nvPr/>
        </p:nvCxnSpPr>
        <p:spPr>
          <a:xfrm>
            <a:off x="1120140" y="497967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20140" y="513969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20140" y="536448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20140" y="552450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56360" y="418338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7820" y="418338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47850" y="418338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068830" y="4172902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05050" y="417576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26030" y="417576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05250" y="4003357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69080" y="4013835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232910" y="4008596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15790" y="4013835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05250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057650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75760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31970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76750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64280" y="4172902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768090" y="4314824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68090" y="4477702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764280" y="4648200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764280" y="528828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768090" y="544068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760470" y="560070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60470" y="572262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758440" y="4993955"/>
            <a:ext cx="33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093720" y="4501515"/>
            <a:ext cx="666750" cy="49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9" idx="1"/>
          </p:cNvCxnSpPr>
          <p:nvPr/>
        </p:nvCxnSpPr>
        <p:spPr>
          <a:xfrm>
            <a:off x="3093720" y="4979669"/>
            <a:ext cx="670560" cy="54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587240" y="4411980"/>
            <a:ext cx="1882140" cy="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4"/>
          </p:cNvCxnSpPr>
          <p:nvPr/>
        </p:nvCxnSpPr>
        <p:spPr>
          <a:xfrm>
            <a:off x="7048500" y="4810125"/>
            <a:ext cx="0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3"/>
          </p:cNvCxnSpPr>
          <p:nvPr/>
        </p:nvCxnSpPr>
        <p:spPr>
          <a:xfrm flipV="1">
            <a:off x="4579620" y="5501640"/>
            <a:ext cx="1973580" cy="2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880860" y="591883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995160" y="591883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6652260" y="615886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995160" y="6158865"/>
            <a:ext cx="236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8" y="302260"/>
            <a:ext cx="8847666" cy="71628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 versus TPR and FPR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346200"/>
            <a:ext cx="8425339" cy="49784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One strength of characterizing a classifier by its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that they do not depend on the relative size of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he same is also applicable for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FNR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TNR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and others measures from CM.</a:t>
            </a:r>
          </a:p>
          <a:p>
            <a:pPr lvl="5"/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contrast, the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Predictive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ccuracy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Error Rate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Score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etc. are affected by the relative size of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FNR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TNR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are calculated from the different rows of the CM. 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On the other hand Predictive Accuracy, etc. are derived from the values in both rows.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suggests that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FNR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TNR are more effective than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Predictive Accuracy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etc.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8077" y="2959948"/>
            <a:ext cx="8425339" cy="748453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ROC Curves</a:t>
            </a:r>
            <a:endParaRPr lang="en-IN" sz="4800" b="1" dirty="0">
              <a:solidFill>
                <a:srgbClr val="0B5E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343747"/>
            <a:ext cx="8425339" cy="74845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ROC Curves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337732"/>
            <a:ext cx="8425339" cy="498686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ROC is an abbreviation of </a:t>
            </a:r>
            <a:r>
              <a:rPr lang="en-IN" sz="2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Receiver Operating Characteristic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come from the signal detection theory, developed during World War 2 for analysis of radar images. 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the context of classifier, ROC plot is a useful tool to study the behaviour of a classifier or </a:t>
            </a:r>
            <a:r>
              <a:rPr lang="en-IN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comparing two or more classifiers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ROC plot is </a:t>
            </a:r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two-dimensional graph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where,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X-axis represents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FP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rate (FPR)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Y-axis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represents TP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rate (TPR). 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Since, the values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FPR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TPR varies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from 0 to 1 both inclusive, the two axes thus from 0 to 1 only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Each point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(x, y)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 the plot indicating that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FPR has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TPR value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303867"/>
            <a:ext cx="8425339" cy="4673600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typical look of ROC plot with few points in it is shown in the following figure.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Note the four cornered points are the four extreme cases of classifiers</a:t>
            </a: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Identify the four extreme classifiers.</a:t>
            </a: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1854197"/>
            <a:ext cx="4648200" cy="282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9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303865"/>
            <a:ext cx="8425339" cy="5232401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 us interpret the different points in the ROC plot.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four points (A, B, C, and D)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TPR = 1, FPR = 0, the ideal model, i.e., the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perfect classifier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no false results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FPR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1, the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worst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 able to predict a single instance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FPR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model predicts every instance to be a </a:t>
            </a:r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class,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i.e.,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an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ultra-conservative classifier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1, FPR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model predicts every instance to be a </a:t>
            </a:r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class,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i.e.,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an 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ultra-liberal classifier</a:t>
            </a:r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3" y="163829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9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261531"/>
            <a:ext cx="8425339" cy="5232401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 us interpret the different points in the ROC plot.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diagonals  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diagonal line joining point C(0,0) and D(1,1) corresponds to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random  guessing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Random guessing means that a record is classified as positive (0r negative) with a certain probability</a:t>
            </a:r>
          </a:p>
          <a:p>
            <a:pPr lvl="2"/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Suppose, a test set contacting </a:t>
            </a:r>
            <a:r>
              <a:rPr lang="en-US" sz="15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500" i="1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positive and </a:t>
            </a:r>
            <a:r>
              <a:rPr lang="en-US" sz="15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500" i="1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negative instances. Suppose, the classifier guesses any instances with probability </a:t>
            </a:r>
            <a:r>
              <a:rPr lang="en-US" sz="15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2"/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Thus, the random classifier is expected to correctly classify </a:t>
            </a:r>
            <a:r>
              <a:rPr lang="en-US" sz="1500" i="1" dirty="0" err="1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p.N</a:t>
            </a:r>
            <a:r>
              <a:rPr lang="en-US" sz="1500" i="1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of the positive instances and </a:t>
            </a:r>
            <a:r>
              <a:rPr lang="en-US" sz="1500" i="1" dirty="0" err="1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p.N</a:t>
            </a:r>
            <a:r>
              <a:rPr lang="en-US" sz="15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of the negative instances</a:t>
            </a:r>
          </a:p>
          <a:p>
            <a:pPr lvl="2"/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Hence, </a:t>
            </a:r>
            <a:r>
              <a:rPr lang="en-US" sz="15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5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5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sz="15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15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TPR = FPR</a:t>
            </a:r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the random classifier results reside on the main diagonals</a:t>
            </a:r>
          </a:p>
          <a:p>
            <a:pPr lvl="2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3" y="163829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2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261531"/>
            <a:ext cx="8425339" cy="5232401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Let us interpret the different points in the ROC plot.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the upper diagonal region 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All points, which reside on upper-diagonal region are corresponding to classifiers “good” as their TPR is as good as FPR (i.e., FPRs are lower than TPRs)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Here, X is better than Z as X has higher TPR and lower FPR than Z.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we compare X and Y, neither classifier is superior to the other 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3" y="163829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4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261531"/>
            <a:ext cx="8425339" cy="5232401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Let us interpret the different points in the ROC plot.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the lower diagonal region 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Lower-diagonal triangle corresponds to the classifiers that are worst than random classifiers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Note: A classifier that is worst than random guessing, simply by reversing its prediction, we can get good results.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W’(0.2, 0.4) is the  better version than W(0.4, 0.2), W’ is a mirror reflection of W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3" y="163829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180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48920"/>
            <a:ext cx="8425339" cy="8229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Tuning a Classifier through ROC Plot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81100"/>
            <a:ext cx="8425339" cy="51435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Using ROC plot, we can compare two or more classifiers by their TPR and FPR values and this plot also depicts the trade-off between TPR and FPR of a classifier.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Examining ROC curves can give insights into the best way of tuning parameters of classifier. 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example, in the curve C2, the result is degraded after the point P. Similarly for the observation C1, beyond Q the settings are not acceptable.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043114"/>
            <a:ext cx="4221163" cy="253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199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242147"/>
            <a:ext cx="8425339" cy="7239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Comparing Classifiers trough ROC Plot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3000"/>
            <a:ext cx="8425339" cy="5181600"/>
          </a:xfrm>
        </p:spPr>
        <p:txBody>
          <a:bodyPr/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Two curves C1 and C2 are corresponding to the experiments to choose two classifiers with their parameters. </a:t>
            </a:r>
          </a:p>
          <a:p>
            <a:pPr lvl="7"/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Here, C1 is better than C2 when FPR is less than 0.3. 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However, C2 is better, when FPR is greater than 0.3.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Clearly, neither of these two classifiers dominates the other.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3" y="3533256"/>
            <a:ext cx="46196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09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868" y="725468"/>
            <a:ext cx="8425339" cy="62327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Estimation Strategies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797" y="1775460"/>
            <a:ext cx="8501751" cy="4389120"/>
          </a:xfrm>
        </p:spPr>
        <p:txBody>
          <a:bodyPr>
            <a:no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Accuracy and performance measurement should follow a strategy. As the topic is important, many strategies have been advocated so far. Most widely used strategies are</a:t>
            </a:r>
          </a:p>
          <a:p>
            <a:pPr lvl="8"/>
            <a:endParaRPr lang="en-US" sz="800" dirty="0" smtClean="0"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cs typeface="Times New Roman" pitchFamily="18" charset="0"/>
              </a:rPr>
              <a:t>Holdout method</a:t>
            </a:r>
          </a:p>
          <a:p>
            <a:pPr lvl="8"/>
            <a:endParaRPr lang="en-US" sz="800" dirty="0" smtClean="0">
              <a:solidFill>
                <a:srgbClr val="A50021"/>
              </a:solidFill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cs typeface="Times New Roman" pitchFamily="18" charset="0"/>
              </a:rPr>
              <a:t>Random subsampling</a:t>
            </a:r>
          </a:p>
          <a:p>
            <a:pPr lvl="8"/>
            <a:endParaRPr lang="en-US" sz="800" dirty="0" smtClean="0">
              <a:solidFill>
                <a:srgbClr val="A50021"/>
              </a:solidFill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cs typeface="Times New Roman" pitchFamily="18" charset="0"/>
              </a:rPr>
              <a:t>Cross-validation</a:t>
            </a:r>
          </a:p>
          <a:p>
            <a:pPr lvl="8"/>
            <a:endParaRPr lang="en-US" sz="800" dirty="0" smtClean="0">
              <a:solidFill>
                <a:srgbClr val="A50021"/>
              </a:solidFill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cs typeface="Times New Roman" pitchFamily="18" charset="0"/>
              </a:rPr>
              <a:t>Bootstrap approach</a:t>
            </a:r>
          </a:p>
          <a:p>
            <a:pPr marL="393192" lvl="1" indent="0">
              <a:buNone/>
            </a:pPr>
            <a:endParaRPr lang="en-US" sz="8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280" y="1117599"/>
            <a:ext cx="8425339" cy="5037667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can use the concept of “</a:t>
            </a:r>
            <a:r>
              <a:rPr lang="en-IN" sz="2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area under curve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 (AUC) as a better method to compare two or more classifiers.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a model is perfect, then its AUC = 1.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a model simply performs random guessing, then its AUC = 0.5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model that is strictly better than other, would have a larger value of AUC than the other. 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Here, C3 is best, and C2 is better than C1 as AUC(C3)&gt;AUC(C2)&gt;AUC(C1).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6545" y="242147"/>
            <a:ext cx="8425339" cy="7239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Comparing Classifiers trough ROC Plot </a:t>
            </a:r>
            <a:endParaRPr lang="en-IN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6" y="3340524"/>
            <a:ext cx="3967163" cy="238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1028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368300"/>
            <a:ext cx="8425339" cy="71628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Quantitative </a:t>
            </a:r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easure of a Classifier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03960"/>
                <a:ext cx="8425339" cy="5120640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The concept of ROC plot can be extended to compare quantitatively using Euclidean distance measure.</a:t>
                </a: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See the following figure for an explanation.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Here,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C(</a:t>
                </a:r>
                <a:r>
                  <a:rPr lang="en-IN" sz="2000" i="1" dirty="0" err="1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2000" i="1" dirty="0" err="1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is a classifier and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denotes the Euclidean distance between the best classifier (0, 1) and C. That is, </a:t>
                </a:r>
              </a:p>
              <a:p>
                <a:pPr algn="ctr"/>
                <a:r>
                  <a:rPr lang="en-IN" sz="2000" dirty="0" smtClean="0"/>
                  <a:t>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/>
                      </a:rPr>
                      <m:t>𝜹</m:t>
                    </m:r>
                    <m:r>
                      <a:rPr lang="en-IN" sz="20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𝑓𝑝𝑟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(1−</m:t>
                            </m:r>
                            <m:r>
                              <a:rPr lang="en-IN" sz="2000" b="0" i="1" smtClean="0">
                                <a:latin typeface="Cambria Math"/>
                              </a:rPr>
                              <m:t>𝑡𝑝𝑟</m:t>
                            </m:r>
                            <m:r>
                              <a:rPr lang="en-IN" sz="20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03960"/>
                <a:ext cx="8425339" cy="5120640"/>
              </a:xfrm>
              <a:blipFill rotWithShape="1">
                <a:blip r:embed="rId2"/>
                <a:stretch>
                  <a:fillRect l="-507" t="-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38" y="2556933"/>
            <a:ext cx="2598245" cy="184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5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368300"/>
            <a:ext cx="8425339" cy="71628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Quantitative </a:t>
            </a:r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easure of a Classifier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61532"/>
                <a:ext cx="8425339" cy="50630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The smallest possible value of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largest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possible values of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s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0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(when (</a:t>
                </a:r>
                <a:r>
                  <a:rPr lang="en-IN" sz="2000" dirty="0" err="1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1 and </a:t>
                </a:r>
                <a:r>
                  <a:rPr lang="en-IN" sz="2000" dirty="0" err="1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0). </a:t>
                </a: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We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could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hypothesise that </a:t>
                </a:r>
                <a:r>
                  <a:rPr lang="en-IN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smaller the value of </a:t>
                </a:r>
                <a14:m>
                  <m:oMath xmlns:m="http://schemas.openxmlformats.org/officeDocument/2006/math">
                    <m:r>
                      <a:rPr lang="en-IN" sz="2000" b="1" i="1">
                        <a:solidFill>
                          <a:srgbClr val="0B5ED7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the better the classifier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  <m:r>
                      <a:rPr lang="en-IN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is a useful measure, but does not take into account the </a:t>
                </a:r>
                <a:r>
                  <a:rPr lang="en-US" sz="2000" smtClean="0">
                    <a:latin typeface="Times New Roman" pitchFamily="18" charset="0"/>
                    <a:cs typeface="Times New Roman" pitchFamily="18" charset="0"/>
                  </a:rPr>
                  <a:t>relative importance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of true and false positive rates.</a:t>
                </a:r>
              </a:p>
              <a:p>
                <a:pPr lvl="7"/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We can specify the relative importance of making TPR as close to 1 and FPR as close 0 by a weight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between 0 to 1. </a:t>
                </a: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We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can define weighted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(denoted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) as</a:t>
                </a:r>
              </a:p>
              <a:p>
                <a:pPr lvl="5"/>
                <a:endParaRPr lang="en-IN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IN" sz="20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IN" sz="2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𝑓𝑝𝑟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𝑡𝑝𝑟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</a:t>
                </a:r>
                <a:endParaRPr lang="en-IN" sz="2000" dirty="0" smtClean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IN" sz="18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it reduces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1800" dirty="0" err="1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i.e</a:t>
                </a:r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., FP Rate.</a:t>
                </a:r>
              </a:p>
              <a:p>
                <a:pPr lvl="8"/>
                <a:endParaRPr lang="en-IN" sz="8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IN" sz="18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1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it reduces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1 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en-IN" sz="1800" dirty="0" err="1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i.e</a:t>
                </a:r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., 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we are only interested to maximizing </a:t>
                </a:r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TP Rate.</a:t>
                </a:r>
                <a:endParaRPr lang="en-IN" sz="18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61532"/>
                <a:ext cx="8425339" cy="5063067"/>
              </a:xfrm>
              <a:blipFill rotWithShape="1">
                <a:blip r:embed="rId2"/>
                <a:stretch>
                  <a:fillRect l="-724" t="-1205" b="-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1" y="124461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10780" y="2928512"/>
            <a:ext cx="8506500" cy="222714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 smtClean="0">
                <a:solidFill>
                  <a:prstClr val="black"/>
                </a:solidFill>
              </a:rPr>
              <a:t>The detail material related to this lecture can be found in</a:t>
            </a:r>
          </a:p>
          <a:p>
            <a:pPr>
              <a:buClr>
                <a:srgbClr val="0BD0D9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r>
              <a:rPr lang="en-IN" dirty="0">
                <a:solidFill>
                  <a:srgbClr val="073C8B"/>
                </a:solidFill>
              </a:rPr>
              <a:t>Data Mining: Concepts and Techniques, </a:t>
            </a:r>
            <a:r>
              <a:rPr lang="en-IN" dirty="0" smtClean="0">
                <a:solidFill>
                  <a:srgbClr val="073C8B"/>
                </a:solidFill>
              </a:rPr>
              <a:t>(3</a:t>
            </a:r>
            <a:r>
              <a:rPr lang="en-IN" baseline="30000" dirty="0" smtClean="0">
                <a:solidFill>
                  <a:srgbClr val="073C8B"/>
                </a:solidFill>
              </a:rPr>
              <a:t>rd</a:t>
            </a:r>
            <a:r>
              <a:rPr lang="en-IN" dirty="0" smtClean="0">
                <a:solidFill>
                  <a:srgbClr val="073C8B"/>
                </a:solidFill>
              </a:rPr>
              <a:t> </a:t>
            </a:r>
            <a:r>
              <a:rPr lang="en-IN" dirty="0" err="1" smtClean="0">
                <a:solidFill>
                  <a:srgbClr val="073C8B"/>
                </a:solidFill>
              </a:rPr>
              <a:t>Edn</a:t>
            </a:r>
            <a:r>
              <a:rPr lang="en-IN" dirty="0">
                <a:solidFill>
                  <a:srgbClr val="073C8B"/>
                </a:solidFill>
              </a:rPr>
              <a:t>.), </a:t>
            </a:r>
            <a:r>
              <a:rPr lang="en-IN" dirty="0" err="1">
                <a:solidFill>
                  <a:srgbClr val="073C8B"/>
                </a:solidFill>
              </a:rPr>
              <a:t>Jiawei</a:t>
            </a:r>
            <a:r>
              <a:rPr lang="en-IN" dirty="0">
                <a:solidFill>
                  <a:srgbClr val="073C8B"/>
                </a:solidFill>
              </a:rPr>
              <a:t> Han</a:t>
            </a:r>
            <a:r>
              <a:rPr lang="en-IN" dirty="0" smtClean="0">
                <a:solidFill>
                  <a:srgbClr val="073C8B"/>
                </a:solidFill>
              </a:rPr>
              <a:t>, </a:t>
            </a:r>
            <a:r>
              <a:rPr lang="en-IN" dirty="0" err="1" smtClean="0">
                <a:solidFill>
                  <a:srgbClr val="073C8B"/>
                </a:solidFill>
              </a:rPr>
              <a:t>Micheline</a:t>
            </a:r>
            <a:r>
              <a:rPr lang="en-IN" dirty="0" smtClean="0">
                <a:solidFill>
                  <a:srgbClr val="073C8B"/>
                </a:solidFill>
              </a:rPr>
              <a:t> </a:t>
            </a:r>
            <a:r>
              <a:rPr lang="en-IN" dirty="0" err="1">
                <a:solidFill>
                  <a:srgbClr val="073C8B"/>
                </a:solidFill>
              </a:rPr>
              <a:t>Kamber</a:t>
            </a:r>
            <a:r>
              <a:rPr lang="en-IN" dirty="0">
                <a:solidFill>
                  <a:srgbClr val="073C8B"/>
                </a:solidFill>
              </a:rPr>
              <a:t>, </a:t>
            </a:r>
            <a:r>
              <a:rPr lang="en-IN" dirty="0">
                <a:solidFill>
                  <a:prstClr val="black"/>
                </a:solidFill>
              </a:rPr>
              <a:t>Morgan Kaufmann</a:t>
            </a:r>
            <a:r>
              <a:rPr lang="en-IN" dirty="0" smtClean="0">
                <a:solidFill>
                  <a:srgbClr val="073C8B"/>
                </a:solidFill>
              </a:rPr>
              <a:t>, 2015.</a:t>
            </a: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endParaRPr lang="en-US" dirty="0">
              <a:solidFill>
                <a:srgbClr val="073C8B"/>
              </a:solidFill>
            </a:endParaRP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r>
              <a:rPr lang="en-US" dirty="0">
                <a:solidFill>
                  <a:srgbClr val="073C8B"/>
                </a:solidFill>
              </a:rPr>
              <a:t>Introduction to Data </a:t>
            </a:r>
            <a:r>
              <a:rPr lang="en-US" dirty="0" smtClean="0">
                <a:solidFill>
                  <a:srgbClr val="073C8B"/>
                </a:solidFill>
              </a:rPr>
              <a:t>Mining</a:t>
            </a:r>
            <a:r>
              <a:rPr lang="en-US" dirty="0">
                <a:solidFill>
                  <a:srgbClr val="073C8B"/>
                </a:solidFill>
              </a:rPr>
              <a:t>, Pang-</a:t>
            </a:r>
            <a:r>
              <a:rPr lang="en-US" dirty="0" err="1">
                <a:solidFill>
                  <a:srgbClr val="073C8B"/>
                </a:solidFill>
              </a:rPr>
              <a:t>Ning</a:t>
            </a:r>
            <a:r>
              <a:rPr lang="en-US" dirty="0">
                <a:solidFill>
                  <a:srgbClr val="073C8B"/>
                </a:solidFill>
              </a:rPr>
              <a:t> Tan, </a:t>
            </a:r>
            <a:r>
              <a:rPr lang="en-US" dirty="0" smtClean="0">
                <a:solidFill>
                  <a:srgbClr val="073C8B"/>
                </a:solidFill>
              </a:rPr>
              <a:t> Michael </a:t>
            </a:r>
            <a:r>
              <a:rPr lang="en-US" dirty="0">
                <a:solidFill>
                  <a:srgbClr val="073C8B"/>
                </a:solidFill>
              </a:rPr>
              <a:t>Steinbach, </a:t>
            </a:r>
            <a:r>
              <a:rPr lang="en-US" dirty="0" smtClean="0">
                <a:solidFill>
                  <a:srgbClr val="073C8B"/>
                </a:solidFill>
              </a:rPr>
              <a:t>and </a:t>
            </a:r>
            <a:r>
              <a:rPr lang="en-US" dirty="0" err="1" smtClean="0">
                <a:solidFill>
                  <a:srgbClr val="073C8B"/>
                </a:solidFill>
              </a:rPr>
              <a:t>Vipin</a:t>
            </a:r>
            <a:r>
              <a:rPr lang="en-US" dirty="0" smtClean="0">
                <a:solidFill>
                  <a:srgbClr val="073C8B"/>
                </a:solidFill>
              </a:rPr>
              <a:t> </a:t>
            </a:r>
            <a:r>
              <a:rPr lang="en-US" dirty="0">
                <a:solidFill>
                  <a:srgbClr val="073C8B"/>
                </a:solidFill>
              </a:rPr>
              <a:t>Kumar, </a:t>
            </a:r>
            <a:r>
              <a:rPr lang="en-US" dirty="0" smtClean="0">
                <a:solidFill>
                  <a:srgbClr val="073C8B"/>
                </a:solidFill>
              </a:rPr>
              <a:t> Addison-Wesley, 2014</a:t>
            </a:r>
            <a:endParaRPr lang="en-US" dirty="0">
              <a:solidFill>
                <a:srgbClr val="073C8B"/>
              </a:solidFill>
            </a:endParaRPr>
          </a:p>
          <a:p>
            <a:pPr marL="0" indent="0">
              <a:buClr>
                <a:srgbClr val="0BD0D9"/>
              </a:buClr>
              <a:buFont typeface="Wingdings 2"/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0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Holdout Method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59" y="1638300"/>
            <a:ext cx="8173002" cy="403098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a basic concept of estimating a prediction.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Given a dataset, it is partitioned into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two disjoint sets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training set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testing set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Classifier is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learned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based on the training set and get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evaluated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 testing set.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Proportion of training and testing sets is at the discretion of analyst; typically </a:t>
            </a:r>
            <a:r>
              <a:rPr lang="en-US" sz="1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1:1 or 2:1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there is </a:t>
            </a:r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trade-off between these sizes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these two sets.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the training set is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too large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model may be good enough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but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estimation may be less reliable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due to small testing set and vice-versa.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06523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Random Subsampling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9" y="1760220"/>
            <a:ext cx="7792002" cy="3832860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endParaRPr lang="en-US" sz="800" dirty="0" smtClean="0">
              <a:cs typeface="Times New Roman" pitchFamily="18" charset="0"/>
            </a:endParaRPr>
          </a:p>
          <a:p>
            <a:pPr lvl="1"/>
            <a:r>
              <a:rPr lang="en-US" sz="2000" b="1" dirty="0" smtClean="0">
                <a:solidFill>
                  <a:srgbClr val="0B5ED7"/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variation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Holdout method to overcome the </a:t>
            </a:r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drawback of over-presenting a class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one set thus under-presenting it in the other set and vice-versa.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this method,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Holdout method is repeated </a:t>
            </a:r>
            <a:r>
              <a:rPr lang="en-US" sz="1800" b="1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times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in each time, two </a:t>
            </a:r>
            <a:r>
              <a:rPr lang="en-US" sz="1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disjoint sets are chosen at random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predefined sizes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Overall estimation is taken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as the average of estimations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obtained from each iteration.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Cross-Validation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9" y="1463040"/>
            <a:ext cx="7639602" cy="390906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drawback of Random subsampling is,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it does not have control over the number of times each tuple is used for training and testing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7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Cross-validation is proposed to overcome this problem.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variations in the cross-validation method.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k-fold cross-validation 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</a:t>
            </a:r>
          </a:p>
          <a:p>
            <a:pPr marL="393192" lvl="1" indent="0">
              <a:buNone/>
            </a:pPr>
            <a:endParaRPr lang="en-US" sz="8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cs typeface="Times New Roman" pitchFamily="18" charset="0"/>
              </a:rPr>
              <a:t> </a:t>
            </a:r>
            <a:endParaRPr lang="en-US" sz="300" b="1" dirty="0" smtClean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4230</Words>
  <Application>Microsoft Office PowerPoint</Application>
  <PresentationFormat>Custom</PresentationFormat>
  <Paragraphs>1048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Calibri</vt:lpstr>
      <vt:lpstr>Cambria Math</vt:lpstr>
      <vt:lpstr>Constantia</vt:lpstr>
      <vt:lpstr>Times New Roman</vt:lpstr>
      <vt:lpstr>Wingdings 2</vt:lpstr>
      <vt:lpstr>Flow</vt:lpstr>
      <vt:lpstr>1_Flow</vt:lpstr>
      <vt:lpstr>Data Analytics (CS3203N)</vt:lpstr>
      <vt:lpstr>Topics Covered in this Presentation</vt:lpstr>
      <vt:lpstr>Introduction</vt:lpstr>
      <vt:lpstr>PowerPoint Presentation</vt:lpstr>
      <vt:lpstr>Planning for Estimation</vt:lpstr>
      <vt:lpstr>Estimation Strategies</vt:lpstr>
      <vt:lpstr>Holdout Method</vt:lpstr>
      <vt:lpstr>Random Subsampling</vt:lpstr>
      <vt:lpstr>Cross-Validation</vt:lpstr>
      <vt:lpstr>k-fold Cross-Validation</vt:lpstr>
      <vt:lpstr>N-fold Cross-Validation</vt:lpstr>
      <vt:lpstr>N-fold Cross-Validation : Issue</vt:lpstr>
      <vt:lpstr>Bootstrap Method</vt:lpstr>
      <vt:lpstr>Bootstrap Method</vt:lpstr>
      <vt:lpstr>Bootstrap Method : Implication</vt:lpstr>
      <vt:lpstr>PowerPoint Presentation</vt:lpstr>
      <vt:lpstr>Accuracy Estimation</vt:lpstr>
      <vt:lpstr>Accuracy : True and Predictive</vt:lpstr>
      <vt:lpstr>Predictive Accuracy</vt:lpstr>
      <vt:lpstr>Predictive Accuracy</vt:lpstr>
      <vt:lpstr>Error Estimation using Loss Functions</vt:lpstr>
      <vt:lpstr>Error Estimation using Loss Functions</vt:lpstr>
      <vt:lpstr>Statistical Estimation using Confidence Level</vt:lpstr>
      <vt:lpstr>Statistical Estimation using Confidence Level</vt:lpstr>
      <vt:lpstr>Statistical Estimation using Confidence Level</vt:lpstr>
      <vt:lpstr>Statistical Estimation using Confidence Level</vt:lpstr>
      <vt:lpstr>Statistical Estimation using Confidence Level</vt:lpstr>
      <vt:lpstr>Statistical Estimation using Confidence Level</vt:lpstr>
      <vt:lpstr>PowerPoint Presentation</vt:lpstr>
      <vt:lpstr>Performance Estimation of a Classifier</vt:lpstr>
      <vt:lpstr>Performance Estimation of a Classifier</vt:lpstr>
      <vt:lpstr>Confusion Matrix</vt:lpstr>
      <vt:lpstr>Confusion Matrix</vt:lpstr>
      <vt:lpstr>Confusion Matrix</vt:lpstr>
      <vt:lpstr>Confusion Matrix for Multiclass Classifier</vt:lpstr>
      <vt:lpstr>Confusion Matrix for Multiclass Classifier</vt:lpstr>
      <vt:lpstr>Confusion Matrix for Multiclass Classifier</vt:lpstr>
      <vt:lpstr>Performance Evaluation Metrics </vt:lpstr>
      <vt:lpstr>Performance Evaluation Metrics</vt:lpstr>
      <vt:lpstr>Performance Evaluation Metrics</vt:lpstr>
      <vt:lpstr>Performance Evaluation Metrics</vt:lpstr>
      <vt:lpstr>Performance Evaluation Metrics</vt:lpstr>
      <vt:lpstr>Predictive Accuracy (ε)</vt:lpstr>
      <vt:lpstr>Error Rate ("ε"  ̅)</vt:lpstr>
      <vt:lpstr>Accuracy, Sensitivity and Specificity</vt:lpstr>
      <vt:lpstr>Analysis with Performance Measurement Metrics</vt:lpstr>
      <vt:lpstr>Analysis with Performance Measurement Metrics</vt:lpstr>
      <vt:lpstr>Analysis with Performance Measurement Metrics</vt:lpstr>
      <vt:lpstr>Analysis with Performance Measurement Metrics</vt:lpstr>
      <vt:lpstr>Predictive Accuracy versus TPR and FPR</vt:lpstr>
      <vt:lpstr>PowerPoint Presentation</vt:lpstr>
      <vt:lpstr>ROC Curves</vt:lpstr>
      <vt:lpstr>ROC Plot</vt:lpstr>
      <vt:lpstr>Interpretation of Different Points in ROC Plot</vt:lpstr>
      <vt:lpstr>Interpretation of Different Points in ROC Plot</vt:lpstr>
      <vt:lpstr>Interpretation of Different Points in ROC Plot</vt:lpstr>
      <vt:lpstr>Interpretation of Different Points in ROC Plot</vt:lpstr>
      <vt:lpstr>Tuning a Classifier through ROC Plot</vt:lpstr>
      <vt:lpstr>Comparing Classifiers trough ROC Plot </vt:lpstr>
      <vt:lpstr>Comparing Classifiers trough ROC Plot </vt:lpstr>
      <vt:lpstr>A Quantitative Measure of a Classifier</vt:lpstr>
      <vt:lpstr>A Quantitative Measure of a Classifier</vt:lpstr>
      <vt:lpstr>Reference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DCISM</cp:lastModifiedBy>
  <cp:revision>991</cp:revision>
  <dcterms:created xsi:type="dcterms:W3CDTF">2016-07-28T11:27:44Z</dcterms:created>
  <dcterms:modified xsi:type="dcterms:W3CDTF">2022-03-01T03:22:57Z</dcterms:modified>
</cp:coreProperties>
</file>