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75" r:id="rId4"/>
    <p:sldId id="370" r:id="rId5"/>
    <p:sldId id="371" r:id="rId6"/>
    <p:sldId id="276" r:id="rId7"/>
    <p:sldId id="277" r:id="rId8"/>
    <p:sldId id="335" r:id="rId9"/>
    <p:sldId id="336" r:id="rId10"/>
    <p:sldId id="337" r:id="rId11"/>
    <p:sldId id="338" r:id="rId12"/>
    <p:sldId id="339" r:id="rId13"/>
    <p:sldId id="340" r:id="rId14"/>
    <p:sldId id="334" r:id="rId15"/>
    <p:sldId id="295" r:id="rId16"/>
    <p:sldId id="296" r:id="rId17"/>
    <p:sldId id="297" r:id="rId18"/>
    <p:sldId id="332" r:id="rId19"/>
    <p:sldId id="298" r:id="rId20"/>
    <p:sldId id="341" r:id="rId21"/>
    <p:sldId id="342" r:id="rId22"/>
    <p:sldId id="343" r:id="rId23"/>
    <p:sldId id="312" r:id="rId24"/>
    <p:sldId id="313" r:id="rId25"/>
    <p:sldId id="314" r:id="rId26"/>
    <p:sldId id="300" r:id="rId27"/>
    <p:sldId id="301" r:id="rId28"/>
    <p:sldId id="302" r:id="rId29"/>
    <p:sldId id="344" r:id="rId30"/>
    <p:sldId id="303" r:id="rId31"/>
    <p:sldId id="347" r:id="rId32"/>
    <p:sldId id="348" r:id="rId33"/>
    <p:sldId id="349" r:id="rId34"/>
    <p:sldId id="350" r:id="rId35"/>
    <p:sldId id="351" r:id="rId36"/>
    <p:sldId id="352" r:id="rId37"/>
    <p:sldId id="304" r:id="rId38"/>
    <p:sldId id="354" r:id="rId39"/>
    <p:sldId id="355" r:id="rId40"/>
    <p:sldId id="333" r:id="rId41"/>
    <p:sldId id="305" r:id="rId42"/>
    <p:sldId id="356" r:id="rId43"/>
    <p:sldId id="357" r:id="rId44"/>
    <p:sldId id="358" r:id="rId45"/>
    <p:sldId id="359" r:id="rId46"/>
    <p:sldId id="307" r:id="rId47"/>
    <p:sldId id="361" r:id="rId48"/>
    <p:sldId id="362" r:id="rId49"/>
    <p:sldId id="363" r:id="rId50"/>
    <p:sldId id="364" r:id="rId51"/>
    <p:sldId id="360" r:id="rId52"/>
    <p:sldId id="366" r:id="rId53"/>
    <p:sldId id="308" r:id="rId54"/>
    <p:sldId id="310" r:id="rId55"/>
    <p:sldId id="311" r:id="rId56"/>
    <p:sldId id="315" r:id="rId57"/>
    <p:sldId id="316" r:id="rId58"/>
    <p:sldId id="317" r:id="rId59"/>
    <p:sldId id="318" r:id="rId60"/>
    <p:sldId id="319" r:id="rId61"/>
    <p:sldId id="320" r:id="rId62"/>
    <p:sldId id="321" r:id="rId63"/>
    <p:sldId id="368" r:id="rId64"/>
    <p:sldId id="322" r:id="rId65"/>
    <p:sldId id="323" r:id="rId66"/>
    <p:sldId id="324" r:id="rId67"/>
    <p:sldId id="325" r:id="rId68"/>
    <p:sldId id="326" r:id="rId69"/>
    <p:sldId id="327" r:id="rId70"/>
    <p:sldId id="328" r:id="rId71"/>
    <p:sldId id="369" r:id="rId72"/>
    <p:sldId id="329" r:id="rId73"/>
    <p:sldId id="330" r:id="rId74"/>
    <p:sldId id="365" r:id="rId75"/>
    <p:sldId id="294" r:id="rId76"/>
    <p:sldId id="372" r:id="rId77"/>
    <p:sldId id="373" r:id="rId78"/>
    <p:sldId id="374" r:id="rId79"/>
    <p:sldId id="375" r:id="rId80"/>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C8B"/>
    <a:srgbClr val="A50021"/>
    <a:srgbClr val="0B5ED7"/>
    <a:srgbClr val="EBEBBD"/>
    <a:srgbClr val="FFFFFF"/>
    <a:srgbClr val="FFFF99"/>
    <a:srgbClr val="9966FF"/>
    <a:srgbClr val="FF66FF"/>
    <a:srgbClr val="24A5F4"/>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2" autoAdjust="0"/>
    <p:restoredTop sz="94660"/>
  </p:normalViewPr>
  <p:slideViewPr>
    <p:cSldViewPr snapToGrid="0">
      <p:cViewPr varScale="1">
        <p:scale>
          <a:sx n="115" d="100"/>
          <a:sy n="115" d="100"/>
        </p:scale>
        <p:origin x="1806" y="10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9134930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000847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86377986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80497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420800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26956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1216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851257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573023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45190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5611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3484083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13.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(CS3203N)</a:t>
            </a: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#3</a:t>
            </a:r>
          </a:p>
          <a:p>
            <a:pPr algn="l">
              <a:buClr>
                <a:srgbClr val="0BD0D9"/>
              </a:buClr>
            </a:pPr>
            <a:r>
              <a:rPr lang="en-US" sz="2800" b="1" dirty="0" smtClean="0">
                <a:solidFill>
                  <a:srgbClr val="FFFF00"/>
                </a:solidFill>
              </a:rPr>
              <a:t>Descriptive Statistics</a:t>
            </a:r>
            <a:endParaRPr lang="en-IN" sz="2800" b="1" dirty="0">
              <a:solidFill>
                <a:srgbClr val="FFFF00"/>
              </a:solidFill>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Statistics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16" name="Rectangle 15"/>
          <p:cNvSpPr/>
          <p:nvPr/>
        </p:nvSpPr>
        <p:spPr>
          <a:xfrm>
            <a:off x="883920" y="1710690"/>
            <a:ext cx="7734300" cy="158115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r>
              <a:rPr lang="en-US" dirty="0" smtClean="0">
                <a:solidFill>
                  <a:prstClr val="black"/>
                </a:solidFill>
              </a:rPr>
              <a:t>A statistics is a quantity calculated from data that describes a particular characteristics of a sample</a:t>
            </a:r>
            <a:r>
              <a:rPr lang="en-US" dirty="0" smtClean="0">
                <a:solidFill>
                  <a:srgbClr val="A50021"/>
                </a:solidFill>
              </a:rPr>
              <a:t>.</a:t>
            </a:r>
            <a:endParaRPr lang="en-IN" dirty="0">
              <a:solidFill>
                <a:srgbClr val="A50021"/>
              </a:solidFill>
            </a:endParaRPr>
          </a:p>
        </p:txBody>
      </p:sp>
      <p:sp>
        <p:nvSpPr>
          <p:cNvPr id="17" name="Rounded Rectangle 16"/>
          <p:cNvSpPr/>
          <p:nvPr/>
        </p:nvSpPr>
        <p:spPr>
          <a:xfrm>
            <a:off x="883920" y="172593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3.4: </a:t>
            </a:r>
            <a:r>
              <a:rPr lang="en-US" sz="2000" b="1" dirty="0" smtClean="0">
                <a:solidFill>
                  <a:prstClr val="black"/>
                </a:solidFill>
                <a:latin typeface="Times New Roman" pitchFamily="18" charset="0"/>
                <a:cs typeface="Times New Roman" pitchFamily="18" charset="0"/>
              </a:rPr>
              <a:t>Statistics</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83318" y="3672840"/>
                <a:ext cx="8425339" cy="2804160"/>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The sample </a:t>
                </a:r>
                <a:r>
                  <a:rPr lang="en-US" sz="2000" dirty="0" smtClean="0">
                    <a:solidFill>
                      <a:srgbClr val="A50021"/>
                    </a:solidFill>
                    <a:latin typeface="Times New Roman" panose="02020603050405020304" pitchFamily="18" charset="0"/>
                    <a:cs typeface="Times New Roman" panose="02020603050405020304" pitchFamily="18" charset="0"/>
                  </a:rPr>
                  <a:t>mean</a:t>
                </a:r>
                <a:r>
                  <a:rPr lang="en-US" sz="2000" dirty="0" smtClean="0">
                    <a:latin typeface="Times New Roman" panose="02020603050405020304" pitchFamily="18" charset="0"/>
                    <a:cs typeface="Times New Roman" panose="02020603050405020304" pitchFamily="18" charset="0"/>
                  </a:rPr>
                  <a:t> (denoted by </a:t>
                </a:r>
                <a14:m>
                  <m:oMath xmlns:m="http://schemas.openxmlformats.org/officeDocument/2006/math">
                    <m:acc>
                      <m:accPr>
                        <m:chr m:val="̅"/>
                        <m:ctrlPr>
                          <a:rPr lang="en-IN" sz="2000" i="1">
                            <a:latin typeface="Cambria Math" panose="02040503050406030204" pitchFamily="18" charset="0"/>
                          </a:rPr>
                        </m:ctrlPr>
                      </m:accPr>
                      <m:e>
                        <m:r>
                          <a:rPr lang="en-IN" sz="2000" i="1">
                            <a:latin typeface="Cambria Math"/>
                          </a:rPr>
                          <m:t>𝑦</m:t>
                        </m:r>
                      </m:e>
                    </m:acc>
                  </m:oMath>
                </a14:m>
                <a:r>
                  <a:rPr lang="en-IN" sz="2000" dirty="0" smtClean="0"/>
                  <a:t>) is the arithmetic mean of a</a:t>
                </a:r>
              </a:p>
              <a:p>
                <a:pPr marL="0" lvl="1" indent="0" algn="just">
                  <a:buClr>
                    <a:schemeClr val="accent3"/>
                  </a:buClr>
                  <a:buSzPct val="95000"/>
                  <a:buNone/>
                </a:pPr>
                <a:r>
                  <a:rPr lang="en-IN" sz="2000" dirty="0"/>
                  <a:t> </a:t>
                </a:r>
                <a:r>
                  <a:rPr lang="en-IN" sz="2000" dirty="0" smtClean="0"/>
                  <a:t>                 variable of all the observations of a sample.</a:t>
                </a:r>
                <a:endParaRPr lang="en-IN" sz="2000" dirty="0"/>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83318" y="3672840"/>
                <a:ext cx="8425339" cy="2804160"/>
              </a:xfrm>
              <a:blipFill rotWithShape="1">
                <a:blip r:embed="rId2"/>
                <a:stretch>
                  <a:fillRect l="-724" t="-1304"/>
                </a:stretch>
              </a:blipFill>
            </p:spPr>
            <p:txBody>
              <a:bodyPr/>
              <a:lstStyle/>
              <a:p>
                <a:r>
                  <a:rPr lang="en-IN">
                    <a:noFill/>
                  </a:rPr>
                  <a:t> </a:t>
                </a:r>
              </a:p>
            </p:txBody>
          </p:sp>
        </mc:Fallback>
      </mc:AlternateContent>
    </p:spTree>
    <p:extLst>
      <p:ext uri="{BB962C8B-B14F-4D97-AF65-F5344CB8AC3E}">
        <p14:creationId xmlns:p14="http://schemas.microsoft.com/office/powerpoint/2010/main" val="1710609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Statistical Inference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
        <p:nvSpPr>
          <p:cNvPr id="16" name="Rectangle 15"/>
          <p:cNvSpPr/>
          <p:nvPr/>
        </p:nvSpPr>
        <p:spPr>
          <a:xfrm>
            <a:off x="883920" y="1710690"/>
            <a:ext cx="7734300" cy="158115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r>
              <a:rPr lang="en-US" dirty="0" smtClean="0">
                <a:solidFill>
                  <a:prstClr val="black"/>
                </a:solidFill>
              </a:rPr>
              <a:t>Statistical inference is the process of using sample statistics to make decisions about population</a:t>
            </a:r>
            <a:r>
              <a:rPr lang="en-US" dirty="0" smtClean="0">
                <a:solidFill>
                  <a:srgbClr val="A50021"/>
                </a:solidFill>
              </a:rPr>
              <a:t>.</a:t>
            </a:r>
            <a:endParaRPr lang="en-IN" dirty="0">
              <a:solidFill>
                <a:srgbClr val="A50021"/>
              </a:solidFill>
            </a:endParaRPr>
          </a:p>
        </p:txBody>
      </p:sp>
      <p:sp>
        <p:nvSpPr>
          <p:cNvPr id="17" name="Rounded Rectangle 16"/>
          <p:cNvSpPr/>
          <p:nvPr/>
        </p:nvSpPr>
        <p:spPr>
          <a:xfrm>
            <a:off x="883920" y="172593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3.5: </a:t>
            </a:r>
            <a:r>
              <a:rPr lang="en-US" sz="2000" b="1" dirty="0" smtClean="0">
                <a:solidFill>
                  <a:prstClr val="black"/>
                </a:solidFill>
                <a:latin typeface="Times New Roman" pitchFamily="18" charset="0"/>
                <a:cs typeface="Times New Roman" pitchFamily="18" charset="0"/>
              </a:rPr>
              <a:t>Statistical inference</a:t>
            </a:r>
            <a:endParaRPr lang="en-IN" sz="2000" b="1" dirty="0">
              <a:solidFill>
                <a:prstClr val="black"/>
              </a:solidFill>
              <a:latin typeface="Times New Roman" pitchFamily="18" charset="0"/>
              <a:cs typeface="Times New Roman" pitchFamily="18" charset="0"/>
            </a:endParaRPr>
          </a:p>
        </p:txBody>
      </p:sp>
      <p:sp>
        <p:nvSpPr>
          <p:cNvPr id="19" name="Content Placeholder 2"/>
          <p:cNvSpPr>
            <a:spLocks noGrp="1"/>
          </p:cNvSpPr>
          <p:nvPr>
            <p:ph idx="1"/>
          </p:nvPr>
        </p:nvSpPr>
        <p:spPr>
          <a:xfrm>
            <a:off x="483318" y="3672840"/>
            <a:ext cx="8425339" cy="2804160"/>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In the context of TRP</a:t>
            </a:r>
          </a:p>
          <a:p>
            <a:pPr marL="617220" lvl="2" indent="-342900" algn="just">
              <a:buClr>
                <a:schemeClr val="accent3"/>
              </a:buClr>
              <a:buSzPct val="95000"/>
            </a:pPr>
            <a:r>
              <a:rPr lang="en-US" sz="1700" dirty="0" smtClean="0">
                <a:latin typeface="Times New Roman" panose="02020603050405020304" pitchFamily="18" charset="0"/>
                <a:cs typeface="Times New Roman" panose="02020603050405020304" pitchFamily="18" charset="0"/>
              </a:rPr>
              <a:t>Overall frequency of the various levels of happiness.</a:t>
            </a:r>
          </a:p>
          <a:p>
            <a:pPr marL="2171700" lvl="8" indent="-342900" algn="just">
              <a:buSzPct val="95000"/>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US" sz="1700" dirty="0" smtClean="0">
                <a:latin typeface="Times New Roman" panose="02020603050405020304" pitchFamily="18" charset="0"/>
                <a:cs typeface="Times New Roman" panose="02020603050405020304" pitchFamily="18" charset="0"/>
              </a:rPr>
              <a:t>Is there a relationship between the age of a viewers and his/her general happiness?</a:t>
            </a:r>
          </a:p>
          <a:p>
            <a:pPr marL="2171700" lvl="8" indent="-342900" algn="just">
              <a:buSzPct val="95000"/>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US" sz="1700" dirty="0" smtClean="0">
                <a:latin typeface="Times New Roman" panose="02020603050405020304" pitchFamily="18" charset="0"/>
                <a:cs typeface="Times New Roman" panose="02020603050405020304" pitchFamily="18" charset="0"/>
              </a:rPr>
              <a:t>Is there a relationship between the age of the viewer and the number of TV hours watched?</a:t>
            </a:r>
            <a:endParaRPr lang="en-IN" sz="1700" dirty="0" smtClean="0"/>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23175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Data </a:t>
            </a:r>
            <a:r>
              <a:rPr lang="en-US" sz="4000" dirty="0">
                <a:solidFill>
                  <a:srgbClr val="A50021"/>
                </a:solidFill>
                <a:latin typeface="Times New Roman" pitchFamily="18" charset="0"/>
                <a:cs typeface="Times New Roman" pitchFamily="18" charset="0"/>
              </a:rPr>
              <a:t>S</a:t>
            </a:r>
            <a:r>
              <a:rPr lang="en-US" sz="4000" dirty="0" smtClean="0">
                <a:solidFill>
                  <a:srgbClr val="A50021"/>
                </a:solidFill>
                <a:latin typeface="Times New Roman" pitchFamily="18" charset="0"/>
                <a:cs typeface="Times New Roman" pitchFamily="18" charset="0"/>
              </a:rPr>
              <a:t>ummarization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To identify the typical characteristics of data (i.e., to have an overall picture).</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To identify which data should be treated as noise or outliers.</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The data summarization techniques can be classified into two broad  categories:</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891540" lvl="3" indent="-342900" algn="just">
              <a:buSzPct val="95000"/>
            </a:pPr>
            <a:r>
              <a:rPr lang="en-US" sz="1900" dirty="0" smtClean="0">
                <a:latin typeface="Times New Roman" panose="02020603050405020304" pitchFamily="18" charset="0"/>
                <a:cs typeface="Times New Roman" panose="02020603050405020304" pitchFamily="18" charset="0"/>
              </a:rPr>
              <a:t>Measures of </a:t>
            </a:r>
            <a:r>
              <a:rPr lang="en-US" sz="1900" b="1" dirty="0" smtClean="0">
                <a:solidFill>
                  <a:srgbClr val="A50021"/>
                </a:solidFill>
                <a:latin typeface="Times New Roman" panose="02020603050405020304" pitchFamily="18" charset="0"/>
                <a:cs typeface="Times New Roman" panose="02020603050405020304" pitchFamily="18" charset="0"/>
              </a:rPr>
              <a:t>location </a:t>
            </a:r>
          </a:p>
          <a:p>
            <a:pPr marL="2171700" lvl="8" indent="-342900" algn="just">
              <a:buSzPct val="95000"/>
            </a:pPr>
            <a:endParaRPr lang="en-US" sz="1000" b="1" dirty="0" smtClean="0">
              <a:solidFill>
                <a:srgbClr val="A50021"/>
              </a:solidFill>
              <a:latin typeface="Times New Roman" panose="02020603050405020304" pitchFamily="18" charset="0"/>
              <a:cs typeface="Times New Roman" panose="02020603050405020304" pitchFamily="18" charset="0"/>
            </a:endParaRPr>
          </a:p>
          <a:p>
            <a:pPr marL="891540" lvl="3" indent="-342900" algn="just">
              <a:buSzPct val="95000"/>
            </a:pPr>
            <a:r>
              <a:rPr lang="en-US" sz="1900" dirty="0" smtClean="0">
                <a:latin typeface="Times New Roman" panose="02020603050405020304" pitchFamily="18" charset="0"/>
                <a:cs typeface="Times New Roman" panose="02020603050405020304" pitchFamily="18" charset="0"/>
              </a:rPr>
              <a:t>Measures of </a:t>
            </a:r>
            <a:r>
              <a:rPr lang="en-US" sz="1900" b="1" dirty="0" smtClean="0">
                <a:solidFill>
                  <a:srgbClr val="A50021"/>
                </a:solidFill>
                <a:latin typeface="Times New Roman" panose="02020603050405020304" pitchFamily="18" charset="0"/>
                <a:cs typeface="Times New Roman" panose="02020603050405020304" pitchFamily="18" charset="0"/>
              </a:rPr>
              <a:t>dispersion</a:t>
            </a: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Tree>
    <p:extLst>
      <p:ext uri="{BB962C8B-B14F-4D97-AF65-F5344CB8AC3E}">
        <p14:creationId xmlns:p14="http://schemas.microsoft.com/office/powerpoint/2010/main" val="1507094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49992"/>
          </a:xfrm>
        </p:spPr>
        <p:txBody>
          <a:bodyPr>
            <a:normAutofit/>
          </a:bodyPr>
          <a:lstStyle/>
          <a:p>
            <a:pPr algn="l"/>
            <a:r>
              <a:rPr lang="en-US" sz="4000" dirty="0" smtClean="0">
                <a:solidFill>
                  <a:srgbClr val="A50021"/>
                </a:solidFill>
                <a:latin typeface="Times New Roman" pitchFamily="18" charset="0"/>
                <a:cs typeface="Times New Roman" pitchFamily="18" charset="0"/>
              </a:rPr>
              <a:t>Measurement of location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3318" y="1653540"/>
            <a:ext cx="8425339" cy="4389120"/>
          </a:xfrm>
        </p:spPr>
        <p:txBody>
          <a:bodyPr>
            <a:noAutofit/>
          </a:body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also alternatively called as </a:t>
            </a:r>
            <a:r>
              <a:rPr lang="en-US" sz="2000" dirty="0" smtClean="0">
                <a:solidFill>
                  <a:srgbClr val="A50021"/>
                </a:solidFill>
                <a:latin typeface="Times New Roman" panose="02020603050405020304" pitchFamily="18" charset="0"/>
                <a:cs typeface="Times New Roman" panose="02020603050405020304" pitchFamily="18" charset="0"/>
              </a:rPr>
              <a:t>measuring the central tendency</a:t>
            </a:r>
            <a:r>
              <a:rPr lang="en-US" sz="2000" dirty="0" smtClean="0">
                <a:latin typeface="Times New Roman" panose="02020603050405020304" pitchFamily="18" charset="0"/>
                <a:cs typeface="Times New Roman" panose="02020603050405020304" pitchFamily="18" charset="0"/>
              </a:rPr>
              <a:t>.</a:t>
            </a:r>
          </a:p>
          <a:p>
            <a:pPr marL="548640" lvl="2" indent="-274320" algn="just">
              <a:buClr>
                <a:schemeClr val="accent3"/>
              </a:buClr>
              <a:buSzPct val="95000"/>
            </a:pPr>
            <a:r>
              <a:rPr lang="en-US" sz="1700" dirty="0" smtClean="0">
                <a:latin typeface="Times New Roman" panose="02020603050405020304" pitchFamily="18" charset="0"/>
                <a:cs typeface="Times New Roman" panose="02020603050405020304" pitchFamily="18" charset="0"/>
              </a:rPr>
              <a:t>A function of the sample values that summarizes the location information into a single number is known as a measure of location. </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The most popular measures of location are</a:t>
            </a:r>
          </a:p>
          <a:p>
            <a:pPr marL="1165860" lvl="4" indent="-342900" algn="just">
              <a:buSzPct val="95000"/>
            </a:pPr>
            <a:r>
              <a:rPr lang="en-US" sz="1800" dirty="0">
                <a:solidFill>
                  <a:srgbClr val="A50021"/>
                </a:solidFill>
                <a:latin typeface="Times New Roman" pitchFamily="18" charset="0"/>
                <a:ea typeface="+mj-ea"/>
                <a:cs typeface="Times New Roman" pitchFamily="18" charset="0"/>
              </a:rPr>
              <a:t>M</a:t>
            </a:r>
            <a:r>
              <a:rPr lang="en-US" sz="1800" dirty="0" smtClean="0">
                <a:latin typeface="Times New Roman" panose="02020603050405020304" pitchFamily="18" charset="0"/>
                <a:cs typeface="Times New Roman" panose="02020603050405020304" pitchFamily="18" charset="0"/>
              </a:rPr>
              <a:t>ean</a:t>
            </a:r>
          </a:p>
          <a:p>
            <a:pPr marL="1165860" lvl="4" indent="-342900" algn="just">
              <a:buSzPct val="95000"/>
            </a:pPr>
            <a:r>
              <a:rPr lang="en-US" sz="1800" dirty="0">
                <a:solidFill>
                  <a:srgbClr val="A50021"/>
                </a:solidFill>
                <a:latin typeface="Times New Roman" pitchFamily="18" charset="0"/>
                <a:ea typeface="+mj-ea"/>
                <a:cs typeface="Times New Roman" pitchFamily="18" charset="0"/>
              </a:rPr>
              <a:t>M</a:t>
            </a:r>
            <a:r>
              <a:rPr lang="en-US" sz="1800" dirty="0" smtClean="0">
                <a:latin typeface="Times New Roman" panose="02020603050405020304" pitchFamily="18" charset="0"/>
                <a:cs typeface="Times New Roman" panose="02020603050405020304" pitchFamily="18" charset="0"/>
              </a:rPr>
              <a:t>edian</a:t>
            </a:r>
          </a:p>
          <a:p>
            <a:pPr marL="1165860" lvl="4" indent="-342900" algn="just">
              <a:buSzPct val="95000"/>
            </a:pPr>
            <a:r>
              <a:rPr lang="en-US" sz="1800" dirty="0">
                <a:solidFill>
                  <a:srgbClr val="A50021"/>
                </a:solidFill>
                <a:latin typeface="Times New Roman" pitchFamily="18" charset="0"/>
                <a:ea typeface="+mj-ea"/>
                <a:cs typeface="Times New Roman" pitchFamily="18" charset="0"/>
              </a:rPr>
              <a:t>M</a:t>
            </a:r>
            <a:r>
              <a:rPr lang="en-US" sz="1800" dirty="0" smtClean="0">
                <a:latin typeface="Times New Roman" panose="02020603050405020304" pitchFamily="18" charset="0"/>
                <a:cs typeface="Times New Roman" panose="02020603050405020304" pitchFamily="18" charset="0"/>
              </a:rPr>
              <a:t>ode </a:t>
            </a:r>
          </a:p>
          <a:p>
            <a:pPr marL="1165860" lvl="4" indent="-342900" algn="just">
              <a:buSzPct val="95000"/>
            </a:pPr>
            <a:r>
              <a:rPr lang="en-US" sz="1800" dirty="0" smtClean="0">
                <a:solidFill>
                  <a:srgbClr val="A50021"/>
                </a:solidFill>
                <a:latin typeface="Times New Roman" pitchFamily="18" charset="0"/>
                <a:ea typeface="+mj-ea"/>
                <a:cs typeface="Times New Roman" pitchFamily="18" charset="0"/>
              </a:rPr>
              <a:t>M</a:t>
            </a:r>
            <a:r>
              <a:rPr lang="en-US" sz="1800" dirty="0" smtClean="0">
                <a:latin typeface="Times New Roman" panose="02020603050405020304" pitchFamily="18" charset="0"/>
                <a:cs typeface="Times New Roman" panose="02020603050405020304" pitchFamily="18" charset="0"/>
              </a:rPr>
              <a:t>idrange</a:t>
            </a:r>
          </a:p>
          <a:p>
            <a:pPr marL="2171700" lvl="8" indent="-342900" algn="just">
              <a:buSzPct val="95000"/>
            </a:pPr>
            <a:endParaRPr lang="en-US" sz="1300" dirty="0" smtClean="0">
              <a:latin typeface="Times New Roman" panose="02020603050405020304" pitchFamily="18" charset="0"/>
              <a:cs typeface="Times New Roman" panose="02020603050405020304" pitchFamily="18" charset="0"/>
            </a:endParaRPr>
          </a:p>
          <a:p>
            <a:pPr marL="342900" lvl="1" indent="-342900" algn="just">
              <a:buSzPct val="95000"/>
            </a:pPr>
            <a:r>
              <a:rPr lang="en-US" sz="2000" dirty="0" smtClean="0">
                <a:latin typeface="Times New Roman" panose="02020603050405020304" pitchFamily="18" charset="0"/>
                <a:cs typeface="Times New Roman" panose="02020603050405020304" pitchFamily="18" charset="0"/>
              </a:rPr>
              <a:t>These can be measured in three ways</a:t>
            </a:r>
          </a:p>
          <a:p>
            <a:pPr marL="891540" lvl="3" indent="-342900" algn="just">
              <a:buSzPct val="95000"/>
            </a:pPr>
            <a:r>
              <a:rPr lang="en-US" sz="1800" dirty="0" smtClean="0">
                <a:latin typeface="Times New Roman" panose="02020603050405020304" pitchFamily="18" charset="0"/>
                <a:cs typeface="Times New Roman" panose="02020603050405020304" pitchFamily="18" charset="0"/>
              </a:rPr>
              <a:t>Distributive measure</a:t>
            </a:r>
          </a:p>
          <a:p>
            <a:pPr marL="891540" lvl="3" indent="-342900" algn="just">
              <a:buSzPct val="95000"/>
            </a:pPr>
            <a:r>
              <a:rPr lang="en-US" sz="1800" dirty="0" smtClean="0">
                <a:latin typeface="Times New Roman" panose="02020603050405020304" pitchFamily="18" charset="0"/>
                <a:cs typeface="Times New Roman" panose="02020603050405020304" pitchFamily="18" charset="0"/>
              </a:rPr>
              <a:t>Algebraic measure</a:t>
            </a:r>
          </a:p>
          <a:p>
            <a:pPr marL="891540" lvl="3" indent="-342900" algn="just">
              <a:buSzPct val="95000"/>
            </a:pPr>
            <a:r>
              <a:rPr lang="en-US" sz="1800" dirty="0" smtClean="0">
                <a:latin typeface="Times New Roman" panose="02020603050405020304" pitchFamily="18" charset="0"/>
                <a:cs typeface="Times New Roman" panose="02020603050405020304" pitchFamily="18" charset="0"/>
              </a:rPr>
              <a:t>Holistic measure</a:t>
            </a: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Tree>
    <p:extLst>
      <p:ext uri="{BB962C8B-B14F-4D97-AF65-F5344CB8AC3E}">
        <p14:creationId xmlns:p14="http://schemas.microsoft.com/office/powerpoint/2010/main" val="3013116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Distributive measure</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a measure (</a:t>
            </a:r>
            <a:r>
              <a:rPr lang="en-US" sz="2000" i="1" dirty="0" smtClean="0">
                <a:latin typeface="Times New Roman" panose="02020603050405020304" pitchFamily="18" charset="0"/>
                <a:cs typeface="Times New Roman" panose="02020603050405020304" pitchFamily="18" charset="0"/>
              </a:rPr>
              <a:t>i.e. function</a:t>
            </a:r>
            <a:r>
              <a:rPr lang="en-US" sz="2000" dirty="0" smtClean="0">
                <a:latin typeface="Times New Roman" panose="02020603050405020304" pitchFamily="18" charset="0"/>
                <a:cs typeface="Times New Roman" panose="02020603050405020304" pitchFamily="18" charset="0"/>
              </a:rPr>
              <a:t>) that can be computed for a given data set by partitioning the data into smaller subsets, computing the measure for each subset, and then merging the results in order to arrive at the measure’s value for the original (</a:t>
            </a:r>
            <a:r>
              <a:rPr lang="en-US" sz="2000" i="1" dirty="0" smtClean="0">
                <a:latin typeface="Times New Roman" panose="02020603050405020304" pitchFamily="18" charset="0"/>
                <a:cs typeface="Times New Roman" panose="02020603050405020304" pitchFamily="18" charset="0"/>
              </a:rPr>
              <a:t>i.e. entire</a:t>
            </a:r>
            <a:r>
              <a:rPr lang="en-US" sz="2000" dirty="0" smtClean="0">
                <a:latin typeface="Times New Roman" panose="02020603050405020304" pitchFamily="18" charset="0"/>
                <a:cs typeface="Times New Roman" panose="02020603050405020304" pitchFamily="18" charset="0"/>
              </a:rPr>
              <a:t>) data set.</a:t>
            </a: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p>
          <a:p>
            <a:pPr marL="731520" lvl="2" indent="-457200" algn="just">
              <a:buClr>
                <a:schemeClr val="accent3"/>
              </a:buClr>
              <a:buSzPct val="9500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sum(), count()</a:t>
            </a: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2866563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Algebraic measure</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80"/>
                <a:ext cx="8425339" cy="1658325"/>
              </a:xfrm>
            </p:spPr>
            <p:txBody>
              <a:bodyPr>
                <a:normAutofit fontScale="92500" lnSpcReduction="20000"/>
              </a:body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a measure that can be computed by applying an algebraic function to one or more distributive measures.</a:t>
                </a: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Example</a:t>
                </a:r>
              </a:p>
              <a:p>
                <a:pPr marL="27432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average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m:rPr>
                            <m:sty m:val="p"/>
                          </m:rPr>
                          <a:rPr lang="en-IN" sz="2000" b="0" i="0" smtClean="0">
                            <a:latin typeface="Cambria Math" panose="02040503050406030204" pitchFamily="18" charset="0"/>
                            <a:cs typeface="Times New Roman" panose="02020603050405020304" pitchFamily="18" charset="0"/>
                          </a:rPr>
                          <m:t>sum</m:t>
                        </m:r>
                        <m:r>
                          <a:rPr lang="en-IN" sz="2000" b="0" i="0" smtClean="0">
                            <a:latin typeface="Cambria Math" panose="02040503050406030204" pitchFamily="18" charset="0"/>
                            <a:cs typeface="Times New Roman" panose="02020603050405020304" pitchFamily="18" charset="0"/>
                          </a:rPr>
                          <m:t>( )</m:t>
                        </m:r>
                      </m:num>
                      <m:den>
                        <m:r>
                          <m:rPr>
                            <m:sty m:val="p"/>
                          </m:rPr>
                          <a:rPr lang="en-IN" sz="2000" b="0" i="0" smtClean="0">
                            <a:latin typeface="Cambria Math" panose="02040503050406030204" pitchFamily="18" charset="0"/>
                            <a:cs typeface="Times New Roman" panose="02020603050405020304" pitchFamily="18" charset="0"/>
                          </a:rPr>
                          <m:t>count</m:t>
                        </m:r>
                        <m:r>
                          <a:rPr lang="en-IN" sz="2000" b="0" i="0" smtClean="0">
                            <a:latin typeface="Cambria Math" panose="02040503050406030204" pitchFamily="18" charset="0"/>
                            <a:cs typeface="Times New Roman" panose="02020603050405020304" pitchFamily="18" charset="0"/>
                          </a:rPr>
                          <m:t>( )</m:t>
                        </m:r>
                      </m:den>
                    </m:f>
                  </m:oMath>
                </a14:m>
                <a:r>
                  <a:rPr lang="en-US" sz="2000" dirty="0" smtClean="0">
                    <a:latin typeface="Times New Roman" panose="02020603050405020304" pitchFamily="18" charset="0"/>
                    <a:cs typeface="Times New Roman" panose="02020603050405020304" pitchFamily="18" charset="0"/>
                  </a:rPr>
                  <a:t>    </a:t>
                </a:r>
              </a:p>
              <a:p>
                <a:pPr marL="274320" lvl="1" indent="-274320"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80"/>
                <a:ext cx="8425339" cy="1658325"/>
              </a:xfrm>
              <a:blipFill rotWithShape="1">
                <a:blip r:embed="rId2"/>
                <a:stretch>
                  <a:fillRect l="-434" t="-5147" r="-65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Tree>
    <p:extLst>
      <p:ext uri="{BB962C8B-B14F-4D97-AF65-F5344CB8AC3E}">
        <p14:creationId xmlns:p14="http://schemas.microsoft.com/office/powerpoint/2010/main" val="3477737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7" name="Title 1"/>
          <p:cNvSpPr txBox="1">
            <a:spLocks/>
          </p:cNvSpPr>
          <p:nvPr/>
        </p:nvSpPr>
        <p:spPr>
          <a:xfrm>
            <a:off x="457953" y="324869"/>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Holistic measure</a:t>
            </a:r>
            <a:endParaRPr lang="en-IN" sz="4000" dirty="0">
              <a:solidFill>
                <a:srgbClr val="A50021"/>
              </a:solidFill>
              <a:latin typeface="Times New Roman" pitchFamily="18" charset="0"/>
              <a:cs typeface="Times New Roman" pitchFamily="18" charset="0"/>
            </a:endParaRPr>
          </a:p>
        </p:txBody>
      </p:sp>
      <p:sp>
        <p:nvSpPr>
          <p:cNvPr id="8" name="Content Placeholder 2"/>
          <p:cNvSpPr txBox="1">
            <a:spLocks/>
          </p:cNvSpPr>
          <p:nvPr/>
        </p:nvSpPr>
        <p:spPr>
          <a:xfrm>
            <a:off x="489849" y="1906443"/>
            <a:ext cx="8425339" cy="1658325"/>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a measure that </a:t>
            </a:r>
            <a:r>
              <a:rPr lang="en-IN" sz="2000" dirty="0" smtClean="0">
                <a:latin typeface="Times New Roman" panose="02020603050405020304" pitchFamily="18" charset="0"/>
                <a:cs typeface="Times New Roman" panose="02020603050405020304" pitchFamily="18" charset="0"/>
              </a:rPr>
              <a:t>must be computed on the entire data set as a whole.</a:t>
            </a: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Example</a:t>
            </a:r>
            <a:endParaRPr lang="en-IN" sz="2000" dirty="0" smtClean="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Calculating median </a:t>
            </a:r>
          </a:p>
          <a:p>
            <a:pPr marL="274320" lvl="2" indent="0" algn="just">
              <a:buClr>
                <a:schemeClr val="accent3"/>
              </a:buClr>
              <a:buSzPct val="9500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What about </a:t>
            </a:r>
            <a:r>
              <a:rPr lang="en-IN" sz="2000" i="1" dirty="0" smtClean="0">
                <a:latin typeface="Times New Roman" panose="02020603050405020304" pitchFamily="18" charset="0"/>
                <a:cs typeface="Times New Roman" panose="02020603050405020304" pitchFamily="18" charset="0"/>
              </a:rPr>
              <a:t>mode?</a:t>
            </a: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2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Mean of a sample</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The mean of a sample data is denoted as </a:t>
                </a:r>
                <a14:m>
                  <m:oMath xmlns:m="http://schemas.openxmlformats.org/officeDocument/2006/math">
                    <m:acc>
                      <m:accPr>
                        <m:chr m:val="̅"/>
                        <m:ctrlPr>
                          <a:rPr lang="en-US" sz="2000" b="1" i="1" smtClean="0">
                            <a:latin typeface="Cambria Math" panose="02040503050406030204" pitchFamily="18" charset="0"/>
                            <a:cs typeface="Times New Roman" panose="02020603050405020304" pitchFamily="18" charset="0"/>
                          </a:rPr>
                        </m:ctrlPr>
                      </m:accPr>
                      <m:e>
                        <m:r>
                          <a:rPr lang="en-IN" sz="2000" b="1" i="1" smtClean="0">
                            <a:latin typeface="Cambria Math" panose="02040503050406030204" pitchFamily="18" charset="0"/>
                            <a:cs typeface="Times New Roman" panose="02020603050405020304" pitchFamily="18" charset="0"/>
                          </a:rPr>
                          <m:t>𝒙</m:t>
                        </m:r>
                      </m:e>
                    </m:acc>
                    <m:r>
                      <a:rPr lang="en-US" sz="2000" b="1" i="1" smtClean="0">
                        <a:latin typeface="Cambria Math" panose="02040503050406030204" pitchFamily="18" charset="0"/>
                        <a:cs typeface="Times New Roman" panose="02020603050405020304" pitchFamily="18" charset="0"/>
                      </a:rPr>
                      <m:t>.</m:t>
                    </m:r>
                  </m:oMath>
                </a14:m>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Different mean measurements known are:</a:t>
                </a:r>
              </a:p>
              <a:p>
                <a:pPr marL="548640" lvl="2"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Simple mean</a:t>
                </a:r>
              </a:p>
              <a:p>
                <a:pPr marL="548640" lvl="2"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Weighted mean</a:t>
                </a:r>
              </a:p>
              <a:p>
                <a:pPr marL="548640" lvl="2"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Trimmed mean</a:t>
                </a:r>
              </a:p>
              <a:p>
                <a:pPr marL="274320" lvl="1" indent="-274320"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In the next few slides, we shall learn how to calculate the mean of a sample.</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We assume that given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𝑥</m:t>
                        </m:r>
                      </m:e>
                      <m:sub>
                        <m:r>
                          <a:rPr lang="en-IN" sz="2000" i="1">
                            <a:latin typeface="Cambria Math" panose="02040503050406030204" pitchFamily="18"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𝑥</m:t>
                        </m:r>
                      </m:e>
                      <m:sub>
                        <m:r>
                          <a:rPr lang="en-IN" sz="2000" i="1">
                            <a:latin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𝑥</m:t>
                        </m:r>
                      </m:e>
                      <m:sub>
                        <m:r>
                          <a:rPr lang="en-IN" sz="2000" i="1">
                            <a:latin typeface="Cambria Math" panose="02040503050406030204" pitchFamily="18" charset="0"/>
                            <a:cs typeface="Times New Roman" panose="02020603050405020304" pitchFamily="18" charset="0"/>
                          </a:rPr>
                          <m:t>3</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𝑥</m:t>
                        </m:r>
                      </m:e>
                      <m:sub>
                        <m:r>
                          <a:rPr lang="en-IN" sz="2000" i="1">
                            <a:latin typeface="Cambria Math" panose="02040503050406030204" pitchFamily="18" charset="0"/>
                            <a:cs typeface="Times New Roman" panose="02020603050405020304" pitchFamily="18" charset="0"/>
                          </a:rPr>
                          <m:t>𝑛</m:t>
                        </m:r>
                      </m:sub>
                    </m:sSub>
                  </m:oMath>
                </a14:m>
                <a:r>
                  <a:rPr lang="en-US" sz="2000" dirty="0">
                    <a:latin typeface="Times New Roman" panose="02020603050405020304" pitchFamily="18" charset="0"/>
                    <a:cs typeface="Times New Roman" panose="02020603050405020304" pitchFamily="18" charset="0"/>
                  </a:rPr>
                  <a:t> are the sample </a:t>
                </a:r>
                <a:r>
                  <a:rPr lang="en-US" sz="2000" dirty="0" smtClean="0">
                    <a:latin typeface="Times New Roman" panose="02020603050405020304" pitchFamily="18" charset="0"/>
                    <a:cs typeface="Times New Roman" panose="02020603050405020304" pitchFamily="18" charset="0"/>
                  </a:rPr>
                  <a:t>values.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07" t="-694" r="-724"/>
                </a:stretch>
              </a:blipFill>
            </p:spPr>
            <p:txBody>
              <a:bodyPr/>
              <a:lstStyle/>
              <a:p>
                <a:r>
                  <a:rPr lang="en-IN">
                    <a:noFill/>
                  </a:rPr>
                  <a:t> </a:t>
                </a:r>
              </a:p>
            </p:txBody>
          </p:sp>
        </mc:Fallback>
      </mc:AlternateContent>
      <p:sp>
        <p:nvSpPr>
          <p:cNvPr id="4" name="Date Placeholder 3"/>
          <p:cNvSpPr>
            <a:spLocks noGrp="1"/>
          </p:cNvSpPr>
          <p:nvPr>
            <p:ph type="dt" sz="half" idx="10"/>
          </p:nvPr>
        </p:nvSpPr>
        <p:spPr>
          <a:xfrm>
            <a:off x="432909" y="6344634"/>
            <a:ext cx="2184347" cy="365125"/>
          </a:xfrm>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992065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Simple mean of a sample</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425339" cy="1028700"/>
          </a:xfrm>
        </p:spPr>
        <p:txBody>
          <a:bodyPr>
            <a:normAutofit fontScale="92500" lnSpcReduction="10000"/>
          </a:bodyPr>
          <a:lstStyle/>
          <a:p>
            <a:pPr marL="274320" lvl="1" indent="-274320" algn="just">
              <a:buClr>
                <a:schemeClr val="accent3"/>
              </a:buClr>
              <a:buSzPct val="95000"/>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Simple </a:t>
            </a:r>
            <a:r>
              <a:rPr lang="en-US" b="1" dirty="0">
                <a:solidFill>
                  <a:schemeClr val="accent1">
                    <a:lumMod val="75000"/>
                  </a:schemeClr>
                </a:solidFill>
                <a:latin typeface="Times New Roman" panose="02020603050405020304" pitchFamily="18" charset="0"/>
                <a:cs typeface="Times New Roman" panose="02020603050405020304" pitchFamily="18" charset="0"/>
              </a:rPr>
              <a:t>m</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ean</a:t>
            </a:r>
          </a:p>
          <a:p>
            <a:pPr marL="274320" lvl="2" indent="0" algn="just">
              <a:buClr>
                <a:schemeClr val="accent3"/>
              </a:buClr>
              <a:buSzPct val="95000"/>
              <a:buNone/>
            </a:pPr>
            <a:r>
              <a:rPr lang="en-US" sz="2200" dirty="0" smtClean="0">
                <a:latin typeface="Times New Roman" panose="02020603050405020304" pitchFamily="18" charset="0"/>
                <a:cs typeface="Times New Roman" panose="02020603050405020304" pitchFamily="18" charset="0"/>
              </a:rPr>
              <a:t>It is also called simply arithmetic mean or average and is abbreviated as (AM).</a:t>
            </a:r>
          </a:p>
          <a:p>
            <a:pPr marL="274320" lvl="2" indent="0" algn="just">
              <a:buClr>
                <a:schemeClr val="accent3"/>
              </a:buClr>
              <a:buSzPct val="95000"/>
              <a:buNone/>
            </a:pPr>
            <a:endParaRPr lang="en-US" sz="24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812800" y="3188375"/>
                <a:ext cx="7734300" cy="302954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617220" lvl="2" indent="-342900" algn="just">
                  <a:buClr>
                    <a:schemeClr val="accent3"/>
                  </a:buClr>
                  <a:buSzPct val="95000"/>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𝑥</m:t>
                        </m:r>
                      </m:e>
                      <m:sub>
                        <m:r>
                          <a:rPr lang="en-IN" sz="2000" i="1">
                            <a:solidFill>
                              <a:schemeClr val="tx1"/>
                            </a:solidFill>
                            <a:latin typeface="Cambria Math" panose="02040503050406030204" pitchFamily="18" charset="0"/>
                            <a:cs typeface="Times New Roman" panose="02020603050405020304" pitchFamily="18" charset="0"/>
                          </a:rPr>
                          <m:t>1</m:t>
                        </m:r>
                      </m:sub>
                    </m:sSub>
                  </m:oMath>
                </a14:m>
                <a:r>
                  <a:rPr lang="en-US"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cs typeface="Times New Roman" panose="02020603050405020304" pitchFamily="18" charset="0"/>
                  </a:rPr>
                  <a:t>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𝑥</m:t>
                        </m:r>
                      </m:e>
                      <m:sub>
                        <m:r>
                          <a:rPr lang="en-IN" sz="2000" i="1">
                            <a:solidFill>
                              <a:schemeClr val="tx1"/>
                            </a:solidFill>
                            <a:latin typeface="Cambria Math" panose="02040503050406030204" pitchFamily="18" charset="0"/>
                            <a:cs typeface="Times New Roman" panose="02020603050405020304" pitchFamily="18" charset="0"/>
                          </a:rPr>
                          <m:t>2</m:t>
                        </m:r>
                      </m:sub>
                    </m:sSub>
                  </m:oMath>
                </a14:m>
                <a:r>
                  <a:rPr lang="en-US"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cs typeface="Times New Roman" panose="02020603050405020304" pitchFamily="18" charset="0"/>
                  </a:rPr>
                  <a:t>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𝑥</m:t>
                        </m:r>
                      </m:e>
                      <m:sub>
                        <m:r>
                          <a:rPr lang="en-IN" sz="2000" i="1">
                            <a:solidFill>
                              <a:schemeClr val="tx1"/>
                            </a:solidFill>
                            <a:latin typeface="Cambria Math" panose="02040503050406030204" pitchFamily="18" charset="0"/>
                            <a:cs typeface="Times New Roman" panose="02020603050405020304" pitchFamily="18" charset="0"/>
                          </a:rPr>
                          <m:t>3</m:t>
                        </m:r>
                      </m:sub>
                    </m:sSub>
                  </m:oMath>
                </a14:m>
                <a:r>
                  <a:rPr lang="en-US"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cs typeface="Times New Roman" panose="02020603050405020304" pitchFamily="18" charset="0"/>
                  </a:rPr>
                  <a:t>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𝑥</m:t>
                        </m:r>
                      </m:e>
                      <m:sub>
                        <m:r>
                          <a:rPr lang="en-IN" sz="2000" i="1">
                            <a:solidFill>
                              <a:schemeClr val="tx1"/>
                            </a:solidFill>
                            <a:latin typeface="Cambria Math" panose="02040503050406030204" pitchFamily="18" charset="0"/>
                            <a:cs typeface="Times New Roman" panose="02020603050405020304" pitchFamily="18" charset="0"/>
                          </a:rPr>
                          <m:t>𝑛</m:t>
                        </m:r>
                      </m:sub>
                    </m:sSub>
                  </m:oMath>
                </a14:m>
                <a:r>
                  <a:rPr lang="en-US" sz="2000" dirty="0">
                    <a:solidFill>
                      <a:schemeClr val="tx1"/>
                    </a:solidFill>
                    <a:latin typeface="Times New Roman" panose="02020603050405020304" pitchFamily="18" charset="0"/>
                    <a:cs typeface="Times New Roman" panose="02020603050405020304" pitchFamily="18" charset="0"/>
                  </a:rPr>
                  <a:t> are the sample values, the simple mean is defined </a:t>
                </a:r>
                <a:r>
                  <a:rPr lang="en-US" sz="2000" dirty="0" smtClean="0">
                    <a:solidFill>
                      <a:schemeClr val="tx1"/>
                    </a:solidFill>
                    <a:latin typeface="Times New Roman" panose="02020603050405020304" pitchFamily="18" charset="0"/>
                    <a:cs typeface="Times New Roman" panose="02020603050405020304" pitchFamily="18" charset="0"/>
                  </a:rPr>
                  <a:t>as</a:t>
                </a:r>
                <a:endParaRPr lang="en-US" sz="2000" dirty="0">
                  <a:solidFill>
                    <a:schemeClr val="tx1"/>
                  </a:solidFill>
                  <a:latin typeface="Times New Roman" panose="02020603050405020304" pitchFamily="18" charset="0"/>
                  <a:cs typeface="Times New Roman" panose="02020603050405020304" pitchFamily="18" charset="0"/>
                </a:endParaRPr>
              </a:p>
              <a:p>
                <a:pPr marL="274320" lvl="2" indent="0" algn="ctr">
                  <a:buClr>
                    <a:schemeClr val="accent3"/>
                  </a:buClr>
                  <a:buSzPct val="95000"/>
                  <a:buNone/>
                </a:pPr>
                <a14:m>
                  <m:oMathPara xmlns:m="http://schemas.openxmlformats.org/officeDocument/2006/math">
                    <m:oMathParaPr>
                      <m:jc m:val="centerGroup"/>
                    </m:oMathParaPr>
                    <m:oMath xmlns:m="http://schemas.openxmlformats.org/officeDocument/2006/math">
                      <m:acc>
                        <m:accPr>
                          <m:chr m:val="̅"/>
                          <m:ctrlPr>
                            <a:rPr lang="en-US" sz="2400" b="1" i="1">
                              <a:solidFill>
                                <a:schemeClr val="tx1"/>
                              </a:solidFill>
                              <a:latin typeface="Cambria Math" panose="02040503050406030204" pitchFamily="18" charset="0"/>
                              <a:cs typeface="Times New Roman" panose="02020603050405020304" pitchFamily="18" charset="0"/>
                            </a:rPr>
                          </m:ctrlPr>
                        </m:accPr>
                        <m:e>
                          <m:r>
                            <a:rPr lang="en-US" sz="2400" b="1" i="1" smtClean="0">
                              <a:solidFill>
                                <a:schemeClr val="tx1"/>
                              </a:solidFill>
                              <a:latin typeface="Cambria Math"/>
                              <a:cs typeface="Times New Roman" panose="02020603050405020304" pitchFamily="18" charset="0"/>
                            </a:rPr>
                            <m:t>𝒙</m:t>
                          </m:r>
                        </m:e>
                      </m:acc>
                      <m:r>
                        <a:rPr lang="en-IN" sz="2400" b="1">
                          <a:solidFill>
                            <a:schemeClr val="tx1"/>
                          </a:solidFill>
                          <a:latin typeface="Cambria Math" panose="02040503050406030204" pitchFamily="18" charset="0"/>
                          <a:cs typeface="Times New Roman" panose="02020603050405020304" pitchFamily="18" charset="0"/>
                        </a:rPr>
                        <m:t>=</m:t>
                      </m:r>
                      <m:f>
                        <m:fPr>
                          <m:ctrlPr>
                            <a:rPr lang="en-IN" sz="2400" b="1" i="1">
                              <a:solidFill>
                                <a:schemeClr val="tx1"/>
                              </a:solidFill>
                              <a:latin typeface="Cambria Math" panose="02040503050406030204" pitchFamily="18" charset="0"/>
                              <a:cs typeface="Times New Roman" panose="02020603050405020304" pitchFamily="18" charset="0"/>
                            </a:rPr>
                          </m:ctrlPr>
                        </m:fPr>
                        <m:num>
                          <m:r>
                            <a:rPr lang="en-IN" sz="2400" b="1">
                              <a:solidFill>
                                <a:schemeClr val="tx1"/>
                              </a:solidFill>
                              <a:latin typeface="Cambria Math" panose="02040503050406030204" pitchFamily="18" charset="0"/>
                              <a:cs typeface="Times New Roman" panose="02020603050405020304" pitchFamily="18" charset="0"/>
                            </a:rPr>
                            <m:t>𝟏</m:t>
                          </m:r>
                        </m:num>
                        <m:den>
                          <m:r>
                            <a:rPr lang="en-IN" sz="2400" b="1" i="1">
                              <a:solidFill>
                                <a:schemeClr val="tx1"/>
                              </a:solidFill>
                              <a:latin typeface="Cambria Math" panose="02040503050406030204" pitchFamily="18" charset="0"/>
                              <a:cs typeface="Times New Roman" panose="02020603050405020304" pitchFamily="18" charset="0"/>
                            </a:rPr>
                            <m:t>𝒏</m:t>
                          </m:r>
                        </m:den>
                      </m:f>
                      <m:r>
                        <a:rPr lang="en-IN" sz="2400" b="1">
                          <a:solidFill>
                            <a:schemeClr val="tx1"/>
                          </a:solidFill>
                          <a:latin typeface="Cambria Math" panose="02040503050406030204" pitchFamily="18" charset="0"/>
                          <a:cs typeface="Times New Roman" panose="02020603050405020304" pitchFamily="18" charset="0"/>
                        </a:rPr>
                        <m:t> </m:t>
                      </m:r>
                      <m:nary>
                        <m:naryPr>
                          <m:chr m:val="∑"/>
                          <m:limLoc m:val="undOvr"/>
                          <m:ctrlPr>
                            <a:rPr lang="en-IN" sz="2400" b="1" i="1">
                              <a:solidFill>
                                <a:schemeClr val="tx1"/>
                              </a:solidFill>
                              <a:latin typeface="Cambria Math" panose="02040503050406030204" pitchFamily="18" charset="0"/>
                            </a:rPr>
                          </m:ctrlPr>
                        </m:naryPr>
                        <m:sub>
                          <m:r>
                            <a:rPr lang="en-IN" sz="2400" b="1" i="1">
                              <a:solidFill>
                                <a:schemeClr val="tx1"/>
                              </a:solidFill>
                              <a:latin typeface="Cambria Math" panose="02040503050406030204" pitchFamily="18" charset="0"/>
                            </a:rPr>
                            <m:t>𝒊</m:t>
                          </m:r>
                          <m:r>
                            <a:rPr lang="en-IN" sz="2400" b="1">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𝟏</m:t>
                          </m:r>
                        </m:sub>
                        <m:sup>
                          <m:r>
                            <a:rPr lang="en-IN" sz="2400" b="1" i="1">
                              <a:solidFill>
                                <a:schemeClr val="tx1"/>
                              </a:solidFill>
                              <a:latin typeface="Cambria Math" panose="02040503050406030204" pitchFamily="18" charset="0"/>
                            </a:rPr>
                            <m:t>𝒏</m:t>
                          </m:r>
                        </m:sup>
                        <m:e>
                          <m:r>
                            <m:rPr>
                              <m:nor/>
                            </m:rPr>
                            <a:rPr lang="en-IN" sz="2400" b="1">
                              <a:solidFill>
                                <a:schemeClr val="tx1"/>
                              </a:solidFill>
                              <a:latin typeface="Times New Roman" panose="02020603050405020304" pitchFamily="18" charset="0"/>
                              <a:cs typeface="Times New Roman" panose="02020603050405020304" pitchFamily="18" charset="0"/>
                            </a:rPr>
                            <m:t> </m:t>
                          </m:r>
                          <m:r>
                            <m:rPr>
                              <m:nor/>
                            </m:rPr>
                            <a:rPr lang="en-IN" sz="2400" b="1" i="1">
                              <a:solidFill>
                                <a:schemeClr val="tx1"/>
                              </a:solidFill>
                              <a:latin typeface="Times New Roman" panose="02020603050405020304" pitchFamily="18" charset="0"/>
                              <a:cs typeface="Times New Roman" panose="02020603050405020304" pitchFamily="18" charset="0"/>
                            </a:rPr>
                            <m:t>x</m:t>
                          </m:r>
                          <m:r>
                            <m:rPr>
                              <m:nor/>
                            </m:rPr>
                            <a:rPr lang="en-IN" sz="2400" b="1" baseline="-25000">
                              <a:solidFill>
                                <a:schemeClr val="tx1"/>
                              </a:solidFill>
                              <a:latin typeface="Times New Roman" panose="02020603050405020304" pitchFamily="18" charset="0"/>
                              <a:cs typeface="Times New Roman" panose="02020603050405020304" pitchFamily="18" charset="0"/>
                            </a:rPr>
                            <m:t>i</m:t>
                          </m:r>
                        </m:e>
                      </m:nary>
                    </m:oMath>
                  </m:oMathPara>
                </a14:m>
                <a:endParaRPr lang="en-IN"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812800" y="3188375"/>
                <a:ext cx="7734300" cy="302954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12800" y="318837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3.6: </a:t>
            </a:r>
            <a:r>
              <a:rPr lang="en-US" sz="2000" b="1" dirty="0" smtClean="0">
                <a:solidFill>
                  <a:prstClr val="black"/>
                </a:solidFill>
                <a:latin typeface="Times New Roman" pitchFamily="18" charset="0"/>
                <a:cs typeface="Times New Roman" pitchFamily="18" charset="0"/>
              </a:rPr>
              <a:t>Simple mean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029036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Weighted mean of a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460458" y="6309677"/>
            <a:ext cx="2184347" cy="365125"/>
          </a:xfrm>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713740" y="2654975"/>
                <a:ext cx="7734300" cy="270950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2" algn="just">
                  <a:buClr>
                    <a:schemeClr val="accent3"/>
                  </a:buClr>
                  <a:buSzPct val="95000"/>
                </a:pPr>
                <a:r>
                  <a:rPr lang="en-US" sz="2000" dirty="0" smtClean="0">
                    <a:solidFill>
                      <a:schemeClr val="tx1"/>
                    </a:solidFill>
                    <a:latin typeface="Times New Roman" panose="02020603050405020304" pitchFamily="18" charset="0"/>
                    <a:cs typeface="Times New Roman" panose="02020603050405020304" pitchFamily="18" charset="0"/>
                  </a:rPr>
                  <a:t>When each sample value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𝑥</m:t>
                        </m:r>
                      </m:e>
                      <m:sub>
                        <m:r>
                          <a:rPr lang="en-US" sz="2000" b="0" i="1" smtClean="0">
                            <a:solidFill>
                              <a:schemeClr val="tx1"/>
                            </a:solidFill>
                            <a:latin typeface="Cambria Math"/>
                            <a:cs typeface="Times New Roman" panose="02020603050405020304" pitchFamily="18" charset="0"/>
                          </a:rPr>
                          <m:t>𝑖</m:t>
                        </m:r>
                      </m:sub>
                    </m:sSub>
                  </m:oMath>
                </a14:m>
                <a:r>
                  <a:rPr lang="en-US" sz="2000" dirty="0">
                    <a:solidFill>
                      <a:schemeClr val="tx1"/>
                    </a:solidFill>
                    <a:latin typeface="Times New Roman" panose="02020603050405020304" pitchFamily="18" charset="0"/>
                    <a:cs typeface="Times New Roman" panose="02020603050405020304" pitchFamily="18" charset="0"/>
                  </a:rPr>
                  <a:t> is associated with a weight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IN" sz="2000" i="1">
                            <a:solidFill>
                              <a:schemeClr val="tx1"/>
                            </a:solidFill>
                            <a:latin typeface="Cambria Math" panose="02040503050406030204" pitchFamily="18" charset="0"/>
                            <a:cs typeface="Times New Roman" panose="02020603050405020304" pitchFamily="18" charset="0"/>
                          </a:rPr>
                          <m:t>𝑤</m:t>
                        </m:r>
                      </m:e>
                      <m:sub>
                        <m:r>
                          <a:rPr lang="en-IN" sz="2000" i="1">
                            <a:solidFill>
                              <a:schemeClr val="tx1"/>
                            </a:solidFill>
                            <a:latin typeface="Cambria Math" panose="02040503050406030204" pitchFamily="18" charset="0"/>
                            <a:cs typeface="Times New Roman" panose="02020603050405020304" pitchFamily="18" charset="0"/>
                          </a:rPr>
                          <m:t>𝑖</m:t>
                        </m:r>
                      </m:sub>
                    </m:sSub>
                  </m:oMath>
                </a14:m>
                <a:r>
                  <a:rPr lang="en-US" sz="2000" dirty="0">
                    <a:solidFill>
                      <a:schemeClr val="tx1"/>
                    </a:solidFill>
                    <a:latin typeface="Times New Roman" panose="02020603050405020304" pitchFamily="18" charset="0"/>
                    <a:cs typeface="Times New Roman" panose="02020603050405020304" pitchFamily="18" charset="0"/>
                  </a:rPr>
                  <a:t>, for </a:t>
                </a:r>
                <a:r>
                  <a:rPr lang="en-US" sz="2000" i="1" dirty="0" err="1">
                    <a:solidFill>
                      <a:schemeClr val="tx1"/>
                    </a:solidFill>
                    <a:latin typeface="Times New Roman" panose="02020603050405020304" pitchFamily="18" charset="0"/>
                    <a:cs typeface="Times New Roman" panose="02020603050405020304" pitchFamily="18" charset="0"/>
                  </a:rPr>
                  <a:t>i</a:t>
                </a:r>
                <a:r>
                  <a:rPr lang="en-US" sz="2000" i="1" dirty="0">
                    <a:solidFill>
                      <a:schemeClr val="tx1"/>
                    </a:solidFill>
                    <a:latin typeface="Times New Roman" panose="02020603050405020304" pitchFamily="18" charset="0"/>
                    <a:cs typeface="Times New Roman" panose="02020603050405020304" pitchFamily="18" charset="0"/>
                  </a:rPr>
                  <a:t> = </a:t>
                </a:r>
                <a:r>
                  <a:rPr lang="en-US" sz="2000" i="1" dirty="0" smtClean="0">
                    <a:solidFill>
                      <a:schemeClr val="tx1"/>
                    </a:solidFill>
                    <a:latin typeface="Times New Roman" panose="02020603050405020304" pitchFamily="18" charset="0"/>
                    <a:cs typeface="Times New Roman" panose="02020603050405020304" pitchFamily="18" charset="0"/>
                  </a:rPr>
                  <a:t>1,2</a:t>
                </a:r>
                <a:r>
                  <a:rPr lang="en-US" sz="2000" i="1" dirty="0">
                    <a:solidFill>
                      <a:schemeClr val="tx1"/>
                    </a:solidFill>
                    <a:latin typeface="Times New Roman" panose="02020603050405020304" pitchFamily="18" charset="0"/>
                    <a:cs typeface="Times New Roman" panose="02020603050405020304" pitchFamily="18" charset="0"/>
                  </a:rPr>
                  <a:t>,…,n, </a:t>
                </a:r>
                <a:r>
                  <a:rPr lang="en-US" sz="2000" dirty="0">
                    <a:solidFill>
                      <a:schemeClr val="tx1"/>
                    </a:solidFill>
                    <a:latin typeface="Times New Roman" panose="02020603050405020304" pitchFamily="18" charset="0"/>
                    <a:cs typeface="Times New Roman" panose="02020603050405020304" pitchFamily="18" charset="0"/>
                  </a:rPr>
                  <a:t>then it is </a:t>
                </a:r>
                <a:r>
                  <a:rPr lang="en-US" sz="2000" dirty="0" smtClean="0">
                    <a:solidFill>
                      <a:schemeClr val="tx1"/>
                    </a:solidFill>
                    <a:latin typeface="Times New Roman" panose="02020603050405020304" pitchFamily="18" charset="0"/>
                    <a:cs typeface="Times New Roman" panose="02020603050405020304" pitchFamily="18" charset="0"/>
                  </a:rPr>
                  <a:t>defined as</a:t>
                </a:r>
                <a:endParaRPr lang="en-US" sz="2000" dirty="0">
                  <a:solidFill>
                    <a:schemeClr val="tx1"/>
                  </a:solidFill>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14:m>
                  <m:oMathPara xmlns:m="http://schemas.openxmlformats.org/officeDocument/2006/math">
                    <m:oMathParaPr>
                      <m:jc m:val="centerGroup"/>
                    </m:oMathParaPr>
                    <m:oMath xmlns:m="http://schemas.openxmlformats.org/officeDocument/2006/math">
                      <m:acc>
                        <m:accPr>
                          <m:chr m:val="̅"/>
                          <m:ctrlPr>
                            <a:rPr lang="en-US" sz="2400" b="1" i="1" smtClean="0">
                              <a:solidFill>
                                <a:schemeClr val="tx1"/>
                              </a:solidFill>
                              <a:latin typeface="Cambria Math" panose="02040503050406030204" pitchFamily="18" charset="0"/>
                              <a:cs typeface="Times New Roman" panose="02020603050405020304" pitchFamily="18" charset="0"/>
                            </a:rPr>
                          </m:ctrlPr>
                        </m:accPr>
                        <m:e>
                          <m:r>
                            <a:rPr lang="en-IN" sz="2400" b="1" i="1">
                              <a:solidFill>
                                <a:schemeClr val="tx1"/>
                              </a:solidFill>
                              <a:latin typeface="Cambria Math" panose="02040503050406030204" pitchFamily="18" charset="0"/>
                              <a:cs typeface="Times New Roman" panose="02020603050405020304" pitchFamily="18" charset="0"/>
                            </a:rPr>
                            <m:t>𝒙</m:t>
                          </m:r>
                        </m:e>
                      </m:acc>
                      <m:r>
                        <a:rPr lang="en-IN" sz="2400" b="1">
                          <a:solidFill>
                            <a:schemeClr val="tx1"/>
                          </a:solidFill>
                          <a:latin typeface="Cambria Math" panose="02040503050406030204" pitchFamily="18" charset="0"/>
                          <a:cs typeface="Times New Roman" panose="02020603050405020304" pitchFamily="18" charset="0"/>
                        </a:rPr>
                        <m:t>=</m:t>
                      </m:r>
                      <m:f>
                        <m:fPr>
                          <m:ctrlPr>
                            <a:rPr lang="en-US" sz="2400" i="1">
                              <a:solidFill>
                                <a:schemeClr val="tx1"/>
                              </a:solidFill>
                              <a:latin typeface="Cambria Math" panose="02040503050406030204" pitchFamily="18" charset="0"/>
                              <a:cs typeface="Times New Roman" panose="02020603050405020304" pitchFamily="18" charset="0"/>
                            </a:rPr>
                          </m:ctrlPr>
                        </m:fPr>
                        <m:num>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m:rPr>
                                  <m:brk m:alnAt="23"/>
                                </m:rPr>
                                <a:rPr lang="en-IN" sz="2400" i="1">
                                  <a:solidFill>
                                    <a:schemeClr val="tx1"/>
                                  </a:solidFill>
                                  <a:latin typeface="Cambria Math" panose="02040503050406030204" pitchFamily="18" charset="0"/>
                                  <a:cs typeface="Times New Roman" panose="02020603050405020304" pitchFamily="18" charset="0"/>
                                </a:rPr>
                                <m:t>𝑖</m:t>
                              </m:r>
                              <m:r>
                                <a:rPr lang="en-IN" sz="2400">
                                  <a:solidFill>
                                    <a:schemeClr val="tx1"/>
                                  </a:solidFill>
                                  <a:latin typeface="Cambria Math" panose="02040503050406030204" pitchFamily="18" charset="0"/>
                                  <a:cs typeface="Times New Roman" panose="02020603050405020304" pitchFamily="18" charset="0"/>
                                </a:rPr>
                                <m:t>=1</m:t>
                              </m:r>
                            </m:sub>
                            <m:sup>
                              <m:r>
                                <a:rPr lang="en-IN" sz="2400" i="1">
                                  <a:solidFill>
                                    <a:schemeClr val="tx1"/>
                                  </a:solidFill>
                                  <a:latin typeface="Cambria Math" panose="02040503050406030204" pitchFamily="18" charset="0"/>
                                  <a:cs typeface="Times New Roman" panose="02020603050405020304" pitchFamily="18" charset="0"/>
                                </a:rPr>
                                <m:t>𝑛</m:t>
                              </m:r>
                            </m:sup>
                            <m:e>
                              <m:r>
                                <m:rPr>
                                  <m:nor/>
                                </m:rPr>
                                <a:rPr lang="en-IN" sz="2400" b="1" i="1">
                                  <a:solidFill>
                                    <a:schemeClr val="tx1"/>
                                  </a:solidFill>
                                  <a:latin typeface="Times New Roman" pitchFamily="18" charset="0"/>
                                  <a:cs typeface="Times New Roman" pitchFamily="18" charset="0"/>
                                </a:rPr>
                                <m:t>w</m:t>
                              </m:r>
                              <m:r>
                                <m:rPr>
                                  <m:nor/>
                                </m:rPr>
                                <a:rPr lang="en-IN" sz="2400" b="1" i="1" baseline="-25000">
                                  <a:solidFill>
                                    <a:schemeClr val="tx1"/>
                                  </a:solidFill>
                                  <a:latin typeface="Times New Roman" pitchFamily="18" charset="0"/>
                                  <a:cs typeface="Times New Roman" pitchFamily="18" charset="0"/>
                                </a:rPr>
                                <m:t>i</m:t>
                              </m:r>
                              <m:r>
                                <m:rPr>
                                  <m:nor/>
                                </m:rPr>
                                <a:rPr lang="en-IN" sz="2400" b="1" i="1">
                                  <a:solidFill>
                                    <a:schemeClr val="tx1"/>
                                  </a:solidFill>
                                  <a:latin typeface="Times New Roman" pitchFamily="18" charset="0"/>
                                  <a:cs typeface="Times New Roman" pitchFamily="18" charset="0"/>
                                </a:rPr>
                                <m:t>x</m:t>
                              </m:r>
                              <m:r>
                                <m:rPr>
                                  <m:nor/>
                                </m:rPr>
                                <a:rPr lang="en-IN" sz="2400" b="1" i="1" baseline="-25000">
                                  <a:solidFill>
                                    <a:schemeClr val="tx1"/>
                                  </a:solidFill>
                                  <a:latin typeface="Times New Roman" pitchFamily="18" charset="0"/>
                                  <a:cs typeface="Times New Roman" pitchFamily="18" charset="0"/>
                                </a:rPr>
                                <m:t>i</m:t>
                              </m:r>
                            </m:e>
                          </m:nary>
                        </m:num>
                        <m:den>
                          <m:nary>
                            <m:naryPr>
                              <m:chr m:val="∑"/>
                              <m:limLoc m:val="undOvr"/>
                              <m:ctrlPr>
                                <a:rPr lang="en-IN" sz="2400" b="1" i="1">
                                  <a:solidFill>
                                    <a:schemeClr val="tx1"/>
                                  </a:solidFill>
                                  <a:latin typeface="Cambria Math" panose="02040503050406030204" pitchFamily="18" charset="0"/>
                                </a:rPr>
                              </m:ctrlPr>
                            </m:naryPr>
                            <m:sub>
                              <m:r>
                                <a:rPr lang="en-IN" sz="2400" b="1" i="1">
                                  <a:solidFill>
                                    <a:schemeClr val="tx1"/>
                                  </a:solidFill>
                                  <a:latin typeface="Cambria Math" panose="02040503050406030204" pitchFamily="18" charset="0"/>
                                </a:rPr>
                                <m:t>𝒊</m:t>
                              </m:r>
                              <m:r>
                                <a:rPr lang="en-IN" sz="2400" b="1">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𝟏</m:t>
                              </m:r>
                            </m:sub>
                            <m:sup>
                              <m:r>
                                <a:rPr lang="en-IN" sz="2400" b="1" i="1">
                                  <a:solidFill>
                                    <a:schemeClr val="tx1"/>
                                  </a:solidFill>
                                  <a:latin typeface="Cambria Math" panose="02040503050406030204" pitchFamily="18" charset="0"/>
                                </a:rPr>
                                <m:t>𝒏</m:t>
                              </m:r>
                            </m:sup>
                            <m:e>
                              <m:r>
                                <m:rPr>
                                  <m:nor/>
                                </m:rPr>
                                <a:rPr lang="en-IN" sz="2400" b="1">
                                  <a:solidFill>
                                    <a:schemeClr val="tx1"/>
                                  </a:solidFill>
                                  <a:latin typeface="Times New Roman" pitchFamily="18" charset="0"/>
                                  <a:cs typeface="Times New Roman" pitchFamily="18" charset="0"/>
                                </a:rPr>
                                <m:t> </m:t>
                              </m:r>
                              <m:r>
                                <m:rPr>
                                  <m:nor/>
                                </m:rPr>
                                <a:rPr lang="en-IN" sz="2400" b="1" i="1">
                                  <a:solidFill>
                                    <a:schemeClr val="tx1"/>
                                  </a:solidFill>
                                  <a:latin typeface="Times New Roman" pitchFamily="18" charset="0"/>
                                  <a:cs typeface="Times New Roman" pitchFamily="18" charset="0"/>
                                </a:rPr>
                                <m:t>w</m:t>
                              </m:r>
                              <m:r>
                                <m:rPr>
                                  <m:nor/>
                                </m:rPr>
                                <a:rPr lang="en-IN" sz="2400" b="1" i="1" baseline="-25000">
                                  <a:solidFill>
                                    <a:schemeClr val="tx1"/>
                                  </a:solidFill>
                                  <a:latin typeface="Times New Roman" pitchFamily="18" charset="0"/>
                                  <a:cs typeface="Times New Roman" pitchFamily="18" charset="0"/>
                                </a:rPr>
                                <m:t>i</m:t>
                              </m:r>
                            </m:e>
                          </m:nary>
                        </m:den>
                      </m:f>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13740" y="2654975"/>
                <a:ext cx="7734300" cy="270950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13740" y="265497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3.7: </a:t>
            </a:r>
            <a:r>
              <a:rPr lang="en-US" sz="2000" b="1" dirty="0" smtClean="0">
                <a:solidFill>
                  <a:prstClr val="black"/>
                </a:solidFill>
                <a:latin typeface="Times New Roman" pitchFamily="18" charset="0"/>
                <a:cs typeface="Times New Roman" pitchFamily="18" charset="0"/>
              </a:rPr>
              <a:t>Weighted mean</a:t>
            </a:r>
            <a:endParaRPr lang="en-IN" sz="2000" b="1" dirty="0">
              <a:solidFill>
                <a:prstClr val="black"/>
              </a:solidFill>
              <a:latin typeface="Times New Roman" pitchFamily="18" charset="0"/>
              <a:cs typeface="Times New Roman" pitchFamily="18" charset="0"/>
            </a:endParaRPr>
          </a:p>
        </p:txBody>
      </p:sp>
      <p:sp>
        <p:nvSpPr>
          <p:cNvPr id="5" name="Content Placeholder 4"/>
          <p:cNvSpPr>
            <a:spLocks noGrp="1"/>
          </p:cNvSpPr>
          <p:nvPr>
            <p:ph idx="1"/>
          </p:nvPr>
        </p:nvSpPr>
        <p:spPr>
          <a:xfrm>
            <a:off x="490938" y="1554480"/>
            <a:ext cx="8425339" cy="990600"/>
          </a:xfrm>
        </p:spPr>
        <p:txBody>
          <a:bodyPr/>
          <a:lstStyle/>
          <a:p>
            <a:pPr marL="274320" lvl="1" indent="-274320" algn="just">
              <a:buClr>
                <a:schemeClr val="accent3"/>
              </a:buClr>
              <a:buSzPct val="95000"/>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Weighted </a:t>
            </a:r>
            <a:r>
              <a:rPr lang="en-US" b="1" dirty="0">
                <a:solidFill>
                  <a:schemeClr val="accent1">
                    <a:lumMod val="75000"/>
                  </a:schemeClr>
                </a:solidFill>
                <a:latin typeface="Times New Roman" panose="02020603050405020304" pitchFamily="18" charset="0"/>
                <a:cs typeface="Times New Roman" panose="02020603050405020304" pitchFamily="18" charset="0"/>
              </a:rPr>
              <a:t>mean</a:t>
            </a:r>
          </a:p>
          <a:p>
            <a:pPr marL="27432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It is also called </a:t>
            </a:r>
            <a:r>
              <a:rPr lang="en-US" sz="2000" dirty="0" smtClean="0">
                <a:latin typeface="Times New Roman" panose="02020603050405020304" pitchFamily="18" charset="0"/>
                <a:cs typeface="Times New Roman" panose="02020603050405020304" pitchFamily="18" charset="0"/>
              </a:rPr>
              <a:t>weighted </a:t>
            </a:r>
            <a:r>
              <a:rPr lang="en-US" sz="2000" dirty="0">
                <a:latin typeface="Times New Roman" panose="02020603050405020304" pitchFamily="18" charset="0"/>
                <a:cs typeface="Times New Roman" panose="02020603050405020304" pitchFamily="18" charset="0"/>
              </a:rPr>
              <a:t>arithmetic</a:t>
            </a:r>
            <a:r>
              <a:rPr lang="en-US" sz="2000" dirty="0" smtClean="0">
                <a:latin typeface="Times New Roman" panose="02020603050405020304" pitchFamily="18" charset="0"/>
                <a:cs typeface="Times New Roman" panose="02020603050405020304" pitchFamily="18" charset="0"/>
              </a:rPr>
              <a:t> mean </a:t>
            </a:r>
            <a:r>
              <a:rPr lang="en-US" sz="2000" dirty="0">
                <a:latin typeface="Times New Roman" panose="02020603050405020304" pitchFamily="18" charset="0"/>
                <a:cs typeface="Times New Roman" panose="02020603050405020304" pitchFamily="18" charset="0"/>
              </a:rPr>
              <a:t>or </a:t>
            </a:r>
            <a:r>
              <a:rPr lang="en-US" sz="2000" dirty="0" smtClean="0">
                <a:latin typeface="Times New Roman" panose="02020603050405020304" pitchFamily="18" charset="0"/>
                <a:cs typeface="Times New Roman" panose="02020603050405020304" pitchFamily="18" charset="0"/>
              </a:rPr>
              <a:t>weighted average.</a:t>
            </a:r>
            <a:endParaRPr lang="en-US" sz="2000" dirty="0">
              <a:latin typeface="Times New Roman" panose="02020603050405020304" pitchFamily="18" charset="0"/>
              <a:cs typeface="Times New Roman" panose="02020603050405020304" pitchFamily="18" charset="0"/>
            </a:endParaRPr>
          </a:p>
        </p:txBody>
      </p:sp>
      <p:sp>
        <p:nvSpPr>
          <p:cNvPr id="9" name="Content Placeholder 4"/>
          <p:cNvSpPr txBox="1">
            <a:spLocks/>
          </p:cNvSpPr>
          <p:nvPr/>
        </p:nvSpPr>
        <p:spPr>
          <a:xfrm>
            <a:off x="460458" y="5501640"/>
            <a:ext cx="8425339" cy="990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lvl="1" indent="0" algn="just">
              <a:buClr>
                <a:schemeClr val="accent3"/>
              </a:buClr>
              <a:buSzPct val="9500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Note</a:t>
            </a:r>
          </a:p>
          <a:p>
            <a:pPr marL="274320" lvl="2" indent="0" algn="just">
              <a:buClr>
                <a:schemeClr val="accent3"/>
              </a:buClr>
              <a:buSzPct val="95000"/>
              <a:buNone/>
            </a:pPr>
            <a:r>
              <a:rPr lang="en-US" sz="2000" i="1" dirty="0">
                <a:solidFill>
                  <a:srgbClr val="073C8B"/>
                </a:solidFill>
                <a:latin typeface="Times New Roman" panose="02020603050405020304" pitchFamily="18" charset="0"/>
                <a:cs typeface="Times New Roman" panose="02020603050405020304" pitchFamily="18" charset="0"/>
              </a:rPr>
              <a:t>When all weights are equal, the weighted mean reduces to simple mean.</a:t>
            </a:r>
            <a:endParaRPr lang="en-US" sz="2000" dirty="0">
              <a:solidFill>
                <a:srgbClr val="073C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747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 y="1090514"/>
            <a:ext cx="9361488" cy="5767486"/>
          </a:xfrm>
          <a:prstGeom prst="rect">
            <a:avLst/>
          </a:prstGeom>
        </p:spPr>
      </p:pic>
      <p:sp>
        <p:nvSpPr>
          <p:cNvPr id="2" name="Title 1"/>
          <p:cNvSpPr>
            <a:spLocks noGrp="1"/>
          </p:cNvSpPr>
          <p:nvPr>
            <p:ph type="title"/>
          </p:nvPr>
        </p:nvSpPr>
        <p:spPr>
          <a:xfrm>
            <a:off x="558930" y="456051"/>
            <a:ext cx="8229600"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558930" y="2439191"/>
            <a:ext cx="8229600" cy="3384376"/>
          </a:xfrm>
        </p:spPr>
        <p:txBody>
          <a:bodyPr/>
          <a:lstStyle/>
          <a:p>
            <a:r>
              <a:rPr lang="en-US" dirty="0">
                <a:solidFill>
                  <a:srgbClr val="FF0000"/>
                </a:solidFill>
              </a:rPr>
              <a:t>Change your thoughts and you change your </a:t>
            </a:r>
            <a:r>
              <a:rPr lang="en-US" dirty="0" smtClean="0">
                <a:solidFill>
                  <a:srgbClr val="FF0000"/>
                </a:solidFill>
              </a:rPr>
              <a:t>world.</a:t>
            </a:r>
          </a:p>
          <a:p>
            <a:pPr lvl="5"/>
            <a:endParaRPr lang="en-US" cap="all" dirty="0"/>
          </a:p>
          <a:p>
            <a:pPr lvl="5"/>
            <a:r>
              <a:rPr lang="en-US" cap="all" dirty="0" smtClean="0">
                <a:solidFill>
                  <a:schemeClr val="bg1"/>
                </a:solidFill>
              </a:rPr>
              <a:t>Norman </a:t>
            </a:r>
            <a:r>
              <a:rPr lang="en-US" cap="all" dirty="0">
                <a:solidFill>
                  <a:schemeClr val="bg1"/>
                </a:solidFill>
              </a:rPr>
              <a:t>Vincent </a:t>
            </a:r>
            <a:r>
              <a:rPr lang="en-US" cap="all" dirty="0" smtClean="0">
                <a:solidFill>
                  <a:schemeClr val="bg1"/>
                </a:solidFill>
              </a:rPr>
              <a:t>Peale</a:t>
            </a:r>
            <a:r>
              <a:rPr lang="en-US" dirty="0">
                <a:solidFill>
                  <a:schemeClr val="bg1"/>
                </a:solidFill>
              </a:rPr>
              <a:t>, American - Clergyman</a:t>
            </a:r>
            <a:br>
              <a:rPr lang="en-US" dirty="0">
                <a:solidFill>
                  <a:schemeClr val="bg1"/>
                </a:solidFill>
              </a:rPr>
            </a:br>
            <a:endParaRPr lang="en-GB" dirty="0">
              <a:solidFill>
                <a:schemeClr val="bg1"/>
              </a:solidFill>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1381402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Trimmed mean of a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
        <p:nvSpPr>
          <p:cNvPr id="5" name="Content Placeholder 4"/>
          <p:cNvSpPr>
            <a:spLocks noGrp="1"/>
          </p:cNvSpPr>
          <p:nvPr>
            <p:ph idx="1"/>
          </p:nvPr>
        </p:nvSpPr>
        <p:spPr>
          <a:xfrm>
            <a:off x="490938" y="1554480"/>
            <a:ext cx="8425339" cy="1615440"/>
          </a:xfrm>
        </p:spPr>
        <p:txBody>
          <a:bodyPr>
            <a:normAutofit/>
          </a:bodyPr>
          <a:lstStyle/>
          <a:p>
            <a:pPr marL="274320" lvl="1" indent="-274320" algn="just">
              <a:buClr>
                <a:schemeClr val="accent3"/>
              </a:buClr>
              <a:buSzPct val="95000"/>
            </a:pPr>
            <a:r>
              <a:rPr lang="en-US" b="1" dirty="0">
                <a:solidFill>
                  <a:schemeClr val="accent1">
                    <a:lumMod val="75000"/>
                  </a:schemeClr>
                </a:solidFill>
                <a:latin typeface="Times New Roman" panose="02020603050405020304" pitchFamily="18" charset="0"/>
                <a:cs typeface="Times New Roman" panose="02020603050405020304" pitchFamily="18" charset="0"/>
              </a:rPr>
              <a:t>Trimmed Mean</a:t>
            </a:r>
          </a:p>
          <a:p>
            <a:pPr marL="27432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If there are extreme values (</a:t>
            </a:r>
            <a:r>
              <a:rPr lang="en-US" sz="2000" i="1" dirty="0">
                <a:latin typeface="Times New Roman" panose="02020603050405020304" pitchFamily="18" charset="0"/>
                <a:cs typeface="Times New Roman" panose="02020603050405020304" pitchFamily="18" charset="0"/>
              </a:rPr>
              <a:t>also called outlier</a:t>
            </a:r>
            <a:r>
              <a:rPr lang="en-US" sz="2000" dirty="0">
                <a:latin typeface="Times New Roman" panose="02020603050405020304" pitchFamily="18" charset="0"/>
                <a:cs typeface="Times New Roman" panose="02020603050405020304" pitchFamily="18" charset="0"/>
              </a:rPr>
              <a:t>) in a sample, then the mean is influenced greatly by those values. To offset the effect caused by those extreme values, we can use the concept of trimmed </a:t>
            </a:r>
            <a:r>
              <a:rPr lang="en-US" sz="2000" dirty="0" smtClean="0">
                <a:latin typeface="Times New Roman" panose="02020603050405020304" pitchFamily="18" charset="0"/>
                <a:cs typeface="Times New Roman" panose="02020603050405020304" pitchFamily="18" charset="0"/>
              </a:rPr>
              <a:t>mean</a:t>
            </a:r>
            <a:endParaRPr lang="en-US" sz="2000" b="1" i="1" dirty="0">
              <a:solidFill>
                <a:schemeClr val="accent3"/>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12800" y="3348395"/>
            <a:ext cx="7734300" cy="203894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2" indent="0" algn="just">
              <a:buClr>
                <a:schemeClr val="accent3"/>
              </a:buClr>
              <a:buSzPct val="95000"/>
              <a:buNone/>
            </a:pPr>
            <a:r>
              <a:rPr lang="en-US" sz="2000" dirty="0" smtClean="0">
                <a:solidFill>
                  <a:schemeClr val="tx1"/>
                </a:solidFill>
                <a:latin typeface="Times New Roman" panose="02020603050405020304" pitchFamily="18" charset="0"/>
                <a:cs typeface="Times New Roman" panose="02020603050405020304" pitchFamily="18" charset="0"/>
              </a:rPr>
              <a:t>Trimmed mean </a:t>
            </a:r>
            <a:r>
              <a:rPr lang="en-US" sz="2000" dirty="0">
                <a:solidFill>
                  <a:schemeClr val="tx1"/>
                </a:solidFill>
                <a:latin typeface="Times New Roman" panose="02020603050405020304" pitchFamily="18" charset="0"/>
                <a:cs typeface="Times New Roman" panose="02020603050405020304" pitchFamily="18" charset="0"/>
              </a:rPr>
              <a:t>is defined as the mean obtained after chopping off values at the high and low extremes.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812800" y="334839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3.8: </a:t>
            </a:r>
            <a:r>
              <a:rPr lang="en-US" sz="2000" b="1" dirty="0" smtClean="0">
                <a:solidFill>
                  <a:prstClr val="black"/>
                </a:solidFill>
                <a:latin typeface="Times New Roman" pitchFamily="18" charset="0"/>
                <a:cs typeface="Times New Roman" pitchFamily="18" charset="0"/>
              </a:rPr>
              <a:t>Trimmed mean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843802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mean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Lemma 3.1</a:t>
                </a:r>
              </a:p>
              <a:p>
                <a:pPr marL="274320" lvl="2" indent="0" algn="just">
                  <a:buClr>
                    <a:schemeClr val="accent3"/>
                  </a:buClr>
                  <a:buSzPct val="95000"/>
                  <a:buNone/>
                </a:pPr>
                <a:r>
                  <a:rPr lang="en-IN" sz="2000" dirty="0" smtClean="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2000" b="1" i="1" smtClean="0">
                            <a:latin typeface="Cambria Math" panose="02040503050406030204" pitchFamily="18" charset="0"/>
                            <a:cs typeface="Times New Roman" panose="02020603050405020304" pitchFamily="18" charset="0"/>
                          </a:rPr>
                        </m:ctrlPr>
                      </m:sSubPr>
                      <m:e>
                        <m:bar>
                          <m:barPr>
                            <m:pos m:val="top"/>
                            <m:ctrlPr>
                              <a:rPr lang="en-US" sz="2000" b="1" i="1" smtClean="0">
                                <a:latin typeface="Cambria Math" panose="02040503050406030204" pitchFamily="18" charset="0"/>
                                <a:cs typeface="Times New Roman" panose="02020603050405020304" pitchFamily="18" charset="0"/>
                              </a:rPr>
                            </m:ctrlPr>
                          </m:barPr>
                          <m:e>
                            <m:r>
                              <a:rPr lang="en-IN" sz="2000" b="1" i="1" smtClean="0">
                                <a:latin typeface="Cambria Math" panose="02040503050406030204" pitchFamily="18" charset="0"/>
                                <a:cs typeface="Times New Roman" panose="02020603050405020304" pitchFamily="18" charset="0"/>
                              </a:rPr>
                              <m:t>𝒙</m:t>
                            </m:r>
                          </m:e>
                        </m:bar>
                      </m:e>
                      <m:sub>
                        <m:r>
                          <a:rPr lang="en-IN" sz="2000" b="1" i="1" smtClean="0">
                            <a:latin typeface="Cambria Math" panose="02040503050406030204" pitchFamily="18" charset="0"/>
                            <a:cs typeface="Times New Roman" panose="02020603050405020304" pitchFamily="18" charset="0"/>
                          </a:rPr>
                          <m:t>𝒊</m:t>
                        </m:r>
                      </m:sub>
                    </m:sSub>
                  </m:oMath>
                </a14:m>
                <a:r>
                  <a:rPr lang="en-US" sz="2000"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i</a:t>
                </a:r>
                <a:r>
                  <a:rPr lang="en-US" sz="2000" b="1" i="1" dirty="0" smtClean="0">
                    <a:latin typeface="Times New Roman" panose="02020603050405020304" pitchFamily="18" charset="0"/>
                    <a:cs typeface="Times New Roman" panose="02020603050405020304" pitchFamily="18" charset="0"/>
                  </a:rPr>
                  <a:t> = 1,2,…,m </a:t>
                </a:r>
                <a:r>
                  <a:rPr lang="en-US" sz="2000" dirty="0" smtClean="0">
                    <a:latin typeface="Times New Roman" panose="02020603050405020304" pitchFamily="18" charset="0"/>
                    <a:cs typeface="Times New Roman" panose="02020603050405020304" pitchFamily="18" charset="0"/>
                  </a:rPr>
                  <a:t>are the means of </a:t>
                </a:r>
                <a:r>
                  <a:rPr lang="en-US" sz="2000" b="1" i="1"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samples of sizes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𝒏</m:t>
                        </m:r>
                      </m:e>
                      <m:sub>
                        <m:r>
                          <a:rPr lang="en-IN" sz="2000" b="1" i="1">
                            <a:latin typeface="Cambria Math" panose="02040503050406030204" pitchFamily="18" charset="0"/>
                            <a:cs typeface="Times New Roman" panose="02020603050405020304" pitchFamily="18" charset="0"/>
                          </a:rPr>
                          <m:t>𝟏</m:t>
                        </m:r>
                      </m:sub>
                    </m:sSub>
                  </m:oMath>
                </a14:m>
                <a:r>
                  <a:rPr lang="en-US" sz="2000" b="1" i="1" dirty="0">
                    <a:latin typeface="Times New Roman" panose="02020603050405020304" pitchFamily="18" charset="0"/>
                    <a:cs typeface="Times New Roman" panose="02020603050405020304" pitchFamily="18" charset="0"/>
                  </a:rPr>
                  <a:t>,</a:t>
                </a:r>
                <a:r>
                  <a:rPr lang="en-US" sz="2000" b="1" i="1" dirty="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𝒏</m:t>
                        </m:r>
                      </m:e>
                      <m:sub>
                        <m:r>
                          <a:rPr lang="en-IN" sz="2000" b="1" i="1">
                            <a:latin typeface="Cambria Math" panose="02040503050406030204" pitchFamily="18" charset="0"/>
                            <a:cs typeface="Times New Roman" panose="02020603050405020304" pitchFamily="18" charset="0"/>
                          </a:rPr>
                          <m:t>𝟐</m:t>
                        </m:r>
                      </m:sub>
                    </m:sSub>
                  </m:oMath>
                </a14:m>
                <a:r>
                  <a:rPr lang="en-US" sz="2000" b="1" i="1" dirty="0" smtClean="0">
                    <a:latin typeface="Times New Roman" panose="02020603050405020304" pitchFamily="18" charset="0"/>
                    <a:cs typeface="Times New Roman" panose="02020603050405020304" pitchFamily="18" charset="0"/>
                  </a:rPr>
                  <a:t>,…..,</a:t>
                </a:r>
                <a:r>
                  <a:rPr lang="en-US" sz="2000" b="1" i="1" dirty="0" smtClean="0">
                    <a:cs typeface="Times New Roman" panose="02020603050405020304" pitchFamily="18" charset="0"/>
                  </a:rPr>
                  <a:t> </a:t>
                </a:r>
                <a14:m>
                  <m:oMath xmlns:m="http://schemas.openxmlformats.org/officeDocument/2006/math">
                    <m:sSub>
                      <m:sSubPr>
                        <m:ctrlPr>
                          <a:rPr lang="en-US" sz="2000" b="1" i="1" smtClean="0">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𝒏</m:t>
                        </m:r>
                      </m:e>
                      <m:sub>
                        <m:r>
                          <a:rPr lang="en-IN" sz="2000" b="1" i="1" smtClean="0">
                            <a:latin typeface="Cambria Math" panose="02040503050406030204" pitchFamily="18" charset="0"/>
                            <a:cs typeface="Times New Roman" panose="02020603050405020304" pitchFamily="18" charset="0"/>
                          </a:rPr>
                          <m:t>𝒎</m:t>
                        </m:r>
                      </m:sub>
                    </m:sSub>
                  </m:oMath>
                </a14:m>
                <a:r>
                  <a:rPr lang="en-US" sz="2000" dirty="0" smtClean="0">
                    <a:latin typeface="Times New Roman" panose="02020603050405020304" pitchFamily="18" charset="0"/>
                    <a:cs typeface="Times New Roman" panose="02020603050405020304" pitchFamily="18" charset="0"/>
                  </a:rPr>
                  <a:t> respectively, then the mean of the combined sample is given by:-</a:t>
                </a:r>
                <a:endParaRPr lang="en-IN" sz="2000" i="1" dirty="0"/>
              </a:p>
              <a:p>
                <a:pPr marL="274320" lvl="2" indent="0" algn="ctr">
                  <a:buClr>
                    <a:schemeClr val="accent3"/>
                  </a:buClr>
                  <a:buSzPct val="95000"/>
                  <a:buNone/>
                </a:pPr>
                <a14:m>
                  <m:oMathPara xmlns:m="http://schemas.openxmlformats.org/officeDocument/2006/math">
                    <m:oMathParaPr>
                      <m:jc m:val="centerGroup"/>
                    </m:oMathParaPr>
                    <m:oMath xmlns:m="http://schemas.openxmlformats.org/officeDocument/2006/math">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r>
                        <a:rPr lang="en-IN" sz="2400" b="1" i="0">
                          <a:latin typeface="Cambria Math" panose="02040503050406030204" pitchFamily="18" charset="0"/>
                        </a:rPr>
                        <m:t>= </m:t>
                      </m:r>
                      <m:f>
                        <m:fPr>
                          <m:ctrlPr>
                            <a:rPr lang="en-IN" sz="2400" b="1" i="1">
                              <a:latin typeface="Cambria Math" panose="02040503050406030204" pitchFamily="18" charset="0"/>
                            </a:rPr>
                          </m:ctrlPr>
                        </m:fPr>
                        <m:num>
                          <m:nary>
                            <m:naryPr>
                              <m:chr m:val="∑"/>
                              <m:limLoc m:val="undOvr"/>
                              <m:ctrlPr>
                                <a:rPr lang="en-IN" sz="2400" b="1" i="1">
                                  <a:latin typeface="Cambria Math" panose="02040503050406030204" pitchFamily="18" charset="0"/>
                                </a:rPr>
                              </m:ctrlPr>
                            </m:naryPr>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up>
                              <m:r>
                                <a:rPr lang="en-IN" sz="2400" b="1" i="1">
                                  <a:latin typeface="Cambria Math" panose="02040503050406030204" pitchFamily="18" charset="0"/>
                                </a:rPr>
                                <m:t>𝒎</m:t>
                              </m:r>
                            </m:sup>
                            <m:e>
                              <m:sSub>
                                <m:sSubPr>
                                  <m:ctrlPr>
                                    <a:rPr lang="en-IN" sz="2400" b="1" i="1">
                                      <a:latin typeface="Cambria Math" panose="02040503050406030204" pitchFamily="18" charset="0"/>
                                    </a:rPr>
                                  </m:ctrlPr>
                                </m:sSubPr>
                                <m:e>
                                  <m:r>
                                    <a:rPr lang="en-IN" sz="2400" b="1" i="1">
                                      <a:latin typeface="Cambria Math" panose="02040503050406030204" pitchFamily="18" charset="0"/>
                                    </a:rPr>
                                    <m:t>𝒏</m:t>
                                  </m:r>
                                </m:e>
                                <m:sub>
                                  <m:r>
                                    <a:rPr lang="en-IN" sz="2400" b="1" i="1">
                                      <a:latin typeface="Cambria Math" panose="02040503050406030204" pitchFamily="18" charset="0"/>
                                    </a:rPr>
                                    <m:t>𝒊</m:t>
                                  </m:r>
                                </m:sub>
                              </m:sSub>
                              <m:sSub>
                                <m:sSubPr>
                                  <m:ctrlPr>
                                    <a:rPr lang="en-IN" sz="2400" b="1" i="1">
                                      <a:latin typeface="Cambria Math" panose="02040503050406030204" pitchFamily="18" charset="0"/>
                                    </a:rPr>
                                  </m:ctrlPr>
                                </m:sSubPr>
                                <m:e>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e>
                                <m:sub>
                                  <m:r>
                                    <a:rPr lang="en-IN" sz="2400" b="1" i="1">
                                      <a:latin typeface="Cambria Math" panose="02040503050406030204" pitchFamily="18" charset="0"/>
                                    </a:rPr>
                                    <m:t>𝒊</m:t>
                                  </m:r>
                                </m:sub>
                              </m:sSub>
                            </m:e>
                          </m:nary>
                        </m:num>
                        <m:den>
                          <m:nary>
                            <m:naryPr>
                              <m:chr m:val="∑"/>
                              <m:limLoc m:val="undOvr"/>
                              <m:ctrlPr>
                                <a:rPr lang="en-IN" sz="2400" b="1" i="1">
                                  <a:latin typeface="Cambria Math" panose="02040503050406030204" pitchFamily="18" charset="0"/>
                                </a:rPr>
                              </m:ctrlPr>
                            </m:naryPr>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up>
                              <m:r>
                                <a:rPr lang="en-IN" sz="2400" b="1" i="1">
                                  <a:latin typeface="Cambria Math" panose="02040503050406030204" pitchFamily="18" charset="0"/>
                                </a:rPr>
                                <m:t>𝒎</m:t>
                              </m:r>
                            </m:sup>
                            <m:e>
                              <m:sSub>
                                <m:sSubPr>
                                  <m:ctrlPr>
                                    <a:rPr lang="en-IN" sz="2400" b="1" i="1">
                                      <a:latin typeface="Cambria Math" panose="02040503050406030204" pitchFamily="18" charset="0"/>
                                    </a:rPr>
                                  </m:ctrlPr>
                                </m:sSubPr>
                                <m:e>
                                  <m:r>
                                    <a:rPr lang="en-IN" sz="2400" b="1" i="1">
                                      <a:latin typeface="Cambria Math" panose="02040503050406030204" pitchFamily="18" charset="0"/>
                                    </a:rPr>
                                    <m:t>𝒏</m:t>
                                  </m:r>
                                </m:e>
                                <m:sub>
                                  <m:r>
                                    <a:rPr lang="en-IN" sz="2400" b="1" i="1">
                                      <a:latin typeface="Cambria Math" panose="02040503050406030204" pitchFamily="18" charset="0"/>
                                    </a:rPr>
                                    <m:t>𝒊</m:t>
                                  </m:r>
                                </m:sub>
                              </m:sSub>
                            </m:e>
                          </m:nary>
                        </m:den>
                      </m:f>
                    </m:oMath>
                  </m:oMathPara>
                </a14:m>
                <a:endParaRPr lang="en-US" sz="2000" dirty="0" smtClean="0">
                  <a:latin typeface="Times New Roman" panose="02020603050405020304" pitchFamily="18" charset="0"/>
                  <a:cs typeface="Times New Roman" panose="02020603050405020304" pitchFamily="18" charset="0"/>
                </a:endParaRPr>
              </a:p>
              <a:p>
                <a:pPr marL="274320" lvl="2" indent="0">
                  <a:buClr>
                    <a:schemeClr val="accent3"/>
                  </a:buClr>
                  <a:buSzPct val="9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A50021"/>
                    </a:solidFill>
                    <a:latin typeface="Times New Roman" panose="02020603050405020304" pitchFamily="18" charset="0"/>
                    <a:cs typeface="Times New Roman" panose="02020603050405020304" pitchFamily="18" charset="0"/>
                  </a:rPr>
                  <a:t>(Distributive Measure)</a:t>
                </a:r>
              </a:p>
              <a:p>
                <a:pPr marL="274320" lvl="1" indent="-274320" algn="just">
                  <a:buClr>
                    <a:schemeClr val="accent3"/>
                  </a:buClr>
                  <a:buSzPct val="95000"/>
                </a:pPr>
                <a:r>
                  <a:rPr lang="en-US" b="1" dirty="0">
                    <a:solidFill>
                      <a:schemeClr val="accent1">
                        <a:lumMod val="75000"/>
                      </a:schemeClr>
                    </a:solidFill>
                    <a:latin typeface="Times New Roman" panose="02020603050405020304" pitchFamily="18" charset="0"/>
                    <a:cs typeface="Times New Roman" panose="02020603050405020304" pitchFamily="18" charset="0"/>
                  </a:rPr>
                  <a:t>Lemma 3</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.2</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617220" lvl="2" indent="-342900" algn="just">
                  <a:buClr>
                    <a:schemeClr val="accent3"/>
                  </a:buClr>
                  <a:buSzPct val="950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If </a:t>
                </a:r>
                <a:r>
                  <a:rPr lang="en-IN" sz="2000" dirty="0" smtClean="0">
                    <a:latin typeface="Times New Roman" panose="02020603050405020304" pitchFamily="18" charset="0"/>
                    <a:cs typeface="Times New Roman" panose="02020603050405020304" pitchFamily="18" charset="0"/>
                  </a:rPr>
                  <a:t>a new observation </a:t>
                </a:r>
                <a14:m>
                  <m:oMath xmlns:m="http://schemas.openxmlformats.org/officeDocument/2006/math">
                    <m:sSub>
                      <m:sSubPr>
                        <m:ctrlPr>
                          <a:rPr lang="en-IN" sz="2000" b="1" i="1" smtClean="0">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𝒙</m:t>
                        </m:r>
                      </m:e>
                      <m:sub>
                        <m:r>
                          <a:rPr lang="en-IN" sz="2000" b="1" i="1" smtClean="0">
                            <a:latin typeface="Cambria Math" panose="02040503050406030204" pitchFamily="18" charset="0"/>
                            <a:cs typeface="Times New Roman" panose="02020603050405020304" pitchFamily="18" charset="0"/>
                          </a:rPr>
                          <m:t>𝒌</m:t>
                        </m:r>
                      </m:sub>
                    </m:sSub>
                  </m:oMath>
                </a14:m>
                <a:r>
                  <a:rPr lang="en-IN" sz="2000" dirty="0" smtClean="0">
                    <a:latin typeface="Times New Roman" panose="02020603050405020304" pitchFamily="18" charset="0"/>
                    <a:cs typeface="Times New Roman" panose="02020603050405020304" pitchFamily="18" charset="0"/>
                  </a:rPr>
                  <a:t> is added to a sample of size </a:t>
                </a:r>
                <a:r>
                  <a:rPr lang="en-IN" sz="2000" b="1" i="1" dirty="0" smtClean="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 with mean </a:t>
                </a:r>
                <a14:m>
                  <m:oMath xmlns:m="http://schemas.openxmlformats.org/officeDocument/2006/math">
                    <m:bar>
                      <m:barPr>
                        <m:pos m:val="top"/>
                        <m:ctrlPr>
                          <a:rPr lang="en-IN" sz="2000" b="1" i="1">
                            <a:latin typeface="Cambria Math" panose="02040503050406030204" pitchFamily="18" charset="0"/>
                          </a:rPr>
                        </m:ctrlPr>
                      </m:barPr>
                      <m:e>
                        <m:r>
                          <a:rPr lang="en-IN" sz="2000" b="1" i="1">
                            <a:latin typeface="Cambria Math" panose="02040503050406030204" pitchFamily="18" charset="0"/>
                          </a:rPr>
                          <m:t>𝒙</m:t>
                        </m:r>
                      </m:e>
                    </m:bar>
                  </m:oMath>
                </a14:m>
                <a:r>
                  <a:rPr lang="en-IN" sz="2000" dirty="0" smtClean="0">
                    <a:latin typeface="Times New Roman" panose="02020603050405020304" pitchFamily="18" charset="0"/>
                    <a:cs typeface="Times New Roman" panose="02020603050405020304" pitchFamily="18" charset="0"/>
                  </a:rPr>
                  <a:t>, the new mean is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by </a:t>
                </a:r>
                <a:endParaRPr lang="en-IN" sz="2000" dirty="0" smtClean="0">
                  <a:latin typeface="Times New Roman" panose="02020603050405020304" pitchFamily="18" charset="0"/>
                  <a:cs typeface="Times New Roman" panose="02020603050405020304" pitchFamily="18" charset="0"/>
                </a:endParaRPr>
              </a:p>
              <a:p>
                <a:pPr marL="274320" lvl="2" indent="0">
                  <a:buClr>
                    <a:schemeClr val="accent3"/>
                  </a:buClr>
                  <a:buSzPct val="95000"/>
                  <a:buNone/>
                </a:pPr>
                <a14:m>
                  <m:oMathPara xmlns:m="http://schemas.openxmlformats.org/officeDocument/2006/math">
                    <m:oMathParaPr>
                      <m:jc m:val="center"/>
                    </m:oMathParaPr>
                    <m:oMath xmlns:m="http://schemas.openxmlformats.org/officeDocument/2006/math">
                      <m:sSup>
                        <m:sSupPr>
                          <m:ctrlPr>
                            <a:rPr lang="en-IN" sz="2400" b="1" i="1">
                              <a:latin typeface="Cambria Math" panose="02040503050406030204" pitchFamily="18" charset="0"/>
                            </a:rPr>
                          </m:ctrlPr>
                        </m:sSupPr>
                        <m:e>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e>
                        <m:sup>
                          <m:r>
                            <a:rPr lang="en-IN" sz="2400" b="1" i="0">
                              <a:latin typeface="Cambria Math" panose="02040503050406030204" pitchFamily="18" charset="0"/>
                            </a:rPr>
                            <m:t>′</m:t>
                          </m:r>
                        </m:sup>
                      </m:sSup>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𝒏</m:t>
                          </m:r>
                          <m:r>
                            <a:rPr lang="en-IN" sz="2400" b="1" i="0">
                              <a:latin typeface="Cambria Math" panose="02040503050406030204" pitchFamily="18" charset="0"/>
                            </a:rPr>
                            <m:t> </m:t>
                          </m:r>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r>
                            <a:rPr lang="en-IN" sz="2400" b="1" i="0">
                              <a:latin typeface="Cambria Math" panose="02040503050406030204" pitchFamily="18" charset="0"/>
                            </a:rPr>
                            <m:t>+ </m:t>
                          </m:r>
                          <m:sSub>
                            <m:sSubPr>
                              <m:ctrlPr>
                                <a:rPr lang="en-IN" sz="2400" b="1" i="1">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𝒌</m:t>
                              </m:r>
                            </m:sub>
                          </m:sSub>
                        </m:num>
                        <m:den>
                          <m:r>
                            <a:rPr lang="en-IN" sz="2400" b="1" i="1">
                              <a:latin typeface="Cambria Math" panose="02040503050406030204" pitchFamily="18" charset="0"/>
                            </a:rPr>
                            <m:t>𝒏</m:t>
                          </m:r>
                          <m:r>
                            <a:rPr lang="en-IN" sz="2400" b="1" i="0">
                              <a:latin typeface="Cambria Math" panose="02040503050406030204" pitchFamily="18" charset="0"/>
                            </a:rPr>
                            <m:t>+</m:t>
                          </m:r>
                          <m:r>
                            <a:rPr lang="en-IN" sz="2400" b="1" i="0">
                              <a:latin typeface="Cambria Math" panose="02040503050406030204" pitchFamily="18" charset="0"/>
                            </a:rPr>
                            <m:t>𝟏</m:t>
                          </m:r>
                        </m:den>
                      </m:f>
                    </m:oMath>
                  </m:oMathPara>
                </a14:m>
                <a:endParaRPr lang="en-US" sz="2400" b="1" dirty="0">
                  <a:latin typeface="Times New Roman" panose="02020603050405020304" pitchFamily="18" charset="0"/>
                  <a:cs typeface="Times New Roman" panose="02020603050405020304" pitchFamily="18" charset="0"/>
                </a:endParaRPr>
              </a:p>
              <a:p>
                <a:pPr marL="548640" lvl="2" indent="-274320" algn="just">
                  <a:buClr>
                    <a:schemeClr val="accent3"/>
                  </a:buClr>
                  <a:buSzPct val="95000"/>
                </a:pPr>
                <a:endParaRPr lang="en-US" sz="2000" b="1" i="1" dirty="0" smtClean="0">
                  <a:latin typeface="Cambria Math" panose="02040503050406030204" pitchFamily="18" charset="0"/>
                  <a:cs typeface="Times New Roman" panose="02020603050405020304" pitchFamily="18" charset="0"/>
                </a:endParaRPr>
              </a:p>
              <a:p>
                <a:pPr marL="548640" lvl="2" indent="-274320" algn="just">
                  <a:buClr>
                    <a:schemeClr val="accent3"/>
                  </a:buClr>
                  <a:buSzPct val="95000"/>
                </a:pPr>
                <a:endParaRPr lang="en-US" sz="2000" i="1"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96" t="-1111"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937652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mean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Lemma 3.3</a:t>
                </a:r>
              </a:p>
              <a:p>
                <a:pPr marL="274320" lvl="2" indent="0" algn="just">
                  <a:buClr>
                    <a:schemeClr val="accent3"/>
                  </a:buClr>
                  <a:buSzPct val="95000"/>
                  <a:buNone/>
                </a:pPr>
                <a:r>
                  <a:rPr lang="en-IN" sz="2000" dirty="0" smtClean="0">
                    <a:latin typeface="Times New Roman" panose="02020603050405020304" pitchFamily="18" charset="0"/>
                    <a:cs typeface="Times New Roman" panose="02020603050405020304" pitchFamily="18" charset="0"/>
                  </a:rPr>
                  <a:t>If an existing observation </a:t>
                </a:r>
                <a14:m>
                  <m:oMath xmlns:m="http://schemas.openxmlformats.org/officeDocument/2006/math">
                    <m:sSub>
                      <m:sSubPr>
                        <m:ctrlPr>
                          <a:rPr lang="en-IN" sz="2000" b="1" i="1" smtClean="0">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𝒙</m:t>
                        </m:r>
                      </m:e>
                      <m:sub>
                        <m:r>
                          <a:rPr lang="en-IN" sz="2000" b="1" i="1" smtClean="0">
                            <a:latin typeface="Cambria Math" panose="02040503050406030204" pitchFamily="18" charset="0"/>
                            <a:cs typeface="Times New Roman" panose="02020603050405020304" pitchFamily="18" charset="0"/>
                          </a:rPr>
                          <m:t>𝒌</m:t>
                        </m:r>
                      </m:sub>
                    </m:sSub>
                  </m:oMath>
                </a14:m>
                <a:r>
                  <a:rPr lang="en-IN" sz="2000" dirty="0" smtClean="0">
                    <a:latin typeface="Times New Roman" panose="02020603050405020304" pitchFamily="18" charset="0"/>
                    <a:cs typeface="Times New Roman" panose="02020603050405020304" pitchFamily="18" charset="0"/>
                  </a:rPr>
                  <a:t> is removed from a sample of size </a:t>
                </a:r>
                <a:r>
                  <a:rPr lang="en-IN" sz="2000" b="1" i="1" dirty="0" smtClean="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 with mean </a:t>
                </a:r>
                <a14:m>
                  <m:oMath xmlns:m="http://schemas.openxmlformats.org/officeDocument/2006/math">
                    <m:bar>
                      <m:barPr>
                        <m:pos m:val="top"/>
                        <m:ctrlPr>
                          <a:rPr lang="en-IN" sz="2000" b="1" i="1">
                            <a:latin typeface="Cambria Math" panose="02040503050406030204" pitchFamily="18" charset="0"/>
                          </a:rPr>
                        </m:ctrlPr>
                      </m:barPr>
                      <m:e>
                        <m:r>
                          <a:rPr lang="en-IN" sz="2000" b="1" i="1">
                            <a:latin typeface="Cambria Math" panose="02040503050406030204" pitchFamily="18" charset="0"/>
                          </a:rPr>
                          <m:t>𝒙</m:t>
                        </m:r>
                      </m:e>
                    </m:bar>
                  </m:oMath>
                </a14:m>
                <a:r>
                  <a:rPr lang="en-IN" sz="2000" dirty="0" smtClean="0">
                    <a:latin typeface="Times New Roman" panose="02020603050405020304" pitchFamily="18" charset="0"/>
                    <a:cs typeface="Times New Roman" panose="02020603050405020304" pitchFamily="18" charset="0"/>
                  </a:rPr>
                  <a:t>, the new mean is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by </a:t>
                </a:r>
                <a:endParaRPr lang="en-IN" sz="2000" dirty="0" smtClean="0">
                  <a:latin typeface="Times New Roman" panose="02020603050405020304" pitchFamily="18" charset="0"/>
                  <a:cs typeface="Times New Roman" panose="02020603050405020304" pitchFamily="18" charset="0"/>
                </a:endParaRPr>
              </a:p>
              <a:p>
                <a:pPr marL="274320" lvl="2" indent="0">
                  <a:buClr>
                    <a:schemeClr val="accent3"/>
                  </a:buClr>
                  <a:buSzPct val="95000"/>
                  <a:buNone/>
                </a:pPr>
                <a14:m>
                  <m:oMathPara xmlns:m="http://schemas.openxmlformats.org/officeDocument/2006/math">
                    <m:oMathParaPr>
                      <m:jc m:val="center"/>
                    </m:oMathParaPr>
                    <m:oMath xmlns:m="http://schemas.openxmlformats.org/officeDocument/2006/math">
                      <m:sSup>
                        <m:sSupPr>
                          <m:ctrlPr>
                            <a:rPr lang="en-IN" sz="2400" b="1" i="1">
                              <a:latin typeface="Cambria Math" panose="02040503050406030204" pitchFamily="18" charset="0"/>
                            </a:rPr>
                          </m:ctrlPr>
                        </m:sSupPr>
                        <m:e>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e>
                        <m:sup>
                          <m:r>
                            <a:rPr lang="en-IN" sz="2400" b="1" i="0">
                              <a:latin typeface="Cambria Math" panose="02040503050406030204" pitchFamily="18" charset="0"/>
                            </a:rPr>
                            <m:t>′</m:t>
                          </m:r>
                        </m:sup>
                      </m:sSup>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𝒏</m:t>
                          </m:r>
                          <m:r>
                            <a:rPr lang="en-IN" sz="2400" b="1" i="0">
                              <a:latin typeface="Cambria Math" panose="02040503050406030204" pitchFamily="18" charset="0"/>
                            </a:rPr>
                            <m:t> </m:t>
                          </m:r>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r>
                            <a:rPr lang="en-IN" sz="2400" b="1" i="0" smtClean="0">
                              <a:latin typeface="Cambria Math" panose="02040503050406030204" pitchFamily="18" charset="0"/>
                            </a:rPr>
                            <m:t>−</m:t>
                          </m:r>
                          <m:r>
                            <a:rPr lang="en-IN" sz="2400" b="1" i="0">
                              <a:latin typeface="Cambria Math" panose="02040503050406030204" pitchFamily="18" charset="0"/>
                            </a:rPr>
                            <m:t> </m:t>
                          </m:r>
                          <m:sSub>
                            <m:sSubPr>
                              <m:ctrlPr>
                                <a:rPr lang="en-IN" sz="2400" b="1" i="1">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𝒌</m:t>
                              </m:r>
                            </m:sub>
                          </m:sSub>
                        </m:num>
                        <m:den>
                          <m:r>
                            <a:rPr lang="en-IN" sz="2400" b="1" i="1">
                              <a:latin typeface="Cambria Math" panose="02040503050406030204" pitchFamily="18" charset="0"/>
                            </a:rPr>
                            <m:t>𝒏</m:t>
                          </m:r>
                          <m:r>
                            <a:rPr lang="en-IN" sz="2400" b="1" i="0" smtClean="0">
                              <a:latin typeface="Cambria Math" panose="02040503050406030204" pitchFamily="18" charset="0"/>
                            </a:rPr>
                            <m:t>−</m:t>
                          </m:r>
                          <m:r>
                            <a:rPr lang="en-IN" sz="2400" b="1" i="0">
                              <a:latin typeface="Cambria Math" panose="02040503050406030204" pitchFamily="18" charset="0"/>
                            </a:rPr>
                            <m:t>𝟏</m:t>
                          </m:r>
                        </m:den>
                      </m:f>
                    </m:oMath>
                  </m:oMathPara>
                </a14:m>
                <a:endParaRPr lang="en-US" sz="2400" b="1" dirty="0" smtClean="0">
                  <a:latin typeface="Cambria Math" panose="02040503050406030204" pitchFamily="18" charset="0"/>
                  <a:cs typeface="Times New Roman" panose="02020603050405020304" pitchFamily="18" charset="0"/>
                </a:endParaRPr>
              </a:p>
              <a:p>
                <a:pPr marL="274320" lvl="1" indent="-274320" algn="just">
                  <a:buClr>
                    <a:schemeClr val="accent3"/>
                  </a:buClr>
                  <a:buSzPct val="95000"/>
                </a:pPr>
                <a:r>
                  <a:rPr lang="en-US" b="1" dirty="0">
                    <a:solidFill>
                      <a:schemeClr val="accent1">
                        <a:lumMod val="75000"/>
                      </a:schemeClr>
                    </a:solidFill>
                    <a:latin typeface="Times New Roman" panose="02020603050405020304" pitchFamily="18" charset="0"/>
                    <a:cs typeface="Times New Roman" panose="02020603050405020304" pitchFamily="18" charset="0"/>
                  </a:rPr>
                  <a:t>Lemma 3</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.4</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IN" sz="2000" dirty="0">
                    <a:latin typeface="Times New Roman" panose="02020603050405020304" pitchFamily="18" charset="0"/>
                    <a:cs typeface="Times New Roman" panose="02020603050405020304" pitchFamily="18" charset="0"/>
                  </a:rPr>
                  <a:t>If </a:t>
                </a:r>
                <a:r>
                  <a:rPr lang="en-IN" sz="2000" b="1" i="1" dirty="0" smtClean="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 observations with mean </a:t>
                </a:r>
                <a14:m>
                  <m:oMath xmlns:m="http://schemas.openxmlformats.org/officeDocument/2006/math">
                    <m:sSub>
                      <m:sSubPr>
                        <m:ctrlPr>
                          <a:rPr lang="en-IN" sz="2000" b="1" i="1" smtClean="0">
                            <a:latin typeface="Cambria Math" panose="02040503050406030204" pitchFamily="18" charset="0"/>
                          </a:rPr>
                        </m:ctrlPr>
                      </m:sSubPr>
                      <m:e>
                        <m:bar>
                          <m:barPr>
                            <m:pos m:val="top"/>
                            <m:ctrlPr>
                              <a:rPr lang="en-IN" sz="2000" b="1" i="1" smtClean="0">
                                <a:latin typeface="Cambria Math" panose="02040503050406030204" pitchFamily="18" charset="0"/>
                              </a:rPr>
                            </m:ctrlPr>
                          </m:barPr>
                          <m:e>
                            <m:r>
                              <a:rPr lang="en-IN" sz="2000" b="1" i="1" smtClean="0">
                                <a:latin typeface="Cambria Math" panose="02040503050406030204" pitchFamily="18" charset="0"/>
                              </a:rPr>
                              <m:t>𝒙</m:t>
                            </m:r>
                          </m:e>
                        </m:bar>
                      </m:e>
                      <m:sub>
                        <m:r>
                          <a:rPr lang="en-IN" sz="2000" b="1" i="1" smtClean="0">
                            <a:latin typeface="Cambria Math" panose="02040503050406030204" pitchFamily="18" charset="0"/>
                          </a:rPr>
                          <m:t>𝒎</m:t>
                        </m:r>
                      </m:sub>
                    </m:sSub>
                  </m:oMath>
                </a14:m>
                <a:r>
                  <a:rPr lang="en-IN" sz="2000" dirty="0" smtClean="0">
                    <a:latin typeface="Times New Roman" panose="02020603050405020304" pitchFamily="18" charset="0"/>
                    <a:cs typeface="Times New Roman" panose="02020603050405020304" pitchFamily="18" charset="0"/>
                  </a:rPr>
                  <a:t>, are added (</a:t>
                </a:r>
                <a:r>
                  <a:rPr lang="en-IN" sz="2000" i="1" dirty="0" smtClean="0">
                    <a:latin typeface="Times New Roman" panose="02020603050405020304" pitchFamily="18" charset="0"/>
                    <a:cs typeface="Times New Roman" panose="02020603050405020304" pitchFamily="18" charset="0"/>
                  </a:rPr>
                  <a:t>removed</a:t>
                </a:r>
                <a:r>
                  <a:rPr lang="en-IN" sz="2000" dirty="0" smtClean="0">
                    <a:latin typeface="Times New Roman" panose="02020603050405020304" pitchFamily="18" charset="0"/>
                    <a:cs typeface="Times New Roman" panose="02020603050405020304" pitchFamily="18" charset="0"/>
                  </a:rPr>
                  <a:t>) from a sample of size </a:t>
                </a:r>
                <a:r>
                  <a:rPr lang="en-IN" sz="2000" b="1" i="1" dirty="0" smtClean="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 with mean </a:t>
                </a:r>
                <a14:m>
                  <m:oMath xmlns:m="http://schemas.openxmlformats.org/officeDocument/2006/math">
                    <m:sSub>
                      <m:sSubPr>
                        <m:ctrlPr>
                          <a:rPr lang="en-IN" sz="2000" b="1" i="1">
                            <a:latin typeface="Cambria Math" panose="02040503050406030204" pitchFamily="18" charset="0"/>
                          </a:rPr>
                        </m:ctrlPr>
                      </m:sSubPr>
                      <m:e>
                        <m:bar>
                          <m:barPr>
                            <m:pos m:val="top"/>
                            <m:ctrlPr>
                              <a:rPr lang="en-IN" sz="2000" b="1" i="1">
                                <a:latin typeface="Cambria Math" panose="02040503050406030204" pitchFamily="18" charset="0"/>
                              </a:rPr>
                            </m:ctrlPr>
                          </m:barPr>
                          <m:e>
                            <m:r>
                              <a:rPr lang="en-IN" sz="2000" b="1" i="1">
                                <a:latin typeface="Cambria Math" panose="02040503050406030204" pitchFamily="18" charset="0"/>
                              </a:rPr>
                              <m:t>𝒙</m:t>
                            </m:r>
                          </m:e>
                        </m:bar>
                      </m:e>
                      <m:sub>
                        <m:r>
                          <a:rPr lang="en-IN" sz="2000" b="1" i="1" smtClean="0">
                            <a:latin typeface="Cambria Math" panose="02040503050406030204" pitchFamily="18" charset="0"/>
                          </a:rPr>
                          <m:t>𝒏</m:t>
                        </m:r>
                      </m:sub>
                    </m:sSub>
                  </m:oMath>
                </a14:m>
                <a:r>
                  <a:rPr lang="en-IN" sz="2000" dirty="0" smtClean="0">
                    <a:latin typeface="Times New Roman" panose="02020603050405020304" pitchFamily="18" charset="0"/>
                    <a:cs typeface="Times New Roman" panose="02020603050405020304" pitchFamily="18" charset="0"/>
                  </a:rPr>
                  <a:t>, then the </a:t>
                </a:r>
                <a:r>
                  <a:rPr lang="en-IN" sz="2000" dirty="0">
                    <a:latin typeface="Times New Roman" panose="02020603050405020304" pitchFamily="18" charset="0"/>
                    <a:cs typeface="Times New Roman" panose="02020603050405020304" pitchFamily="18" charset="0"/>
                  </a:rPr>
                  <a:t>new mean is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by </a:t>
                </a:r>
                <a:endParaRPr lang="en-IN" sz="20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74320" lvl="2" indent="0">
                  <a:buClr>
                    <a:schemeClr val="accent3"/>
                  </a:buClr>
                  <a:buSzPct val="95000"/>
                  <a:buNone/>
                </a:pPr>
                <a14:m>
                  <m:oMathPara xmlns:m="http://schemas.openxmlformats.org/officeDocument/2006/math">
                    <m:oMathParaPr>
                      <m:jc m:val="center"/>
                    </m:oMathParaPr>
                    <m:oMath xmlns:m="http://schemas.openxmlformats.org/officeDocument/2006/math">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𝒏</m:t>
                          </m:r>
                          <m:r>
                            <a:rPr lang="en-IN" sz="2400" b="1" i="0">
                              <a:latin typeface="Cambria Math" panose="02040503050406030204" pitchFamily="18" charset="0"/>
                            </a:rPr>
                            <m:t> </m:t>
                          </m:r>
                          <m:sSub>
                            <m:sSubPr>
                              <m:ctrlPr>
                                <a:rPr lang="en-IN" sz="2400" b="1" i="1">
                                  <a:latin typeface="Cambria Math" panose="02040503050406030204" pitchFamily="18" charset="0"/>
                                </a:rPr>
                              </m:ctrlPr>
                            </m:sSubPr>
                            <m:e>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e>
                            <m:sub>
                              <m:r>
                                <a:rPr lang="en-IN" sz="2400" b="1" i="1">
                                  <a:latin typeface="Cambria Math" panose="02040503050406030204" pitchFamily="18" charset="0"/>
                                </a:rPr>
                                <m:t>𝒏</m:t>
                              </m:r>
                            </m:sub>
                          </m:sSub>
                          <m:r>
                            <a:rPr lang="en-IN" sz="2400" b="1" i="0">
                              <a:latin typeface="Cambria Math" panose="02040503050406030204" pitchFamily="18" charset="0"/>
                            </a:rPr>
                            <m:t>± </m:t>
                          </m:r>
                          <m:r>
                            <a:rPr lang="en-IN" sz="2400" b="1" i="1">
                              <a:latin typeface="Cambria Math" panose="02040503050406030204" pitchFamily="18" charset="0"/>
                            </a:rPr>
                            <m:t>𝒎</m:t>
                          </m:r>
                          <m:r>
                            <a:rPr lang="en-IN" sz="2400" b="1" i="1">
                              <a:latin typeface="Cambria Math" panose="02040503050406030204" pitchFamily="18" charset="0"/>
                            </a:rPr>
                            <m:t> </m:t>
                          </m:r>
                          <m:sSub>
                            <m:sSubPr>
                              <m:ctrlPr>
                                <a:rPr lang="en-IN" sz="2400" b="1" i="1">
                                  <a:latin typeface="Cambria Math" panose="02040503050406030204" pitchFamily="18" charset="0"/>
                                </a:rPr>
                              </m:ctrlPr>
                            </m:sSubPr>
                            <m:e>
                              <m:bar>
                                <m:barPr>
                                  <m:pos m:val="top"/>
                                  <m:ctrlPr>
                                    <a:rPr lang="en-IN" sz="2400" b="1" i="1">
                                      <a:latin typeface="Cambria Math" panose="02040503050406030204" pitchFamily="18" charset="0"/>
                                    </a:rPr>
                                  </m:ctrlPr>
                                </m:barPr>
                                <m:e>
                                  <m:r>
                                    <a:rPr lang="en-IN" sz="2400" b="1" i="1">
                                      <a:latin typeface="Cambria Math" panose="02040503050406030204" pitchFamily="18" charset="0"/>
                                    </a:rPr>
                                    <m:t>𝒙</m:t>
                                  </m:r>
                                </m:e>
                              </m:bar>
                            </m:e>
                            <m:sub>
                              <m:r>
                                <a:rPr lang="en-IN" sz="2400" b="1" i="1">
                                  <a:latin typeface="Cambria Math" panose="02040503050406030204" pitchFamily="18" charset="0"/>
                                </a:rPr>
                                <m:t>𝒎</m:t>
                              </m:r>
                            </m:sub>
                          </m:sSub>
                        </m:num>
                        <m:den>
                          <m:r>
                            <a:rPr lang="en-IN" sz="2400" b="1" i="1">
                              <a:latin typeface="Cambria Math" panose="02040503050406030204" pitchFamily="18" charset="0"/>
                            </a:rPr>
                            <m:t>𝒏</m:t>
                          </m:r>
                          <m:r>
                            <a:rPr lang="en-IN" sz="2400" b="1" i="0">
                              <a:latin typeface="Cambria Math" panose="02040503050406030204" pitchFamily="18" charset="0"/>
                            </a:rPr>
                            <m:t>±</m:t>
                          </m:r>
                          <m:r>
                            <a:rPr lang="en-IN" sz="2400" b="1" i="1">
                              <a:latin typeface="Cambria Math" panose="02040503050406030204" pitchFamily="18" charset="0"/>
                            </a:rPr>
                            <m:t>𝒎</m:t>
                          </m:r>
                        </m:den>
                      </m:f>
                    </m:oMath>
                  </m:oMathPara>
                </a14:m>
                <a:endParaRPr lang="en-US" sz="2400" b="1"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96" t="-1111"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1798312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mean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Lemma 3.5</a:t>
                </a:r>
              </a:p>
              <a:p>
                <a:pPr marL="274320" lvl="2" indent="0" algn="just">
                  <a:buClr>
                    <a:schemeClr val="accent3"/>
                  </a:buClr>
                  <a:buSzPct val="95000"/>
                  <a:buNone/>
                </a:pPr>
                <a:r>
                  <a:rPr lang="en-IN" sz="2000" dirty="0" smtClean="0">
                    <a:latin typeface="Times New Roman" panose="02020603050405020304" pitchFamily="18" charset="0"/>
                    <a:cs typeface="Times New Roman" panose="02020603050405020304" pitchFamily="18" charset="0"/>
                  </a:rPr>
                  <a:t>If a constant </a:t>
                </a:r>
                <a:r>
                  <a:rPr lang="en-IN" sz="2000" b="1" i="1" dirty="0" smtClean="0">
                    <a:latin typeface="Times New Roman" panose="02020603050405020304" pitchFamily="18" charset="0"/>
                    <a:cs typeface="Times New Roman" panose="02020603050405020304" pitchFamily="18" charset="0"/>
                  </a:rPr>
                  <a:t>c</a:t>
                </a:r>
                <a:r>
                  <a:rPr lang="en-IN" sz="2000" dirty="0" smtClean="0">
                    <a:latin typeface="Times New Roman" panose="02020603050405020304" pitchFamily="18" charset="0"/>
                    <a:cs typeface="Times New Roman" panose="02020603050405020304" pitchFamily="18" charset="0"/>
                  </a:rPr>
                  <a:t> is subtracted (</a:t>
                </a:r>
                <a:r>
                  <a:rPr lang="en-IN" sz="2000" i="1" dirty="0" smtClean="0">
                    <a:latin typeface="Times New Roman" panose="02020603050405020304" pitchFamily="18" charset="0"/>
                    <a:cs typeface="Times New Roman" panose="02020603050405020304" pitchFamily="18" charset="0"/>
                  </a:rPr>
                  <a:t>or added</a:t>
                </a:r>
                <a:r>
                  <a:rPr lang="en-IN" sz="2000" dirty="0" smtClean="0">
                    <a:latin typeface="Times New Roman" panose="02020603050405020304" pitchFamily="18" charset="0"/>
                    <a:cs typeface="Times New Roman" panose="02020603050405020304" pitchFamily="18" charset="0"/>
                  </a:rPr>
                  <a:t>) from each sample value, then the mean of the transformed variable is linearly displaced by </a:t>
                </a:r>
                <a:r>
                  <a:rPr lang="en-IN" sz="2000" i="1" dirty="0" smtClean="0">
                    <a:latin typeface="Times New Roman" panose="02020603050405020304" pitchFamily="18" charset="0"/>
                    <a:cs typeface="Times New Roman" panose="02020603050405020304" pitchFamily="18" charset="0"/>
                  </a:rPr>
                  <a:t>c</a:t>
                </a:r>
                <a:r>
                  <a:rPr lang="en-IN" sz="2000" dirty="0" smtClean="0">
                    <a:latin typeface="Times New Roman" panose="02020603050405020304" pitchFamily="18" charset="0"/>
                    <a:cs typeface="Times New Roman" panose="02020603050405020304" pitchFamily="18" charset="0"/>
                  </a:rPr>
                  <a:t>. That is,</a:t>
                </a:r>
              </a:p>
              <a:p>
                <a:pPr marL="274320" lvl="2"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IN" sz="2400" b="1" i="1">
                              <a:latin typeface="Cambria Math" panose="02040503050406030204" pitchFamily="18" charset="0"/>
                              <a:ea typeface="Cambria Math" panose="02040503050406030204" pitchFamily="18" charset="0"/>
                            </a:rPr>
                          </m:ctrlPr>
                        </m:sSupPr>
                        <m:e>
                          <m:bar>
                            <m:barPr>
                              <m:pos m:val="top"/>
                              <m:ctrlPr>
                                <a:rPr lang="en-IN" sz="2400" b="1" i="1">
                                  <a:latin typeface="Cambria Math" panose="02040503050406030204" pitchFamily="18" charset="0"/>
                                  <a:ea typeface="Cambria Math" panose="02040503050406030204" pitchFamily="18" charset="0"/>
                                </a:rPr>
                              </m:ctrlPr>
                            </m:barPr>
                            <m:e>
                              <m:r>
                                <a:rPr lang="en-IN" sz="2400" b="1" i="1">
                                  <a:latin typeface="Cambria Math" panose="02040503050406030204" pitchFamily="18" charset="0"/>
                                  <a:ea typeface="Cambria Math" panose="02040503050406030204" pitchFamily="18" charset="0"/>
                                </a:rPr>
                                <m:t>𝒙</m:t>
                              </m:r>
                            </m:e>
                          </m:bar>
                        </m:e>
                        <m:sup>
                          <m:r>
                            <a:rPr lang="en-IN" sz="2400" b="1" i="0">
                              <a:latin typeface="Cambria Math" panose="02040503050406030204" pitchFamily="18" charset="0"/>
                              <a:ea typeface="Cambria Math" panose="02040503050406030204" pitchFamily="18" charset="0"/>
                            </a:rPr>
                            <m:t>′</m:t>
                          </m:r>
                        </m:sup>
                      </m:sSup>
                      <m:r>
                        <a:rPr lang="en-IN" sz="2400" b="1" i="0">
                          <a:latin typeface="Cambria Math" panose="02040503050406030204" pitchFamily="18" charset="0"/>
                          <a:ea typeface="Cambria Math" panose="02040503050406030204" pitchFamily="18" charset="0"/>
                        </a:rPr>
                        <m:t>= </m:t>
                      </m:r>
                      <m:bar>
                        <m:barPr>
                          <m:pos m:val="top"/>
                          <m:ctrlPr>
                            <a:rPr lang="en-IN" sz="2400" b="1" i="1">
                              <a:latin typeface="Cambria Math" panose="02040503050406030204" pitchFamily="18" charset="0"/>
                              <a:ea typeface="Cambria Math" panose="02040503050406030204" pitchFamily="18" charset="0"/>
                            </a:rPr>
                          </m:ctrlPr>
                        </m:barPr>
                        <m:e>
                          <m:r>
                            <a:rPr lang="en-IN" sz="2400" b="1" i="1">
                              <a:latin typeface="Cambria Math" panose="02040503050406030204" pitchFamily="18" charset="0"/>
                              <a:ea typeface="Cambria Math" panose="02040503050406030204" pitchFamily="18" charset="0"/>
                            </a:rPr>
                            <m:t>𝒙</m:t>
                          </m:r>
                        </m:e>
                      </m:bar>
                      <m:r>
                        <a:rPr lang="en-IN" sz="2400" b="1" i="0">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𝒄</m:t>
                      </m:r>
                    </m:oMath>
                  </m:oMathPara>
                </a14:m>
                <a:endParaRPr lang="en-IN" sz="2400" b="1" i="1" dirty="0" smtClean="0">
                  <a:latin typeface="Cambria Math" panose="02040503050406030204" pitchFamily="18" charset="0"/>
                  <a:ea typeface="Cambria Math" panose="02040503050406030204" pitchFamily="18" charset="0"/>
                </a:endParaRPr>
              </a:p>
              <a:p>
                <a:pPr marL="274320" lvl="1" indent="-274320" algn="just">
                  <a:buClr>
                    <a:schemeClr val="accent3"/>
                  </a:buClr>
                  <a:buSzPct val="95000"/>
                </a:pPr>
                <a:r>
                  <a:rPr lang="en-US" b="1" dirty="0">
                    <a:solidFill>
                      <a:schemeClr val="accent1">
                        <a:lumMod val="75000"/>
                      </a:schemeClr>
                    </a:solidFill>
                    <a:latin typeface="Times New Roman" panose="02020603050405020304" pitchFamily="18" charset="0"/>
                    <a:cs typeface="Times New Roman" panose="02020603050405020304" pitchFamily="18" charset="0"/>
                  </a:rPr>
                  <a:t>Lemma 3</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.6</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IN" sz="2000" dirty="0">
                    <a:latin typeface="Times New Roman" panose="02020603050405020304" pitchFamily="18" charset="0"/>
                    <a:cs typeface="Times New Roman" panose="02020603050405020304" pitchFamily="18" charset="0"/>
                  </a:rPr>
                  <a:t>If </a:t>
                </a:r>
                <a:r>
                  <a:rPr lang="en-IN" sz="2000" dirty="0" smtClean="0">
                    <a:latin typeface="Times New Roman" panose="02020603050405020304" pitchFamily="18" charset="0"/>
                    <a:cs typeface="Times New Roman" panose="02020603050405020304" pitchFamily="18" charset="0"/>
                  </a:rPr>
                  <a:t>each observation is called by multiplying (</a:t>
                </a:r>
                <a:r>
                  <a:rPr lang="en-IN" sz="2000" i="1" dirty="0" smtClean="0">
                    <a:latin typeface="Times New Roman" panose="02020603050405020304" pitchFamily="18" charset="0"/>
                    <a:cs typeface="Times New Roman" panose="02020603050405020304" pitchFamily="18" charset="0"/>
                  </a:rPr>
                  <a:t>dividing</a:t>
                </a:r>
                <a:r>
                  <a:rPr lang="en-IN" sz="2000" dirty="0" smtClean="0">
                    <a:latin typeface="Times New Roman" panose="02020603050405020304" pitchFamily="18" charset="0"/>
                    <a:cs typeface="Times New Roman" panose="02020603050405020304" pitchFamily="18" charset="0"/>
                  </a:rPr>
                  <a:t>) by a non-zero constant, then the altered mean is given by </a:t>
                </a:r>
                <a:endParaRPr lang="en-IN" sz="2000" dirty="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IN" sz="2400" b="1" i="1">
                              <a:latin typeface="Cambria Math" panose="02040503050406030204" pitchFamily="18" charset="0"/>
                              <a:ea typeface="Cambria Math" panose="02040503050406030204" pitchFamily="18" charset="0"/>
                            </a:rPr>
                          </m:ctrlPr>
                        </m:sSupPr>
                        <m:e>
                          <m:bar>
                            <m:barPr>
                              <m:pos m:val="top"/>
                              <m:ctrlPr>
                                <a:rPr lang="en-IN" sz="2400" b="1" i="1">
                                  <a:latin typeface="Cambria Math" panose="02040503050406030204" pitchFamily="18" charset="0"/>
                                  <a:ea typeface="Cambria Math" panose="02040503050406030204" pitchFamily="18" charset="0"/>
                                </a:rPr>
                              </m:ctrlPr>
                            </m:barPr>
                            <m:e>
                              <m:r>
                                <a:rPr lang="en-IN" sz="2400" b="1" i="1">
                                  <a:latin typeface="Cambria Math" panose="02040503050406030204" pitchFamily="18" charset="0"/>
                                  <a:ea typeface="Cambria Math" panose="02040503050406030204" pitchFamily="18" charset="0"/>
                                </a:rPr>
                                <m:t>𝒙</m:t>
                              </m:r>
                            </m:e>
                          </m:bar>
                        </m:e>
                        <m:sup>
                          <m:r>
                            <a:rPr lang="en-IN" sz="2400" b="1" i="0">
                              <a:latin typeface="Cambria Math" panose="02040503050406030204" pitchFamily="18" charset="0"/>
                              <a:ea typeface="Cambria Math" panose="02040503050406030204" pitchFamily="18" charset="0"/>
                            </a:rPr>
                            <m:t>′</m:t>
                          </m:r>
                        </m:sup>
                      </m:sSup>
                      <m:r>
                        <a:rPr lang="en-IN" sz="2400" b="1" i="0">
                          <a:latin typeface="Cambria Math" panose="02040503050406030204" pitchFamily="18" charset="0"/>
                          <a:ea typeface="Cambria Math" panose="02040503050406030204" pitchFamily="18" charset="0"/>
                        </a:rPr>
                        <m:t>= </m:t>
                      </m:r>
                      <m:bar>
                        <m:barPr>
                          <m:pos m:val="top"/>
                          <m:ctrlPr>
                            <a:rPr lang="en-IN" sz="2400" b="1" i="1">
                              <a:latin typeface="Cambria Math" panose="02040503050406030204" pitchFamily="18" charset="0"/>
                              <a:ea typeface="Cambria Math" panose="02040503050406030204" pitchFamily="18" charset="0"/>
                            </a:rPr>
                          </m:ctrlPr>
                        </m:barPr>
                        <m:e>
                          <m:r>
                            <a:rPr lang="en-IN" sz="2400" b="1" i="1">
                              <a:latin typeface="Cambria Math" panose="02040503050406030204" pitchFamily="18" charset="0"/>
                              <a:ea typeface="Cambria Math" panose="02040503050406030204" pitchFamily="18" charset="0"/>
                            </a:rPr>
                            <m:t>𝒙</m:t>
                          </m:r>
                        </m:e>
                      </m:bar>
                      <m:r>
                        <a:rPr lang="en-IN" sz="2400" b="1" i="0">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𝒄</m:t>
                      </m:r>
                    </m:oMath>
                  </m:oMathPara>
                </a14:m>
                <a:endParaRPr lang="en-IN" sz="2400" b="1" i="1" dirty="0" smtClean="0">
                  <a:latin typeface="Cambria Math" panose="02040503050406030204" pitchFamily="18" charset="0"/>
                  <a:ea typeface="Cambria Math" panose="02040503050406030204" pitchFamily="18" charset="0"/>
                </a:endParaRPr>
              </a:p>
              <a:p>
                <a:pPr marL="631825" lvl="2" indent="0" algn="just">
                  <a:buClr>
                    <a:schemeClr val="accent3"/>
                  </a:buClr>
                  <a:buSzPct val="95000"/>
                  <a:buNone/>
                </a:pPr>
                <a:r>
                  <a:rPr lang="en-IN" sz="2000" i="1" dirty="0" smtClean="0">
                    <a:latin typeface="Times New Roman" panose="02020603050405020304" pitchFamily="18" charset="0"/>
                    <a:cs typeface="Times New Roman" panose="02020603050405020304" pitchFamily="18" charset="0"/>
                  </a:rPr>
                  <a:t>Where, </a:t>
                </a:r>
                <a:r>
                  <a:rPr lang="en-IN" sz="2000" i="1" dirty="0">
                    <a:latin typeface="Times New Roman" panose="02020603050405020304" pitchFamily="18" charset="0"/>
                    <a:cs typeface="Times New Roman" panose="02020603050405020304" pitchFamily="18" charset="0"/>
                  </a:rPr>
                  <a:t>* is </a:t>
                </a:r>
                <a:r>
                  <a:rPr lang="en-IN" sz="2000" b="1" i="1" dirty="0">
                    <a:latin typeface="Times New Roman" panose="02020603050405020304" pitchFamily="18" charset="0"/>
                    <a:cs typeface="Times New Roman" panose="02020603050405020304" pitchFamily="18" charset="0"/>
                  </a:rPr>
                  <a:t>x</a:t>
                </a:r>
                <a:r>
                  <a:rPr lang="en-IN" sz="2000" i="1" dirty="0">
                    <a:latin typeface="Times New Roman" panose="02020603050405020304" pitchFamily="18" charset="0"/>
                    <a:cs typeface="Times New Roman" panose="02020603050405020304" pitchFamily="18" charset="0"/>
                  </a:rPr>
                  <a:t> (multiplication) or </a:t>
                </a:r>
                <a:r>
                  <a:rPr lang="en-IN" sz="2000" b="1" i="1"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 (division) operator.</a:t>
                </a:r>
                <a:endParaRPr lang="en-US" sz="2000" b="1" i="1" dirty="0">
                  <a:latin typeface="Cambria Math" panose="02040503050406030204" pitchFamily="18" charset="0"/>
                  <a:cs typeface="Times New Roman" panose="02020603050405020304" pitchFamily="18" charset="0"/>
                </a:endParaRPr>
              </a:p>
              <a:p>
                <a:pPr marL="274320" lvl="2" indent="0" algn="just">
                  <a:buClr>
                    <a:schemeClr val="accent3"/>
                  </a:buClr>
                  <a:buSzPct val="95000"/>
                  <a:buNone/>
                </a:pPr>
                <a:endParaRPr lang="en-IN" sz="2800" b="1" i="1"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96" t="-1111"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011760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Mean with grouped data</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74320" lvl="2" indent="0" algn="just">
              <a:buClr>
                <a:schemeClr val="accent3"/>
              </a:buClr>
              <a:buSzPct val="95000"/>
              <a:buNone/>
            </a:pPr>
            <a:r>
              <a:rPr lang="en-IN" sz="2000" dirty="0" smtClean="0">
                <a:latin typeface="Times New Roman" panose="02020603050405020304" pitchFamily="18" charset="0"/>
                <a:cs typeface="Times New Roman" panose="02020603050405020304" pitchFamily="18" charset="0"/>
              </a:rPr>
              <a:t>Sometimes data is given in the form of classes and frequency for each class.</a:t>
            </a:r>
            <a:endParaRPr lang="en-US" sz="2000" b="1" i="1" dirty="0" smtClean="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US" i="1" dirty="0" smtClean="0">
                <a:latin typeface="Times New Roman" panose="02020603050405020304" pitchFamily="18" charset="0"/>
                <a:cs typeface="Times New Roman" panose="02020603050405020304" pitchFamily="18" charset="0"/>
              </a:rPr>
              <a:t>	 Class </a:t>
            </a:r>
            <a:r>
              <a:rPr lang="en-US" i="1" dirty="0" smtClean="0">
                <a:latin typeface="Times New Roman" panose="02020603050405020304" pitchFamily="18" charset="0"/>
                <a:cs typeface="Times New Roman" panose="02020603050405020304" pitchFamily="18" charset="0"/>
                <a:sym typeface="Wingdings" panose="05000000000000000000" pitchFamily="2" charset="2"/>
              </a:rPr>
              <a:t></a:t>
            </a:r>
          </a:p>
          <a:p>
            <a:pPr marL="274320" lvl="2" indent="0" algn="just">
              <a:buClr>
                <a:schemeClr val="accent3"/>
              </a:buClr>
              <a:buSzPct val="95000"/>
              <a:buNone/>
            </a:pPr>
            <a:r>
              <a:rPr lang="en-US" i="1" dirty="0" smtClean="0">
                <a:latin typeface="Times New Roman" panose="02020603050405020304" pitchFamily="18" charset="0"/>
                <a:cs typeface="Times New Roman" panose="02020603050405020304" pitchFamily="18" charset="0"/>
                <a:sym typeface="Wingdings" panose="05000000000000000000" pitchFamily="2" charset="2"/>
              </a:rPr>
              <a:t>   Frequency </a:t>
            </a:r>
            <a:endParaRPr lang="en-US"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211190811"/>
                  </p:ext>
                </p:extLst>
              </p:nvPr>
            </p:nvGraphicFramePr>
            <p:xfrm>
              <a:off x="2535957" y="2367365"/>
              <a:ext cx="6240990" cy="736600"/>
            </p:xfrm>
            <a:graphic>
              <a:graphicData uri="http://schemas.openxmlformats.org/drawingml/2006/table">
                <a:tbl>
                  <a:tblPr firstRow="1" bandRow="1">
                    <a:tableStyleId>{073A0DAA-6AF3-43AB-8588-CEC1D06C72B9}</a:tableStyleId>
                  </a:tblPr>
                  <a:tblGrid>
                    <a:gridCol w="1040165">
                      <a:extLst>
                        <a:ext uri="{9D8B030D-6E8A-4147-A177-3AD203B41FA5}">
                          <a16:colId xmlns:a16="http://schemas.microsoft.com/office/drawing/2014/main" val="20000"/>
                        </a:ext>
                      </a:extLst>
                    </a:gridCol>
                    <a:gridCol w="1040165">
                      <a:extLst>
                        <a:ext uri="{9D8B030D-6E8A-4147-A177-3AD203B41FA5}">
                          <a16:colId xmlns:a16="http://schemas.microsoft.com/office/drawing/2014/main" val="20001"/>
                        </a:ext>
                      </a:extLst>
                    </a:gridCol>
                    <a:gridCol w="1040165">
                      <a:extLst>
                        <a:ext uri="{9D8B030D-6E8A-4147-A177-3AD203B41FA5}">
                          <a16:colId xmlns:a16="http://schemas.microsoft.com/office/drawing/2014/main" val="20002"/>
                        </a:ext>
                      </a:extLst>
                    </a:gridCol>
                    <a:gridCol w="1040165">
                      <a:extLst>
                        <a:ext uri="{9D8B030D-6E8A-4147-A177-3AD203B41FA5}">
                          <a16:colId xmlns:a16="http://schemas.microsoft.com/office/drawing/2014/main" val="20003"/>
                        </a:ext>
                      </a:extLst>
                    </a:gridCol>
                    <a:gridCol w="1040165">
                      <a:extLst>
                        <a:ext uri="{9D8B030D-6E8A-4147-A177-3AD203B41FA5}">
                          <a16:colId xmlns:a16="http://schemas.microsoft.com/office/drawing/2014/main" val="20004"/>
                        </a:ext>
                      </a:extLst>
                    </a:gridCol>
                    <a:gridCol w="1040165">
                      <a:extLst>
                        <a:ext uri="{9D8B030D-6E8A-4147-A177-3AD203B41FA5}">
                          <a16:colId xmlns:a16="http://schemas.microsoft.com/office/drawing/2014/main" val="20005"/>
                        </a:ext>
                      </a:extLst>
                    </a:gridCol>
                  </a:tblGrid>
                  <a:tr h="0">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1</m:t>
                                  </m:r>
                                </m:sub>
                              </m:sSub>
                            </m:oMath>
                          </a14:m>
                          <a:r>
                            <a:rPr lang="en-IN" dirty="0" smtClean="0"/>
                            <a:t>- </a:t>
                          </a: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2</m:t>
                                  </m:r>
                                </m:sub>
                              </m:sSub>
                            </m:oMath>
                          </a14:m>
                          <a:endParaRPr lang="en-IN" dirty="0"/>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2</m:t>
                                  </m:r>
                                </m:sub>
                              </m:sSub>
                            </m:oMath>
                          </a14:m>
                          <a:r>
                            <a:rPr lang="en-IN" dirty="0" smtClean="0"/>
                            <a:t>- </a:t>
                          </a: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3</m:t>
                                  </m:r>
                                </m:sub>
                              </m:sSub>
                            </m:oMath>
                          </a14:m>
                          <a:endParaRPr lang="en-IN" dirty="0"/>
                        </a:p>
                      </a:txBody>
                      <a:tcPr/>
                    </a:tc>
                    <a:tc>
                      <a:txBody>
                        <a:bodyPr/>
                        <a:lstStyle/>
                        <a:p>
                          <a:pPr algn="ctr"/>
                          <a:r>
                            <a:rPr lang="en-IN" dirty="0" smtClean="0"/>
                            <a:t>…..</a:t>
                          </a:r>
                          <a:endParaRPr lang="en-IN" dirty="0"/>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𝑖</m:t>
                                  </m:r>
                                </m:sub>
                              </m:sSub>
                            </m:oMath>
                          </a14:m>
                          <a:r>
                            <a:rPr lang="en-IN" dirty="0" smtClean="0"/>
                            <a:t>- </a:t>
                          </a: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𝑖</m:t>
                                  </m:r>
                                  <m:r>
                                    <a:rPr lang="en-IN" smtClean="0">
                                      <a:latin typeface="Cambria Math" panose="02040503050406030204" pitchFamily="18" charset="0"/>
                                    </a:rPr>
                                    <m:t>+1</m:t>
                                  </m:r>
                                </m:sub>
                              </m:sSub>
                            </m:oMath>
                          </a14:m>
                          <a:endParaRPr lang="en-IN" dirty="0"/>
                        </a:p>
                      </a:txBody>
                      <a:tcPr/>
                    </a:tc>
                    <a:tc>
                      <a:txBody>
                        <a:bodyPr/>
                        <a:lstStyle/>
                        <a:p>
                          <a:pPr algn="ctr"/>
                          <a:r>
                            <a:rPr lang="en-IN" dirty="0" smtClean="0"/>
                            <a:t>…..</a:t>
                          </a:r>
                          <a:endParaRPr lang="en-IN" dirty="0"/>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𝑛</m:t>
                                  </m:r>
                                  <m:r>
                                    <a:rPr lang="en-IN" smtClean="0">
                                      <a:latin typeface="Cambria Math" panose="02040503050406030204" pitchFamily="18" charset="0"/>
                                    </a:rPr>
                                    <m:t>−1</m:t>
                                  </m:r>
                                </m:sub>
                              </m:sSub>
                            </m:oMath>
                          </a14:m>
                          <a:r>
                            <a:rPr lang="en-IN" dirty="0" smtClean="0"/>
                            <a:t>- </a:t>
                          </a:r>
                          <a14:m>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𝑥</m:t>
                                  </m:r>
                                </m:e>
                                <m:sub>
                                  <m:r>
                                    <a:rPr lang="en-IN" smtClean="0">
                                      <a:latin typeface="Cambria Math" panose="02040503050406030204" pitchFamily="18" charset="0"/>
                                    </a:rPr>
                                    <m:t>𝑛</m:t>
                                  </m:r>
                                </m:sub>
                              </m:sSub>
                            </m:oMath>
                          </a14:m>
                          <a:endParaRPr lang="en-IN"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𝑓</m:t>
                                    </m:r>
                                  </m:e>
                                  <m:sub>
                                    <m:r>
                                      <a:rPr lang="en-IN" smtClean="0">
                                        <a:latin typeface="Cambria Math" panose="02040503050406030204" pitchFamily="18" charset="0"/>
                                      </a:rPr>
                                      <m:t>1</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𝑓</m:t>
                                    </m:r>
                                  </m:e>
                                  <m:sub>
                                    <m:r>
                                      <a:rPr lang="en-IN" smtClean="0">
                                        <a:latin typeface="Cambria Math" panose="02040503050406030204" pitchFamily="18" charset="0"/>
                                      </a:rPr>
                                      <m:t>2</m:t>
                                    </m:r>
                                  </m:sub>
                                </m:sSub>
                              </m:oMath>
                            </m:oMathPara>
                          </a14:m>
                          <a:endParaRPr lang="en-IN" dirty="0"/>
                        </a:p>
                      </a:txBody>
                      <a:tcPr/>
                    </a:tc>
                    <a:tc>
                      <a:txBody>
                        <a:bodyPr/>
                        <a:lstStyle/>
                        <a:p>
                          <a:pPr algn="ctr"/>
                          <a:r>
                            <a:rPr lang="en-IN" dirty="0" smtClean="0"/>
                            <a:t>…..</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𝑓</m:t>
                                    </m:r>
                                  </m:e>
                                  <m:sub>
                                    <m:r>
                                      <a:rPr lang="en-IN" smtClean="0">
                                        <a:latin typeface="Cambria Math" panose="02040503050406030204" pitchFamily="18" charset="0"/>
                                      </a:rPr>
                                      <m:t>𝑖</m:t>
                                    </m:r>
                                  </m:sub>
                                </m:sSub>
                              </m:oMath>
                            </m:oMathPara>
                          </a14:m>
                          <a:endParaRPr lang="en-IN" dirty="0"/>
                        </a:p>
                      </a:txBody>
                      <a:tcPr/>
                    </a:tc>
                    <a:tc>
                      <a:txBody>
                        <a:bodyPr/>
                        <a:lstStyle/>
                        <a:p>
                          <a:pPr algn="ctr"/>
                          <a:r>
                            <a:rPr lang="en-IN" dirty="0" smtClean="0"/>
                            <a:t>…..</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smtClean="0">
                                        <a:latin typeface="Cambria Math" panose="02040503050406030204" pitchFamily="18" charset="0"/>
                                      </a:rPr>
                                      <m:t>𝑓</m:t>
                                    </m:r>
                                  </m:e>
                                  <m:sub>
                                    <m:r>
                                      <a:rPr lang="en-IN" smtClean="0">
                                        <a:latin typeface="Cambria Math" panose="02040503050406030204" pitchFamily="18" charset="0"/>
                                      </a:rPr>
                                      <m:t>𝑛</m:t>
                                    </m:r>
                                  </m:sub>
                                </m:sSub>
                              </m:oMath>
                            </m:oMathPara>
                          </a14:m>
                          <a:endParaRPr lang="en-IN" dirty="0"/>
                        </a:p>
                      </a:txBody>
                      <a:tcPr/>
                    </a:tc>
                    <a:extLst>
                      <a:ext uri="{0D108BD9-81ED-4DB2-BD59-A6C34878D82A}">
                        <a16:rowId xmlns:a16="http://schemas.microsoft.com/office/drawing/2014/main"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211190811"/>
                  </p:ext>
                </p:extLst>
              </p:nvPr>
            </p:nvGraphicFramePr>
            <p:xfrm>
              <a:off x="2535957" y="2367365"/>
              <a:ext cx="6240990" cy="736600"/>
            </p:xfrm>
            <a:graphic>
              <a:graphicData uri="http://schemas.openxmlformats.org/drawingml/2006/table">
                <a:tbl>
                  <a:tblPr firstRow="1" bandRow="1">
                    <a:tableStyleId>{073A0DAA-6AF3-43AB-8588-CEC1D06C72B9}</a:tableStyleId>
                  </a:tblPr>
                  <a:tblGrid>
                    <a:gridCol w="1040165"/>
                    <a:gridCol w="1040165"/>
                    <a:gridCol w="1040165"/>
                    <a:gridCol w="1040165"/>
                    <a:gridCol w="1040165"/>
                    <a:gridCol w="1040165"/>
                  </a:tblGrid>
                  <a:tr h="365760">
                    <a:tc>
                      <a:txBody>
                        <a:bodyPr/>
                        <a:lstStyle/>
                        <a:p>
                          <a:endParaRPr lang="en-US"/>
                        </a:p>
                      </a:txBody>
                      <a:tcPr>
                        <a:blipFill rotWithShape="1">
                          <a:blip r:embed="rId2"/>
                          <a:stretch>
                            <a:fillRect t="-8333" r="-498830" b="-126667"/>
                          </a:stretch>
                        </a:blipFill>
                      </a:tcPr>
                    </a:tc>
                    <a:tc>
                      <a:txBody>
                        <a:bodyPr/>
                        <a:lstStyle/>
                        <a:p>
                          <a:endParaRPr lang="en-US"/>
                        </a:p>
                      </a:txBody>
                      <a:tcPr>
                        <a:blipFill rotWithShape="1">
                          <a:blip r:embed="rId2"/>
                          <a:stretch>
                            <a:fillRect l="-100588" t="-8333" r="-401765" b="-126667"/>
                          </a:stretch>
                        </a:blipFill>
                      </a:tcPr>
                    </a:tc>
                    <a:tc>
                      <a:txBody>
                        <a:bodyPr/>
                        <a:lstStyle/>
                        <a:p>
                          <a:pPr algn="ctr"/>
                          <a:r>
                            <a:rPr lang="en-IN" dirty="0" smtClean="0"/>
                            <a:t>…..</a:t>
                          </a:r>
                          <a:endParaRPr lang="en-IN" dirty="0"/>
                        </a:p>
                      </a:txBody>
                      <a:tcPr/>
                    </a:tc>
                    <a:tc>
                      <a:txBody>
                        <a:bodyPr/>
                        <a:lstStyle/>
                        <a:p>
                          <a:endParaRPr lang="en-US"/>
                        </a:p>
                      </a:txBody>
                      <a:tcPr>
                        <a:blipFill rotWithShape="1">
                          <a:blip r:embed="rId2"/>
                          <a:stretch>
                            <a:fillRect l="-299415" t="-8333" r="-199415" b="-126667"/>
                          </a:stretch>
                        </a:blipFill>
                      </a:tcPr>
                    </a:tc>
                    <a:tc>
                      <a:txBody>
                        <a:bodyPr/>
                        <a:lstStyle/>
                        <a:p>
                          <a:pPr algn="ctr"/>
                          <a:r>
                            <a:rPr lang="en-IN" dirty="0" smtClean="0"/>
                            <a:t>…..</a:t>
                          </a:r>
                          <a:endParaRPr lang="en-IN" dirty="0"/>
                        </a:p>
                      </a:txBody>
                      <a:tcPr/>
                    </a:tc>
                    <a:tc>
                      <a:txBody>
                        <a:bodyPr/>
                        <a:lstStyle/>
                        <a:p>
                          <a:endParaRPr lang="en-US"/>
                        </a:p>
                      </a:txBody>
                      <a:tcPr>
                        <a:blipFill rotWithShape="1">
                          <a:blip r:embed="rId2"/>
                          <a:stretch>
                            <a:fillRect l="-498830" t="-8333" b="-126667"/>
                          </a:stretch>
                        </a:blipFill>
                      </a:tcPr>
                    </a:tc>
                  </a:tr>
                  <a:tr h="370840">
                    <a:tc>
                      <a:txBody>
                        <a:bodyPr/>
                        <a:lstStyle/>
                        <a:p>
                          <a:endParaRPr lang="en-US"/>
                        </a:p>
                      </a:txBody>
                      <a:tcPr>
                        <a:blipFill rotWithShape="1">
                          <a:blip r:embed="rId2"/>
                          <a:stretch>
                            <a:fillRect t="-106557" r="-498830" b="-24590"/>
                          </a:stretch>
                        </a:blipFill>
                      </a:tcPr>
                    </a:tc>
                    <a:tc>
                      <a:txBody>
                        <a:bodyPr/>
                        <a:lstStyle/>
                        <a:p>
                          <a:endParaRPr lang="en-US"/>
                        </a:p>
                      </a:txBody>
                      <a:tcPr>
                        <a:blipFill rotWithShape="1">
                          <a:blip r:embed="rId2"/>
                          <a:stretch>
                            <a:fillRect l="-100588" t="-106557" r="-401765" b="-24590"/>
                          </a:stretch>
                        </a:blipFill>
                      </a:tcPr>
                    </a:tc>
                    <a:tc>
                      <a:txBody>
                        <a:bodyPr/>
                        <a:lstStyle/>
                        <a:p>
                          <a:pPr algn="ctr"/>
                          <a:r>
                            <a:rPr lang="en-IN" dirty="0" smtClean="0"/>
                            <a:t>…..</a:t>
                          </a:r>
                          <a:endParaRPr lang="en-IN" dirty="0"/>
                        </a:p>
                      </a:txBody>
                      <a:tcPr/>
                    </a:tc>
                    <a:tc>
                      <a:txBody>
                        <a:bodyPr/>
                        <a:lstStyle/>
                        <a:p>
                          <a:endParaRPr lang="en-US"/>
                        </a:p>
                      </a:txBody>
                      <a:tcPr>
                        <a:blipFill rotWithShape="1">
                          <a:blip r:embed="rId2"/>
                          <a:stretch>
                            <a:fillRect l="-299415" t="-106557" r="-199415" b="-24590"/>
                          </a:stretch>
                        </a:blipFill>
                      </a:tcPr>
                    </a:tc>
                    <a:tc>
                      <a:txBody>
                        <a:bodyPr/>
                        <a:lstStyle/>
                        <a:p>
                          <a:pPr algn="ctr"/>
                          <a:r>
                            <a:rPr lang="en-IN" dirty="0" smtClean="0"/>
                            <a:t>…..</a:t>
                          </a:r>
                          <a:endParaRPr lang="en-IN" dirty="0"/>
                        </a:p>
                      </a:txBody>
                      <a:tcPr/>
                    </a:tc>
                    <a:tc>
                      <a:txBody>
                        <a:bodyPr/>
                        <a:lstStyle/>
                        <a:p>
                          <a:endParaRPr lang="en-US"/>
                        </a:p>
                      </a:txBody>
                      <a:tcPr>
                        <a:blipFill rotWithShape="1">
                          <a:blip r:embed="rId2"/>
                          <a:stretch>
                            <a:fillRect l="-498830" t="-106557" b="-24590"/>
                          </a:stretch>
                        </a:blipFill>
                      </a:tcPr>
                    </a:tc>
                  </a:tr>
                </a:tbl>
              </a:graphicData>
            </a:graphic>
          </p:graphicFrame>
        </mc:Fallback>
      </mc:AlternateContent>
      <p:sp>
        <p:nvSpPr>
          <p:cNvPr id="7" name="Rectangle 6"/>
          <p:cNvSpPr/>
          <p:nvPr/>
        </p:nvSpPr>
        <p:spPr>
          <a:xfrm>
            <a:off x="1021080" y="4046221"/>
            <a:ext cx="7261859" cy="1692771"/>
          </a:xfrm>
          <a:prstGeom prst="rect">
            <a:avLst/>
          </a:prstGeom>
        </p:spPr>
        <p:txBody>
          <a:bodyPr wrap="square">
            <a:spAutoFit/>
          </a:bodyPr>
          <a:lstStyle/>
          <a:p>
            <a:pPr marL="274320" lvl="1" indent="-274320" algn="just">
              <a:buClr>
                <a:schemeClr val="accent3"/>
              </a:buClr>
              <a:buSzPct val="95000"/>
            </a:pPr>
            <a:r>
              <a:rPr lang="en-IN" sz="2000" dirty="0">
                <a:latin typeface="Times New Roman" panose="02020603050405020304" pitchFamily="18" charset="0"/>
                <a:cs typeface="Times New Roman" panose="02020603050405020304" pitchFamily="18" charset="0"/>
              </a:rPr>
              <a:t>There three methods to calculate the mean of such a grouped data</a:t>
            </a:r>
            <a:r>
              <a:rPr lang="en-IN" sz="20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endParaRPr lang="en-IN" sz="1000" dirty="0">
              <a:latin typeface="Times New Roman" panose="02020603050405020304" pitchFamily="18" charset="0"/>
              <a:cs typeface="Times New Roman" panose="02020603050405020304" pitchFamily="18" charset="0"/>
            </a:endParaRPr>
          </a:p>
          <a:p>
            <a:pPr marL="457200" lvl="2" indent="-285750" algn="just">
              <a:buSzPct val="95000"/>
              <a:buFont typeface="Arial" pitchFamily="34" charset="0"/>
              <a:buChar char="•"/>
            </a:pPr>
            <a:r>
              <a:rPr lang="en-IN" dirty="0">
                <a:latin typeface="Times New Roman" panose="02020603050405020304" pitchFamily="18" charset="0"/>
                <a:cs typeface="Times New Roman" panose="02020603050405020304" pitchFamily="18" charset="0"/>
              </a:rPr>
              <a:t>Direct </a:t>
            </a:r>
            <a:r>
              <a:rPr lang="en-IN" dirty="0" smtClean="0">
                <a:latin typeface="Times New Roman" panose="02020603050405020304" pitchFamily="18" charset="0"/>
                <a:cs typeface="Times New Roman" panose="02020603050405020304" pitchFamily="18" charset="0"/>
              </a:rPr>
              <a:t>method</a:t>
            </a:r>
          </a:p>
          <a:p>
            <a:pPr marL="1828800" lvl="5" indent="-285750" algn="just">
              <a:buSzPct val="95000"/>
              <a:buFont typeface="Arial" pitchFamily="34" charset="0"/>
              <a:buChar char="•"/>
            </a:pPr>
            <a:endParaRPr lang="en-IN" sz="1000" dirty="0">
              <a:latin typeface="Times New Roman" panose="02020603050405020304" pitchFamily="18" charset="0"/>
              <a:cs typeface="Times New Roman" panose="02020603050405020304" pitchFamily="18" charset="0"/>
            </a:endParaRPr>
          </a:p>
          <a:p>
            <a:pPr marL="463550" lvl="2" indent="-285750" algn="just">
              <a:buSzPct val="95000"/>
              <a:buFont typeface="Arial" pitchFamily="34" charset="0"/>
              <a:buChar char="•"/>
            </a:pPr>
            <a:r>
              <a:rPr lang="en-IN" dirty="0">
                <a:latin typeface="Times New Roman" panose="02020603050405020304" pitchFamily="18" charset="0"/>
                <a:cs typeface="Times New Roman" panose="02020603050405020304" pitchFamily="18" charset="0"/>
              </a:rPr>
              <a:t>Assumed mean </a:t>
            </a:r>
            <a:r>
              <a:rPr lang="en-IN" dirty="0" smtClean="0">
                <a:latin typeface="Times New Roman" panose="02020603050405020304" pitchFamily="18" charset="0"/>
                <a:cs typeface="Times New Roman" panose="02020603050405020304" pitchFamily="18" charset="0"/>
              </a:rPr>
              <a:t>method</a:t>
            </a:r>
          </a:p>
          <a:p>
            <a:pPr marL="1377950" lvl="4" indent="-285750" algn="just">
              <a:buSzPct val="95000"/>
              <a:buFont typeface="Arial" pitchFamily="34" charset="0"/>
              <a:buChar char="•"/>
            </a:pPr>
            <a:endParaRPr lang="en-IN" sz="1000" dirty="0">
              <a:latin typeface="Times New Roman" panose="02020603050405020304" pitchFamily="18" charset="0"/>
              <a:cs typeface="Times New Roman" panose="02020603050405020304" pitchFamily="18" charset="0"/>
            </a:endParaRPr>
          </a:p>
          <a:p>
            <a:pPr marL="463550" lvl="2" indent="-285750" algn="just">
              <a:buSzPct val="95000"/>
              <a:buFont typeface="Arial" pitchFamily="34" charset="0"/>
              <a:buChar char="•"/>
            </a:pPr>
            <a:r>
              <a:rPr lang="en-IN" dirty="0">
                <a:latin typeface="Times New Roman" panose="02020603050405020304" pitchFamily="18" charset="0"/>
                <a:cs typeface="Times New Roman" panose="02020603050405020304" pitchFamily="18" charset="0"/>
              </a:rPr>
              <a:t>Step deviation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50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Direct method</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643265" cy="4553455"/>
              </a:xfrm>
            </p:spPr>
            <p:txBody>
              <a:bodyPr>
                <a:normAutofit/>
              </a:bodyPr>
              <a:lstStyle/>
              <a:p>
                <a:pPr marL="617220" lvl="2" indent="-342900" algn="just">
                  <a:buClr>
                    <a:schemeClr val="accent3"/>
                  </a:buClr>
                  <a:buSzPct val="95000"/>
                  <a:buFont typeface="Wingdings" panose="05000000000000000000" pitchFamily="2" charset="2"/>
                  <a:buChar char="ü"/>
                </a:pPr>
                <a:endParaRPr lang="en-US" sz="2000" b="1" i="1" dirty="0" smtClean="0">
                  <a:latin typeface="Cambria Math" panose="02040503050406030204" pitchFamily="18" charset="0"/>
                  <a:cs typeface="Times New Roman" panose="02020603050405020304" pitchFamily="18" charset="0"/>
                </a:endParaRPr>
              </a:p>
              <a:p>
                <a:pPr marL="265113" lvl="2" indent="-265113" algn="just">
                  <a:buClr>
                    <a:schemeClr val="accent3"/>
                  </a:buClr>
                  <a:buSzPct val="95000"/>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Direct Method</a:t>
                </a:r>
              </a:p>
              <a:p>
                <a:pPr marL="0" lvl="2" indent="0" algn="just">
                  <a:buClr>
                    <a:schemeClr val="accent3"/>
                  </a:buClr>
                  <a:buSzPct val="95000"/>
                  <a:buNone/>
                </a:pPr>
                <a14:m>
                  <m:oMathPara xmlns:m="http://schemas.openxmlformats.org/officeDocument/2006/math">
                    <m:oMathParaPr>
                      <m:jc m:val="center"/>
                    </m:oMathParaPr>
                    <m:oMath xmlns:m="http://schemas.openxmlformats.org/officeDocument/2006/math">
                      <m:acc>
                        <m:accPr>
                          <m:chr m:val="̅"/>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accPr>
                        <m:e>
                          <m:r>
                            <a:rPr lang="en-IN" sz="2400" b="1" i="1">
                              <a:latin typeface="Cambria Math" panose="02040503050406030204" pitchFamily="18" charset="0"/>
                              <a:ea typeface="Cambria Math" panose="02040503050406030204" pitchFamily="18" charset="0"/>
                              <a:cs typeface="Times New Roman" panose="02020603050405020304" pitchFamily="18" charset="0"/>
                            </a:rPr>
                            <m:t>𝒙</m:t>
                          </m:r>
                        </m:e>
                      </m:acc>
                      <m:r>
                        <a:rPr lang="en-IN" sz="2400" b="1" i="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400" b="1" i="1">
                                  <a:latin typeface="Cambria Math" panose="02040503050406030204" pitchFamily="18" charset="0"/>
                                  <a:ea typeface="Cambria Math" panose="02040503050406030204" pitchFamily="18" charset="0"/>
                                  <a:cs typeface="Times New Roman" panose="02020603050405020304" pitchFamily="18" charset="0"/>
                                </a:rPr>
                                <m:t>𝒊</m:t>
                              </m:r>
                              <m:r>
                                <a:rPr lang="en-IN" sz="2400" b="1" i="1">
                                  <a:latin typeface="Cambria Math" panose="02040503050406030204" pitchFamily="18" charset="0"/>
                                  <a:ea typeface="Cambria Math" panose="02040503050406030204" pitchFamily="18" charset="0"/>
                                  <a:cs typeface="Times New Roman" panose="02020603050405020304" pitchFamily="18" charset="0"/>
                                </a:rPr>
                                <m:t>=</m:t>
                              </m:r>
                              <m:r>
                                <a:rPr lang="en-IN" sz="2400" b="1" i="1">
                                  <a:latin typeface="Cambria Math" panose="02040503050406030204" pitchFamily="18" charset="0"/>
                                  <a:ea typeface="Cambria Math" panose="02040503050406030204" pitchFamily="18" charset="0"/>
                                  <a:cs typeface="Times New Roman" panose="02020603050405020304" pitchFamily="18" charset="0"/>
                                </a:rPr>
                                <m:t>𝟏</m:t>
                              </m:r>
                              <m:r>
                                <a:rPr lang="en-IN" sz="2400" b="1" i="1" smtClean="0">
                                  <a:latin typeface="Cambria Math" panose="02040503050406030204" pitchFamily="18" charset="0"/>
                                  <a:ea typeface="Cambria Math" panose="02040503050406030204" pitchFamily="18" charset="0"/>
                                  <a:cs typeface="Times New Roman" panose="02020603050405020304" pitchFamily="18" charset="0"/>
                                </a:rPr>
                                <m:t>    </m:t>
                              </m:r>
                            </m:sub>
                            <m:sup>
                              <m:r>
                                <a:rPr lang="en-IN" sz="2400" b="1" i="1">
                                  <a:latin typeface="Cambria Math" panose="02040503050406030204" pitchFamily="18" charset="0"/>
                                  <a:ea typeface="Cambria Math" panose="02040503050406030204" pitchFamily="18" charset="0"/>
                                  <a:cs typeface="Times New Roman" panose="02020603050405020304" pitchFamily="18" charset="0"/>
                                </a:rPr>
                                <m:t>𝒏</m:t>
                              </m:r>
                            </m:sup>
                            <m:e>
                              <m:r>
                                <m:rPr>
                                  <m:nor/>
                                </m:rPr>
                                <a:rPr lang="en-IN" sz="2400" b="1" i="1" smtClean="0">
                                  <a:solidFill>
                                    <a:prstClr val="black"/>
                                  </a:solidFill>
                                  <a:latin typeface="Cambria Math" panose="02040503050406030204" pitchFamily="18" charset="0"/>
                                  <a:ea typeface="Cambria Math" panose="02040503050406030204" pitchFamily="18" charset="0"/>
                                </a:rPr>
                                <m:t>f</m:t>
                              </m:r>
                              <m:r>
                                <m:rPr>
                                  <m:nor/>
                                </m:rPr>
                                <a:rPr lang="en-IN" sz="2400" b="1" i="1" baseline="-25000">
                                  <a:solidFill>
                                    <a:prstClr val="black"/>
                                  </a:solidFill>
                                  <a:latin typeface="Cambria Math" panose="02040503050406030204" pitchFamily="18" charset="0"/>
                                  <a:ea typeface="Cambria Math" panose="02040503050406030204" pitchFamily="18" charset="0"/>
                                </a:rPr>
                                <m:t>i</m:t>
                              </m:r>
                              <m:r>
                                <m:rPr>
                                  <m:nor/>
                                </m:rPr>
                                <a:rPr lang="en-IN" sz="2400" b="1" i="1" baseline="-25000" smtClean="0">
                                  <a:solidFill>
                                    <a:prstClr val="black"/>
                                  </a:solidFill>
                                  <a:latin typeface="Cambria Math" panose="02040503050406030204" pitchFamily="18" charset="0"/>
                                  <a:ea typeface="Cambria Math" panose="02040503050406030204" pitchFamily="18" charset="0"/>
                                </a:rPr>
                                <m:t>  </m:t>
                              </m:r>
                              <m:r>
                                <m:rPr>
                                  <m:nor/>
                                </m:rPr>
                                <a:rPr lang="en-IN" sz="2400" b="1" i="1">
                                  <a:solidFill>
                                    <a:prstClr val="black"/>
                                  </a:solidFill>
                                  <a:latin typeface="Cambria Math" panose="02040503050406030204" pitchFamily="18" charset="0"/>
                                  <a:ea typeface="Cambria Math" panose="02040503050406030204" pitchFamily="18" charset="0"/>
                                </a:rPr>
                                <m:t>x</m:t>
                              </m:r>
                              <m:r>
                                <m:rPr>
                                  <m:nor/>
                                </m:rPr>
                                <a:rPr lang="en-IN" sz="2400" b="1" i="1" baseline="-25000">
                                  <a:solidFill>
                                    <a:prstClr val="black"/>
                                  </a:solidFill>
                                  <a:latin typeface="Cambria Math" panose="02040503050406030204" pitchFamily="18" charset="0"/>
                                  <a:ea typeface="Cambria Math" panose="02040503050406030204" pitchFamily="18" charset="0"/>
                                </a:rPr>
                                <m:t>i</m:t>
                              </m:r>
                            </m:e>
                          </m:nary>
                        </m:num>
                        <m:den>
                          <m:nary>
                            <m:naryPr>
                              <m:chr m:val="∑"/>
                              <m:limLoc m:val="undOvr"/>
                              <m:ctrlPr>
                                <a:rPr lang="en-IN" sz="2400" b="1" i="1">
                                  <a:latin typeface="Cambria Math" panose="02040503050406030204" pitchFamily="18" charset="0"/>
                                  <a:ea typeface="Cambria Math" panose="02040503050406030204" pitchFamily="18" charset="0"/>
                                </a:rPr>
                              </m:ctrlPr>
                            </m:naryPr>
                            <m:sub>
                              <m:r>
                                <a:rPr lang="en-IN" sz="2400" b="1" i="1">
                                  <a:latin typeface="Cambria Math" panose="02040503050406030204" pitchFamily="18" charset="0"/>
                                  <a:ea typeface="Cambria Math" panose="02040503050406030204" pitchFamily="18" charset="0"/>
                                </a:rPr>
                                <m:t>𝒊</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𝟏</m:t>
                              </m:r>
                            </m:sub>
                            <m:sup>
                              <m:r>
                                <a:rPr lang="en-IN" sz="2400" b="1" i="1">
                                  <a:latin typeface="Cambria Math" panose="02040503050406030204" pitchFamily="18" charset="0"/>
                                  <a:ea typeface="Cambria Math" panose="02040503050406030204" pitchFamily="18" charset="0"/>
                                </a:rPr>
                                <m:t>𝒏</m:t>
                              </m:r>
                            </m:sup>
                            <m:e>
                              <m:r>
                                <m:rPr>
                                  <m:nor/>
                                </m:rPr>
                                <a:rPr lang="en-IN" sz="2400" b="1" i="1">
                                  <a:latin typeface="Cambria Math" panose="02040503050406030204" pitchFamily="18" charset="0"/>
                                  <a:ea typeface="Cambria Math" panose="02040503050406030204" pitchFamily="18" charset="0"/>
                                </a:rPr>
                                <m:t> </m:t>
                              </m:r>
                            </m:e>
                          </m:nary>
                          <m:r>
                            <m:rPr>
                              <m:nor/>
                            </m:rPr>
                            <a:rPr lang="en-IN" sz="2400" b="1" i="1">
                              <a:solidFill>
                                <a:prstClr val="black"/>
                              </a:solidFill>
                              <a:latin typeface="Cambria Math" panose="02040503050406030204" pitchFamily="18" charset="0"/>
                              <a:ea typeface="Cambria Math" panose="02040503050406030204" pitchFamily="18" charset="0"/>
                            </a:rPr>
                            <m:t>f</m:t>
                          </m:r>
                          <m:r>
                            <m:rPr>
                              <m:nor/>
                            </m:rPr>
                            <a:rPr lang="en-IN" sz="2400" b="1" i="1" baseline="-25000">
                              <a:solidFill>
                                <a:prstClr val="black"/>
                              </a:solidFill>
                              <a:latin typeface="Cambria Math" panose="02040503050406030204" pitchFamily="18" charset="0"/>
                              <a:ea typeface="Cambria Math" panose="02040503050406030204" pitchFamily="18" charset="0"/>
                            </a:rPr>
                            <m:t>i</m:t>
                          </m:r>
                        </m:den>
                      </m:f>
                    </m:oMath>
                  </m:oMathPara>
                </a14:m>
                <a:endParaRPr lang="en-US" sz="2000" b="1" i="1" dirty="0">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endParaRPr lang="en-US" i="1" dirty="0">
                  <a:latin typeface="Times New Roman" panose="02020603050405020304" pitchFamily="18" charset="0"/>
                  <a:cs typeface="Times New Roman" panose="02020603050405020304" pitchFamily="18" charset="0"/>
                </a:endParaRPr>
              </a:p>
              <a:p>
                <a:pPr marL="274320" lvl="3" indent="0" algn="just">
                  <a:buSzPct val="95000"/>
                  <a:buNone/>
                </a:pPr>
                <a:r>
                  <a:rPr lang="en-US" dirty="0" smtClean="0">
                    <a:latin typeface="Times New Roman" panose="02020603050405020304" pitchFamily="18" charset="0"/>
                    <a:cs typeface="Times New Roman" panose="02020603050405020304" pitchFamily="18" charset="0"/>
                  </a:rPr>
                  <a:t>Where, </a:t>
                </a:r>
                <a14:m>
                  <m:oMath xmlns:m="http://schemas.openxmlformats.org/officeDocument/2006/math">
                    <m:r>
                      <m:rPr>
                        <m:nor/>
                      </m:rPr>
                      <a:rPr lang="en-IN" b="1">
                        <a:solidFill>
                          <a:prstClr val="black"/>
                        </a:solidFill>
                      </a:rPr>
                      <m:t>x</m:t>
                    </m:r>
                    <m:r>
                      <m:rPr>
                        <m:nor/>
                      </m:rPr>
                      <a:rPr lang="en-IN" b="1" baseline="-25000">
                        <a:solidFill>
                          <a:prstClr val="black"/>
                        </a:solidFill>
                      </a:rPr>
                      <m:t>i</m:t>
                    </m:r>
                  </m:oMath>
                </a14:m>
                <a:r>
                  <a:rPr lang="en-US" b="1"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r>
                          <a:rPr lang="en-IN" b="1" i="0" smtClean="0">
                            <a:latin typeface="Cambria Math" panose="02040503050406030204" pitchFamily="18" charset="0"/>
                            <a:cs typeface="Times New Roman" panose="02020603050405020304" pitchFamily="18" charset="0"/>
                          </a:rPr>
                          <m:t>𝟏</m:t>
                        </m:r>
                      </m:num>
                      <m:den>
                        <m:r>
                          <a:rPr lang="en-IN" b="1" i="0" smtClean="0">
                            <a:latin typeface="Cambria Math" panose="02040503050406030204" pitchFamily="18" charset="0"/>
                            <a:cs typeface="Times New Roman" panose="02020603050405020304" pitchFamily="18" charset="0"/>
                          </a:rPr>
                          <m:t>𝟐</m:t>
                        </m:r>
                      </m:den>
                    </m:f>
                  </m:oMath>
                </a14:m>
                <a:r>
                  <a:rPr lang="en-US" b="1" dirty="0" smtClean="0">
                    <a:latin typeface="Times New Roman" panose="02020603050405020304" pitchFamily="18" charset="0"/>
                    <a:cs typeface="Times New Roman" panose="02020603050405020304" pitchFamily="18" charset="0"/>
                  </a:rPr>
                  <a:t> (lower limit + upper limit) </a:t>
                </a:r>
                <a:r>
                  <a:rPr lang="en-US" dirty="0" smtClean="0">
                    <a:latin typeface="Times New Roman" panose="02020603050405020304" pitchFamily="18" charset="0"/>
                    <a:cs typeface="Times New Roman" panose="02020603050405020304" pitchFamily="18" charset="0"/>
                  </a:rPr>
                  <a:t>of the </a:t>
                </a:r>
                <a:r>
                  <a:rPr lang="en-IN" i="1" dirty="0" err="1" smtClean="0"/>
                  <a:t>i</a:t>
                </a:r>
                <a:r>
                  <a:rPr lang="en-IN" baseline="30000" dirty="0" err="1" smtClean="0"/>
                  <a:t>th</a:t>
                </a:r>
                <a:r>
                  <a:rPr lang="en-IN" baseline="30000" dirty="0" smtClean="0"/>
                  <a:t> </a:t>
                </a:r>
                <a:r>
                  <a:rPr lang="en-IN" dirty="0" smtClean="0"/>
                  <a:t>class, i.e., </a:t>
                </a:r>
                <a14:m>
                  <m:oMath xmlns:m="http://schemas.openxmlformats.org/officeDocument/2006/math">
                    <m:r>
                      <m:rPr>
                        <m:nor/>
                      </m:rPr>
                      <a:rPr lang="en-IN" b="1" i="1">
                        <a:solidFill>
                          <a:prstClr val="black"/>
                        </a:solidFill>
                        <a:latin typeface="Cambria Math" panose="02040503050406030204" pitchFamily="18" charset="0"/>
                        <a:ea typeface="Cambria Math" panose="02040503050406030204" pitchFamily="18" charset="0"/>
                      </a:rPr>
                      <m:t>x</m:t>
                    </m:r>
                    <m:r>
                      <m:rPr>
                        <m:nor/>
                      </m:rPr>
                      <a:rPr lang="en-IN" b="1" i="1" baseline="-25000">
                        <a:solidFill>
                          <a:prstClr val="black"/>
                        </a:solidFill>
                        <a:latin typeface="Cambria Math" panose="02040503050406030204" pitchFamily="18" charset="0"/>
                        <a:ea typeface="Cambria Math" panose="02040503050406030204" pitchFamily="18" charset="0"/>
                      </a:rPr>
                      <m:t>i</m:t>
                    </m:r>
                  </m:oMath>
                </a14:m>
                <a:r>
                  <a:rPr lang="en-US" b="1" i="1" dirty="0">
                    <a:latin typeface="Cambria Math" panose="02040503050406030204" pitchFamily="18" charset="0"/>
                    <a:ea typeface="Cambria Math" panose="02040503050406030204" pitchFamily="18" charset="0"/>
                    <a:cs typeface="Times New Roman" panose="02020603050405020304" pitchFamily="18" charset="0"/>
                  </a:rPr>
                  <a:t> </a:t>
                </a:r>
                <a:r>
                  <a:rPr lang="en-US" b="1"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b="1" i="1">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IN" b="1" i="1">
                            <a:solidFill>
                              <a:prstClr val="black"/>
                            </a:solidFill>
                            <a:latin typeface="Cambria Math" panose="02040503050406030204" pitchFamily="18" charset="0"/>
                            <a:ea typeface="Cambria Math" panose="02040503050406030204" pitchFamily="18" charset="0"/>
                          </a:rPr>
                          <m:t>x</m:t>
                        </m:r>
                        <m:r>
                          <m:rPr>
                            <m:nor/>
                          </m:rPr>
                          <a:rPr lang="en-IN" b="1" i="1" baseline="-25000">
                            <a:solidFill>
                              <a:prstClr val="black"/>
                            </a:solidFill>
                            <a:latin typeface="Cambria Math" panose="02040503050406030204" pitchFamily="18" charset="0"/>
                            <a:ea typeface="Cambria Math" panose="02040503050406030204" pitchFamily="18" charset="0"/>
                          </a:rPr>
                          <m:t>i</m:t>
                        </m:r>
                        <m:r>
                          <m:rPr>
                            <m:nor/>
                          </m:rPr>
                          <a:rPr lang="en-IN" b="1" i="1"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IN" b="1" i="1">
                            <a:solidFill>
                              <a:prstClr val="black"/>
                            </a:solidFill>
                            <a:latin typeface="Cambria Math" panose="02040503050406030204" pitchFamily="18" charset="0"/>
                            <a:ea typeface="Cambria Math" panose="02040503050406030204" pitchFamily="18" charset="0"/>
                          </a:rPr>
                          <m:t>x</m:t>
                        </m:r>
                        <m:r>
                          <m:rPr>
                            <m:nor/>
                          </m:rPr>
                          <a:rPr lang="en-IN" b="1" i="1" baseline="-25000">
                            <a:solidFill>
                              <a:prstClr val="black"/>
                            </a:solidFill>
                            <a:latin typeface="Cambria Math" panose="02040503050406030204" pitchFamily="18" charset="0"/>
                            <a:ea typeface="Cambria Math" panose="02040503050406030204" pitchFamily="18" charset="0"/>
                          </a:rPr>
                          <m:t>i</m:t>
                        </m:r>
                        <m:r>
                          <m:rPr>
                            <m:nor/>
                          </m:rPr>
                          <a:rPr lang="en-IN" b="1" i="1" baseline="-25000" smtClean="0">
                            <a:solidFill>
                              <a:prstClr val="black"/>
                            </a:solidFill>
                            <a:latin typeface="Cambria Math" panose="02040503050406030204" pitchFamily="18" charset="0"/>
                            <a:ea typeface="Cambria Math" panose="02040503050406030204" pitchFamily="18" charset="0"/>
                          </a:rPr>
                          <m:t>+1</m:t>
                        </m:r>
                      </m:num>
                      <m:den>
                        <m:r>
                          <a:rPr lang="en-IN" b="1" i="1">
                            <a:latin typeface="Cambria Math" panose="02040503050406030204" pitchFamily="18" charset="0"/>
                            <a:ea typeface="Cambria Math" panose="02040503050406030204" pitchFamily="18" charset="0"/>
                            <a:cs typeface="Times New Roman" panose="02020603050405020304" pitchFamily="18" charset="0"/>
                          </a:rPr>
                          <m:t>𝟐</m:t>
                        </m:r>
                      </m:den>
                    </m:f>
                  </m:oMath>
                </a14:m>
                <a:r>
                  <a:rPr lang="en-IN" dirty="0" smtClean="0"/>
                  <a:t> </a:t>
                </a:r>
                <a:endParaRPr lang="en-IN" dirty="0"/>
              </a:p>
              <a:p>
                <a:pPr marL="274320" lvl="3" indent="0" algn="just">
                  <a:buSzPct val="95000"/>
                  <a:buNone/>
                </a:pPr>
                <a:r>
                  <a:rPr lang="en-US" dirty="0" smtClean="0">
                    <a:latin typeface="Times New Roman" panose="02020603050405020304" pitchFamily="18" charset="0"/>
                    <a:cs typeface="Times New Roman" panose="02020603050405020304" pitchFamily="18" charset="0"/>
                  </a:rPr>
                  <a:t>	(also called class size), and </a:t>
                </a:r>
                <a14:m>
                  <m:oMath xmlns:m="http://schemas.openxmlformats.org/officeDocument/2006/math">
                    <m:r>
                      <m:rPr>
                        <m:nor/>
                      </m:rPr>
                      <a:rPr lang="en-IN" b="1" i="1"/>
                      <m:t>f</m:t>
                    </m:r>
                    <m:r>
                      <m:rPr>
                        <m:nor/>
                      </m:rPr>
                      <a:rPr lang="en-IN" b="1" i="1" baseline="-25000"/>
                      <m:t>i</m:t>
                    </m:r>
                  </m:oMath>
                </a14:m>
                <a:r>
                  <a:rPr lang="en-US" dirty="0" smtClean="0">
                    <a:latin typeface="Times New Roman" panose="02020603050405020304" pitchFamily="18" charset="0"/>
                    <a:cs typeface="Times New Roman" panose="02020603050405020304" pitchFamily="18" charset="0"/>
                  </a:rPr>
                  <a:t> is the frequency of the </a:t>
                </a:r>
                <a:r>
                  <a:rPr lang="en-IN" b="1" i="1" dirty="0" err="1"/>
                  <a:t>i</a:t>
                </a:r>
                <a:r>
                  <a:rPr lang="en-IN" baseline="30000" dirty="0" err="1"/>
                  <a:t>th</a:t>
                </a:r>
                <a:r>
                  <a:rPr lang="en-IN" baseline="30000" dirty="0"/>
                  <a:t> </a:t>
                </a:r>
                <a:r>
                  <a:rPr lang="en-IN" dirty="0" smtClean="0"/>
                  <a:t>class.</a:t>
                </a:r>
              </a:p>
              <a:p>
                <a:pPr marL="274320" lvl="3" indent="0" algn="just">
                  <a:buSzPct val="95000"/>
                  <a:buNone/>
                </a:pPr>
                <a:endParaRPr lang="en-IN" dirty="0" smtClean="0"/>
              </a:p>
              <a:p>
                <a:pPr marL="274320" lvl="3" indent="0" algn="just">
                  <a:buSzPct val="95000"/>
                  <a:buNone/>
                </a:pPr>
                <a:r>
                  <a:rPr lang="en-IN" dirty="0">
                    <a:latin typeface="Times New Roman" panose="02020603050405020304" pitchFamily="18" charset="0"/>
                    <a:cs typeface="Times New Roman" panose="02020603050405020304" pitchFamily="18" charset="0"/>
                  </a:rPr>
                  <a:t>	</a:t>
                </a:r>
                <a:r>
                  <a:rPr lang="en-IN" sz="2400" b="1" dirty="0" smtClean="0">
                    <a:solidFill>
                      <a:schemeClr val="accent1">
                        <a:lumMod val="75000"/>
                      </a:schemeClr>
                    </a:solidFill>
                    <a:latin typeface="Times New Roman" panose="02020603050405020304" pitchFamily="18" charset="0"/>
                    <a:cs typeface="Times New Roman" panose="02020603050405020304" pitchFamily="18" charset="0"/>
                  </a:rPr>
                  <a:t>Note</a:t>
                </a:r>
              </a:p>
              <a:p>
                <a:pPr marL="274320" lvl="3" indent="0" algn="just">
                  <a:buSzPct val="95000"/>
                  <a:buNone/>
                </a:pPr>
                <a:r>
                  <a:rPr lang="en-IN"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14:m>
                  <m:oMath xmlns:m="http://schemas.openxmlformats.org/officeDocument/2006/math">
                    <m:nary>
                      <m:naryPr>
                        <m:chr m:val="∑"/>
                        <m:subHide m:val="on"/>
                        <m:supHide m:val="on"/>
                        <m:ctrlPr>
                          <a:rPr lang="en-IN" b="1"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r>
                          <m:rPr>
                            <m:nor/>
                          </m:rPr>
                          <a:rPr lang="en-IN" b="1" i="1">
                            <a:latin typeface="Cambria Math" panose="02040503050406030204" pitchFamily="18" charset="0"/>
                            <a:ea typeface="Cambria Math" panose="02040503050406030204" pitchFamily="18" charset="0"/>
                          </a:rPr>
                          <m:t>f</m:t>
                        </m:r>
                        <m:r>
                          <m:rPr>
                            <m:nor/>
                          </m:rPr>
                          <a:rPr lang="en-IN" b="1" i="1" baseline="-25000">
                            <a:latin typeface="Cambria Math" panose="02040503050406030204" pitchFamily="18" charset="0"/>
                            <a:ea typeface="Cambria Math" panose="02040503050406030204" pitchFamily="18" charset="0"/>
                          </a:rPr>
                          <m:t>i</m:t>
                        </m:r>
                        <m:r>
                          <a:rPr lang="en-IN" b="1" i="1" baseline="-25000" smtClean="0">
                            <a:latin typeface="Cambria Math" panose="02040503050406030204" pitchFamily="18" charset="0"/>
                            <a:ea typeface="Cambria Math" panose="02040503050406030204" pitchFamily="18" charset="0"/>
                          </a:rPr>
                          <m:t> </m:t>
                        </m:r>
                      </m:e>
                    </m:nary>
                  </m:oMath>
                </a14:m>
                <a:r>
                  <a:rPr lang="en-US" b="1" i="1" dirty="0" smtClean="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r>
                      <m:rPr>
                        <m:nor/>
                      </m:rPr>
                      <a:rPr lang="en-IN" b="1" i="1">
                        <a:solidFill>
                          <a:prstClr val="black"/>
                        </a:solidFill>
                        <a:latin typeface="Cambria Math" panose="02040503050406030204" pitchFamily="18" charset="0"/>
                        <a:ea typeface="Cambria Math" panose="02040503050406030204" pitchFamily="18" charset="0"/>
                      </a:rPr>
                      <m:t>x</m:t>
                    </m:r>
                    <m:r>
                      <m:rPr>
                        <m:nor/>
                      </m:rPr>
                      <a:rPr lang="en-IN" b="1" i="1" baseline="-25000">
                        <a:solidFill>
                          <a:prstClr val="black"/>
                        </a:solidFill>
                        <a:latin typeface="Cambria Math" panose="02040503050406030204" pitchFamily="18" charset="0"/>
                        <a:ea typeface="Cambria Math" panose="02040503050406030204" pitchFamily="18" charset="0"/>
                      </a:rPr>
                      <m:t>i</m:t>
                    </m:r>
                  </m:oMath>
                </a14:m>
                <a:r>
                  <a:rPr lang="en-US" b="1" i="1" dirty="0" smtClean="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acc>
                      <m:accPr>
                        <m:chr m:val="̅"/>
                        <m:ctrlPr>
                          <a:rPr lang="en-US" b="1" i="1">
                            <a:latin typeface="Cambria Math" panose="02040503050406030204" pitchFamily="18" charset="0"/>
                            <a:ea typeface="Cambria Math" panose="02040503050406030204" pitchFamily="18" charset="0"/>
                            <a:cs typeface="Times New Roman" panose="02020603050405020304" pitchFamily="18" charset="0"/>
                          </a:rPr>
                        </m:ctrlPr>
                      </m:accPr>
                      <m:e>
                        <m:r>
                          <a:rPr lang="en-IN" b="1" i="1">
                            <a:latin typeface="Cambria Math" panose="02040503050406030204" pitchFamily="18" charset="0"/>
                            <a:ea typeface="Cambria Math" panose="02040503050406030204" pitchFamily="18" charset="0"/>
                            <a:cs typeface="Times New Roman" panose="02020603050405020304" pitchFamily="18" charset="0"/>
                          </a:rPr>
                          <m:t>𝒙</m:t>
                        </m:r>
                      </m:e>
                    </m:acc>
                  </m:oMath>
                </a14:m>
                <a:r>
                  <a:rPr lang="en-US" b="1"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b="1" dirty="0" smtClean="0">
                    <a:latin typeface="Cambria Math" panose="02040503050406030204" pitchFamily="18" charset="0"/>
                    <a:ea typeface="Cambria Math" panose="02040503050406030204" pitchFamily="18" charset="0"/>
                    <a:cs typeface="Times New Roman" panose="02020603050405020304" pitchFamily="18" charset="0"/>
                  </a:rPr>
                  <a:t>=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643265" cy="4553455"/>
              </a:xfrm>
              <a:blipFill rotWithShape="1">
                <a:blip r:embed="rId2"/>
                <a:stretch>
                  <a:fillRect l="-776" b="-763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1960904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Assumed mean method</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425339" cy="2476501"/>
              </a:xfrm>
            </p:spPr>
            <p:txBody>
              <a:bodyPr>
                <a:normAutofit fontScale="62500" lnSpcReduction="20000"/>
              </a:bodyPr>
              <a:lstStyle/>
              <a:p>
                <a:pPr marL="265113" lvl="2" indent="-265113" algn="just">
                  <a:buClr>
                    <a:schemeClr val="accent3"/>
                  </a:buClr>
                  <a:buSzPct val="95000"/>
                </a:pPr>
                <a:r>
                  <a:rPr lang="en-US" sz="3400" b="1" dirty="0" smtClean="0">
                    <a:solidFill>
                      <a:schemeClr val="accent1">
                        <a:lumMod val="75000"/>
                      </a:schemeClr>
                    </a:solidFill>
                    <a:latin typeface="Times New Roman" panose="02020603050405020304" pitchFamily="18" charset="0"/>
                    <a:cs typeface="Times New Roman" panose="02020603050405020304" pitchFamily="18" charset="0"/>
                  </a:rPr>
                  <a:t>Assumed Mean Method</a:t>
                </a:r>
              </a:p>
              <a:p>
                <a:pPr marL="265113" lvl="2" indent="-265113" algn="just">
                  <a:buClr>
                    <a:schemeClr val="accent3"/>
                  </a:buClr>
                  <a:buSzPct val="95000"/>
                </a:pPr>
                <a:endParaRPr lang="en-US" sz="3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
                    </m:oMathParaPr>
                    <m:oMath xmlns:m="http://schemas.openxmlformats.org/officeDocument/2006/math">
                      <m:acc>
                        <m:accPr>
                          <m:chr m:val="̅"/>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accPr>
                        <m:e>
                          <m:r>
                            <a:rPr lang="en-IN" sz="3200" b="1" i="1">
                              <a:latin typeface="Cambria Math" panose="02040503050406030204" pitchFamily="18" charset="0"/>
                              <a:ea typeface="Cambria Math" panose="02040503050406030204" pitchFamily="18" charset="0"/>
                              <a:cs typeface="Times New Roman" panose="02020603050405020304" pitchFamily="18" charset="0"/>
                            </a:rPr>
                            <m:t>𝒙</m:t>
                          </m:r>
                        </m:e>
                      </m:acc>
                      <m:r>
                        <a:rPr lang="en-IN" sz="3200" b="1" i="1">
                          <a:latin typeface="Cambria Math" panose="02040503050406030204" pitchFamily="18" charset="0"/>
                          <a:ea typeface="Cambria Math" panose="02040503050406030204" pitchFamily="18" charset="0"/>
                          <a:cs typeface="Times New Roman" panose="02020603050405020304" pitchFamily="18" charset="0"/>
                        </a:rPr>
                        <m:t>=</m:t>
                      </m:r>
                      <m:r>
                        <a:rPr lang="en-IN" sz="3200" b="1" i="1">
                          <a:latin typeface="Cambria Math" panose="02040503050406030204" pitchFamily="18" charset="0"/>
                          <a:ea typeface="Cambria Math" panose="02040503050406030204" pitchFamily="18" charset="0"/>
                          <a:cs typeface="Times New Roman" panose="02020603050405020304" pitchFamily="18" charset="0"/>
                        </a:rPr>
                        <m:t>𝑨</m:t>
                      </m:r>
                      <m:r>
                        <a:rPr lang="en-IN" sz="32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3200" b="1" i="1">
                                  <a:latin typeface="Cambria Math" panose="02040503050406030204" pitchFamily="18" charset="0"/>
                                  <a:ea typeface="Cambria Math" panose="02040503050406030204" pitchFamily="18" charset="0"/>
                                  <a:cs typeface="Times New Roman" panose="02020603050405020304" pitchFamily="18" charset="0"/>
                                </a:rPr>
                                <m:t>𝒊</m:t>
                              </m:r>
                              <m:r>
                                <a:rPr lang="en-IN" sz="3200" b="1" i="1">
                                  <a:latin typeface="Cambria Math" panose="02040503050406030204" pitchFamily="18" charset="0"/>
                                  <a:ea typeface="Cambria Math" panose="02040503050406030204" pitchFamily="18" charset="0"/>
                                  <a:cs typeface="Times New Roman" panose="02020603050405020304" pitchFamily="18" charset="0"/>
                                </a:rPr>
                                <m:t>=</m:t>
                              </m:r>
                              <m:r>
                                <a:rPr lang="en-IN" sz="3200" b="1" i="1">
                                  <a:latin typeface="Cambria Math" panose="02040503050406030204" pitchFamily="18" charset="0"/>
                                  <a:ea typeface="Cambria Math" panose="02040503050406030204" pitchFamily="18" charset="0"/>
                                  <a:cs typeface="Times New Roman" panose="02020603050405020304" pitchFamily="18" charset="0"/>
                                </a:rPr>
                                <m:t>𝟏</m:t>
                              </m:r>
                              <m:r>
                                <a:rPr lang="en-IN" sz="3200" b="1" i="1">
                                  <a:latin typeface="Cambria Math" panose="02040503050406030204" pitchFamily="18" charset="0"/>
                                  <a:ea typeface="Cambria Math" panose="02040503050406030204" pitchFamily="18" charset="0"/>
                                  <a:cs typeface="Times New Roman" panose="02020603050405020304" pitchFamily="18" charset="0"/>
                                </a:rPr>
                                <m:t>    </m:t>
                              </m:r>
                            </m:sub>
                            <m:sup>
                              <m:r>
                                <a:rPr lang="en-IN" sz="3200" b="1" i="1">
                                  <a:latin typeface="Cambria Math" panose="02040503050406030204" pitchFamily="18" charset="0"/>
                                  <a:ea typeface="Cambria Math" panose="02040503050406030204" pitchFamily="18" charset="0"/>
                                  <a:cs typeface="Times New Roman" panose="02020603050405020304" pitchFamily="18" charset="0"/>
                                </a:rPr>
                                <m:t>𝒏</m:t>
                              </m:r>
                            </m:sup>
                            <m:e>
                              <m:r>
                                <m:rPr>
                                  <m:nor/>
                                </m:rPr>
                                <a:rPr lang="en-IN" sz="3200" b="1" i="1">
                                  <a:solidFill>
                                    <a:prstClr val="black"/>
                                  </a:solidFill>
                                  <a:latin typeface="Cambria Math" panose="02040503050406030204" pitchFamily="18" charset="0"/>
                                  <a:ea typeface="Cambria Math" panose="02040503050406030204" pitchFamily="18" charset="0"/>
                                </a:rPr>
                                <m:t>f</m:t>
                              </m:r>
                              <m:r>
                                <m:rPr>
                                  <m:nor/>
                                </m:rPr>
                                <a:rPr lang="en-IN" sz="3200" b="1" i="1" baseline="-25000">
                                  <a:solidFill>
                                    <a:prstClr val="black"/>
                                  </a:solidFill>
                                  <a:latin typeface="Cambria Math" panose="02040503050406030204" pitchFamily="18" charset="0"/>
                                  <a:ea typeface="Cambria Math" panose="02040503050406030204" pitchFamily="18" charset="0"/>
                                </a:rPr>
                                <m:t>i</m:t>
                              </m:r>
                              <m:r>
                                <m:rPr>
                                  <m:nor/>
                                </m:rPr>
                                <a:rPr lang="en-IN" sz="3200" b="1" i="1" baseline="-25000">
                                  <a:solidFill>
                                    <a:prstClr val="black"/>
                                  </a:solidFill>
                                  <a:latin typeface="Cambria Math" panose="02040503050406030204" pitchFamily="18" charset="0"/>
                                  <a:ea typeface="Cambria Math" panose="02040503050406030204" pitchFamily="18" charset="0"/>
                                </a:rPr>
                                <m:t>  </m:t>
                              </m:r>
                              <m:r>
                                <m:rPr>
                                  <m:nor/>
                                </m:rPr>
                                <a:rPr lang="en-IN" sz="3200" b="1" i="1">
                                  <a:solidFill>
                                    <a:prstClr val="black"/>
                                  </a:solidFill>
                                  <a:latin typeface="Cambria Math" panose="02040503050406030204" pitchFamily="18" charset="0"/>
                                  <a:ea typeface="Cambria Math" panose="02040503050406030204" pitchFamily="18" charset="0"/>
                                </a:rPr>
                                <m:t>d</m:t>
                              </m:r>
                              <m:r>
                                <m:rPr>
                                  <m:nor/>
                                </m:rPr>
                                <a:rPr lang="en-IN" sz="3200" b="1" i="1" baseline="-25000">
                                  <a:solidFill>
                                    <a:prstClr val="black"/>
                                  </a:solidFill>
                                  <a:latin typeface="Cambria Math" panose="02040503050406030204" pitchFamily="18" charset="0"/>
                                  <a:ea typeface="Cambria Math" panose="02040503050406030204" pitchFamily="18" charset="0"/>
                                </a:rPr>
                                <m:t>i</m:t>
                              </m:r>
                            </m:e>
                          </m:nary>
                        </m:num>
                        <m:den>
                          <m:nary>
                            <m:naryPr>
                              <m:chr m:val="∑"/>
                              <m:limLoc m:val="undOvr"/>
                              <m:ctrlPr>
                                <a:rPr lang="en-IN" sz="3200" b="1" i="1" smtClean="0">
                                  <a:latin typeface="Cambria Math" panose="02040503050406030204" pitchFamily="18" charset="0"/>
                                  <a:ea typeface="Cambria Math" panose="02040503050406030204" pitchFamily="18" charset="0"/>
                                </a:rPr>
                              </m:ctrlPr>
                            </m:naryPr>
                            <m:sub>
                              <m:r>
                                <a:rPr lang="en-IN" sz="3200" b="1" i="1">
                                  <a:latin typeface="Cambria Math" panose="02040503050406030204" pitchFamily="18" charset="0"/>
                                  <a:ea typeface="Cambria Math" panose="02040503050406030204" pitchFamily="18" charset="0"/>
                                </a:rPr>
                                <m:t>𝒊</m:t>
                              </m:r>
                              <m:r>
                                <a:rPr lang="en-IN" sz="3200" b="1" i="1">
                                  <a:latin typeface="Cambria Math" panose="02040503050406030204" pitchFamily="18" charset="0"/>
                                  <a:ea typeface="Cambria Math" panose="02040503050406030204" pitchFamily="18" charset="0"/>
                                </a:rPr>
                                <m:t>=</m:t>
                              </m:r>
                              <m:r>
                                <a:rPr lang="en-IN" sz="3200" b="1" i="1">
                                  <a:latin typeface="Cambria Math" panose="02040503050406030204" pitchFamily="18" charset="0"/>
                                  <a:ea typeface="Cambria Math" panose="02040503050406030204" pitchFamily="18" charset="0"/>
                                </a:rPr>
                                <m:t>𝟏</m:t>
                              </m:r>
                            </m:sub>
                            <m:sup>
                              <m:r>
                                <a:rPr lang="en-IN" sz="3200" b="1" i="1">
                                  <a:latin typeface="Cambria Math" panose="02040503050406030204" pitchFamily="18" charset="0"/>
                                  <a:ea typeface="Cambria Math" panose="02040503050406030204" pitchFamily="18" charset="0"/>
                                </a:rPr>
                                <m:t>𝒏</m:t>
                              </m:r>
                            </m:sup>
                            <m:e>
                              <m:r>
                                <m:rPr>
                                  <m:nor/>
                                </m:rPr>
                                <a:rPr lang="en-IN" sz="3200" b="1" i="1">
                                  <a:solidFill>
                                    <a:prstClr val="black"/>
                                  </a:solidFill>
                                  <a:latin typeface="Cambria Math" panose="02040503050406030204" pitchFamily="18" charset="0"/>
                                  <a:ea typeface="Cambria Math" panose="02040503050406030204" pitchFamily="18" charset="0"/>
                                </a:rPr>
                                <m:t>f</m:t>
                              </m:r>
                              <m:r>
                                <m:rPr>
                                  <m:nor/>
                                </m:rPr>
                                <a:rPr lang="en-IN" sz="3200" b="1" i="1" baseline="-25000">
                                  <a:solidFill>
                                    <a:prstClr val="black"/>
                                  </a:solidFill>
                                  <a:latin typeface="Cambria Math" panose="02040503050406030204" pitchFamily="18" charset="0"/>
                                  <a:ea typeface="Cambria Math" panose="02040503050406030204" pitchFamily="18" charset="0"/>
                                </a:rPr>
                                <m:t>i</m:t>
                              </m:r>
                            </m:e>
                          </m:nary>
                        </m:den>
                      </m:f>
                    </m:oMath>
                  </m:oMathPara>
                </a14:m>
                <a:endParaRPr lang="en-US" sz="3200" b="1" i="1" dirty="0">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endParaRPr lang="en-US" sz="3200" dirty="0" smtClean="0">
                  <a:latin typeface="Times New Roman" panose="02020603050405020304" pitchFamily="18" charset="0"/>
                  <a:cs typeface="Times New Roman" panose="02020603050405020304" pitchFamily="18" charset="0"/>
                </a:endParaRPr>
              </a:p>
              <a:p>
                <a:pPr marL="274320" lvl="3" indent="0" algn="just">
                  <a:buSzPct val="95000"/>
                  <a:buNone/>
                </a:pPr>
                <a:r>
                  <a:rPr lang="en-US" sz="3200" dirty="0" smtClean="0">
                    <a:latin typeface="Times New Roman" panose="02020603050405020304" pitchFamily="18" charset="0"/>
                    <a:cs typeface="Times New Roman" panose="02020603050405020304" pitchFamily="18" charset="0"/>
                  </a:rPr>
                  <a:t>where, </a:t>
                </a:r>
                <a:r>
                  <a:rPr lang="en-US" sz="3200" b="1"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 is the assumed mean (it is usually a value </a:t>
                </a:r>
                <a14:m>
                  <m:oMath xmlns:m="http://schemas.openxmlformats.org/officeDocument/2006/math">
                    <m:r>
                      <m:rPr>
                        <m:nor/>
                      </m:rPr>
                      <a:rPr lang="en-IN" sz="3200" b="1" i="1">
                        <a:solidFill>
                          <a:prstClr val="black"/>
                        </a:solidFill>
                        <a:latin typeface="Cambria Math" panose="02040503050406030204" pitchFamily="18" charset="0"/>
                        <a:ea typeface="Cambria Math" panose="02040503050406030204" pitchFamily="18" charset="0"/>
                      </a:rPr>
                      <m:t>x</m:t>
                    </m:r>
                    <m:r>
                      <m:rPr>
                        <m:nor/>
                      </m:rPr>
                      <a:rPr lang="en-IN" sz="3200" b="1" i="1" baseline="-25000">
                        <a:solidFill>
                          <a:prstClr val="black"/>
                        </a:solidFill>
                        <a:latin typeface="Cambria Math" panose="02040503050406030204" pitchFamily="18" charset="0"/>
                        <a:ea typeface="Cambria Math" panose="02040503050406030204" pitchFamily="18" charset="0"/>
                      </a:rPr>
                      <m:t>i</m:t>
                    </m:r>
                  </m:oMath>
                </a14:m>
                <a:r>
                  <a:rPr lang="en-US" sz="3200" b="1" i="1" dirty="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IN" sz="3200" b="1" i="1">
                            <a:solidFill>
                              <a:prstClr val="black"/>
                            </a:solidFill>
                            <a:latin typeface="Cambria Math" panose="02040503050406030204" pitchFamily="18" charset="0"/>
                            <a:ea typeface="Cambria Math" panose="02040503050406030204" pitchFamily="18" charset="0"/>
                          </a:rPr>
                          <m:t>x</m:t>
                        </m:r>
                        <m:r>
                          <m:rPr>
                            <m:nor/>
                          </m:rPr>
                          <a:rPr lang="en-IN" sz="3200" b="1" i="1" baseline="-25000">
                            <a:solidFill>
                              <a:prstClr val="black"/>
                            </a:solidFill>
                            <a:latin typeface="Cambria Math" panose="02040503050406030204" pitchFamily="18" charset="0"/>
                            <a:ea typeface="Cambria Math" panose="02040503050406030204" pitchFamily="18" charset="0"/>
                          </a:rPr>
                          <m:t>i</m:t>
                        </m:r>
                        <m:r>
                          <m:rPr>
                            <m:nor/>
                          </m:rPr>
                          <a:rPr lang="en-IN" sz="3200" b="1" i="1">
                            <a:latin typeface="Cambria Math" panose="02040503050406030204" pitchFamily="18" charset="0"/>
                            <a:ea typeface="Cambria Math" panose="02040503050406030204" pitchFamily="18" charset="0"/>
                            <a:cs typeface="Times New Roman" panose="02020603050405020304" pitchFamily="18" charset="0"/>
                          </a:rPr>
                          <m:t>+ </m:t>
                        </m:r>
                        <m:r>
                          <m:rPr>
                            <m:nor/>
                          </m:rPr>
                          <a:rPr lang="en-IN" sz="3200" b="1" i="1">
                            <a:solidFill>
                              <a:prstClr val="black"/>
                            </a:solidFill>
                            <a:latin typeface="Cambria Math" panose="02040503050406030204" pitchFamily="18" charset="0"/>
                            <a:ea typeface="Cambria Math" panose="02040503050406030204" pitchFamily="18" charset="0"/>
                          </a:rPr>
                          <m:t>x</m:t>
                        </m:r>
                        <m:r>
                          <m:rPr>
                            <m:nor/>
                          </m:rPr>
                          <a:rPr lang="en-IN" sz="3200" b="1" i="1" baseline="-25000">
                            <a:solidFill>
                              <a:prstClr val="black"/>
                            </a:solidFill>
                            <a:latin typeface="Cambria Math" panose="02040503050406030204" pitchFamily="18" charset="0"/>
                            <a:ea typeface="Cambria Math" panose="02040503050406030204" pitchFamily="18" charset="0"/>
                          </a:rPr>
                          <m:t>i</m:t>
                        </m:r>
                        <m:r>
                          <m:rPr>
                            <m:nor/>
                          </m:rPr>
                          <a:rPr lang="en-IN" sz="3200" b="1" i="1" baseline="-25000">
                            <a:solidFill>
                              <a:prstClr val="black"/>
                            </a:solidFill>
                            <a:latin typeface="Cambria Math" panose="02040503050406030204" pitchFamily="18" charset="0"/>
                            <a:ea typeface="Cambria Math" panose="02040503050406030204" pitchFamily="18" charset="0"/>
                          </a:rPr>
                          <m:t>+1</m:t>
                        </m:r>
                      </m:num>
                      <m:den>
                        <m:r>
                          <a:rPr lang="en-IN" sz="3200" b="1" i="1">
                            <a:latin typeface="Cambria Math" panose="02040503050406030204" pitchFamily="18" charset="0"/>
                            <a:ea typeface="Cambria Math" panose="02040503050406030204" pitchFamily="18" charset="0"/>
                            <a:cs typeface="Times New Roman" panose="02020603050405020304" pitchFamily="18" charset="0"/>
                          </a:rPr>
                          <m:t>𝟐</m:t>
                        </m:r>
                      </m:den>
                    </m:f>
                  </m:oMath>
                </a14:m>
                <a:r>
                  <a:rPr lang="en-IN" sz="3200" i="1" dirty="0"/>
                  <a:t> </a:t>
                </a:r>
                <a:r>
                  <a:rPr lang="en-IN" sz="3200" dirty="0" smtClean="0"/>
                  <a:t>	</a:t>
                </a:r>
              </a:p>
              <a:p>
                <a:pPr marL="274320" lvl="3" indent="0" algn="just">
                  <a:buSzPct val="95000"/>
                  <a:buNone/>
                </a:pPr>
                <a:r>
                  <a:rPr lang="en-IN" sz="3200" dirty="0" smtClean="0"/>
                  <a:t>chosen </a:t>
                </a:r>
                <a:r>
                  <a:rPr lang="en-IN" sz="3200" dirty="0"/>
                  <a:t>in the middle of the groups </a:t>
                </a:r>
                <a14:m>
                  <m:oMath xmlns:m="http://schemas.openxmlformats.org/officeDocument/2006/math">
                    <m:r>
                      <m:rPr>
                        <m:nor/>
                      </m:rPr>
                      <a:rPr lang="en-IN" sz="3200" b="1" i="1">
                        <a:solidFill>
                          <a:prstClr val="black"/>
                        </a:solidFill>
                      </a:rPr>
                      <m:t>d</m:t>
                    </m:r>
                    <m:r>
                      <m:rPr>
                        <m:nor/>
                      </m:rPr>
                      <a:rPr lang="en-IN" sz="3200" b="1" i="1" baseline="-25000">
                        <a:solidFill>
                          <a:prstClr val="black"/>
                        </a:solidFill>
                      </a:rPr>
                      <m:t>i</m:t>
                    </m:r>
                  </m:oMath>
                </a14:m>
                <a:r>
                  <a:rPr lang="en-US" sz="3200" b="1" i="1" dirty="0">
                    <a:latin typeface="Times New Roman" panose="02020603050405020304" pitchFamily="18" charset="0"/>
                    <a:cs typeface="Times New Roman" panose="02020603050405020304" pitchFamily="18" charset="0"/>
                  </a:rPr>
                  <a:t> = (</a:t>
                </a:r>
                <a14:m>
                  <m:oMath xmlns:m="http://schemas.openxmlformats.org/officeDocument/2006/math">
                    <m:r>
                      <a:rPr lang="en-IN" sz="3200" b="1" i="1">
                        <a:latin typeface="Cambria Math" panose="02040503050406030204" pitchFamily="18" charset="0"/>
                        <a:cs typeface="Times New Roman" panose="02020603050405020304" pitchFamily="18" charset="0"/>
                      </a:rPr>
                      <m:t>𝑨</m:t>
                    </m:r>
                    <m:r>
                      <a:rPr lang="en-IN" sz="3200" b="1" i="1">
                        <a:latin typeface="Cambria Math" panose="02040503050406030204" pitchFamily="18" charset="0"/>
                        <a:cs typeface="Times New Roman" panose="02020603050405020304" pitchFamily="18" charset="0"/>
                      </a:rPr>
                      <m:t> </m:t>
                    </m:r>
                  </m:oMath>
                </a14:m>
                <a:r>
                  <a:rPr lang="en-US" sz="3200" b="1" i="1" dirty="0">
                    <a:latin typeface="Times New Roman" panose="02020603050405020304" pitchFamily="18" charset="0"/>
                    <a:cs typeface="Times New Roman" panose="02020603050405020304" pitchFamily="18" charset="0"/>
                  </a:rPr>
                  <a:t>- </a:t>
                </a:r>
                <a14:m>
                  <m:oMath xmlns:m="http://schemas.openxmlformats.org/officeDocument/2006/math">
                    <m:r>
                      <m:rPr>
                        <m:nor/>
                      </m:rPr>
                      <a:rPr lang="en-IN" sz="3200" b="1" i="1">
                        <a:solidFill>
                          <a:prstClr val="black"/>
                        </a:solidFill>
                      </a:rPr>
                      <m:t>x</m:t>
                    </m:r>
                    <m:r>
                      <m:rPr>
                        <m:nor/>
                      </m:rPr>
                      <a:rPr lang="en-IN" sz="3200" b="1" i="1" baseline="-25000">
                        <a:solidFill>
                          <a:prstClr val="black"/>
                        </a:solidFill>
                      </a:rPr>
                      <m:t>i</m:t>
                    </m:r>
                  </m:oMath>
                </a14:m>
                <a:r>
                  <a:rPr lang="en-US" sz="3200" b="1" i="1"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for each </a:t>
                </a:r>
                <a:r>
                  <a:rPr lang="en-US" sz="3200" b="1" i="1" dirty="0" err="1" smtClean="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425339" cy="2476501"/>
              </a:xfrm>
              <a:blipFill rotWithShape="1">
                <a:blip r:embed="rId2"/>
                <a:stretch>
                  <a:fillRect l="-579" t="-3686" b="-172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Tree>
    <p:extLst>
      <p:ext uri="{BB962C8B-B14F-4D97-AF65-F5344CB8AC3E}">
        <p14:creationId xmlns:p14="http://schemas.microsoft.com/office/powerpoint/2010/main" val="3053999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0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Step deviation method</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425339" cy="3459481"/>
              </a:xfrm>
            </p:spPr>
            <p:txBody>
              <a:bodyPr>
                <a:normAutofit fontScale="62500" lnSpcReduction="20000"/>
              </a:bodyPr>
              <a:lstStyle/>
              <a:p>
                <a:pPr marL="265113" lvl="2" indent="-265113" algn="just">
                  <a:buClr>
                    <a:schemeClr val="accent3"/>
                  </a:buClr>
                  <a:buSzPct val="95000"/>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r>
                  <a:rPr lang="en-US" sz="3800" b="1" dirty="0" smtClean="0">
                    <a:solidFill>
                      <a:schemeClr val="accent1">
                        <a:lumMod val="75000"/>
                      </a:schemeClr>
                    </a:solidFill>
                    <a:latin typeface="Times New Roman" panose="02020603050405020304" pitchFamily="18" charset="0"/>
                    <a:cs typeface="Times New Roman" panose="02020603050405020304" pitchFamily="18" charset="0"/>
                  </a:rPr>
                  <a:t>Step deviation method</a:t>
                </a:r>
              </a:p>
              <a:p>
                <a:pPr marL="265113" lvl="2" indent="-265113" algn="just">
                  <a:buClr>
                    <a:schemeClr val="accent3"/>
                  </a:buClr>
                  <a:buSzPct val="95000"/>
                </a:pPr>
                <a:endParaRPr lang="en-US" sz="38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
                    </m:oMathParaPr>
                    <m:oMath xmlns:m="http://schemas.openxmlformats.org/officeDocument/2006/math">
                      <m:acc>
                        <m:accPr>
                          <m:chr m:val="̅"/>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accPr>
                        <m:e>
                          <m:r>
                            <a:rPr lang="en-IN" sz="3200" b="1" i="1">
                              <a:latin typeface="Cambria Math" panose="02040503050406030204" pitchFamily="18" charset="0"/>
                              <a:ea typeface="Cambria Math" panose="02040503050406030204" pitchFamily="18" charset="0"/>
                              <a:cs typeface="Times New Roman" panose="02020603050405020304" pitchFamily="18" charset="0"/>
                            </a:rPr>
                            <m:t>𝒙</m:t>
                          </m:r>
                        </m:e>
                      </m:acc>
                      <m:r>
                        <a:rPr lang="en-IN" sz="3200" b="1" i="1">
                          <a:latin typeface="Cambria Math" panose="02040503050406030204" pitchFamily="18" charset="0"/>
                          <a:ea typeface="Cambria Math" panose="02040503050406030204" pitchFamily="18" charset="0"/>
                          <a:cs typeface="Times New Roman" panose="02020603050405020304" pitchFamily="18" charset="0"/>
                        </a:rPr>
                        <m:t>=</m:t>
                      </m:r>
                      <m:r>
                        <a:rPr lang="en-IN" sz="3200" b="1" i="1" smtClean="0">
                          <a:latin typeface="Cambria Math" panose="02040503050406030204" pitchFamily="18" charset="0"/>
                          <a:ea typeface="Cambria Math" panose="02040503050406030204" pitchFamily="18" charset="0"/>
                          <a:cs typeface="Times New Roman" panose="02020603050405020304" pitchFamily="18" charset="0"/>
                        </a:rPr>
                        <m:t>𝑨</m:t>
                      </m:r>
                      <m:r>
                        <a:rPr lang="en-IN" sz="320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200" b="1" i="1" smtClean="0">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3200" b="1" i="1">
                                      <a:latin typeface="Cambria Math" panose="02040503050406030204" pitchFamily="18" charset="0"/>
                                      <a:ea typeface="Cambria Math" panose="02040503050406030204" pitchFamily="18" charset="0"/>
                                      <a:cs typeface="Times New Roman" panose="02020603050405020304" pitchFamily="18" charset="0"/>
                                    </a:rPr>
                                    <m:t>𝒊</m:t>
                                  </m:r>
                                  <m:r>
                                    <a:rPr lang="en-IN" sz="3200" b="1" i="1">
                                      <a:latin typeface="Cambria Math" panose="02040503050406030204" pitchFamily="18" charset="0"/>
                                      <a:ea typeface="Cambria Math" panose="02040503050406030204" pitchFamily="18" charset="0"/>
                                      <a:cs typeface="Times New Roman" panose="02020603050405020304" pitchFamily="18" charset="0"/>
                                    </a:rPr>
                                    <m:t>=</m:t>
                                  </m:r>
                                  <m:r>
                                    <a:rPr lang="en-IN" sz="3200" b="1" i="1">
                                      <a:latin typeface="Cambria Math" panose="02040503050406030204" pitchFamily="18" charset="0"/>
                                      <a:ea typeface="Cambria Math" panose="02040503050406030204" pitchFamily="18" charset="0"/>
                                      <a:cs typeface="Times New Roman" panose="02020603050405020304" pitchFamily="18" charset="0"/>
                                    </a:rPr>
                                    <m:t>𝟏</m:t>
                                  </m:r>
                                  <m:r>
                                    <a:rPr lang="en-IN" sz="3200" b="1" i="1">
                                      <a:latin typeface="Cambria Math" panose="02040503050406030204" pitchFamily="18" charset="0"/>
                                      <a:ea typeface="Cambria Math" panose="02040503050406030204" pitchFamily="18" charset="0"/>
                                      <a:cs typeface="Times New Roman" panose="02020603050405020304" pitchFamily="18" charset="0"/>
                                    </a:rPr>
                                    <m:t>    </m:t>
                                  </m:r>
                                </m:sub>
                                <m:sup>
                                  <m:r>
                                    <a:rPr lang="en-IN" sz="3200" b="1" i="1">
                                      <a:latin typeface="Cambria Math" panose="02040503050406030204" pitchFamily="18" charset="0"/>
                                      <a:ea typeface="Cambria Math" panose="02040503050406030204" pitchFamily="18" charset="0"/>
                                      <a:cs typeface="Times New Roman" panose="02020603050405020304" pitchFamily="18" charset="0"/>
                                    </a:rPr>
                                    <m:t>𝒏</m:t>
                                  </m:r>
                                </m:sup>
                                <m:e>
                                  <m:r>
                                    <m:rPr>
                                      <m:nor/>
                                    </m:rPr>
                                    <a:rPr lang="en-IN" sz="3200" b="1" i="1">
                                      <a:solidFill>
                                        <a:prstClr val="black"/>
                                      </a:solidFill>
                                      <a:latin typeface="Cambria Math" panose="02040503050406030204" pitchFamily="18" charset="0"/>
                                      <a:ea typeface="Cambria Math" panose="02040503050406030204" pitchFamily="18" charset="0"/>
                                    </a:rPr>
                                    <m:t>f</m:t>
                                  </m:r>
                                  <m:r>
                                    <m:rPr>
                                      <m:nor/>
                                    </m:rPr>
                                    <a:rPr lang="en-IN" sz="3200" b="1" i="1" baseline="-25000">
                                      <a:solidFill>
                                        <a:prstClr val="black"/>
                                      </a:solidFill>
                                      <a:latin typeface="Cambria Math" panose="02040503050406030204" pitchFamily="18" charset="0"/>
                                      <a:ea typeface="Cambria Math" panose="02040503050406030204" pitchFamily="18" charset="0"/>
                                    </a:rPr>
                                    <m:t>i</m:t>
                                  </m:r>
                                  <m:r>
                                    <m:rPr>
                                      <m:nor/>
                                    </m:rPr>
                                    <a:rPr lang="en-IN" sz="3200" b="1" i="1" baseline="-25000">
                                      <a:solidFill>
                                        <a:prstClr val="black"/>
                                      </a:solidFill>
                                      <a:latin typeface="Cambria Math" panose="02040503050406030204" pitchFamily="18" charset="0"/>
                                      <a:ea typeface="Cambria Math" panose="02040503050406030204" pitchFamily="18" charset="0"/>
                                    </a:rPr>
                                    <m:t>  </m:t>
                                  </m:r>
                                  <m:r>
                                    <m:rPr>
                                      <m:nor/>
                                    </m:rPr>
                                    <a:rPr lang="en-IN" sz="3200" b="1" i="1" smtClean="0">
                                      <a:solidFill>
                                        <a:prstClr val="black"/>
                                      </a:solidFill>
                                      <a:latin typeface="Cambria Math" panose="02040503050406030204" pitchFamily="18" charset="0"/>
                                      <a:ea typeface="Cambria Math" panose="02040503050406030204" pitchFamily="18" charset="0"/>
                                    </a:rPr>
                                    <m:t>u</m:t>
                                  </m:r>
                                  <m:r>
                                    <m:rPr>
                                      <m:nor/>
                                    </m:rPr>
                                    <a:rPr lang="en-IN" sz="3200" b="1" i="1" baseline="-25000">
                                      <a:solidFill>
                                        <a:prstClr val="black"/>
                                      </a:solidFill>
                                      <a:latin typeface="Cambria Math" panose="02040503050406030204" pitchFamily="18" charset="0"/>
                                      <a:ea typeface="Cambria Math" panose="02040503050406030204" pitchFamily="18" charset="0"/>
                                    </a:rPr>
                                    <m:t>i</m:t>
                                  </m:r>
                                </m:e>
                              </m:nary>
                            </m:num>
                            <m:den>
                              <m:nary>
                                <m:naryPr>
                                  <m:chr m:val="∑"/>
                                  <m:limLoc m:val="undOvr"/>
                                  <m:ctrlPr>
                                    <a:rPr lang="en-IN" sz="3200" b="1" i="1">
                                      <a:latin typeface="Cambria Math" panose="02040503050406030204" pitchFamily="18" charset="0"/>
                                      <a:ea typeface="Cambria Math" panose="02040503050406030204" pitchFamily="18" charset="0"/>
                                    </a:rPr>
                                  </m:ctrlPr>
                                </m:naryPr>
                                <m:sub>
                                  <m:r>
                                    <a:rPr lang="en-IN" sz="3200" b="1" i="1">
                                      <a:latin typeface="Cambria Math" panose="02040503050406030204" pitchFamily="18" charset="0"/>
                                      <a:ea typeface="Cambria Math" panose="02040503050406030204" pitchFamily="18" charset="0"/>
                                    </a:rPr>
                                    <m:t>𝒊</m:t>
                                  </m:r>
                                  <m:r>
                                    <a:rPr lang="en-IN" sz="3200" b="1" i="1">
                                      <a:latin typeface="Cambria Math" panose="02040503050406030204" pitchFamily="18" charset="0"/>
                                      <a:ea typeface="Cambria Math" panose="02040503050406030204" pitchFamily="18" charset="0"/>
                                    </a:rPr>
                                    <m:t>=</m:t>
                                  </m:r>
                                  <m:r>
                                    <a:rPr lang="en-IN" sz="3200" b="1" i="1">
                                      <a:latin typeface="Cambria Math" panose="02040503050406030204" pitchFamily="18" charset="0"/>
                                      <a:ea typeface="Cambria Math" panose="02040503050406030204" pitchFamily="18" charset="0"/>
                                    </a:rPr>
                                    <m:t>𝟏</m:t>
                                  </m:r>
                                </m:sub>
                                <m:sup>
                                  <m:r>
                                    <a:rPr lang="en-IN" sz="3200" b="1" i="1">
                                      <a:latin typeface="Cambria Math" panose="02040503050406030204" pitchFamily="18" charset="0"/>
                                      <a:ea typeface="Cambria Math" panose="02040503050406030204" pitchFamily="18" charset="0"/>
                                    </a:rPr>
                                    <m:t>𝒏</m:t>
                                  </m:r>
                                </m:sup>
                                <m:e>
                                  <m:r>
                                    <m:rPr>
                                      <m:nor/>
                                    </m:rPr>
                                    <a:rPr lang="en-IN" sz="3200" b="1" i="1">
                                      <a:solidFill>
                                        <a:prstClr val="black"/>
                                      </a:solidFill>
                                      <a:latin typeface="Cambria Math" panose="02040503050406030204" pitchFamily="18" charset="0"/>
                                      <a:ea typeface="Cambria Math" panose="02040503050406030204" pitchFamily="18" charset="0"/>
                                    </a:rPr>
                                    <m:t>f</m:t>
                                  </m:r>
                                  <m:r>
                                    <m:rPr>
                                      <m:nor/>
                                    </m:rPr>
                                    <a:rPr lang="en-IN" sz="3200" b="1" i="1" baseline="-25000">
                                      <a:solidFill>
                                        <a:prstClr val="black"/>
                                      </a:solidFill>
                                      <a:latin typeface="Cambria Math" panose="02040503050406030204" pitchFamily="18" charset="0"/>
                                      <a:ea typeface="Cambria Math" panose="02040503050406030204" pitchFamily="18" charset="0"/>
                                    </a:rPr>
                                    <m:t>i</m:t>
                                  </m:r>
                                </m:e>
                              </m:nary>
                            </m:den>
                          </m:f>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𝒉</m:t>
                          </m:r>
                        </m:e>
                      </m:d>
                    </m:oMath>
                  </m:oMathPara>
                </a14:m>
                <a:endParaRPr lang="en-US" sz="3200" b="1" i="1" dirty="0">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r>
                  <a:rPr lang="en-US" sz="3200" dirty="0" smtClean="0">
                    <a:latin typeface="Times New Roman" panose="02020603050405020304" pitchFamily="18" charset="0"/>
                    <a:cs typeface="Times New Roman" panose="02020603050405020304" pitchFamily="18" charset="0"/>
                  </a:rPr>
                  <a:t>where,</a:t>
                </a:r>
              </a:p>
              <a:p>
                <a:pPr marL="274320" lvl="3" indent="0" algn="just">
                  <a:buSzPct val="95000"/>
                  <a:buNone/>
                </a:pPr>
                <a:r>
                  <a:rPr lang="en-US" sz="3200" dirty="0">
                    <a:latin typeface="Times New Roman" panose="02020603050405020304" pitchFamily="18" charset="0"/>
                    <a:cs typeface="Times New Roman" panose="02020603050405020304" pitchFamily="18" charset="0"/>
                  </a:rPr>
                  <a:t>	</a:t>
                </a:r>
                <a:r>
                  <a:rPr lang="en-US" sz="3200" b="1" i="1" dirty="0" smtClean="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 = assumed </a:t>
                </a:r>
                <a:r>
                  <a:rPr lang="en-US" sz="3200" dirty="0">
                    <a:latin typeface="Times New Roman" panose="02020603050405020304" pitchFamily="18" charset="0"/>
                    <a:cs typeface="Times New Roman" panose="02020603050405020304" pitchFamily="18" charset="0"/>
                  </a:rPr>
                  <a:t>m</a:t>
                </a:r>
                <a:r>
                  <a:rPr lang="en-US" sz="3200" dirty="0" smtClean="0">
                    <a:latin typeface="Times New Roman" panose="02020603050405020304" pitchFamily="18" charset="0"/>
                    <a:cs typeface="Times New Roman" panose="02020603050405020304" pitchFamily="18" charset="0"/>
                  </a:rPr>
                  <a:t>ean</a:t>
                </a:r>
              </a:p>
              <a:p>
                <a:pPr marL="274320" lvl="3" indent="0" algn="just">
                  <a:buSzPct val="9500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i="1" dirty="0" smtClean="0">
                    <a:latin typeface="Times New Roman" panose="02020603050405020304" pitchFamily="18" charset="0"/>
                    <a:cs typeface="Times New Roman" panose="02020603050405020304" pitchFamily="18" charset="0"/>
                  </a:rPr>
                  <a:t>h </a:t>
                </a:r>
                <a:r>
                  <a:rPr lang="en-US" sz="3200" dirty="0" smtClean="0">
                    <a:latin typeface="Times New Roman" panose="02020603050405020304" pitchFamily="18" charset="0"/>
                    <a:cs typeface="Times New Roman" panose="02020603050405020304" pitchFamily="18" charset="0"/>
                  </a:rPr>
                  <a:t>= class size (</a:t>
                </a:r>
                <a:r>
                  <a:rPr lang="en-US" sz="3200" i="1" dirty="0" smtClean="0">
                    <a:latin typeface="Times New Roman" panose="02020603050405020304" pitchFamily="18" charset="0"/>
                    <a:cs typeface="Times New Roman" panose="02020603050405020304" pitchFamily="18" charset="0"/>
                  </a:rPr>
                  <a:t>i.e., </a:t>
                </a:r>
                <a14:m>
                  <m:oMath xmlns:m="http://schemas.openxmlformats.org/officeDocument/2006/math">
                    <m:sSub>
                      <m:sSubPr>
                        <m:ctrlPr>
                          <a:rPr lang="en-US" sz="3200" b="1" i="1">
                            <a:latin typeface="Cambria Math" panose="02040503050406030204" pitchFamily="18" charset="0"/>
                          </a:rPr>
                        </m:ctrlPr>
                      </m:sSubPr>
                      <m:e>
                        <m:r>
                          <a:rPr lang="en-IN" sz="3200" b="1" i="0">
                            <a:latin typeface="Cambria Math" panose="02040503050406030204" pitchFamily="18" charset="0"/>
                          </a:rPr>
                          <m:t>𝐱</m:t>
                        </m:r>
                      </m:e>
                      <m:sub>
                        <m:r>
                          <a:rPr lang="en-IN" sz="3200" b="1" i="0" smtClean="0">
                            <a:latin typeface="Cambria Math" panose="02040503050406030204" pitchFamily="18" charset="0"/>
                          </a:rPr>
                          <m:t>𝐢</m:t>
                        </m:r>
                        <m:r>
                          <a:rPr lang="en-IN" sz="3200" b="1" i="0" smtClean="0">
                            <a:latin typeface="Cambria Math" panose="02040503050406030204" pitchFamily="18" charset="0"/>
                          </a:rPr>
                          <m:t>+</m:t>
                        </m:r>
                        <m:r>
                          <a:rPr lang="en-IN" sz="3200" b="1" i="0">
                            <a:latin typeface="Cambria Math" panose="02040503050406030204" pitchFamily="18" charset="0"/>
                          </a:rPr>
                          <m:t>𝟏</m:t>
                        </m:r>
                      </m:sub>
                    </m:sSub>
                  </m:oMath>
                </a14:m>
                <a:r>
                  <a:rPr lang="en-IN" sz="3200" b="1" dirty="0"/>
                  <a:t>- </a:t>
                </a:r>
                <a14:m>
                  <m:oMath xmlns:m="http://schemas.openxmlformats.org/officeDocument/2006/math">
                    <m:sSub>
                      <m:sSubPr>
                        <m:ctrlPr>
                          <a:rPr lang="en-US" sz="3200" b="1" i="1" smtClean="0">
                            <a:latin typeface="Cambria Math" panose="02040503050406030204" pitchFamily="18" charset="0"/>
                          </a:rPr>
                        </m:ctrlPr>
                      </m:sSubPr>
                      <m:e>
                        <m:r>
                          <a:rPr lang="en-IN" sz="3200" b="1" i="0">
                            <a:latin typeface="Cambria Math" panose="02040503050406030204" pitchFamily="18" charset="0"/>
                          </a:rPr>
                          <m:t>𝐱</m:t>
                        </m:r>
                      </m:e>
                      <m:sub>
                        <m:r>
                          <a:rPr lang="en-IN" sz="3200" b="1" i="0" smtClean="0">
                            <a:latin typeface="Cambria Math" panose="02040503050406030204" pitchFamily="18" charset="0"/>
                          </a:rPr>
                          <m:t>𝐢</m:t>
                        </m:r>
                      </m:sub>
                    </m:sSub>
                  </m:oMath>
                </a14:m>
                <a:r>
                  <a:rPr lang="en-US" sz="3200" i="1" dirty="0" smtClean="0">
                    <a:latin typeface="Times New Roman" panose="02020603050405020304" pitchFamily="18" charset="0"/>
                    <a:cs typeface="Times New Roman" panose="02020603050405020304" pitchFamily="18" charset="0"/>
                  </a:rPr>
                  <a:t>  for the </a:t>
                </a:r>
                <a:r>
                  <a:rPr lang="en-US" sz="3200" b="1" i="1" dirty="0" err="1" smtClean="0">
                    <a:latin typeface="Times New Roman" panose="02020603050405020304" pitchFamily="18" charset="0"/>
                    <a:cs typeface="Times New Roman" panose="02020603050405020304" pitchFamily="18" charset="0"/>
                  </a:rPr>
                  <a:t>i</a:t>
                </a:r>
                <a:r>
                  <a:rPr lang="en-US" sz="3200" i="1" baseline="30000" dirty="0" err="1" smtClean="0">
                    <a:latin typeface="Times New Roman" panose="02020603050405020304" pitchFamily="18" charset="0"/>
                    <a:cs typeface="Times New Roman" panose="02020603050405020304" pitchFamily="18" charset="0"/>
                  </a:rPr>
                  <a:t>th</a:t>
                </a:r>
                <a:r>
                  <a:rPr lang="en-US" sz="3200" i="1" dirty="0" smtClean="0">
                    <a:latin typeface="Times New Roman" panose="02020603050405020304" pitchFamily="18" charset="0"/>
                    <a:cs typeface="Times New Roman" panose="02020603050405020304" pitchFamily="18" charset="0"/>
                  </a:rPr>
                  <a:t> class</a:t>
                </a:r>
                <a:r>
                  <a:rPr lang="en-US" sz="3200" dirty="0" smtClean="0">
                    <a:latin typeface="Times New Roman" panose="02020603050405020304" pitchFamily="18" charset="0"/>
                    <a:cs typeface="Times New Roman" panose="02020603050405020304" pitchFamily="18" charset="0"/>
                  </a:rPr>
                  <a:t>)</a:t>
                </a:r>
              </a:p>
              <a:p>
                <a:pPr marL="274320" lvl="3" indent="0" algn="just">
                  <a:buSzPct val="95000"/>
                  <a:buNone/>
                </a:pPr>
                <a:r>
                  <a:rPr lang="en-US" sz="3200" dirty="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u</a:t>
                </a:r>
                <a:r>
                  <a:rPr lang="en-US" sz="3200" b="1" i="1" baseline="-25000" dirty="0" err="1" smtClean="0">
                    <a:latin typeface="Times New Roman" panose="02020603050405020304" pitchFamily="18" charset="0"/>
                    <a:cs typeface="Times New Roman" panose="02020603050405020304" pitchFamily="18" charset="0"/>
                  </a:rPr>
                  <a:t>i</a:t>
                </a:r>
                <a:r>
                  <a:rPr lang="en-US" sz="3200" i="1"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3200" b="1" i="1">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IN" sz="3200" b="1" i="1">
                            <a:solidFill>
                              <a:prstClr val="black"/>
                            </a:solidFill>
                            <a:latin typeface="Cambria Math" panose="02040503050406030204" pitchFamily="18" charset="0"/>
                            <a:ea typeface="Cambria Math" panose="02040503050406030204" pitchFamily="18" charset="0"/>
                          </a:rPr>
                          <m:t>x</m:t>
                        </m:r>
                        <m:r>
                          <m:rPr>
                            <m:nor/>
                          </m:rPr>
                          <a:rPr lang="en-IN" sz="3200" b="1" i="1" baseline="-25000">
                            <a:solidFill>
                              <a:prstClr val="black"/>
                            </a:solidFill>
                            <a:latin typeface="Cambria Math" panose="02040503050406030204" pitchFamily="18" charset="0"/>
                            <a:ea typeface="Cambria Math" panose="02040503050406030204" pitchFamily="18" charset="0"/>
                          </a:rPr>
                          <m:t>i</m:t>
                        </m:r>
                        <m:r>
                          <m:rPr>
                            <m:nor/>
                          </m:rPr>
                          <a:rPr lang="en-IN" sz="3200" b="1" i="1" baseline="-25000" smtClean="0">
                            <a:solidFill>
                              <a:prstClr val="black"/>
                            </a:solidFill>
                            <a:latin typeface="Cambria Math" panose="02040503050406030204" pitchFamily="18" charset="0"/>
                            <a:ea typeface="Cambria Math" panose="02040503050406030204" pitchFamily="18" charset="0"/>
                          </a:rPr>
                          <m:t> </m:t>
                        </m:r>
                        <m:r>
                          <m:rPr>
                            <m:nor/>
                          </m:rPr>
                          <a:rPr lang="en-IN" sz="32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3200" b="1" i="1">
                            <a:latin typeface="Cambria Math" panose="02040503050406030204" pitchFamily="18" charset="0"/>
                            <a:ea typeface="Cambria Math" panose="02040503050406030204" pitchFamily="18" charset="0"/>
                            <a:cs typeface="Times New Roman" panose="02020603050405020304" pitchFamily="18" charset="0"/>
                          </a:rPr>
                          <m:t> </m:t>
                        </m:r>
                        <m:r>
                          <m:rPr>
                            <m:nor/>
                          </m:rPr>
                          <a:rPr lang="en-IN" sz="3200" b="1" i="1" smtClean="0">
                            <a:solidFill>
                              <a:prstClr val="black"/>
                            </a:solidFill>
                            <a:latin typeface="Cambria Math" panose="02040503050406030204" pitchFamily="18" charset="0"/>
                            <a:ea typeface="Cambria Math" panose="02040503050406030204" pitchFamily="18" charset="0"/>
                          </a:rPr>
                          <m:t>A</m:t>
                        </m:r>
                      </m:num>
                      <m:den>
                        <m:r>
                          <a:rPr lang="en-IN" sz="3200" b="1" i="1" smtClean="0">
                            <a:latin typeface="Cambria Math" panose="02040503050406030204" pitchFamily="18" charset="0"/>
                            <a:ea typeface="Cambria Math" panose="02040503050406030204" pitchFamily="18" charset="0"/>
                            <a:cs typeface="Times New Roman" panose="02020603050405020304" pitchFamily="18" charset="0"/>
                          </a:rPr>
                          <m:t>𝒉</m:t>
                        </m:r>
                      </m:den>
                    </m:f>
                  </m:oMath>
                </a14:m>
                <a:endParaRPr lang="en-US" sz="3200" b="1" i="1" dirty="0" smtClean="0">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425339" cy="3459481"/>
              </a:xfrm>
              <a:blipFill rotWithShape="1">
                <a:blip r:embed="rId2"/>
                <a:stretch>
                  <a:fillRect l="-796"/>
                </a:stretch>
              </a:blipFill>
            </p:spPr>
            <p:txBody>
              <a:bodyPr/>
              <a:lstStyle/>
              <a:p>
                <a:r>
                  <a:rPr lang="en-IN">
                    <a:noFill/>
                  </a:rPr>
                  <a:t> </a:t>
                </a:r>
              </a:p>
            </p:txBody>
          </p:sp>
        </mc:Fallback>
      </mc:AlternateContent>
      <p:sp>
        <p:nvSpPr>
          <p:cNvPr id="4" name="Date Placeholder 3"/>
          <p:cNvSpPr>
            <a:spLocks noGrp="1"/>
          </p:cNvSpPr>
          <p:nvPr>
            <p:ph type="dt" sz="half" idx="10"/>
          </p:nvPr>
        </p:nvSpPr>
        <p:spPr>
          <a:xfrm>
            <a:off x="503247" y="6344634"/>
            <a:ext cx="2184347" cy="365125"/>
          </a:xfrm>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3756592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Mean for a group of data</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65113" lvl="2" indent="-265113" algn="just">
                  <a:buClr>
                    <a:schemeClr val="accent3"/>
                  </a:buClr>
                  <a:buSzPct val="95000"/>
                </a:pPr>
                <a:r>
                  <a:rPr lang="en-US" sz="2000" dirty="0" smtClean="0">
                    <a:latin typeface="Times New Roman" panose="02020603050405020304" pitchFamily="18" charset="0"/>
                    <a:cs typeface="Times New Roman" panose="02020603050405020304" pitchFamily="18" charset="0"/>
                  </a:rPr>
                  <a:t>For the above methods, we can assume that…</a:t>
                </a:r>
              </a:p>
              <a:p>
                <a:pPr marL="891540" lvl="4" indent="-342900" algn="just">
                  <a:buSzPct val="95000"/>
                </a:pPr>
                <a:r>
                  <a:rPr lang="en-US" dirty="0" smtClean="0">
                    <a:latin typeface="Times New Roman" panose="02020603050405020304" pitchFamily="18" charset="0"/>
                    <a:cs typeface="Times New Roman" panose="02020603050405020304" pitchFamily="18" charset="0"/>
                  </a:rPr>
                  <a:t>All classes are equal sized</a:t>
                </a:r>
              </a:p>
              <a:p>
                <a:pPr marL="1897380" lvl="8" indent="-342900" algn="just">
                  <a:buSzPct val="95000"/>
                </a:pPr>
                <a:endParaRPr lang="en-US" sz="9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dirty="0" smtClean="0">
                    <a:latin typeface="Times New Roman" panose="02020603050405020304" pitchFamily="18" charset="0"/>
                    <a:cs typeface="Times New Roman" panose="02020603050405020304" pitchFamily="18" charset="0"/>
                  </a:rPr>
                  <a:t>Groups are with inclusive classes, i.e., </a:t>
                </a:r>
                <a:r>
                  <a:rPr lang="en-IN" dirty="0" smtClean="0"/>
                  <a:t> </a:t>
                </a:r>
                <a14:m>
                  <m:oMath xmlns:m="http://schemas.openxmlformats.org/officeDocument/2006/math">
                    <m:r>
                      <m:rPr>
                        <m:nor/>
                      </m:rPr>
                      <a:rPr lang="en-IN" b="1">
                        <a:solidFill>
                          <a:prstClr val="black"/>
                        </a:solidFill>
                      </a:rPr>
                      <m:t>x</m:t>
                    </m:r>
                    <m:r>
                      <m:rPr>
                        <m:nor/>
                      </m:rPr>
                      <a:rPr lang="en-IN" b="1" baseline="-25000">
                        <a:solidFill>
                          <a:prstClr val="black"/>
                        </a:solidFill>
                      </a:rPr>
                      <m:t>i</m:t>
                    </m:r>
                  </m:oMath>
                </a14:m>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rPr>
                        </m:ctrlPr>
                      </m:sSubPr>
                      <m:e>
                        <m:r>
                          <a:rPr lang="en-IN" b="1" i="0">
                            <a:latin typeface="Cambria Math" panose="02040503050406030204" pitchFamily="18" charset="0"/>
                          </a:rPr>
                          <m:t>𝐱</m:t>
                        </m:r>
                      </m:e>
                      <m:sub>
                        <m:r>
                          <a:rPr lang="en-IN" b="1" i="0" smtClean="0">
                            <a:latin typeface="Cambria Math" panose="02040503050406030204" pitchFamily="18" charset="0"/>
                          </a:rPr>
                          <m:t>𝐢</m:t>
                        </m:r>
                        <m:r>
                          <a:rPr lang="en-IN" b="1" i="0">
                            <a:latin typeface="Cambria Math" panose="02040503050406030204" pitchFamily="18" charset="0"/>
                          </a:rPr>
                          <m:t>−</m:t>
                        </m:r>
                        <m:r>
                          <a:rPr lang="en-IN" b="1" i="0">
                            <a:latin typeface="Cambria Math" panose="02040503050406030204" pitchFamily="18" charset="0"/>
                          </a:rPr>
                          <m:t>𝟏</m:t>
                        </m:r>
                      </m:sub>
                    </m:sSub>
                  </m:oMath>
                </a14:m>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linear limit of a class is same as the upper limit of the previous class</a:t>
                </a:r>
                <a:r>
                  <a:rPr lang="en-US" dirty="0" smtClean="0">
                    <a:latin typeface="Times New Roman" panose="02020603050405020304" pitchFamily="18" charset="0"/>
                    <a:cs typeface="Times New Roman" panose="02020603050405020304" pitchFamily="18" charset="0"/>
                  </a:rPr>
                  <a:t>)</a:t>
                </a:r>
              </a:p>
              <a:p>
                <a:pPr marL="274320" lvl="3" indent="0" algn="just">
                  <a:buSzPct val="95000"/>
                  <a:buNone/>
                </a:pPr>
                <a:endParaRPr lang="en-US" sz="2400" dirty="0">
                  <a:latin typeface="Times New Roman" panose="02020603050405020304" pitchFamily="18" charset="0"/>
                  <a:cs typeface="Times New Roman" panose="02020603050405020304" pitchFamily="18" charset="0"/>
                </a:endParaRPr>
              </a:p>
              <a:p>
                <a:pPr marL="274320" lvl="3" indent="0" algn="ctr">
                  <a:buSzPct val="95000"/>
                  <a:buNone/>
                </a:pPr>
                <a:endParaRPr lang="en-US" sz="2400" i="1" dirty="0" smtClean="0">
                  <a:latin typeface="Times New Roman" panose="02020603050405020304" pitchFamily="18" charset="0"/>
                  <a:cs typeface="Times New Roman" panose="02020603050405020304" pitchFamily="18" charset="0"/>
                </a:endParaRPr>
              </a:p>
              <a:p>
                <a:pPr marL="274320" lvl="3" indent="0" algn="ctr">
                  <a:buSzPct val="95000"/>
                  <a:buNone/>
                </a:pPr>
                <a:r>
                  <a:rPr lang="en-US" i="1" dirty="0" smtClean="0">
                    <a:latin typeface="Times New Roman" panose="02020603050405020304" pitchFamily="18" charset="0"/>
                    <a:cs typeface="Times New Roman" panose="02020603050405020304" pitchFamily="18" charset="0"/>
                  </a:rPr>
                  <a:t>Data with </a:t>
                </a:r>
                <a:r>
                  <a:rPr lang="en-US" b="1" i="1" u="sng" dirty="0" smtClean="0">
                    <a:latin typeface="Times New Roman" panose="02020603050405020304" pitchFamily="18" charset="0"/>
                    <a:cs typeface="Times New Roman" panose="02020603050405020304" pitchFamily="18" charset="0"/>
                  </a:rPr>
                  <a:t>ex</a:t>
                </a:r>
                <a:r>
                  <a:rPr lang="en-US" i="1" dirty="0" smtClean="0">
                    <a:latin typeface="Times New Roman" panose="02020603050405020304" pitchFamily="18" charset="0"/>
                    <a:cs typeface="Times New Roman" panose="02020603050405020304" pitchFamily="18" charset="0"/>
                  </a:rPr>
                  <a:t>clusive classes</a:t>
                </a:r>
              </a:p>
              <a:p>
                <a:pPr marL="274320" lvl="3" indent="0" algn="ctr">
                  <a:buSzPct val="95000"/>
                  <a:buNone/>
                </a:pPr>
                <a:endParaRPr lang="en-US" sz="2400" dirty="0" smtClean="0">
                  <a:latin typeface="Times New Roman" panose="02020603050405020304" pitchFamily="18" charset="0"/>
                  <a:cs typeface="Times New Roman" panose="02020603050405020304" pitchFamily="18" charset="0"/>
                </a:endParaRPr>
              </a:p>
              <a:p>
                <a:pPr marL="274320" lvl="3" indent="0" algn="ctr">
                  <a:buSzPct val="95000"/>
                  <a:buNone/>
                </a:pPr>
                <a:endParaRPr lang="en-US" sz="2400" dirty="0" smtClean="0">
                  <a:latin typeface="Times New Roman" panose="02020603050405020304" pitchFamily="18" charset="0"/>
                  <a:cs typeface="Times New Roman" panose="02020603050405020304" pitchFamily="18" charset="0"/>
                </a:endParaRPr>
              </a:p>
              <a:p>
                <a:pPr marL="274320" lvl="3" indent="0" algn="ctr">
                  <a:buSzPct val="95000"/>
                  <a:buNone/>
                </a:pPr>
                <a:r>
                  <a:rPr lang="en-US" i="1" dirty="0">
                    <a:latin typeface="Times New Roman" panose="02020603050405020304" pitchFamily="18" charset="0"/>
                    <a:cs typeface="Times New Roman" panose="02020603050405020304" pitchFamily="18" charset="0"/>
                  </a:rPr>
                  <a:t>Data with </a:t>
                </a:r>
                <a:r>
                  <a:rPr lang="en-US" b="1" i="1" u="sng" dirty="0" smtClean="0">
                    <a:latin typeface="Times New Roman" panose="02020603050405020304" pitchFamily="18" charset="0"/>
                    <a:cs typeface="Times New Roman" panose="02020603050405020304" pitchFamily="18" charset="0"/>
                  </a:rPr>
                  <a:t>in</a:t>
                </a:r>
                <a:r>
                  <a:rPr lang="en-US" i="1" dirty="0" smtClean="0">
                    <a:latin typeface="Times New Roman" panose="02020603050405020304" pitchFamily="18" charset="0"/>
                    <a:cs typeface="Times New Roman" panose="02020603050405020304" pitchFamily="18" charset="0"/>
                  </a:rPr>
                  <a:t>clusive classes</a:t>
                </a:r>
                <a:endParaRPr lang="en-US" i="1" dirty="0">
                  <a:latin typeface="Times New Roman" panose="02020603050405020304" pitchFamily="18" charset="0"/>
                  <a:cs typeface="Times New Roman" panose="02020603050405020304" pitchFamily="18" charset="0"/>
                </a:endParaRPr>
              </a:p>
              <a:p>
                <a:pPr marL="274320" lvl="3" indent="0" algn="ctr">
                  <a:buSzPct val="9500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07" t="-694"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29317925"/>
                  </p:ext>
                </p:extLst>
              </p:nvPr>
            </p:nvGraphicFramePr>
            <p:xfrm>
              <a:off x="1735251" y="3850024"/>
              <a:ext cx="5635032" cy="370840"/>
            </p:xfrm>
            <a:graphic>
              <a:graphicData uri="http://schemas.openxmlformats.org/drawingml/2006/table">
                <a:tbl>
                  <a:tblPr firstRow="1" bandRow="1">
                    <a:tableStyleId>{073A0DAA-6AF3-43AB-8588-CEC1D06C72B9}</a:tableStyleId>
                  </a:tblPr>
                  <a:tblGrid>
                    <a:gridCol w="1408758">
                      <a:extLst>
                        <a:ext uri="{9D8B030D-6E8A-4147-A177-3AD203B41FA5}">
                          <a16:colId xmlns:a16="http://schemas.microsoft.com/office/drawing/2014/main" val="20000"/>
                        </a:ext>
                      </a:extLst>
                    </a:gridCol>
                    <a:gridCol w="1408758">
                      <a:extLst>
                        <a:ext uri="{9D8B030D-6E8A-4147-A177-3AD203B41FA5}">
                          <a16:colId xmlns:a16="http://schemas.microsoft.com/office/drawing/2014/main" val="20001"/>
                        </a:ext>
                      </a:extLst>
                    </a:gridCol>
                    <a:gridCol w="1408758">
                      <a:extLst>
                        <a:ext uri="{9D8B030D-6E8A-4147-A177-3AD203B41FA5}">
                          <a16:colId xmlns:a16="http://schemas.microsoft.com/office/drawing/2014/main" val="20002"/>
                        </a:ext>
                      </a:extLst>
                    </a:gridCol>
                    <a:gridCol w="1408758">
                      <a:extLst>
                        <a:ext uri="{9D8B030D-6E8A-4147-A177-3AD203B41FA5}">
                          <a16:colId xmlns:a16="http://schemas.microsoft.com/office/drawing/2014/main" val="20003"/>
                        </a:ext>
                      </a:extLst>
                    </a:gridCol>
                  </a:tblGrid>
                  <a:tr h="370840">
                    <a:tc>
                      <a:txBody>
                        <a:bodyPr/>
                        <a:lstStyle/>
                        <a:p>
                          <a:pPr algn="ctr"/>
                          <a:r>
                            <a:rPr lang="en-IN" dirty="0" smtClean="0"/>
                            <a:t>10</a:t>
                          </a:r>
                          <a:r>
                            <a:rPr lang="en-IN" baseline="0" dirty="0" smtClean="0"/>
                            <a:t> - 19</a:t>
                          </a:r>
                          <a:endParaRPr lang="en-IN" dirty="0"/>
                        </a:p>
                      </a:txBody>
                      <a:tcPr/>
                    </a:tc>
                    <a:tc>
                      <a:txBody>
                        <a:bodyPr/>
                        <a:lstStyle/>
                        <a:p>
                          <a:pPr algn="ctr"/>
                          <a:r>
                            <a:rPr lang="en-IN" dirty="0" smtClean="0"/>
                            <a:t>20</a:t>
                          </a:r>
                          <a:r>
                            <a:rPr lang="en-IN" baseline="0" dirty="0" smtClean="0"/>
                            <a:t> - 29</a:t>
                          </a:r>
                          <a:endParaRPr lang="en-IN" dirty="0"/>
                        </a:p>
                      </a:txBody>
                      <a:tcPr/>
                    </a:tc>
                    <a:tc>
                      <a:txBody>
                        <a:bodyPr/>
                        <a:lstStyle/>
                        <a:p>
                          <a:pPr algn="ctr"/>
                          <a:r>
                            <a:rPr lang="en-IN" dirty="0" smtClean="0"/>
                            <a:t>30 - 39</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IN" dirty="0" smtClean="0">
                                    <a:latin typeface="Cambria Math" panose="02040503050406030204" pitchFamily="18" charset="0"/>
                                  </a:rPr>
                                  <m:t>4</m:t>
                                </m:r>
                                <m:r>
                                  <m:rPr>
                                    <m:nor/>
                                  </m:rPr>
                                  <a:rPr lang="en-IN" dirty="0" smtClean="0"/>
                                  <m:t>0 − </m:t>
                                </m:r>
                                <m:r>
                                  <m:rPr>
                                    <m:nor/>
                                  </m:rPr>
                                  <a:rPr lang="en-IN" b="1" i="0" dirty="0" smtClean="0"/>
                                  <m:t>4</m:t>
                                </m:r>
                                <m:r>
                                  <m:rPr>
                                    <m:nor/>
                                  </m:rPr>
                                  <a:rPr lang="en-IN" dirty="0" smtClean="0"/>
                                  <m:t>9</m:t>
                                </m:r>
                              </m:oMath>
                            </m:oMathPara>
                          </a14:m>
                          <a:endParaRPr lang="en-IN" dirty="0"/>
                        </a:p>
                      </a:txBody>
                      <a:tcPr/>
                    </a:tc>
                    <a:extLst>
                      <a:ext uri="{0D108BD9-81ED-4DB2-BD59-A6C34878D82A}">
                        <a16:rowId xmlns:a16="http://schemas.microsoft.com/office/drawing/2014/main" val="1000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29317925"/>
                  </p:ext>
                </p:extLst>
              </p:nvPr>
            </p:nvGraphicFramePr>
            <p:xfrm>
              <a:off x="1735251" y="3850024"/>
              <a:ext cx="5635032" cy="370840"/>
            </p:xfrm>
            <a:graphic>
              <a:graphicData uri="http://schemas.openxmlformats.org/drawingml/2006/table">
                <a:tbl>
                  <a:tblPr firstRow="1" bandRow="1">
                    <a:tableStyleId>{073A0DAA-6AF3-43AB-8588-CEC1D06C72B9}</a:tableStyleId>
                  </a:tblPr>
                  <a:tblGrid>
                    <a:gridCol w="1408758"/>
                    <a:gridCol w="1408758"/>
                    <a:gridCol w="1408758"/>
                    <a:gridCol w="1408758"/>
                  </a:tblGrid>
                  <a:tr h="370840">
                    <a:tc>
                      <a:txBody>
                        <a:bodyPr/>
                        <a:lstStyle/>
                        <a:p>
                          <a:pPr algn="ctr"/>
                          <a:r>
                            <a:rPr lang="en-IN" dirty="0" smtClean="0"/>
                            <a:t>10</a:t>
                          </a:r>
                          <a:r>
                            <a:rPr lang="en-IN" baseline="0" dirty="0" smtClean="0"/>
                            <a:t> - 19</a:t>
                          </a:r>
                          <a:endParaRPr lang="en-IN" dirty="0"/>
                        </a:p>
                      </a:txBody>
                      <a:tcPr/>
                    </a:tc>
                    <a:tc>
                      <a:txBody>
                        <a:bodyPr/>
                        <a:lstStyle/>
                        <a:p>
                          <a:pPr algn="ctr"/>
                          <a:r>
                            <a:rPr lang="en-IN" dirty="0" smtClean="0"/>
                            <a:t>20</a:t>
                          </a:r>
                          <a:r>
                            <a:rPr lang="en-IN" baseline="0" dirty="0" smtClean="0"/>
                            <a:t> - 29</a:t>
                          </a:r>
                          <a:endParaRPr lang="en-IN" dirty="0"/>
                        </a:p>
                      </a:txBody>
                      <a:tcPr/>
                    </a:tc>
                    <a:tc>
                      <a:txBody>
                        <a:bodyPr/>
                        <a:lstStyle/>
                        <a:p>
                          <a:pPr algn="ctr"/>
                          <a:r>
                            <a:rPr lang="en-IN" dirty="0" smtClean="0"/>
                            <a:t>30 - 39</a:t>
                          </a:r>
                          <a:endParaRPr lang="en-IN" dirty="0"/>
                        </a:p>
                      </a:txBody>
                      <a:tcPr/>
                    </a:tc>
                    <a:tc>
                      <a:txBody>
                        <a:bodyPr/>
                        <a:lstStyle/>
                        <a:p>
                          <a:endParaRPr lang="en-US"/>
                        </a:p>
                      </a:txBody>
                      <a:tcPr>
                        <a:blipFill rotWithShape="0">
                          <a:blip r:embed="rId3"/>
                          <a:stretch>
                            <a:fillRect l="-301299" t="-8065" r="-1732" b="-2419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276599929"/>
                  </p:ext>
                </p:extLst>
              </p:nvPr>
            </p:nvGraphicFramePr>
            <p:xfrm>
              <a:off x="1735251" y="5067827"/>
              <a:ext cx="5635032" cy="365760"/>
            </p:xfrm>
            <a:graphic>
              <a:graphicData uri="http://schemas.openxmlformats.org/drawingml/2006/table">
                <a:tbl>
                  <a:tblPr firstRow="1" bandRow="1">
                    <a:tableStyleId>{073A0DAA-6AF3-43AB-8588-CEC1D06C72B9}</a:tableStyleId>
                  </a:tblPr>
                  <a:tblGrid>
                    <a:gridCol w="1408758">
                      <a:extLst>
                        <a:ext uri="{9D8B030D-6E8A-4147-A177-3AD203B41FA5}">
                          <a16:colId xmlns:a16="http://schemas.microsoft.com/office/drawing/2014/main" val="20000"/>
                        </a:ext>
                      </a:extLst>
                    </a:gridCol>
                    <a:gridCol w="1408758">
                      <a:extLst>
                        <a:ext uri="{9D8B030D-6E8A-4147-A177-3AD203B41FA5}">
                          <a16:colId xmlns:a16="http://schemas.microsoft.com/office/drawing/2014/main" val="20001"/>
                        </a:ext>
                      </a:extLst>
                    </a:gridCol>
                    <a:gridCol w="1408758">
                      <a:extLst>
                        <a:ext uri="{9D8B030D-6E8A-4147-A177-3AD203B41FA5}">
                          <a16:colId xmlns:a16="http://schemas.microsoft.com/office/drawing/2014/main" val="20002"/>
                        </a:ext>
                      </a:extLst>
                    </a:gridCol>
                    <a:gridCol w="1408758">
                      <a:extLst>
                        <a:ext uri="{9D8B030D-6E8A-4147-A177-3AD203B41FA5}">
                          <a16:colId xmlns:a16="http://schemas.microsoft.com/office/drawing/2014/main" val="20003"/>
                        </a:ext>
                      </a:extLst>
                    </a:gridCol>
                  </a:tblGrid>
                  <a:tr h="0">
                    <a:tc>
                      <a:txBody>
                        <a:bodyPr/>
                        <a:lstStyle/>
                        <a:p>
                          <a:pPr algn="ctr"/>
                          <a:r>
                            <a:rPr lang="en-IN" baseline="0" dirty="0" smtClean="0"/>
                            <a:t>9.5 – 19.5</a:t>
                          </a:r>
                          <a:endParaRPr lang="en-IN" dirty="0"/>
                        </a:p>
                      </a:txBody>
                      <a:tcPr/>
                    </a:tc>
                    <a:tc>
                      <a:txBody>
                        <a:bodyPr/>
                        <a:lstStyle/>
                        <a:p>
                          <a:pPr algn="ctr"/>
                          <a:r>
                            <a:rPr lang="en-IN" baseline="0" dirty="0" smtClean="0"/>
                            <a:t>19.5 – 29.5</a:t>
                          </a:r>
                          <a:endParaRPr lang="en-IN" dirty="0"/>
                        </a:p>
                      </a:txBody>
                      <a:tcPr/>
                    </a:tc>
                    <a:tc>
                      <a:txBody>
                        <a:bodyPr/>
                        <a:lstStyle/>
                        <a:p>
                          <a:pPr algn="ctr"/>
                          <a:r>
                            <a:rPr lang="en-IN" dirty="0" smtClean="0"/>
                            <a:t>29.5 – 39.5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IN" b="1" i="0" dirty="0" smtClean="0"/>
                                  <m:t>39</m:t>
                                </m:r>
                                <m:r>
                                  <m:rPr>
                                    <m:nor/>
                                  </m:rPr>
                                  <a:rPr lang="en-IN" dirty="0" smtClean="0"/>
                                  <m:t>.5 – </m:t>
                                </m:r>
                                <m:r>
                                  <m:rPr>
                                    <m:nor/>
                                  </m:rPr>
                                  <a:rPr lang="en-IN" b="1" i="0" dirty="0" smtClean="0"/>
                                  <m:t>4</m:t>
                                </m:r>
                                <m:r>
                                  <m:rPr>
                                    <m:nor/>
                                  </m:rPr>
                                  <a:rPr lang="en-IN" dirty="0" smtClean="0"/>
                                  <m:t>9.5</m:t>
                                </m:r>
                              </m:oMath>
                            </m:oMathPara>
                          </a14:m>
                          <a:endParaRPr lang="en-IN" dirty="0"/>
                        </a:p>
                      </a:txBody>
                      <a:tcPr/>
                    </a:tc>
                    <a:extLst>
                      <a:ext uri="{0D108BD9-81ED-4DB2-BD59-A6C34878D82A}">
                        <a16:rowId xmlns:a16="http://schemas.microsoft.com/office/drawing/2014/main" val="10000"/>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276599929"/>
                  </p:ext>
                </p:extLst>
              </p:nvPr>
            </p:nvGraphicFramePr>
            <p:xfrm>
              <a:off x="1735251" y="5067827"/>
              <a:ext cx="5635032" cy="365760"/>
            </p:xfrm>
            <a:graphic>
              <a:graphicData uri="http://schemas.openxmlformats.org/drawingml/2006/table">
                <a:tbl>
                  <a:tblPr firstRow="1" bandRow="1">
                    <a:tableStyleId>{073A0DAA-6AF3-43AB-8588-CEC1D06C72B9}</a:tableStyleId>
                  </a:tblPr>
                  <a:tblGrid>
                    <a:gridCol w="1408758"/>
                    <a:gridCol w="1408758"/>
                    <a:gridCol w="1408758"/>
                    <a:gridCol w="1408758"/>
                  </a:tblGrid>
                  <a:tr h="365760">
                    <a:tc>
                      <a:txBody>
                        <a:bodyPr/>
                        <a:lstStyle/>
                        <a:p>
                          <a:pPr algn="ctr"/>
                          <a:r>
                            <a:rPr lang="en-IN" baseline="0" dirty="0" smtClean="0"/>
                            <a:t>9.5 – 19.5</a:t>
                          </a:r>
                          <a:endParaRPr lang="en-IN" dirty="0"/>
                        </a:p>
                      </a:txBody>
                      <a:tcPr/>
                    </a:tc>
                    <a:tc>
                      <a:txBody>
                        <a:bodyPr/>
                        <a:lstStyle/>
                        <a:p>
                          <a:pPr algn="ctr"/>
                          <a:r>
                            <a:rPr lang="en-IN" baseline="0" dirty="0" smtClean="0"/>
                            <a:t>19.5 – 29.5</a:t>
                          </a:r>
                          <a:endParaRPr lang="en-IN" dirty="0"/>
                        </a:p>
                      </a:txBody>
                      <a:tcPr/>
                    </a:tc>
                    <a:tc>
                      <a:txBody>
                        <a:bodyPr/>
                        <a:lstStyle/>
                        <a:p>
                          <a:pPr algn="ctr"/>
                          <a:r>
                            <a:rPr lang="en-IN" dirty="0" smtClean="0"/>
                            <a:t>29.5 – 39.5</a:t>
                          </a:r>
                          <a:endParaRPr lang="en-IN" dirty="0"/>
                        </a:p>
                      </a:txBody>
                      <a:tcPr/>
                    </a:tc>
                    <a:tc>
                      <a:txBody>
                        <a:bodyPr/>
                        <a:lstStyle/>
                        <a:p>
                          <a:endParaRPr lang="en-US"/>
                        </a:p>
                      </a:txBody>
                      <a:tcPr>
                        <a:blipFill rotWithShape="0">
                          <a:blip r:embed="rId4"/>
                          <a:stretch>
                            <a:fillRect l="-301299" t="-8197" r="-1732" b="-24590"/>
                          </a:stretch>
                        </a:blipFill>
                      </a:tcPr>
                    </a:tc>
                  </a:tr>
                </a:tbl>
              </a:graphicData>
            </a:graphic>
          </p:graphicFrame>
        </mc:Fallback>
      </mc:AlternateContent>
    </p:spTree>
    <p:extLst>
      <p:ext uri="{BB962C8B-B14F-4D97-AF65-F5344CB8AC3E}">
        <p14:creationId xmlns:p14="http://schemas.microsoft.com/office/powerpoint/2010/main" val="1789328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err="1" smtClean="0">
                <a:solidFill>
                  <a:srgbClr val="A50021"/>
                </a:solidFill>
                <a:latin typeface="Times New Roman" pitchFamily="18" charset="0"/>
                <a:cs typeface="Times New Roman" pitchFamily="18" charset="0"/>
              </a:rPr>
              <a:t>Ogive</a:t>
            </a:r>
            <a:r>
              <a:rPr lang="en-US" sz="4000" dirty="0" smtClean="0">
                <a:solidFill>
                  <a:srgbClr val="A50021"/>
                </a:solidFill>
                <a:latin typeface="Times New Roman" pitchFamily="18" charset="0"/>
                <a:cs typeface="Times New Roman" pitchFamily="18" charset="0"/>
              </a:rPr>
              <a:t>: Graphical method to find mean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37598" y="1554480"/>
            <a:ext cx="8425339" cy="4663440"/>
          </a:xfrm>
        </p:spPr>
        <p:txBody>
          <a:bodyPr>
            <a:normAutofit fontScale="92500" lnSpcReduction="20000"/>
          </a:bodyPr>
          <a:lstStyle/>
          <a:p>
            <a:pPr marL="265113" lvl="2" indent="-265113" algn="just">
              <a:buClr>
                <a:schemeClr val="accent3"/>
              </a:buClr>
              <a:buSzPct val="95000"/>
            </a:pPr>
            <a:r>
              <a:rPr lang="en-US" sz="2200" b="1" dirty="0" err="1" smtClean="0">
                <a:latin typeface="Times New Roman" panose="02020603050405020304" pitchFamily="18" charset="0"/>
                <a:cs typeface="Times New Roman" panose="02020603050405020304" pitchFamily="18" charset="0"/>
              </a:rPr>
              <a:t>Ogive</a:t>
            </a:r>
            <a:r>
              <a:rPr lang="en-US" sz="2200" dirty="0" smtClean="0">
                <a:latin typeface="Times New Roman" panose="02020603050405020304" pitchFamily="18" charset="0"/>
                <a:cs typeface="Times New Roman" panose="02020603050405020304" pitchFamily="18" charset="0"/>
              </a:rPr>
              <a:t> (pronounced as </a:t>
            </a:r>
            <a:r>
              <a:rPr lang="en-US" sz="2200" dirty="0" smtClean="0">
                <a:solidFill>
                  <a:srgbClr val="A50021"/>
                </a:solidFill>
                <a:latin typeface="Times New Roman" panose="02020603050405020304" pitchFamily="18" charset="0"/>
                <a:cs typeface="Times New Roman" panose="02020603050405020304" pitchFamily="18" charset="0"/>
              </a:rPr>
              <a:t>O-Jive</a:t>
            </a:r>
            <a:r>
              <a:rPr lang="en-US" sz="2200" dirty="0" smtClean="0">
                <a:latin typeface="Times New Roman" panose="02020603050405020304" pitchFamily="18" charset="0"/>
                <a:cs typeface="Times New Roman" panose="02020603050405020304" pitchFamily="18" charset="0"/>
              </a:rPr>
              <a:t>) is a </a:t>
            </a:r>
            <a:r>
              <a:rPr lang="en-US" sz="2200" dirty="0" smtClean="0">
                <a:solidFill>
                  <a:srgbClr val="A50021"/>
                </a:solidFill>
                <a:latin typeface="Times New Roman" panose="02020603050405020304" pitchFamily="18" charset="0"/>
                <a:cs typeface="Times New Roman" panose="02020603050405020304" pitchFamily="18" charset="0"/>
              </a:rPr>
              <a:t>cumulative frequency polygon graph</a:t>
            </a:r>
            <a:r>
              <a:rPr lang="en-US" sz="2200" dirty="0" smtClean="0">
                <a:latin typeface="Times New Roman" panose="02020603050405020304" pitchFamily="18" charset="0"/>
                <a:cs typeface="Times New Roman" panose="02020603050405020304" pitchFamily="18" charset="0"/>
              </a:rPr>
              <a:t>.</a:t>
            </a:r>
          </a:p>
          <a:p>
            <a:pPr marL="891540" lvl="4" indent="-342900" algn="just">
              <a:buSzPct val="95000"/>
            </a:pPr>
            <a:r>
              <a:rPr lang="en-US" sz="1900" dirty="0" smtClean="0"/>
              <a:t>When cumulative frequencies are plotted against </a:t>
            </a:r>
            <a:r>
              <a:rPr lang="en-US" sz="1900" dirty="0"/>
              <a:t>the upper (lower) </a:t>
            </a:r>
            <a:r>
              <a:rPr lang="en-US" sz="1900" dirty="0" smtClean="0"/>
              <a:t>class limit, the plot resembles </a:t>
            </a:r>
            <a:r>
              <a:rPr lang="en-US" sz="1900" dirty="0"/>
              <a:t>one side of an Arabesque or </a:t>
            </a:r>
            <a:r>
              <a:rPr lang="en-US" sz="1900" b="1" dirty="0" err="1"/>
              <a:t>ogival</a:t>
            </a:r>
            <a:r>
              <a:rPr lang="en-US" sz="1900" dirty="0"/>
              <a:t> </a:t>
            </a:r>
            <a:r>
              <a:rPr lang="en-US" sz="1900" dirty="0" smtClean="0"/>
              <a:t>architecture, hence the name.</a:t>
            </a:r>
          </a:p>
          <a:p>
            <a:pPr marL="1897380" lvl="8" indent="-342900" algn="just">
              <a:buSzPct val="95000"/>
            </a:pPr>
            <a:endParaRPr lang="en-US" sz="1000" dirty="0" smtClean="0"/>
          </a:p>
          <a:p>
            <a:pPr marL="891540" lvl="4" indent="-342900" algn="just">
              <a:buSzPct val="95000"/>
            </a:pPr>
            <a:r>
              <a:rPr lang="en-US" sz="1900" dirty="0" smtClean="0"/>
              <a:t>There are two types of </a:t>
            </a:r>
            <a:r>
              <a:rPr lang="en-US" sz="1900" dirty="0" err="1" smtClean="0"/>
              <a:t>Ogive</a:t>
            </a:r>
            <a:r>
              <a:rPr lang="en-US" sz="1900" dirty="0" smtClean="0"/>
              <a:t> plots</a:t>
            </a:r>
          </a:p>
          <a:p>
            <a:pPr marL="1165860" lvl="5" indent="-342900" algn="just">
              <a:buSzPct val="95000"/>
            </a:pPr>
            <a:r>
              <a:rPr lang="en-US" sz="1700" dirty="0" smtClean="0"/>
              <a:t>Less-than (upper class vs. cumulative frequency)</a:t>
            </a:r>
          </a:p>
          <a:p>
            <a:pPr marL="1165860" lvl="5" indent="-342900" algn="just">
              <a:buSzPct val="95000"/>
            </a:pPr>
            <a:r>
              <a:rPr lang="en-US" sz="1700" dirty="0" smtClean="0"/>
              <a:t>More than (lower class vs. cumulative frequency)</a:t>
            </a:r>
          </a:p>
          <a:p>
            <a:pPr marL="891540" lvl="4" indent="-342900" algn="just">
              <a:buSzPct val="95000"/>
            </a:pPr>
            <a:endParaRPr lang="en-US" dirty="0" smtClean="0"/>
          </a:p>
          <a:p>
            <a:pPr marL="0" lvl="2" indent="0" algn="just">
              <a:buSzPct val="95000"/>
              <a:buNone/>
            </a:pPr>
            <a:r>
              <a:rPr lang="en-US" sz="2200" b="1" dirty="0" smtClean="0"/>
              <a:t>Example: </a:t>
            </a:r>
          </a:p>
          <a:p>
            <a:pPr marL="0" lvl="2" indent="0" algn="just">
              <a:buSzPct val="95000"/>
              <a:buNone/>
            </a:pPr>
            <a:r>
              <a:rPr lang="en-US" sz="2200" dirty="0" smtClean="0"/>
              <a:t>Suppose, there is a data relating the marks obtained by 200 students in an examination</a:t>
            </a:r>
          </a:p>
          <a:p>
            <a:pPr marL="0" lvl="2" indent="0" algn="just">
              <a:buSzPct val="95000"/>
              <a:buNone/>
            </a:pPr>
            <a:endParaRPr lang="en-US" sz="2200" dirty="0" smtClean="0"/>
          </a:p>
          <a:p>
            <a:pPr marL="0" lvl="2" indent="0" algn="just">
              <a:buSzPct val="95000"/>
              <a:buNone/>
            </a:pPr>
            <a:r>
              <a:rPr lang="en-US" sz="2200" dirty="0" smtClean="0">
                <a:solidFill>
                  <a:srgbClr val="0B5ED7"/>
                </a:solidFill>
              </a:rPr>
              <a:t>444, 412, 478, 467, 432, 450, 410, 465, 435, 454, 479, …….</a:t>
            </a:r>
          </a:p>
          <a:p>
            <a:pPr marL="0" lvl="2" indent="0" algn="just">
              <a:buSzPct val="95000"/>
              <a:buNone/>
            </a:pPr>
            <a:endParaRPr lang="en-US" sz="2200" dirty="0"/>
          </a:p>
          <a:p>
            <a:pPr marL="0" lvl="2" indent="0" algn="just">
              <a:buSzPct val="95000"/>
              <a:buNone/>
            </a:pPr>
            <a:r>
              <a:rPr lang="en-US" sz="2200" dirty="0" smtClean="0"/>
              <a:t>(Further, suppose it is observed that the minimum and maximum marks are 410, 479, respectively.) </a:t>
            </a: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Tree>
    <p:extLst>
      <p:ext uri="{BB962C8B-B14F-4D97-AF65-F5344CB8AC3E}">
        <p14:creationId xmlns:p14="http://schemas.microsoft.com/office/powerpoint/2010/main" val="747889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04" y="3140968"/>
            <a:ext cx="8229600" cy="1143000"/>
          </a:xfrm>
        </p:spPr>
        <p:txBody>
          <a:bodyPr>
            <a:normAutofit fontScale="90000"/>
          </a:bodyPr>
          <a:lstStyle/>
          <a:p>
            <a:r>
              <a:rPr lang="en-US" dirty="0" smtClean="0"/>
              <a:t>Just a minute to mark your attendance</a:t>
            </a: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786467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err="1" smtClean="0">
                <a:solidFill>
                  <a:srgbClr val="A50021"/>
                </a:solidFill>
                <a:latin typeface="Times New Roman" pitchFamily="18" charset="0"/>
                <a:cs typeface="Times New Roman" pitchFamily="18" charset="0"/>
              </a:rPr>
              <a:t>Ogive</a:t>
            </a:r>
            <a:r>
              <a:rPr lang="en-US" sz="4000" dirty="0" smtClean="0">
                <a:solidFill>
                  <a:srgbClr val="A50021"/>
                </a:solidFill>
                <a:latin typeface="Times New Roman" pitchFamily="18" charset="0"/>
                <a:cs typeface="Times New Roman" pitchFamily="18" charset="0"/>
              </a:rPr>
              <a:t>: Cumulative frequency table</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lvl="2" indent="0" algn="just">
              <a:buSzPct val="95000"/>
              <a:buNone/>
            </a:pPr>
            <a:r>
              <a:rPr lang="en-US" dirty="0" smtClean="0">
                <a:solidFill>
                  <a:srgbClr val="0B5ED7"/>
                </a:solidFill>
              </a:rPr>
              <a:t>444, 412, 478, 467, 432, 450, 410, 465, 435, 454, 479, …….</a:t>
            </a:r>
          </a:p>
          <a:p>
            <a:pPr marL="0" lvl="2" indent="0" algn="just">
              <a:buSzPct val="95000"/>
              <a:buNone/>
            </a:pPr>
            <a:endParaRPr lang="en-US" dirty="0"/>
          </a:p>
          <a:p>
            <a:pPr marL="0" lvl="2" indent="0" algn="just">
              <a:buSzPct val="95000"/>
              <a:buNone/>
            </a:pPr>
            <a:r>
              <a:rPr lang="en-US" b="1" dirty="0" smtClean="0"/>
              <a:t>Step 1:</a:t>
            </a:r>
            <a:r>
              <a:rPr lang="en-US" dirty="0" smtClean="0"/>
              <a:t> Draw a cumulative frequency table</a:t>
            </a:r>
          </a:p>
          <a:p>
            <a:pPr marL="0" lvl="2" indent="0" algn="just">
              <a:buSzPct val="95000"/>
              <a:buNone/>
            </a:pPr>
            <a:endParaRPr lang="en-US" dirty="0" smtClean="0"/>
          </a:p>
          <a:p>
            <a:pPr marL="342900" lvl="2" indent="-342900" algn="just">
              <a:buSzPct val="95000"/>
            </a:pPr>
            <a:endParaRPr lang="en-US" sz="1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84726407"/>
              </p:ext>
            </p:extLst>
          </p:nvPr>
        </p:nvGraphicFramePr>
        <p:xfrm>
          <a:off x="2030414" y="3370421"/>
          <a:ext cx="4431346" cy="2519934"/>
        </p:xfrm>
        <a:graphic>
          <a:graphicData uri="http://schemas.openxmlformats.org/drawingml/2006/table">
            <a:tbl>
              <a:tblPr firstRow="1" firstCol="1" bandRow="1">
                <a:tableStyleId>{5C22544A-7EE6-4342-B048-85BDC9FD1C3A}</a:tableStyleId>
              </a:tblPr>
              <a:tblGrid>
                <a:gridCol w="933766">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10464">
                <a:tc>
                  <a:txBody>
                    <a:bodyPr/>
                    <a:lstStyle/>
                    <a:p>
                      <a:pPr algn="ctr">
                        <a:lnSpc>
                          <a:spcPct val="107000"/>
                        </a:lnSpc>
                        <a:spcAft>
                          <a:spcPts val="0"/>
                        </a:spcAft>
                      </a:pPr>
                      <a:r>
                        <a:rPr lang="en-US" sz="1200" dirty="0">
                          <a:effectLst/>
                        </a:rPr>
                        <a:t>Marks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Conversion into</a:t>
                      </a:r>
                      <a:br>
                        <a:rPr lang="en-US" sz="1200">
                          <a:effectLst/>
                        </a:rPr>
                      </a:br>
                      <a:r>
                        <a:rPr lang="en-US" sz="1200">
                          <a:effectLst/>
                        </a:rPr>
                        <a:t>exclusive series</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No. of students</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Cumulative Frequency</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214757">
                <a:tc>
                  <a:txBody>
                    <a:bodyPr/>
                    <a:lstStyle/>
                    <a:p>
                      <a:pPr algn="ctr">
                        <a:lnSpc>
                          <a:spcPct val="107000"/>
                        </a:lnSpc>
                        <a:spcAft>
                          <a:spcPts val="0"/>
                        </a:spcAft>
                      </a:pPr>
                      <a:r>
                        <a:rPr lang="en-US" sz="1200">
                          <a:effectLst/>
                        </a:rPr>
                        <a:t>(x)</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(f)</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(C.M)</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214757">
                <a:tc>
                  <a:txBody>
                    <a:bodyPr/>
                    <a:lstStyle/>
                    <a:p>
                      <a:pPr algn="ctr">
                        <a:lnSpc>
                          <a:spcPct val="107000"/>
                        </a:lnSpc>
                        <a:spcAft>
                          <a:spcPts val="0"/>
                        </a:spcAft>
                      </a:pPr>
                      <a:r>
                        <a:rPr lang="en-US" sz="1200">
                          <a:effectLst/>
                        </a:rPr>
                        <a:t>410-419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409.5-419.5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214757">
                <a:tc>
                  <a:txBody>
                    <a:bodyPr/>
                    <a:lstStyle/>
                    <a:p>
                      <a:pPr algn="ctr">
                        <a:lnSpc>
                          <a:spcPct val="107000"/>
                        </a:lnSpc>
                        <a:spcAft>
                          <a:spcPts val="0"/>
                        </a:spcAft>
                      </a:pPr>
                      <a:r>
                        <a:rPr lang="en-US" sz="1200">
                          <a:effectLst/>
                        </a:rPr>
                        <a:t>420-429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419.5-429.5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20</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34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214757">
                <a:tc>
                  <a:txBody>
                    <a:bodyPr/>
                    <a:lstStyle/>
                    <a:p>
                      <a:pPr algn="ctr">
                        <a:lnSpc>
                          <a:spcPct val="107000"/>
                        </a:lnSpc>
                        <a:spcAft>
                          <a:spcPts val="0"/>
                        </a:spcAft>
                      </a:pPr>
                      <a:r>
                        <a:rPr lang="en-US" sz="1200">
                          <a:effectLst/>
                        </a:rPr>
                        <a:t>430-439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429.5-439.5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214757">
                <a:tc>
                  <a:txBody>
                    <a:bodyPr/>
                    <a:lstStyle/>
                    <a:p>
                      <a:pPr algn="ctr">
                        <a:lnSpc>
                          <a:spcPct val="107000"/>
                        </a:lnSpc>
                        <a:spcAft>
                          <a:spcPts val="0"/>
                        </a:spcAft>
                      </a:pPr>
                      <a:r>
                        <a:rPr lang="en-US" sz="1200">
                          <a:effectLst/>
                        </a:rPr>
                        <a:t>440-449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439.5-449.5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54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130</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214757">
                <a:tc>
                  <a:txBody>
                    <a:bodyPr/>
                    <a:lstStyle/>
                    <a:p>
                      <a:pPr algn="ctr">
                        <a:lnSpc>
                          <a:spcPct val="107000"/>
                        </a:lnSpc>
                        <a:spcAft>
                          <a:spcPts val="0"/>
                        </a:spcAft>
                      </a:pPr>
                      <a:r>
                        <a:rPr lang="en-US" sz="1200">
                          <a:effectLst/>
                        </a:rPr>
                        <a:t>450-459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449.5-459.5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175</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214757">
                <a:tc>
                  <a:txBody>
                    <a:bodyPr/>
                    <a:lstStyle/>
                    <a:p>
                      <a:pPr algn="ctr">
                        <a:lnSpc>
                          <a:spcPct val="107000"/>
                        </a:lnSpc>
                        <a:spcAft>
                          <a:spcPts val="0"/>
                        </a:spcAft>
                      </a:pPr>
                      <a:r>
                        <a:rPr lang="en-US" sz="1200">
                          <a:effectLst/>
                        </a:rPr>
                        <a:t>460-469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459.5-469.5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18</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193</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214757">
                <a:tc>
                  <a:txBody>
                    <a:bodyPr/>
                    <a:lstStyle/>
                    <a:p>
                      <a:pPr algn="ctr">
                        <a:lnSpc>
                          <a:spcPct val="107000"/>
                        </a:lnSpc>
                        <a:spcAft>
                          <a:spcPts val="0"/>
                        </a:spcAft>
                      </a:pPr>
                      <a:r>
                        <a:rPr lang="en-US" sz="1200">
                          <a:effectLst/>
                        </a:rPr>
                        <a:t>470-479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469.5-479.5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200</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85428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36632"/>
          </a:xfrm>
        </p:spPr>
        <p:txBody>
          <a:bodyPr>
            <a:normAutofit/>
          </a:bodyPr>
          <a:lstStyle/>
          <a:p>
            <a:r>
              <a:rPr lang="en-US" sz="4000" dirty="0" err="1" smtClean="0">
                <a:solidFill>
                  <a:srgbClr val="A50021"/>
                </a:solidFill>
                <a:latin typeface="Times New Roman" pitchFamily="18" charset="0"/>
                <a:cs typeface="Times New Roman" pitchFamily="18" charset="0"/>
              </a:rPr>
              <a:t>Ogive</a:t>
            </a:r>
            <a:r>
              <a:rPr lang="en-US" sz="4000" dirty="0" smtClean="0">
                <a:solidFill>
                  <a:srgbClr val="A50021"/>
                </a:solidFill>
                <a:latin typeface="Times New Roman" pitchFamily="18" charset="0"/>
                <a:cs typeface="Times New Roman" pitchFamily="18" charset="0"/>
              </a:rPr>
              <a:t>: Graphical method to find mean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lvl="2" indent="0" algn="just">
              <a:buSzPct val="95000"/>
              <a:buNone/>
            </a:pPr>
            <a:endParaRPr lang="en-US" dirty="0"/>
          </a:p>
          <a:p>
            <a:pPr marL="0" lvl="2" indent="0" algn="just">
              <a:buSzPct val="95000"/>
              <a:buNone/>
            </a:pPr>
            <a:endParaRPr lang="en-US" b="1" dirty="0" smtClean="0"/>
          </a:p>
          <a:p>
            <a:pPr marL="0" lvl="2" indent="0" algn="just">
              <a:buSzPct val="95000"/>
              <a:buNone/>
            </a:pPr>
            <a:endParaRPr lang="en-US" b="1" dirty="0"/>
          </a:p>
          <a:p>
            <a:pPr marL="0" lvl="2" indent="0" algn="just">
              <a:buSzPct val="95000"/>
              <a:buNone/>
            </a:pPr>
            <a:endParaRPr lang="en-US" b="1" dirty="0" smtClean="0"/>
          </a:p>
          <a:p>
            <a:pPr marL="0" lvl="2" indent="0" algn="just">
              <a:buSzPct val="95000"/>
              <a:buNone/>
            </a:pPr>
            <a:endParaRPr lang="en-US" b="1" dirty="0"/>
          </a:p>
          <a:p>
            <a:pPr marL="0" lvl="2" indent="0" algn="just">
              <a:buSzPct val="95000"/>
              <a:buNone/>
            </a:pPr>
            <a:r>
              <a:rPr lang="en-US" b="1" dirty="0" smtClean="0"/>
              <a:t>Step 2:</a:t>
            </a:r>
            <a:r>
              <a:rPr lang="en-US" dirty="0" smtClean="0"/>
              <a:t> Less-than </a:t>
            </a:r>
            <a:r>
              <a:rPr lang="en-US" dirty="0" err="1" smtClean="0"/>
              <a:t>Ogive</a:t>
            </a:r>
            <a:r>
              <a:rPr lang="en-US" dirty="0" smtClean="0"/>
              <a:t> graph</a:t>
            </a:r>
          </a:p>
          <a:p>
            <a:pPr marL="0" lvl="2" indent="0" algn="just">
              <a:buSzPct val="95000"/>
              <a:buNone/>
            </a:pPr>
            <a:endParaRPr lang="en-US" dirty="0" smtClean="0"/>
          </a:p>
          <a:p>
            <a:pPr marL="342900" lvl="2" indent="-342900" algn="just">
              <a:buSzPct val="95000"/>
            </a:pPr>
            <a:endParaRPr lang="en-US" sz="1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2937222"/>
              </p:ext>
            </p:extLst>
          </p:nvPr>
        </p:nvGraphicFramePr>
        <p:xfrm>
          <a:off x="1219200" y="4292441"/>
          <a:ext cx="2678114" cy="1913763"/>
        </p:xfrm>
        <a:graphic>
          <a:graphicData uri="http://schemas.openxmlformats.org/drawingml/2006/table">
            <a:tbl>
              <a:tblPr firstRow="1" firstCol="1" bandRow="1">
                <a:tableStyleId>{5C22544A-7EE6-4342-B048-85BDC9FD1C3A}</a:tableStyleId>
              </a:tblPr>
              <a:tblGrid>
                <a:gridCol w="130651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10464">
                <a:tc>
                  <a:txBody>
                    <a:bodyPr/>
                    <a:lstStyle/>
                    <a:p>
                      <a:pPr algn="ctr">
                        <a:lnSpc>
                          <a:spcPct val="107000"/>
                        </a:lnSpc>
                        <a:spcAft>
                          <a:spcPts val="0"/>
                        </a:spcAft>
                      </a:pPr>
                      <a:r>
                        <a:rPr lang="en-US" sz="1200" dirty="0" smtClean="0">
                          <a:effectLst/>
                        </a:rPr>
                        <a:t>Upper class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Cumulative Frequency</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214757">
                <a:tc>
                  <a:txBody>
                    <a:bodyPr/>
                    <a:lstStyle/>
                    <a:p>
                      <a:pPr algn="ctr">
                        <a:lnSpc>
                          <a:spcPct val="107000"/>
                        </a:lnSpc>
                        <a:spcAft>
                          <a:spcPts val="0"/>
                        </a:spcAft>
                      </a:pPr>
                      <a:r>
                        <a:rPr lang="en-US" sz="1200" dirty="0" smtClean="0">
                          <a:effectLst/>
                        </a:rPr>
                        <a:t>Less than  419.5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214757">
                <a:tc>
                  <a:txBody>
                    <a:bodyPr/>
                    <a:lstStyle/>
                    <a:p>
                      <a:pPr algn="ctr">
                        <a:lnSpc>
                          <a:spcPct val="107000"/>
                        </a:lnSpc>
                        <a:spcAft>
                          <a:spcPts val="0"/>
                        </a:spcAft>
                      </a:pPr>
                      <a:r>
                        <a:rPr lang="en-US" sz="1200" dirty="0" smtClean="0">
                          <a:effectLst/>
                        </a:rPr>
                        <a:t>Less than 429.5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34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214757">
                <a:tc>
                  <a:txBody>
                    <a:bodyPr/>
                    <a:lstStyle/>
                    <a:p>
                      <a:pPr algn="ctr">
                        <a:lnSpc>
                          <a:spcPct val="107000"/>
                        </a:lnSpc>
                        <a:spcAft>
                          <a:spcPts val="0"/>
                        </a:spcAft>
                      </a:pPr>
                      <a:r>
                        <a:rPr lang="en-US" sz="1200" dirty="0" smtClean="0">
                          <a:effectLst/>
                        </a:rPr>
                        <a:t>Less than 439.5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76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214757">
                <a:tc>
                  <a:txBody>
                    <a:bodyPr/>
                    <a:lstStyle/>
                    <a:p>
                      <a:pPr algn="ctr">
                        <a:lnSpc>
                          <a:spcPct val="107000"/>
                        </a:lnSpc>
                        <a:spcAft>
                          <a:spcPts val="0"/>
                        </a:spcAft>
                      </a:pPr>
                      <a:r>
                        <a:rPr lang="en-US" sz="1200" dirty="0" smtClean="0">
                          <a:effectLst/>
                        </a:rPr>
                        <a:t>Less than  449.5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130</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214757">
                <a:tc>
                  <a:txBody>
                    <a:bodyPr/>
                    <a:lstStyle/>
                    <a:p>
                      <a:pPr algn="ctr">
                        <a:lnSpc>
                          <a:spcPct val="107000"/>
                        </a:lnSpc>
                        <a:spcAft>
                          <a:spcPts val="0"/>
                        </a:spcAft>
                      </a:pPr>
                      <a:r>
                        <a:rPr lang="en-US" sz="1200" dirty="0" smtClean="0">
                          <a:effectLst/>
                        </a:rPr>
                        <a:t>Less than  459.5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175</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214757">
                <a:tc>
                  <a:txBody>
                    <a:bodyPr/>
                    <a:lstStyle/>
                    <a:p>
                      <a:pPr algn="ctr">
                        <a:lnSpc>
                          <a:spcPct val="107000"/>
                        </a:lnSpc>
                        <a:spcAft>
                          <a:spcPts val="0"/>
                        </a:spcAft>
                      </a:pPr>
                      <a:r>
                        <a:rPr lang="en-US" sz="1200" dirty="0" smtClean="0">
                          <a:effectLst/>
                        </a:rPr>
                        <a:t>Less than  469.5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193</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214757">
                <a:tc>
                  <a:txBody>
                    <a:bodyPr/>
                    <a:lstStyle/>
                    <a:p>
                      <a:pPr algn="ctr">
                        <a:lnSpc>
                          <a:spcPct val="107000"/>
                        </a:lnSpc>
                        <a:spcAft>
                          <a:spcPts val="0"/>
                        </a:spcAft>
                      </a:pPr>
                      <a:r>
                        <a:rPr lang="en-US" sz="1200" dirty="0" smtClean="0">
                          <a:effectLst/>
                        </a:rPr>
                        <a:t>Less than  479.5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latin typeface="Times New Roman"/>
                          <a:ea typeface="Times New Roman"/>
                          <a:cs typeface="Times New Roman"/>
                        </a:rPr>
                        <a:t>200</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1925466"/>
              </p:ext>
            </p:extLst>
          </p:nvPr>
        </p:nvGraphicFramePr>
        <p:xfrm>
          <a:off x="2377441" y="1160621"/>
          <a:ext cx="3962399" cy="2519934"/>
        </p:xfrm>
        <a:graphic>
          <a:graphicData uri="http://schemas.openxmlformats.org/drawingml/2006/table">
            <a:tbl>
              <a:tblPr firstRow="1" firstCol="1" bandRow="1">
                <a:tableStyleId>{5C22544A-7EE6-4342-B048-85BDC9FD1C3A}</a:tableStyleId>
              </a:tblPr>
              <a:tblGrid>
                <a:gridCol w="834950">
                  <a:extLst>
                    <a:ext uri="{9D8B030D-6E8A-4147-A177-3AD203B41FA5}">
                      <a16:colId xmlns:a16="http://schemas.microsoft.com/office/drawing/2014/main" val="20000"/>
                    </a:ext>
                  </a:extLst>
                </a:gridCol>
                <a:gridCol w="987974">
                  <a:extLst>
                    <a:ext uri="{9D8B030D-6E8A-4147-A177-3AD203B41FA5}">
                      <a16:colId xmlns:a16="http://schemas.microsoft.com/office/drawing/2014/main" val="20001"/>
                    </a:ext>
                  </a:extLst>
                </a:gridCol>
                <a:gridCol w="913024">
                  <a:extLst>
                    <a:ext uri="{9D8B030D-6E8A-4147-A177-3AD203B41FA5}">
                      <a16:colId xmlns:a16="http://schemas.microsoft.com/office/drawing/2014/main" val="20002"/>
                    </a:ext>
                  </a:extLst>
                </a:gridCol>
                <a:gridCol w="1226451">
                  <a:extLst>
                    <a:ext uri="{9D8B030D-6E8A-4147-A177-3AD203B41FA5}">
                      <a16:colId xmlns:a16="http://schemas.microsoft.com/office/drawing/2014/main" val="20003"/>
                    </a:ext>
                  </a:extLst>
                </a:gridCol>
              </a:tblGrid>
              <a:tr h="700007">
                <a:tc>
                  <a:txBody>
                    <a:bodyPr/>
                    <a:lstStyle/>
                    <a:p>
                      <a:pPr algn="ctr">
                        <a:lnSpc>
                          <a:spcPct val="107000"/>
                        </a:lnSpc>
                        <a:spcAft>
                          <a:spcPts val="0"/>
                        </a:spcAft>
                      </a:pPr>
                      <a:r>
                        <a:rPr lang="en-US" sz="1200" dirty="0">
                          <a:effectLst/>
                        </a:rPr>
                        <a:t>Marks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Conversion into</a:t>
                      </a:r>
                      <a:br>
                        <a:rPr lang="en-US" sz="1200">
                          <a:effectLst/>
                        </a:rPr>
                      </a:br>
                      <a:r>
                        <a:rPr lang="en-US" sz="1200">
                          <a:effectLst/>
                        </a:rPr>
                        <a:t>exclusive series</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No. of students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Cumulative Frequency</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187474">
                <a:tc>
                  <a:txBody>
                    <a:bodyPr/>
                    <a:lstStyle/>
                    <a:p>
                      <a:pPr algn="ctr">
                        <a:lnSpc>
                          <a:spcPct val="107000"/>
                        </a:lnSpc>
                        <a:spcAft>
                          <a:spcPts val="0"/>
                        </a:spcAft>
                      </a:pPr>
                      <a:r>
                        <a:rPr lang="en-US" sz="1200">
                          <a:effectLst/>
                        </a:rPr>
                        <a:t>(x)</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(f)</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(C.M)</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187474">
                <a:tc>
                  <a:txBody>
                    <a:bodyPr/>
                    <a:lstStyle/>
                    <a:p>
                      <a:pPr algn="ctr">
                        <a:lnSpc>
                          <a:spcPct val="107000"/>
                        </a:lnSpc>
                        <a:spcAft>
                          <a:spcPts val="0"/>
                        </a:spcAft>
                      </a:pPr>
                      <a:r>
                        <a:rPr lang="en-US" sz="1200">
                          <a:effectLst/>
                        </a:rPr>
                        <a:t>410-419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409.5-419.5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187474">
                <a:tc>
                  <a:txBody>
                    <a:bodyPr/>
                    <a:lstStyle/>
                    <a:p>
                      <a:pPr algn="ctr">
                        <a:lnSpc>
                          <a:spcPct val="107000"/>
                        </a:lnSpc>
                        <a:spcAft>
                          <a:spcPts val="0"/>
                        </a:spcAft>
                      </a:pPr>
                      <a:r>
                        <a:rPr lang="en-US" sz="1200">
                          <a:effectLst/>
                        </a:rPr>
                        <a:t>420-429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419.5-429.5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20</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34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187474">
                <a:tc>
                  <a:txBody>
                    <a:bodyPr/>
                    <a:lstStyle/>
                    <a:p>
                      <a:pPr algn="ctr">
                        <a:lnSpc>
                          <a:spcPct val="107000"/>
                        </a:lnSpc>
                        <a:spcAft>
                          <a:spcPts val="0"/>
                        </a:spcAft>
                      </a:pPr>
                      <a:r>
                        <a:rPr lang="en-US" sz="1200">
                          <a:effectLst/>
                        </a:rPr>
                        <a:t>430-439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429.5-439.5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187474">
                <a:tc>
                  <a:txBody>
                    <a:bodyPr/>
                    <a:lstStyle/>
                    <a:p>
                      <a:pPr algn="ctr">
                        <a:lnSpc>
                          <a:spcPct val="107000"/>
                        </a:lnSpc>
                        <a:spcAft>
                          <a:spcPts val="0"/>
                        </a:spcAft>
                      </a:pPr>
                      <a:r>
                        <a:rPr lang="en-US" sz="1200">
                          <a:effectLst/>
                        </a:rPr>
                        <a:t>440-449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439.5-449.5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54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130</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187474">
                <a:tc>
                  <a:txBody>
                    <a:bodyPr/>
                    <a:lstStyle/>
                    <a:p>
                      <a:pPr algn="ctr">
                        <a:lnSpc>
                          <a:spcPct val="107000"/>
                        </a:lnSpc>
                        <a:spcAft>
                          <a:spcPts val="0"/>
                        </a:spcAft>
                      </a:pPr>
                      <a:r>
                        <a:rPr lang="en-US" sz="1200">
                          <a:effectLst/>
                        </a:rPr>
                        <a:t>450-459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449.5-459.5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175</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187474">
                <a:tc>
                  <a:txBody>
                    <a:bodyPr/>
                    <a:lstStyle/>
                    <a:p>
                      <a:pPr algn="ctr">
                        <a:lnSpc>
                          <a:spcPct val="107000"/>
                        </a:lnSpc>
                        <a:spcAft>
                          <a:spcPts val="0"/>
                        </a:spcAft>
                      </a:pPr>
                      <a:r>
                        <a:rPr lang="en-US" sz="1200">
                          <a:effectLst/>
                        </a:rPr>
                        <a:t>460-469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459.5-469.5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18</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193</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187474">
                <a:tc>
                  <a:txBody>
                    <a:bodyPr/>
                    <a:lstStyle/>
                    <a:p>
                      <a:pPr algn="ctr">
                        <a:lnSpc>
                          <a:spcPct val="107000"/>
                        </a:lnSpc>
                        <a:spcAft>
                          <a:spcPts val="0"/>
                        </a:spcAft>
                      </a:pPr>
                      <a:r>
                        <a:rPr lang="en-US" sz="1200">
                          <a:effectLst/>
                        </a:rPr>
                        <a:t>470-479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469.5-479.5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200</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020" y="4060509"/>
            <a:ext cx="2812098" cy="2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094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0"/>
            <a:ext cx="8425339" cy="1143000"/>
          </a:xfrm>
        </p:spPr>
        <p:txBody>
          <a:bodyPr>
            <a:normAutofit/>
          </a:bodyPr>
          <a:lstStyle/>
          <a:p>
            <a:r>
              <a:rPr lang="en-US" sz="4000" dirty="0" err="1" smtClean="0">
                <a:solidFill>
                  <a:srgbClr val="A50021"/>
                </a:solidFill>
                <a:latin typeface="Times New Roman" pitchFamily="18" charset="0"/>
                <a:cs typeface="Times New Roman" pitchFamily="18" charset="0"/>
              </a:rPr>
              <a:t>Ogive</a:t>
            </a:r>
            <a:r>
              <a:rPr lang="en-US" sz="4000" dirty="0" smtClean="0">
                <a:solidFill>
                  <a:srgbClr val="A50021"/>
                </a:solidFill>
                <a:latin typeface="Times New Roman" pitchFamily="18" charset="0"/>
                <a:cs typeface="Times New Roman" pitchFamily="18" charset="0"/>
              </a:rPr>
              <a:t>: Graphical method to find mean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3093720"/>
            <a:ext cx="8425339" cy="3230880"/>
          </a:xfrm>
        </p:spPr>
        <p:txBody>
          <a:bodyPr>
            <a:normAutofit/>
          </a:bodyPr>
          <a:lstStyle/>
          <a:p>
            <a:pPr marL="0" lvl="2" indent="0" algn="just">
              <a:buSzPct val="95000"/>
              <a:buNone/>
            </a:pPr>
            <a:endParaRPr lang="en-US" b="1" dirty="0" smtClean="0"/>
          </a:p>
          <a:p>
            <a:pPr marL="0" lvl="2" indent="0" algn="just">
              <a:buSzPct val="95000"/>
              <a:buNone/>
            </a:pPr>
            <a:endParaRPr lang="en-US" b="1" dirty="0" smtClean="0"/>
          </a:p>
          <a:p>
            <a:pPr marL="0" lvl="2" indent="0" algn="just">
              <a:buSzPct val="95000"/>
              <a:buNone/>
            </a:pPr>
            <a:r>
              <a:rPr lang="en-US" b="1" dirty="0" smtClean="0"/>
              <a:t>Step 3:</a:t>
            </a:r>
            <a:r>
              <a:rPr lang="en-US" dirty="0" smtClean="0"/>
              <a:t> More-than </a:t>
            </a:r>
            <a:r>
              <a:rPr lang="en-US" dirty="0" err="1" smtClean="0"/>
              <a:t>Ogive</a:t>
            </a:r>
            <a:r>
              <a:rPr lang="en-US" dirty="0" smtClean="0"/>
              <a:t> graph</a:t>
            </a:r>
          </a:p>
          <a:p>
            <a:pPr marL="0" lvl="2" indent="0" algn="just">
              <a:buSzPct val="95000"/>
              <a:buNone/>
            </a:pPr>
            <a:endParaRPr lang="en-US" dirty="0" smtClean="0"/>
          </a:p>
          <a:p>
            <a:pPr marL="342900" lvl="2" indent="-342900" algn="just">
              <a:buSzPct val="95000"/>
            </a:pPr>
            <a:endParaRPr lang="en-US" sz="1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54934615"/>
              </p:ext>
            </p:extLst>
          </p:nvPr>
        </p:nvGraphicFramePr>
        <p:xfrm>
          <a:off x="1112520" y="4339019"/>
          <a:ext cx="2678114" cy="1913763"/>
        </p:xfrm>
        <a:graphic>
          <a:graphicData uri="http://schemas.openxmlformats.org/drawingml/2006/table">
            <a:tbl>
              <a:tblPr firstRow="1" firstCol="1" bandRow="1">
                <a:tableStyleId>{5C22544A-7EE6-4342-B048-85BDC9FD1C3A}</a:tableStyleId>
              </a:tblPr>
              <a:tblGrid>
                <a:gridCol w="130651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10464">
                <a:tc>
                  <a:txBody>
                    <a:bodyPr/>
                    <a:lstStyle/>
                    <a:p>
                      <a:pPr algn="ctr">
                        <a:lnSpc>
                          <a:spcPct val="107000"/>
                        </a:lnSpc>
                        <a:spcAft>
                          <a:spcPts val="0"/>
                        </a:spcAft>
                      </a:pPr>
                      <a:r>
                        <a:rPr lang="en-US" sz="1200" dirty="0" smtClean="0">
                          <a:effectLst/>
                        </a:rPr>
                        <a:t>Upper class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Cumulative Frequency</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214757">
                <a:tc>
                  <a:txBody>
                    <a:bodyPr/>
                    <a:lstStyle/>
                    <a:p>
                      <a:pPr algn="ctr">
                        <a:lnSpc>
                          <a:spcPct val="107000"/>
                        </a:lnSpc>
                        <a:spcAft>
                          <a:spcPts val="0"/>
                        </a:spcAft>
                      </a:pPr>
                      <a:r>
                        <a:rPr lang="en-US" sz="1200" dirty="0" smtClean="0">
                          <a:effectLst/>
                        </a:rPr>
                        <a:t>More than  409.5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latin typeface="Times New Roman"/>
                          <a:ea typeface="Times New Roman"/>
                          <a:cs typeface="Times New Roman"/>
                        </a:rPr>
                        <a:t>200</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214757">
                <a:tc>
                  <a:txBody>
                    <a:bodyPr/>
                    <a:lstStyle/>
                    <a:p>
                      <a:pPr algn="ctr">
                        <a:lnSpc>
                          <a:spcPct val="107000"/>
                        </a:lnSpc>
                        <a:spcAft>
                          <a:spcPts val="0"/>
                        </a:spcAft>
                      </a:pPr>
                      <a:r>
                        <a:rPr lang="en-US" sz="1200" dirty="0" smtClean="0">
                          <a:effectLst/>
                        </a:rPr>
                        <a:t>More than 419.5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186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214757">
                <a:tc>
                  <a:txBody>
                    <a:bodyPr/>
                    <a:lstStyle/>
                    <a:p>
                      <a:pPr algn="ctr">
                        <a:lnSpc>
                          <a:spcPct val="107000"/>
                        </a:lnSpc>
                        <a:spcAft>
                          <a:spcPts val="0"/>
                        </a:spcAft>
                      </a:pPr>
                      <a:r>
                        <a:rPr lang="en-US" sz="1200" dirty="0" smtClean="0">
                          <a:effectLst/>
                        </a:rPr>
                        <a:t>More than 429.5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166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214757">
                <a:tc>
                  <a:txBody>
                    <a:bodyPr/>
                    <a:lstStyle/>
                    <a:p>
                      <a:pPr algn="ctr">
                        <a:lnSpc>
                          <a:spcPct val="107000"/>
                        </a:lnSpc>
                        <a:spcAft>
                          <a:spcPts val="0"/>
                        </a:spcAft>
                      </a:pPr>
                      <a:r>
                        <a:rPr lang="en-US" sz="1200" dirty="0" smtClean="0">
                          <a:effectLst/>
                        </a:rPr>
                        <a:t>More than  439.5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124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214757">
                <a:tc>
                  <a:txBody>
                    <a:bodyPr/>
                    <a:lstStyle/>
                    <a:p>
                      <a:pPr algn="ctr">
                        <a:lnSpc>
                          <a:spcPct val="107000"/>
                        </a:lnSpc>
                        <a:spcAft>
                          <a:spcPts val="0"/>
                        </a:spcAft>
                      </a:pPr>
                      <a:r>
                        <a:rPr lang="en-US" sz="1200" dirty="0" smtClean="0">
                          <a:effectLst/>
                        </a:rPr>
                        <a:t>More than  449.5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70</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214757">
                <a:tc>
                  <a:txBody>
                    <a:bodyPr/>
                    <a:lstStyle/>
                    <a:p>
                      <a:pPr algn="ctr">
                        <a:lnSpc>
                          <a:spcPct val="107000"/>
                        </a:lnSpc>
                        <a:spcAft>
                          <a:spcPts val="0"/>
                        </a:spcAft>
                      </a:pPr>
                      <a:r>
                        <a:rPr lang="en-US" sz="1200" dirty="0" smtClean="0">
                          <a:effectLst/>
                        </a:rPr>
                        <a:t>More than  459.5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latin typeface="Times New Roman"/>
                          <a:ea typeface="Times New Roman"/>
                          <a:cs typeface="Times New Roman"/>
                        </a:rPr>
                        <a:t>25</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214757">
                <a:tc>
                  <a:txBody>
                    <a:bodyPr/>
                    <a:lstStyle/>
                    <a:p>
                      <a:pPr algn="ctr">
                        <a:lnSpc>
                          <a:spcPct val="107000"/>
                        </a:lnSpc>
                        <a:spcAft>
                          <a:spcPts val="0"/>
                        </a:spcAft>
                      </a:pPr>
                      <a:r>
                        <a:rPr lang="en-US" sz="1200" dirty="0" smtClean="0">
                          <a:effectLst/>
                        </a:rPr>
                        <a:t>More than  469.5</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latin typeface="Times New Roman"/>
                          <a:ea typeface="Times New Roman"/>
                          <a:cs typeface="Times New Roman"/>
                        </a:rPr>
                        <a:t>7</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74813845"/>
              </p:ext>
            </p:extLst>
          </p:nvPr>
        </p:nvGraphicFramePr>
        <p:xfrm>
          <a:off x="2377441" y="1160621"/>
          <a:ext cx="3718559" cy="2519934"/>
        </p:xfrm>
        <a:graphic>
          <a:graphicData uri="http://schemas.openxmlformats.org/drawingml/2006/table">
            <a:tbl>
              <a:tblPr firstRow="1" firstCol="1" bandRow="1">
                <a:tableStyleId>{5C22544A-7EE6-4342-B048-85BDC9FD1C3A}</a:tableStyleId>
              </a:tblPr>
              <a:tblGrid>
                <a:gridCol w="783568">
                  <a:extLst>
                    <a:ext uri="{9D8B030D-6E8A-4147-A177-3AD203B41FA5}">
                      <a16:colId xmlns:a16="http://schemas.microsoft.com/office/drawing/2014/main" val="20000"/>
                    </a:ext>
                  </a:extLst>
                </a:gridCol>
                <a:gridCol w="927176">
                  <a:extLst>
                    <a:ext uri="{9D8B030D-6E8A-4147-A177-3AD203B41FA5}">
                      <a16:colId xmlns:a16="http://schemas.microsoft.com/office/drawing/2014/main" val="20001"/>
                    </a:ext>
                  </a:extLst>
                </a:gridCol>
                <a:gridCol w="856838">
                  <a:extLst>
                    <a:ext uri="{9D8B030D-6E8A-4147-A177-3AD203B41FA5}">
                      <a16:colId xmlns:a16="http://schemas.microsoft.com/office/drawing/2014/main" val="20002"/>
                    </a:ext>
                  </a:extLst>
                </a:gridCol>
                <a:gridCol w="1150977">
                  <a:extLst>
                    <a:ext uri="{9D8B030D-6E8A-4147-A177-3AD203B41FA5}">
                      <a16:colId xmlns:a16="http://schemas.microsoft.com/office/drawing/2014/main" val="20003"/>
                    </a:ext>
                  </a:extLst>
                </a:gridCol>
              </a:tblGrid>
              <a:tr h="675759">
                <a:tc>
                  <a:txBody>
                    <a:bodyPr/>
                    <a:lstStyle/>
                    <a:p>
                      <a:pPr algn="ctr">
                        <a:lnSpc>
                          <a:spcPct val="107000"/>
                        </a:lnSpc>
                        <a:spcAft>
                          <a:spcPts val="0"/>
                        </a:spcAft>
                      </a:pPr>
                      <a:r>
                        <a:rPr lang="en-US" sz="1200" dirty="0">
                          <a:effectLst/>
                        </a:rPr>
                        <a:t>Marks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Conversion into</a:t>
                      </a:r>
                      <a:br>
                        <a:rPr lang="en-US" sz="1200">
                          <a:effectLst/>
                        </a:rPr>
                      </a:br>
                      <a:r>
                        <a:rPr lang="en-US" sz="1200">
                          <a:effectLst/>
                        </a:rPr>
                        <a:t>exclusive series</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No. of students</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Cumulative Frequency</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180980">
                <a:tc>
                  <a:txBody>
                    <a:bodyPr/>
                    <a:lstStyle/>
                    <a:p>
                      <a:pPr algn="ctr">
                        <a:lnSpc>
                          <a:spcPct val="107000"/>
                        </a:lnSpc>
                        <a:spcAft>
                          <a:spcPts val="0"/>
                        </a:spcAft>
                      </a:pPr>
                      <a:r>
                        <a:rPr lang="en-US" sz="1200">
                          <a:effectLst/>
                        </a:rPr>
                        <a:t>(x)</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(f)</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(C.M)</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180980">
                <a:tc>
                  <a:txBody>
                    <a:bodyPr/>
                    <a:lstStyle/>
                    <a:p>
                      <a:pPr algn="ctr">
                        <a:lnSpc>
                          <a:spcPct val="107000"/>
                        </a:lnSpc>
                        <a:spcAft>
                          <a:spcPts val="0"/>
                        </a:spcAft>
                      </a:pPr>
                      <a:r>
                        <a:rPr lang="en-US" sz="1200">
                          <a:effectLst/>
                        </a:rPr>
                        <a:t>410-419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409.5-419.5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180980">
                <a:tc>
                  <a:txBody>
                    <a:bodyPr/>
                    <a:lstStyle/>
                    <a:p>
                      <a:pPr algn="ctr">
                        <a:lnSpc>
                          <a:spcPct val="107000"/>
                        </a:lnSpc>
                        <a:spcAft>
                          <a:spcPts val="0"/>
                        </a:spcAft>
                      </a:pPr>
                      <a:r>
                        <a:rPr lang="en-US" sz="1200">
                          <a:effectLst/>
                        </a:rPr>
                        <a:t>420-429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419.5-429.5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20</a:t>
                      </a:r>
                      <a:endParaRPr lang="en-IN" sz="1100" dirty="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34</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180980">
                <a:tc>
                  <a:txBody>
                    <a:bodyPr/>
                    <a:lstStyle/>
                    <a:p>
                      <a:pPr algn="ctr">
                        <a:lnSpc>
                          <a:spcPct val="107000"/>
                        </a:lnSpc>
                        <a:spcAft>
                          <a:spcPts val="0"/>
                        </a:spcAft>
                      </a:pPr>
                      <a:r>
                        <a:rPr lang="en-US" sz="1200">
                          <a:effectLst/>
                        </a:rPr>
                        <a:t>430-439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429.5-439.5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42</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76</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180980">
                <a:tc>
                  <a:txBody>
                    <a:bodyPr/>
                    <a:lstStyle/>
                    <a:p>
                      <a:pPr algn="ctr">
                        <a:lnSpc>
                          <a:spcPct val="107000"/>
                        </a:lnSpc>
                        <a:spcAft>
                          <a:spcPts val="0"/>
                        </a:spcAft>
                      </a:pPr>
                      <a:r>
                        <a:rPr lang="en-US" sz="1200">
                          <a:effectLst/>
                        </a:rPr>
                        <a:t>440-449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439.5-449.5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54</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130</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180980">
                <a:tc>
                  <a:txBody>
                    <a:bodyPr/>
                    <a:lstStyle/>
                    <a:p>
                      <a:pPr algn="ctr">
                        <a:lnSpc>
                          <a:spcPct val="107000"/>
                        </a:lnSpc>
                        <a:spcAft>
                          <a:spcPts val="0"/>
                        </a:spcAft>
                      </a:pPr>
                      <a:r>
                        <a:rPr lang="en-US" sz="1200">
                          <a:effectLst/>
                        </a:rPr>
                        <a:t>450-459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449.5-459.5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175</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180980">
                <a:tc>
                  <a:txBody>
                    <a:bodyPr/>
                    <a:lstStyle/>
                    <a:p>
                      <a:pPr algn="ctr">
                        <a:lnSpc>
                          <a:spcPct val="107000"/>
                        </a:lnSpc>
                        <a:spcAft>
                          <a:spcPts val="0"/>
                        </a:spcAft>
                      </a:pPr>
                      <a:r>
                        <a:rPr lang="en-US" sz="1200">
                          <a:effectLst/>
                        </a:rPr>
                        <a:t>460-469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459.5-469.5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18</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193</a:t>
                      </a:r>
                      <a:endParaRPr lang="en-IN"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180980">
                <a:tc>
                  <a:txBody>
                    <a:bodyPr/>
                    <a:lstStyle/>
                    <a:p>
                      <a:pPr algn="ctr">
                        <a:lnSpc>
                          <a:spcPct val="107000"/>
                        </a:lnSpc>
                        <a:spcAft>
                          <a:spcPts val="0"/>
                        </a:spcAft>
                      </a:pPr>
                      <a:r>
                        <a:rPr lang="en-US" sz="1200">
                          <a:effectLst/>
                        </a:rPr>
                        <a:t>470-479</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469.5-479.5</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a:effectLst/>
                        </a:rPr>
                        <a:t>7</a:t>
                      </a:r>
                      <a:endParaRPr lang="en-IN" sz="1100">
                        <a:effectLst/>
                        <a:latin typeface="Calibri"/>
                        <a:ea typeface="Calibri"/>
                        <a:cs typeface="Times New Roman"/>
                      </a:endParaRPr>
                    </a:p>
                  </a:txBody>
                  <a:tcPr marL="9525" marR="9525" marT="9525" marB="9525" anchor="ctr"/>
                </a:tc>
                <a:tc>
                  <a:txBody>
                    <a:bodyPr/>
                    <a:lstStyle/>
                    <a:p>
                      <a:pPr algn="ctr">
                        <a:lnSpc>
                          <a:spcPct val="107000"/>
                        </a:lnSpc>
                        <a:spcAft>
                          <a:spcPts val="0"/>
                        </a:spcAft>
                      </a:pPr>
                      <a:r>
                        <a:rPr lang="en-US" sz="1200" dirty="0">
                          <a:effectLst/>
                        </a:rPr>
                        <a:t>200</a:t>
                      </a:r>
                      <a:endParaRPr lang="en-IN"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658" y="4273869"/>
            <a:ext cx="2574980" cy="1905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262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Information from </a:t>
            </a:r>
            <a:r>
              <a:rPr lang="en-US" sz="4000" dirty="0" err="1" smtClean="0">
                <a:solidFill>
                  <a:srgbClr val="A50021"/>
                </a:solidFill>
                <a:latin typeface="Times New Roman" pitchFamily="18" charset="0"/>
                <a:cs typeface="Times New Roman" pitchFamily="18" charset="0"/>
              </a:rPr>
              <a:t>Ogive</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9" y="1935480"/>
            <a:ext cx="3623862" cy="2758440"/>
          </a:xfrm>
        </p:spPr>
        <p:txBody>
          <a:bodyPr>
            <a:normAutofit/>
          </a:bodyPr>
          <a:lstStyle/>
          <a:p>
            <a:pPr marL="342900" lvl="2" indent="-342900" algn="just">
              <a:buSzPct val="95000"/>
            </a:pPr>
            <a:r>
              <a:rPr lang="en-US" sz="2000" dirty="0" smtClean="0">
                <a:latin typeface="Times New Roman" panose="02020603050405020304" pitchFamily="18" charset="0"/>
                <a:cs typeface="Times New Roman" panose="02020603050405020304" pitchFamily="18" charset="0"/>
              </a:rPr>
              <a:t>Mean from Less-than </a:t>
            </a:r>
            <a:r>
              <a:rPr lang="en-US" sz="2000" dirty="0" err="1" smtClean="0">
                <a:latin typeface="Times New Roman" panose="02020603050405020304" pitchFamily="18" charset="0"/>
                <a:cs typeface="Times New Roman" panose="02020603050405020304" pitchFamily="18" charset="0"/>
              </a:rPr>
              <a:t>Ogive</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
        <p:nvSpPr>
          <p:cNvPr id="9" name="Content Placeholder 2"/>
          <p:cNvSpPr txBox="1">
            <a:spLocks/>
          </p:cNvSpPr>
          <p:nvPr/>
        </p:nvSpPr>
        <p:spPr>
          <a:xfrm>
            <a:off x="4758139" y="1935480"/>
            <a:ext cx="3623862" cy="260604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lvl="2" indent="-342900" algn="just">
              <a:buSzPct val="95000"/>
            </a:pPr>
            <a:r>
              <a:rPr lang="en-US" sz="2000" dirty="0" smtClean="0">
                <a:latin typeface="Times New Roman" panose="02020603050405020304" pitchFamily="18" charset="0"/>
                <a:cs typeface="Times New Roman" panose="02020603050405020304" pitchFamily="18" charset="0"/>
              </a:rPr>
              <a:t>Mean from More-than </a:t>
            </a:r>
            <a:r>
              <a:rPr lang="en-US" sz="2000" dirty="0" err="1" smtClean="0">
                <a:latin typeface="Times New Roman" panose="02020603050405020304" pitchFamily="18" charset="0"/>
                <a:cs typeface="Times New Roman" panose="02020603050405020304" pitchFamily="18" charset="0"/>
              </a:rPr>
              <a:t>Ogive</a:t>
            </a:r>
            <a:endParaRPr lang="en-US" sz="2000" dirty="0" smtClean="0">
              <a:latin typeface="Times New Roman" panose="02020603050405020304" pitchFamily="18" charset="0"/>
              <a:cs typeface="Times New Roman" panose="02020603050405020304" pitchFamily="18" charset="0"/>
            </a:endParaRPr>
          </a:p>
          <a:p>
            <a:pPr marL="342900" lvl="2" indent="-342900" algn="just">
              <a:buSzPct val="95000"/>
            </a:pPr>
            <a:endParaRPr lang="en-US" sz="2000" dirty="0" smtClean="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468077" y="5478780"/>
            <a:ext cx="8425339" cy="11887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65113" lvl="2" indent="-265113" algn="just">
              <a:buClr>
                <a:schemeClr val="accent3"/>
              </a:buClr>
              <a:buSzPct val="95000"/>
            </a:pPr>
            <a:r>
              <a:rPr lang="en-US" sz="2000" dirty="0" smtClean="0">
                <a:solidFill>
                  <a:srgbClr val="0B5ED7"/>
                </a:solidFill>
              </a:rPr>
              <a:t>A % C </a:t>
            </a:r>
            <a:r>
              <a:rPr lang="en-US" sz="2000" dirty="0" err="1" smtClean="0">
                <a:solidFill>
                  <a:srgbClr val="0B5ED7"/>
                </a:solidFill>
              </a:rPr>
              <a:t>freq</a:t>
            </a:r>
            <a:r>
              <a:rPr lang="en-US" sz="2000" dirty="0" smtClean="0">
                <a:solidFill>
                  <a:srgbClr val="0B5ED7"/>
                </a:solidFill>
              </a:rPr>
              <a:t> of .65 for the third class 439.5.....449.5 means that 65% of all scores are found in this class or below.</a:t>
            </a:r>
            <a:endParaRPr lang="en-IN" sz="2000" dirty="0" smtClean="0">
              <a:solidFill>
                <a:srgbClr val="0B5ED7"/>
              </a:solidFill>
            </a:endParaRPr>
          </a:p>
          <a:p>
            <a:pPr marL="0" lvl="2" indent="0" algn="just">
              <a:buClr>
                <a:schemeClr val="accent3"/>
              </a:buClr>
              <a:buSzPct val="95000"/>
              <a:buNone/>
            </a:pPr>
            <a:endParaRPr lang="en-US" sz="2400" dirty="0" smtClean="0">
              <a:latin typeface="Times New Roman" panose="02020603050405020304" pitchFamily="18" charset="0"/>
              <a:cs typeface="Times New Roman" panose="02020603050405020304" pitchFamily="18" charset="0"/>
            </a:endParaRP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0" y="2494598"/>
            <a:ext cx="2895918" cy="214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 y="2532699"/>
            <a:ext cx="2895918" cy="214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094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Information from </a:t>
            </a:r>
            <a:r>
              <a:rPr lang="en-US" sz="4000" dirty="0" err="1" smtClean="0">
                <a:solidFill>
                  <a:srgbClr val="A50021"/>
                </a:solidFill>
                <a:latin typeface="Times New Roman" pitchFamily="18" charset="0"/>
                <a:cs typeface="Times New Roman" pitchFamily="18" charset="0"/>
              </a:rPr>
              <a:t>Ogive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12" name="Content Placeholder 2"/>
          <p:cNvSpPr txBox="1">
            <a:spLocks/>
          </p:cNvSpPr>
          <p:nvPr/>
        </p:nvSpPr>
        <p:spPr>
          <a:xfrm>
            <a:off x="468077" y="1851660"/>
            <a:ext cx="8425339" cy="481584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000" dirty="0" smtClean="0"/>
              <a:t>Less-than </a:t>
            </a:r>
            <a:r>
              <a:rPr lang="en-US" sz="2000" dirty="0"/>
              <a:t>and </a:t>
            </a:r>
            <a:r>
              <a:rPr lang="en-US" sz="2000" dirty="0" smtClean="0"/>
              <a:t>more-than </a:t>
            </a:r>
            <a:r>
              <a:rPr lang="en-US" sz="2000" dirty="0" err="1"/>
              <a:t>Ogive</a:t>
            </a:r>
            <a:r>
              <a:rPr lang="en-US" sz="2000" dirty="0"/>
              <a:t> </a:t>
            </a:r>
            <a:r>
              <a:rPr lang="en-US" sz="2000" dirty="0" smtClean="0"/>
              <a:t>approach</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marL="0" indent="0">
              <a:buNone/>
            </a:pPr>
            <a:r>
              <a:rPr lang="en-US" sz="2000" dirty="0" smtClean="0">
                <a:solidFill>
                  <a:srgbClr val="0B5ED7"/>
                </a:solidFill>
              </a:rPr>
              <a:t>         A cross point of two </a:t>
            </a:r>
            <a:r>
              <a:rPr lang="en-US" sz="2000" dirty="0" err="1" smtClean="0">
                <a:solidFill>
                  <a:srgbClr val="0B5ED7"/>
                </a:solidFill>
              </a:rPr>
              <a:t>Ogive</a:t>
            </a:r>
            <a:r>
              <a:rPr lang="en-US" sz="2000" dirty="0" smtClean="0">
                <a:solidFill>
                  <a:srgbClr val="0B5ED7"/>
                </a:solidFill>
              </a:rPr>
              <a:t> plots gives the mean of the sample</a:t>
            </a:r>
            <a:endParaRPr lang="en-IN" sz="2000" dirty="0">
              <a:solidFill>
                <a:srgbClr val="0B5ED7"/>
              </a:solidFill>
            </a:endParaRPr>
          </a:p>
          <a:p>
            <a:pPr marL="0" lvl="2" indent="0" algn="just">
              <a:buClr>
                <a:schemeClr val="accent3"/>
              </a:buClr>
              <a:buSzPct val="95000"/>
              <a:buNone/>
            </a:pPr>
            <a:endParaRPr lang="en-US" sz="24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421" y="2668904"/>
            <a:ext cx="3566478" cy="265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221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Some other measures of mean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706880"/>
            <a:ext cx="8425339" cy="4389120"/>
          </a:xfrm>
        </p:spPr>
        <p:txBody>
          <a:bodyPr>
            <a:normAutofit/>
          </a:bodyPr>
          <a:lstStyle/>
          <a:p>
            <a:pPr marL="265113" lvl="2" indent="-265113" algn="just">
              <a:buClr>
                <a:schemeClr val="accent3"/>
              </a:buClr>
              <a:buSzPct val="95000"/>
            </a:pPr>
            <a:r>
              <a:rPr lang="en-US" sz="2400" dirty="0" smtClean="0">
                <a:latin typeface="Times New Roman" panose="02020603050405020304" pitchFamily="18" charset="0"/>
                <a:cs typeface="Times New Roman" panose="02020603050405020304" pitchFamily="18" charset="0"/>
              </a:rPr>
              <a:t>There are three mean measures of location:</a:t>
            </a:r>
          </a:p>
          <a:p>
            <a:pPr marL="1819593" lvl="8" indent="-265113" algn="just">
              <a:buSzPct val="95000"/>
            </a:pPr>
            <a:endParaRPr lang="en-US" sz="17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Arithmetic Mean (AM)</a:t>
            </a:r>
          </a:p>
          <a:p>
            <a:pPr marL="1897380" lvl="8" indent="-342900" algn="just">
              <a:buSzPct val="95000"/>
            </a:pPr>
            <a:endParaRPr lang="en-US" sz="18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Geometric mean (GM)</a:t>
            </a:r>
          </a:p>
          <a:p>
            <a:pPr marL="1897380" lvl="8" indent="-342900" algn="just">
              <a:buSzPct val="95000"/>
            </a:pPr>
            <a:endParaRPr lang="en-US" sz="12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Harmonic mean (HM)</a:t>
            </a: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3642266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Some other measures of mean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9" y="1706880"/>
                <a:ext cx="4126782" cy="4389120"/>
              </a:xfrm>
            </p:spPr>
            <p:txBody>
              <a:bodyPr>
                <a:normAutofit/>
              </a:bodyPr>
              <a:lstStyle/>
              <a:p>
                <a:pPr marL="891540" lvl="4" indent="-342900" algn="just">
                  <a:buSzPct val="95000"/>
                </a:pPr>
                <a:r>
                  <a:rPr lang="en-US" sz="2400" dirty="0" smtClean="0">
                    <a:latin typeface="Times New Roman" panose="02020603050405020304" pitchFamily="18" charset="0"/>
                    <a:cs typeface="Times New Roman" panose="02020603050405020304" pitchFamily="18" charset="0"/>
                  </a:rPr>
                  <a:t>Arithmetic Mean (</a:t>
                </a:r>
                <a:r>
                  <a:rPr lang="en-US" sz="2400" b="1" dirty="0" smtClean="0">
                    <a:latin typeface="Times New Roman" panose="02020603050405020304" pitchFamily="18" charset="0"/>
                    <a:cs typeface="Times New Roman" panose="02020603050405020304" pitchFamily="18" charset="0"/>
                  </a:rPr>
                  <a:t>AM</a:t>
                </a:r>
                <a:r>
                  <a:rPr lang="en-US" sz="2400" dirty="0" smtClean="0">
                    <a:latin typeface="Times New Roman" panose="02020603050405020304" pitchFamily="18" charset="0"/>
                    <a:cs typeface="Times New Roman" panose="02020603050405020304" pitchFamily="18" charset="0"/>
                  </a:rPr>
                  <a:t>)</a:t>
                </a:r>
              </a:p>
              <a:p>
                <a:pPr lvl="3"/>
                <a14:m>
                  <m:oMath xmlns:m="http://schemas.openxmlformats.org/officeDocument/2006/math">
                    <m:r>
                      <a:rPr lang="en-IN" i="1">
                        <a:latin typeface="Cambria Math"/>
                      </a:rPr>
                      <m:t>𝑆</m:t>
                    </m:r>
                    <m:r>
                      <a:rPr lang="en-IN" i="1">
                        <a:latin typeface="Cambria Math"/>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e>
                    </m:d>
                  </m:oMath>
                </a14:m>
                <a:endParaRPr lang="en-IN" dirty="0"/>
              </a:p>
              <a:p>
                <a:pPr lvl="3"/>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a:t>=</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num>
                      <m:den>
                        <m:r>
                          <a:rPr lang="en-IN" i="1">
                            <a:latin typeface="Cambria Math"/>
                          </a:rPr>
                          <m:t>2</m:t>
                        </m:r>
                      </m:den>
                    </m:f>
                  </m:oMath>
                </a14:m>
                <a:endParaRPr lang="en-IN" dirty="0"/>
              </a:p>
              <a:p>
                <a:pPr lvl="3"/>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r>
                      <a:rPr lang="en-IN" i="1">
                        <a:latin typeface="Cambria Math"/>
                      </a:rPr>
                      <m:t>−</m:t>
                    </m:r>
                    <m:acc>
                      <m:accPr>
                        <m:chr m:val="̅"/>
                        <m:ctrlPr>
                          <a:rPr lang="en-IN" i="1">
                            <a:latin typeface="Cambria Math" panose="02040503050406030204" pitchFamily="18" charset="0"/>
                          </a:rPr>
                        </m:ctrlPr>
                      </m:accPr>
                      <m:e>
                        <m:r>
                          <a:rPr lang="en-IN" i="1">
                            <a:latin typeface="Cambria Math"/>
                          </a:rPr>
                          <m:t>𝑥</m:t>
                        </m:r>
                      </m:e>
                    </m:acc>
                  </m:oMath>
                </a14:m>
                <a:endParaRPr lang="en-IN" dirty="0"/>
              </a:p>
              <a:p>
                <a:pPr marL="1554480" lvl="8" indent="0" algn="just">
                  <a:buSzPct val="95000"/>
                  <a:buNone/>
                </a:pPr>
                <a:endParaRPr lang="en-US" sz="1800" dirty="0" smtClean="0">
                  <a:latin typeface="Times New Roman" panose="02020603050405020304" pitchFamily="18" charset="0"/>
                  <a:cs typeface="Times New Roman" panose="02020603050405020304" pitchFamily="18" charset="0"/>
                </a:endParaRPr>
              </a:p>
              <a:p>
                <a:pPr marL="1554480" lvl="8" indent="0" algn="just">
                  <a:buSzPct val="95000"/>
                  <a:buNone/>
                </a:pPr>
                <a:endParaRPr lang="en-US" sz="18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Geometric mean (</a:t>
                </a:r>
                <a:r>
                  <a:rPr lang="en-US" sz="2400" b="1" dirty="0" smtClean="0">
                    <a:latin typeface="Times New Roman" panose="02020603050405020304" pitchFamily="18" charset="0"/>
                    <a:cs typeface="Times New Roman" panose="02020603050405020304" pitchFamily="18" charset="0"/>
                  </a:rPr>
                  <a:t>GM</a:t>
                </a:r>
                <a:r>
                  <a:rPr lang="en-US" sz="2400" dirty="0" smtClean="0">
                    <a:latin typeface="Times New Roman" panose="02020603050405020304" pitchFamily="18" charset="0"/>
                    <a:cs typeface="Times New Roman" panose="02020603050405020304" pitchFamily="18" charset="0"/>
                  </a:rPr>
                  <a:t>)</a:t>
                </a:r>
              </a:p>
              <a:p>
                <a:pPr lvl="3"/>
                <a14:m>
                  <m:oMath xmlns:m="http://schemas.openxmlformats.org/officeDocument/2006/math">
                    <m:r>
                      <a:rPr lang="en-IN" i="1">
                        <a:latin typeface="Cambria Math"/>
                      </a:rPr>
                      <m:t>𝑆</m:t>
                    </m:r>
                    <m:r>
                      <a:rPr lang="en-IN" i="1">
                        <a:latin typeface="Cambria Math"/>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e>
                    </m:d>
                  </m:oMath>
                </a14:m>
                <a:endParaRPr lang="en-IN" dirty="0"/>
              </a:p>
              <a:p>
                <a:pPr lvl="3"/>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r>
                      <a:rPr lang="en-IN" i="1">
                        <a:latin typeface="Cambria Math"/>
                      </a:rPr>
                      <m:t>=</m:t>
                    </m:r>
                    <m:rad>
                      <m:radPr>
                        <m:degHide m:val="on"/>
                        <m:ctrlPr>
                          <a:rPr lang="en-IN" i="1">
                            <a:latin typeface="Cambria Math" panose="02040503050406030204" pitchFamily="18" charset="0"/>
                          </a:rPr>
                        </m:ctrlPr>
                      </m:radPr>
                      <m:deg/>
                      <m:e>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e>
                    </m:rad>
                  </m:oMath>
                </a14:m>
                <a:endParaRPr lang="en-IN" dirty="0"/>
              </a:p>
              <a:p>
                <a:pPr lvl="3"/>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num>
                      <m:den>
                        <m:r>
                          <a:rPr lang="en-IN" i="1">
                            <a:latin typeface="Cambria Math"/>
                          </a:rPr>
                          <m:t> </m:t>
                        </m:r>
                        <m:acc>
                          <m:accPr>
                            <m:chr m:val="̃"/>
                            <m:ctrlPr>
                              <a:rPr lang="en-IN" i="1">
                                <a:latin typeface="Cambria Math" panose="02040503050406030204" pitchFamily="18" charset="0"/>
                              </a:rPr>
                            </m:ctrlPr>
                          </m:accPr>
                          <m:e>
                            <m:r>
                              <a:rPr lang="en-IN" i="1">
                                <a:latin typeface="Cambria Math"/>
                              </a:rPr>
                              <m:t>𝑥</m:t>
                            </m:r>
                          </m:e>
                        </m:acc>
                      </m:den>
                    </m:f>
                    <m:r>
                      <a:rPr lang="en-IN" i="1">
                        <a:latin typeface="Cambria Math"/>
                      </a:rPr>
                      <m:t>=</m:t>
                    </m:r>
                    <m:f>
                      <m:fPr>
                        <m:ctrlPr>
                          <a:rPr lang="en-IN" i="1">
                            <a:latin typeface="Cambria Math" panose="02040503050406030204" pitchFamily="18" charset="0"/>
                          </a:rPr>
                        </m:ctrlPr>
                      </m:fPr>
                      <m:num>
                        <m:r>
                          <a:rPr lang="en-IN" i="1">
                            <a:latin typeface="Cambria Math"/>
                          </a:rPr>
                          <m:t> </m:t>
                        </m:r>
                        <m:acc>
                          <m:accPr>
                            <m:chr m:val="̃"/>
                            <m:ctrlPr>
                              <a:rPr lang="en-IN" i="1">
                                <a:latin typeface="Cambria Math" panose="02040503050406030204" pitchFamily="18" charset="0"/>
                              </a:rPr>
                            </m:ctrlPr>
                          </m:accPr>
                          <m:e>
                            <m:r>
                              <a:rPr lang="en-IN" i="1">
                                <a:latin typeface="Cambria Math"/>
                              </a:rPr>
                              <m:t>𝑥</m:t>
                            </m:r>
                          </m:e>
                        </m:acc>
                      </m:num>
                      <m:den>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den>
                    </m:f>
                  </m:oMath>
                </a14:m>
                <a:endParaRPr lang="en-IN" dirty="0"/>
              </a:p>
              <a:p>
                <a:pPr marL="1897380" lvl="8" indent="-342900" algn="just">
                  <a:buSzPct val="95000"/>
                </a:pPr>
                <a:endParaRPr lang="en-US" sz="1200" dirty="0" smtClean="0">
                  <a:latin typeface="Times New Roman" panose="02020603050405020304" pitchFamily="18" charset="0"/>
                  <a:cs typeface="Times New Roman" panose="02020603050405020304" pitchFamily="18" charset="0"/>
                </a:endParaRPr>
              </a:p>
              <a:p>
                <a:pPr marL="548640" lvl="4" indent="0" algn="just">
                  <a:buSzPct val="95000"/>
                  <a:buNone/>
                </a:pP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9" y="1706880"/>
                <a:ext cx="4126782" cy="4389120"/>
              </a:xfrm>
              <a:blipFill rotWithShape="1">
                <a:blip r:embed="rId2"/>
                <a:stretch>
                  <a:fillRect t="-111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747261" y="1859280"/>
                <a:ext cx="4126782"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891540" lvl="4" indent="-342900" algn="just">
                  <a:buSzPct val="95000"/>
                </a:pPr>
                <a:r>
                  <a:rPr lang="en-US" sz="2400" dirty="0" smtClean="0">
                    <a:latin typeface="Times New Roman" panose="02020603050405020304" pitchFamily="18" charset="0"/>
                    <a:cs typeface="Times New Roman" panose="02020603050405020304" pitchFamily="18" charset="0"/>
                  </a:rPr>
                  <a:t>Harmonic Mean (</a:t>
                </a:r>
                <a:r>
                  <a:rPr lang="en-US" sz="2400" b="1" dirty="0" smtClean="0">
                    <a:latin typeface="Times New Roman" panose="02020603050405020304" pitchFamily="18" charset="0"/>
                    <a:cs typeface="Times New Roman" panose="02020603050405020304" pitchFamily="18" charset="0"/>
                  </a:rPr>
                  <a:t>HM</a:t>
                </a:r>
                <a:r>
                  <a:rPr lang="en-US" sz="2400" dirty="0" smtClean="0">
                    <a:latin typeface="Times New Roman" panose="02020603050405020304" pitchFamily="18" charset="0"/>
                    <a:cs typeface="Times New Roman" panose="02020603050405020304" pitchFamily="18" charset="0"/>
                  </a:rPr>
                  <a:t>)</a:t>
                </a:r>
              </a:p>
              <a:p>
                <a:pPr lvl="3"/>
                <a14:m>
                  <m:oMath xmlns:m="http://schemas.openxmlformats.org/officeDocument/2006/math">
                    <m:r>
                      <a:rPr lang="en-IN" i="1">
                        <a:latin typeface="Cambria Math"/>
                      </a:rPr>
                      <m:t>𝑆</m:t>
                    </m:r>
                    <m:r>
                      <a:rPr lang="en-IN" i="1">
                        <a:latin typeface="Cambria Math"/>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e>
                    </m:d>
                  </m:oMath>
                </a14:m>
                <a:endParaRPr lang="en-IN" dirty="0"/>
              </a:p>
              <a:p>
                <a:pPr lvl="3"/>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r>
                      <a:rPr lang="en-IN" i="1">
                        <a:latin typeface="Cambria Math"/>
                      </a:rPr>
                      <m:t>=</m:t>
                    </m:r>
                    <m:f>
                      <m:fPr>
                        <m:ctrlPr>
                          <a:rPr lang="en-IN" i="1">
                            <a:latin typeface="Cambria Math" panose="02040503050406030204" pitchFamily="18" charset="0"/>
                          </a:rPr>
                        </m:ctrlPr>
                      </m:fPr>
                      <m:num>
                        <m:r>
                          <a:rPr lang="en-IN" i="1">
                            <a:latin typeface="Cambria Math"/>
                          </a:rPr>
                          <m:t>2</m:t>
                        </m:r>
                      </m:num>
                      <m:den>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den>
                        </m:f>
                        <m:r>
                          <a:rPr lang="en-IN" i="1">
                            <a:latin typeface="Cambria Math"/>
                          </a:rPr>
                          <m:t>+ </m:t>
                        </m:r>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den>
                        </m:f>
                      </m:den>
                    </m:f>
                  </m:oMath>
                </a14:m>
                <a:endParaRPr lang="en-IN" dirty="0"/>
              </a:p>
              <a:p>
                <a:pPr lvl="3"/>
                <a14:m>
                  <m:oMath xmlns:m="http://schemas.openxmlformats.org/officeDocument/2006/math">
                    <m:f>
                      <m:fPr>
                        <m:ctrlPr>
                          <a:rPr lang="en-IN" i="1">
                            <a:latin typeface="Cambria Math" panose="02040503050406030204" pitchFamily="18" charset="0"/>
                          </a:rPr>
                        </m:ctrlPr>
                      </m:fPr>
                      <m:num>
                        <m:r>
                          <a:rPr lang="en-IN" i="1">
                            <a:latin typeface="Cambria Math"/>
                          </a:rPr>
                          <m:t>2</m:t>
                        </m:r>
                      </m:num>
                      <m:den>
                        <m:acc>
                          <m:accPr>
                            <m:chr m:val="̂"/>
                            <m:ctrlPr>
                              <a:rPr lang="en-IN" i="1">
                                <a:latin typeface="Cambria Math" panose="02040503050406030204" pitchFamily="18" charset="0"/>
                              </a:rPr>
                            </m:ctrlPr>
                          </m:accPr>
                          <m:e>
                            <m:r>
                              <a:rPr lang="en-IN" i="1">
                                <a:latin typeface="Cambria Math"/>
                              </a:rPr>
                              <m:t>𝑥</m:t>
                            </m:r>
                          </m:e>
                        </m:acc>
                      </m:den>
                    </m:f>
                    <m:r>
                      <a:rPr lang="en-IN" i="1">
                        <a:latin typeface="Cambria Math"/>
                      </a:rPr>
                      <m:t>=</m:t>
                    </m:r>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den>
                    </m:f>
                    <m:r>
                      <a:rPr lang="en-IN" i="1">
                        <a:latin typeface="Cambria Math"/>
                      </a:rPr>
                      <m:t>+</m:t>
                    </m:r>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den>
                    </m:f>
                  </m:oMath>
                </a14:m>
                <a:endParaRPr lang="en-IN" dirty="0"/>
              </a:p>
              <a:p>
                <a:pPr marL="891540" lvl="4" indent="-342900" algn="just">
                  <a:buSzPct val="95000"/>
                </a:pP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747261" y="1859280"/>
                <a:ext cx="4126782" cy="4389120"/>
              </a:xfrm>
              <a:prstGeom prst="rect">
                <a:avLst/>
              </a:prstGeom>
              <a:blipFill rotWithShape="1">
                <a:blip r:embed="rId3"/>
                <a:stretch>
                  <a:fillRect t="-1111"/>
                </a:stretch>
              </a:blipFill>
            </p:spPr>
            <p:txBody>
              <a:bodyPr/>
              <a:lstStyle/>
              <a:p>
                <a:r>
                  <a:rPr lang="en-IN">
                    <a:noFill/>
                  </a:rPr>
                  <a:t> </a:t>
                </a:r>
              </a:p>
            </p:txBody>
          </p:sp>
        </mc:Fallback>
      </mc:AlternateContent>
    </p:spTree>
    <p:extLst>
      <p:ext uri="{BB962C8B-B14F-4D97-AF65-F5344CB8AC3E}">
        <p14:creationId xmlns:p14="http://schemas.microsoft.com/office/powerpoint/2010/main" val="3034617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6000" b="1" dirty="0" smtClean="0">
                <a:solidFill>
                  <a:srgbClr val="A50021"/>
                </a:solidFill>
                <a:latin typeface="Times New Roman" pitchFamily="18" charset="0"/>
                <a:cs typeface="Times New Roman" pitchFamily="18" charset="0"/>
              </a:rPr>
              <a:t>???</a:t>
            </a:r>
            <a:endParaRPr lang="en-IN" sz="6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706880"/>
                <a:ext cx="7799621" cy="4389120"/>
              </a:xfrm>
            </p:spPr>
            <p:txBody>
              <a:bodyPr>
                <a:normAutofit/>
              </a:bodyPr>
              <a:lstStyle/>
              <a:p>
                <a:pPr marL="891540" lvl="4" indent="-342900" algn="just">
                  <a:buSzPct val="95000"/>
                </a:pPr>
                <a:r>
                  <a:rPr lang="en-US" sz="2400" dirty="0" smtClean="0">
                    <a:latin typeface="Times New Roman" panose="02020603050405020304" pitchFamily="18" charset="0"/>
                    <a:cs typeface="Times New Roman" panose="02020603050405020304" pitchFamily="18" charset="0"/>
                  </a:rPr>
                  <a:t>Is there any generalization for AM (</a:t>
                </a:r>
                <a14:m>
                  <m:oMath xmlns:m="http://schemas.openxmlformats.org/officeDocument/2006/math">
                    <m:acc>
                      <m:accPr>
                        <m:chr m:val="̅"/>
                        <m:ctrlPr>
                          <a:rPr lang="en-IN" sz="2400" i="1">
                            <a:latin typeface="Cambria Math" panose="02040503050406030204" pitchFamily="18" charset="0"/>
                          </a:rPr>
                        </m:ctrlPr>
                      </m:accPr>
                      <m:e>
                        <m:r>
                          <a:rPr lang="en-IN" sz="2400" b="1" i="1">
                            <a:latin typeface="Cambria Math"/>
                          </a:rPr>
                          <m:t>𝒙</m:t>
                        </m:r>
                      </m:e>
                    </m:acc>
                  </m:oMath>
                </a14:m>
                <a:r>
                  <a:rPr lang="en-US" sz="2400" dirty="0" smtClean="0">
                    <a:latin typeface="Times New Roman" panose="02020603050405020304" pitchFamily="18" charset="0"/>
                    <a:cs typeface="Times New Roman" panose="02020603050405020304" pitchFamily="18" charset="0"/>
                  </a:rPr>
                  <a:t>), GM (</a:t>
                </a:r>
                <a14:m>
                  <m:oMath xmlns:m="http://schemas.openxmlformats.org/officeDocument/2006/math">
                    <m:acc>
                      <m:accPr>
                        <m:chr m:val="̃"/>
                        <m:ctrlPr>
                          <a:rPr lang="en-IN" sz="2400" i="1">
                            <a:latin typeface="Cambria Math" panose="02040503050406030204" pitchFamily="18" charset="0"/>
                          </a:rPr>
                        </m:ctrlPr>
                      </m:accPr>
                      <m:e>
                        <m:r>
                          <a:rPr lang="en-IN" sz="2400" b="1" i="1">
                            <a:latin typeface="Cambria Math"/>
                          </a:rPr>
                          <m:t>𝒙</m:t>
                        </m:r>
                      </m:e>
                    </m:acc>
                  </m:oMath>
                </a14:m>
                <a:r>
                  <a:rPr lang="en-US" sz="2400" dirty="0" smtClean="0">
                    <a:latin typeface="Times New Roman" panose="02020603050405020304" pitchFamily="18" charset="0"/>
                    <a:cs typeface="Times New Roman" panose="02020603050405020304" pitchFamily="18" charset="0"/>
                  </a:rPr>
                  <a:t>) and HM (</a:t>
                </a:r>
                <a14:m>
                  <m:oMath xmlns:m="http://schemas.openxmlformats.org/officeDocument/2006/math">
                    <m:acc>
                      <m:accPr>
                        <m:chr m:val="̂"/>
                        <m:ctrlPr>
                          <a:rPr lang="en-IN" sz="2400" i="1">
                            <a:latin typeface="Cambria Math" panose="02040503050406030204" pitchFamily="18" charset="0"/>
                          </a:rPr>
                        </m:ctrlPr>
                      </m:accPr>
                      <m:e>
                        <m:r>
                          <a:rPr lang="en-IN" sz="2400" b="1" i="1">
                            <a:latin typeface="Cambria Math"/>
                          </a:rPr>
                          <m:t>𝒙</m:t>
                        </m:r>
                      </m:e>
                    </m:acc>
                  </m:oMath>
                </a14:m>
                <a:r>
                  <a:rPr lang="en-US" sz="2400" dirty="0" smtClean="0">
                    <a:latin typeface="Times New Roman" panose="02020603050405020304" pitchFamily="18" charset="0"/>
                    <a:cs typeface="Times New Roman" panose="02020603050405020304" pitchFamily="18" charset="0"/>
                  </a:rPr>
                  <a:t>) calculations for a sample of </a:t>
                </a:r>
                <a:r>
                  <a:rPr lang="en-US" sz="2400" dirty="0" smtClean="0">
                    <a:solidFill>
                      <a:srgbClr val="A50021"/>
                    </a:solidFill>
                    <a:latin typeface="Times New Roman" panose="02020603050405020304" pitchFamily="18" charset="0"/>
                    <a:cs typeface="Times New Roman" panose="02020603050405020304" pitchFamily="18" charset="0"/>
                  </a:rPr>
                  <a:t>size ≥ 2</a:t>
                </a:r>
                <a:r>
                  <a:rPr lang="en-US" sz="2400" dirty="0" smtClean="0">
                    <a:latin typeface="Times New Roman" panose="02020603050405020304" pitchFamily="18" charset="0"/>
                    <a:cs typeface="Times New Roman" panose="02020603050405020304" pitchFamily="18" charset="0"/>
                  </a:rPr>
                  <a:t>?</a:t>
                </a:r>
              </a:p>
              <a:p>
                <a:pPr marL="1897380" lvl="8" indent="-342900" algn="just">
                  <a:buSzPct val="95000"/>
                </a:pPr>
                <a:endParaRPr lang="en-US" sz="18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In which situation, a particular mean is applicable?</a:t>
                </a:r>
              </a:p>
              <a:p>
                <a:pPr marL="1897380" lvl="8" indent="-342900" algn="just">
                  <a:buSzPct val="95000"/>
                </a:pPr>
                <a:endParaRPr lang="en-US" sz="1800" dirty="0" smtClean="0">
                  <a:latin typeface="Times New Roman" panose="02020603050405020304" pitchFamily="18" charset="0"/>
                  <a:cs typeface="Times New Roman" panose="02020603050405020304" pitchFamily="18" charset="0"/>
                </a:endParaRPr>
              </a:p>
              <a:p>
                <a:pPr marL="891540" lvl="4" indent="-342900" algn="just">
                  <a:buSzPct val="95000"/>
                </a:pPr>
                <a:r>
                  <a:rPr lang="en-US" sz="2400" dirty="0" smtClean="0">
                    <a:latin typeface="Times New Roman" panose="02020603050405020304" pitchFamily="18" charset="0"/>
                    <a:cs typeface="Times New Roman" panose="02020603050405020304" pitchFamily="18" charset="0"/>
                  </a:rPr>
                  <a:t>If there is any interrelationship among them?</a:t>
                </a:r>
                <a:endParaRPr lang="en-IN" dirty="0"/>
              </a:p>
              <a:p>
                <a:pPr marL="1897380" lvl="8" indent="-342900" algn="just">
                  <a:buSzPct val="95000"/>
                </a:pPr>
                <a:endParaRPr lang="en-US" sz="1200" dirty="0" smtClean="0">
                  <a:latin typeface="Times New Roman" panose="02020603050405020304" pitchFamily="18" charset="0"/>
                  <a:cs typeface="Times New Roman" panose="02020603050405020304" pitchFamily="18" charset="0"/>
                </a:endParaRPr>
              </a:p>
              <a:p>
                <a:pPr marL="548640" lvl="4" indent="0" algn="just">
                  <a:buSzPct val="95000"/>
                  <a:buNone/>
                </a:pP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706880"/>
                <a:ext cx="7799621" cy="4389120"/>
              </a:xfrm>
              <a:blipFill rotWithShape="1">
                <a:blip r:embed="rId2"/>
                <a:stretch>
                  <a:fillRect t="-1111" r="-117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230062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146348"/>
            <a:ext cx="8425339" cy="966172"/>
          </a:xfrm>
        </p:spPr>
        <p:txBody>
          <a:bodyPr>
            <a:normAutofit/>
          </a:bodyPr>
          <a:lstStyle/>
          <a:p>
            <a:r>
              <a:rPr lang="en-US" sz="4000" dirty="0" smtClean="0">
                <a:solidFill>
                  <a:srgbClr val="A50021"/>
                </a:solidFill>
                <a:latin typeface="Times New Roman" pitchFamily="18" charset="0"/>
                <a:cs typeface="Times New Roman" pitchFamily="18" charset="0"/>
              </a:rPr>
              <a:t>Geometric mean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811" y="4411980"/>
                <a:ext cx="8915399" cy="2263140"/>
              </a:xfrm>
            </p:spPr>
            <p:txBody>
              <a:bodyPr>
                <a:normAutofit fontScale="77500" lnSpcReduction="20000"/>
              </a:bodyPr>
              <a:lstStyle/>
              <a:p>
                <a:pPr marL="274320" lvl="3" indent="0" algn="just">
                  <a:buSzPct val="95000"/>
                  <a:buNone/>
                </a:pPr>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Note</a:t>
                </a:r>
                <a:r>
                  <a:rPr lang="en-US" sz="2200" dirty="0" smtClean="0">
                    <a:latin typeface="Times New Roman" panose="02020603050405020304" pitchFamily="18" charset="0"/>
                    <a:cs typeface="Times New Roman" panose="02020603050405020304" pitchFamily="18" charset="0"/>
                  </a:rPr>
                  <a:t> </a:t>
                </a:r>
              </a:p>
              <a:p>
                <a:pPr marL="890270" lvl="4" indent="-342900" algn="just">
                  <a:buSzPct val="95000"/>
                </a:pPr>
                <a:r>
                  <a:rPr lang="en-US" sz="2200" dirty="0" smtClean="0">
                    <a:latin typeface="Times New Roman" panose="02020603050405020304" pitchFamily="18" charset="0"/>
                    <a:cs typeface="Times New Roman" panose="02020603050405020304" pitchFamily="18" charset="0"/>
                  </a:rPr>
                  <a:t>GM is the arithmetic mean in “log space”. This is because,  alternatively,</a:t>
                </a:r>
                <a:endParaRPr lang="en-US" dirty="0" smtClean="0">
                  <a:latin typeface="Times New Roman" panose="02020603050405020304" pitchFamily="18" charset="0"/>
                  <a:cs typeface="Times New Roman" panose="02020603050405020304" pitchFamily="18" charset="0"/>
                </a:endParaRPr>
              </a:p>
              <a:p>
                <a:pPr marL="548640" lvl="4" indent="0" algn="just">
                  <a:buSzPct val="95000"/>
                  <a:buNone/>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ea typeface="Cambria Math" panose="02040503050406030204" pitchFamily="18" charset="0"/>
                          <a:cs typeface="Times New Roman" panose="02020603050405020304" pitchFamily="18" charset="0"/>
                        </a:rPr>
                        <m:t>𝒍𝒐𝒈</m:t>
                      </m:r>
                      <m:acc>
                        <m:accPr>
                          <m:chr m:val="̃"/>
                          <m:ctrlPr>
                            <a:rPr lang="en-IN" sz="2400" i="1">
                              <a:latin typeface="Cambria Math" panose="02040503050406030204" pitchFamily="18" charset="0"/>
                            </a:rPr>
                          </m:ctrlPr>
                        </m:accPr>
                        <m:e>
                          <m:r>
                            <a:rPr lang="en-IN" sz="2400" b="1" i="1">
                              <a:latin typeface="Cambria Math"/>
                            </a:rPr>
                            <m:t>𝒙</m:t>
                          </m:r>
                        </m:e>
                      </m:acc>
                      <m:r>
                        <a:rPr lang="en-IN" sz="24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400" b="1" i="1">
                              <a:latin typeface="Cambria Math" panose="02040503050406030204" pitchFamily="18" charset="0"/>
                              <a:ea typeface="Cambria Math" panose="02040503050406030204" pitchFamily="18" charset="0"/>
                              <a:cs typeface="Times New Roman" panose="02020603050405020304" pitchFamily="18" charset="0"/>
                            </a:rPr>
                          </m:ctrlPr>
                        </m:fPr>
                        <m:num>
                          <m:r>
                            <a:rPr lang="en-IN" sz="2400" b="1" i="1">
                              <a:latin typeface="Cambria Math" panose="02040503050406030204" pitchFamily="18" charset="0"/>
                              <a:ea typeface="Cambria Math" panose="02040503050406030204" pitchFamily="18" charset="0"/>
                              <a:cs typeface="Times New Roman" panose="02020603050405020304" pitchFamily="18" charset="0"/>
                            </a:rPr>
                            <m:t>𝟏</m:t>
                          </m:r>
                        </m:num>
                        <m:den>
                          <m:r>
                            <a:rPr lang="en-IN" sz="2400" b="1" i="1">
                              <a:latin typeface="Cambria Math" panose="02040503050406030204" pitchFamily="18" charset="0"/>
                              <a:ea typeface="Cambria Math" panose="02040503050406030204" pitchFamily="18" charset="0"/>
                              <a:cs typeface="Times New Roman" panose="02020603050405020304" pitchFamily="18" charset="0"/>
                            </a:rPr>
                            <m:t>𝒏</m:t>
                          </m:r>
                        </m:den>
                      </m:f>
                      <m:r>
                        <a:rPr lang="en-IN" sz="2400" b="1" i="1">
                          <a:latin typeface="Cambria Math" panose="02040503050406030204" pitchFamily="18" charset="0"/>
                          <a:ea typeface="Cambria Math" panose="02040503050406030204" pitchFamily="18" charset="0"/>
                          <a:cs typeface="Times New Roman" panose="02020603050405020304" pitchFamily="18" charset="0"/>
                        </a:rPr>
                        <m:t> </m:t>
                      </m:r>
                      <m:nary>
                        <m:naryPr>
                          <m:chr m:val="∑"/>
                          <m:limLoc m:val="undOvr"/>
                          <m:ctrlPr>
                            <a:rPr lang="en-IN" sz="2400" b="1" i="1" smtClean="0">
                              <a:latin typeface="Cambria Math" panose="02040503050406030204" pitchFamily="18" charset="0"/>
                              <a:ea typeface="Cambria Math" panose="02040503050406030204" pitchFamily="18" charset="0"/>
                            </a:rPr>
                          </m:ctrlPr>
                        </m:naryPr>
                        <m:sub>
                          <m:r>
                            <a:rPr lang="en-IN" sz="2400" b="1" i="1">
                              <a:latin typeface="Cambria Math" panose="02040503050406030204" pitchFamily="18" charset="0"/>
                              <a:ea typeface="Cambria Math" panose="02040503050406030204" pitchFamily="18" charset="0"/>
                            </a:rPr>
                            <m:t>𝒊</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𝟏</m:t>
                          </m:r>
                        </m:sub>
                        <m:sup>
                          <m:r>
                            <a:rPr lang="en-IN" sz="2400" b="1" i="1">
                              <a:latin typeface="Cambria Math" panose="02040503050406030204" pitchFamily="18" charset="0"/>
                              <a:ea typeface="Cambria Math" panose="02040503050406030204" pitchFamily="18" charset="0"/>
                            </a:rPr>
                            <m:t>𝒏</m:t>
                          </m:r>
                        </m:sup>
                        <m:e>
                          <m:func>
                            <m:funcPr>
                              <m:ctrlPr>
                                <a:rPr lang="en-IN" sz="2400" b="1" i="1" smtClean="0">
                                  <a:latin typeface="Cambria Math" panose="02040503050406030204" pitchFamily="18" charset="0"/>
                                  <a:ea typeface="Cambria Math" panose="02040503050406030204" pitchFamily="18" charset="0"/>
                                </a:rPr>
                              </m:ctrlPr>
                            </m:funcPr>
                            <m:fName>
                              <m:r>
                                <a:rPr lang="en-IN" sz="2400" b="1" i="1" smtClean="0">
                                  <a:latin typeface="Cambria Math" panose="02040503050406030204" pitchFamily="18" charset="0"/>
                                  <a:ea typeface="Cambria Math" panose="02040503050406030204" pitchFamily="18" charset="0"/>
                                </a:rPr>
                                <m:t>𝒍𝒐𝒈</m:t>
                              </m:r>
                            </m:fName>
                            <m:e>
                              <m:sSub>
                                <m:sSubPr>
                                  <m:ctrlPr>
                                    <a:rPr lang="en-IN" sz="2400" b="1" i="1" smtClean="0">
                                      <a:latin typeface="Cambria Math" panose="02040503050406030204" pitchFamily="18" charset="0"/>
                                      <a:ea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𝒙</m:t>
                                  </m:r>
                                </m:e>
                                <m:sub>
                                  <m:r>
                                    <a:rPr lang="en-IN" sz="2400" b="1" i="1" smtClean="0">
                                      <a:latin typeface="Cambria Math" panose="02040503050406030204" pitchFamily="18" charset="0"/>
                                      <a:ea typeface="Cambria Math" panose="02040503050406030204" pitchFamily="18" charset="0"/>
                                    </a:rPr>
                                    <m:t>𝒊</m:t>
                                  </m:r>
                                </m:sub>
                              </m:sSub>
                            </m:e>
                          </m:func>
                          <m:r>
                            <m:rPr>
                              <m:nor/>
                            </m:rPr>
                            <a:rPr lang="en-IN" sz="2400" b="1" i="1">
                              <a:latin typeface="Cambria Math" panose="02040503050406030204" pitchFamily="18" charset="0"/>
                              <a:ea typeface="Cambria Math" panose="02040503050406030204" pitchFamily="18" charset="0"/>
                              <a:cs typeface="Times New Roman" panose="02020603050405020304" pitchFamily="18" charset="0"/>
                            </a:rPr>
                            <m:t> </m:t>
                          </m:r>
                        </m:e>
                      </m:nary>
                    </m:oMath>
                  </m:oMathPara>
                </a14:m>
                <a:endParaRPr lang="en-US" sz="2400" b="1" i="1" dirty="0" smtClean="0">
                  <a:latin typeface="Cambria Math" panose="02040503050406030204" pitchFamily="18" charset="0"/>
                  <a:ea typeface="Cambria Math" panose="02040503050406030204" pitchFamily="18" charset="0"/>
                  <a:cs typeface="Times New Roman" panose="02020603050405020304" pitchFamily="18" charset="0"/>
                </a:endParaRPr>
              </a:p>
              <a:p>
                <a:pPr marL="891540" lvl="4" indent="-342900" algn="just">
                  <a:buSzPct val="95000"/>
                </a:pPr>
                <a:endParaRPr lang="en-US" dirty="0" smtClean="0">
                  <a:latin typeface="Times New Roman" panose="02020603050405020304" pitchFamily="18" charset="0"/>
                  <a:cs typeface="Times New Roman" panose="02020603050405020304" pitchFamily="18" charset="0"/>
                </a:endParaRPr>
              </a:p>
              <a:p>
                <a:pPr marL="891540" lvl="4" indent="-342900" algn="just">
                  <a:buSzPct val="95000"/>
                </a:pPr>
                <a:r>
                  <a:rPr lang="en-US" dirty="0" smtClean="0">
                    <a:latin typeface="Times New Roman" panose="02020603050405020304" pitchFamily="18" charset="0"/>
                    <a:cs typeface="Times New Roman" panose="02020603050405020304" pitchFamily="18" charset="0"/>
                  </a:rPr>
                  <a:t>This summary of measurement is meaningful only when all observations are  &gt; 0</a:t>
                </a:r>
              </a:p>
              <a:p>
                <a:pPr marL="1165860" lvl="5" indent="-342900" algn="just">
                  <a:buSzPct val="95000"/>
                </a:pPr>
                <a:r>
                  <a:rPr lang="en-US" dirty="0" smtClean="0">
                    <a:latin typeface="Times New Roman" panose="02020603050405020304" pitchFamily="18" charset="0"/>
                    <a:cs typeface="Times New Roman" panose="02020603050405020304" pitchFamily="18" charset="0"/>
                  </a:rPr>
                  <a:t> If at least one observation is zero, the product will itself be zero! For a negative value, root is not real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811" y="4411980"/>
                <a:ext cx="8915399" cy="2263140"/>
              </a:xfrm>
              <a:blipFill rotWithShape="1">
                <a:blip r:embed="rId2"/>
                <a:stretch>
                  <a:fillRect t="-269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568960" y="1449825"/>
                <a:ext cx="7734300" cy="280975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65113" lvl="2" indent="-265113" algn="just">
                  <a:buClr>
                    <a:schemeClr val="accent3"/>
                  </a:buClr>
                  <a:buSzPct val="95000"/>
                </a:pPr>
                <a:r>
                  <a:rPr lang="en-US" sz="2000" dirty="0" smtClean="0">
                    <a:solidFill>
                      <a:schemeClr val="tx1"/>
                    </a:solidFill>
                    <a:latin typeface="Times New Roman" panose="02020603050405020304" pitchFamily="18" charset="0"/>
                    <a:cs typeface="Times New Roman" panose="02020603050405020304" pitchFamily="18" charset="0"/>
                  </a:rPr>
                  <a:t>Geometric mean of </a:t>
                </a:r>
                <a:r>
                  <a:rPr lang="en-US" sz="2000" b="1" i="1" dirty="0">
                    <a:solidFill>
                      <a:schemeClr val="tx1"/>
                    </a:solidFill>
                    <a:latin typeface="Times New Roman" panose="02020603050405020304" pitchFamily="18" charset="0"/>
                    <a:cs typeface="Times New Roman" panose="02020603050405020304" pitchFamily="18" charset="0"/>
                  </a:rPr>
                  <a:t>n</a:t>
                </a:r>
                <a:r>
                  <a:rPr lang="en-US" sz="2000" dirty="0">
                    <a:solidFill>
                      <a:schemeClr val="tx1"/>
                    </a:solidFill>
                    <a:latin typeface="Times New Roman" panose="02020603050405020304" pitchFamily="18" charset="0"/>
                    <a:cs typeface="Times New Roman" panose="02020603050405020304" pitchFamily="18" charset="0"/>
                  </a:rPr>
                  <a:t> observations (</a:t>
                </a:r>
                <a:r>
                  <a:rPr lang="en-US" sz="2000" i="1" dirty="0">
                    <a:solidFill>
                      <a:schemeClr val="tx1"/>
                    </a:solidFill>
                    <a:latin typeface="Times New Roman" panose="02020603050405020304" pitchFamily="18" charset="0"/>
                    <a:cs typeface="Times New Roman" panose="02020603050405020304" pitchFamily="18" charset="0"/>
                  </a:rPr>
                  <a:t>none of which are zero</a:t>
                </a:r>
                <a:r>
                  <a:rPr lang="en-US" sz="2000" dirty="0">
                    <a:solidFill>
                      <a:schemeClr val="tx1"/>
                    </a:solidFill>
                    <a:latin typeface="Times New Roman" panose="02020603050405020304" pitchFamily="18" charset="0"/>
                    <a:cs typeface="Times New Roman" panose="02020603050405020304" pitchFamily="18" charset="0"/>
                  </a:rPr>
                  <a:t>) is defined as:</a:t>
                </a:r>
              </a:p>
              <a:p>
                <a:pPr marL="274320" lvl="3" indent="0" algn="just">
                  <a:buSzPct val="95000"/>
                  <a:buNone/>
                </a:pPr>
                <a14:m>
                  <m:oMathPara xmlns:m="http://schemas.openxmlformats.org/officeDocument/2006/math">
                    <m:oMathParaPr>
                      <m:jc m:val="centerGroup"/>
                    </m:oMathParaPr>
                    <m:oMath xmlns:m="http://schemas.openxmlformats.org/officeDocument/2006/math">
                      <m:acc>
                        <m:accPr>
                          <m:chr m:val="̃"/>
                          <m:ctrlPr>
                            <a:rPr lang="en-IN" sz="2400" i="1">
                              <a:solidFill>
                                <a:schemeClr val="tx1"/>
                              </a:solidFill>
                              <a:latin typeface="Cambria Math" panose="02040503050406030204" pitchFamily="18" charset="0"/>
                            </a:rPr>
                          </m:ctrlPr>
                        </m:accPr>
                        <m:e>
                          <m:r>
                            <a:rPr lang="en-IN" sz="2400" b="1" i="1">
                              <a:solidFill>
                                <a:schemeClr val="tx1"/>
                              </a:solidFill>
                              <a:latin typeface="Cambria Math"/>
                            </a:rPr>
                            <m:t>𝒙</m:t>
                          </m:r>
                        </m:e>
                      </m:acc>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2400" b="1" i="1">
                              <a:solidFill>
                                <a:schemeClr val="tx1"/>
                              </a:solidFill>
                              <a:latin typeface="Cambria Math" panose="02040503050406030204" pitchFamily="18" charset="0"/>
                              <a:ea typeface="Cambria Math" panose="02040503050406030204" pitchFamily="18" charset="0"/>
                            </a:rPr>
                          </m:ctrlPr>
                        </m:sSupPr>
                        <m:e>
                          <m:d>
                            <m:dPr>
                              <m:ctrlPr>
                                <a:rPr lang="en-IN" sz="2400" b="1" i="1">
                                  <a:solidFill>
                                    <a:schemeClr val="tx1"/>
                                  </a:solidFill>
                                  <a:latin typeface="Cambria Math" panose="02040503050406030204" pitchFamily="18" charset="0"/>
                                  <a:ea typeface="Cambria Math" panose="02040503050406030204" pitchFamily="18" charset="0"/>
                                </a:rPr>
                              </m:ctrlPr>
                            </m:dPr>
                            <m:e>
                              <m:r>
                                <a:rPr lang="en-IN" sz="2400" b="1" i="1">
                                  <a:solidFill>
                                    <a:schemeClr val="tx1"/>
                                  </a:solidFill>
                                  <a:latin typeface="Cambria Math" panose="02040503050406030204" pitchFamily="18" charset="0"/>
                                  <a:ea typeface="Cambria Math" panose="02040503050406030204" pitchFamily="18" charset="0"/>
                                </a:rPr>
                                <m:t> </m:t>
                              </m:r>
                              <m:nary>
                                <m:naryPr>
                                  <m:chr m:val="∏"/>
                                  <m:limLoc m:val="undOvr"/>
                                  <m:ctrlPr>
                                    <a:rPr lang="en-IN" sz="2400" b="1" i="1">
                                      <a:solidFill>
                                        <a:schemeClr val="tx1"/>
                                      </a:solidFill>
                                      <a:latin typeface="Cambria Math" panose="02040503050406030204" pitchFamily="18" charset="0"/>
                                      <a:ea typeface="Cambria Math" panose="02040503050406030204" pitchFamily="18" charset="0"/>
                                    </a:rPr>
                                  </m:ctrlPr>
                                </m:naryPr>
                                <m:sub>
                                  <m:r>
                                    <a:rPr lang="en-IN" sz="2400" b="1" i="1">
                                      <a:solidFill>
                                        <a:schemeClr val="tx1"/>
                                      </a:solidFill>
                                      <a:latin typeface="Cambria Math" panose="02040503050406030204" pitchFamily="18" charset="0"/>
                                      <a:ea typeface="Cambria Math" panose="02040503050406030204" pitchFamily="18" charset="0"/>
                                    </a:rPr>
                                    <m:t>𝒊</m:t>
                                  </m:r>
                                  <m:r>
                                    <a:rPr lang="en-IN" sz="2400" b="1" i="1">
                                      <a:solidFill>
                                        <a:schemeClr val="tx1"/>
                                      </a:solidFill>
                                      <a:latin typeface="Cambria Math" panose="02040503050406030204" pitchFamily="18" charset="0"/>
                                      <a:ea typeface="Cambria Math" panose="02040503050406030204" pitchFamily="18" charset="0"/>
                                    </a:rPr>
                                    <m:t>=</m:t>
                                  </m:r>
                                  <m:r>
                                    <a:rPr lang="en-IN" sz="2400" b="1" i="1">
                                      <a:solidFill>
                                        <a:schemeClr val="tx1"/>
                                      </a:solidFill>
                                      <a:latin typeface="Cambria Math" panose="02040503050406030204" pitchFamily="18" charset="0"/>
                                      <a:ea typeface="Cambria Math" panose="02040503050406030204" pitchFamily="18" charset="0"/>
                                    </a:rPr>
                                    <m:t>𝟏</m:t>
                                  </m:r>
                                </m:sub>
                                <m:sup>
                                  <m:r>
                                    <a:rPr lang="en-IN" sz="2400" b="1" i="1">
                                      <a:solidFill>
                                        <a:schemeClr val="tx1"/>
                                      </a:solidFill>
                                      <a:latin typeface="Cambria Math" panose="02040503050406030204" pitchFamily="18" charset="0"/>
                                      <a:ea typeface="Cambria Math" panose="02040503050406030204" pitchFamily="18" charset="0"/>
                                    </a:rPr>
                                    <m:t>𝒏</m:t>
                                  </m:r>
                                </m:sup>
                                <m:e>
                                  <m:r>
                                    <m:rPr>
                                      <m:nor/>
                                    </m:rPr>
                                    <a:rPr lang="en-IN" sz="2400" b="1" i="1">
                                      <a:solidFill>
                                        <a:schemeClr val="tx1"/>
                                      </a:solidFill>
                                      <a:latin typeface="Cambria Math" panose="02040503050406030204" pitchFamily="18" charset="0"/>
                                      <a:ea typeface="Cambria Math" panose="02040503050406030204" pitchFamily="18" charset="0"/>
                                    </a:rPr>
                                    <m:t>x</m:t>
                                  </m:r>
                                  <m:r>
                                    <m:rPr>
                                      <m:nor/>
                                    </m:rPr>
                                    <a:rPr lang="en-IN" sz="2400" b="1" i="1" baseline="-25000">
                                      <a:solidFill>
                                        <a:schemeClr val="tx1"/>
                                      </a:solidFill>
                                      <a:latin typeface="Cambria Math" panose="02040503050406030204" pitchFamily="18" charset="0"/>
                                      <a:ea typeface="Cambria Math" panose="02040503050406030204" pitchFamily="18" charset="0"/>
                                    </a:rPr>
                                    <m:t>i</m:t>
                                  </m:r>
                                </m:e>
                              </m:nary>
                            </m:e>
                          </m:d>
                        </m:e>
                        <m:sup>
                          <m:r>
                            <a:rPr lang="en-IN" sz="2400" b="1" i="1">
                              <a:solidFill>
                                <a:schemeClr val="tx1"/>
                              </a:solidFill>
                              <a:latin typeface="Cambria Math" panose="02040503050406030204" pitchFamily="18" charset="0"/>
                              <a:ea typeface="Cambria Math" panose="02040503050406030204" pitchFamily="18" charset="0"/>
                            </a:rPr>
                            <m:t>𝟏</m:t>
                          </m:r>
                          <m:r>
                            <a:rPr lang="en-IN" sz="2400" b="1" i="1">
                              <a:solidFill>
                                <a:schemeClr val="tx1"/>
                              </a:solidFill>
                              <a:latin typeface="Cambria Math" panose="02040503050406030204" pitchFamily="18" charset="0"/>
                              <a:ea typeface="Cambria Math" panose="02040503050406030204" pitchFamily="18" charset="0"/>
                            </a:rPr>
                            <m:t>/</m:t>
                          </m:r>
                          <m:r>
                            <a:rPr lang="en-IN" sz="2400" b="1" i="1">
                              <a:solidFill>
                                <a:schemeClr val="tx1"/>
                              </a:solidFill>
                              <a:latin typeface="Cambria Math" panose="02040503050406030204" pitchFamily="18" charset="0"/>
                              <a:ea typeface="Cambria Math" panose="02040503050406030204" pitchFamily="18" charset="0"/>
                            </a:rPr>
                            <m:t>𝒏</m:t>
                          </m:r>
                        </m:sup>
                      </m:sSup>
                    </m:oMath>
                  </m:oMathPara>
                </a14:m>
                <a:endParaRPr 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                                                                 where</a:t>
                </a:r>
                <a:r>
                  <a:rPr lang="en-US" sz="2200"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n</a:t>
                </a:r>
                <a:r>
                  <a:rPr lang="en-US" dirty="0">
                    <a:solidFill>
                      <a:schemeClr val="tx1"/>
                    </a:solidFill>
                    <a:latin typeface="Times New Roman" panose="02020603050405020304" pitchFamily="18" charset="0"/>
                    <a:cs typeface="Times New Roman" panose="02020603050405020304" pitchFamily="18" charset="0"/>
                  </a:rPr>
                  <a:t> ≠ 0</a:t>
                </a:r>
              </a:p>
              <a:p>
                <a:pPr marL="274320" lvl="3" indent="0" algn="just">
                  <a:buSzPct val="95000"/>
                  <a:buNone/>
                </a:pPr>
                <a:endParaRPr lang="en-US" sz="2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68960" y="1449825"/>
                <a:ext cx="7734300" cy="2809755"/>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568960" y="144982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3.9: </a:t>
            </a:r>
            <a:r>
              <a:rPr lang="en-US" sz="2000" b="1" dirty="0" smtClean="0">
                <a:solidFill>
                  <a:prstClr val="black"/>
                </a:solidFill>
                <a:latin typeface="Times New Roman" pitchFamily="18" charset="0"/>
                <a:cs typeface="Times New Roman" pitchFamily="18" charset="0"/>
              </a:rPr>
              <a:t>Geometric mean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074204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35692"/>
          </a:xfrm>
        </p:spPr>
        <p:txBody>
          <a:bodyPr>
            <a:normAutofit/>
          </a:bodyPr>
          <a:lstStyle/>
          <a:p>
            <a:r>
              <a:rPr lang="en-US" sz="4000" dirty="0" smtClean="0">
                <a:solidFill>
                  <a:srgbClr val="A50021"/>
                </a:solidFill>
                <a:latin typeface="Times New Roman" pitchFamily="18" charset="0"/>
                <a:cs typeface="Times New Roman" pitchFamily="18" charset="0"/>
              </a:rPr>
              <a:t>Harmonic mean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568960" y="1449825"/>
                <a:ext cx="7734300" cy="483667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3" indent="0" algn="just">
                  <a:buSzPct val="95000"/>
                  <a:buNone/>
                </a:pPr>
                <a:r>
                  <a:rPr lang="en-US" dirty="0" smtClean="0">
                    <a:solidFill>
                      <a:schemeClr val="tx1"/>
                    </a:solidFill>
                    <a:latin typeface="Times New Roman" panose="02020603050405020304" pitchFamily="18" charset="0"/>
                    <a:cs typeface="Times New Roman" panose="02020603050405020304" pitchFamily="18" charset="0"/>
                  </a:rPr>
                  <a:t>If all </a:t>
                </a:r>
                <a:r>
                  <a:rPr lang="en-IN" dirty="0">
                    <a:solidFill>
                      <a:schemeClr val="tx1"/>
                    </a:solidFill>
                    <a:latin typeface="Times New Roman" panose="02020603050405020304" pitchFamily="18" charset="0"/>
                    <a:cs typeface="Times New Roman" panose="02020603050405020304" pitchFamily="18" charset="0"/>
                  </a:rPr>
                  <a:t>observations are non zero, the reciprocal of the arithmetic mean of the reciprocals of observations is known as harmonic mean</a:t>
                </a:r>
                <a:r>
                  <a:rPr lang="en-IN" dirty="0" smtClean="0">
                    <a:solidFill>
                      <a:schemeClr val="tx1"/>
                    </a:solidFill>
                    <a:latin typeface="Times New Roman" panose="02020603050405020304" pitchFamily="18" charset="0"/>
                    <a:cs typeface="Times New Roman" panose="02020603050405020304" pitchFamily="18" charset="0"/>
                  </a:rPr>
                  <a:t>.</a:t>
                </a:r>
              </a:p>
              <a:p>
                <a:pPr marL="274320" lvl="3" indent="0" algn="just">
                  <a:buSzPct val="95000"/>
                  <a:buNone/>
                </a:pPr>
                <a:endParaRPr lang="en-IN" dirty="0">
                  <a:solidFill>
                    <a:schemeClr val="tx1"/>
                  </a:solidFill>
                  <a:latin typeface="Times New Roman" panose="02020603050405020304" pitchFamily="18" charset="0"/>
                  <a:cs typeface="Times New Roman" panose="02020603050405020304" pitchFamily="18" charset="0"/>
                </a:endParaRPr>
              </a:p>
              <a:p>
                <a:pPr marL="891540" lvl="4" indent="-342900" algn="just">
                  <a:buSzPct val="95000"/>
                </a:pPr>
                <a:r>
                  <a:rPr lang="en-IN" dirty="0">
                    <a:solidFill>
                      <a:srgbClr val="A50021"/>
                    </a:solidFill>
                    <a:latin typeface="Times New Roman" panose="02020603050405020304" pitchFamily="18" charset="0"/>
                    <a:cs typeface="Times New Roman" panose="02020603050405020304" pitchFamily="18" charset="0"/>
                  </a:rPr>
                  <a:t>For ungrouped data</a:t>
                </a:r>
              </a:p>
              <a:p>
                <a:pPr marL="274320" lvl="3" indent="0" algn="ctr">
                  <a:buSzPct val="95000"/>
                  <a:buNone/>
                </a:pPr>
                <a14:m>
                  <m:oMathPara xmlns:m="http://schemas.openxmlformats.org/officeDocument/2006/math">
                    <m:oMathParaPr>
                      <m:jc m:val="centerGroup"/>
                    </m:oMathParaPr>
                    <m:oMath xmlns:m="http://schemas.openxmlformats.org/officeDocument/2006/math">
                      <m:acc>
                        <m:accPr>
                          <m:chr m:val="̂"/>
                          <m:ctrlPr>
                            <a:rPr lang="en-IN" sz="2000" i="1" smtClean="0">
                              <a:solidFill>
                                <a:schemeClr val="tx1"/>
                              </a:solidFill>
                              <a:latin typeface="Cambria Math" panose="02040503050406030204" pitchFamily="18" charset="0"/>
                            </a:rPr>
                          </m:ctrlPr>
                        </m:accPr>
                        <m:e>
                          <m:r>
                            <a:rPr lang="en-IN" sz="2000" b="1" i="1">
                              <a:solidFill>
                                <a:schemeClr val="tx1"/>
                              </a:solidFill>
                              <a:latin typeface="Cambria Math"/>
                            </a:rPr>
                            <m:t>𝒙</m:t>
                          </m:r>
                        </m:e>
                      </m:acc>
                      <m:r>
                        <a:rPr lang="en-US" sz="2000" b="1" i="1" smtClean="0">
                          <a:solidFill>
                            <a:schemeClr val="tx1"/>
                          </a:solidFill>
                          <a:latin typeface="Cambria Math"/>
                        </a:rPr>
                        <m:t>=</m:t>
                      </m:r>
                      <m:f>
                        <m:fPr>
                          <m:ctrlPr>
                            <a:rPr lang="en-US"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𝒏</m:t>
                          </m:r>
                        </m:num>
                        <m:den>
                          <m:nary>
                            <m:naryPr>
                              <m:chr m:val="∑"/>
                              <m:ctrlPr>
                                <a:rPr lang="en-US"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up>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𝒏</m:t>
                              </m:r>
                            </m:sup>
                            <m:e>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num>
                                <m:den>
                                  <m:r>
                                    <m:rPr>
                                      <m:nor/>
                                    </m:rPr>
                                    <a:rPr lang="en-US" sz="20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x</m:t>
                                  </m:r>
                                  <m:r>
                                    <m:rPr>
                                      <m:nor/>
                                    </m:rPr>
                                    <a:rPr lang="en-IN" sz="2000" b="1" i="1" baseline="-250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i</m:t>
                                  </m:r>
                                </m:den>
                              </m:f>
                            </m:e>
                          </m:nary>
                        </m:den>
                      </m:f>
                    </m:oMath>
                  </m:oMathPara>
                </a14:m>
                <a:endParaRPr lang="en-US" sz="20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marL="891540" lvl="4" indent="-342900">
                  <a:buSzPct val="95000"/>
                </a:pPr>
                <a:r>
                  <a:rPr lang="en-US" dirty="0">
                    <a:solidFill>
                      <a:srgbClr val="A50021"/>
                    </a:solidFill>
                    <a:latin typeface="Times New Roman" panose="02020603050405020304" pitchFamily="18" charset="0"/>
                    <a:cs typeface="Times New Roman" panose="02020603050405020304" pitchFamily="18" charset="0"/>
                  </a:rPr>
                  <a:t>For grouped data</a:t>
                </a:r>
              </a:p>
              <a:p>
                <a:pPr marL="274320" lvl="3" indent="0" algn="ctr">
                  <a:buSzPct val="95000"/>
                  <a:buNone/>
                </a:pPr>
                <a14:m>
                  <m:oMathPara xmlns:m="http://schemas.openxmlformats.org/officeDocument/2006/math">
                    <m:oMathParaPr>
                      <m:jc m:val="centerGroup"/>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IN" sz="2400" b="1" i="1">
                              <a:solidFill>
                                <a:schemeClr val="tx1"/>
                              </a:solidFill>
                              <a:latin typeface="Cambria Math"/>
                            </a:rPr>
                            <m:t>𝒙</m:t>
                          </m:r>
                        </m:e>
                      </m:acc>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ctrlPr>
                                <a:rPr lang="en-US"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IN" sz="24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𝒏</m:t>
                              </m:r>
                            </m:sup>
                            <m:e>
                              <m:r>
                                <m:rPr>
                                  <m:nor/>
                                </m:rPr>
                                <a:rPr lang="en-IN" sz="2400" b="1" i="1">
                                  <a:solidFill>
                                    <a:schemeClr val="tx1"/>
                                  </a:solidFill>
                                  <a:latin typeface="Cambria Math" panose="02040503050406030204" pitchFamily="18" charset="0"/>
                                  <a:ea typeface="Cambria Math" panose="02040503050406030204" pitchFamily="18" charset="0"/>
                                </a:rPr>
                                <m:t>f</m:t>
                              </m:r>
                              <m:r>
                                <m:rPr>
                                  <m:nor/>
                                </m:rPr>
                                <a:rPr lang="en-IN" sz="2400" b="1" i="1" baseline="-25000">
                                  <a:solidFill>
                                    <a:schemeClr val="tx1"/>
                                  </a:solidFill>
                                  <a:latin typeface="Cambria Math" panose="02040503050406030204" pitchFamily="18" charset="0"/>
                                  <a:ea typeface="Cambria Math" panose="02040503050406030204" pitchFamily="18" charset="0"/>
                                </a:rPr>
                                <m:t>i</m:t>
                              </m:r>
                              <m:r>
                                <m:rPr>
                                  <m:nor/>
                                </m:rPr>
                                <a:rPr lang="en-IN" sz="2400" b="1" i="1" baseline="-25000">
                                  <a:solidFill>
                                    <a:schemeClr val="tx1"/>
                                  </a:solidFill>
                                  <a:latin typeface="Cambria Math" panose="02040503050406030204" pitchFamily="18" charset="0"/>
                                  <a:ea typeface="Cambria Math" panose="02040503050406030204" pitchFamily="18" charset="0"/>
                                </a:rPr>
                                <m:t>  </m:t>
                              </m:r>
                            </m:e>
                          </m:nary>
                        </m:num>
                        <m:den>
                          <m:nary>
                            <m:naryPr>
                              <m:chr m:val="∑"/>
                              <m:limLoc m:val="undOvr"/>
                              <m:ctrlPr>
                                <a:rPr lang="en-IN" sz="2400" b="1" i="1">
                                  <a:solidFill>
                                    <a:schemeClr val="tx1"/>
                                  </a:solidFill>
                                  <a:latin typeface="Cambria Math" panose="02040503050406030204" pitchFamily="18" charset="0"/>
                                  <a:ea typeface="Cambria Math" panose="02040503050406030204" pitchFamily="18" charset="0"/>
                                </a:rPr>
                              </m:ctrlPr>
                            </m:naryPr>
                            <m:sub>
                              <m:r>
                                <a:rPr lang="en-IN" sz="2400" b="1" i="1">
                                  <a:solidFill>
                                    <a:schemeClr val="tx1"/>
                                  </a:solidFill>
                                  <a:latin typeface="Cambria Math" panose="02040503050406030204" pitchFamily="18" charset="0"/>
                                  <a:ea typeface="Cambria Math" panose="02040503050406030204" pitchFamily="18" charset="0"/>
                                </a:rPr>
                                <m:t>𝒊</m:t>
                              </m:r>
                              <m:r>
                                <a:rPr lang="en-IN" sz="2400" b="1" i="1">
                                  <a:solidFill>
                                    <a:schemeClr val="tx1"/>
                                  </a:solidFill>
                                  <a:latin typeface="Cambria Math" panose="02040503050406030204" pitchFamily="18" charset="0"/>
                                  <a:ea typeface="Cambria Math" panose="02040503050406030204" pitchFamily="18" charset="0"/>
                                </a:rPr>
                                <m:t>=</m:t>
                              </m:r>
                              <m:r>
                                <a:rPr lang="en-IN" sz="2400" b="1" i="1">
                                  <a:solidFill>
                                    <a:schemeClr val="tx1"/>
                                  </a:solidFill>
                                  <a:latin typeface="Cambria Math" panose="02040503050406030204" pitchFamily="18" charset="0"/>
                                  <a:ea typeface="Cambria Math" panose="02040503050406030204" pitchFamily="18" charset="0"/>
                                </a:rPr>
                                <m:t>𝟏</m:t>
                              </m:r>
                            </m:sub>
                            <m:sup>
                              <m:r>
                                <a:rPr lang="en-IN" sz="2400" b="1" i="1">
                                  <a:solidFill>
                                    <a:schemeClr val="tx1"/>
                                  </a:solidFill>
                                  <a:latin typeface="Cambria Math" panose="02040503050406030204" pitchFamily="18" charset="0"/>
                                  <a:ea typeface="Cambria Math" panose="02040503050406030204" pitchFamily="18" charset="0"/>
                                </a:rPr>
                                <m:t>𝒏</m:t>
                              </m:r>
                            </m:sup>
                            <m:e>
                              <m:r>
                                <m:rPr>
                                  <m:nor/>
                                </m:rPr>
                                <a:rPr lang="en-IN" sz="2400" b="1" i="1">
                                  <a:solidFill>
                                    <a:schemeClr val="tx1"/>
                                  </a:solidFill>
                                  <a:latin typeface="Cambria Math" panose="02040503050406030204" pitchFamily="18" charset="0"/>
                                  <a:ea typeface="Cambria Math" panose="02040503050406030204" pitchFamily="18" charset="0"/>
                                </a:rPr>
                                <m:t>  </m:t>
                              </m:r>
                            </m:e>
                          </m:nary>
                          <m:d>
                            <m:dPr>
                              <m:ctrlPr>
                                <a:rPr lang="en-IN" sz="2400" b="1" i="1">
                                  <a:solidFill>
                                    <a:schemeClr val="tx1"/>
                                  </a:solidFill>
                                  <a:latin typeface="Cambria Math" panose="02040503050406030204" pitchFamily="18" charset="0"/>
                                  <a:ea typeface="Cambria Math" panose="02040503050406030204" pitchFamily="18" charset="0"/>
                                </a:rPr>
                              </m:ctrlPr>
                            </m:dPr>
                            <m:e>
                              <m:f>
                                <m:fPr>
                                  <m:ctrlPr>
                                    <a:rPr lang="en-IN" sz="2400" b="1" i="1">
                                      <a:solidFill>
                                        <a:schemeClr val="tx1"/>
                                      </a:solidFill>
                                      <a:latin typeface="Cambria Math" panose="02040503050406030204" pitchFamily="18" charset="0"/>
                                      <a:ea typeface="Cambria Math" panose="02040503050406030204" pitchFamily="18" charset="0"/>
                                    </a:rPr>
                                  </m:ctrlPr>
                                </m:fPr>
                                <m:num>
                                  <m:r>
                                    <m:rPr>
                                      <m:nor/>
                                    </m:rPr>
                                    <a:rPr lang="en-IN" sz="2400" b="1" i="1">
                                      <a:solidFill>
                                        <a:schemeClr val="tx1"/>
                                      </a:solidFill>
                                      <a:latin typeface="Cambria Math" panose="02040503050406030204" pitchFamily="18" charset="0"/>
                                      <a:ea typeface="Cambria Math" panose="02040503050406030204" pitchFamily="18" charset="0"/>
                                    </a:rPr>
                                    <m:t>f</m:t>
                                  </m:r>
                                  <m:r>
                                    <m:rPr>
                                      <m:nor/>
                                    </m:rPr>
                                    <a:rPr lang="en-IN" sz="2400" b="1" i="1" baseline="-25000">
                                      <a:solidFill>
                                        <a:schemeClr val="tx1"/>
                                      </a:solidFill>
                                      <a:latin typeface="Cambria Math" panose="02040503050406030204" pitchFamily="18" charset="0"/>
                                      <a:ea typeface="Cambria Math" panose="02040503050406030204" pitchFamily="18" charset="0"/>
                                    </a:rPr>
                                    <m:t>i</m:t>
                                  </m:r>
                                </m:num>
                                <m:den>
                                  <m:r>
                                    <m:rPr>
                                      <m:nor/>
                                    </m:rPr>
                                    <a:rPr lang="en-IN" sz="2400" b="1" i="1">
                                      <a:solidFill>
                                        <a:schemeClr val="tx1"/>
                                      </a:solidFill>
                                      <a:latin typeface="Cambria Math" panose="02040503050406030204" pitchFamily="18" charset="0"/>
                                      <a:ea typeface="Cambria Math" panose="02040503050406030204" pitchFamily="18" charset="0"/>
                                    </a:rPr>
                                    <m:t>x</m:t>
                                  </m:r>
                                  <m:r>
                                    <m:rPr>
                                      <m:nor/>
                                    </m:rPr>
                                    <a:rPr lang="en-IN" sz="2400" b="1" i="1" baseline="-25000">
                                      <a:solidFill>
                                        <a:schemeClr val="tx1"/>
                                      </a:solidFill>
                                      <a:latin typeface="Cambria Math" panose="02040503050406030204" pitchFamily="18" charset="0"/>
                                      <a:ea typeface="Cambria Math" panose="02040503050406030204" pitchFamily="18" charset="0"/>
                                    </a:rPr>
                                    <m:t>i</m:t>
                                  </m:r>
                                </m:den>
                              </m:f>
                            </m:e>
                          </m:d>
                        </m:den>
                      </m:f>
                    </m:oMath>
                  </m:oMathPara>
                </a14:m>
                <a:endParaRPr lang="en-US"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marL="274320" lvl="3" indent="0" algn="just">
                  <a:buSzPct val="95000"/>
                  <a:buNone/>
                </a:pPr>
                <a:r>
                  <a:rPr lang="en-US" dirty="0">
                    <a:solidFill>
                      <a:schemeClr val="tx1"/>
                    </a:solidFill>
                    <a:latin typeface="Times New Roman" panose="02020603050405020304" pitchFamily="18" charset="0"/>
                    <a:cs typeface="Times New Roman" panose="02020603050405020304" pitchFamily="18" charset="0"/>
                  </a:rPr>
                  <a:t>      where, </a:t>
                </a:r>
                <a14:m>
                  <m:oMath xmlns:m="http://schemas.openxmlformats.org/officeDocument/2006/math">
                    <m:r>
                      <m:rPr>
                        <m:nor/>
                      </m:rPr>
                      <a:rPr lang="en-IN" b="1" i="1">
                        <a:solidFill>
                          <a:schemeClr val="tx1"/>
                        </a:solidFill>
                      </a:rPr>
                      <m:t>f</m:t>
                    </m:r>
                    <m:r>
                      <m:rPr>
                        <m:nor/>
                      </m:rPr>
                      <a:rPr lang="en-IN" b="1" i="1" baseline="-25000">
                        <a:solidFill>
                          <a:schemeClr val="tx1"/>
                        </a:solidFill>
                      </a:rPr>
                      <m:t>i</m:t>
                    </m:r>
                    <m:r>
                      <m:rPr>
                        <m:nor/>
                      </m:rPr>
                      <a:rPr lang="en-IN" i="1" baseline="-25000">
                        <a:solidFill>
                          <a:schemeClr val="tx1"/>
                        </a:solidFill>
                      </a:rPr>
                      <m:t> </m:t>
                    </m:r>
                  </m:oMath>
                </a14:m>
                <a:r>
                  <a:rPr lang="en-US" dirty="0">
                    <a:solidFill>
                      <a:schemeClr val="tx1"/>
                    </a:solidFill>
                    <a:latin typeface="Times New Roman" panose="02020603050405020304" pitchFamily="18" charset="0"/>
                    <a:cs typeface="Times New Roman" panose="02020603050405020304" pitchFamily="18" charset="0"/>
                  </a:rPr>
                  <a:t>is the frequency of the</a:t>
                </a:r>
                <a:r>
                  <a:rPr lang="en-US" b="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i</a:t>
                </a:r>
                <a:r>
                  <a:rPr lang="en-US" b="1" i="1" baseline="30000" dirty="0" err="1">
                    <a:solidFill>
                      <a:schemeClr val="tx1"/>
                    </a:solidFill>
                    <a:latin typeface="Times New Roman" panose="02020603050405020304" pitchFamily="18" charset="0"/>
                    <a:cs typeface="Times New Roman" panose="02020603050405020304" pitchFamily="18" charset="0"/>
                  </a:rPr>
                  <a:t>th</a:t>
                </a:r>
                <a:r>
                  <a:rPr lang="en-US" b="1" baseline="30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class with </a:t>
                </a:r>
                <a14:m>
                  <m:oMath xmlns:m="http://schemas.openxmlformats.org/officeDocument/2006/math">
                    <m:r>
                      <m:rPr>
                        <m:nor/>
                      </m:rPr>
                      <a:rPr lang="en-IN" b="1" i="1">
                        <a:solidFill>
                          <a:schemeClr val="tx1"/>
                        </a:solidFill>
                      </a:rPr>
                      <m:t>x</m:t>
                    </m:r>
                    <m:r>
                      <m:rPr>
                        <m:nor/>
                      </m:rPr>
                      <a:rPr lang="en-IN" b="1" i="1" baseline="-25000">
                        <a:solidFill>
                          <a:schemeClr val="tx1"/>
                        </a:solidFill>
                      </a:rPr>
                      <m:t>i</m:t>
                    </m:r>
                  </m:oMath>
                </a14:m>
                <a:r>
                  <a:rPr lang="en-US" dirty="0">
                    <a:solidFill>
                      <a:schemeClr val="tx1"/>
                    </a:solidFill>
                    <a:latin typeface="Times New Roman" panose="02020603050405020304" pitchFamily="18" charset="0"/>
                    <a:cs typeface="Times New Roman" panose="02020603050405020304" pitchFamily="18" charset="0"/>
                  </a:rPr>
                  <a:t> as the center value of the  </a:t>
                </a:r>
              </a:p>
              <a:p>
                <a:pPr marL="274320" lvl="3" indent="0" algn="just">
                  <a:buSzPct val="95000"/>
                  <a:buNone/>
                </a:pP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i</a:t>
                </a:r>
                <a:r>
                  <a:rPr lang="en-US" b="1" i="1" baseline="30000" dirty="0" err="1">
                    <a:solidFill>
                      <a:schemeClr val="tx1"/>
                    </a:solidFill>
                    <a:latin typeface="Times New Roman" panose="02020603050405020304" pitchFamily="18" charset="0"/>
                    <a:cs typeface="Times New Roman" panose="02020603050405020304" pitchFamily="18" charset="0"/>
                  </a:rPr>
                  <a:t>th</a:t>
                </a:r>
                <a:r>
                  <a:rPr lang="en-US" b="1" baseline="30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class. </a:t>
                </a:r>
              </a:p>
            </p:txBody>
          </p:sp>
        </mc:Choice>
        <mc:Fallback xmlns="">
          <p:sp>
            <p:nvSpPr>
              <p:cNvPr id="7" name="Rectangle 6"/>
              <p:cNvSpPr>
                <a:spLocks noRot="1" noChangeAspect="1" noMove="1" noResize="1" noEditPoints="1" noAdjustHandles="1" noChangeArrowheads="1" noChangeShapeType="1" noTextEdit="1"/>
              </p:cNvSpPr>
              <p:nvPr/>
            </p:nvSpPr>
            <p:spPr>
              <a:xfrm>
                <a:off x="568960" y="1449825"/>
                <a:ext cx="7734300" cy="483667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568960" y="14498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3.10: </a:t>
            </a:r>
            <a:r>
              <a:rPr lang="en-US" sz="2000" b="1" dirty="0" smtClean="0">
                <a:solidFill>
                  <a:prstClr val="black"/>
                </a:solidFill>
                <a:latin typeface="Times New Roman" pitchFamily="18" charset="0"/>
                <a:cs typeface="Times New Roman" pitchFamily="18" charset="0"/>
              </a:rPr>
              <a:t>Harmonic mean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59156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Today’s discussion…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4389120"/>
          </a:xfrm>
        </p:spPr>
        <p:txBody>
          <a:bodyPr>
            <a:noAutofit/>
          </a:bodyPr>
          <a:lstStyle/>
          <a:p>
            <a:r>
              <a:rPr lang="en-US" sz="2000" dirty="0" smtClean="0">
                <a:latin typeface="Times New Roman" pitchFamily="18" charset="0"/>
                <a:cs typeface="Times New Roman" pitchFamily="18" charset="0"/>
              </a:rPr>
              <a:t>Introduction</a:t>
            </a:r>
          </a:p>
          <a:p>
            <a:pPr lvl="8"/>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ummarization</a:t>
            </a:r>
          </a:p>
          <a:p>
            <a:pPr lvl="1"/>
            <a:r>
              <a:rPr lang="en-US" sz="1800" dirty="0" smtClean="0">
                <a:latin typeface="Times New Roman" pitchFamily="18" charset="0"/>
                <a:cs typeface="Times New Roman" pitchFamily="18" charset="0"/>
              </a:rPr>
              <a:t>Measurement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location</a:t>
            </a:r>
          </a:p>
          <a:p>
            <a:pPr lvl="2"/>
            <a:r>
              <a:rPr lang="en-US" sz="1500" dirty="0" smtClean="0">
                <a:latin typeface="Times New Roman" pitchFamily="18" charset="0"/>
                <a:cs typeface="Times New Roman" pitchFamily="18" charset="0"/>
              </a:rPr>
              <a:t>Mean, median, mode, midrange, etc.  </a:t>
            </a:r>
          </a:p>
          <a:p>
            <a:pPr lvl="8"/>
            <a:endParaRPr lang="en-US" sz="8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Measure of </a:t>
            </a:r>
            <a:r>
              <a:rPr lang="en-US" sz="1800" dirty="0">
                <a:latin typeface="Times New Roman" pitchFamily="18" charset="0"/>
                <a:cs typeface="Times New Roman" pitchFamily="18" charset="0"/>
              </a:rPr>
              <a:t>d</a:t>
            </a:r>
            <a:r>
              <a:rPr lang="en-US" sz="1800" dirty="0" smtClean="0">
                <a:latin typeface="Times New Roman" pitchFamily="18" charset="0"/>
                <a:cs typeface="Times New Roman" pitchFamily="18" charset="0"/>
              </a:rPr>
              <a:t>ispersion</a:t>
            </a:r>
          </a:p>
          <a:p>
            <a:pPr lvl="2"/>
            <a:r>
              <a:rPr lang="en-IN" sz="1800" dirty="0" smtClean="0">
                <a:latin typeface="Times New Roman" panose="02020603050405020304" pitchFamily="18" charset="0"/>
                <a:cs typeface="Times New Roman" panose="02020603050405020304" pitchFamily="18" charset="0"/>
              </a:rPr>
              <a:t>Range, Variance, Standard Deviation, etc.</a:t>
            </a:r>
          </a:p>
          <a:p>
            <a:pPr lvl="8"/>
            <a:endParaRPr lang="en-IN" sz="11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Other measures</a:t>
            </a:r>
          </a:p>
          <a:p>
            <a:pPr lvl="2"/>
            <a:r>
              <a:rPr lang="en-IN" sz="1500" dirty="0" smtClean="0">
                <a:latin typeface="Times New Roman" panose="02020603050405020304" pitchFamily="18" charset="0"/>
                <a:cs typeface="Times New Roman" panose="02020603050405020304" pitchFamily="18" charset="0"/>
              </a:rPr>
              <a:t>MAD, AAD, </a:t>
            </a:r>
            <a:r>
              <a:rPr lang="en-US" sz="1500" dirty="0" smtClean="0">
                <a:latin typeface="Times New Roman" panose="02020603050405020304" pitchFamily="18" charset="0"/>
                <a:cs typeface="Times New Roman" panose="02020603050405020304" pitchFamily="18" charset="0"/>
              </a:rPr>
              <a:t>Percentile, </a:t>
            </a:r>
            <a:r>
              <a:rPr lang="en-IN" sz="1500" dirty="0" smtClean="0">
                <a:latin typeface="Times New Roman" panose="02020603050405020304" pitchFamily="18" charset="0"/>
                <a:cs typeface="Times New Roman" panose="02020603050405020304" pitchFamily="18" charset="0"/>
              </a:rPr>
              <a:t>IQR, etc.</a:t>
            </a:r>
          </a:p>
          <a:p>
            <a:pPr lvl="8"/>
            <a:endParaRPr lang="en-US" dirty="0">
              <a:latin typeface="Times New Roman" panose="02020603050405020304" pitchFamily="18" charset="0"/>
              <a:cs typeface="Times New Roman" panose="02020603050405020304" pitchFamily="18" charset="0"/>
            </a:endParaRPr>
          </a:p>
          <a:p>
            <a:pPr algn="just">
              <a:buFont typeface="Arial" pitchFamily="34" charset="0"/>
              <a:buChar char="•"/>
            </a:pPr>
            <a:r>
              <a:rPr lang="en-US" sz="2000" dirty="0" smtClean="0">
                <a:latin typeface="Times New Roman" panose="02020603050405020304" pitchFamily="18" charset="0"/>
                <a:cs typeface="Times New Roman" panose="02020603050405020304" pitchFamily="18" charset="0"/>
              </a:rPr>
              <a:t>Graphical summarization</a:t>
            </a:r>
          </a:p>
          <a:p>
            <a:pPr lvl="1" algn="just">
              <a:buFont typeface="Arial" pitchFamily="34" charset="0"/>
              <a:buChar char="•"/>
            </a:pPr>
            <a:r>
              <a:rPr lang="en-US" sz="1800" dirty="0" smtClean="0">
                <a:latin typeface="Times New Roman" panose="02020603050405020304" pitchFamily="18" charset="0"/>
                <a:cs typeface="Times New Roman" panose="02020603050405020304" pitchFamily="18" charset="0"/>
              </a:rPr>
              <a:t>Box plot</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fontScale="90000"/>
          </a:bodyPr>
          <a:lstStyle/>
          <a:p>
            <a:r>
              <a:rPr lang="en-US" sz="4000" dirty="0" smtClean="0">
                <a:solidFill>
                  <a:srgbClr val="A50021"/>
                </a:solidFill>
                <a:latin typeface="Times New Roman" pitchFamily="18" charset="0"/>
                <a:cs typeface="Times New Roman" pitchFamily="18" charset="0"/>
              </a:rPr>
              <a:t>Significant of different mean calculations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0458" y="1653539"/>
            <a:ext cx="8425339" cy="4685657"/>
          </a:xfrm>
        </p:spPr>
        <p:txBody>
          <a:bodyPr>
            <a:normAutofit lnSpcReduction="10000"/>
          </a:bodyPr>
          <a:lstStyle/>
          <a:p>
            <a:pPr marL="265113" lvl="2" indent="-265113" algn="just">
              <a:buClr>
                <a:schemeClr val="accent3"/>
              </a:buClr>
              <a:buSzPct val="95000"/>
            </a:pPr>
            <a:r>
              <a:rPr lang="en-US" sz="2400" dirty="0" smtClean="0">
                <a:latin typeface="Times New Roman" panose="02020603050405020304" pitchFamily="18" charset="0"/>
                <a:cs typeface="Times New Roman" panose="02020603050405020304" pitchFamily="18" charset="0"/>
              </a:rPr>
              <a:t>There are two things involved when we consider a sample</a:t>
            </a:r>
          </a:p>
          <a:p>
            <a:pPr marL="813753" lvl="4" indent="-265113" algn="just">
              <a:buSzPct val="95000"/>
            </a:pPr>
            <a:r>
              <a:rPr lang="en-US" dirty="0" smtClean="0">
                <a:latin typeface="Times New Roman" panose="02020603050405020304" pitchFamily="18" charset="0"/>
                <a:cs typeface="Times New Roman" panose="02020603050405020304" pitchFamily="18" charset="0"/>
              </a:rPr>
              <a:t>Observation</a:t>
            </a:r>
          </a:p>
          <a:p>
            <a:pPr marL="813753" lvl="4" indent="-265113" algn="just">
              <a:buSzPct val="95000"/>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ange</a:t>
            </a:r>
          </a:p>
          <a:p>
            <a:pPr marL="813753" lvl="4" indent="-265113" algn="just">
              <a:buSzPct val="95000"/>
            </a:pPr>
            <a:endParaRPr lang="en-US" dirty="0">
              <a:latin typeface="Times New Roman" panose="02020603050405020304" pitchFamily="18" charset="0"/>
              <a:cs typeface="Times New Roman" panose="02020603050405020304" pitchFamily="18" charset="0"/>
            </a:endParaRPr>
          </a:p>
          <a:p>
            <a:pPr marL="0" lvl="2" indent="0" algn="just">
              <a:buSzPct val="95000"/>
              <a:buNone/>
            </a:pPr>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Rainfall data</a:t>
            </a: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891540" lvl="4" indent="-342900" algn="just">
              <a:buSzPct val="95000"/>
            </a:pPr>
            <a:r>
              <a:rPr lang="en-US" sz="1800" dirty="0" smtClean="0"/>
              <a:t>Here, </a:t>
            </a:r>
            <a:r>
              <a:rPr lang="en-US" sz="1800" dirty="0" smtClean="0">
                <a:solidFill>
                  <a:srgbClr val="A50021"/>
                </a:solidFill>
              </a:rPr>
              <a:t>rainfall is the observation </a:t>
            </a:r>
            <a:r>
              <a:rPr lang="en-US" sz="1800" dirty="0" smtClean="0"/>
              <a:t>and </a:t>
            </a:r>
            <a:r>
              <a:rPr lang="en-US" sz="1800" dirty="0" smtClean="0">
                <a:solidFill>
                  <a:srgbClr val="A50021"/>
                </a:solidFill>
              </a:rPr>
              <a:t>day is the range </a:t>
            </a:r>
            <a:r>
              <a:rPr lang="en-US" sz="1800" dirty="0" smtClean="0"/>
              <a:t>for each element in the sample</a:t>
            </a:r>
          </a:p>
          <a:p>
            <a:pPr marL="1897380" lvl="8" indent="-342900" algn="just">
              <a:buSzPct val="95000"/>
            </a:pPr>
            <a:endParaRPr lang="en-IN" sz="1200" dirty="0" smtClean="0"/>
          </a:p>
          <a:p>
            <a:pPr marL="891540" lvl="4" indent="-342900" algn="just">
              <a:buSzPct val="95000"/>
            </a:pPr>
            <a:r>
              <a:rPr lang="en-IN" sz="1800" dirty="0" smtClean="0"/>
              <a:t>Here</a:t>
            </a:r>
            <a:r>
              <a:rPr lang="en-IN" sz="1800" dirty="0"/>
              <a:t>, we are to measure the mean “</a:t>
            </a:r>
            <a:r>
              <a:rPr lang="en-IN" sz="1800" b="1" dirty="0">
                <a:solidFill>
                  <a:srgbClr val="A50021"/>
                </a:solidFill>
              </a:rPr>
              <a:t>rate of rainfall</a:t>
            </a:r>
            <a:r>
              <a:rPr lang="en-IN" sz="1800" dirty="0"/>
              <a:t>” as the measure of location</a:t>
            </a: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31626179"/>
              </p:ext>
            </p:extLst>
          </p:nvPr>
        </p:nvGraphicFramePr>
        <p:xfrm>
          <a:off x="1234439" y="3601815"/>
          <a:ext cx="6298725" cy="1121664"/>
        </p:xfrm>
        <a:graphic>
          <a:graphicData uri="http://schemas.openxmlformats.org/drawingml/2006/table">
            <a:tbl>
              <a:tblPr firstRow="1" firstCol="1" bandRow="1">
                <a:tableStyleId>{5C22544A-7EE6-4342-B048-85BDC9FD1C3A}</a:tableStyleId>
              </a:tblPr>
              <a:tblGrid>
                <a:gridCol w="1333501">
                  <a:extLst>
                    <a:ext uri="{9D8B030D-6E8A-4147-A177-3AD203B41FA5}">
                      <a16:colId xmlns:a16="http://schemas.microsoft.com/office/drawing/2014/main" val="20000"/>
                    </a:ext>
                  </a:extLst>
                </a:gridCol>
                <a:gridCol w="531358">
                  <a:extLst>
                    <a:ext uri="{9D8B030D-6E8A-4147-A177-3AD203B41FA5}">
                      <a16:colId xmlns:a16="http://schemas.microsoft.com/office/drawing/2014/main" val="20001"/>
                    </a:ext>
                  </a:extLst>
                </a:gridCol>
                <a:gridCol w="660222">
                  <a:extLst>
                    <a:ext uri="{9D8B030D-6E8A-4147-A177-3AD203B41FA5}">
                      <a16:colId xmlns:a16="http://schemas.microsoft.com/office/drawing/2014/main" val="20002"/>
                    </a:ext>
                  </a:extLst>
                </a:gridCol>
                <a:gridCol w="3055520">
                  <a:extLst>
                    <a:ext uri="{9D8B030D-6E8A-4147-A177-3AD203B41FA5}">
                      <a16:colId xmlns:a16="http://schemas.microsoft.com/office/drawing/2014/main" val="20003"/>
                    </a:ext>
                  </a:extLst>
                </a:gridCol>
                <a:gridCol w="718124">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600" dirty="0">
                          <a:effectLst/>
                        </a:rPr>
                        <a:t>Rainfall (in mm)</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r</a:t>
                      </a:r>
                      <a:r>
                        <a:rPr lang="en-IN" sz="1600" baseline="-25000" dirty="0">
                          <a:effectLst/>
                        </a:rPr>
                        <a:t>1</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r</a:t>
                      </a:r>
                      <a:r>
                        <a:rPr lang="en-IN" sz="1600" baseline="-25000">
                          <a:effectLst/>
                        </a:rPr>
                        <a:t>2</a:t>
                      </a:r>
                      <a:endParaRPr lang="en-IN"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r</a:t>
                      </a:r>
                      <a:r>
                        <a:rPr lang="en-IN" sz="1600" baseline="-25000">
                          <a:effectLst/>
                        </a:rPr>
                        <a:t>n</a:t>
                      </a:r>
                      <a:endParaRPr lang="en-IN"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600" dirty="0">
                          <a:effectLst/>
                        </a:rPr>
                        <a:t>Days </a:t>
                      </a:r>
                      <a:endParaRPr lang="en-IN" sz="1600" dirty="0" smtClean="0">
                        <a:effectLst/>
                      </a:endParaRPr>
                    </a:p>
                    <a:p>
                      <a:pPr>
                        <a:lnSpc>
                          <a:spcPct val="115000"/>
                        </a:lnSpc>
                        <a:spcAft>
                          <a:spcPts val="0"/>
                        </a:spcAft>
                      </a:pPr>
                      <a:r>
                        <a:rPr lang="en-IN" sz="1600" dirty="0" smtClean="0">
                          <a:effectLst/>
                        </a:rPr>
                        <a:t>(</a:t>
                      </a:r>
                      <a:r>
                        <a:rPr lang="en-IN" sz="1600" dirty="0">
                          <a:effectLst/>
                        </a:rPr>
                        <a:t>in number)</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d</a:t>
                      </a:r>
                      <a:r>
                        <a:rPr lang="en-IN" sz="1600" baseline="-25000" dirty="0">
                          <a:effectLst/>
                        </a:rPr>
                        <a:t>1</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d</a:t>
                      </a:r>
                      <a:r>
                        <a:rPr lang="en-IN" sz="1600" baseline="-25000" dirty="0">
                          <a:effectLst/>
                        </a:rPr>
                        <a:t>2</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a:t>
                      </a:r>
                      <a:endParaRPr lang="en-IN"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err="1">
                          <a:effectLst/>
                        </a:rPr>
                        <a:t>d</a:t>
                      </a:r>
                      <a:r>
                        <a:rPr lang="en-IN" sz="1600" baseline="-25000" dirty="0" err="1">
                          <a:effectLst/>
                        </a:rPr>
                        <a:t>n</a:t>
                      </a:r>
                      <a:endParaRPr lang="en-IN"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95757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fontScale="90000"/>
          </a:bodyPr>
          <a:lstStyle/>
          <a:p>
            <a:r>
              <a:rPr lang="en-US" sz="4000" dirty="0" smtClean="0">
                <a:solidFill>
                  <a:srgbClr val="A50021"/>
                </a:solidFill>
                <a:latin typeface="Times New Roman" pitchFamily="18" charset="0"/>
                <a:cs typeface="Times New Roman" pitchFamily="18" charset="0"/>
              </a:rPr>
              <a:t>Significant of different mean calculations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0458" y="1653539"/>
            <a:ext cx="8425339" cy="4685657"/>
          </a:xfrm>
        </p:spPr>
        <p:txBody>
          <a:bodyPr>
            <a:normAutofit/>
          </a:bodyPr>
          <a:lstStyle/>
          <a:p>
            <a:pPr marL="265113" lvl="2" indent="-265113" algn="just">
              <a:buClr>
                <a:schemeClr val="accent3"/>
              </a:buClr>
              <a:buSzPct val="95000"/>
            </a:pPr>
            <a:r>
              <a:rPr lang="en-US" sz="2400" b="1" dirty="0" smtClean="0">
                <a:latin typeface="Times New Roman" panose="02020603050405020304" pitchFamily="18" charset="0"/>
                <a:cs typeface="Times New Roman" panose="02020603050405020304" pitchFamily="18" charset="0"/>
              </a:rPr>
              <a:t>Case 1: Range remains same for each observation</a:t>
            </a:r>
            <a:endParaRPr lang="en-US" b="1" dirty="0" smtClean="0">
              <a:latin typeface="Times New Roman" panose="02020603050405020304" pitchFamily="18" charset="0"/>
              <a:cs typeface="Times New Roman" panose="02020603050405020304" pitchFamily="18" charset="0"/>
            </a:endParaRPr>
          </a:p>
          <a:p>
            <a:pPr marL="813753" lvl="4" indent="-265113" algn="just">
              <a:buSzPct val="95000"/>
            </a:pPr>
            <a:endParaRPr lang="en-US" b="1" dirty="0">
              <a:latin typeface="Times New Roman" panose="02020603050405020304" pitchFamily="18" charset="0"/>
              <a:cs typeface="Times New Roman" panose="02020603050405020304" pitchFamily="18" charset="0"/>
            </a:endParaRPr>
          </a:p>
          <a:p>
            <a:pPr marL="0" lvl="2" indent="0" algn="just">
              <a:buSzPct val="95000"/>
              <a:buNone/>
            </a:pPr>
            <a:r>
              <a:rPr lang="en-US" b="1" dirty="0" smtClean="0">
                <a:latin typeface="Times New Roman" panose="02020603050405020304" pitchFamily="18" charset="0"/>
                <a:cs typeface="Times New Roman" panose="02020603050405020304" pitchFamily="18" charset="0"/>
              </a:rPr>
              <a:t>        Example:</a:t>
            </a:r>
            <a:r>
              <a:rPr lang="en-US" dirty="0" smtClean="0">
                <a:latin typeface="Times New Roman" panose="02020603050405020304" pitchFamily="18" charset="0"/>
                <a:cs typeface="Times New Roman" panose="02020603050405020304" pitchFamily="18" charset="0"/>
              </a:rPr>
              <a:t> Having data about </a:t>
            </a:r>
            <a:r>
              <a:rPr lang="en-US" dirty="0" smtClean="0">
                <a:solidFill>
                  <a:srgbClr val="A50021"/>
                </a:solidFill>
                <a:latin typeface="Times New Roman" panose="02020603050405020304" pitchFamily="18" charset="0"/>
                <a:cs typeface="Times New Roman" panose="02020603050405020304" pitchFamily="18" charset="0"/>
              </a:rPr>
              <a:t>amount of rainfall per week</a:t>
            </a:r>
            <a:r>
              <a:rPr lang="en-US" dirty="0" smtClean="0">
                <a:latin typeface="Times New Roman" panose="02020603050405020304" pitchFamily="18" charset="0"/>
                <a:cs typeface="Times New Roman" panose="02020603050405020304" pitchFamily="18" charset="0"/>
              </a:rPr>
              <a:t>, say.</a:t>
            </a: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17026503"/>
              </p:ext>
            </p:extLst>
          </p:nvPr>
        </p:nvGraphicFramePr>
        <p:xfrm>
          <a:off x="1089660" y="30684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35</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18</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22</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solidFill>
                            <a:schemeClr val="tx1"/>
                          </a:solidFill>
                          <a:effectLst/>
                        </a:rPr>
                        <a:t>Days</a:t>
                      </a:r>
                    </a:p>
                    <a:p>
                      <a:pPr>
                        <a:lnSpc>
                          <a:spcPct val="115000"/>
                        </a:lnSpc>
                        <a:spcAft>
                          <a:spcPts val="0"/>
                        </a:spcAft>
                      </a:pPr>
                      <a:r>
                        <a:rPr lang="en-IN" sz="1800" dirty="0" smtClean="0">
                          <a:solidFill>
                            <a:schemeClr val="tx1"/>
                          </a:solidFill>
                          <a:effectLst/>
                        </a:rPr>
                        <a:t>(</a:t>
                      </a:r>
                      <a:r>
                        <a:rPr lang="en-IN" sz="1800" dirty="0">
                          <a:solidFill>
                            <a:schemeClr val="tx1"/>
                          </a:solidFill>
                          <a:effectLst/>
                        </a:rPr>
                        <a:t>in number)</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414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fontScale="90000"/>
          </a:bodyPr>
          <a:lstStyle/>
          <a:p>
            <a:r>
              <a:rPr lang="en-US" sz="4000" dirty="0" smtClean="0">
                <a:solidFill>
                  <a:srgbClr val="A50021"/>
                </a:solidFill>
                <a:latin typeface="Times New Roman" pitchFamily="18" charset="0"/>
                <a:cs typeface="Times New Roman" pitchFamily="18" charset="0"/>
              </a:rPr>
              <a:t>Significant of different mean calculations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0458" y="1653539"/>
            <a:ext cx="8425339" cy="4685657"/>
          </a:xfrm>
        </p:spPr>
        <p:txBody>
          <a:bodyPr>
            <a:normAutofit/>
          </a:bodyPr>
          <a:lstStyle/>
          <a:p>
            <a:pPr marL="265113" lvl="2" indent="-265113" algn="just">
              <a:buClr>
                <a:schemeClr val="accent3"/>
              </a:buClr>
              <a:buSzPct val="95000"/>
            </a:pPr>
            <a:r>
              <a:rPr lang="en-US" sz="2400" b="1" dirty="0" smtClean="0">
                <a:latin typeface="Times New Roman" panose="02020603050405020304" pitchFamily="18" charset="0"/>
                <a:cs typeface="Times New Roman" panose="02020603050405020304" pitchFamily="18" charset="0"/>
              </a:rPr>
              <a:t>Case 2: Ranges are different, but observation remains same</a:t>
            </a:r>
            <a:endParaRPr lang="en-US" b="1" dirty="0" smtClean="0">
              <a:latin typeface="Times New Roman" panose="02020603050405020304" pitchFamily="18" charset="0"/>
              <a:cs typeface="Times New Roman" panose="02020603050405020304" pitchFamily="18" charset="0"/>
            </a:endParaRPr>
          </a:p>
          <a:p>
            <a:pPr marL="813753" lvl="4" indent="-265113" algn="just">
              <a:buSzPct val="95000"/>
            </a:pPr>
            <a:endParaRPr lang="en-US" b="1" dirty="0">
              <a:latin typeface="Times New Roman" panose="02020603050405020304" pitchFamily="18" charset="0"/>
              <a:cs typeface="Times New Roman" panose="02020603050405020304" pitchFamily="18" charset="0"/>
            </a:endParaRPr>
          </a:p>
          <a:p>
            <a:pPr marL="0" lvl="2" indent="0" algn="just">
              <a:buSzPct val="95000"/>
              <a:buNone/>
            </a:pPr>
            <a:r>
              <a:rPr lang="en-US" b="1" dirty="0" smtClean="0">
                <a:latin typeface="Times New Roman" panose="02020603050405020304" pitchFamily="18" charset="0"/>
                <a:cs typeface="Times New Roman" panose="02020603050405020304" pitchFamily="18" charset="0"/>
              </a:rPr>
              <a:t>        Example:</a:t>
            </a:r>
            <a:r>
              <a:rPr lang="en-US" dirty="0" smtClean="0">
                <a:latin typeface="Times New Roman" panose="02020603050405020304" pitchFamily="18" charset="0"/>
                <a:cs typeface="Times New Roman" panose="02020603050405020304" pitchFamily="18" charset="0"/>
              </a:rPr>
              <a:t> Same </a:t>
            </a:r>
            <a:r>
              <a:rPr lang="en-US" dirty="0" smtClean="0">
                <a:solidFill>
                  <a:srgbClr val="A50021"/>
                </a:solidFill>
                <a:latin typeface="Times New Roman" panose="02020603050405020304" pitchFamily="18" charset="0"/>
                <a:cs typeface="Times New Roman" panose="02020603050405020304" pitchFamily="18" charset="0"/>
              </a:rPr>
              <a:t>amount of rainfall in different number of days</a:t>
            </a:r>
            <a:r>
              <a:rPr lang="en-US" dirty="0" smtClean="0">
                <a:latin typeface="Times New Roman" panose="02020603050405020304" pitchFamily="18" charset="0"/>
                <a:cs typeface="Times New Roman" panose="02020603050405020304" pitchFamily="18" charset="0"/>
              </a:rPr>
              <a:t>, say.</a:t>
            </a: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57268673"/>
              </p:ext>
            </p:extLst>
          </p:nvPr>
        </p:nvGraphicFramePr>
        <p:xfrm>
          <a:off x="1089660" y="30684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solidFill>
                            <a:schemeClr val="tx1"/>
                          </a:solidFill>
                          <a:effectLst/>
                        </a:rPr>
                        <a:t>Days</a:t>
                      </a:r>
                    </a:p>
                    <a:p>
                      <a:pPr>
                        <a:lnSpc>
                          <a:spcPct val="115000"/>
                        </a:lnSpc>
                        <a:spcAft>
                          <a:spcPts val="0"/>
                        </a:spcAft>
                      </a:pPr>
                      <a:r>
                        <a:rPr lang="en-IN" sz="1800" dirty="0" smtClean="0">
                          <a:solidFill>
                            <a:schemeClr val="tx1"/>
                          </a:solidFill>
                          <a:effectLst/>
                        </a:rPr>
                        <a:t>(</a:t>
                      </a:r>
                      <a:r>
                        <a:rPr lang="en-IN" sz="1800" dirty="0">
                          <a:solidFill>
                            <a:schemeClr val="tx1"/>
                          </a:solidFill>
                          <a:effectLst/>
                        </a:rPr>
                        <a:t>in number)</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smtClean="0">
                          <a:solidFill>
                            <a:schemeClr val="tx1"/>
                          </a:solidFill>
                          <a:effectLst/>
                        </a:rPr>
                        <a:t>1</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smtClean="0">
                          <a:solidFill>
                            <a:schemeClr val="tx1"/>
                          </a:solidFill>
                          <a:effectLst/>
                        </a:rPr>
                        <a:t>2</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solidFill>
                            <a:schemeClr val="tx1"/>
                          </a:solidFill>
                          <a:effectLst/>
                        </a:rPr>
                        <a:t>…</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IN" sz="1800" dirty="0">
                          <a:solidFill>
                            <a:schemeClr val="tx1"/>
                          </a:solidFill>
                          <a:effectLst/>
                        </a:rPr>
                        <a:t>7</a:t>
                      </a:r>
                      <a:endParaRPr lang="en-IN" sz="18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3987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fontScale="90000"/>
          </a:bodyPr>
          <a:lstStyle/>
          <a:p>
            <a:r>
              <a:rPr lang="en-US" sz="4000" dirty="0" smtClean="0">
                <a:solidFill>
                  <a:srgbClr val="A50021"/>
                </a:solidFill>
                <a:latin typeface="Times New Roman" pitchFamily="18" charset="0"/>
                <a:cs typeface="Times New Roman" pitchFamily="18" charset="0"/>
              </a:rPr>
              <a:t>Significant of different mean calculations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0458" y="1653539"/>
            <a:ext cx="8425339" cy="4685657"/>
          </a:xfrm>
        </p:spPr>
        <p:txBody>
          <a:bodyPr>
            <a:normAutofit/>
          </a:bodyPr>
          <a:lstStyle/>
          <a:p>
            <a:pPr marL="265113" lvl="2" indent="-265113" algn="just">
              <a:buClr>
                <a:schemeClr val="accent3"/>
              </a:buClr>
              <a:buSzPct val="95000"/>
            </a:pPr>
            <a:r>
              <a:rPr lang="en-US" sz="2400" b="1" dirty="0" smtClean="0">
                <a:latin typeface="Times New Roman" panose="02020603050405020304" pitchFamily="18" charset="0"/>
                <a:cs typeface="Times New Roman" panose="02020603050405020304" pitchFamily="18" charset="0"/>
              </a:rPr>
              <a:t>Case 3: Ranges are different, as well as the observations</a:t>
            </a:r>
            <a:endParaRPr lang="en-US" b="1" dirty="0" smtClean="0">
              <a:latin typeface="Times New Roman" panose="02020603050405020304" pitchFamily="18" charset="0"/>
              <a:cs typeface="Times New Roman" panose="02020603050405020304" pitchFamily="18" charset="0"/>
            </a:endParaRPr>
          </a:p>
          <a:p>
            <a:pPr marL="813753" lvl="4" indent="-265113" algn="just">
              <a:buSzPct val="95000"/>
            </a:pPr>
            <a:endParaRPr lang="en-US" b="1" dirty="0">
              <a:latin typeface="Times New Roman" panose="02020603050405020304" pitchFamily="18" charset="0"/>
              <a:cs typeface="Times New Roman" panose="02020603050405020304" pitchFamily="18" charset="0"/>
            </a:endParaRPr>
          </a:p>
          <a:p>
            <a:pPr marL="0" lvl="2" indent="0" algn="just">
              <a:buSzPct val="95000"/>
              <a:buNone/>
            </a:pPr>
            <a:r>
              <a:rPr lang="en-US" b="1" dirty="0" smtClean="0">
                <a:latin typeface="Times New Roman" panose="02020603050405020304" pitchFamily="18" charset="0"/>
                <a:cs typeface="Times New Roman" panose="02020603050405020304" pitchFamily="18" charset="0"/>
              </a:rPr>
              <a:t>        Example:</a:t>
            </a:r>
            <a:r>
              <a:rPr lang="en-US" dirty="0" smtClean="0">
                <a:latin typeface="Times New Roman" panose="02020603050405020304" pitchFamily="18" charset="0"/>
                <a:cs typeface="Times New Roman" panose="02020603050405020304" pitchFamily="18" charset="0"/>
              </a:rPr>
              <a:t> Different </a:t>
            </a:r>
            <a:r>
              <a:rPr lang="en-US" dirty="0" smtClean="0">
                <a:solidFill>
                  <a:srgbClr val="A50021"/>
                </a:solidFill>
                <a:latin typeface="Times New Roman" panose="02020603050405020304" pitchFamily="18" charset="0"/>
                <a:cs typeface="Times New Roman" panose="02020603050405020304" pitchFamily="18" charset="0"/>
              </a:rPr>
              <a:t>amount of rainfall in different number of days</a:t>
            </a:r>
            <a:r>
              <a:rPr lang="en-US" dirty="0" smtClean="0">
                <a:latin typeface="Times New Roman" panose="02020603050405020304" pitchFamily="18" charset="0"/>
                <a:cs typeface="Times New Roman" panose="02020603050405020304" pitchFamily="18" charset="0"/>
              </a:rPr>
              <a:t>, say.</a:t>
            </a: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a:p>
            <a:pPr marL="265113" lvl="2" indent="-265113" algn="just">
              <a:buSzPct val="95000"/>
            </a:pPr>
            <a:endParaRPr lang="en-US" dirty="0">
              <a:latin typeface="Times New Roman" panose="02020603050405020304" pitchFamily="18" charset="0"/>
              <a:cs typeface="Times New Roman" panose="02020603050405020304"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9054220"/>
              </p:ext>
            </p:extLst>
          </p:nvPr>
        </p:nvGraphicFramePr>
        <p:xfrm>
          <a:off x="1089660" y="30684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21</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34</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18</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effectLst/>
                        </a:rPr>
                        <a:t>Days</a:t>
                      </a:r>
                    </a:p>
                    <a:p>
                      <a:pPr>
                        <a:lnSpc>
                          <a:spcPct val="115000"/>
                        </a:lnSpc>
                        <a:spcAft>
                          <a:spcPts val="0"/>
                        </a:spcAft>
                      </a:pPr>
                      <a:r>
                        <a:rPr lang="en-IN" sz="1800" dirty="0" smtClean="0">
                          <a:effectLst/>
                        </a:rPr>
                        <a:t>(</a:t>
                      </a:r>
                      <a:r>
                        <a:rPr lang="en-IN" sz="1800" dirty="0">
                          <a:effectLst/>
                        </a:rPr>
                        <a:t>in number)</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3</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9709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Rule of thumbs for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
        <p:nvSpPr>
          <p:cNvPr id="3" name="Content Placeholder 2"/>
          <p:cNvSpPr>
            <a:spLocks noGrp="1"/>
          </p:cNvSpPr>
          <p:nvPr>
            <p:ph idx="1"/>
          </p:nvPr>
        </p:nvSpPr>
        <p:spPr>
          <a:xfrm>
            <a:off x="628098" y="1653540"/>
            <a:ext cx="8425339" cy="4389120"/>
          </a:xfrm>
        </p:spPr>
        <p:txBody>
          <a:bodyPr>
            <a:normAutofit/>
          </a:bodyPr>
          <a:lstStyle/>
          <a:p>
            <a:pPr marL="265113" lvl="2" indent="-265113" algn="just">
              <a:buClr>
                <a:schemeClr val="accent3"/>
              </a:buClr>
              <a:buSzPct val="95000"/>
            </a:pPr>
            <a:r>
              <a:rPr lang="en-US" sz="2000" b="1" dirty="0" smtClean="0">
                <a:latin typeface="Times New Roman" panose="02020603050405020304" pitchFamily="18" charset="0"/>
                <a:cs typeface="Times New Roman" panose="02020603050405020304" pitchFamily="18" charset="0"/>
              </a:rPr>
              <a:t>AM:</a:t>
            </a:r>
            <a:r>
              <a:rPr lang="en-US" sz="2000" dirty="0">
                <a:latin typeface="Times New Roman" panose="02020603050405020304" pitchFamily="18" charset="0"/>
                <a:cs typeface="Times New Roman" panose="02020603050405020304" pitchFamily="18" charset="0"/>
              </a:rPr>
              <a:t> When </a:t>
            </a:r>
            <a:r>
              <a:rPr lang="en-US" sz="2000">
                <a:latin typeface="Times New Roman" panose="02020603050405020304" pitchFamily="18" charset="0"/>
                <a:cs typeface="Times New Roman" panose="02020603050405020304" pitchFamily="18" charset="0"/>
              </a:rPr>
              <a:t>the </a:t>
            </a:r>
            <a:r>
              <a:rPr lang="en-US" sz="2000" smtClean="0">
                <a:latin typeface="Times New Roman" panose="02020603050405020304" pitchFamily="18" charset="0"/>
                <a:cs typeface="Times New Roman" panose="02020603050405020304" pitchFamily="18" charset="0"/>
              </a:rPr>
              <a:t>range </a:t>
            </a:r>
            <a:r>
              <a:rPr lang="en-US" sz="2000" dirty="0" smtClean="0">
                <a:latin typeface="Times New Roman" panose="02020603050405020304" pitchFamily="18" charset="0"/>
                <a:cs typeface="Times New Roman" panose="02020603050405020304" pitchFamily="18" charset="0"/>
              </a:rPr>
              <a:t>remains </a:t>
            </a:r>
            <a:r>
              <a:rPr lang="en-US" sz="2000" dirty="0">
                <a:latin typeface="Times New Roman" panose="02020603050405020304" pitchFamily="18" charset="0"/>
                <a:cs typeface="Times New Roman" panose="02020603050405020304" pitchFamily="18" charset="0"/>
              </a:rPr>
              <a:t>same for each observation </a:t>
            </a:r>
            <a:endParaRPr lang="en-US" sz="2000" dirty="0" smtClean="0">
              <a:latin typeface="Times New Roman" panose="02020603050405020304" pitchFamily="18" charset="0"/>
              <a:cs typeface="Times New Roman" panose="02020603050405020304" pitchFamily="18" charset="0"/>
            </a:endParaRPr>
          </a:p>
          <a:p>
            <a:pPr marL="274320" lvl="3" indent="0" algn="just">
              <a:buSzPct val="95000"/>
              <a:buNone/>
            </a:pPr>
            <a:r>
              <a:rPr lang="en-IN" sz="1800" dirty="0" smtClean="0">
                <a:latin typeface="Times New Roman" panose="02020603050405020304" pitchFamily="18" charset="0"/>
                <a:cs typeface="Times New Roman" panose="02020603050405020304" pitchFamily="18" charset="0"/>
              </a:rPr>
              <a:t>Example: Case 1</a:t>
            </a:r>
            <a:endParaRPr lang="en-IN" sz="1800" dirty="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00668191"/>
              </p:ext>
            </p:extLst>
          </p:nvPr>
        </p:nvGraphicFramePr>
        <p:xfrm>
          <a:off x="1097280" y="25350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35</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18</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22</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effectLst/>
                        </a:rPr>
                        <a:t>Days</a:t>
                      </a:r>
                    </a:p>
                    <a:p>
                      <a:pPr>
                        <a:lnSpc>
                          <a:spcPct val="115000"/>
                        </a:lnSpc>
                        <a:spcAft>
                          <a:spcPts val="0"/>
                        </a:spcAft>
                      </a:pPr>
                      <a:r>
                        <a:rPr lang="en-IN" sz="1800" dirty="0" smtClean="0">
                          <a:effectLst/>
                        </a:rPr>
                        <a:t>(</a:t>
                      </a:r>
                      <a:r>
                        <a:rPr lang="en-IN" sz="1800" dirty="0">
                          <a:effectLst/>
                        </a:rPr>
                        <a:t>in number)</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1905635" y="3973843"/>
                <a:ext cx="4679950" cy="1120115"/>
              </a:xfrm>
              <a:prstGeom prst="rect">
                <a:avLst/>
              </a:prstGeom>
            </p:spPr>
            <p:txBody>
              <a:bodyPr>
                <a:spAutoFit/>
              </a:bodyPr>
              <a:lstStyle/>
              <a:p>
                <a:r>
                  <a:rPr lang="en-IN" dirty="0"/>
                  <a:t> </a:t>
                </a:r>
              </a:p>
              <a:p>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rPr>
                          </m:ctrlPr>
                        </m:accPr>
                        <m:e>
                          <m:r>
                            <a:rPr lang="en-IN" i="1">
                              <a:latin typeface="Cambria Math"/>
                            </a:rPr>
                            <m:t>𝑟</m:t>
                          </m:r>
                        </m:e>
                      </m:acc>
                      <m:r>
                        <a:rPr lang="en-IN" i="1">
                          <a:latin typeface="Cambria Math"/>
                        </a:rPr>
                        <m:t>=</m:t>
                      </m:r>
                      <m:f>
                        <m:fPr>
                          <m:ctrlPr>
                            <a:rPr lang="en-IN" i="1">
                              <a:latin typeface="Cambria Math" panose="02040503050406030204" pitchFamily="18" charset="0"/>
                            </a:rPr>
                          </m:ctrlPr>
                        </m:fPr>
                        <m:num>
                          <m:r>
                            <a:rPr lang="en-IN" i="1">
                              <a:latin typeface="Cambria Math"/>
                            </a:rPr>
                            <m:t>1</m:t>
                          </m:r>
                        </m:num>
                        <m:den>
                          <m:r>
                            <a:rPr lang="en-IN" i="1">
                              <a:latin typeface="Cambria Math"/>
                            </a:rPr>
                            <m:t>𝑛</m:t>
                          </m:r>
                        </m:den>
                      </m:f>
                      <m:nary>
                        <m:naryPr>
                          <m:chr m:val="∑"/>
                          <m:limLoc m:val="undOvr"/>
                          <m:ctrlPr>
                            <a:rPr lang="en-IN" i="1">
                              <a:latin typeface="Cambria Math" panose="02040503050406030204" pitchFamily="18" charset="0"/>
                            </a:rPr>
                          </m:ctrlPr>
                        </m:naryPr>
                        <m:sub>
                          <m:r>
                            <a:rPr lang="en-IN" i="1">
                              <a:latin typeface="Cambria Math"/>
                            </a:rPr>
                            <m:t>1</m:t>
                          </m:r>
                        </m:sub>
                        <m:sup>
                          <m:r>
                            <a:rPr lang="en-IN" i="1">
                              <a:latin typeface="Cambria Math"/>
                            </a:rPr>
                            <m:t>𝑛</m:t>
                          </m:r>
                        </m:sup>
                        <m:e>
                          <m:sSub>
                            <m:sSubPr>
                              <m:ctrlPr>
                                <a:rPr lang="en-IN" i="1">
                                  <a:latin typeface="Cambria Math" panose="02040503050406030204" pitchFamily="18" charset="0"/>
                                </a:rPr>
                              </m:ctrlPr>
                            </m:sSubPr>
                            <m:e>
                              <m:r>
                                <a:rPr lang="en-IN" i="1">
                                  <a:latin typeface="Cambria Math"/>
                                </a:rPr>
                                <m:t>𝑟</m:t>
                              </m:r>
                            </m:e>
                            <m:sub>
                              <m:r>
                                <a:rPr lang="en-IN" i="1">
                                  <a:latin typeface="Cambria Math"/>
                                </a:rPr>
                                <m:t>𝑖</m:t>
                              </m:r>
                            </m:sub>
                          </m:sSub>
                        </m:e>
                      </m:nary>
                    </m:oMath>
                  </m:oMathPara>
                </a14:m>
                <a:endParaRPr lang="en-IN" dirty="0"/>
              </a:p>
            </p:txBody>
          </p:sp>
        </mc:Choice>
        <mc:Fallback xmlns="">
          <p:sp>
            <p:nvSpPr>
              <p:cNvPr id="5" name="Rectangle 4"/>
              <p:cNvSpPr>
                <a:spLocks noRot="1" noChangeAspect="1" noMove="1" noResize="1" noEditPoints="1" noAdjustHandles="1" noChangeArrowheads="1" noChangeShapeType="1" noTextEdit="1"/>
              </p:cNvSpPr>
              <p:nvPr/>
            </p:nvSpPr>
            <p:spPr>
              <a:xfrm>
                <a:off x="1905635" y="3973843"/>
                <a:ext cx="4679950" cy="1120115"/>
              </a:xfrm>
              <a:prstGeom prst="rect">
                <a:avLst/>
              </a:prstGeom>
              <a:blipFill rotWithShape="1">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396119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Rule of thumbs for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
        <p:nvSpPr>
          <p:cNvPr id="3" name="Content Placeholder 2"/>
          <p:cNvSpPr>
            <a:spLocks noGrp="1"/>
          </p:cNvSpPr>
          <p:nvPr>
            <p:ph idx="1"/>
          </p:nvPr>
        </p:nvSpPr>
        <p:spPr>
          <a:xfrm>
            <a:off x="628098" y="1653540"/>
            <a:ext cx="8425339" cy="4389120"/>
          </a:xfrm>
        </p:spPr>
        <p:txBody>
          <a:bodyPr>
            <a:normAutofit/>
          </a:bodyPr>
          <a:lstStyle/>
          <a:p>
            <a:pPr marL="265113" lvl="2" indent="-265113" algn="just">
              <a:buClr>
                <a:schemeClr val="accent3"/>
              </a:buClr>
              <a:buSzPct val="95000"/>
            </a:pPr>
            <a:r>
              <a:rPr lang="en-US" sz="2000" b="1" dirty="0" smtClean="0">
                <a:latin typeface="Times New Roman" panose="02020603050405020304" pitchFamily="18" charset="0"/>
                <a:cs typeface="Times New Roman" panose="02020603050405020304" pitchFamily="18" charset="0"/>
              </a:rPr>
              <a:t>HM:</a:t>
            </a:r>
            <a:r>
              <a:rPr lang="en-US" sz="2000" dirty="0" smtClean="0">
                <a:latin typeface="Times New Roman" panose="02020603050405020304" pitchFamily="18" charset="0"/>
                <a:cs typeface="Times New Roman" panose="02020603050405020304" pitchFamily="18" charset="0"/>
              </a:rPr>
              <a:t> When the range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different but each observation is same</a:t>
            </a:r>
            <a:endParaRPr lang="en-IN" sz="2000" dirty="0" smtClean="0">
              <a:latin typeface="Times New Roman" panose="02020603050405020304" pitchFamily="18" charset="0"/>
              <a:cs typeface="Times New Roman" panose="02020603050405020304" pitchFamily="18" charset="0"/>
            </a:endParaRPr>
          </a:p>
          <a:p>
            <a:pPr marL="539433" lvl="3" indent="-265113" algn="just">
              <a:buSzPct val="95000"/>
            </a:pPr>
            <a:r>
              <a:rPr lang="en-IN" sz="1900" dirty="0" smtClean="0">
                <a:latin typeface="Times New Roman" panose="02020603050405020304" pitchFamily="18" charset="0"/>
                <a:cs typeface="Times New Roman" panose="02020603050405020304" pitchFamily="18" charset="0"/>
              </a:rPr>
              <a:t>Example: Case 2</a:t>
            </a:r>
            <a:endParaRPr lang="en-IN" sz="1900" dirty="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1905635" y="3973843"/>
                <a:ext cx="4679950" cy="1390830"/>
              </a:xfrm>
              <a:prstGeom prst="rect">
                <a:avLst/>
              </a:prstGeom>
            </p:spPr>
            <p:txBody>
              <a:bodyPr>
                <a:spAutoFit/>
              </a:bodyPr>
              <a:lstStyle/>
              <a:p>
                <a:r>
                  <a:rPr lang="en-IN" dirty="0"/>
                  <a:t> </a:t>
                </a:r>
              </a:p>
              <a:p>
                <a:pPr/>
                <a14:m>
                  <m:oMathPara xmlns:m="http://schemas.openxmlformats.org/officeDocument/2006/math">
                    <m:oMathParaPr>
                      <m:jc m:val="centerGroup"/>
                    </m:oMathParaPr>
                    <m:oMath xmlns:m="http://schemas.openxmlformats.org/officeDocument/2006/math">
                      <m:r>
                        <m:rPr>
                          <m:nor/>
                        </m:rPr>
                        <a:rPr lang="en-IN"/>
                        <m:t> </m:t>
                      </m:r>
                    </m:oMath>
                  </m:oMathPara>
                </a14:m>
                <a:endParaRPr lang="en-IN" dirty="0"/>
              </a:p>
              <a:p>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rPr>
                          </m:ctrlPr>
                        </m:accPr>
                        <m:e>
                          <m:r>
                            <a:rPr lang="en-IN" i="1">
                              <a:latin typeface="Cambria Math"/>
                            </a:rPr>
                            <m:t>𝑟</m:t>
                          </m:r>
                        </m:e>
                      </m:acc>
                      <m:r>
                        <a:rPr lang="en-IN" i="1">
                          <a:latin typeface="Cambria Math"/>
                        </a:rPr>
                        <m:t>=</m:t>
                      </m:r>
                      <m:f>
                        <m:fPr>
                          <m:ctrlPr>
                            <a:rPr lang="en-IN" i="1">
                              <a:latin typeface="Cambria Math" panose="02040503050406030204" pitchFamily="18" charset="0"/>
                            </a:rPr>
                          </m:ctrlPr>
                        </m:fPr>
                        <m:num>
                          <m:r>
                            <a:rPr lang="en-IN" i="1">
                              <a:latin typeface="Cambria Math"/>
                            </a:rPr>
                            <m:t>𝑛</m:t>
                          </m:r>
                        </m:num>
                        <m:den>
                          <m:nary>
                            <m:naryPr>
                              <m:chr m:val="∑"/>
                              <m:limLoc m:val="undOvr"/>
                              <m:ctrlPr>
                                <a:rPr lang="en-IN" i="1">
                                  <a:latin typeface="Cambria Math" panose="02040503050406030204" pitchFamily="18" charset="0"/>
                                </a:rPr>
                              </m:ctrlPr>
                            </m:naryPr>
                            <m:sub>
                              <m:r>
                                <a:rPr lang="en-IN" i="1">
                                  <a:latin typeface="Cambria Math"/>
                                </a:rPr>
                                <m:t>1</m:t>
                              </m:r>
                            </m:sub>
                            <m:sup>
                              <m:r>
                                <a:rPr lang="en-IN" i="1">
                                  <a:latin typeface="Cambria Math"/>
                                </a:rPr>
                                <m:t>𝑛</m:t>
                              </m:r>
                            </m:sup>
                            <m:e>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𝑟</m:t>
                                      </m:r>
                                    </m:e>
                                    <m:sub>
                                      <m:r>
                                        <a:rPr lang="en-IN" i="1">
                                          <a:latin typeface="Cambria Math"/>
                                        </a:rPr>
                                        <m:t>𝑖</m:t>
                                      </m:r>
                                    </m:sub>
                                  </m:sSub>
                                </m:den>
                              </m:f>
                            </m:e>
                          </m:nary>
                        </m:den>
                      </m:f>
                    </m:oMath>
                  </m:oMathPara>
                </a14:m>
                <a:endParaRPr lang="en-IN" dirty="0"/>
              </a:p>
            </p:txBody>
          </p:sp>
        </mc:Choice>
        <mc:Fallback xmlns="">
          <p:sp>
            <p:nvSpPr>
              <p:cNvPr id="5" name="Rectangle 4"/>
              <p:cNvSpPr>
                <a:spLocks noRot="1" noChangeAspect="1" noMove="1" noResize="1" noEditPoints="1" noAdjustHandles="1" noChangeArrowheads="1" noChangeShapeType="1" noTextEdit="1"/>
              </p:cNvSpPr>
              <p:nvPr/>
            </p:nvSpPr>
            <p:spPr>
              <a:xfrm>
                <a:off x="1905635" y="3973843"/>
                <a:ext cx="4679950" cy="1390830"/>
              </a:xfrm>
              <a:prstGeom prst="rect">
                <a:avLst/>
              </a:prstGeom>
              <a:blipFill rotWithShape="1">
                <a:blip r:embed="rId2"/>
                <a:stretch>
                  <a:fillRect/>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933131071"/>
              </p:ext>
            </p:extLst>
          </p:nvPr>
        </p:nvGraphicFramePr>
        <p:xfrm>
          <a:off x="1089660" y="26874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50</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effectLst/>
                        </a:rPr>
                        <a:t>Days</a:t>
                      </a:r>
                    </a:p>
                    <a:p>
                      <a:pPr>
                        <a:lnSpc>
                          <a:spcPct val="115000"/>
                        </a:lnSpc>
                        <a:spcAft>
                          <a:spcPts val="0"/>
                        </a:spcAft>
                      </a:pPr>
                      <a:r>
                        <a:rPr lang="en-IN" sz="1800" dirty="0" smtClean="0">
                          <a:effectLst/>
                        </a:rPr>
                        <a:t>(</a:t>
                      </a:r>
                      <a:r>
                        <a:rPr lang="en-IN" sz="1800" dirty="0">
                          <a:effectLst/>
                        </a:rPr>
                        <a:t>in number)</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1</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2</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0029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Rule of thumbs for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
        <p:nvSpPr>
          <p:cNvPr id="3" name="Content Placeholder 2"/>
          <p:cNvSpPr>
            <a:spLocks noGrp="1"/>
          </p:cNvSpPr>
          <p:nvPr>
            <p:ph idx="1"/>
          </p:nvPr>
        </p:nvSpPr>
        <p:spPr>
          <a:xfrm>
            <a:off x="628098" y="1653540"/>
            <a:ext cx="8425339" cy="4389120"/>
          </a:xfrm>
        </p:spPr>
        <p:txBody>
          <a:bodyPr>
            <a:normAutofit/>
          </a:bodyPr>
          <a:lstStyle/>
          <a:p>
            <a:pPr marL="265113" lvl="2" indent="-265113" algn="just">
              <a:buClr>
                <a:schemeClr val="accent3"/>
              </a:buClr>
              <a:buSzPct val="95000"/>
            </a:pPr>
            <a:r>
              <a:rPr lang="en-US" sz="2000" b="1" dirty="0">
                <a:latin typeface="Times New Roman" panose="02020603050405020304" pitchFamily="18" charset="0"/>
                <a:cs typeface="Times New Roman" panose="02020603050405020304" pitchFamily="18" charset="0"/>
              </a:rPr>
              <a:t>G</a:t>
            </a:r>
            <a:r>
              <a:rPr lang="en-US" sz="2000" b="1"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When the ranges are different as well as the observations</a:t>
            </a:r>
            <a:endParaRPr lang="en-IN" sz="2000" dirty="0" smtClean="0">
              <a:latin typeface="Times New Roman" panose="02020603050405020304" pitchFamily="18" charset="0"/>
              <a:cs typeface="Times New Roman" panose="02020603050405020304" pitchFamily="18" charset="0"/>
            </a:endParaRPr>
          </a:p>
          <a:p>
            <a:pPr marL="539433" lvl="3" indent="-265113" algn="just">
              <a:buSzPct val="95000"/>
            </a:pPr>
            <a:r>
              <a:rPr lang="en-IN" sz="1900" dirty="0" smtClean="0">
                <a:latin typeface="Times New Roman" panose="02020603050405020304" pitchFamily="18" charset="0"/>
                <a:cs typeface="Times New Roman" panose="02020603050405020304" pitchFamily="18" charset="0"/>
              </a:rPr>
              <a:t>Example: Case 3</a:t>
            </a:r>
            <a:endParaRPr lang="en-IN" sz="1900" dirty="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67724769"/>
              </p:ext>
            </p:extLst>
          </p:nvPr>
        </p:nvGraphicFramePr>
        <p:xfrm>
          <a:off x="1089660" y="3068415"/>
          <a:ext cx="6253004" cy="1261872"/>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2514953">
                  <a:extLst>
                    <a:ext uri="{9D8B030D-6E8A-4147-A177-3AD203B41FA5}">
                      <a16:colId xmlns:a16="http://schemas.microsoft.com/office/drawing/2014/main" val="20003"/>
                    </a:ext>
                  </a:extLst>
                </a:gridCol>
                <a:gridCol w="712911">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800" dirty="0">
                          <a:effectLst/>
                        </a:rPr>
                        <a:t>Rainfall </a:t>
                      </a:r>
                      <a:endParaRPr lang="en-IN" sz="1800" dirty="0" smtClean="0">
                        <a:effectLst/>
                      </a:endParaRPr>
                    </a:p>
                    <a:p>
                      <a:pPr>
                        <a:lnSpc>
                          <a:spcPct val="115000"/>
                        </a:lnSpc>
                        <a:spcAft>
                          <a:spcPts val="0"/>
                        </a:spcAft>
                      </a:pPr>
                      <a:r>
                        <a:rPr lang="en-IN" sz="1800" dirty="0" smtClean="0">
                          <a:effectLst/>
                        </a:rPr>
                        <a:t>(</a:t>
                      </a:r>
                      <a:r>
                        <a:rPr lang="en-IN" sz="1800" dirty="0">
                          <a:effectLst/>
                        </a:rPr>
                        <a:t>in mm)</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21</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34</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18</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IN" sz="1800" dirty="0" smtClean="0">
                          <a:effectLst/>
                        </a:rPr>
                        <a:t>Days</a:t>
                      </a:r>
                    </a:p>
                    <a:p>
                      <a:pPr>
                        <a:lnSpc>
                          <a:spcPct val="115000"/>
                        </a:lnSpc>
                        <a:spcAft>
                          <a:spcPts val="0"/>
                        </a:spcAft>
                      </a:pPr>
                      <a:r>
                        <a:rPr lang="en-IN" sz="1800" dirty="0" smtClean="0">
                          <a:effectLst/>
                        </a:rPr>
                        <a:t>(</a:t>
                      </a:r>
                      <a:r>
                        <a:rPr lang="en-IN" sz="1800" dirty="0">
                          <a:effectLst/>
                        </a:rPr>
                        <a:t>in number)</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5</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3</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7</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7" name="Rectangle 6"/>
              <p:cNvSpPr/>
              <p:nvPr/>
            </p:nvSpPr>
            <p:spPr>
              <a:xfrm>
                <a:off x="2195195" y="4579557"/>
                <a:ext cx="4679950" cy="1280287"/>
              </a:xfrm>
              <a:prstGeom prst="rect">
                <a:avLst/>
              </a:prstGeom>
            </p:spPr>
            <p:txBody>
              <a:bodyPr>
                <a:spAutoFit/>
              </a:bodyPr>
              <a:lstStyle/>
              <a:p>
                <a:r>
                  <a:rPr lang="en-IN" dirty="0"/>
                  <a:t> </a:t>
                </a:r>
              </a:p>
              <a:p>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rPr>
                          </m:ctrlPr>
                        </m:accPr>
                        <m:e>
                          <m:r>
                            <a:rPr lang="en-IN" i="1">
                              <a:latin typeface="Cambria Math"/>
                            </a:rPr>
                            <m:t>𝑟</m:t>
                          </m:r>
                        </m:e>
                      </m:acc>
                      <m:r>
                        <a:rPr lang="en-IN" i="1">
                          <a:latin typeface="Cambria Math"/>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nary>
                                <m:naryPr>
                                  <m:chr m:val="∏"/>
                                  <m:limLoc m:val="undOvr"/>
                                  <m:ctrlPr>
                                    <a:rPr lang="en-IN" i="1">
                                      <a:latin typeface="Cambria Math" panose="02040503050406030204" pitchFamily="18" charset="0"/>
                                    </a:rPr>
                                  </m:ctrlPr>
                                </m:naryPr>
                                <m:sub>
                                  <m:r>
                                    <a:rPr lang="en-IN" i="1">
                                      <a:latin typeface="Cambria Math"/>
                                    </a:rPr>
                                    <m:t>1</m:t>
                                  </m:r>
                                </m:sub>
                                <m:sup>
                                  <m:r>
                                    <a:rPr lang="en-IN" i="1">
                                      <a:latin typeface="Cambria Math"/>
                                    </a:rPr>
                                    <m:t>𝑛</m:t>
                                  </m:r>
                                </m:sup>
                                <m:e>
                                  <m:sSub>
                                    <m:sSubPr>
                                      <m:ctrlPr>
                                        <a:rPr lang="en-IN" i="1">
                                          <a:latin typeface="Cambria Math" panose="02040503050406030204" pitchFamily="18" charset="0"/>
                                        </a:rPr>
                                      </m:ctrlPr>
                                    </m:sSubPr>
                                    <m:e>
                                      <m:r>
                                        <a:rPr lang="en-IN" i="1">
                                          <a:latin typeface="Cambria Math"/>
                                        </a:rPr>
                                        <m:t>𝑟</m:t>
                                      </m:r>
                                    </m:e>
                                    <m:sub>
                                      <m:r>
                                        <a:rPr lang="en-IN" i="1">
                                          <a:latin typeface="Cambria Math"/>
                                        </a:rPr>
                                        <m:t>𝑖</m:t>
                                      </m:r>
                                    </m:sub>
                                  </m:sSub>
                                </m:e>
                              </m:nary>
                            </m:e>
                          </m:d>
                        </m:e>
                        <m:sup>
                          <m:f>
                            <m:fPr>
                              <m:ctrlPr>
                                <a:rPr lang="en-IN" i="1">
                                  <a:latin typeface="Cambria Math" panose="02040503050406030204" pitchFamily="18" charset="0"/>
                                </a:rPr>
                              </m:ctrlPr>
                            </m:fPr>
                            <m:num>
                              <m:r>
                                <a:rPr lang="en-IN" i="1">
                                  <a:latin typeface="Cambria Math"/>
                                </a:rPr>
                                <m:t>1</m:t>
                              </m:r>
                            </m:num>
                            <m:den>
                              <m:r>
                                <a:rPr lang="en-IN" i="1">
                                  <a:latin typeface="Cambria Math"/>
                                </a:rPr>
                                <m:t>𝑛</m:t>
                              </m:r>
                            </m:den>
                          </m:f>
                        </m:sup>
                      </m:sSup>
                    </m:oMath>
                  </m:oMathPara>
                </a14:m>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2195195" y="4579557"/>
                <a:ext cx="4679950" cy="1280287"/>
              </a:xfrm>
              <a:prstGeom prst="rect">
                <a:avLst/>
              </a:prstGeom>
              <a:blipFill rotWithShape="1">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38407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Rule of thumbs for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3" name="Content Placeholder 2"/>
          <p:cNvSpPr>
            <a:spLocks noGrp="1"/>
          </p:cNvSpPr>
          <p:nvPr>
            <p:ph idx="1"/>
          </p:nvPr>
        </p:nvSpPr>
        <p:spPr>
          <a:xfrm>
            <a:off x="628098" y="1653540"/>
            <a:ext cx="8425339" cy="4389120"/>
          </a:xfrm>
        </p:spPr>
        <p:txBody>
          <a:bodyPr>
            <a:normAutofit/>
          </a:bodyPr>
          <a:lstStyle/>
          <a:p>
            <a:pPr marL="265113" lvl="2" indent="-265113" algn="just">
              <a:buClr>
                <a:schemeClr val="accent3"/>
              </a:buClr>
              <a:buSzPct val="95000"/>
            </a:pPr>
            <a:r>
              <a:rPr lang="en-US" sz="2000" dirty="0" smtClean="0">
                <a:latin typeface="Times New Roman" panose="02020603050405020304" pitchFamily="18" charset="0"/>
                <a:cs typeface="Times New Roman" panose="02020603050405020304" pitchFamily="18" charset="0"/>
              </a:rPr>
              <a:t>The important things to recognize is that all three means are simply the </a:t>
            </a:r>
            <a:r>
              <a:rPr lang="en-US" sz="2000" dirty="0" smtClean="0">
                <a:solidFill>
                  <a:srgbClr val="A50021"/>
                </a:solidFill>
                <a:latin typeface="Times New Roman" panose="02020603050405020304" pitchFamily="18" charset="0"/>
                <a:cs typeface="Times New Roman" panose="02020603050405020304" pitchFamily="18" charset="0"/>
              </a:rPr>
              <a:t>arithmetic means in disguise</a:t>
            </a:r>
            <a:r>
              <a:rPr lang="en-US" sz="2000" dirty="0" smtClean="0">
                <a:latin typeface="Times New Roman" panose="02020603050405020304" pitchFamily="18" charset="0"/>
                <a:cs typeface="Times New Roman" panose="02020603050405020304" pitchFamily="18" charset="0"/>
              </a:rPr>
              <a:t>!</a:t>
            </a:r>
          </a:p>
          <a:p>
            <a:pPr marL="1819593" lvl="8" indent="-265113" algn="just">
              <a:buSzPct val="95000"/>
            </a:pPr>
            <a:endParaRPr lang="en-US" sz="1300" dirty="0" smtClean="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r>
              <a:rPr lang="en-US" sz="2000" dirty="0" smtClean="0">
                <a:latin typeface="Times New Roman" panose="02020603050405020304" pitchFamily="18" charset="0"/>
                <a:cs typeface="Times New Roman" panose="02020603050405020304" pitchFamily="18" charset="0"/>
              </a:rPr>
              <a:t>Each mean follows the “additive structure”.</a:t>
            </a:r>
          </a:p>
          <a:p>
            <a:pPr marL="1819593" lvl="8" indent="-265113" algn="just">
              <a:buSzPct val="95000"/>
            </a:pPr>
            <a:endParaRPr lang="en-US" sz="800" dirty="0" smtClean="0">
              <a:latin typeface="Times New Roman" panose="02020603050405020304" pitchFamily="18" charset="0"/>
              <a:cs typeface="Times New Roman" panose="02020603050405020304" pitchFamily="18" charset="0"/>
            </a:endParaRPr>
          </a:p>
          <a:p>
            <a:pPr marL="539433" lvl="3" indent="-265113" algn="just">
              <a:buSzPct val="95000"/>
            </a:pPr>
            <a:r>
              <a:rPr lang="en-US" sz="1800" dirty="0" smtClean="0">
                <a:latin typeface="Times New Roman" panose="02020603050405020304" pitchFamily="18" charset="0"/>
                <a:cs typeface="Times New Roman" panose="02020603050405020304" pitchFamily="18" charset="0"/>
              </a:rPr>
              <a:t>Suppose, we are given some abstract quantities {</a:t>
            </a:r>
            <a:r>
              <a:rPr lang="en-US" sz="1800" i="1" dirty="0" smtClean="0">
                <a:latin typeface="Times New Roman" panose="02020603050405020304" pitchFamily="18" charset="0"/>
                <a:cs typeface="Times New Roman" panose="02020603050405020304" pitchFamily="18" charset="0"/>
              </a:rPr>
              <a:t>x</a:t>
            </a:r>
            <a:r>
              <a:rPr lang="en-US" sz="1800" i="1" baseline="-25000" dirty="0" smtClean="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x</a:t>
            </a:r>
            <a:r>
              <a:rPr lang="en-US" sz="1800" i="1"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x</a:t>
            </a:r>
            <a:r>
              <a:rPr lang="en-US" sz="1800" i="1" baseline="-25000" dirty="0" err="1"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a:t>
            </a:r>
          </a:p>
          <a:p>
            <a:pPr marL="1819593" lvl="8" indent="-265113" algn="just">
              <a:buSzPct val="95000"/>
            </a:pPr>
            <a:endParaRPr lang="en-US" sz="1200" dirty="0" smtClean="0">
              <a:latin typeface="Times New Roman" panose="02020603050405020304" pitchFamily="18" charset="0"/>
              <a:cs typeface="Times New Roman" panose="02020603050405020304" pitchFamily="18" charset="0"/>
            </a:endParaRPr>
          </a:p>
          <a:p>
            <a:pPr marL="539433" lvl="3" indent="-265113" algn="just">
              <a:buSzPct val="95000"/>
            </a:pPr>
            <a:r>
              <a:rPr lang="en-US" sz="1800" dirty="0" smtClean="0">
                <a:latin typeface="Times New Roman" panose="02020603050405020304" pitchFamily="18" charset="0"/>
                <a:cs typeface="Times New Roman" panose="02020603050405020304" pitchFamily="18" charset="0"/>
              </a:rPr>
              <a:t>Each of the three means can be obtained with the following steps</a:t>
            </a:r>
          </a:p>
          <a:p>
            <a:pPr marL="1819593" lvl="8" indent="-265113" algn="just">
              <a:buSzPct val="95000"/>
            </a:pPr>
            <a:endParaRPr lang="en-US" sz="1200" dirty="0" smtClean="0">
              <a:latin typeface="Times New Roman" panose="02020603050405020304" pitchFamily="18" charset="0"/>
              <a:cs typeface="Times New Roman" panose="02020603050405020304" pitchFamily="18" charset="0"/>
            </a:endParaRPr>
          </a:p>
          <a:p>
            <a:pPr marL="891540" lvl="4" indent="-342900" algn="just">
              <a:buSzPct val="95000"/>
              <a:buFont typeface="+mj-lt"/>
              <a:buAutoNum type="arabicPeriod"/>
            </a:pPr>
            <a:r>
              <a:rPr lang="en-US" sz="1800" dirty="0" smtClean="0">
                <a:latin typeface="Times New Roman" panose="02020603050405020304" pitchFamily="18" charset="0"/>
                <a:cs typeface="Times New Roman" panose="02020603050405020304" pitchFamily="18" charset="0"/>
              </a:rPr>
              <a:t>Transform each </a:t>
            </a:r>
            <a:r>
              <a:rPr lang="en-US" sz="1800" i="1" dirty="0" smtClean="0">
                <a:latin typeface="Times New Roman" panose="02020603050405020304" pitchFamily="18" charset="0"/>
                <a:cs typeface="Times New Roman" panose="02020603050405020304" pitchFamily="18" charset="0"/>
              </a:rPr>
              <a:t>x</a:t>
            </a:r>
            <a:r>
              <a:rPr lang="en-US" sz="1800" i="1" baseline="-25000" dirty="0"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into some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i</a:t>
            </a:r>
            <a:endParaRPr lang="en-US" sz="1800" i="1" baseline="-25000" dirty="0" smtClean="0">
              <a:latin typeface="Times New Roman" panose="02020603050405020304" pitchFamily="18" charset="0"/>
              <a:cs typeface="Times New Roman" panose="02020603050405020304" pitchFamily="18" charset="0"/>
            </a:endParaRPr>
          </a:p>
          <a:p>
            <a:pPr marL="1897380" lvl="8" indent="-342900" algn="just">
              <a:buSzPct val="95000"/>
              <a:buFont typeface="+mj-lt"/>
              <a:buAutoNum type="arabicPeriod"/>
            </a:pPr>
            <a:endParaRPr lang="en-US" sz="1200" i="1" baseline="-25000" dirty="0" smtClean="0">
              <a:latin typeface="Times New Roman" panose="02020603050405020304" pitchFamily="18" charset="0"/>
              <a:cs typeface="Times New Roman" panose="02020603050405020304" pitchFamily="18" charset="0"/>
            </a:endParaRPr>
          </a:p>
          <a:p>
            <a:pPr marL="891540" lvl="4" indent="-342900" algn="just">
              <a:buSzPct val="95000"/>
              <a:buFont typeface="+mj-lt"/>
              <a:buAutoNum type="arabicPeriod"/>
            </a:pPr>
            <a:r>
              <a:rPr lang="en-US" sz="1800" dirty="0" smtClean="0">
                <a:latin typeface="Times New Roman" panose="02020603050405020304" pitchFamily="18" charset="0"/>
                <a:cs typeface="Times New Roman" panose="02020603050405020304" pitchFamily="18" charset="0"/>
              </a:rPr>
              <a:t>Taking the arithmetic mean of all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i</a:t>
            </a:r>
            <a:r>
              <a:rPr lang="en-US" sz="1800" dirty="0" err="1" smtClean="0">
                <a:latin typeface="Times New Roman" panose="02020603050405020304" pitchFamily="18" charset="0"/>
                <a:cs typeface="Times New Roman" panose="02020603050405020304" pitchFamily="18" charset="0"/>
              </a:rPr>
              <a:t>’s</a:t>
            </a:r>
            <a:endParaRPr lang="en-US" sz="1800" dirty="0" smtClean="0">
              <a:latin typeface="Times New Roman" panose="02020603050405020304" pitchFamily="18" charset="0"/>
              <a:cs typeface="Times New Roman" panose="02020603050405020304" pitchFamily="18" charset="0"/>
            </a:endParaRPr>
          </a:p>
          <a:p>
            <a:pPr marL="1897380" lvl="8" indent="-342900" algn="just">
              <a:buSzPct val="95000"/>
              <a:buFont typeface="+mj-lt"/>
              <a:buAutoNum type="arabicPeriod"/>
            </a:pPr>
            <a:endParaRPr lang="en-US" sz="1200" dirty="0" smtClean="0">
              <a:latin typeface="Times New Roman" panose="02020603050405020304" pitchFamily="18" charset="0"/>
              <a:cs typeface="Times New Roman" panose="02020603050405020304" pitchFamily="18" charset="0"/>
            </a:endParaRPr>
          </a:p>
          <a:p>
            <a:pPr marL="891540" lvl="4" indent="-342900" algn="just">
              <a:buSzPct val="95000"/>
              <a:buFont typeface="+mj-lt"/>
              <a:buAutoNum type="arabicPeriod"/>
            </a:pPr>
            <a:r>
              <a:rPr lang="en-US" sz="1800" dirty="0" smtClean="0">
                <a:latin typeface="Times New Roman" panose="02020603050405020304" pitchFamily="18" charset="0"/>
                <a:cs typeface="Times New Roman" panose="02020603050405020304" pitchFamily="18" charset="0"/>
              </a:rPr>
              <a:t>Transforming back the to the original scale of measurement</a:t>
            </a:r>
            <a:endParaRPr lang="en-IN" sz="1800" dirty="0">
              <a:latin typeface="Times New Roman" panose="02020603050405020304" pitchFamily="18" charset="0"/>
              <a:cs typeface="Times New Roman" panose="02020603050405020304" pitchFamily="18" charset="0"/>
            </a:endParaRPr>
          </a:p>
          <a:p>
            <a:pPr marL="539433" lvl="3" indent="-265113" algn="just">
              <a:buSzPct val="95000"/>
            </a:pPr>
            <a:endParaRPr lang="en-US" sz="19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788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Rule of thumbs for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098" y="1653540"/>
                <a:ext cx="8425339" cy="4701540"/>
              </a:xfrm>
            </p:spPr>
            <p:txBody>
              <a:bodyPr>
                <a:normAutofit fontScale="85000" lnSpcReduction="20000"/>
              </a:bodyPr>
              <a:lstStyle/>
              <a:p>
                <a:pPr marL="265113" lvl="2" indent="-265113" algn="just">
                  <a:buClr>
                    <a:schemeClr val="accent3"/>
                  </a:buClr>
                  <a:buSzPct val="95000"/>
                </a:pPr>
                <a:r>
                  <a:rPr lang="en-US" sz="2400" dirty="0" smtClean="0">
                    <a:latin typeface="Times New Roman" panose="02020603050405020304" pitchFamily="18" charset="0"/>
                    <a:cs typeface="Times New Roman" panose="02020603050405020304" pitchFamily="18" charset="0"/>
                  </a:rPr>
                  <a:t>For arithmetic mean</a:t>
                </a:r>
              </a:p>
              <a:p>
                <a:pPr marL="813753" lvl="4" indent="-265113" algn="just">
                  <a:buSzPct val="95000"/>
                </a:pPr>
                <a:r>
                  <a:rPr lang="en-US" sz="2100" dirty="0" smtClean="0">
                    <a:latin typeface="Times New Roman" panose="02020603050405020304" pitchFamily="18" charset="0"/>
                    <a:cs typeface="Times New Roman" panose="02020603050405020304" pitchFamily="18" charset="0"/>
                  </a:rPr>
                  <a:t>Use the </a:t>
                </a:r>
                <a:r>
                  <a:rPr lang="en-US" sz="2100" b="1" dirty="0" smtClean="0">
                    <a:latin typeface="Times New Roman" panose="02020603050405020304" pitchFamily="18" charset="0"/>
                    <a:cs typeface="Times New Roman" panose="02020603050405020304" pitchFamily="18" charset="0"/>
                  </a:rPr>
                  <a:t>transformation </a:t>
                </a:r>
                <a:r>
                  <a:rPr lang="en-US" sz="2100" b="1" i="1" dirty="0" err="1" smtClean="0">
                    <a:latin typeface="Times New Roman" panose="02020603050405020304" pitchFamily="18" charset="0"/>
                    <a:cs typeface="Times New Roman" panose="02020603050405020304" pitchFamily="18" charset="0"/>
                  </a:rPr>
                  <a:t>y</a:t>
                </a:r>
                <a:r>
                  <a:rPr lang="en-US" sz="2100" b="1" i="1" baseline="-25000" dirty="0" err="1" smtClean="0">
                    <a:latin typeface="Times New Roman" panose="02020603050405020304" pitchFamily="18" charset="0"/>
                    <a:cs typeface="Times New Roman" panose="02020603050405020304" pitchFamily="18" charset="0"/>
                  </a:rPr>
                  <a:t>i</a:t>
                </a:r>
                <a:r>
                  <a:rPr lang="en-US" sz="2100" b="1" i="1" dirty="0" smtClean="0">
                    <a:latin typeface="Times New Roman" panose="02020603050405020304" pitchFamily="18" charset="0"/>
                    <a:cs typeface="Times New Roman" panose="02020603050405020304" pitchFamily="18" charset="0"/>
                  </a:rPr>
                  <a:t> = x</a:t>
                </a:r>
                <a:r>
                  <a:rPr lang="en-US" sz="2100" b="1" i="1" baseline="-25000" dirty="0" smtClean="0">
                    <a:latin typeface="Times New Roman" panose="02020603050405020304" pitchFamily="18" charset="0"/>
                    <a:cs typeface="Times New Roman" panose="02020603050405020304" pitchFamily="18" charset="0"/>
                  </a:rPr>
                  <a:t>i </a:t>
                </a:r>
              </a:p>
              <a:p>
                <a:pPr marL="813753" lvl="4" indent="-265113" algn="just">
                  <a:buSzPct val="95000"/>
                </a:pPr>
                <a:r>
                  <a:rPr lang="en-US" sz="2100" dirty="0" smtClean="0">
                    <a:latin typeface="Times New Roman" panose="02020603050405020304" pitchFamily="18" charset="0"/>
                    <a:cs typeface="Times New Roman" panose="02020603050405020304" pitchFamily="18" charset="0"/>
                  </a:rPr>
                  <a:t>Take the arithmetic mean of all </a:t>
                </a:r>
                <a:r>
                  <a:rPr lang="en-US" sz="2100" i="1" dirty="0" err="1" smtClean="0">
                    <a:latin typeface="Times New Roman" panose="02020603050405020304" pitchFamily="18" charset="0"/>
                    <a:cs typeface="Times New Roman" panose="02020603050405020304" pitchFamily="18" charset="0"/>
                  </a:rPr>
                  <a:t>y</a:t>
                </a:r>
                <a:r>
                  <a:rPr lang="en-US" sz="2100" i="1" baseline="-25000" dirty="0" err="1" smtClean="0">
                    <a:latin typeface="Times New Roman" panose="02020603050405020304" pitchFamily="18" charset="0"/>
                    <a:cs typeface="Times New Roman" panose="02020603050405020304" pitchFamily="18" charset="0"/>
                  </a:rPr>
                  <a:t>i</a:t>
                </a:r>
                <a:r>
                  <a:rPr lang="en-US" sz="2100" i="1" dirty="0" smtClean="0">
                    <a:latin typeface="Times New Roman" panose="02020603050405020304" pitchFamily="18" charset="0"/>
                    <a:cs typeface="Times New Roman" panose="02020603050405020304" pitchFamily="18" charset="0"/>
                  </a:rPr>
                  <a:t> s </a:t>
                </a:r>
                <a:r>
                  <a:rPr lang="en-US" sz="2100" dirty="0" smtClean="0">
                    <a:latin typeface="Times New Roman" panose="02020603050405020304" pitchFamily="18" charset="0"/>
                    <a:cs typeface="Times New Roman" panose="02020603050405020304" pitchFamily="18" charset="0"/>
                  </a:rPr>
                  <a:t>to get</a:t>
                </a:r>
                <a:r>
                  <a:rPr lang="en-IN" sz="2100" dirty="0" smtClean="0">
                    <a:latin typeface="Times New Roman" pitchFamily="18" charset="0"/>
                    <a:cs typeface="Times New Roman" pitchFamily="18" charset="0"/>
                  </a:rPr>
                  <a:t> </a:t>
                </a:r>
                <a14:m>
                  <m:oMath xmlns:m="http://schemas.openxmlformats.org/officeDocument/2006/math">
                    <m:acc>
                      <m:accPr>
                        <m:chr m:val="̅"/>
                        <m:ctrlPr>
                          <a:rPr lang="en-IN" sz="2100" i="1">
                            <a:latin typeface="Cambria Math" panose="02040503050406030204" pitchFamily="18" charset="0"/>
                          </a:rPr>
                        </m:ctrlPr>
                      </m:accPr>
                      <m:e>
                        <m:r>
                          <a:rPr lang="en-IN" sz="2100" i="1">
                            <a:latin typeface="Cambria Math"/>
                          </a:rPr>
                          <m:t>𝑦</m:t>
                        </m:r>
                      </m:e>
                    </m:acc>
                  </m:oMath>
                </a14:m>
                <a:endParaRPr lang="en-US" sz="2100" dirty="0" smtClean="0">
                  <a:latin typeface="Times New Roman" panose="02020603050405020304" pitchFamily="18" charset="0"/>
                  <a:cs typeface="Times New Roman" panose="02020603050405020304" pitchFamily="18" charset="0"/>
                </a:endParaRPr>
              </a:p>
              <a:p>
                <a:pPr marL="813753" lvl="4" indent="-265113" algn="just">
                  <a:buSzPct val="95000"/>
                </a:pPr>
                <a:r>
                  <a:rPr lang="en-IN" sz="2100" dirty="0" smtClean="0">
                    <a:latin typeface="Times New Roman" pitchFamily="18" charset="0"/>
                    <a:cs typeface="Times New Roman" pitchFamily="18" charset="0"/>
                  </a:rPr>
                  <a:t>Finally, </a:t>
                </a:r>
                <a14:m>
                  <m:oMath xmlns:m="http://schemas.openxmlformats.org/officeDocument/2006/math">
                    <m:acc>
                      <m:accPr>
                        <m:chr m:val="̅"/>
                        <m:ctrlPr>
                          <a:rPr lang="en-IN" sz="2100" i="1">
                            <a:latin typeface="Cambria Math" panose="02040503050406030204" pitchFamily="18" charset="0"/>
                          </a:rPr>
                        </m:ctrlPr>
                      </m:accPr>
                      <m:e>
                        <m:r>
                          <a:rPr lang="en-IN" sz="2100" i="1">
                            <a:latin typeface="Cambria Math"/>
                          </a:rPr>
                          <m:t>𝑥</m:t>
                        </m:r>
                      </m:e>
                    </m:acc>
                    <m:r>
                      <a:rPr lang="en-IN" sz="2100" i="1">
                        <a:latin typeface="Cambria Math"/>
                      </a:rPr>
                      <m:t>=</m:t>
                    </m:r>
                    <m:acc>
                      <m:accPr>
                        <m:chr m:val="̅"/>
                        <m:ctrlPr>
                          <a:rPr lang="en-IN" sz="2100" i="1">
                            <a:latin typeface="Cambria Math" panose="02040503050406030204" pitchFamily="18" charset="0"/>
                          </a:rPr>
                        </m:ctrlPr>
                      </m:accPr>
                      <m:e>
                        <m:r>
                          <a:rPr lang="en-IN" sz="2100" i="1">
                            <a:latin typeface="Cambria Math"/>
                          </a:rPr>
                          <m:t>𝑦</m:t>
                        </m:r>
                      </m:e>
                    </m:acc>
                  </m:oMath>
                </a14:m>
                <a:endParaRPr lang="en-IN" sz="2100" dirty="0">
                  <a:latin typeface="Times New Roman" pitchFamily="18" charset="0"/>
                  <a:cs typeface="Times New Roman" pitchFamily="18" charset="0"/>
                </a:endParaRPr>
              </a:p>
              <a:p>
                <a:pPr marL="539433" lvl="3" indent="-265113" algn="just">
                  <a:buSzPct val="95000"/>
                </a:pPr>
                <a:endParaRPr lang="en-US" sz="1900" dirty="0" smtClean="0">
                  <a:latin typeface="Times New Roman" panose="02020603050405020304" pitchFamily="18" charset="0"/>
                  <a:cs typeface="Times New Roman" panose="02020603050405020304" pitchFamily="18" charset="0"/>
                </a:endParaRPr>
              </a:p>
              <a:p>
                <a:pPr marL="265113" lvl="2" indent="-265113" algn="just">
                  <a:buSzPct val="95000"/>
                </a:pPr>
                <a:r>
                  <a:rPr lang="en-US" sz="2400" dirty="0" smtClean="0">
                    <a:latin typeface="Times New Roman" panose="02020603050405020304" pitchFamily="18" charset="0"/>
                    <a:cs typeface="Times New Roman" panose="02020603050405020304" pitchFamily="18" charset="0"/>
                  </a:rPr>
                  <a:t>For geometric mean</a:t>
                </a:r>
              </a:p>
              <a:p>
                <a:pPr marL="813753" lvl="4" indent="-265113" algn="just">
                  <a:buSzPct val="95000"/>
                </a:pPr>
                <a:r>
                  <a:rPr lang="en-US" sz="2100" dirty="0" smtClean="0">
                    <a:latin typeface="Times New Roman" panose="02020603050405020304" pitchFamily="18" charset="0"/>
                    <a:cs typeface="Times New Roman" panose="02020603050405020304" pitchFamily="18" charset="0"/>
                  </a:rPr>
                  <a:t>Use </a:t>
                </a:r>
                <a:r>
                  <a:rPr lang="en-US" sz="2100" dirty="0">
                    <a:latin typeface="Times New Roman" panose="02020603050405020304" pitchFamily="18" charset="0"/>
                    <a:cs typeface="Times New Roman" panose="02020603050405020304" pitchFamily="18" charset="0"/>
                  </a:rPr>
                  <a:t>the </a:t>
                </a:r>
                <a:r>
                  <a:rPr lang="en-US" sz="2100" b="1" dirty="0">
                    <a:latin typeface="Times New Roman" panose="02020603050405020304" pitchFamily="18" charset="0"/>
                    <a:cs typeface="Times New Roman" panose="02020603050405020304" pitchFamily="18" charset="0"/>
                  </a:rPr>
                  <a:t>transformation </a:t>
                </a:r>
                <a14:m>
                  <m:oMath xmlns:m="http://schemas.openxmlformats.org/officeDocument/2006/math">
                    <m:sSub>
                      <m:sSubPr>
                        <m:ctrlPr>
                          <a:rPr lang="en-IN" sz="2100" b="1" i="1">
                            <a:latin typeface="Cambria Math" panose="02040503050406030204" pitchFamily="18" charset="0"/>
                          </a:rPr>
                        </m:ctrlPr>
                      </m:sSubPr>
                      <m:e>
                        <m:r>
                          <a:rPr lang="en-IN" sz="2100" b="1" i="1">
                            <a:latin typeface="Cambria Math"/>
                          </a:rPr>
                          <m:t>𝒚</m:t>
                        </m:r>
                      </m:e>
                      <m:sub>
                        <m:r>
                          <a:rPr lang="en-IN" sz="2100" b="1" i="1">
                            <a:latin typeface="Cambria Math"/>
                          </a:rPr>
                          <m:t>𝒊</m:t>
                        </m:r>
                      </m:sub>
                    </m:sSub>
                    <m:r>
                      <a:rPr lang="en-IN" sz="2100" b="1" i="1">
                        <a:latin typeface="Cambria Math"/>
                      </a:rPr>
                      <m:t>=</m:t>
                    </m:r>
                    <m:r>
                      <a:rPr lang="en-IN" sz="2100" b="1" i="1">
                        <a:latin typeface="Cambria Math"/>
                      </a:rPr>
                      <m:t>𝐥𝐨𝐠</m:t>
                    </m:r>
                    <m:d>
                      <m:dPr>
                        <m:ctrlPr>
                          <a:rPr lang="en-IN" sz="2100" b="1" i="1">
                            <a:latin typeface="Cambria Math" panose="02040503050406030204" pitchFamily="18" charset="0"/>
                          </a:rPr>
                        </m:ctrlPr>
                      </m:dPr>
                      <m:e>
                        <m:sSub>
                          <m:sSubPr>
                            <m:ctrlPr>
                              <a:rPr lang="en-IN" sz="2100" b="1" i="1">
                                <a:latin typeface="Cambria Math" panose="02040503050406030204" pitchFamily="18" charset="0"/>
                              </a:rPr>
                            </m:ctrlPr>
                          </m:sSubPr>
                          <m:e>
                            <m:r>
                              <a:rPr lang="en-IN" sz="2100" b="1" i="1">
                                <a:latin typeface="Cambria Math"/>
                              </a:rPr>
                              <m:t>𝒙</m:t>
                            </m:r>
                          </m:e>
                          <m:sub>
                            <m:r>
                              <a:rPr lang="en-IN" sz="2100" b="1" i="1">
                                <a:latin typeface="Cambria Math"/>
                              </a:rPr>
                              <m:t>𝒊</m:t>
                            </m:r>
                          </m:sub>
                        </m:sSub>
                      </m:e>
                    </m:d>
                  </m:oMath>
                </a14:m>
                <a:endParaRPr lang="en-US" sz="2100" b="1" dirty="0" smtClean="0">
                  <a:latin typeface="Times New Roman" panose="02020603050405020304" pitchFamily="18" charset="0"/>
                </a:endParaRPr>
              </a:p>
              <a:p>
                <a:pPr marL="813753" lvl="4" indent="-265113" algn="just">
                  <a:buSzPct val="95000"/>
                </a:pPr>
                <a:r>
                  <a:rPr lang="en-US" sz="2100" dirty="0">
                    <a:latin typeface="Times New Roman" panose="02020603050405020304" pitchFamily="18" charset="0"/>
                    <a:cs typeface="Times New Roman" panose="02020603050405020304" pitchFamily="18" charset="0"/>
                  </a:rPr>
                  <a:t>Take the arithmetic mean of all </a:t>
                </a:r>
                <a:r>
                  <a:rPr lang="en-US" sz="2100" i="1" dirty="0" err="1">
                    <a:latin typeface="Times New Roman" panose="02020603050405020304" pitchFamily="18" charset="0"/>
                    <a:cs typeface="Times New Roman" panose="02020603050405020304" pitchFamily="18" charset="0"/>
                  </a:rPr>
                  <a:t>y</a:t>
                </a:r>
                <a:r>
                  <a:rPr lang="en-US" sz="2100" i="1" baseline="-25000" dirty="0" err="1">
                    <a:latin typeface="Times New Roman" panose="02020603050405020304" pitchFamily="18" charset="0"/>
                    <a:cs typeface="Times New Roman" panose="02020603050405020304" pitchFamily="18" charset="0"/>
                  </a:rPr>
                  <a:t>i</a:t>
                </a:r>
                <a:r>
                  <a:rPr lang="en-US" sz="2100" i="1" dirty="0">
                    <a:latin typeface="Times New Roman" panose="02020603050405020304" pitchFamily="18" charset="0"/>
                    <a:cs typeface="Times New Roman" panose="02020603050405020304" pitchFamily="18" charset="0"/>
                  </a:rPr>
                  <a:t> s </a:t>
                </a:r>
                <a:r>
                  <a:rPr lang="en-US" sz="2100" dirty="0">
                    <a:latin typeface="Times New Roman" panose="02020603050405020304" pitchFamily="18" charset="0"/>
                    <a:cs typeface="Times New Roman" panose="02020603050405020304" pitchFamily="18" charset="0"/>
                  </a:rPr>
                  <a:t>to get</a:t>
                </a:r>
                <a:r>
                  <a:rPr lang="en-IN" sz="2100" dirty="0"/>
                  <a:t> </a:t>
                </a:r>
                <a14:m>
                  <m:oMath xmlns:m="http://schemas.openxmlformats.org/officeDocument/2006/math">
                    <m:acc>
                      <m:accPr>
                        <m:chr m:val="̅"/>
                        <m:ctrlPr>
                          <a:rPr lang="en-IN" sz="2100" i="1">
                            <a:latin typeface="Cambria Math" panose="02040503050406030204" pitchFamily="18" charset="0"/>
                          </a:rPr>
                        </m:ctrlPr>
                      </m:accPr>
                      <m:e>
                        <m:r>
                          <a:rPr lang="en-IN" sz="2100" i="1">
                            <a:latin typeface="Cambria Math"/>
                          </a:rPr>
                          <m:t>𝑦</m:t>
                        </m:r>
                      </m:e>
                    </m:acc>
                  </m:oMath>
                </a14:m>
                <a:endParaRPr lang="en-US" sz="2100" dirty="0" smtClean="0"/>
              </a:p>
              <a:p>
                <a:pPr marL="813753" lvl="4" indent="-265113" algn="just">
                  <a:buSzPct val="95000"/>
                </a:pPr>
                <a:r>
                  <a:rPr lang="en-IN" sz="2100" dirty="0"/>
                  <a:t>Finally, </a:t>
                </a:r>
                <a14:m>
                  <m:oMath xmlns:m="http://schemas.openxmlformats.org/officeDocument/2006/math">
                    <m:acc>
                      <m:accPr>
                        <m:chr m:val="̂"/>
                        <m:ctrlPr>
                          <a:rPr lang="en-IN" sz="2100" b="1" i="1">
                            <a:latin typeface="Cambria Math" panose="02040503050406030204" pitchFamily="18" charset="0"/>
                          </a:rPr>
                        </m:ctrlPr>
                      </m:accPr>
                      <m:e>
                        <m:r>
                          <a:rPr lang="en-IN" sz="2100" b="1" i="1">
                            <a:latin typeface="Cambria Math"/>
                          </a:rPr>
                          <m:t>𝒙</m:t>
                        </m:r>
                      </m:e>
                    </m:acc>
                    <m:r>
                      <a:rPr lang="en-IN" sz="2100" b="1" i="1">
                        <a:latin typeface="Cambria Math"/>
                      </a:rPr>
                      <m:t>=</m:t>
                    </m:r>
                    <m:sSup>
                      <m:sSupPr>
                        <m:ctrlPr>
                          <a:rPr lang="en-IN" sz="2100" b="1" i="1">
                            <a:latin typeface="Cambria Math" panose="02040503050406030204" pitchFamily="18" charset="0"/>
                          </a:rPr>
                        </m:ctrlPr>
                      </m:sSupPr>
                      <m:e>
                        <m:r>
                          <a:rPr lang="en-IN" sz="2100" b="1" i="1">
                            <a:latin typeface="Cambria Math"/>
                          </a:rPr>
                          <m:t>𝒆</m:t>
                        </m:r>
                      </m:e>
                      <m:sup>
                        <m:acc>
                          <m:accPr>
                            <m:chr m:val="̅"/>
                            <m:ctrlPr>
                              <a:rPr lang="en-IN" sz="2100" b="1" i="1">
                                <a:latin typeface="Cambria Math" panose="02040503050406030204" pitchFamily="18" charset="0"/>
                              </a:rPr>
                            </m:ctrlPr>
                          </m:accPr>
                          <m:e>
                            <m:r>
                              <a:rPr lang="en-IN" sz="2100" b="1" i="1">
                                <a:latin typeface="Cambria Math"/>
                              </a:rPr>
                              <m:t>𝒚</m:t>
                            </m:r>
                          </m:e>
                        </m:acc>
                      </m:sup>
                    </m:sSup>
                  </m:oMath>
                </a14:m>
                <a:endParaRPr lang="en-IN" sz="2100" b="1" dirty="0"/>
              </a:p>
              <a:p>
                <a:pPr marL="813753" lvl="4" indent="-265113" algn="just">
                  <a:buSzPct val="95000"/>
                </a:pPr>
                <a:endParaRPr lang="en-IN" sz="1800" dirty="0"/>
              </a:p>
              <a:p>
                <a:pPr marL="813753" lvl="4" indent="-265113" algn="just">
                  <a:buSzPct val="95000"/>
                </a:pPr>
                <a:endParaRPr lang="en-IN" sz="1800" dirty="0"/>
              </a:p>
              <a:p>
                <a:pPr marL="265113" lvl="2" indent="-265113" algn="just">
                  <a:buSzPct val="95000"/>
                </a:pPr>
                <a:r>
                  <a:rPr lang="en-US" sz="2600" dirty="0">
                    <a:latin typeface="Times New Roman" panose="02020603050405020304" pitchFamily="18" charset="0"/>
                    <a:cs typeface="Times New Roman" panose="02020603050405020304" pitchFamily="18" charset="0"/>
                  </a:rPr>
                  <a:t>For </a:t>
                </a:r>
                <a:r>
                  <a:rPr lang="en-US" sz="2600" dirty="0" smtClean="0">
                    <a:latin typeface="Times New Roman" panose="02020603050405020304" pitchFamily="18" charset="0"/>
                    <a:cs typeface="Times New Roman" panose="02020603050405020304" pitchFamily="18" charset="0"/>
                  </a:rPr>
                  <a:t>harmonic </a:t>
                </a:r>
                <a:r>
                  <a:rPr lang="en-US" sz="2600" dirty="0">
                    <a:latin typeface="Times New Roman" panose="02020603050405020304" pitchFamily="18" charset="0"/>
                    <a:cs typeface="Times New Roman" panose="02020603050405020304" pitchFamily="18" charset="0"/>
                  </a:rPr>
                  <a:t>mean</a:t>
                </a:r>
              </a:p>
              <a:p>
                <a:pPr lvl="2"/>
                <a:r>
                  <a:rPr lang="en-US" sz="2300" dirty="0">
                    <a:latin typeface="Times New Roman" panose="02020603050405020304" pitchFamily="18" charset="0"/>
                    <a:cs typeface="Times New Roman" panose="02020603050405020304" pitchFamily="18" charset="0"/>
                  </a:rPr>
                  <a:t>Use the </a:t>
                </a:r>
                <a:r>
                  <a:rPr lang="en-US" sz="2300" b="1" dirty="0">
                    <a:latin typeface="Times New Roman" panose="02020603050405020304" pitchFamily="18" charset="0"/>
                    <a:cs typeface="Times New Roman" panose="02020603050405020304" pitchFamily="18" charset="0"/>
                  </a:rPr>
                  <a:t>transformation </a:t>
                </a:r>
                <a14:m>
                  <m:oMath xmlns:m="http://schemas.openxmlformats.org/officeDocument/2006/math">
                    <m:sSub>
                      <m:sSubPr>
                        <m:ctrlPr>
                          <a:rPr lang="en-IN" sz="2300" b="1" i="1">
                            <a:latin typeface="Cambria Math" panose="02040503050406030204" pitchFamily="18" charset="0"/>
                          </a:rPr>
                        </m:ctrlPr>
                      </m:sSubPr>
                      <m:e>
                        <m:r>
                          <a:rPr lang="en-IN" sz="2300" b="1" i="1">
                            <a:latin typeface="Cambria Math"/>
                          </a:rPr>
                          <m:t>𝒚</m:t>
                        </m:r>
                      </m:e>
                      <m:sub>
                        <m:r>
                          <a:rPr lang="en-IN" sz="2300" b="1" i="1">
                            <a:latin typeface="Cambria Math"/>
                          </a:rPr>
                          <m:t>𝒊</m:t>
                        </m:r>
                      </m:sub>
                    </m:sSub>
                    <m:r>
                      <a:rPr lang="en-IN" sz="2300" b="1" i="1">
                        <a:latin typeface="Cambria Math"/>
                      </a:rPr>
                      <m:t>=</m:t>
                    </m:r>
                    <m:f>
                      <m:fPr>
                        <m:ctrlPr>
                          <a:rPr lang="en-IN" sz="2300" b="1" i="1">
                            <a:latin typeface="Cambria Math" panose="02040503050406030204" pitchFamily="18" charset="0"/>
                          </a:rPr>
                        </m:ctrlPr>
                      </m:fPr>
                      <m:num>
                        <m:r>
                          <a:rPr lang="en-IN" sz="2300" b="1" i="1">
                            <a:latin typeface="Cambria Math"/>
                          </a:rPr>
                          <m:t>𝟏</m:t>
                        </m:r>
                      </m:num>
                      <m:den>
                        <m:sSub>
                          <m:sSubPr>
                            <m:ctrlPr>
                              <a:rPr lang="en-IN" sz="2300" b="1" i="1">
                                <a:latin typeface="Cambria Math" panose="02040503050406030204" pitchFamily="18" charset="0"/>
                              </a:rPr>
                            </m:ctrlPr>
                          </m:sSubPr>
                          <m:e>
                            <m:r>
                              <a:rPr lang="en-IN" sz="2300" b="1" i="1">
                                <a:latin typeface="Cambria Math"/>
                              </a:rPr>
                              <m:t>𝒙</m:t>
                            </m:r>
                          </m:e>
                          <m:sub>
                            <m:r>
                              <a:rPr lang="en-IN" sz="2300" b="1" i="1">
                                <a:latin typeface="Cambria Math"/>
                              </a:rPr>
                              <m:t>𝒊</m:t>
                            </m:r>
                          </m:sub>
                        </m:sSub>
                      </m:den>
                    </m:f>
                  </m:oMath>
                </a14:m>
                <a:endParaRPr lang="en-IN" sz="2300" b="1" dirty="0">
                  <a:latin typeface="Times New Roman" pitchFamily="18" charset="0"/>
                  <a:cs typeface="Times New Roman" pitchFamily="18" charset="0"/>
                </a:endParaRPr>
              </a:p>
              <a:p>
                <a:pPr lvl="2"/>
                <a:r>
                  <a:rPr lang="en-US" sz="2300" dirty="0" smtClean="0">
                    <a:latin typeface="Times New Roman" panose="02020603050405020304" pitchFamily="18" charset="0"/>
                    <a:cs typeface="Times New Roman" panose="02020603050405020304" pitchFamily="18" charset="0"/>
                  </a:rPr>
                  <a:t>Take </a:t>
                </a:r>
                <a:r>
                  <a:rPr lang="en-US" sz="2300" dirty="0">
                    <a:latin typeface="Times New Roman" panose="02020603050405020304" pitchFamily="18" charset="0"/>
                    <a:cs typeface="Times New Roman" panose="02020603050405020304" pitchFamily="18" charset="0"/>
                  </a:rPr>
                  <a:t>the arithmetic mean of all </a:t>
                </a:r>
                <a:r>
                  <a:rPr lang="en-US" sz="2300" i="1" dirty="0" err="1">
                    <a:latin typeface="Times New Roman" panose="02020603050405020304" pitchFamily="18" charset="0"/>
                    <a:cs typeface="Times New Roman" panose="02020603050405020304" pitchFamily="18" charset="0"/>
                  </a:rPr>
                  <a:t>y</a:t>
                </a:r>
                <a:r>
                  <a:rPr lang="en-US" sz="2300" i="1" baseline="-25000" dirty="0" err="1">
                    <a:latin typeface="Times New Roman" panose="02020603050405020304" pitchFamily="18" charset="0"/>
                    <a:cs typeface="Times New Roman" panose="02020603050405020304" pitchFamily="18" charset="0"/>
                  </a:rPr>
                  <a:t>i</a:t>
                </a:r>
                <a:r>
                  <a:rPr lang="en-US" sz="2300" i="1" dirty="0">
                    <a:latin typeface="Times New Roman" panose="02020603050405020304" pitchFamily="18" charset="0"/>
                    <a:cs typeface="Times New Roman" panose="02020603050405020304" pitchFamily="18" charset="0"/>
                  </a:rPr>
                  <a:t> s </a:t>
                </a:r>
                <a:r>
                  <a:rPr lang="en-US" sz="2300" dirty="0">
                    <a:latin typeface="Times New Roman" panose="02020603050405020304" pitchFamily="18" charset="0"/>
                    <a:cs typeface="Times New Roman" panose="02020603050405020304" pitchFamily="18" charset="0"/>
                  </a:rPr>
                  <a:t>to get</a:t>
                </a:r>
                <a:r>
                  <a:rPr lang="en-IN" sz="2300" dirty="0">
                    <a:latin typeface="Times New Roman" pitchFamily="18" charset="0"/>
                    <a:cs typeface="Times New Roman" pitchFamily="18" charset="0"/>
                  </a:rPr>
                  <a:t> </a:t>
                </a:r>
                <a14:m>
                  <m:oMath xmlns:m="http://schemas.openxmlformats.org/officeDocument/2006/math">
                    <m:acc>
                      <m:accPr>
                        <m:chr m:val="̅"/>
                        <m:ctrlPr>
                          <a:rPr lang="en-IN" sz="2300" i="1">
                            <a:latin typeface="Cambria Math" panose="02040503050406030204" pitchFamily="18" charset="0"/>
                          </a:rPr>
                        </m:ctrlPr>
                      </m:accPr>
                      <m:e>
                        <m:r>
                          <a:rPr lang="en-IN" sz="2300" i="1">
                            <a:latin typeface="Cambria Math"/>
                          </a:rPr>
                          <m:t>𝑦</m:t>
                        </m:r>
                      </m:e>
                    </m:acc>
                  </m:oMath>
                </a14:m>
                <a:endParaRPr lang="en-US" sz="2300" dirty="0">
                  <a:latin typeface="Times New Roman" panose="02020603050405020304" pitchFamily="18" charset="0"/>
                  <a:cs typeface="Times New Roman" panose="02020603050405020304" pitchFamily="18" charset="0"/>
                </a:endParaRPr>
              </a:p>
              <a:p>
                <a:pPr lvl="2"/>
                <a:r>
                  <a:rPr lang="en-IN" sz="2300" dirty="0">
                    <a:latin typeface="Times New Roman" pitchFamily="18" charset="0"/>
                    <a:cs typeface="Times New Roman" pitchFamily="18" charset="0"/>
                  </a:rPr>
                  <a:t>Finally</a:t>
                </a:r>
                <a:r>
                  <a:rPr lang="en-IN" sz="2300" b="1" dirty="0">
                    <a:latin typeface="Times New Roman" pitchFamily="18" charset="0"/>
                    <a:cs typeface="Times New Roman" pitchFamily="18" charset="0"/>
                  </a:rPr>
                  <a:t>,</a:t>
                </a:r>
                <a14:m>
                  <m:oMath xmlns:m="http://schemas.openxmlformats.org/officeDocument/2006/math">
                    <m:acc>
                      <m:accPr>
                        <m:chr m:val="̃"/>
                        <m:ctrlPr>
                          <a:rPr lang="en-IN" sz="2300" b="1" i="1">
                            <a:latin typeface="Cambria Math" panose="02040503050406030204" pitchFamily="18" charset="0"/>
                          </a:rPr>
                        </m:ctrlPr>
                      </m:accPr>
                      <m:e>
                        <m:r>
                          <a:rPr lang="en-US" sz="2300" b="1" i="1" smtClean="0">
                            <a:latin typeface="Cambria Math"/>
                          </a:rPr>
                          <m:t> </m:t>
                        </m:r>
                        <m:r>
                          <a:rPr lang="en-IN" sz="2300" b="1" i="1">
                            <a:latin typeface="Cambria Math"/>
                          </a:rPr>
                          <m:t>𝒙</m:t>
                        </m:r>
                      </m:e>
                    </m:acc>
                    <m:r>
                      <a:rPr lang="en-IN" sz="2300" b="1" i="1">
                        <a:latin typeface="Cambria Math"/>
                      </a:rPr>
                      <m:t>=</m:t>
                    </m:r>
                    <m:f>
                      <m:fPr>
                        <m:ctrlPr>
                          <a:rPr lang="en-IN" sz="2300" b="1" i="1">
                            <a:latin typeface="Cambria Math" panose="02040503050406030204" pitchFamily="18" charset="0"/>
                          </a:rPr>
                        </m:ctrlPr>
                      </m:fPr>
                      <m:num>
                        <m:r>
                          <a:rPr lang="en-IN" sz="2300" b="1" i="1">
                            <a:latin typeface="Cambria Math"/>
                          </a:rPr>
                          <m:t>𝟏</m:t>
                        </m:r>
                      </m:num>
                      <m:den>
                        <m:acc>
                          <m:accPr>
                            <m:chr m:val="̅"/>
                            <m:ctrlPr>
                              <a:rPr lang="en-IN" sz="2300" b="1" i="1">
                                <a:latin typeface="Cambria Math" panose="02040503050406030204" pitchFamily="18" charset="0"/>
                              </a:rPr>
                            </m:ctrlPr>
                          </m:accPr>
                          <m:e>
                            <m:r>
                              <a:rPr lang="en-IN" sz="2300" b="1" i="1">
                                <a:latin typeface="Cambria Math"/>
                              </a:rPr>
                              <m:t>𝒚</m:t>
                            </m:r>
                          </m:e>
                        </m:acc>
                      </m:den>
                    </m:f>
                  </m:oMath>
                </a14:m>
                <a:endParaRPr lang="en-IN" sz="2300" b="1" dirty="0">
                  <a:latin typeface="Times New Roman" pitchFamily="18" charset="0"/>
                  <a:cs typeface="Times New Roman" pitchFamily="18" charset="0"/>
                </a:endParaRPr>
              </a:p>
              <a:p>
                <a:pPr marL="265113" lvl="2" indent="-265113" algn="just">
                  <a:buSzPct val="95000"/>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098" y="1653540"/>
                <a:ext cx="8425339" cy="4701540"/>
              </a:xfrm>
              <a:blipFill rotWithShape="1">
                <a:blip r:embed="rId2"/>
                <a:stretch>
                  <a:fillRect l="-579" t="-1943"/>
                </a:stretch>
              </a:blipFill>
            </p:spPr>
            <p:txBody>
              <a:bodyPr/>
              <a:lstStyle/>
              <a:p>
                <a:r>
                  <a:rPr lang="en-IN">
                    <a:noFill/>
                  </a:rPr>
                  <a:t> </a:t>
                </a:r>
              </a:p>
            </p:txBody>
          </p:sp>
        </mc:Fallback>
      </mc:AlternateContent>
    </p:spTree>
    <p:extLst>
      <p:ext uri="{BB962C8B-B14F-4D97-AF65-F5344CB8AC3E}">
        <p14:creationId xmlns:p14="http://schemas.microsoft.com/office/powerpoint/2010/main" val="207732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75248" y="2743331"/>
            <a:ext cx="2610998" cy="4847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Relationship among means</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p:sp>
        <p:nvSpPr>
          <p:cNvPr id="3" name="Content Placeholder 2"/>
          <p:cNvSpPr>
            <a:spLocks noGrp="1"/>
          </p:cNvSpPr>
          <p:nvPr>
            <p:ph idx="1"/>
          </p:nvPr>
        </p:nvSpPr>
        <p:spPr/>
        <p:txBody>
          <a:bodyPr>
            <a:normAutofit/>
          </a:bodyPr>
          <a:lstStyle/>
          <a:p>
            <a:pPr marL="265113" lvl="2" indent="-265113" algn="just">
              <a:buClr>
                <a:schemeClr val="accent3"/>
              </a:buClr>
              <a:buSzPct val="95000"/>
            </a:pPr>
            <a:r>
              <a:rPr lang="en-IN" sz="2000" dirty="0">
                <a:latin typeface="Times New Roman" panose="02020603050405020304" pitchFamily="18" charset="0"/>
                <a:cs typeface="Times New Roman" panose="02020603050405020304" pitchFamily="18" charset="0"/>
              </a:rPr>
              <a:t>A simple inequality exists between the three </a:t>
            </a:r>
            <a:r>
              <a:rPr lang="en-IN" sz="2000" dirty="0" smtClean="0">
                <a:latin typeface="Times New Roman" panose="02020603050405020304" pitchFamily="18" charset="0"/>
                <a:cs typeface="Times New Roman" panose="02020603050405020304" pitchFamily="18" charset="0"/>
              </a:rPr>
              <a:t>means </a:t>
            </a:r>
            <a:r>
              <a:rPr lang="en-IN" sz="2000" dirty="0">
                <a:latin typeface="Times New Roman" panose="02020603050405020304" pitchFamily="18" charset="0"/>
                <a:cs typeface="Times New Roman" panose="02020603050405020304" pitchFamily="18" charset="0"/>
              </a:rPr>
              <a:t>related summary measure </a:t>
            </a:r>
            <a:r>
              <a:rPr lang="en-IN" sz="2000" dirty="0" smtClean="0">
                <a:latin typeface="Times New Roman" panose="02020603050405020304" pitchFamily="18" charset="0"/>
                <a:cs typeface="Times New Roman" panose="02020603050405020304" pitchFamily="18" charset="0"/>
              </a:rPr>
              <a:t>as</a:t>
            </a:r>
            <a:endParaRPr lang="en-IN" sz="2000" dirty="0">
              <a:latin typeface="Times New Roman" panose="02020603050405020304" pitchFamily="18" charset="0"/>
              <a:cs typeface="Times New Roman" panose="02020603050405020304" pitchFamily="18" charset="0"/>
            </a:endParaRPr>
          </a:p>
          <a:p>
            <a:pPr marL="0" lvl="2" indent="0" algn="ctr">
              <a:lnSpc>
                <a:spcPct val="200000"/>
              </a:lnSpc>
              <a:buClr>
                <a:schemeClr val="accent3"/>
              </a:buClr>
              <a:buSzPct val="95000"/>
              <a:buNone/>
            </a:pPr>
            <a:r>
              <a:rPr lang="en-IN" sz="2000" dirty="0">
                <a:solidFill>
                  <a:schemeClr val="accent1">
                    <a:lumMod val="75000"/>
                  </a:schemeClr>
                </a:solidFill>
                <a:latin typeface="Times New Roman" panose="02020603050405020304" pitchFamily="18" charset="0"/>
                <a:cs typeface="Times New Roman" panose="02020603050405020304" pitchFamily="18" charset="0"/>
              </a:rPr>
              <a:t>AM ≥ GM ≥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HM</a:t>
            </a:r>
            <a:endParaRPr lang="en-IN" sz="2000" dirty="0" smtClean="0">
              <a:latin typeface="Times New Roman" panose="02020603050405020304" pitchFamily="18" charset="0"/>
              <a:cs typeface="Times New Roman" panose="02020603050405020304" pitchFamily="18" charset="0"/>
            </a:endParaRPr>
          </a:p>
          <a:p>
            <a:pPr marL="265113" lvl="2" indent="-265113" algn="just">
              <a:buClr>
                <a:schemeClr val="accent3"/>
              </a:buClr>
              <a:buSzPct val="95000"/>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504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TRP: An example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5" name="Content Placeholder 4"/>
          <p:cNvSpPr>
            <a:spLocks noGrp="1"/>
          </p:cNvSpPr>
          <p:nvPr>
            <p:ph idx="1"/>
          </p:nvPr>
        </p:nvSpPr>
        <p:spPr>
          <a:xfrm>
            <a:off x="468078" y="1592580"/>
            <a:ext cx="8630202" cy="4732020"/>
          </a:xfrm>
        </p:spPr>
        <p:txBody>
          <a:bodyPr>
            <a:normAutofit/>
          </a:bodyPr>
          <a:lstStyle/>
          <a:p>
            <a:r>
              <a:rPr lang="en-US" sz="2000" dirty="0" smtClean="0"/>
              <a:t>Television rating point (TRP) is a tool provided</a:t>
            </a:r>
          </a:p>
          <a:p>
            <a:pPr marL="0" indent="0">
              <a:buNone/>
            </a:pPr>
            <a:r>
              <a:rPr lang="en-US" sz="2000" dirty="0"/>
              <a:t> </a:t>
            </a:r>
            <a:r>
              <a:rPr lang="en-US" sz="2000" dirty="0" smtClean="0"/>
              <a:t>    to judge which programs are viewed the most.</a:t>
            </a:r>
          </a:p>
          <a:p>
            <a:pPr lvl="1"/>
            <a:r>
              <a:rPr lang="en-US" sz="1800" dirty="0" smtClean="0"/>
              <a:t>This gives us an index of the choice of the people </a:t>
            </a:r>
          </a:p>
          <a:p>
            <a:pPr marL="393192" lvl="1" indent="0">
              <a:buNone/>
            </a:pPr>
            <a:r>
              <a:rPr lang="en-US" sz="1800" dirty="0"/>
              <a:t> </a:t>
            </a:r>
            <a:r>
              <a:rPr lang="en-US" sz="1800" dirty="0" smtClean="0"/>
              <a:t>    and also the popularity of a particular channel.</a:t>
            </a:r>
          </a:p>
          <a:p>
            <a:pPr marL="393192" lvl="1" indent="0">
              <a:buNone/>
            </a:pPr>
            <a:endParaRPr lang="en-US" sz="1000" dirty="0" smtClean="0"/>
          </a:p>
          <a:p>
            <a:r>
              <a:rPr lang="en-US" sz="2000" dirty="0" smtClean="0"/>
              <a:t>For calculation purpose,  a device is attached to the TV sets </a:t>
            </a:r>
            <a:r>
              <a:rPr lang="en-US" sz="2000" dirty="0" smtClean="0">
                <a:solidFill>
                  <a:srgbClr val="A50021"/>
                </a:solidFill>
              </a:rPr>
              <a:t>in few thousand</a:t>
            </a:r>
            <a:r>
              <a:rPr lang="en-US" sz="2000" dirty="0" smtClean="0"/>
              <a:t> viewers’ houses in different geographic and demographic sectors.</a:t>
            </a:r>
          </a:p>
          <a:p>
            <a:pPr lvl="1"/>
            <a:r>
              <a:rPr lang="en-US" sz="1800" dirty="0" smtClean="0"/>
              <a:t>The device is called as </a:t>
            </a:r>
            <a:r>
              <a:rPr lang="en-US" sz="1800" b="1" dirty="0" smtClean="0">
                <a:solidFill>
                  <a:srgbClr val="A50021"/>
                </a:solidFill>
              </a:rPr>
              <a:t>People's Meter</a:t>
            </a:r>
            <a:r>
              <a:rPr lang="en-US" sz="1800" dirty="0" smtClean="0"/>
              <a:t>. It reads the time and the </a:t>
            </a:r>
            <a:r>
              <a:rPr lang="en-US" sz="1800" dirty="0" err="1" smtClean="0"/>
              <a:t>programme</a:t>
            </a:r>
            <a:r>
              <a:rPr lang="en-US" sz="1800" dirty="0" smtClean="0"/>
              <a:t> that a viewer watches on a particular day for a certain period.</a:t>
            </a:r>
          </a:p>
          <a:p>
            <a:pPr lvl="8"/>
            <a:endParaRPr lang="en-US" sz="800" dirty="0" smtClean="0"/>
          </a:p>
          <a:p>
            <a:r>
              <a:rPr lang="en-US" sz="2000" dirty="0" smtClean="0"/>
              <a:t>An average is taken, for example, for a 30-days period.</a:t>
            </a:r>
          </a:p>
          <a:p>
            <a:pPr lvl="8"/>
            <a:endParaRPr lang="en-US" sz="800" dirty="0" smtClean="0"/>
          </a:p>
          <a:p>
            <a:r>
              <a:rPr lang="en-US" sz="2000" dirty="0" smtClean="0"/>
              <a:t>The above further can be augmented with a personal interview survey (PIS), which becomes the basis for many studies/decision making.</a:t>
            </a:r>
          </a:p>
          <a:p>
            <a:pPr lvl="8"/>
            <a:endParaRPr lang="en-US" sz="800" dirty="0" smtClean="0"/>
          </a:p>
          <a:p>
            <a:r>
              <a:rPr lang="en-US" sz="2000" dirty="0" smtClean="0"/>
              <a:t>Essentially, we are to analyze </a:t>
            </a:r>
            <a:r>
              <a:rPr lang="en-US" sz="2000" b="1" dirty="0" smtClean="0">
                <a:solidFill>
                  <a:srgbClr val="A50021"/>
                </a:solidFill>
              </a:rPr>
              <a:t>data</a:t>
            </a:r>
            <a:r>
              <a:rPr lang="en-US" sz="2000" dirty="0" smtClean="0"/>
              <a:t> for TRP estimation.</a:t>
            </a:r>
          </a:p>
          <a:p>
            <a:endParaRPr lang="en-IN" sz="2000" dirty="0"/>
          </a:p>
        </p:txBody>
      </p:sp>
      <p:pic>
        <p:nvPicPr>
          <p:cNvPr id="1028" name="Picture 4" descr="https://encrypted-tbn0.gstatic.com/images?q=tbn:ANd9GcR00CM-nc9ZhJhn0LtTka0RRhanwcIQ38GKV-DC55jUzDJSGrsCyoNyEsz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513" y="1180781"/>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351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89972"/>
          </a:xfrm>
        </p:spPr>
        <p:txBody>
          <a:bodyPr>
            <a:normAutofit/>
          </a:bodyPr>
          <a:lstStyle/>
          <a:p>
            <a:pPr algn="l"/>
            <a:r>
              <a:rPr lang="en-US" sz="4000" dirty="0" smtClean="0">
                <a:solidFill>
                  <a:srgbClr val="A50021"/>
                </a:solidFill>
                <a:latin typeface="Times New Roman" pitchFamily="18" charset="0"/>
                <a:cs typeface="Times New Roman" pitchFamily="18" charset="0"/>
              </a:rPr>
              <a:t>Median of a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568960" y="1449825"/>
                <a:ext cx="7734300" cy="360223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Median of a sample is the middle value when the data are arranged in increasing (</a:t>
                </a:r>
                <a:r>
                  <a:rPr lang="en-IN" sz="2000" i="1" dirty="0">
                    <a:solidFill>
                      <a:schemeClr val="tx1"/>
                    </a:solidFill>
                    <a:latin typeface="Times New Roman" panose="02020603050405020304" pitchFamily="18" charset="0"/>
                    <a:cs typeface="Times New Roman" panose="02020603050405020304" pitchFamily="18" charset="0"/>
                  </a:rPr>
                  <a:t>or decreasing</a:t>
                </a:r>
                <a:r>
                  <a:rPr lang="en-IN" sz="2000" dirty="0">
                    <a:solidFill>
                      <a:schemeClr val="tx1"/>
                    </a:solidFill>
                    <a:latin typeface="Times New Roman" panose="02020603050405020304" pitchFamily="18" charset="0"/>
                    <a:cs typeface="Times New Roman" panose="02020603050405020304" pitchFamily="18" charset="0"/>
                  </a:rPr>
                  <a:t>) order. Symbolically, </a:t>
                </a:r>
                <a:endParaRPr lang="en-US" sz="2000" b="1" i="1" dirty="0">
                  <a:solidFill>
                    <a:schemeClr val="tx1"/>
                  </a:solidFill>
                  <a:latin typeface="Times New Roman" panose="02020603050405020304" pitchFamily="18" charset="0"/>
                  <a:cs typeface="Times New Roman" panose="02020603050405020304" pitchFamily="18" charset="0"/>
                </a:endParaRPr>
              </a:p>
              <a:p>
                <a:pPr marL="0" lvl="2" indent="0" algn="ctr">
                  <a:buClr>
                    <a:schemeClr val="accent3"/>
                  </a:buClr>
                  <a:buSzPct val="95000"/>
                  <a:buNone/>
                </a:pPr>
                <a:endParaRPr lang="en-US" sz="2400" b="1" i="1" dirty="0">
                  <a:solidFill>
                    <a:schemeClr val="tx1"/>
                  </a:solidFill>
                  <a:latin typeface="Cambria Math" panose="020405030504060302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acc>
                        <m:accPr>
                          <m:chr m:val="̂"/>
                          <m:ctrlPr>
                            <a:rPr lang="en-US" sz="2400" b="1" i="1">
                              <a:solidFill>
                                <a:schemeClr val="tx1"/>
                              </a:solidFill>
                              <a:latin typeface="Cambria Math" panose="02040503050406030204" pitchFamily="18" charset="0"/>
                              <a:cs typeface="Times New Roman" panose="02020603050405020304" pitchFamily="18" charset="0"/>
                            </a:rPr>
                          </m:ctrlPr>
                        </m:accPr>
                        <m:e>
                          <m:r>
                            <a:rPr lang="en-IN" sz="2400" b="1" i="1">
                              <a:solidFill>
                                <a:schemeClr val="tx1"/>
                              </a:solidFill>
                              <a:latin typeface="Cambria Math" panose="02040503050406030204" pitchFamily="18" charset="0"/>
                              <a:cs typeface="Times New Roman" panose="02020603050405020304" pitchFamily="18" charset="0"/>
                            </a:rPr>
                            <m:t>𝒙</m:t>
                          </m:r>
                        </m:e>
                      </m:acc>
                      <m:r>
                        <a:rPr lang="en-IN" sz="2400" b="1" i="1">
                          <a:solidFill>
                            <a:schemeClr val="tx1"/>
                          </a:solidFill>
                          <a:latin typeface="Cambria Math" panose="02040503050406030204" pitchFamily="18" charset="0"/>
                          <a:cs typeface="Times New Roman" panose="02020603050405020304" pitchFamily="18" charset="0"/>
                        </a:rPr>
                        <m:t>= </m:t>
                      </m:r>
                      <m:d>
                        <m:dPr>
                          <m:begChr m:val="{"/>
                          <m:endChr m:val=""/>
                          <m:ctrlPr>
                            <a:rPr lang="en-IN" sz="2400" b="1" i="1">
                              <a:solidFill>
                                <a:schemeClr val="tx1"/>
                              </a:solidFill>
                              <a:latin typeface="Cambria Math" panose="02040503050406030204" pitchFamily="18" charset="0"/>
                              <a:cs typeface="Times New Roman" panose="02020603050405020304" pitchFamily="18" charset="0"/>
                            </a:rPr>
                          </m:ctrlPr>
                        </m:dPr>
                        <m:e>
                          <m:eqArr>
                            <m:eqArrPr>
                              <m:ctrlPr>
                                <a:rPr lang="en-IN" sz="2400" b="1" i="1">
                                  <a:solidFill>
                                    <a:schemeClr val="tx1"/>
                                  </a:solidFill>
                                  <a:latin typeface="Cambria Math" panose="02040503050406030204" pitchFamily="18" charset="0"/>
                                  <a:cs typeface="Times New Roman" panose="02020603050405020304" pitchFamily="18" charset="0"/>
                                </a:rPr>
                              </m:ctrlPr>
                            </m:eqArrPr>
                            <m:e>
                              <m:sSub>
                                <m:sSubPr>
                                  <m:ctrlPr>
                                    <a:rPr lang="en-IN" sz="2400" b="1" i="1">
                                      <a:solidFill>
                                        <a:schemeClr val="tx1"/>
                                      </a:solidFill>
                                      <a:latin typeface="Cambria Math" panose="02040503050406030204" pitchFamily="18" charset="0"/>
                                      <a:cs typeface="Times New Roman" panose="02020603050405020304" pitchFamily="18" charset="0"/>
                                    </a:rPr>
                                  </m:ctrlPr>
                                </m:sSubPr>
                                <m:e>
                                  <m:r>
                                    <a:rPr lang="en-IN" sz="2400" b="1" i="1">
                                      <a:solidFill>
                                        <a:schemeClr val="tx1"/>
                                      </a:solidFill>
                                      <a:latin typeface="Cambria Math" panose="02040503050406030204" pitchFamily="18" charset="0"/>
                                      <a:cs typeface="Times New Roman" panose="02020603050405020304" pitchFamily="18" charset="0"/>
                                    </a:rPr>
                                    <m:t>𝒙</m:t>
                                  </m:r>
                                </m:e>
                                <m:sub>
                                  <m:r>
                                    <a:rPr lang="en-IN" sz="2400" b="1" i="1">
                                      <a:solidFill>
                                        <a:schemeClr val="tx1"/>
                                      </a:solidFill>
                                      <a:latin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cs typeface="Times New Roman" panose="02020603050405020304" pitchFamily="18" charset="0"/>
                                    </a:rPr>
                                    <m:t>𝒏</m:t>
                                  </m:r>
                                  <m:r>
                                    <a:rPr lang="en-IN" sz="2400" b="1" i="1">
                                      <a:solidFill>
                                        <a:schemeClr val="tx1"/>
                                      </a:solidFill>
                                      <a:latin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cs typeface="Times New Roman" panose="02020603050405020304" pitchFamily="18" charset="0"/>
                                    </a:rPr>
                                    <m:t>𝟏</m:t>
                                  </m:r>
                                  <m:r>
                                    <a:rPr lang="en-IN" sz="2400" b="1" i="1">
                                      <a:solidFill>
                                        <a:schemeClr val="tx1"/>
                                      </a:solidFill>
                                      <a:latin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cs typeface="Times New Roman" panose="02020603050405020304" pitchFamily="18" charset="0"/>
                                    </a:rPr>
                                    <m:t>𝟐</m:t>
                                  </m:r>
                                </m:sub>
                              </m:sSub>
                            </m:e>
                            <m:e>
                              <m:f>
                                <m:fPr>
                                  <m:ctrlPr>
                                    <a:rPr lang="en-IN" sz="2400" b="1" i="1">
                                      <a:solidFill>
                                        <a:schemeClr val="tx1"/>
                                      </a:solidFill>
                                      <a:latin typeface="Cambria Math" panose="02040503050406030204" pitchFamily="18" charset="0"/>
                                      <a:cs typeface="Times New Roman" panose="02020603050405020304" pitchFamily="18" charset="0"/>
                                    </a:rPr>
                                  </m:ctrlPr>
                                </m:fPr>
                                <m:num>
                                  <m:r>
                                    <a:rPr lang="en-IN" sz="2400" b="1" i="1">
                                      <a:solidFill>
                                        <a:schemeClr val="tx1"/>
                                      </a:solidFill>
                                      <a:latin typeface="Cambria Math" panose="02040503050406030204" pitchFamily="18" charset="0"/>
                                      <a:cs typeface="Times New Roman" panose="02020603050405020304" pitchFamily="18" charset="0"/>
                                    </a:rPr>
                                    <m:t>𝟏</m:t>
                                  </m:r>
                                </m:num>
                                <m:den>
                                  <m:r>
                                    <a:rPr lang="en-IN" sz="2400" b="1" i="1">
                                      <a:solidFill>
                                        <a:schemeClr val="tx1"/>
                                      </a:solidFill>
                                      <a:latin typeface="Cambria Math" panose="02040503050406030204" pitchFamily="18" charset="0"/>
                                      <a:cs typeface="Times New Roman" panose="02020603050405020304" pitchFamily="18" charset="0"/>
                                    </a:rPr>
                                    <m:t>𝟐</m:t>
                                  </m:r>
                                </m:den>
                              </m:f>
                              <m:r>
                                <a:rPr lang="en-IN" sz="2400" b="1" i="1">
                                  <a:solidFill>
                                    <a:schemeClr val="tx1"/>
                                  </a:solidFill>
                                  <a:latin typeface="Cambria Math" panose="02040503050406030204" pitchFamily="18" charset="0"/>
                                  <a:cs typeface="Times New Roman" panose="02020603050405020304" pitchFamily="18" charset="0"/>
                                </a:rPr>
                                <m:t> </m:t>
                              </m:r>
                              <m:d>
                                <m:dPr>
                                  <m:begChr m:val="{"/>
                                  <m:endChr m:val="}"/>
                                  <m:ctrlPr>
                                    <a:rPr lang="en-IN" sz="2400" b="1" i="1">
                                      <a:solidFill>
                                        <a:schemeClr val="tx1"/>
                                      </a:solidFill>
                                      <a:latin typeface="Cambria Math" panose="02040503050406030204" pitchFamily="18" charset="0"/>
                                      <a:cs typeface="Times New Roman" panose="02020603050405020304" pitchFamily="18" charset="0"/>
                                    </a:rPr>
                                  </m:ctrlPr>
                                </m:dPr>
                                <m:e>
                                  <m:sSub>
                                    <m:sSubPr>
                                      <m:ctrlPr>
                                        <a:rPr lang="en-IN" sz="2400" b="1" i="1">
                                          <a:solidFill>
                                            <a:schemeClr val="tx1"/>
                                          </a:solidFill>
                                          <a:latin typeface="Cambria Math" panose="02040503050406030204" pitchFamily="18" charset="0"/>
                                          <a:cs typeface="Times New Roman" panose="02020603050405020304" pitchFamily="18" charset="0"/>
                                        </a:rPr>
                                      </m:ctrlPr>
                                    </m:sSubPr>
                                    <m:e>
                                      <m:r>
                                        <a:rPr lang="en-IN" sz="2400" b="1" i="1">
                                          <a:solidFill>
                                            <a:schemeClr val="tx1"/>
                                          </a:solidFill>
                                          <a:latin typeface="Cambria Math" panose="02040503050406030204" pitchFamily="18" charset="0"/>
                                          <a:cs typeface="Times New Roman" panose="02020603050405020304" pitchFamily="18" charset="0"/>
                                        </a:rPr>
                                        <m:t>𝒙</m:t>
                                      </m:r>
                                    </m:e>
                                    <m:sub>
                                      <m:r>
                                        <a:rPr lang="en-IN" sz="2400" b="1" i="1">
                                          <a:solidFill>
                                            <a:schemeClr val="tx1"/>
                                          </a:solidFill>
                                          <a:latin typeface="Cambria Math" panose="02040503050406030204" pitchFamily="18" charset="0"/>
                                          <a:cs typeface="Times New Roman" panose="02020603050405020304" pitchFamily="18" charset="0"/>
                                        </a:rPr>
                                        <m:t>𝒏</m:t>
                                      </m:r>
                                      <m:r>
                                        <a:rPr lang="en-IN" sz="2400" b="1" i="1">
                                          <a:solidFill>
                                            <a:schemeClr val="tx1"/>
                                          </a:solidFill>
                                          <a:latin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cs typeface="Times New Roman" panose="02020603050405020304" pitchFamily="18" charset="0"/>
                                        </a:rPr>
                                        <m:t>𝟐</m:t>
                                      </m:r>
                                    </m:sub>
                                  </m:sSub>
                                  <m:r>
                                    <a:rPr lang="en-IN" sz="2400" b="1" i="1">
                                      <a:solidFill>
                                        <a:schemeClr val="tx1"/>
                                      </a:solidFill>
                                      <a:latin typeface="Cambria Math" panose="02040503050406030204" pitchFamily="18" charset="0"/>
                                      <a:cs typeface="Times New Roman" panose="02020603050405020304" pitchFamily="18" charset="0"/>
                                    </a:rPr>
                                    <m:t>+ </m:t>
                                  </m:r>
                                  <m:sSub>
                                    <m:sSubPr>
                                      <m:ctrlPr>
                                        <a:rPr lang="en-IN" sz="2400" b="1" i="1">
                                          <a:solidFill>
                                            <a:schemeClr val="tx1"/>
                                          </a:solidFill>
                                          <a:latin typeface="Cambria Math" panose="02040503050406030204" pitchFamily="18" charset="0"/>
                                          <a:cs typeface="Times New Roman" panose="02020603050405020304" pitchFamily="18" charset="0"/>
                                        </a:rPr>
                                      </m:ctrlPr>
                                    </m:sSubPr>
                                    <m:e>
                                      <m:r>
                                        <a:rPr lang="en-IN" sz="2400" b="1" i="1">
                                          <a:solidFill>
                                            <a:schemeClr val="tx1"/>
                                          </a:solidFill>
                                          <a:latin typeface="Cambria Math" panose="02040503050406030204" pitchFamily="18" charset="0"/>
                                          <a:cs typeface="Times New Roman" panose="02020603050405020304" pitchFamily="18" charset="0"/>
                                        </a:rPr>
                                        <m:t>𝒙</m:t>
                                      </m:r>
                                    </m:e>
                                    <m:sub>
                                      <m:r>
                                        <a:rPr lang="en-IN" sz="2400" b="1" i="1">
                                          <a:solidFill>
                                            <a:schemeClr val="tx1"/>
                                          </a:solidFill>
                                          <a:latin typeface="Cambria Math" panose="02040503050406030204" pitchFamily="18" charset="0"/>
                                          <a:cs typeface="Times New Roman" panose="02020603050405020304" pitchFamily="18" charset="0"/>
                                        </a:rPr>
                                        <m:t>(</m:t>
                                      </m:r>
                                      <m:f>
                                        <m:fPr>
                                          <m:ctrlPr>
                                            <a:rPr lang="en-IN" sz="2400" b="1" i="1">
                                              <a:solidFill>
                                                <a:schemeClr val="tx1"/>
                                              </a:solidFill>
                                              <a:latin typeface="Cambria Math" panose="02040503050406030204" pitchFamily="18" charset="0"/>
                                              <a:cs typeface="Times New Roman" panose="02020603050405020304" pitchFamily="18" charset="0"/>
                                            </a:rPr>
                                          </m:ctrlPr>
                                        </m:fPr>
                                        <m:num>
                                          <m:r>
                                            <a:rPr lang="en-IN" sz="2400" b="1" i="1">
                                              <a:solidFill>
                                                <a:schemeClr val="tx1"/>
                                              </a:solidFill>
                                              <a:latin typeface="Cambria Math" panose="02040503050406030204" pitchFamily="18" charset="0"/>
                                              <a:cs typeface="Times New Roman" panose="02020603050405020304" pitchFamily="18" charset="0"/>
                                            </a:rPr>
                                            <m:t>𝒏</m:t>
                                          </m:r>
                                        </m:num>
                                        <m:den>
                                          <m:r>
                                            <a:rPr lang="en-IN" sz="2400" b="1" i="1">
                                              <a:solidFill>
                                                <a:schemeClr val="tx1"/>
                                              </a:solidFill>
                                              <a:latin typeface="Cambria Math" panose="02040503050406030204" pitchFamily="18" charset="0"/>
                                              <a:cs typeface="Times New Roman" panose="02020603050405020304" pitchFamily="18" charset="0"/>
                                            </a:rPr>
                                            <m:t>𝟐</m:t>
                                          </m:r>
                                        </m:den>
                                      </m:f>
                                      <m:r>
                                        <a:rPr lang="en-IN" sz="2400" b="1" i="1">
                                          <a:solidFill>
                                            <a:schemeClr val="tx1"/>
                                          </a:solidFill>
                                          <a:latin typeface="Cambria Math" panose="02040503050406030204" pitchFamily="18" charset="0"/>
                                          <a:cs typeface="Times New Roman" panose="02020603050405020304" pitchFamily="18" charset="0"/>
                                        </a:rPr>
                                        <m:t>+</m:t>
                                      </m:r>
                                      <m:r>
                                        <a:rPr lang="en-IN" sz="2400" b="1" i="1">
                                          <a:solidFill>
                                            <a:schemeClr val="tx1"/>
                                          </a:solidFill>
                                          <a:latin typeface="Cambria Math" panose="02040503050406030204" pitchFamily="18" charset="0"/>
                                          <a:cs typeface="Times New Roman" panose="02020603050405020304" pitchFamily="18" charset="0"/>
                                        </a:rPr>
                                        <m:t>𝟏</m:t>
                                      </m:r>
                                      <m:r>
                                        <a:rPr lang="en-IN" sz="2400" b="1" i="1">
                                          <a:solidFill>
                                            <a:schemeClr val="tx1"/>
                                          </a:solidFill>
                                          <a:latin typeface="Cambria Math" panose="02040503050406030204" pitchFamily="18" charset="0"/>
                                          <a:cs typeface="Times New Roman" panose="02020603050405020304" pitchFamily="18" charset="0"/>
                                        </a:rPr>
                                        <m:t>)</m:t>
                                      </m:r>
                                    </m:sub>
                                  </m:sSub>
                                </m:e>
                              </m:d>
                            </m:e>
                          </m:eqArr>
                        </m:e>
                      </m:d>
                      <m:sSubSup>
                        <m:sSubSupPr>
                          <m:ctrlPr>
                            <a:rPr lang="en-IN" sz="2400" b="1" i="1">
                              <a:solidFill>
                                <a:schemeClr val="tx1"/>
                              </a:solidFill>
                              <a:latin typeface="Cambria Math" panose="02040503050406030204" pitchFamily="18" charset="0"/>
                              <a:cs typeface="Times New Roman" panose="02020603050405020304" pitchFamily="18" charset="0"/>
                            </a:rPr>
                          </m:ctrlPr>
                        </m:sSubSupPr>
                        <m:e>
                          <m:r>
                            <a:rPr lang="en-US" sz="2400" b="1" i="1" smtClean="0">
                              <a:solidFill>
                                <a:schemeClr val="tx1"/>
                              </a:solidFill>
                              <a:latin typeface="Cambria Math"/>
                              <a:cs typeface="Times New Roman" panose="02020603050405020304" pitchFamily="18" charset="0"/>
                            </a:rPr>
                            <m:t> </m:t>
                          </m:r>
                        </m:e>
                        <m:sub>
                          <m:r>
                            <a:rPr lang="en-IN" sz="2400" b="1" i="1">
                              <a:solidFill>
                                <a:schemeClr val="tx1"/>
                              </a:solidFill>
                              <a:latin typeface="Cambria Math" panose="02040503050406030204" pitchFamily="18" charset="0"/>
                              <a:cs typeface="Times New Roman" panose="02020603050405020304" pitchFamily="18" charset="0"/>
                            </a:rPr>
                            <m:t>𝒊𝒇</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𝒏</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𝒊𝒔</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𝒆𝒗𝒆𝒏</m:t>
                          </m:r>
                        </m:sub>
                        <m:sup>
                          <m:eqArr>
                            <m:eqArrPr>
                              <m:ctrlPr>
                                <a:rPr lang="en-IN" sz="2400" b="1" i="1">
                                  <a:solidFill>
                                    <a:schemeClr val="tx1"/>
                                  </a:solidFill>
                                  <a:latin typeface="Cambria Math" panose="02040503050406030204" pitchFamily="18" charset="0"/>
                                  <a:cs typeface="Times New Roman" panose="02020603050405020304" pitchFamily="18" charset="0"/>
                                </a:rPr>
                              </m:ctrlPr>
                            </m:eqArrPr>
                            <m:e>
                              <m:r>
                                <a:rPr lang="en-IN" sz="2400" b="1" i="1">
                                  <a:solidFill>
                                    <a:schemeClr val="tx1"/>
                                  </a:solidFill>
                                  <a:latin typeface="Cambria Math" panose="02040503050406030204" pitchFamily="18" charset="0"/>
                                  <a:cs typeface="Times New Roman" panose="02020603050405020304" pitchFamily="18" charset="0"/>
                                </a:rPr>
                                <m:t>𝒊𝒇</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𝒏</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𝒊𝒔</m:t>
                              </m:r>
                              <m:r>
                                <a:rPr lang="en-IN" sz="2400" b="1" i="1">
                                  <a:solidFill>
                                    <a:schemeClr val="tx1"/>
                                  </a:solidFill>
                                  <a:latin typeface="Cambria Math" panose="02040503050406030204" pitchFamily="18" charset="0"/>
                                  <a:cs typeface="Times New Roman" panose="02020603050405020304" pitchFamily="18" charset="0"/>
                                </a:rPr>
                                <m:t> </m:t>
                              </m:r>
                              <m:r>
                                <a:rPr lang="en-IN" sz="2400" b="1" i="1">
                                  <a:solidFill>
                                    <a:schemeClr val="tx1"/>
                                  </a:solidFill>
                                  <a:latin typeface="Cambria Math" panose="02040503050406030204" pitchFamily="18" charset="0"/>
                                  <a:cs typeface="Times New Roman" panose="02020603050405020304" pitchFamily="18" charset="0"/>
                                </a:rPr>
                                <m:t>𝒐𝒅𝒅</m:t>
                              </m:r>
                            </m:e>
                            <m:e>
                              <m:r>
                                <a:rPr lang="en-US" sz="2400" b="1" i="1" smtClean="0">
                                  <a:solidFill>
                                    <a:schemeClr val="tx1"/>
                                  </a:solidFill>
                                  <a:latin typeface="Cambria Math"/>
                                  <a:cs typeface="Times New Roman" panose="02020603050405020304" pitchFamily="18" charset="0"/>
                                </a:rPr>
                                <m:t> </m:t>
                              </m:r>
                            </m:e>
                            <m:e/>
                          </m:eqArr>
                        </m:sup>
                      </m:sSubSup>
                    </m:oMath>
                  </m:oMathPara>
                </a14:m>
                <a:endParaRPr lang="en-US" sz="2000" dirty="0">
                  <a:solidFill>
                    <a:schemeClr val="tx1"/>
                  </a:solidFill>
                  <a:latin typeface="Cambria Math"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68960" y="1449825"/>
                <a:ext cx="7734300" cy="360223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568960" y="14498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3.12: </a:t>
            </a:r>
            <a:r>
              <a:rPr lang="en-US" sz="2000" b="1" dirty="0" smtClean="0">
                <a:solidFill>
                  <a:prstClr val="black"/>
                </a:solidFill>
                <a:latin typeface="Times New Roman" pitchFamily="18" charset="0"/>
                <a:cs typeface="Times New Roman" pitchFamily="18" charset="0"/>
              </a:rPr>
              <a:t>Median of a sample</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989235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27132"/>
          </a:xfrm>
        </p:spPr>
        <p:txBody>
          <a:bodyPr>
            <a:normAutofit/>
          </a:bodyPr>
          <a:lstStyle/>
          <a:p>
            <a:pPr algn="l"/>
            <a:r>
              <a:rPr lang="en-US" sz="4000" dirty="0" smtClean="0">
                <a:solidFill>
                  <a:srgbClr val="A50021"/>
                </a:solidFill>
                <a:latin typeface="Times New Roman" pitchFamily="18" charset="0"/>
                <a:cs typeface="Times New Roman" pitchFamily="18" charset="0"/>
              </a:rPr>
              <a:t>Median of a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568960" y="1449825"/>
                <a:ext cx="7734300" cy="483667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Median of a grouped data is given by</a:t>
                </a:r>
                <a:r>
                  <a:rPr lang="en-US" sz="2000" dirty="0">
                    <a:solidFill>
                      <a:schemeClr val="tx1"/>
                    </a:solidFill>
                    <a:latin typeface="Times New Roman" panose="02020603050405020304" pitchFamily="18" charset="0"/>
                    <a:cs typeface="Times New Roman" panose="02020603050405020304" pitchFamily="18" charset="0"/>
                  </a:rPr>
                  <a:t> </a:t>
                </a:r>
                <a:endParaRPr lang="en-US" sz="2000" b="1" i="1" dirty="0">
                  <a:solidFill>
                    <a:schemeClr val="tx1"/>
                  </a:solidFill>
                  <a:latin typeface="Times New Roman" panose="020206030504050203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
                    </m:oMathParaPr>
                    <m:oMath xmlns:m="http://schemas.openxmlformats.org/officeDocument/2006/math">
                      <m:acc>
                        <m:accPr>
                          <m:chr m:val="̂"/>
                          <m:ctrlPr>
                            <a:rPr lang="en-US" sz="2000" b="1" i="1">
                              <a:solidFill>
                                <a:schemeClr val="tx1"/>
                              </a:solidFill>
                              <a:latin typeface="Cambria Math" panose="02040503050406030204" pitchFamily="18" charset="0"/>
                              <a:cs typeface="Times New Roman" panose="02020603050405020304" pitchFamily="18" charset="0"/>
                            </a:rPr>
                          </m:ctrlPr>
                        </m:accPr>
                        <m:e>
                          <m:r>
                            <a:rPr lang="en-IN" sz="2000" b="1" i="1">
                              <a:solidFill>
                                <a:schemeClr val="tx1"/>
                              </a:solidFill>
                              <a:latin typeface="Cambria Math" panose="02040503050406030204" pitchFamily="18" charset="0"/>
                              <a:cs typeface="Times New Roman" panose="02020603050405020304" pitchFamily="18" charset="0"/>
                            </a:rPr>
                            <m:t>𝒙</m:t>
                          </m:r>
                        </m:e>
                      </m:acc>
                      <m:r>
                        <a:rPr lang="en-IN" sz="2000" b="1" i="1">
                          <a:solidFill>
                            <a:schemeClr val="tx1"/>
                          </a:solidFill>
                          <a:latin typeface="Cambria Math" panose="02040503050406030204" pitchFamily="18" charset="0"/>
                          <a:cs typeface="Times New Roman" panose="02020603050405020304" pitchFamily="18" charset="0"/>
                        </a:rPr>
                        <m:t>=</m:t>
                      </m:r>
                      <m:r>
                        <a:rPr lang="en-IN" sz="2000" b="1" i="1">
                          <a:solidFill>
                            <a:schemeClr val="tx1"/>
                          </a:solidFill>
                          <a:latin typeface="Cambria Math" panose="02040503050406030204" pitchFamily="18" charset="0"/>
                          <a:cs typeface="Times New Roman" panose="02020603050405020304" pitchFamily="18" charset="0"/>
                        </a:rPr>
                        <m:t>𝒍</m:t>
                      </m:r>
                      <m:r>
                        <a:rPr lang="en-IN" sz="2000" b="1" i="1">
                          <a:solidFill>
                            <a:schemeClr val="tx1"/>
                          </a:solidFill>
                          <a:latin typeface="Cambria Math" panose="02040503050406030204" pitchFamily="18" charset="0"/>
                          <a:cs typeface="Times New Roman" panose="02020603050405020304" pitchFamily="18" charset="0"/>
                        </a:rPr>
                        <m:t>+ </m:t>
                      </m:r>
                      <m:d>
                        <m:dPr>
                          <m:begChr m:val="{"/>
                          <m:endChr m:val="}"/>
                          <m:ctrlPr>
                            <a:rPr lang="en-IN" sz="2000" b="1" i="1">
                              <a:solidFill>
                                <a:schemeClr val="tx1"/>
                              </a:solidFill>
                              <a:latin typeface="Cambria Math" panose="02040503050406030204" pitchFamily="18" charset="0"/>
                              <a:cs typeface="Times New Roman" panose="02020603050405020304" pitchFamily="18" charset="0"/>
                            </a:rPr>
                          </m:ctrlPr>
                        </m:dPr>
                        <m:e>
                          <m:f>
                            <m:fPr>
                              <m:ctrlPr>
                                <a:rPr lang="en-IN" sz="2000" b="1" i="1">
                                  <a:solidFill>
                                    <a:schemeClr val="tx1"/>
                                  </a:solidFill>
                                  <a:latin typeface="Cambria Math" panose="02040503050406030204" pitchFamily="18" charset="0"/>
                                  <a:cs typeface="Times New Roman" panose="02020603050405020304" pitchFamily="18" charset="0"/>
                                </a:rPr>
                              </m:ctrlPr>
                            </m:fPr>
                            <m:num>
                              <m:box>
                                <m:boxPr>
                                  <m:ctrlPr>
                                    <a:rPr lang="en-IN" sz="2000" b="1" i="1">
                                      <a:solidFill>
                                        <a:schemeClr val="tx1"/>
                                      </a:solidFill>
                                      <a:latin typeface="Cambria Math" panose="02040503050406030204" pitchFamily="18" charset="0"/>
                                      <a:cs typeface="Times New Roman" panose="02020603050405020304" pitchFamily="18" charset="0"/>
                                    </a:rPr>
                                  </m:ctrlPr>
                                </m:boxPr>
                                <m:e>
                                  <m:f>
                                    <m:fPr>
                                      <m:ctrlPr>
                                        <a:rPr lang="en-IN" sz="2000" b="1" i="1">
                                          <a:solidFill>
                                            <a:schemeClr val="tx1"/>
                                          </a:solidFill>
                                          <a:latin typeface="Cambria Math" panose="02040503050406030204" pitchFamily="18" charset="0"/>
                                          <a:cs typeface="Times New Roman" panose="02020603050405020304" pitchFamily="18" charset="0"/>
                                        </a:rPr>
                                      </m:ctrlPr>
                                    </m:fPr>
                                    <m:num>
                                      <m:r>
                                        <a:rPr lang="en-IN" sz="2000" b="1" i="1">
                                          <a:solidFill>
                                            <a:schemeClr val="tx1"/>
                                          </a:solidFill>
                                          <a:latin typeface="Cambria Math" panose="02040503050406030204" pitchFamily="18" charset="0"/>
                                          <a:cs typeface="Times New Roman" panose="02020603050405020304" pitchFamily="18" charset="0"/>
                                        </a:rPr>
                                        <m:t>𝑵</m:t>
                                      </m:r>
                                    </m:num>
                                    <m:den>
                                      <m:r>
                                        <a:rPr lang="en-IN" sz="2000" b="1" i="1">
                                          <a:solidFill>
                                            <a:schemeClr val="tx1"/>
                                          </a:solidFill>
                                          <a:latin typeface="Cambria Math" panose="02040503050406030204" pitchFamily="18" charset="0"/>
                                          <a:cs typeface="Times New Roman" panose="02020603050405020304" pitchFamily="18" charset="0"/>
                                        </a:rPr>
                                        <m:t>𝟐</m:t>
                                      </m:r>
                                    </m:den>
                                  </m:f>
                                </m:e>
                              </m:box>
                              <m:r>
                                <a:rPr lang="en-IN" sz="2000" b="1" i="1">
                                  <a:solidFill>
                                    <a:schemeClr val="tx1"/>
                                  </a:solidFill>
                                  <a:latin typeface="Cambria Math" panose="02040503050406030204" pitchFamily="18" charset="0"/>
                                  <a:cs typeface="Times New Roman" panose="02020603050405020304" pitchFamily="18" charset="0"/>
                                </a:rPr>
                                <m:t>−</m:t>
                              </m:r>
                              <m:r>
                                <a:rPr lang="en-IN" sz="2000" b="1" i="1">
                                  <a:solidFill>
                                    <a:schemeClr val="tx1"/>
                                  </a:solidFill>
                                  <a:latin typeface="Cambria Math" panose="02040503050406030204" pitchFamily="18" charset="0"/>
                                  <a:cs typeface="Times New Roman" panose="02020603050405020304" pitchFamily="18" charset="0"/>
                                </a:rPr>
                                <m:t>𝒄𝒇</m:t>
                              </m:r>
                            </m:num>
                            <m:den>
                              <m:r>
                                <a:rPr lang="en-IN" sz="2000" b="1" i="1">
                                  <a:solidFill>
                                    <a:schemeClr val="tx1"/>
                                  </a:solidFill>
                                  <a:latin typeface="Cambria Math" panose="02040503050406030204" pitchFamily="18" charset="0"/>
                                  <a:cs typeface="Times New Roman" panose="02020603050405020304" pitchFamily="18" charset="0"/>
                                </a:rPr>
                                <m:t>𝒇</m:t>
                              </m:r>
                            </m:den>
                          </m:f>
                          <m:r>
                            <a:rPr lang="en-IN" sz="2000" b="1" i="1">
                              <a:solidFill>
                                <a:schemeClr val="tx1"/>
                              </a:solidFill>
                              <a:latin typeface="Cambria Math" panose="02040503050406030204" pitchFamily="18" charset="0"/>
                              <a:cs typeface="Times New Roman" panose="02020603050405020304" pitchFamily="18" charset="0"/>
                            </a:rPr>
                            <m:t>  </m:t>
                          </m:r>
                          <m:r>
                            <a:rPr lang="en-IN" sz="2000" b="1" i="1">
                              <a:solidFill>
                                <a:schemeClr val="tx1"/>
                              </a:solidFill>
                              <a:latin typeface="Cambria Math" panose="02040503050406030204" pitchFamily="18" charset="0"/>
                              <a:cs typeface="Times New Roman" panose="02020603050405020304" pitchFamily="18" charset="0"/>
                            </a:rPr>
                            <m:t>𝒉</m:t>
                          </m:r>
                        </m:e>
                      </m:d>
                    </m:oMath>
                  </m:oMathPara>
                </a14:m>
                <a:endParaRPr lang="en-US" sz="2000" b="1" i="1" dirty="0">
                  <a:solidFill>
                    <a:schemeClr val="tx1"/>
                  </a:solidFill>
                  <a:latin typeface="Times New Roman" panose="02020603050405020304" pitchFamily="18" charset="0"/>
                  <a:cs typeface="Times New Roman" panose="02020603050405020304" pitchFamily="18" charset="0"/>
                </a:endParaRPr>
              </a:p>
              <a:p>
                <a:pPr marL="265113" lvl="2" indent="0" algn="just">
                  <a:buClr>
                    <a:schemeClr val="accent3"/>
                  </a:buClr>
                  <a:buSzPct val="95000"/>
                  <a:buNone/>
                </a:pPr>
                <a:r>
                  <a:rPr lang="en-IN" sz="2000" dirty="0">
                    <a:solidFill>
                      <a:schemeClr val="tx1"/>
                    </a:solidFill>
                    <a:latin typeface="Times New Roman" panose="02020603050405020304" pitchFamily="18" charset="0"/>
                    <a:cs typeface="Times New Roman" panose="02020603050405020304" pitchFamily="18" charset="0"/>
                  </a:rPr>
                  <a:t>where </a:t>
                </a:r>
                <a:r>
                  <a:rPr lang="en-IN" sz="2000" b="1" i="1" dirty="0">
                    <a:solidFill>
                      <a:schemeClr val="tx1"/>
                    </a:solidFill>
                    <a:latin typeface="Times New Roman" panose="02020603050405020304" pitchFamily="18" charset="0"/>
                    <a:cs typeface="Times New Roman" panose="02020603050405020304" pitchFamily="18" charset="0"/>
                  </a:rPr>
                  <a:t>h </a:t>
                </a:r>
                <a:r>
                  <a:rPr lang="en-IN" sz="2000" dirty="0">
                    <a:solidFill>
                      <a:schemeClr val="tx1"/>
                    </a:solidFill>
                    <a:latin typeface="Times New Roman" panose="02020603050405020304" pitchFamily="18" charset="0"/>
                    <a:cs typeface="Times New Roman" panose="02020603050405020304" pitchFamily="18" charset="0"/>
                  </a:rPr>
                  <a:t>= width of the median class </a:t>
                </a:r>
              </a:p>
              <a:p>
                <a:pPr marL="539433" lvl="3" indent="0" algn="just">
                  <a:buSzPct val="95000"/>
                  <a:buNone/>
                </a:pPr>
                <a:r>
                  <a:rPr lang="en-IN" b="1" i="1" dirty="0">
                    <a:solidFill>
                      <a:schemeClr val="tx1"/>
                    </a:solidFill>
                    <a:latin typeface="Times New Roman" panose="02020603050405020304" pitchFamily="18" charset="0"/>
                    <a:cs typeface="Times New Roman" panose="02020603050405020304" pitchFamily="18" charset="0"/>
                  </a:rPr>
                  <a:t>	N = </a:t>
                </a:r>
                <a14:m>
                  <m:oMath xmlns:m="http://schemas.openxmlformats.org/officeDocument/2006/math">
                    <m:nary>
                      <m:naryPr>
                        <m:chr m:val="∑"/>
                        <m:ctrlPr>
                          <a:rPr lang="en-IN" b="1" i="1">
                            <a:solidFill>
                              <a:schemeClr val="tx1"/>
                            </a:solidFill>
                            <a:latin typeface="Cambria Math" panose="02040503050406030204" pitchFamily="18" charset="0"/>
                            <a:cs typeface="Times New Roman" panose="02020603050405020304" pitchFamily="18" charset="0"/>
                          </a:rPr>
                        </m:ctrlPr>
                      </m:naryPr>
                      <m:sub>
                        <m:r>
                          <m:rPr>
                            <m:brk m:alnAt="23"/>
                          </m:rPr>
                          <a:rPr lang="en-IN" b="1" i="1">
                            <a:solidFill>
                              <a:schemeClr val="tx1"/>
                            </a:solidFill>
                            <a:latin typeface="Cambria Math" panose="02040503050406030204" pitchFamily="18" charset="0"/>
                            <a:cs typeface="Times New Roman" panose="02020603050405020304" pitchFamily="18" charset="0"/>
                          </a:rPr>
                          <m:t>𝒊</m:t>
                        </m:r>
                        <m:r>
                          <a:rPr lang="en-IN" b="1" i="1">
                            <a:solidFill>
                              <a:schemeClr val="tx1"/>
                            </a:solidFill>
                            <a:latin typeface="Cambria Math" panose="02040503050406030204" pitchFamily="18" charset="0"/>
                            <a:cs typeface="Times New Roman" panose="02020603050405020304" pitchFamily="18" charset="0"/>
                          </a:rPr>
                          <m:t>=</m:t>
                        </m:r>
                        <m:r>
                          <a:rPr lang="en-IN" b="1" i="1">
                            <a:solidFill>
                              <a:schemeClr val="tx1"/>
                            </a:solidFill>
                            <a:latin typeface="Cambria Math" panose="02040503050406030204" pitchFamily="18" charset="0"/>
                            <a:cs typeface="Times New Roman" panose="02020603050405020304" pitchFamily="18" charset="0"/>
                          </a:rPr>
                          <m:t>𝟏</m:t>
                        </m:r>
                      </m:sub>
                      <m:sup>
                        <m:r>
                          <a:rPr lang="en-IN" b="1" i="1">
                            <a:solidFill>
                              <a:schemeClr val="tx1"/>
                            </a:solidFill>
                            <a:latin typeface="Cambria Math" panose="02040503050406030204" pitchFamily="18" charset="0"/>
                            <a:cs typeface="Times New Roman" panose="02020603050405020304" pitchFamily="18" charset="0"/>
                          </a:rPr>
                          <m:t>𝒏</m:t>
                        </m:r>
                      </m:sup>
                      <m:e>
                        <m:sSub>
                          <m:sSubPr>
                            <m:ctrlPr>
                              <a:rPr lang="en-IN" b="1" i="1">
                                <a:solidFill>
                                  <a:schemeClr val="tx1"/>
                                </a:solidFill>
                                <a:latin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cs typeface="Times New Roman" panose="02020603050405020304" pitchFamily="18" charset="0"/>
                              </a:rPr>
                              <m:t>𝒇</m:t>
                            </m:r>
                          </m:e>
                          <m:sub>
                            <m:r>
                              <a:rPr lang="en-IN" b="1" i="1">
                                <a:solidFill>
                                  <a:schemeClr val="tx1"/>
                                </a:solidFill>
                                <a:latin typeface="Cambria Math" panose="02040503050406030204" pitchFamily="18" charset="0"/>
                                <a:cs typeface="Times New Roman" panose="02020603050405020304" pitchFamily="18" charset="0"/>
                              </a:rPr>
                              <m:t>𝒊</m:t>
                            </m:r>
                          </m:sub>
                        </m:sSub>
                      </m:e>
                    </m:nary>
                  </m:oMath>
                </a14:m>
                <a:r>
                  <a:rPr lang="en-IN" i="1" dirty="0">
                    <a:solidFill>
                      <a:schemeClr val="tx1"/>
                    </a:solidFill>
                    <a:latin typeface="Times New Roman" panose="02020603050405020304" pitchFamily="18" charset="0"/>
                    <a:cs typeface="Times New Roman" panose="02020603050405020304" pitchFamily="18" charset="0"/>
                  </a:rPr>
                  <a:t>	</a:t>
                </a:r>
              </a:p>
              <a:p>
                <a:pPr marL="539433" lvl="3" indent="0" algn="just">
                  <a:buSzPct val="95000"/>
                  <a:buNone/>
                </a:pPr>
                <a:r>
                  <a:rPr lang="en-IN" b="1" dirty="0">
                    <a:solidFill>
                      <a:schemeClr val="tx1"/>
                    </a:solidFill>
                    <a:cs typeface="Times New Roman" panose="02020603050405020304" pitchFamily="18" charset="0"/>
                  </a:rPr>
                  <a:t>	</a:t>
                </a:r>
                <a14:m>
                  <m:oMath xmlns:m="http://schemas.openxmlformats.org/officeDocument/2006/math">
                    <m:sSub>
                      <m:sSubPr>
                        <m:ctrlPr>
                          <a:rPr lang="en-IN" b="1" i="1">
                            <a:solidFill>
                              <a:schemeClr val="tx1"/>
                            </a:solidFill>
                            <a:latin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cs typeface="Times New Roman" panose="02020603050405020304" pitchFamily="18" charset="0"/>
                          </a:rPr>
                          <m:t>𝒇</m:t>
                        </m:r>
                      </m:e>
                      <m:sub>
                        <m:r>
                          <a:rPr lang="en-IN" b="1" i="1">
                            <a:solidFill>
                              <a:schemeClr val="tx1"/>
                            </a:solidFill>
                            <a:latin typeface="Cambria Math" panose="02040503050406030204" pitchFamily="18" charset="0"/>
                            <a:cs typeface="Times New Roman" panose="02020603050405020304" pitchFamily="18" charset="0"/>
                          </a:rPr>
                          <m:t>𝒊</m:t>
                        </m:r>
                      </m:sub>
                    </m:sSub>
                  </m:oMath>
                </a14:m>
                <a:r>
                  <a:rPr lang="en-IN" dirty="0">
                    <a:solidFill>
                      <a:schemeClr val="tx1"/>
                    </a:solidFill>
                    <a:latin typeface="Times New Roman" panose="02020603050405020304" pitchFamily="18" charset="0"/>
                    <a:cs typeface="Times New Roman" panose="02020603050405020304" pitchFamily="18" charset="0"/>
                  </a:rPr>
                  <a:t> is the frequency of the </a:t>
                </a:r>
                <a:r>
                  <a:rPr lang="en-IN" b="1" i="1" dirty="0" err="1">
                    <a:solidFill>
                      <a:schemeClr val="tx1"/>
                    </a:solidFill>
                    <a:latin typeface="Times New Roman" panose="02020603050405020304" pitchFamily="18" charset="0"/>
                    <a:cs typeface="Times New Roman" panose="02020603050405020304" pitchFamily="18" charset="0"/>
                  </a:rPr>
                  <a:t>i</a:t>
                </a:r>
                <a:r>
                  <a:rPr lang="en-IN" i="1" baseline="30000" dirty="0" err="1">
                    <a:solidFill>
                      <a:schemeClr val="tx1"/>
                    </a:solidFill>
                    <a:latin typeface="Times New Roman" panose="02020603050405020304" pitchFamily="18" charset="0"/>
                    <a:cs typeface="Times New Roman" panose="02020603050405020304" pitchFamily="18" charset="0"/>
                  </a:rPr>
                  <a:t>th</a:t>
                </a:r>
                <a:r>
                  <a:rPr lang="en-IN" i="1" baseline="30000" dirty="0">
                    <a:solidFill>
                      <a:schemeClr val="tx1"/>
                    </a:solidFill>
                    <a:latin typeface="Times New Roman" panose="02020603050405020304" pitchFamily="18" charset="0"/>
                    <a:cs typeface="Times New Roman" panose="02020603050405020304" pitchFamily="18" charset="0"/>
                  </a:rPr>
                  <a:t> </a:t>
                </a:r>
                <a:r>
                  <a:rPr lang="en-IN" baseline="300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class, and </a:t>
                </a:r>
                <a:r>
                  <a:rPr lang="en-IN" b="1" i="1" dirty="0">
                    <a:solidFill>
                      <a:schemeClr val="tx1"/>
                    </a:solidFill>
                    <a:latin typeface="Times New Roman" panose="02020603050405020304" pitchFamily="18" charset="0"/>
                    <a:cs typeface="Times New Roman" panose="02020603050405020304" pitchFamily="18" charset="0"/>
                  </a:rPr>
                  <a:t>n</a:t>
                </a:r>
                <a:r>
                  <a:rPr lang="en-IN" dirty="0">
                    <a:solidFill>
                      <a:schemeClr val="tx1"/>
                    </a:solidFill>
                    <a:latin typeface="Times New Roman" panose="02020603050405020304" pitchFamily="18" charset="0"/>
                    <a:cs typeface="Times New Roman" panose="02020603050405020304" pitchFamily="18" charset="0"/>
                  </a:rPr>
                  <a:t> is the total number of groups</a:t>
                </a:r>
                <a:endParaRPr lang="en-IN" b="1" baseline="30000" dirty="0">
                  <a:solidFill>
                    <a:schemeClr val="tx1"/>
                  </a:solidFill>
                  <a:latin typeface="Times New Roman" panose="02020603050405020304" pitchFamily="18" charset="0"/>
                  <a:cs typeface="Times New Roman" panose="02020603050405020304" pitchFamily="18" charset="0"/>
                </a:endParaRPr>
              </a:p>
              <a:p>
                <a:pPr marL="548640" lvl="3" indent="0" algn="just">
                  <a:buSzPct val="95000"/>
                  <a:buNone/>
                </a:pPr>
                <a:r>
                  <a:rPr lang="en-IN" sz="1900" b="1" i="1" dirty="0">
                    <a:solidFill>
                      <a:schemeClr val="tx1"/>
                    </a:solidFill>
                    <a:latin typeface="Times New Roman" panose="02020603050405020304" pitchFamily="18" charset="0"/>
                    <a:cs typeface="Times New Roman" panose="02020603050405020304" pitchFamily="18" charset="0"/>
                  </a:rPr>
                  <a:t>	</a:t>
                </a:r>
                <a:r>
                  <a:rPr lang="en-IN" sz="1900" b="1" i="1" dirty="0" err="1">
                    <a:solidFill>
                      <a:schemeClr val="tx1"/>
                    </a:solidFill>
                    <a:latin typeface="Times New Roman" panose="02020603050405020304" pitchFamily="18" charset="0"/>
                    <a:cs typeface="Times New Roman" panose="02020603050405020304" pitchFamily="18" charset="0"/>
                  </a:rPr>
                  <a:t>cf</a:t>
                </a:r>
                <a:r>
                  <a:rPr lang="en-IN" sz="1900" dirty="0">
                    <a:solidFill>
                      <a:schemeClr val="tx1"/>
                    </a:solidFill>
                    <a:latin typeface="Times New Roman" panose="02020603050405020304" pitchFamily="18" charset="0"/>
                    <a:cs typeface="Times New Roman" panose="02020603050405020304" pitchFamily="18" charset="0"/>
                  </a:rPr>
                  <a:t> = the cumulative frequency</a:t>
                </a:r>
              </a:p>
              <a:p>
                <a:pPr marL="548640" lvl="3" indent="0" algn="just">
                  <a:buSzPct val="95000"/>
                  <a:buNone/>
                </a:pPr>
                <a:r>
                  <a:rPr lang="en-IN" sz="1900" b="1" i="1" dirty="0">
                    <a:solidFill>
                      <a:schemeClr val="tx1"/>
                    </a:solidFill>
                    <a:latin typeface="Times New Roman" panose="02020603050405020304" pitchFamily="18" charset="0"/>
                    <a:cs typeface="Times New Roman" panose="02020603050405020304" pitchFamily="18" charset="0"/>
                  </a:rPr>
                  <a:t>	N</a:t>
                </a:r>
                <a:r>
                  <a:rPr lang="en-IN" sz="1900" dirty="0">
                    <a:solidFill>
                      <a:schemeClr val="tx1"/>
                    </a:solidFill>
                    <a:latin typeface="Times New Roman" panose="02020603050405020304" pitchFamily="18" charset="0"/>
                    <a:cs typeface="Times New Roman" panose="02020603050405020304" pitchFamily="18" charset="0"/>
                  </a:rPr>
                  <a:t> = the total number of samples</a:t>
                </a:r>
              </a:p>
              <a:p>
                <a:pPr marL="274320" lvl="2" indent="0" algn="just">
                  <a:buClr>
                    <a:schemeClr val="accent3"/>
                  </a:buClr>
                  <a:buSzPct val="95000"/>
                  <a:buNone/>
                </a:pPr>
                <a:r>
                  <a:rPr lang="en-IN" sz="2000" b="1" i="1" dirty="0">
                    <a:solidFill>
                      <a:schemeClr val="tx1"/>
                    </a:solidFill>
                    <a:latin typeface="Times New Roman" panose="02020603050405020304" pitchFamily="18" charset="0"/>
                    <a:cs typeface="Times New Roman" panose="02020603050405020304" pitchFamily="18" charset="0"/>
                  </a:rPr>
                  <a:t> 	l</a:t>
                </a:r>
                <a:r>
                  <a:rPr lang="en-IN" sz="2000" dirty="0">
                    <a:solidFill>
                      <a:schemeClr val="tx1"/>
                    </a:solidFill>
                    <a:latin typeface="Times New Roman" panose="02020603050405020304" pitchFamily="18" charset="0"/>
                    <a:cs typeface="Times New Roman" panose="02020603050405020304" pitchFamily="18" charset="0"/>
                  </a:rPr>
                  <a:t> = lower limit of the median class</a:t>
                </a:r>
              </a:p>
              <a:p>
                <a:pPr marL="274320" lvl="2" indent="0" algn="just">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Note</a:t>
                </a:r>
              </a:p>
              <a:p>
                <a:pPr marL="274320" lvl="2" indent="0" algn="just">
                  <a:buClr>
                    <a:schemeClr val="accent3"/>
                  </a:buClr>
                  <a:buSzPct val="95000"/>
                  <a:buNone/>
                </a:pPr>
                <a:r>
                  <a:rPr lang="en-IN" sz="2000" dirty="0">
                    <a:latin typeface="Times New Roman" panose="02020603050405020304" pitchFamily="18" charset="0"/>
                    <a:cs typeface="Times New Roman" panose="02020603050405020304" pitchFamily="18" charset="0"/>
                  </a:rPr>
                  <a:t> </a:t>
                </a:r>
                <a:r>
                  <a:rPr lang="en-IN" sz="2000" dirty="0">
                    <a:solidFill>
                      <a:srgbClr val="0B5ED7"/>
                    </a:solidFill>
                    <a:latin typeface="Times New Roman" panose="02020603050405020304" pitchFamily="18" charset="0"/>
                    <a:cs typeface="Times New Roman" panose="02020603050405020304" pitchFamily="18" charset="0"/>
                  </a:rPr>
                  <a:t>A class is called </a:t>
                </a:r>
                <a:r>
                  <a:rPr lang="en-IN" sz="2000" dirty="0">
                    <a:solidFill>
                      <a:srgbClr val="A50021"/>
                    </a:solidFill>
                    <a:latin typeface="Times New Roman" panose="02020603050405020304" pitchFamily="18" charset="0"/>
                    <a:cs typeface="Times New Roman" panose="02020603050405020304" pitchFamily="18" charset="0"/>
                  </a:rPr>
                  <a:t>median class </a:t>
                </a:r>
                <a:r>
                  <a:rPr lang="en-IN" sz="2000" dirty="0">
                    <a:solidFill>
                      <a:srgbClr val="0B5ED7"/>
                    </a:solidFill>
                    <a:latin typeface="Times New Roman" panose="02020603050405020304" pitchFamily="18" charset="0"/>
                    <a:cs typeface="Times New Roman" panose="02020603050405020304" pitchFamily="18" charset="0"/>
                  </a:rPr>
                  <a:t>if its cumulative frequency is just greater than </a:t>
                </a:r>
                <a:r>
                  <a:rPr lang="en-IN" sz="2000" i="1" dirty="0">
                    <a:solidFill>
                      <a:srgbClr val="0B5ED7"/>
                    </a:solidFill>
                    <a:latin typeface="Times New Roman" panose="02020603050405020304" pitchFamily="18" charset="0"/>
                    <a:cs typeface="Times New Roman" panose="02020603050405020304" pitchFamily="18" charset="0"/>
                  </a:rPr>
                  <a:t>N</a:t>
                </a:r>
                <a:r>
                  <a:rPr lang="en-IN" sz="2000" dirty="0">
                    <a:solidFill>
                      <a:srgbClr val="0B5ED7"/>
                    </a:solidFill>
                    <a:latin typeface="Times New Roman" panose="02020603050405020304" pitchFamily="18" charset="0"/>
                    <a:cs typeface="Times New Roman" panose="02020603050405020304" pitchFamily="18" charset="0"/>
                  </a:rPr>
                  <a:t>/2</a:t>
                </a:r>
                <a:endParaRPr lang="en-US" sz="2000" dirty="0">
                  <a:solidFill>
                    <a:srgbClr val="0B5ED7"/>
                  </a:solidFill>
                  <a:latin typeface="Cambria Math"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68960" y="1449825"/>
                <a:ext cx="7734300" cy="483667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568960" y="14498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3.12: </a:t>
            </a:r>
            <a:r>
              <a:rPr lang="en-US" sz="2000" b="1" dirty="0" smtClean="0">
                <a:solidFill>
                  <a:prstClr val="black"/>
                </a:solidFill>
                <a:latin typeface="Times New Roman" pitchFamily="18" charset="0"/>
                <a:cs typeface="Times New Roman" pitchFamily="18" charset="0"/>
              </a:rPr>
              <a:t>Median of a grouped data</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83026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Mode of a sample</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47202"/>
            <a:ext cx="8425339" cy="4553455"/>
          </a:xfrm>
        </p:spPr>
        <p:txBody>
          <a:bodyPr>
            <a:normAutofit/>
          </a:bodyPr>
          <a:lstStyle/>
          <a:p>
            <a:pPr marL="274320" lvl="1" indent="-274320" algn="just">
              <a:buClr>
                <a:schemeClr val="accent3"/>
              </a:buClr>
              <a:buSzPct val="95000"/>
            </a:pPr>
            <a:r>
              <a:rPr lang="en-IN" sz="2000" dirty="0">
                <a:latin typeface="Times New Roman" panose="02020603050405020304" pitchFamily="18" charset="0"/>
                <a:cs typeface="Times New Roman" panose="02020603050405020304" pitchFamily="18" charset="0"/>
              </a:rPr>
              <a:t>Mode is defined as the observation which occurs most </a:t>
            </a:r>
            <a:r>
              <a:rPr lang="en-IN" sz="2000" dirty="0" smtClean="0">
                <a:latin typeface="Times New Roman" panose="02020603050405020304" pitchFamily="18" charset="0"/>
                <a:cs typeface="Times New Roman" panose="02020603050405020304" pitchFamily="18" charset="0"/>
              </a:rPr>
              <a:t>frequently.</a:t>
            </a:r>
          </a:p>
          <a:p>
            <a:pPr marL="2103120" lvl="8" indent="-274320" algn="just">
              <a:buSzPct val="95000"/>
            </a:pPr>
            <a:endParaRPr lang="en-IN" sz="10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a:latin typeface="Times New Roman" panose="02020603050405020304" pitchFamily="18" charset="0"/>
                <a:cs typeface="Times New Roman" panose="02020603050405020304" pitchFamily="18" charset="0"/>
              </a:rPr>
              <a:t>For example, number of wickets obtained by bowler in 10 test matches are as </a:t>
            </a:r>
            <a:r>
              <a:rPr lang="en-IN" sz="2000" dirty="0" smtClean="0">
                <a:latin typeface="Times New Roman" panose="02020603050405020304" pitchFamily="18" charset="0"/>
                <a:cs typeface="Times New Roman" panose="02020603050405020304" pitchFamily="18" charset="0"/>
              </a:rPr>
              <a:t>follows</a:t>
            </a:r>
            <a:r>
              <a:rPr lang="en-IN" sz="2000" dirty="0">
                <a:latin typeface="Times New Roman" panose="02020603050405020304" pitchFamily="18" charset="0"/>
                <a:cs typeface="Times New Roman" panose="02020603050405020304" pitchFamily="18" charset="0"/>
              </a:rPr>
              <a:t>.</a:t>
            </a:r>
          </a:p>
          <a:p>
            <a:pPr marL="0" lvl="1" indent="0" algn="ctr">
              <a:buClr>
                <a:schemeClr val="accent3"/>
              </a:buClr>
              <a:buSzPct val="95000"/>
              <a:buNone/>
            </a:pPr>
            <a:r>
              <a:rPr lang="en-IN" sz="2000" spc="300" dirty="0" smtClean="0">
                <a:latin typeface="Times New Roman" panose="02020603050405020304" pitchFamily="18" charset="0"/>
                <a:cs typeface="Times New Roman" panose="02020603050405020304" pitchFamily="18" charset="0"/>
              </a:rPr>
              <a:t>1   2   </a:t>
            </a:r>
            <a:r>
              <a:rPr lang="en-IN" sz="2000" spc="300" dirty="0">
                <a:latin typeface="Times New Roman" panose="02020603050405020304" pitchFamily="18" charset="0"/>
                <a:cs typeface="Times New Roman" panose="02020603050405020304" pitchFamily="18" charset="0"/>
              </a:rPr>
              <a:t>0   3   2   4   1   1   2   2 </a:t>
            </a:r>
            <a:endParaRPr lang="en-IN"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In other words, the above data can be represented as:-</a:t>
            </a:r>
          </a:p>
          <a:p>
            <a:pPr marL="274320" lvl="1" indent="-274320" algn="just">
              <a:buClr>
                <a:schemeClr val="accent3"/>
              </a:buClr>
              <a:buSzPct val="95000"/>
            </a:pPr>
            <a:endParaRPr lang="en-IN" spc="3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IN" spc="3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IN" spc="3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Clearly, the mode here is “2”.</a:t>
            </a:r>
          </a:p>
          <a:p>
            <a:pPr marL="0" lvl="1" indent="0">
              <a:buClr>
                <a:schemeClr val="accent3"/>
              </a:buClr>
              <a:buSzPct val="100000"/>
              <a:buNone/>
            </a:pPr>
            <a:endParaRPr lang="en-US" spc="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945003"/>
              </p:ext>
            </p:extLst>
          </p:nvPr>
        </p:nvGraphicFramePr>
        <p:xfrm>
          <a:off x="707564" y="3968352"/>
          <a:ext cx="8471970" cy="770763"/>
        </p:xfrm>
        <a:graphic>
          <a:graphicData uri="http://schemas.openxmlformats.org/drawingml/2006/table">
            <a:tbl>
              <a:tblPr firstRow="1" bandRow="1">
                <a:tableStyleId>{073A0DAA-6AF3-43AB-8588-CEC1D06C72B9}</a:tableStyleId>
              </a:tblPr>
              <a:tblGrid>
                <a:gridCol w="1597446">
                  <a:extLst>
                    <a:ext uri="{9D8B030D-6E8A-4147-A177-3AD203B41FA5}">
                      <a16:colId xmlns:a16="http://schemas.microsoft.com/office/drawing/2014/main" val="20000"/>
                    </a:ext>
                  </a:extLst>
                </a:gridCol>
                <a:gridCol w="1344058">
                  <a:extLst>
                    <a:ext uri="{9D8B030D-6E8A-4147-A177-3AD203B41FA5}">
                      <a16:colId xmlns:a16="http://schemas.microsoft.com/office/drawing/2014/main" val="20001"/>
                    </a:ext>
                  </a:extLst>
                </a:gridCol>
                <a:gridCol w="1410159">
                  <a:extLst>
                    <a:ext uri="{9D8B030D-6E8A-4147-A177-3AD203B41FA5}">
                      <a16:colId xmlns:a16="http://schemas.microsoft.com/office/drawing/2014/main" val="20002"/>
                    </a:ext>
                  </a:extLst>
                </a:gridCol>
                <a:gridCol w="1399142">
                  <a:extLst>
                    <a:ext uri="{9D8B030D-6E8A-4147-A177-3AD203B41FA5}">
                      <a16:colId xmlns:a16="http://schemas.microsoft.com/office/drawing/2014/main" val="20003"/>
                    </a:ext>
                  </a:extLst>
                </a:gridCol>
                <a:gridCol w="1399142">
                  <a:extLst>
                    <a:ext uri="{9D8B030D-6E8A-4147-A177-3AD203B41FA5}">
                      <a16:colId xmlns:a16="http://schemas.microsoft.com/office/drawing/2014/main" val="20004"/>
                    </a:ext>
                  </a:extLst>
                </a:gridCol>
                <a:gridCol w="1322023">
                  <a:extLst>
                    <a:ext uri="{9D8B030D-6E8A-4147-A177-3AD203B41FA5}">
                      <a16:colId xmlns:a16="http://schemas.microsoft.com/office/drawing/2014/main" val="20005"/>
                    </a:ext>
                  </a:extLst>
                </a:gridCol>
              </a:tblGrid>
              <a:tr h="297273">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extLst>
                  <a:ext uri="{0D108BD9-81ED-4DB2-BD59-A6C34878D82A}">
                    <a16:rowId xmlns:a16="http://schemas.microsoft.com/office/drawing/2014/main" val="10000"/>
                  </a:ext>
                </a:extLst>
              </a:tr>
              <a:tr h="405003">
                <a:tc>
                  <a:txBody>
                    <a:bodyPr/>
                    <a:lstStyle/>
                    <a:p>
                      <a:pPr algn="ctr"/>
                      <a:r>
                        <a:rPr lang="en-IN" dirty="0" smtClean="0"/>
                        <a:t># of</a:t>
                      </a:r>
                      <a:r>
                        <a:rPr lang="en-IN" baseline="0" dirty="0" smtClean="0"/>
                        <a:t> </a:t>
                      </a:r>
                      <a:r>
                        <a:rPr lang="en-IN" dirty="0" smtClean="0"/>
                        <a:t>matches</a:t>
                      </a:r>
                      <a:endParaRPr lang="en-IN" dirty="0"/>
                    </a:p>
                  </a:txBody>
                  <a:tcPr/>
                </a:tc>
                <a:tc>
                  <a:txBody>
                    <a:bodyPr/>
                    <a:lstStyle/>
                    <a:p>
                      <a:pPr algn="ctr"/>
                      <a:r>
                        <a:rPr lang="en-IN" dirty="0" smtClean="0"/>
                        <a:t>1</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9135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44252"/>
          </a:xfrm>
        </p:spPr>
        <p:txBody>
          <a:bodyPr>
            <a:normAutofit/>
          </a:bodyPr>
          <a:lstStyle/>
          <a:p>
            <a:pPr algn="l"/>
            <a:r>
              <a:rPr lang="en-US" sz="4000" dirty="0" smtClean="0">
                <a:solidFill>
                  <a:srgbClr val="A50021"/>
                </a:solidFill>
                <a:latin typeface="Times New Roman" pitchFamily="18" charset="0"/>
                <a:cs typeface="Times New Roman" pitchFamily="18" charset="0"/>
              </a:rPr>
              <a:t>Mode of a grouped data</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568960" y="1449825"/>
                <a:ext cx="7734300" cy="483667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marL="274320" lvl="2" indent="0" algn="just">
                  <a:buClr>
                    <a:schemeClr val="accent3"/>
                  </a:buClr>
                  <a:buSzPct val="95000"/>
                  <a:buNone/>
                </a:pPr>
                <a:r>
                  <a:rPr lang="en-IN" sz="2000" dirty="0" smtClean="0">
                    <a:solidFill>
                      <a:schemeClr val="tx1"/>
                    </a:solidFill>
                    <a:latin typeface="Times New Roman" panose="02020603050405020304" pitchFamily="18" charset="0"/>
                    <a:cs typeface="Times New Roman" panose="02020603050405020304" pitchFamily="18" charset="0"/>
                  </a:rPr>
                  <a:t>Select the modal class (it is the class with the highest frequency). Then the mode </a:t>
                </a:r>
                <a14:m>
                  <m:oMath xmlns:m="http://schemas.openxmlformats.org/officeDocument/2006/math">
                    <m:acc>
                      <m:accPr>
                        <m:chr m:val="̃"/>
                        <m:ctrlPr>
                          <a:rPr lang="en-IN" sz="2000" i="1">
                            <a:solidFill>
                              <a:schemeClr val="tx1"/>
                            </a:solidFill>
                            <a:latin typeface="Cambria Math" panose="02040503050406030204" pitchFamily="18" charset="0"/>
                            <a:cs typeface="Times New Roman" panose="02020603050405020304" pitchFamily="18" charset="0"/>
                          </a:rPr>
                        </m:ctrlPr>
                      </m:accPr>
                      <m:e>
                        <m:r>
                          <a:rPr lang="en-IN" sz="2000" b="1" i="1">
                            <a:solidFill>
                              <a:schemeClr val="tx1"/>
                            </a:solidFill>
                            <a:latin typeface="Cambria Math" panose="02040503050406030204" pitchFamily="18" charset="0"/>
                            <a:cs typeface="Times New Roman" panose="02020603050405020304" pitchFamily="18" charset="0"/>
                          </a:rPr>
                          <m:t>𝒙</m:t>
                        </m:r>
                      </m:e>
                    </m:acc>
                  </m:oMath>
                </a14:m>
                <a:r>
                  <a:rPr lang="en-IN" sz="2000" dirty="0">
                    <a:solidFill>
                      <a:schemeClr val="tx1"/>
                    </a:solidFill>
                    <a:latin typeface="Times New Roman" panose="02020603050405020304" pitchFamily="18" charset="0"/>
                    <a:cs typeface="Times New Roman" panose="02020603050405020304" pitchFamily="18" charset="0"/>
                  </a:rPr>
                  <a:t> is given by</a:t>
                </a:r>
                <a:r>
                  <a:rPr lang="en-IN"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marL="0" lvl="1" indent="0" algn="ctr">
                  <a:buClr>
                    <a:schemeClr val="accent3"/>
                  </a:buClr>
                  <a:buSzPct val="95000"/>
                  <a:buNone/>
                </a:pPr>
                <a14:m>
                  <m:oMath xmlns:m="http://schemas.openxmlformats.org/officeDocument/2006/math">
                    <m:acc>
                      <m:accPr>
                        <m:chr m:val="̃"/>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𝒙</m:t>
                        </m:r>
                      </m:e>
                    </m:acc>
                  </m:oMath>
                </a14:m>
                <a:r>
                  <a:rPr lang="en-IN"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 l + </a:t>
                </a:r>
                <a14:m>
                  <m:oMath xmlns:m="http://schemas.openxmlformats.org/officeDocument/2006/math">
                    <m:d>
                      <m:dPr>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num>
                          <m:den>
                            <m:sSub>
                              <m:sSubPr>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IN"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sub>
                            </m:sSub>
                          </m:den>
                        </m:f>
                      </m:e>
                    </m:d>
                  </m:oMath>
                </a14:m>
                <a:r>
                  <a:rPr lang="en-IN"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h</a:t>
                </a:r>
              </a:p>
              <a:p>
                <a:pPr marL="274320" lvl="2" indent="0" algn="just">
                  <a:buClr>
                    <a:schemeClr val="accent3"/>
                  </a:buClr>
                  <a:buSzPct val="95000"/>
                  <a:buNone/>
                </a:pPr>
                <a:r>
                  <a:rPr lang="en-IN" dirty="0">
                    <a:solidFill>
                      <a:schemeClr val="tx1"/>
                    </a:solidFill>
                    <a:latin typeface="Times New Roman" panose="02020603050405020304" pitchFamily="18" charset="0"/>
                    <a:cs typeface="Times New Roman" panose="02020603050405020304" pitchFamily="18" charset="0"/>
                  </a:rPr>
                  <a:t>where,</a:t>
                </a:r>
              </a:p>
              <a:p>
                <a:pPr marL="548640" lvl="3" indent="0" algn="just">
                  <a:buSzPct val="95000"/>
                  <a:buNone/>
                </a:pPr>
                <a:r>
                  <a:rPr lang="en-IN" b="1" i="1" dirty="0">
                    <a:solidFill>
                      <a:schemeClr val="tx1"/>
                    </a:solidFill>
                    <a:latin typeface="Times New Roman" panose="02020603050405020304" pitchFamily="18" charset="0"/>
                    <a:cs typeface="Times New Roman" panose="02020603050405020304" pitchFamily="18" charset="0"/>
                  </a:rPr>
                  <a:t>h</a:t>
                </a:r>
                <a:r>
                  <a:rPr lang="en-IN" dirty="0">
                    <a:solidFill>
                      <a:schemeClr val="tx1"/>
                    </a:solidFill>
                    <a:latin typeface="Times New Roman" panose="02020603050405020304" pitchFamily="18" charset="0"/>
                    <a:cs typeface="Times New Roman" panose="02020603050405020304" pitchFamily="18" charset="0"/>
                  </a:rPr>
                  <a:t> is the class width</a:t>
                </a:r>
              </a:p>
              <a:p>
                <a:pPr marL="548640" lvl="3" indent="0" algn="just">
                  <a:buSzPct val="95000"/>
                  <a:buNone/>
                </a:pPr>
                <a14:m>
                  <m:oMath xmlns:m="http://schemas.openxmlformats.org/officeDocument/2006/math">
                    <m:sSub>
                      <m:sSubPr>
                        <m:ctrlPr>
                          <a:rPr lang="en-IN" b="1" i="1">
                            <a:solidFill>
                              <a:schemeClr val="tx1"/>
                            </a:solidFill>
                            <a:latin typeface="Cambria Math" panose="02040503050406030204" pitchFamily="18" charset="0"/>
                            <a:cs typeface="Times New Roman" panose="02020603050405020304" pitchFamily="18" charset="0"/>
                          </a:rPr>
                        </m:ctrlPr>
                      </m:sSubPr>
                      <m:e>
                        <m:r>
                          <a:rPr lang="en-IN" b="1">
                            <a:solidFill>
                              <a:schemeClr val="tx1"/>
                            </a:solidFill>
                            <a:latin typeface="Cambria Math" panose="02040503050406030204" pitchFamily="18" charset="0"/>
                            <a:cs typeface="Times New Roman" panose="02020603050405020304" pitchFamily="18" charset="0"/>
                          </a:rPr>
                          <m:t>∆</m:t>
                        </m:r>
                      </m:e>
                      <m:sub>
                        <m:r>
                          <a:rPr lang="en-IN" b="1">
                            <a:solidFill>
                              <a:schemeClr val="tx1"/>
                            </a:solidFill>
                            <a:latin typeface="Cambria Math" panose="02040503050406030204" pitchFamily="18" charset="0"/>
                            <a:cs typeface="Times New Roman" panose="02020603050405020304" pitchFamily="18" charset="0"/>
                          </a:rPr>
                          <m:t>𝟏</m:t>
                        </m:r>
                      </m:sub>
                    </m:sSub>
                  </m:oMath>
                </a14:m>
                <a:r>
                  <a:rPr lang="en-IN" dirty="0">
                    <a:solidFill>
                      <a:schemeClr val="tx1"/>
                    </a:solidFill>
                    <a:latin typeface="Times New Roman" panose="02020603050405020304" pitchFamily="18" charset="0"/>
                    <a:cs typeface="Times New Roman" panose="02020603050405020304" pitchFamily="18" charset="0"/>
                  </a:rPr>
                  <a:t>is the difference between the frequency of the modal class and the frequency of the class just after the modal class</a:t>
                </a:r>
              </a:p>
              <a:p>
                <a:pPr marL="548640" lvl="3" indent="0" algn="just">
                  <a:buSzPct val="95000"/>
                  <a:buNone/>
                </a:pPr>
                <a14:m>
                  <m:oMath xmlns:m="http://schemas.openxmlformats.org/officeDocument/2006/math">
                    <m:sSub>
                      <m:sSubPr>
                        <m:ctrlPr>
                          <a:rPr lang="en-IN" b="1" i="1">
                            <a:solidFill>
                              <a:schemeClr val="tx1"/>
                            </a:solidFill>
                            <a:latin typeface="Cambria Math" panose="02040503050406030204" pitchFamily="18" charset="0"/>
                            <a:cs typeface="Times New Roman" panose="02020603050405020304" pitchFamily="18" charset="0"/>
                          </a:rPr>
                        </m:ctrlPr>
                      </m:sSubPr>
                      <m:e>
                        <m:r>
                          <a:rPr lang="en-IN" b="1" i="1">
                            <a:solidFill>
                              <a:schemeClr val="tx1"/>
                            </a:solidFill>
                            <a:latin typeface="Cambria Math" panose="02040503050406030204" pitchFamily="18" charset="0"/>
                            <a:cs typeface="Times New Roman" panose="02020603050405020304" pitchFamily="18" charset="0"/>
                          </a:rPr>
                          <m:t>∆</m:t>
                        </m:r>
                      </m:e>
                      <m:sub>
                        <m:r>
                          <a:rPr lang="en-IN" b="1" i="1">
                            <a:solidFill>
                              <a:schemeClr val="tx1"/>
                            </a:solidFill>
                            <a:latin typeface="Cambria Math" panose="02040503050406030204" pitchFamily="18" charset="0"/>
                            <a:cs typeface="Times New Roman" panose="02020603050405020304" pitchFamily="18" charset="0"/>
                          </a:rPr>
                          <m:t>𝟐</m:t>
                        </m:r>
                      </m:sub>
                    </m:sSub>
                  </m:oMath>
                </a14:m>
                <a:r>
                  <a:rPr lang="en-IN" dirty="0">
                    <a:solidFill>
                      <a:schemeClr val="tx1"/>
                    </a:solidFill>
                    <a:latin typeface="Times New Roman" panose="02020603050405020304" pitchFamily="18" charset="0"/>
                    <a:cs typeface="Times New Roman" panose="02020603050405020304" pitchFamily="18" charset="0"/>
                  </a:rPr>
                  <a:t> is the difference between the frequency of the modal class and the class just before the modal class</a:t>
                </a:r>
              </a:p>
              <a:p>
                <a:pPr marL="548640" lvl="3" indent="0" algn="just">
                  <a:buSzPct val="95000"/>
                  <a:buNone/>
                </a:pPr>
                <a:r>
                  <a:rPr lang="en-IN" b="1" i="1" dirty="0">
                    <a:solidFill>
                      <a:schemeClr val="tx1"/>
                    </a:solidFill>
                    <a:latin typeface="Times New Roman" panose="02020603050405020304" pitchFamily="18" charset="0"/>
                    <a:cs typeface="Times New Roman" panose="02020603050405020304" pitchFamily="18" charset="0"/>
                  </a:rPr>
                  <a:t>l</a:t>
                </a:r>
                <a:r>
                  <a:rPr lang="en-IN" i="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is the lower boundary of the modal class</a:t>
                </a:r>
              </a:p>
              <a:p>
                <a:pPr marL="548640" lvl="3" indent="0" algn="just">
                  <a:buSzPct val="95000"/>
                  <a:buNone/>
                </a:pPr>
                <a:endParaRPr lang="en-IN" b="1" dirty="0">
                  <a:solidFill>
                    <a:schemeClr val="accent1">
                      <a:lumMod val="75000"/>
                    </a:schemeClr>
                  </a:solidFill>
                  <a:latin typeface="Times New Roman" panose="02020603050405020304" pitchFamily="18" charset="0"/>
                  <a:cs typeface="Times New Roman" panose="02020603050405020304" pitchFamily="18" charset="0"/>
                </a:endParaRPr>
              </a:p>
              <a:p>
                <a:pPr marL="548640" lvl="3" indent="0" algn="just">
                  <a:buSzPct val="95000"/>
                  <a:buNone/>
                </a:pPr>
                <a:r>
                  <a:rPr lang="en-IN" b="1" dirty="0">
                    <a:solidFill>
                      <a:schemeClr val="accent1">
                        <a:lumMod val="75000"/>
                      </a:schemeClr>
                    </a:solidFill>
                    <a:latin typeface="Times New Roman" panose="02020603050405020304" pitchFamily="18" charset="0"/>
                    <a:cs typeface="Times New Roman" panose="02020603050405020304" pitchFamily="18" charset="0"/>
                  </a:rPr>
                  <a:t>Note</a:t>
                </a:r>
              </a:p>
              <a:p>
                <a:pPr marL="548640" lvl="3" indent="0" algn="just">
                  <a:buSzPct val="95000"/>
                  <a:buNone/>
                </a:pPr>
                <a:r>
                  <a:rPr lang="en-IN" i="1" dirty="0">
                    <a:latin typeface="Times New Roman" panose="02020603050405020304" pitchFamily="18" charset="0"/>
                    <a:cs typeface="Times New Roman" panose="02020603050405020304" pitchFamily="18" charset="0"/>
                  </a:rPr>
                  <a:t> </a:t>
                </a:r>
                <a:r>
                  <a:rPr lang="en-IN" dirty="0">
                    <a:solidFill>
                      <a:srgbClr val="0B5ED7"/>
                    </a:solidFill>
                    <a:latin typeface="Times New Roman" panose="02020603050405020304" pitchFamily="18" charset="0"/>
                    <a:cs typeface="Times New Roman" panose="02020603050405020304" pitchFamily="18" charset="0"/>
                  </a:rPr>
                  <a:t>If each data value occurs only once, then there is no mode!</a:t>
                </a:r>
              </a:p>
            </p:txBody>
          </p:sp>
        </mc:Choice>
        <mc:Fallback xmlns="">
          <p:sp>
            <p:nvSpPr>
              <p:cNvPr id="7" name="Rectangle 6"/>
              <p:cNvSpPr>
                <a:spLocks noRot="1" noChangeAspect="1" noMove="1" noResize="1" noEditPoints="1" noAdjustHandles="1" noChangeArrowheads="1" noChangeShapeType="1" noTextEdit="1"/>
              </p:cNvSpPr>
              <p:nvPr/>
            </p:nvSpPr>
            <p:spPr>
              <a:xfrm>
                <a:off x="568960" y="1449825"/>
                <a:ext cx="7734300" cy="483667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568960" y="14498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3.13: </a:t>
            </a:r>
            <a:r>
              <a:rPr lang="en-US" sz="2000" b="1" dirty="0" smtClean="0">
                <a:solidFill>
                  <a:prstClr val="black"/>
                </a:solidFill>
                <a:latin typeface="Times New Roman" pitchFamily="18" charset="0"/>
                <a:cs typeface="Times New Roman" pitchFamily="18" charset="0"/>
              </a:rPr>
              <a:t>Mode of a grouped data</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1485824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fontScale="90000"/>
          </a:bodyPr>
          <a:lstStyle/>
          <a:p>
            <a:pPr algn="l"/>
            <a:r>
              <a:rPr lang="en-US" sz="4000" dirty="0" smtClean="0">
                <a:solidFill>
                  <a:srgbClr val="A50021"/>
                </a:solidFill>
                <a:latin typeface="Times New Roman" pitchFamily="18" charset="0"/>
                <a:cs typeface="Times New Roman" pitchFamily="18" charset="0"/>
              </a:rPr>
              <a:t>Relation between mean, median and mode</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A given </a:t>
                </a:r>
                <a:r>
                  <a:rPr lang="en-IN" sz="2000" dirty="0">
                    <a:latin typeface="Times New Roman" panose="02020603050405020304" pitchFamily="18" charset="0"/>
                    <a:cs typeface="Times New Roman" panose="02020603050405020304" pitchFamily="18" charset="0"/>
                  </a:rPr>
                  <a:t>s</a:t>
                </a:r>
                <a:r>
                  <a:rPr lang="en-IN" sz="2000" dirty="0" smtClean="0">
                    <a:solidFill>
                      <a:schemeClr val="tx1"/>
                    </a:solidFill>
                    <a:latin typeface="Times New Roman" panose="02020603050405020304" pitchFamily="18" charset="0"/>
                    <a:cs typeface="Times New Roman" panose="02020603050405020304" pitchFamily="18" charset="0"/>
                  </a:rPr>
                  <a:t>et of data can be categorized into three categories:-</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Symmetric data</a:t>
                </a:r>
              </a:p>
              <a:p>
                <a:pPr marL="891540" lvl="3" indent="-342900" algn="just">
                  <a:buSzPct val="95000"/>
                </a:pPr>
                <a:r>
                  <a:rPr lang="en-IN" sz="1900" dirty="0" smtClean="0">
                    <a:solidFill>
                      <a:schemeClr val="tx1"/>
                    </a:solidFill>
                    <a:latin typeface="Times New Roman" panose="02020603050405020304" pitchFamily="18" charset="0"/>
                    <a:cs typeface="Times New Roman" panose="02020603050405020304" pitchFamily="18" charset="0"/>
                  </a:rPr>
                  <a:t>Positively skewed data</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Negatively </a:t>
                </a:r>
                <a:r>
                  <a:rPr lang="en-IN" sz="1900" dirty="0">
                    <a:latin typeface="Times New Roman" panose="02020603050405020304" pitchFamily="18" charset="0"/>
                    <a:cs typeface="Times New Roman" panose="02020603050405020304" pitchFamily="18" charset="0"/>
                  </a:rPr>
                  <a:t>s</a:t>
                </a:r>
                <a:r>
                  <a:rPr lang="en-IN" sz="1900" dirty="0" smtClean="0">
                    <a:latin typeface="Times New Roman" panose="02020603050405020304" pitchFamily="18" charset="0"/>
                    <a:cs typeface="Times New Roman" panose="02020603050405020304" pitchFamily="18" charset="0"/>
                  </a:rPr>
                  <a:t>kewed data</a:t>
                </a:r>
              </a:p>
              <a:p>
                <a:pPr marL="617220" lvl="2" indent="-342900" algn="just">
                  <a:buClr>
                    <a:schemeClr val="accent3"/>
                  </a:buClr>
                  <a:buSzPct val="95000"/>
                  <a:buFont typeface="Wingdings 2" panose="05020102010507070707" pitchFamily="18" charset="2"/>
                  <a:buChar char="P"/>
                </a:pPr>
                <a:endParaRPr lang="en-IN" sz="2000" dirty="0" smtClean="0">
                  <a:latin typeface="Times New Roman" panose="02020603050405020304" pitchFamily="18" charset="0"/>
                  <a:cs typeface="Times New Roman" panose="02020603050405020304" pitchFamily="18" charset="0"/>
                </a:endParaRPr>
              </a:p>
              <a:p>
                <a:pPr marL="271463" lvl="2" indent="-271463" algn="just">
                  <a:buClr>
                    <a:schemeClr val="accent3"/>
                  </a:buClr>
                  <a:buSzPct val="125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u</a:t>
                </a:r>
                <a:r>
                  <a:rPr lang="en-IN" sz="2000" dirty="0" smtClean="0">
                    <a:solidFill>
                      <a:schemeClr val="tx1"/>
                    </a:solidFill>
                    <a:latin typeface="Times New Roman" panose="02020603050405020304" pitchFamily="18" charset="0"/>
                    <a:cs typeface="Times New Roman" panose="02020603050405020304" pitchFamily="18" charset="0"/>
                  </a:rPr>
                  <a:t>nderstand the above three categories, let us consider the following</a:t>
                </a:r>
                <a:endParaRPr lang="en-IN" sz="2000" dirty="0">
                  <a:latin typeface="Times New Roman" panose="02020603050405020304" pitchFamily="18" charset="0"/>
                  <a:cs typeface="Times New Roman" panose="02020603050405020304" pitchFamily="18" charset="0"/>
                </a:endParaRPr>
              </a:p>
              <a:p>
                <a:pPr marL="271463" lvl="2" indent="-271463" algn="just">
                  <a:buClr>
                    <a:schemeClr val="accent3"/>
                  </a:buClr>
                  <a:buSzPct val="1250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Given a set of </a:t>
                </a:r>
                <a:r>
                  <a:rPr lang="en-IN" sz="2000" b="1" i="1" dirty="0" smtClean="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 objects, where any object can take values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𝒗</m:t>
                        </m:r>
                      </m:e>
                      <m:sub>
                        <m:r>
                          <a:rPr lang="en-IN" sz="2000" b="1" i="1">
                            <a:latin typeface="Cambria Math" panose="02040503050406030204" pitchFamily="18" charset="0"/>
                            <a:cs typeface="Times New Roman" panose="02020603050405020304" pitchFamily="18" charset="0"/>
                          </a:rPr>
                          <m:t>𝟏</m:t>
                        </m:r>
                      </m:sub>
                    </m:sSub>
                  </m:oMath>
                </a14:m>
                <a:r>
                  <a:rPr lang="en-US" sz="2000" b="1"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𝒗</m:t>
                        </m:r>
                      </m:e>
                      <m:sub>
                        <m:r>
                          <a:rPr lang="en-IN" sz="2000" b="1" i="1">
                            <a:latin typeface="Cambria Math" panose="02040503050406030204" pitchFamily="18" charset="0"/>
                            <a:cs typeface="Times New Roman" panose="02020603050405020304" pitchFamily="18" charset="0"/>
                          </a:rPr>
                          <m:t>𝟐</m:t>
                        </m:r>
                      </m:sub>
                    </m:sSub>
                  </m:oMath>
                </a14:m>
                <a:r>
                  <a:rPr lang="en-US" sz="2000" b="1" i="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b="1" i="1" smtClean="0">
                            <a:latin typeface="Cambria Math" panose="02040503050406030204" pitchFamily="18" charset="0"/>
                            <a:cs typeface="Times New Roman" panose="02020603050405020304" pitchFamily="18" charset="0"/>
                          </a:rPr>
                        </m:ctrlPr>
                      </m:sSubPr>
                      <m:e>
                        <m:r>
                          <a:rPr lang="en-IN" sz="2000" b="1" i="1" smtClean="0">
                            <a:latin typeface="Cambria Math" panose="02040503050406030204" pitchFamily="18" charset="0"/>
                            <a:cs typeface="Times New Roman" panose="02020603050405020304" pitchFamily="18" charset="0"/>
                          </a:rPr>
                          <m:t>𝒗</m:t>
                        </m:r>
                      </m:e>
                      <m:sub>
                        <m:r>
                          <a:rPr lang="en-IN" sz="2000" b="1" i="1" smtClean="0">
                            <a:latin typeface="Cambria Math" panose="02040503050406030204" pitchFamily="18" charset="0"/>
                            <a:cs typeface="Times New Roman" panose="02020603050405020304" pitchFamily="18" charset="0"/>
                          </a:rPr>
                          <m:t>𝒌</m:t>
                        </m:r>
                      </m:sub>
                    </m:sSub>
                  </m:oMath>
                </a14:m>
                <a:r>
                  <a:rPr lang="en-IN" sz="2000" dirty="0" smtClean="0">
                    <a:solidFill>
                      <a:schemeClr val="tx1"/>
                    </a:solidFill>
                    <a:latin typeface="Times New Roman" panose="02020603050405020304" pitchFamily="18" charset="0"/>
                    <a:cs typeface="Times New Roman" panose="02020603050405020304" pitchFamily="18" charset="0"/>
                  </a:rPr>
                  <a:t>. Then, the frequency of a value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a:latin typeface="Cambria Math" panose="02040503050406030204" pitchFamily="18" charset="0"/>
                            <a:cs typeface="Times New Roman" panose="02020603050405020304" pitchFamily="18" charset="0"/>
                          </a:rPr>
                          <m:t>𝒗</m:t>
                        </m:r>
                      </m:e>
                      <m:sub>
                        <m:r>
                          <a:rPr lang="en-IN" sz="2000" b="1" i="1" smtClean="0">
                            <a:latin typeface="Cambria Math" panose="02040503050406030204" pitchFamily="18" charset="0"/>
                            <a:cs typeface="Times New Roman" panose="02020603050405020304" pitchFamily="18" charset="0"/>
                          </a:rPr>
                          <m:t>𝒊</m:t>
                        </m:r>
                      </m:sub>
                    </m:sSub>
                  </m:oMath>
                </a14:m>
                <a:r>
                  <a:rPr lang="en-IN" sz="2000" dirty="0" smtClean="0">
                    <a:solidFill>
                      <a:schemeClr val="tx1"/>
                    </a:solidFill>
                    <a:latin typeface="Times New Roman" panose="02020603050405020304" pitchFamily="18" charset="0"/>
                    <a:cs typeface="Times New Roman" panose="02020603050405020304" pitchFamily="18" charset="0"/>
                  </a:rPr>
                  <a:t> is defined as</a:t>
                </a:r>
              </a:p>
              <a:p>
                <a:pPr marL="274320" lvl="2" indent="0" algn="just">
                  <a:buClr>
                    <a:schemeClr val="accent3"/>
                  </a:buClr>
                  <a:buSzPct val="95000"/>
                  <a:buNone/>
                </a:pPr>
                <a:endParaRPr lang="en-IN" dirty="0">
                  <a:latin typeface="Times New Roman" panose="02020603050405020304" pitchFamily="18" charset="0"/>
                  <a:cs typeface="Times New Roman" panose="02020603050405020304" pitchFamily="18" charset="0"/>
                </a:endParaRPr>
              </a:p>
              <a:p>
                <a:pPr marL="274320" lvl="2" indent="0" algn="ctr">
                  <a:buClr>
                    <a:schemeClr val="accent3"/>
                  </a:buClr>
                  <a:buSzPct val="95000"/>
                  <a:buNone/>
                </a:pPr>
                <a:r>
                  <a:rPr lang="en-IN" sz="2000" b="1" i="1" dirty="0" smtClean="0">
                    <a:latin typeface="Times New Roman" panose="02020603050405020304" pitchFamily="18" charset="0"/>
                    <a:cs typeface="Times New Roman" panose="02020603050405020304" pitchFamily="18" charset="0"/>
                  </a:rPr>
                  <a:t>Frequency</a:t>
                </a:r>
                <a:r>
                  <a:rPr lang="en-IN" sz="2000" b="1"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IN" sz="2000" b="1" i="1">
                            <a:latin typeface="Cambria Math" panose="02040503050406030204" pitchFamily="18" charset="0"/>
                            <a:cs typeface="Times New Roman" panose="02020603050405020304" pitchFamily="18" charset="0"/>
                          </a:rPr>
                          <m:t>𝒗</m:t>
                        </m:r>
                      </m:e>
                      <m:sub>
                        <m:r>
                          <a:rPr lang="en-IN" sz="2000" b="1" i="1">
                            <a:latin typeface="Cambria Math" panose="02040503050406030204" pitchFamily="18" charset="0"/>
                            <a:cs typeface="Times New Roman" panose="02020603050405020304" pitchFamily="18" charset="0"/>
                          </a:rPr>
                          <m:t>𝒊</m:t>
                        </m:r>
                      </m:sub>
                    </m:sSub>
                  </m:oMath>
                </a14:m>
                <a:r>
                  <a:rPr lang="en-IN" sz="2000" b="1" i="1" dirty="0">
                    <a:latin typeface="Times New Roman" panose="02020603050405020304" pitchFamily="18" charset="0"/>
                    <a:cs typeface="Times New Roman" panose="02020603050405020304" pitchFamily="18" charset="0"/>
                  </a:rPr>
                  <a:t>) </a:t>
                </a:r>
                <a:r>
                  <a:rPr lang="en-IN" sz="2400" b="1" i="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b="1" i="1" smtClean="0">
                            <a:latin typeface="Cambria Math" panose="02040503050406030204" pitchFamily="18" charset="0"/>
                            <a:cs typeface="Times New Roman" panose="02020603050405020304" pitchFamily="18" charset="0"/>
                          </a:rPr>
                        </m:ctrlPr>
                      </m:fPr>
                      <m:num>
                        <m:r>
                          <a:rPr lang="en-IN" sz="2400" b="1" i="1" smtClean="0">
                            <a:latin typeface="Cambria Math" panose="02040503050406030204" pitchFamily="18" charset="0"/>
                            <a:cs typeface="Times New Roman" panose="02020603050405020304" pitchFamily="18" charset="0"/>
                          </a:rPr>
                          <m:t>𝑵𝒖𝒎𝒃𝒆𝒓</m:t>
                        </m:r>
                        <m:r>
                          <a:rPr lang="en-IN" sz="2400" b="1" i="1" smtClean="0">
                            <a:latin typeface="Cambria Math" panose="02040503050406030204" pitchFamily="18" charset="0"/>
                            <a:cs typeface="Times New Roman" panose="02020603050405020304" pitchFamily="18" charset="0"/>
                          </a:rPr>
                          <m:t> </m:t>
                        </m:r>
                        <m:r>
                          <a:rPr lang="en-IN" sz="2400" b="1" i="1" smtClean="0">
                            <a:latin typeface="Cambria Math" panose="02040503050406030204" pitchFamily="18" charset="0"/>
                            <a:cs typeface="Times New Roman" panose="02020603050405020304" pitchFamily="18" charset="0"/>
                          </a:rPr>
                          <m:t>𝒐𝒇</m:t>
                        </m:r>
                        <m:r>
                          <a:rPr lang="en-IN" sz="2400" b="1" i="1" smtClean="0">
                            <a:latin typeface="Cambria Math" panose="02040503050406030204" pitchFamily="18" charset="0"/>
                            <a:cs typeface="Times New Roman" panose="02020603050405020304" pitchFamily="18" charset="0"/>
                          </a:rPr>
                          <m:t> </m:t>
                        </m:r>
                        <m:r>
                          <a:rPr lang="en-IN" sz="2400" b="1" i="1" smtClean="0">
                            <a:latin typeface="Cambria Math" panose="02040503050406030204" pitchFamily="18" charset="0"/>
                            <a:cs typeface="Times New Roman" panose="02020603050405020304" pitchFamily="18" charset="0"/>
                          </a:rPr>
                          <m:t>𝒐𝒃𝒋𝒆𝒄𝒕𝒔</m:t>
                        </m:r>
                        <m:r>
                          <a:rPr lang="en-IN" sz="2400" b="1" i="1" smtClean="0">
                            <a:latin typeface="Cambria Math" panose="02040503050406030204" pitchFamily="18" charset="0"/>
                            <a:cs typeface="Times New Roman" panose="02020603050405020304" pitchFamily="18" charset="0"/>
                          </a:rPr>
                          <m:t> </m:t>
                        </m:r>
                        <m:r>
                          <a:rPr lang="en-IN" sz="2400" b="1" i="1" smtClean="0">
                            <a:latin typeface="Cambria Math" panose="02040503050406030204" pitchFamily="18" charset="0"/>
                            <a:cs typeface="Times New Roman" panose="02020603050405020304" pitchFamily="18" charset="0"/>
                          </a:rPr>
                          <m:t>𝒘𝒊𝒕𝒉</m:t>
                        </m:r>
                        <m:r>
                          <a:rPr lang="en-IN" sz="2400" b="1" i="1" smtClean="0">
                            <a:latin typeface="Cambria Math" panose="02040503050406030204" pitchFamily="18" charset="0"/>
                            <a:cs typeface="Times New Roman" panose="02020603050405020304" pitchFamily="18" charset="0"/>
                          </a:rPr>
                          <m:t> </m:t>
                        </m:r>
                        <m:r>
                          <a:rPr lang="en-IN" sz="2400" b="1" i="1" smtClean="0">
                            <a:latin typeface="Cambria Math" panose="02040503050406030204" pitchFamily="18" charset="0"/>
                            <a:cs typeface="Times New Roman" panose="02020603050405020304" pitchFamily="18" charset="0"/>
                          </a:rPr>
                          <m:t>𝒗𝒂𝒍𝒖𝒆</m:t>
                        </m:r>
                        <m:sSub>
                          <m:sSubPr>
                            <m:ctrlPr>
                              <a:rPr lang="en-IN" sz="2400" b="1" i="1" smtClean="0">
                                <a:latin typeface="Cambria Math" panose="02040503050406030204" pitchFamily="18" charset="0"/>
                                <a:cs typeface="Times New Roman" panose="02020603050405020304" pitchFamily="18" charset="0"/>
                              </a:rPr>
                            </m:ctrlPr>
                          </m:sSubPr>
                          <m:e>
                            <m:r>
                              <a:rPr lang="en-IN" sz="2400" b="1" i="1" smtClean="0">
                                <a:latin typeface="Cambria Math" panose="02040503050406030204" pitchFamily="18" charset="0"/>
                                <a:cs typeface="Times New Roman" panose="02020603050405020304" pitchFamily="18" charset="0"/>
                              </a:rPr>
                              <m:t> </m:t>
                            </m:r>
                            <m:r>
                              <a:rPr lang="en-IN" sz="2400" b="1" i="1" smtClean="0">
                                <a:latin typeface="Cambria Math" panose="02040503050406030204" pitchFamily="18" charset="0"/>
                                <a:cs typeface="Times New Roman" panose="02020603050405020304" pitchFamily="18" charset="0"/>
                              </a:rPr>
                              <m:t>𝒗</m:t>
                            </m:r>
                          </m:e>
                          <m:sub>
                            <m:r>
                              <a:rPr lang="en-IN" sz="2400" b="1" i="1" smtClean="0">
                                <a:latin typeface="Cambria Math" panose="02040503050406030204" pitchFamily="18" charset="0"/>
                                <a:cs typeface="Times New Roman" panose="02020603050405020304" pitchFamily="18" charset="0"/>
                              </a:rPr>
                              <m:t>𝒊</m:t>
                            </m:r>
                          </m:sub>
                        </m:sSub>
                        <m:r>
                          <a:rPr lang="en-IN" sz="2400" b="1" i="1" smtClean="0">
                            <a:latin typeface="Cambria Math" panose="02040503050406030204" pitchFamily="18" charset="0"/>
                            <a:cs typeface="Times New Roman" panose="02020603050405020304" pitchFamily="18" charset="0"/>
                          </a:rPr>
                          <m:t> </m:t>
                        </m:r>
                      </m:num>
                      <m:den>
                        <m:r>
                          <a:rPr lang="en-IN" sz="2400" b="1" i="1" smtClean="0">
                            <a:latin typeface="Cambria Math" panose="02040503050406030204" pitchFamily="18" charset="0"/>
                            <a:cs typeface="Times New Roman" panose="02020603050405020304" pitchFamily="18" charset="0"/>
                          </a:rPr>
                          <m:t>𝒏</m:t>
                        </m:r>
                      </m:den>
                    </m:f>
                  </m:oMath>
                </a14:m>
                <a:endParaRPr lang="en-IN" sz="2400" b="1" i="1" dirty="0">
                  <a:latin typeface="Times New Roman" panose="02020603050405020304" pitchFamily="18" charset="0"/>
                  <a:cs typeface="Times New Roman" panose="02020603050405020304" pitchFamily="18" charset="0"/>
                </a:endParaRPr>
              </a:p>
              <a:p>
                <a:pPr marL="0" lvl="1" indent="0">
                  <a:buClr>
                    <a:schemeClr val="accent3"/>
                  </a:buClr>
                  <a:buSzPct val="100000"/>
                  <a:buNone/>
                </a:pPr>
                <a:r>
                  <a:rPr lang="en-US" b="1" i="1" spc="3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for </a:t>
                </a:r>
                <a:r>
                  <a:rPr lang="en-US" sz="2000" i="1" dirty="0" err="1" smtClean="0">
                    <a:latin typeface="Times New Roman" panose="02020603050405020304" pitchFamily="18" charset="0"/>
                    <a:cs typeface="Times New Roman" panose="02020603050405020304" pitchFamily="18" charset="0"/>
                  </a:rPr>
                  <a:t>i</a:t>
                </a:r>
                <a:r>
                  <a:rPr lang="en-US" sz="2000" i="1" dirty="0" smtClean="0">
                    <a:latin typeface="Times New Roman" panose="02020603050405020304" pitchFamily="18" charset="0"/>
                    <a:cs typeface="Times New Roman" panose="02020603050405020304" pitchFamily="18" charset="0"/>
                  </a:rPr>
                  <a:t> = 1,2,…..,k</a:t>
                </a:r>
                <a:endParaRPr lang="en-US"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425339" cy="4786003"/>
              </a:xfrm>
              <a:blipFill rotWithShape="1">
                <a:blip r:embed="rId2"/>
                <a:stretch>
                  <a:fillRect l="-1085" t="-509"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54</a:t>
            </a:fld>
            <a:endParaRPr lang="en-IN" dirty="0">
              <a:solidFill>
                <a:srgbClr val="04617B">
                  <a:shade val="90000"/>
                </a:srgbClr>
              </a:solidFill>
            </a:endParaRPr>
          </a:p>
        </p:txBody>
      </p:sp>
    </p:spTree>
    <p:extLst>
      <p:ext uri="{BB962C8B-B14F-4D97-AF65-F5344CB8AC3E}">
        <p14:creationId xmlns:p14="http://schemas.microsoft.com/office/powerpoint/2010/main" val="2629263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Symmetric data</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For symmetric data, all mean, median and mode lie at the same point</a:t>
            </a:r>
          </a:p>
          <a:p>
            <a:pPr marL="274320" lvl="1" indent="-274320" algn="just">
              <a:buClr>
                <a:schemeClr val="accent3"/>
              </a:buClr>
              <a:buSzPct val="95000"/>
            </a:pPr>
            <a:endParaRPr lang="en-IN" sz="2000" i="1" spc="3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i="1" spc="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55</a:t>
            </a:fld>
            <a:endParaRPr lang="en-IN" dirty="0">
              <a:solidFill>
                <a:srgbClr val="04617B">
                  <a:shade val="90000"/>
                </a:srgbClr>
              </a:solidFill>
            </a:endParaRPr>
          </a:p>
        </p:txBody>
      </p:sp>
      <p:pic>
        <p:nvPicPr>
          <p:cNvPr id="7" name="Picture 6"/>
          <p:cNvPicPr>
            <a:picLocks noChangeAspect="1" noChangeArrowheads="1"/>
          </p:cNvPicPr>
          <p:nvPr/>
        </p:nvPicPr>
        <p:blipFill rotWithShape="1">
          <a:blip r:embed="rId2"/>
          <a:srcRect r="65078"/>
          <a:stretch/>
        </p:blipFill>
        <p:spPr bwMode="auto">
          <a:xfrm>
            <a:off x="2077933" y="2601686"/>
            <a:ext cx="5063096" cy="3754671"/>
          </a:xfrm>
          <a:prstGeom prst="rect">
            <a:avLst/>
          </a:prstGeom>
          <a:noFill/>
          <a:ln w="9525">
            <a:noFill/>
            <a:miter lim="800000"/>
            <a:headEnd/>
            <a:tailEnd/>
          </a:ln>
          <a:effectLst/>
        </p:spPr>
      </p:pic>
    </p:spTree>
    <p:extLst>
      <p:ext uri="{BB962C8B-B14F-4D97-AF65-F5344CB8AC3E}">
        <p14:creationId xmlns:p14="http://schemas.microsoft.com/office/powerpoint/2010/main" val="3865659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Positively skewed </a:t>
            </a:r>
            <a:r>
              <a:rPr lang="en-US" sz="4000" dirty="0">
                <a:solidFill>
                  <a:srgbClr val="A50021"/>
                </a:solidFill>
                <a:latin typeface="Times New Roman" pitchFamily="18" charset="0"/>
                <a:cs typeface="Times New Roman" pitchFamily="18" charset="0"/>
              </a:rPr>
              <a:t>d</a:t>
            </a:r>
            <a:r>
              <a:rPr lang="en-US" sz="4000" dirty="0" smtClean="0">
                <a:solidFill>
                  <a:srgbClr val="A50021"/>
                </a:solidFill>
                <a:latin typeface="Times New Roman" pitchFamily="18" charset="0"/>
                <a:cs typeface="Times New Roman" pitchFamily="18" charset="0"/>
              </a:rPr>
              <a:t>ata</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ode occurs at a value smaller than the median</a:t>
            </a:r>
            <a:endParaRPr lang="en-IN" sz="2000" i="1" spc="3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i="1" spc="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56</a:t>
            </a:fld>
            <a:endParaRPr lang="en-IN" dirty="0">
              <a:solidFill>
                <a:srgbClr val="04617B">
                  <a:shade val="90000"/>
                </a:srgbClr>
              </a:solidFill>
            </a:endParaRPr>
          </a:p>
        </p:txBody>
      </p:sp>
      <p:pic>
        <p:nvPicPr>
          <p:cNvPr id="8" name="Picture 7"/>
          <p:cNvPicPr>
            <a:picLocks noChangeAspect="1" noChangeArrowheads="1"/>
          </p:cNvPicPr>
          <p:nvPr/>
        </p:nvPicPr>
        <p:blipFill rotWithShape="1">
          <a:blip r:embed="rId2"/>
          <a:srcRect l="34658" r="33464"/>
          <a:stretch/>
        </p:blipFill>
        <p:spPr bwMode="auto">
          <a:xfrm>
            <a:off x="2286000" y="2403984"/>
            <a:ext cx="5040086" cy="3952373"/>
          </a:xfrm>
          <a:prstGeom prst="rect">
            <a:avLst/>
          </a:prstGeom>
          <a:noFill/>
          <a:ln w="9525">
            <a:noFill/>
            <a:miter lim="800000"/>
            <a:headEnd/>
            <a:tailEnd/>
          </a:ln>
          <a:effectLst/>
        </p:spPr>
      </p:pic>
    </p:spTree>
    <p:extLst>
      <p:ext uri="{BB962C8B-B14F-4D97-AF65-F5344CB8AC3E}">
        <p14:creationId xmlns:p14="http://schemas.microsoft.com/office/powerpoint/2010/main" val="13808313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Negatively skewed </a:t>
            </a:r>
            <a:r>
              <a:rPr lang="en-US" sz="4000" dirty="0">
                <a:solidFill>
                  <a:srgbClr val="A50021"/>
                </a:solidFill>
                <a:latin typeface="Times New Roman" pitchFamily="18" charset="0"/>
                <a:cs typeface="Times New Roman" pitchFamily="18" charset="0"/>
              </a:rPr>
              <a:t>d</a:t>
            </a:r>
            <a:r>
              <a:rPr lang="en-US" sz="4000" dirty="0" smtClean="0">
                <a:solidFill>
                  <a:srgbClr val="A50021"/>
                </a:solidFill>
                <a:latin typeface="Times New Roman" pitchFamily="18" charset="0"/>
                <a:cs typeface="Times New Roman" pitchFamily="18" charset="0"/>
              </a:rPr>
              <a:t>ata</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ode occurs at a value greater than the median</a:t>
            </a:r>
            <a:endParaRPr lang="en-IN" sz="2000" i="1" spc="3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i="1" spc="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57</a:t>
            </a:fld>
            <a:endParaRPr lang="en-IN" dirty="0">
              <a:solidFill>
                <a:srgbClr val="04617B">
                  <a:shade val="90000"/>
                </a:srgbClr>
              </a:solidFill>
            </a:endParaRPr>
          </a:p>
        </p:txBody>
      </p:sp>
      <p:pic>
        <p:nvPicPr>
          <p:cNvPr id="7" name="Picture 6"/>
          <p:cNvPicPr>
            <a:picLocks noChangeAspect="1" noChangeArrowheads="1"/>
          </p:cNvPicPr>
          <p:nvPr/>
        </p:nvPicPr>
        <p:blipFill rotWithShape="1">
          <a:blip r:embed="rId2"/>
          <a:srcRect l="66932"/>
          <a:stretch/>
        </p:blipFill>
        <p:spPr bwMode="auto">
          <a:xfrm>
            <a:off x="2090057" y="2516360"/>
            <a:ext cx="4818683" cy="3839997"/>
          </a:xfrm>
          <a:prstGeom prst="rect">
            <a:avLst/>
          </a:prstGeom>
          <a:noFill/>
          <a:ln w="9525">
            <a:noFill/>
            <a:miter lim="800000"/>
            <a:headEnd/>
            <a:tailEnd/>
          </a:ln>
          <a:effectLst/>
        </p:spPr>
      </p:pic>
    </p:spTree>
    <p:extLst>
      <p:ext uri="{BB962C8B-B14F-4D97-AF65-F5344CB8AC3E}">
        <p14:creationId xmlns:p14="http://schemas.microsoft.com/office/powerpoint/2010/main" val="3074782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72343" y="2667000"/>
            <a:ext cx="5562600" cy="5442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Empirical Relation!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There is an empirical relation, valid for moderately skewed data</a:t>
            </a:r>
          </a:p>
          <a:p>
            <a:pPr marL="0" lvl="1" indent="0" algn="ctr">
              <a:buClr>
                <a:schemeClr val="accent3"/>
              </a:buClr>
              <a:buSzPct val="95000"/>
              <a:buNone/>
            </a:pPr>
            <a:endParaRPr lang="en-US" sz="2000" b="1" i="1" spc="300" dirty="0" smtClean="0">
              <a:latin typeface="Times New Roman" panose="02020603050405020304" pitchFamily="18" charset="0"/>
              <a:cs typeface="Times New Roman" panose="02020603050405020304" pitchFamily="18" charset="0"/>
            </a:endParaRPr>
          </a:p>
          <a:p>
            <a:pPr marL="0" lvl="1" indent="0" algn="ctr">
              <a:buClr>
                <a:schemeClr val="accent3"/>
              </a:buClr>
              <a:buSzPct val="95000"/>
              <a:buNone/>
            </a:pPr>
            <a:r>
              <a:rPr lang="en-US" sz="2000" b="1" i="1" spc="300" dirty="0" smtClean="0">
                <a:latin typeface="Times New Roman" panose="02020603050405020304" pitchFamily="18" charset="0"/>
                <a:cs typeface="Times New Roman" panose="02020603050405020304" pitchFamily="18" charset="0"/>
              </a:rPr>
              <a:t>Mean – Mode = 3 * (Mean – Median)</a:t>
            </a:r>
            <a:endParaRPr lang="en-US" sz="2000" b="1" i="1" spc="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58</a:t>
            </a:fld>
            <a:endParaRPr lang="en-IN" dirty="0">
              <a:solidFill>
                <a:srgbClr val="04617B">
                  <a:shade val="90000"/>
                </a:srgbClr>
              </a:solidFill>
            </a:endParaRPr>
          </a:p>
        </p:txBody>
      </p:sp>
    </p:spTree>
    <p:extLst>
      <p:ext uri="{BB962C8B-B14F-4D97-AF65-F5344CB8AC3E}">
        <p14:creationId xmlns:p14="http://schemas.microsoft.com/office/powerpoint/2010/main" val="25680144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It is the average of the largest and smallest values in the set.</a:t>
            </a: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dirty="0" smtClean="0">
                <a:solidFill>
                  <a:schemeClr val="tx1"/>
                </a:solidFill>
                <a:latin typeface="Times New Roman" panose="02020603050405020304" pitchFamily="18" charset="0"/>
                <a:cs typeface="Times New Roman" panose="02020603050405020304" pitchFamily="18" charset="0"/>
              </a:rPr>
              <a:t>Steps</a:t>
            </a:r>
            <a:endParaRPr lang="en-IN" sz="1200" dirty="0" smtClean="0">
              <a:solidFill>
                <a:schemeClr val="tx1"/>
              </a:solidFill>
              <a:latin typeface="Times New Roman" panose="02020603050405020304" pitchFamily="18" charset="0"/>
              <a:cs typeface="Times New Roman" panose="02020603050405020304" pitchFamily="18" charset="0"/>
            </a:endParaRPr>
          </a:p>
          <a:p>
            <a:pPr marL="617220" lvl="2" indent="-342900" algn="just">
              <a:buClr>
                <a:schemeClr val="accent3"/>
              </a:buClr>
              <a:buSzPct val="95000"/>
              <a:buFont typeface="+mj-lt"/>
              <a:buAutoNum type="arabicPeriod"/>
            </a:pPr>
            <a:r>
              <a:rPr lang="en-IN" sz="1700" dirty="0" smtClean="0">
                <a:latin typeface="Times New Roman" panose="02020603050405020304" pitchFamily="18" charset="0"/>
                <a:cs typeface="Times New Roman" panose="02020603050405020304" pitchFamily="18" charset="0"/>
              </a:rPr>
              <a:t>A percentage ‘p’</a:t>
            </a:r>
            <a:r>
              <a:rPr lang="en-IN" sz="1700" i="1" dirty="0" smtClean="0">
                <a:latin typeface="Times New Roman" panose="02020603050405020304" pitchFamily="18" charset="0"/>
                <a:cs typeface="Times New Roman" panose="02020603050405020304" pitchFamily="18" charset="0"/>
              </a:rPr>
              <a:t> </a:t>
            </a:r>
            <a:r>
              <a:rPr lang="en-IN" sz="1700" dirty="0" smtClean="0">
                <a:latin typeface="Times New Roman" panose="02020603050405020304" pitchFamily="18" charset="0"/>
                <a:cs typeface="Times New Roman" panose="02020603050405020304" pitchFamily="18" charset="0"/>
              </a:rPr>
              <a:t>between 0 and 100 is specified</a:t>
            </a:r>
            <a:r>
              <a:rPr lang="en-IN" sz="1700" dirty="0">
                <a:latin typeface="Times New Roman" panose="02020603050405020304" pitchFamily="18" charset="0"/>
                <a:cs typeface="Times New Roman" panose="02020603050405020304" pitchFamily="18" charset="0"/>
              </a:rPr>
              <a:t>.</a:t>
            </a:r>
            <a:endParaRPr lang="en-IN" sz="17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buFont typeface="+mj-lt"/>
              <a:buAutoNum type="arabicPeriod"/>
            </a:pPr>
            <a:r>
              <a:rPr lang="en-IN" sz="1700" dirty="0">
                <a:latin typeface="Times New Roman" panose="02020603050405020304" pitchFamily="18" charset="0"/>
                <a:cs typeface="Times New Roman" panose="02020603050405020304" pitchFamily="18" charset="0"/>
              </a:rPr>
              <a:t>T</a:t>
            </a:r>
            <a:r>
              <a:rPr lang="en-IN" sz="1700" dirty="0" smtClean="0">
                <a:latin typeface="Times New Roman" panose="02020603050405020304" pitchFamily="18" charset="0"/>
                <a:cs typeface="Times New Roman" panose="02020603050405020304" pitchFamily="18" charset="0"/>
              </a:rPr>
              <a:t>he top and bottom of (p/2)% of the data is thrown out</a:t>
            </a:r>
          </a:p>
          <a:p>
            <a:pPr marL="617220" lvl="2" indent="-342900" algn="just">
              <a:buClr>
                <a:schemeClr val="accent3"/>
              </a:buClr>
              <a:buSzPct val="95000"/>
              <a:buFont typeface="+mj-lt"/>
              <a:buAutoNum type="arabicPeriod"/>
            </a:pPr>
            <a:r>
              <a:rPr lang="en-IN" sz="1700" dirty="0" smtClean="0">
                <a:latin typeface="Times New Roman" panose="02020603050405020304" pitchFamily="18" charset="0"/>
                <a:cs typeface="Times New Roman" panose="02020603050405020304" pitchFamily="18" charset="0"/>
              </a:rPr>
              <a:t>The mean is then calculated in the normal way</a:t>
            </a:r>
          </a:p>
          <a:p>
            <a:pPr marL="617220" lvl="2" indent="-342900" algn="just">
              <a:buClr>
                <a:schemeClr val="accent3"/>
              </a:buClr>
              <a:buSzPct val="95000"/>
              <a:buFont typeface="+mj-lt"/>
              <a:buAutoNum type="arabicPeriod"/>
            </a:pPr>
            <a:endParaRPr lang="en-IN" sz="17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Thus, the median is trimmed mean with p = 100% while the traditional mean corresponds to p = 0% </a:t>
            </a: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Note</a:t>
            </a: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Trimmed </a:t>
            </a:r>
            <a:r>
              <a:rPr lang="en-IN" sz="2000" dirty="0">
                <a:latin typeface="Times New Roman" panose="02020603050405020304" pitchFamily="18" charset="0"/>
                <a:cs typeface="Times New Roman" panose="02020603050405020304" pitchFamily="18" charset="0"/>
              </a:rPr>
              <a:t>mean </a:t>
            </a:r>
            <a:r>
              <a:rPr lang="en-IN" sz="2000" dirty="0" smtClean="0">
                <a:latin typeface="Times New Roman" panose="02020603050405020304" pitchFamily="18" charset="0"/>
                <a:cs typeface="Times New Roman" panose="02020603050405020304" pitchFamily="18" charset="0"/>
              </a:rPr>
              <a:t>is a special case of Midrange</a:t>
            </a:r>
            <a:endParaRPr lang="en-IN" sz="20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Midrange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59</a:t>
            </a:fld>
            <a:endParaRPr lang="en-IN" dirty="0">
              <a:solidFill>
                <a:srgbClr val="04617B">
                  <a:shade val="90000"/>
                </a:srgbClr>
              </a:solidFill>
            </a:endParaRPr>
          </a:p>
        </p:txBody>
      </p:sp>
    </p:spTree>
    <p:extLst>
      <p:ext uri="{BB962C8B-B14F-4D97-AF65-F5344CB8AC3E}">
        <p14:creationId xmlns:p14="http://schemas.microsoft.com/office/powerpoint/2010/main" val="3105755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Data</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761154" y="6297742"/>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16" name="Rectangle 15"/>
          <p:cNvSpPr/>
          <p:nvPr/>
        </p:nvSpPr>
        <p:spPr>
          <a:xfrm>
            <a:off x="883920" y="1710690"/>
            <a:ext cx="7734300" cy="160020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schemeClr val="tx1"/>
              </a:solidFill>
            </a:endParaRPr>
          </a:p>
          <a:p>
            <a:pPr algn="just"/>
            <a:r>
              <a:rPr lang="en-US" dirty="0" smtClean="0">
                <a:solidFill>
                  <a:schemeClr val="tx1"/>
                </a:solidFill>
              </a:rPr>
              <a:t>A set of data is a collection of </a:t>
            </a:r>
            <a:r>
              <a:rPr lang="en-US" dirty="0" smtClean="0">
                <a:solidFill>
                  <a:srgbClr val="A50021"/>
                </a:solidFill>
              </a:rPr>
              <a:t>observed values </a:t>
            </a:r>
            <a:r>
              <a:rPr lang="en-US" dirty="0" smtClean="0">
                <a:solidFill>
                  <a:schemeClr val="tx1"/>
                </a:solidFill>
              </a:rPr>
              <a:t>representing one or more characteristics of some objects or </a:t>
            </a:r>
            <a:r>
              <a:rPr lang="en-US" dirty="0" smtClean="0">
                <a:solidFill>
                  <a:srgbClr val="A50021"/>
                </a:solidFill>
              </a:rPr>
              <a:t>units.</a:t>
            </a:r>
            <a:endParaRPr lang="en-IN" dirty="0">
              <a:solidFill>
                <a:srgbClr val="A50021"/>
              </a:solidFill>
            </a:endParaRPr>
          </a:p>
        </p:txBody>
      </p:sp>
      <p:sp>
        <p:nvSpPr>
          <p:cNvPr id="17" name="Rounded Rectangle 16"/>
          <p:cNvSpPr/>
          <p:nvPr/>
        </p:nvSpPr>
        <p:spPr>
          <a:xfrm>
            <a:off x="883920" y="172593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Times New Roman" pitchFamily="18" charset="0"/>
                <a:cs typeface="Times New Roman" pitchFamily="18" charset="0"/>
              </a:rPr>
              <a:t>Definition 3.1: </a:t>
            </a:r>
            <a:r>
              <a:rPr lang="en-US" sz="2000" b="1" dirty="0" smtClean="0">
                <a:solidFill>
                  <a:schemeClr val="tx1"/>
                </a:solidFill>
                <a:latin typeface="Times New Roman" pitchFamily="18" charset="0"/>
                <a:cs typeface="Times New Roman" pitchFamily="18" charset="0"/>
              </a:rPr>
              <a:t>Data</a:t>
            </a:r>
            <a:endParaRPr lang="en-IN" sz="2000" b="1" dirty="0">
              <a:solidFill>
                <a:schemeClr val="tx1"/>
              </a:solidFill>
              <a:latin typeface="Times New Roman" pitchFamily="18" charset="0"/>
              <a:cs typeface="Times New Roman" pitchFamily="18" charset="0"/>
            </a:endParaRPr>
          </a:p>
        </p:txBody>
      </p:sp>
      <p:sp>
        <p:nvSpPr>
          <p:cNvPr id="19" name="Content Placeholder 2"/>
          <p:cNvSpPr>
            <a:spLocks noGrp="1"/>
          </p:cNvSpPr>
          <p:nvPr>
            <p:ph idx="1"/>
          </p:nvPr>
        </p:nvSpPr>
        <p:spPr>
          <a:xfrm>
            <a:off x="550985" y="3446586"/>
            <a:ext cx="8357672" cy="2625968"/>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For TRP, data collection consist of the following attributes.</a:t>
            </a:r>
          </a:p>
          <a:p>
            <a:pPr marL="617220" lvl="2" indent="-342900" algn="just">
              <a:buClr>
                <a:schemeClr val="accent3"/>
              </a:buClr>
              <a:buSzPct val="95000"/>
            </a:pPr>
            <a:r>
              <a:rPr lang="en-US" sz="1700" b="1" dirty="0" smtClean="0">
                <a:latin typeface="Times New Roman" panose="02020603050405020304" pitchFamily="18" charset="0"/>
                <a:cs typeface="Times New Roman" panose="02020603050405020304" pitchFamily="18" charset="0"/>
              </a:rPr>
              <a:t>Age: </a:t>
            </a:r>
            <a:r>
              <a:rPr lang="en-US" sz="1700" dirty="0" smtClean="0">
                <a:latin typeface="Times New Roman" panose="02020603050405020304" pitchFamily="18" charset="0"/>
                <a:cs typeface="Times New Roman" panose="02020603050405020304" pitchFamily="18" charset="0"/>
              </a:rPr>
              <a:t>A viewer’s age in years</a:t>
            </a:r>
          </a:p>
          <a:p>
            <a:pPr marL="617220" lvl="2" indent="-342900" algn="just">
              <a:buClr>
                <a:schemeClr val="accent3"/>
              </a:buClr>
              <a:buSzPct val="95000"/>
            </a:pPr>
            <a:r>
              <a:rPr lang="en-US" sz="1700" b="1" dirty="0" smtClean="0">
                <a:latin typeface="Times New Roman" panose="02020603050405020304" pitchFamily="18" charset="0"/>
                <a:cs typeface="Times New Roman" panose="02020603050405020304" pitchFamily="18" charset="0"/>
              </a:rPr>
              <a:t>Sex: </a:t>
            </a:r>
            <a:r>
              <a:rPr lang="en-US" sz="1700" dirty="0">
                <a:latin typeface="Times New Roman" panose="02020603050405020304" pitchFamily="18" charset="0"/>
                <a:cs typeface="Times New Roman" panose="02020603050405020304" pitchFamily="18" charset="0"/>
              </a:rPr>
              <a:t>A viewer’s </a:t>
            </a:r>
            <a:r>
              <a:rPr lang="en-US" sz="1700" dirty="0" smtClean="0">
                <a:latin typeface="Times New Roman" panose="02020603050405020304" pitchFamily="18" charset="0"/>
                <a:cs typeface="Times New Roman" panose="02020603050405020304" pitchFamily="18" charset="0"/>
              </a:rPr>
              <a:t>gender coded 1 for male and 0 for female</a:t>
            </a:r>
            <a:endParaRPr lang="en-US" sz="1700" b="1"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US" sz="1700" b="1" dirty="0" smtClean="0">
                <a:latin typeface="Times New Roman" panose="02020603050405020304" pitchFamily="18" charset="0"/>
                <a:cs typeface="Times New Roman" panose="02020603050405020304" pitchFamily="18" charset="0"/>
              </a:rPr>
              <a:t>Happy: </a:t>
            </a:r>
            <a:r>
              <a:rPr lang="en-US" sz="1700" dirty="0" smtClean="0">
                <a:latin typeface="Times New Roman" panose="02020603050405020304" pitchFamily="18" charset="0"/>
                <a:cs typeface="Times New Roman" panose="02020603050405020304" pitchFamily="18" charset="0"/>
              </a:rPr>
              <a:t>A viewer’s general happiness</a:t>
            </a:r>
          </a:p>
          <a:p>
            <a:pPr marL="1623060" lvl="6" indent="-342900" algn="just">
              <a:buSzPct val="95000"/>
            </a:pPr>
            <a:r>
              <a:rPr lang="en-US" dirty="0" smtClean="0">
                <a:latin typeface="Times New Roman" panose="02020603050405020304" pitchFamily="18" charset="0"/>
                <a:cs typeface="Times New Roman" panose="02020603050405020304" pitchFamily="18" charset="0"/>
              </a:rPr>
              <a:t>NH</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not too happy</a:t>
            </a:r>
          </a:p>
          <a:p>
            <a:pPr marL="1623060" lvl="6" indent="-342900" algn="just">
              <a:buSzPct val="95000"/>
            </a:pPr>
            <a:r>
              <a:rPr lang="en-US" dirty="0" smtClean="0">
                <a:latin typeface="Times New Roman" panose="02020603050405020304" pitchFamily="18" charset="0"/>
                <a:cs typeface="Times New Roman" panose="02020603050405020304" pitchFamily="18" charset="0"/>
              </a:rPr>
              <a:t>PH</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pretty happy</a:t>
            </a:r>
          </a:p>
          <a:p>
            <a:pPr marL="1623060" lvl="6" indent="-342900" algn="just">
              <a:buSzPct val="95000"/>
            </a:pPr>
            <a:r>
              <a:rPr lang="en-US" dirty="0" smtClean="0">
                <a:latin typeface="Times New Roman" panose="02020603050405020304" pitchFamily="18" charset="0"/>
                <a:cs typeface="Times New Roman" panose="02020603050405020304" pitchFamily="18" charset="0"/>
              </a:rPr>
              <a:t>VH</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very happy</a:t>
            </a:r>
          </a:p>
          <a:p>
            <a:pPr marL="617220" lvl="2" indent="-342900" algn="just">
              <a:buClr>
                <a:schemeClr val="accent3"/>
              </a:buClr>
              <a:buSzPct val="95000"/>
            </a:pPr>
            <a:r>
              <a:rPr lang="en-US" sz="1700" b="1" dirty="0" err="1" smtClean="0">
                <a:latin typeface="Times New Roman" panose="02020603050405020304" pitchFamily="18" charset="0"/>
                <a:cs typeface="Times New Roman" panose="02020603050405020304" pitchFamily="18" charset="0"/>
              </a:rPr>
              <a:t>TVHours</a:t>
            </a:r>
            <a:r>
              <a:rPr lang="en-US" sz="1700" b="1"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The average number of hours a respondent watched TV during a day</a:t>
            </a: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b="1"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604933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Location  measure are far too insufficient to understand data. </a:t>
            </a: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Another set of commonly used summary statistics for continuous data are those that measure the dispersion. </a:t>
            </a: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A dispersion measures the extent of spread of observations in a sample.</a:t>
            </a:r>
          </a:p>
          <a:p>
            <a:pPr marL="1371600" lvl="5" indent="-274320" algn="just">
              <a:buSzPct val="95000"/>
            </a:pPr>
            <a:endParaRPr lang="en-IN" sz="14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Some important measure of dispersion are:</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Range</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Variance and Standard Deviation</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Mean Absolute Deviation (MAD)</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Absolute Average Deviation (AAD)</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Interquartile Range (IQR)</a:t>
            </a:r>
            <a:endParaRPr lang="en-US" sz="19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Measures of dispersion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60</a:t>
            </a:fld>
            <a:endParaRPr lang="en-IN" dirty="0">
              <a:solidFill>
                <a:srgbClr val="04617B">
                  <a:shade val="90000"/>
                </a:srgbClr>
              </a:solidFill>
            </a:endParaRPr>
          </a:p>
        </p:txBody>
      </p:sp>
    </p:spTree>
    <p:extLst>
      <p:ext uri="{BB962C8B-B14F-4D97-AF65-F5344CB8AC3E}">
        <p14:creationId xmlns:p14="http://schemas.microsoft.com/office/powerpoint/2010/main" val="4288015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485899"/>
            <a:ext cx="8425339" cy="4579621"/>
          </a:xfrm>
        </p:spPr>
        <p:txBody>
          <a:bodyPr>
            <a:normAutofit fontScale="92500" lnSpcReduction="20000"/>
          </a:bodyPr>
          <a:lstStyle/>
          <a:p>
            <a:pPr marL="0" lvl="1" indent="0" algn="just">
              <a:buClr>
                <a:schemeClr val="accent3"/>
              </a:buClr>
              <a:buSzPct val="95000"/>
              <a:buNone/>
            </a:pPr>
            <a:r>
              <a:rPr lang="en-IN" sz="2000" b="1" dirty="0" smtClean="0">
                <a:solidFill>
                  <a:schemeClr val="tx1"/>
                </a:solidFill>
                <a:latin typeface="Times New Roman" panose="02020603050405020304" pitchFamily="18" charset="0"/>
                <a:cs typeface="Times New Roman" panose="02020603050405020304" pitchFamily="18" charset="0"/>
              </a:rPr>
              <a:t>Example</a:t>
            </a:r>
          </a:p>
          <a:p>
            <a:pPr marL="342900" lvl="1" indent="-342900" algn="just">
              <a:buClr>
                <a:schemeClr val="accent3"/>
              </a:buClr>
              <a:buSzPct val="95000"/>
            </a:pPr>
            <a:r>
              <a:rPr lang="en-IN" sz="2000" dirty="0" smtClean="0">
                <a:latin typeface="Times New Roman" panose="02020603050405020304" pitchFamily="18" charset="0"/>
                <a:cs typeface="Times New Roman" panose="02020603050405020304" pitchFamily="18" charset="0"/>
              </a:rPr>
              <a:t>Suppose, two samples of fruit juice bottles from two companies </a:t>
            </a:r>
            <a:r>
              <a:rPr lang="en-IN" sz="2000" b="1" i="1" dirty="0" smtClean="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 and </a:t>
            </a:r>
            <a:r>
              <a:rPr lang="en-IN" sz="2000" b="1" i="1" dirty="0" smtClean="0">
                <a:latin typeface="Times New Roman" panose="02020603050405020304" pitchFamily="18" charset="0"/>
                <a:cs typeface="Times New Roman" panose="02020603050405020304" pitchFamily="18" charset="0"/>
              </a:rPr>
              <a:t>B</a:t>
            </a:r>
            <a:r>
              <a:rPr lang="en-IN" sz="2000" dirty="0" smtClean="0">
                <a:latin typeface="Times New Roman" panose="02020603050405020304" pitchFamily="18" charset="0"/>
                <a:cs typeface="Times New Roman" panose="02020603050405020304" pitchFamily="18" charset="0"/>
              </a:rPr>
              <a:t>. The unit in each bottle is measured in litre. </a:t>
            </a:r>
            <a:r>
              <a:rPr lang="en-IN" sz="2000" dirty="0" smtClean="0">
                <a:solidFill>
                  <a:schemeClr val="tx1"/>
                </a:solidFill>
                <a:latin typeface="Times New Roman" panose="02020603050405020304" pitchFamily="18" charset="0"/>
                <a:cs typeface="Times New Roman" panose="02020603050405020304" pitchFamily="18" charset="0"/>
              </a:rPr>
              <a:t> </a:t>
            </a:r>
          </a:p>
          <a:p>
            <a:pPr marL="342900" lvl="1" indent="-342900" algn="just">
              <a:buClr>
                <a:schemeClr val="accent3"/>
              </a:buClr>
              <a:buSzPct val="95000"/>
            </a:pPr>
            <a:endParaRPr lang="en-IN" sz="2000" dirty="0" smtClean="0">
              <a:solidFill>
                <a:schemeClr val="tx1"/>
              </a:solidFill>
              <a:latin typeface="Times New Roman" panose="02020603050405020304" pitchFamily="18" charset="0"/>
              <a:cs typeface="Times New Roman" panose="02020603050405020304" pitchFamily="18" charset="0"/>
            </a:endParaRPr>
          </a:p>
          <a:p>
            <a:pPr marL="2103120" lvl="8" indent="-274320" algn="just">
              <a:buSzPct val="95000"/>
            </a:pPr>
            <a:endParaRPr lang="en-IN" sz="1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smtClean="0">
              <a:solidFill>
                <a:schemeClr val="tx1"/>
              </a:solidFill>
              <a:latin typeface="Times New Roman" panose="02020603050405020304" pitchFamily="18" charset="0"/>
              <a:cs typeface="Times New Roman" panose="02020603050405020304" pitchFamily="18" charset="0"/>
            </a:endParaRP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1097280" lvl="4" indent="-274320" algn="just">
              <a:buSzPct val="95000"/>
            </a:pPr>
            <a:endParaRPr lang="en-US" sz="16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latin typeface="Times New Roman" panose="02020603050405020304" pitchFamily="18" charset="0"/>
                <a:cs typeface="Times New Roman" panose="02020603050405020304" pitchFamily="18" charset="0"/>
              </a:rPr>
              <a:t>Both samples have same mean. However, the bottles from company A with more uniform content than company B.</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2000" dirty="0" smtClean="0">
                <a:solidFill>
                  <a:schemeClr val="tx1"/>
                </a:solidFill>
                <a:latin typeface="Times New Roman" panose="02020603050405020304" pitchFamily="18" charset="0"/>
                <a:cs typeface="Times New Roman" panose="02020603050405020304" pitchFamily="18" charset="0"/>
              </a:rPr>
              <a:t>We say that the dispersion (or variability) of the observation from the average is less for A than sample B.</a:t>
            </a:r>
          </a:p>
          <a:p>
            <a:pPr marL="2103120" lvl="8" indent="-274320" algn="just">
              <a:buSzPct val="95000"/>
            </a:pPr>
            <a:endParaRPr lang="en-US" sz="1000" dirty="0" smtClean="0">
              <a:solidFill>
                <a:schemeClr val="tx1"/>
              </a:solidFill>
              <a:latin typeface="Times New Roman" panose="02020603050405020304" pitchFamily="18" charset="0"/>
              <a:cs typeface="Times New Roman" panose="02020603050405020304" pitchFamily="18" charset="0"/>
            </a:endParaRPr>
          </a:p>
          <a:p>
            <a:pPr marL="548640" lvl="2" indent="-274320" algn="just">
              <a:buClr>
                <a:schemeClr val="accent3"/>
              </a:buClr>
              <a:buSzPct val="95000"/>
            </a:pPr>
            <a:r>
              <a:rPr lang="en-US" sz="1700" dirty="0" smtClean="0">
                <a:latin typeface="Times New Roman" panose="02020603050405020304" pitchFamily="18" charset="0"/>
                <a:cs typeface="Times New Roman" panose="02020603050405020304" pitchFamily="18" charset="0"/>
              </a:rPr>
              <a:t>The variability in a sample should display how the observation spread out from the average</a:t>
            </a:r>
          </a:p>
          <a:p>
            <a:pPr marL="2103120" lvl="8" indent="-274320" algn="just">
              <a:buSzPct val="95000"/>
            </a:pPr>
            <a:endParaRPr lang="en-US" sz="1000" dirty="0" smtClean="0">
              <a:latin typeface="Times New Roman" panose="02020603050405020304" pitchFamily="18" charset="0"/>
              <a:cs typeface="Times New Roman" panose="02020603050405020304" pitchFamily="18" charset="0"/>
            </a:endParaRPr>
          </a:p>
          <a:p>
            <a:pPr marL="548640" lvl="2" indent="-274320" algn="just">
              <a:buClr>
                <a:schemeClr val="accent3"/>
              </a:buClr>
              <a:buSzPct val="95000"/>
            </a:pPr>
            <a:r>
              <a:rPr lang="en-US" sz="1700" dirty="0" smtClean="0">
                <a:solidFill>
                  <a:schemeClr val="tx1"/>
                </a:solidFill>
                <a:latin typeface="Times New Roman" panose="02020603050405020304" pitchFamily="18" charset="0"/>
                <a:cs typeface="Times New Roman" panose="02020603050405020304" pitchFamily="18" charset="0"/>
              </a:rPr>
              <a:t>In buying juice, customer should feel more confident to buy it from A than B</a:t>
            </a:r>
            <a:endParaRPr lang="en-IN" sz="1700" dirty="0" smtClean="0">
              <a:solidFill>
                <a:schemeClr val="tx1"/>
              </a:solidFill>
              <a:latin typeface="Times New Roman" panose="02020603050405020304" pitchFamily="18" charset="0"/>
              <a:cs typeface="Times New Roman" panose="02020603050405020304" pitchFamily="18" charset="0"/>
            </a:endParaRPr>
          </a:p>
          <a:p>
            <a:pPr marL="1371600" lvl="5" indent="-274320" algn="just">
              <a:buSzPct val="95000"/>
            </a:pPr>
            <a:endParaRPr lang="en-IN" sz="1400" dirty="0" smtClean="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04948" y="260648"/>
            <a:ext cx="8425339" cy="989032"/>
          </a:xfrm>
        </p:spPr>
        <p:txBody>
          <a:bodyPr>
            <a:normAutofit/>
          </a:bodyPr>
          <a:lstStyle/>
          <a:p>
            <a:pPr algn="l"/>
            <a:r>
              <a:rPr lang="en-US" sz="4000" dirty="0" smtClean="0">
                <a:solidFill>
                  <a:srgbClr val="A50021"/>
                </a:solidFill>
                <a:latin typeface="Times New Roman" pitchFamily="18" charset="0"/>
                <a:cs typeface="Times New Roman" pitchFamily="18" charset="0"/>
              </a:rPr>
              <a:t>Measures of dispersion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43106759"/>
              </p:ext>
            </p:extLst>
          </p:nvPr>
        </p:nvGraphicFramePr>
        <p:xfrm>
          <a:off x="1463516" y="2679033"/>
          <a:ext cx="6160135" cy="1020128"/>
        </p:xfrm>
        <a:graphic>
          <a:graphicData uri="http://schemas.openxmlformats.org/drawingml/2006/table">
            <a:tbl>
              <a:tblPr firstRow="1" firstCol="1" bandRow="1">
                <a:tableStyleId>{5C22544A-7EE6-4342-B048-85BDC9FD1C3A}</a:tableStyleId>
              </a:tblPr>
              <a:tblGrid>
                <a:gridCol w="1269365">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78535">
                  <a:extLst>
                    <a:ext uri="{9D8B030D-6E8A-4147-A177-3AD203B41FA5}">
                      <a16:colId xmlns:a16="http://schemas.microsoft.com/office/drawing/2014/main" val="20004"/>
                    </a:ext>
                  </a:extLst>
                </a:gridCol>
                <a:gridCol w="978535">
                  <a:extLst>
                    <a:ext uri="{9D8B030D-6E8A-4147-A177-3AD203B41FA5}">
                      <a16:colId xmlns:a16="http://schemas.microsoft.com/office/drawing/2014/main" val="20005"/>
                    </a:ext>
                  </a:extLst>
                </a:gridCol>
              </a:tblGrid>
              <a:tr h="536607">
                <a:tc>
                  <a:txBody>
                    <a:bodyPr/>
                    <a:lstStyle/>
                    <a:p>
                      <a:pPr>
                        <a:lnSpc>
                          <a:spcPct val="115000"/>
                        </a:lnSpc>
                        <a:spcBef>
                          <a:spcPts val="600"/>
                        </a:spcBef>
                        <a:spcAft>
                          <a:spcPts val="600"/>
                        </a:spcAft>
                      </a:pPr>
                      <a:r>
                        <a:rPr lang="en-IN" sz="1800" dirty="0">
                          <a:effectLst/>
                        </a:rPr>
                        <a:t>Sample A</a:t>
                      </a:r>
                      <a:endParaRPr lang="en-IN" sz="11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IN" sz="1800" dirty="0">
                          <a:effectLst/>
                        </a:rPr>
                        <a:t>0.97</a:t>
                      </a:r>
                      <a:endParaRPr lang="en-IN" sz="11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IN" sz="1800" dirty="0">
                          <a:effectLst/>
                        </a:rPr>
                        <a:t>1.00</a:t>
                      </a:r>
                      <a:endParaRPr lang="en-IN" sz="11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IN" sz="1800" dirty="0">
                          <a:effectLst/>
                        </a:rPr>
                        <a:t>0.94</a:t>
                      </a:r>
                      <a:endParaRPr lang="en-IN" sz="11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IN" sz="1800" dirty="0">
                          <a:effectLst/>
                        </a:rPr>
                        <a:t>1.03</a:t>
                      </a:r>
                      <a:endParaRPr lang="en-IN" sz="11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IN" sz="1800" dirty="0">
                          <a:effectLst/>
                        </a:rPr>
                        <a:t>1.06</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83521">
                <a:tc>
                  <a:txBody>
                    <a:bodyPr/>
                    <a:lstStyle/>
                    <a:p>
                      <a:pPr>
                        <a:lnSpc>
                          <a:spcPct val="115000"/>
                        </a:lnSpc>
                        <a:spcBef>
                          <a:spcPts val="300"/>
                        </a:spcBef>
                        <a:spcAft>
                          <a:spcPts val="300"/>
                        </a:spcAft>
                      </a:pPr>
                      <a:r>
                        <a:rPr lang="en-IN" sz="1800" dirty="0" smtClean="0">
                          <a:solidFill>
                            <a:schemeClr val="tx1"/>
                          </a:solidFill>
                          <a:effectLst/>
                        </a:rPr>
                        <a:t>Sample </a:t>
                      </a:r>
                      <a:r>
                        <a:rPr lang="en-IN" sz="1800" dirty="0">
                          <a:solidFill>
                            <a:schemeClr val="tx1"/>
                          </a:solidFill>
                          <a:effectLst/>
                        </a:rPr>
                        <a:t>B</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Bef>
                          <a:spcPts val="300"/>
                        </a:spcBef>
                        <a:spcAft>
                          <a:spcPts val="300"/>
                        </a:spcAft>
                      </a:pPr>
                      <a:r>
                        <a:rPr lang="en-IN" sz="1800" dirty="0">
                          <a:solidFill>
                            <a:schemeClr val="tx1"/>
                          </a:solidFill>
                          <a:effectLst/>
                        </a:rPr>
                        <a:t>1.06</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Bef>
                          <a:spcPts val="300"/>
                        </a:spcBef>
                        <a:spcAft>
                          <a:spcPts val="300"/>
                        </a:spcAft>
                      </a:pPr>
                      <a:r>
                        <a:rPr lang="en-IN" sz="1800" dirty="0">
                          <a:solidFill>
                            <a:schemeClr val="tx1"/>
                          </a:solidFill>
                          <a:effectLst/>
                        </a:rPr>
                        <a:t>1.01</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Bef>
                          <a:spcPts val="300"/>
                        </a:spcBef>
                        <a:spcAft>
                          <a:spcPts val="300"/>
                        </a:spcAft>
                      </a:pPr>
                      <a:r>
                        <a:rPr lang="en-IN" sz="1800" dirty="0">
                          <a:solidFill>
                            <a:schemeClr val="tx1"/>
                          </a:solidFill>
                          <a:effectLst/>
                        </a:rPr>
                        <a:t>0.88</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Bef>
                          <a:spcPts val="300"/>
                        </a:spcBef>
                        <a:spcAft>
                          <a:spcPts val="300"/>
                        </a:spcAft>
                      </a:pPr>
                      <a:r>
                        <a:rPr lang="en-IN" sz="1800" dirty="0">
                          <a:solidFill>
                            <a:schemeClr val="tx1"/>
                          </a:solidFill>
                          <a:effectLst/>
                        </a:rPr>
                        <a:t>0.91</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Bef>
                          <a:spcPts val="300"/>
                        </a:spcBef>
                        <a:spcAft>
                          <a:spcPts val="300"/>
                        </a:spcAft>
                      </a:pPr>
                      <a:r>
                        <a:rPr lang="en-IN" sz="1800" dirty="0">
                          <a:solidFill>
                            <a:schemeClr val="tx1"/>
                          </a:solidFill>
                          <a:effectLst/>
                        </a:rPr>
                        <a:t>1.14</a:t>
                      </a:r>
                      <a:endParaRPr lang="en-IN" sz="1100" dirty="0">
                        <a:solidFill>
                          <a:schemeClr val="tx1"/>
                        </a:solidFill>
                        <a:effectLst/>
                        <a:latin typeface="Calibri"/>
                        <a:ea typeface="Calibri"/>
                        <a:cs typeface="Times New Roman"/>
                      </a:endParaRPr>
                    </a:p>
                  </a:txBody>
                  <a:tcPr marL="68580" marR="68580" marT="0" marB="0">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2877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783292"/>
          </a:xfrm>
        </p:spPr>
        <p:txBody>
          <a:bodyPr>
            <a:normAutofit/>
          </a:bodyPr>
          <a:lstStyle/>
          <a:p>
            <a:pPr algn="l"/>
            <a:r>
              <a:rPr lang="en-US" sz="4000" dirty="0" smtClean="0">
                <a:solidFill>
                  <a:srgbClr val="A50021"/>
                </a:solidFill>
                <a:latin typeface="Times New Roman" pitchFamily="18" charset="0"/>
                <a:cs typeface="Times New Roman" pitchFamily="18" charset="0"/>
              </a:rPr>
              <a:t>Range of a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45160" y="1449825"/>
                <a:ext cx="7734300" cy="322123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indent="-274320" algn="just">
                  <a:buClr>
                    <a:schemeClr val="accent3"/>
                  </a:buClr>
                  <a:buSzPct val="95000"/>
                </a:pPr>
                <a:endParaRPr lang="en-IN" sz="2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Let </a:t>
                </a:r>
                <a:r>
                  <a:rPr lang="en-IN" sz="2000" b="1" dirty="0">
                    <a:solidFill>
                      <a:schemeClr val="tx1"/>
                    </a:solidFill>
                    <a:latin typeface="Times New Roman" panose="02020603050405020304" pitchFamily="18" charset="0"/>
                    <a:cs typeface="Times New Roman" panose="02020603050405020304" pitchFamily="18" charset="0"/>
                  </a:rPr>
                  <a:t>X =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𝟏</m:t>
                        </m:r>
                      </m:sub>
                    </m:sSub>
                  </m:oMath>
                </a14:m>
                <a:r>
                  <a:rPr lang="en-US" sz="20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𝟐</m:t>
                        </m:r>
                      </m:sub>
                    </m:sSub>
                  </m:oMath>
                </a14:m>
                <a:r>
                  <a:rPr lang="en-US" sz="20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𝟏</m:t>
                        </m:r>
                      </m:sub>
                    </m:sSub>
                  </m:oMath>
                </a14:m>
                <a:r>
                  <a:rPr lang="en-US" sz="20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𝐧</m:t>
                        </m:r>
                      </m:sub>
                    </m:sSub>
                  </m:oMath>
                </a14:m>
                <a:r>
                  <a:rPr lang="en-IN" sz="2000" dirty="0">
                    <a:solidFill>
                      <a:schemeClr val="tx1"/>
                    </a:solidFill>
                    <a:latin typeface="Times New Roman" panose="02020603050405020304" pitchFamily="18" charset="0"/>
                    <a:cs typeface="Times New Roman" panose="02020603050405020304" pitchFamily="18" charset="0"/>
                  </a:rPr>
                  <a:t> be </a:t>
                </a:r>
                <a:r>
                  <a:rPr lang="en-IN" sz="2000" b="1" dirty="0">
                    <a:solidFill>
                      <a:schemeClr val="tx1"/>
                    </a:solidFill>
                    <a:latin typeface="Times New Roman" panose="02020603050405020304" pitchFamily="18" charset="0"/>
                    <a:cs typeface="Times New Roman" panose="02020603050405020304" pitchFamily="18" charset="0"/>
                  </a:rPr>
                  <a:t>n</a:t>
                </a:r>
                <a:r>
                  <a:rPr lang="en-IN" sz="2000" dirty="0">
                    <a:solidFill>
                      <a:schemeClr val="tx1"/>
                    </a:solidFill>
                    <a:latin typeface="Times New Roman" panose="02020603050405020304" pitchFamily="18" charset="0"/>
                    <a:cs typeface="Times New Roman" panose="02020603050405020304" pitchFamily="18" charset="0"/>
                  </a:rPr>
                  <a:t> sample values that are arranged in increasing order</a:t>
                </a:r>
                <a:r>
                  <a:rPr lang="en-IN" sz="2000" dirty="0" smtClean="0">
                    <a:solidFill>
                      <a:schemeClr val="tx1"/>
                    </a:solidFill>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a:solidFill>
                      <a:schemeClr val="tx1"/>
                    </a:solidFill>
                    <a:latin typeface="Times New Roman" panose="02020603050405020304" pitchFamily="18" charset="0"/>
                    <a:cs typeface="Times New Roman" panose="02020603050405020304" pitchFamily="18" charset="0"/>
                  </a:rPr>
                  <a:t>The range </a:t>
                </a:r>
                <a:r>
                  <a:rPr lang="en-IN" sz="2000" b="1" dirty="0">
                    <a:solidFill>
                      <a:schemeClr val="tx1"/>
                    </a:solidFill>
                    <a:latin typeface="Times New Roman" panose="02020603050405020304" pitchFamily="18" charset="0"/>
                    <a:cs typeface="Times New Roman" panose="02020603050405020304" pitchFamily="18" charset="0"/>
                  </a:rPr>
                  <a:t>R</a:t>
                </a:r>
                <a:r>
                  <a:rPr lang="en-IN" sz="2000" dirty="0">
                    <a:solidFill>
                      <a:schemeClr val="tx1"/>
                    </a:solidFill>
                    <a:latin typeface="Times New Roman" panose="02020603050405020304" pitchFamily="18" charset="0"/>
                    <a:cs typeface="Times New Roman" panose="02020603050405020304" pitchFamily="18" charset="0"/>
                  </a:rPr>
                  <a:t> of these samples are then defined as</a:t>
                </a:r>
                <a:r>
                  <a:rPr lang="en-IN" sz="2000" dirty="0" smtClean="0">
                    <a:solidFill>
                      <a:schemeClr val="tx1"/>
                    </a:solidFill>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endParaRPr lang="en-IN" sz="2000" dirty="0">
                  <a:solidFill>
                    <a:schemeClr val="tx1"/>
                  </a:solidFill>
                  <a:latin typeface="Times New Roman" panose="02020603050405020304" pitchFamily="18" charset="0"/>
                  <a:cs typeface="Times New Roman" panose="02020603050405020304" pitchFamily="18" charset="0"/>
                </a:endParaRPr>
              </a:p>
              <a:p>
                <a:pPr marL="0" lvl="1" indent="0" algn="ctr">
                  <a:buClr>
                    <a:schemeClr val="accent3"/>
                  </a:buClr>
                  <a:buSzPct val="95000"/>
                  <a:buNone/>
                </a:pPr>
                <a:r>
                  <a:rPr lang="en-IN" sz="2000" b="1" dirty="0">
                    <a:solidFill>
                      <a:schemeClr val="tx1"/>
                    </a:solidFill>
                    <a:latin typeface="Times New Roman" panose="02020603050405020304" pitchFamily="18" charset="0"/>
                    <a:cs typeface="Times New Roman" panose="02020603050405020304" pitchFamily="18" charset="0"/>
                  </a:rPr>
                  <a:t>R = max(X) – min(X) =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𝐧</m:t>
                        </m:r>
                      </m:sub>
                    </m:sSub>
                  </m:oMath>
                </a14:m>
                <a:r>
                  <a:rPr lang="en-US" sz="2000" b="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𝟏</m:t>
                        </m:r>
                      </m:sub>
                    </m:sSub>
                  </m:oMath>
                </a14:m>
                <a:r>
                  <a:rPr lang="en-US" sz="2000" b="1" dirty="0" smtClean="0">
                    <a:solidFill>
                      <a:schemeClr val="tx1"/>
                    </a:solidFill>
                    <a:latin typeface="Times New Roman" panose="02020603050405020304" pitchFamily="18" charset="0"/>
                    <a:cs typeface="Times New Roman" panose="02020603050405020304" pitchFamily="18" charset="0"/>
                  </a:rPr>
                  <a:t>z</a:t>
                </a:r>
                <a:endParaRPr lang="en-US" sz="20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45160" y="1449825"/>
                <a:ext cx="7734300" cy="322123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37540" y="14498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3.14: </a:t>
            </a:r>
            <a:r>
              <a:rPr lang="en-US" sz="2000" b="1" dirty="0" smtClean="0">
                <a:solidFill>
                  <a:prstClr val="black"/>
                </a:solidFill>
                <a:latin typeface="Times New Roman" pitchFamily="18" charset="0"/>
                <a:cs typeface="Times New Roman" pitchFamily="18" charset="0"/>
              </a:rPr>
              <a:t>Range of a sample</a:t>
            </a:r>
            <a:endParaRPr lang="en-IN" sz="2000" b="1" dirty="0">
              <a:solidFill>
                <a:prstClr val="black"/>
              </a:solidFill>
              <a:latin typeface="Times New Roman" pitchFamily="18" charset="0"/>
              <a:cs typeface="Times New Roman" pitchFamily="18" charset="0"/>
            </a:endParaRPr>
          </a:p>
        </p:txBody>
      </p:sp>
      <p:sp>
        <p:nvSpPr>
          <p:cNvPr id="9" name="Content Placeholder 2"/>
          <p:cNvSpPr>
            <a:spLocks noGrp="1"/>
          </p:cNvSpPr>
          <p:nvPr>
            <p:ph idx="1"/>
          </p:nvPr>
        </p:nvSpPr>
        <p:spPr>
          <a:xfrm>
            <a:off x="315678" y="4899659"/>
            <a:ext cx="8425339" cy="1607821"/>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Range identifies the maximum spread, it can be misleading if most of the values are concentrated in a narrow band of values, but there are also a relatively small number of more extreme values.</a:t>
            </a:r>
          </a:p>
          <a:p>
            <a:pPr marL="2103120" lvl="8" indent="-274320" algn="just">
              <a:buSzPct val="95000"/>
            </a:pPr>
            <a:endParaRPr lang="en-IN" sz="1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The variance is another measure of dispersion to deal with such a situation.</a:t>
            </a:r>
            <a:endParaRPr lang="en-IN"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5203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12832"/>
          </a:xfrm>
        </p:spPr>
        <p:txBody>
          <a:bodyPr>
            <a:normAutofit/>
          </a:bodyPr>
          <a:lstStyle/>
          <a:p>
            <a:pPr algn="l"/>
            <a:r>
              <a:rPr lang="en-US" sz="4000" dirty="0" smtClean="0">
                <a:solidFill>
                  <a:srgbClr val="A50021"/>
                </a:solidFill>
                <a:latin typeface="Times New Roman" pitchFamily="18" charset="0"/>
                <a:cs typeface="Times New Roman" pitchFamily="18" charset="0"/>
              </a:rPr>
              <a:t>Variance and Standard Deviation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29920" y="1777485"/>
                <a:ext cx="7734300" cy="445567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indent="-274320" algn="just">
                  <a:buClr>
                    <a:schemeClr val="accent3"/>
                  </a:buClr>
                  <a:buSzPct val="95000"/>
                </a:pPr>
                <a:endParaRPr lang="en-IN" sz="2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Let </a:t>
                </a:r>
                <a:r>
                  <a:rPr lang="en-IN" sz="2000" b="1" dirty="0">
                    <a:solidFill>
                      <a:schemeClr val="tx1"/>
                    </a:solidFill>
                    <a:latin typeface="Times New Roman" panose="02020603050405020304" pitchFamily="18" charset="0"/>
                    <a:cs typeface="Times New Roman" panose="02020603050405020304" pitchFamily="18" charset="0"/>
                  </a:rPr>
                  <a:t>X = {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𝟏</m:t>
                        </m:r>
                      </m:sub>
                    </m:sSub>
                  </m:oMath>
                </a14:m>
                <a:r>
                  <a:rPr lang="en-US" sz="20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𝟐</m:t>
                        </m:r>
                      </m:sub>
                    </m:sSub>
                  </m:oMath>
                </a14:m>
                <a:r>
                  <a:rPr lang="en-US" sz="20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𝟏</m:t>
                        </m:r>
                      </m:sub>
                    </m:sSub>
                  </m:oMath>
                </a14:m>
                <a:r>
                  <a:rPr lang="en-US" sz="20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chemeClr val="tx1"/>
                            </a:solidFill>
                            <a:latin typeface="Cambria Math" panose="02040503050406030204" pitchFamily="18" charset="0"/>
                            <a:cs typeface="Times New Roman" panose="02020603050405020304" pitchFamily="18" charset="0"/>
                          </a:rPr>
                        </m:ctrlPr>
                      </m:sSubPr>
                      <m:e>
                        <m:r>
                          <a:rPr lang="en-IN" sz="2000" b="1">
                            <a:solidFill>
                              <a:schemeClr val="tx1"/>
                            </a:solidFill>
                            <a:latin typeface="Cambria Math" panose="02040503050406030204" pitchFamily="18" charset="0"/>
                            <a:cs typeface="Times New Roman" panose="02020603050405020304" pitchFamily="18" charset="0"/>
                          </a:rPr>
                          <m:t>𝐱</m:t>
                        </m:r>
                      </m:e>
                      <m:sub>
                        <m:r>
                          <a:rPr lang="en-IN" sz="2000" b="1">
                            <a:solidFill>
                              <a:schemeClr val="tx1"/>
                            </a:solidFill>
                            <a:latin typeface="Cambria Math" panose="02040503050406030204" pitchFamily="18" charset="0"/>
                            <a:cs typeface="Times New Roman" panose="02020603050405020304" pitchFamily="18" charset="0"/>
                          </a:rPr>
                          <m:t>𝐧</m:t>
                        </m:r>
                      </m:sub>
                    </m:sSub>
                  </m:oMath>
                </a14:m>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are sample values of </a:t>
                </a:r>
                <a:r>
                  <a:rPr lang="en-IN" sz="2000" b="1" dirty="0">
                    <a:solidFill>
                      <a:schemeClr val="tx1"/>
                    </a:solidFill>
                    <a:latin typeface="Times New Roman" panose="02020603050405020304" pitchFamily="18" charset="0"/>
                    <a:cs typeface="Times New Roman" panose="02020603050405020304" pitchFamily="18" charset="0"/>
                  </a:rPr>
                  <a:t>n</a:t>
                </a:r>
                <a:r>
                  <a:rPr lang="en-IN" sz="2000" dirty="0">
                    <a:solidFill>
                      <a:schemeClr val="tx1"/>
                    </a:solidFill>
                    <a:latin typeface="Times New Roman" panose="02020603050405020304" pitchFamily="18" charset="0"/>
                    <a:cs typeface="Times New Roman" panose="02020603050405020304" pitchFamily="18" charset="0"/>
                  </a:rPr>
                  <a:t> samples. Then, variance denoted as </a:t>
                </a:r>
                <a:r>
                  <a:rPr lang="el-GR" sz="2000" dirty="0">
                    <a:solidFill>
                      <a:schemeClr val="tx1"/>
                    </a:solidFill>
                    <a:latin typeface="Times New Roman" panose="02020603050405020304" pitchFamily="18" charset="0"/>
                    <a:cs typeface="Times New Roman" panose="02020603050405020304" pitchFamily="18" charset="0"/>
                  </a:rPr>
                  <a:t> </a:t>
                </a:r>
                <a:r>
                  <a:rPr lang="el-GR" sz="2000" b="1" dirty="0">
                    <a:solidFill>
                      <a:schemeClr val="tx1"/>
                    </a:solidFill>
                    <a:latin typeface="Times New Roman" panose="02020603050405020304" pitchFamily="18" charset="0"/>
                    <a:cs typeface="Times New Roman" panose="02020603050405020304" pitchFamily="18" charset="0"/>
                  </a:rPr>
                  <a:t>σ²</a:t>
                </a:r>
                <a:r>
                  <a:rPr lang="en-IN" sz="2000" dirty="0">
                    <a:solidFill>
                      <a:schemeClr val="tx1"/>
                    </a:solidFill>
                    <a:latin typeface="Times New Roman" panose="02020603050405020304" pitchFamily="18" charset="0"/>
                    <a:cs typeface="Times New Roman" panose="02020603050405020304" pitchFamily="18" charset="0"/>
                  </a:rPr>
                  <a:t> is defined as :-</a:t>
                </a:r>
              </a:p>
              <a:p>
                <a:pPr marL="0" lvl="1" indent="0" algn="ctr">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IN" sz="2000" b="1" i="1">
                              <a:solidFill>
                                <a:schemeClr val="tx1"/>
                              </a:solidFill>
                              <a:latin typeface="Cambria Math" panose="02040503050406030204" pitchFamily="18" charset="0"/>
                            </a:rPr>
                          </m:ctrlPr>
                        </m:sSupPr>
                        <m:e>
                          <m:r>
                            <a:rPr lang="en-IN" sz="2000" b="1">
                              <a:solidFill>
                                <a:schemeClr val="tx1"/>
                              </a:solidFill>
                              <a:latin typeface="Cambria Math" panose="02040503050406030204" pitchFamily="18" charset="0"/>
                            </a:rPr>
                            <m:t>𝛔</m:t>
                          </m:r>
                        </m:e>
                        <m:sup>
                          <m:r>
                            <a:rPr lang="en-IN" sz="2000" b="1">
                              <a:solidFill>
                                <a:schemeClr val="tx1"/>
                              </a:solidFill>
                              <a:latin typeface="Cambria Math" panose="02040503050406030204" pitchFamily="18" charset="0"/>
                            </a:rPr>
                            <m:t>𝟐</m:t>
                          </m:r>
                        </m:sup>
                      </m:sSup>
                      <m:r>
                        <a:rPr lang="en-IN" sz="2000" b="1">
                          <a:solidFill>
                            <a:schemeClr val="tx1"/>
                          </a:solidFill>
                          <a:latin typeface="Cambria Math" panose="02040503050406030204" pitchFamily="18" charset="0"/>
                        </a:rPr>
                        <m:t>=</m:t>
                      </m:r>
                      <m:f>
                        <m:fPr>
                          <m:ctrlPr>
                            <a:rPr lang="en-IN" sz="2000" b="1" i="1">
                              <a:solidFill>
                                <a:schemeClr val="tx1"/>
                              </a:solidFill>
                              <a:latin typeface="Cambria Math" panose="02040503050406030204" pitchFamily="18" charset="0"/>
                            </a:rPr>
                          </m:ctrlPr>
                        </m:fPr>
                        <m:num>
                          <m:r>
                            <a:rPr lang="en-IN" sz="2000" b="1">
                              <a:solidFill>
                                <a:schemeClr val="tx1"/>
                              </a:solidFill>
                              <a:latin typeface="Cambria Math" panose="02040503050406030204" pitchFamily="18" charset="0"/>
                            </a:rPr>
                            <m:t>𝟏</m:t>
                          </m:r>
                        </m:num>
                        <m:den>
                          <m:r>
                            <a:rPr lang="en-IN" sz="2000" b="1">
                              <a:solidFill>
                                <a:schemeClr val="tx1"/>
                              </a:solidFill>
                              <a:latin typeface="Cambria Math" panose="02040503050406030204" pitchFamily="18" charset="0"/>
                            </a:rPr>
                            <m:t>𝐧</m:t>
                          </m:r>
                          <m:r>
                            <a:rPr lang="en-IN" sz="2000" b="1">
                              <a:solidFill>
                                <a:schemeClr val="tx1"/>
                              </a:solidFill>
                              <a:latin typeface="Cambria Math" panose="02040503050406030204" pitchFamily="18" charset="0"/>
                            </a:rPr>
                            <m:t>−</m:t>
                          </m:r>
                          <m:r>
                            <a:rPr lang="en-IN" sz="2000" b="1">
                              <a:solidFill>
                                <a:schemeClr val="tx1"/>
                              </a:solidFill>
                              <a:latin typeface="Cambria Math" panose="02040503050406030204" pitchFamily="18" charset="0"/>
                            </a:rPr>
                            <m:t>𝟏</m:t>
                          </m:r>
                        </m:den>
                      </m:f>
                      <m:r>
                        <a:rPr lang="en-IN" sz="2000" b="1">
                          <a:solidFill>
                            <a:schemeClr val="tx1"/>
                          </a:solidFill>
                          <a:latin typeface="Cambria Math" panose="02040503050406030204" pitchFamily="18" charset="0"/>
                        </a:rPr>
                        <m:t>  </m:t>
                      </m:r>
                      <m:nary>
                        <m:naryPr>
                          <m:chr m:val="∑"/>
                          <m:limLoc m:val="undOvr"/>
                          <m:ctrlPr>
                            <a:rPr lang="en-IN" sz="2000" b="1" i="1">
                              <a:solidFill>
                                <a:schemeClr val="tx1"/>
                              </a:solidFill>
                              <a:latin typeface="Cambria Math" panose="02040503050406030204" pitchFamily="18" charset="0"/>
                            </a:rPr>
                          </m:ctrlPr>
                        </m:naryPr>
                        <m:sub>
                          <m:r>
                            <a:rPr lang="en-IN" sz="2000" b="1">
                              <a:solidFill>
                                <a:schemeClr val="tx1"/>
                              </a:solidFill>
                              <a:latin typeface="Cambria Math" panose="02040503050406030204" pitchFamily="18" charset="0"/>
                            </a:rPr>
                            <m:t>𝐢</m:t>
                          </m:r>
                          <m:r>
                            <a:rPr lang="en-IN" sz="2000" b="1">
                              <a:solidFill>
                                <a:schemeClr val="tx1"/>
                              </a:solidFill>
                              <a:latin typeface="Cambria Math" panose="02040503050406030204" pitchFamily="18" charset="0"/>
                            </a:rPr>
                            <m:t>=</m:t>
                          </m:r>
                          <m:r>
                            <a:rPr lang="en-IN" sz="2000" b="1">
                              <a:solidFill>
                                <a:schemeClr val="tx1"/>
                              </a:solidFill>
                              <a:latin typeface="Cambria Math" panose="02040503050406030204" pitchFamily="18" charset="0"/>
                            </a:rPr>
                            <m:t>𝟏</m:t>
                          </m:r>
                        </m:sub>
                        <m:sup>
                          <m:r>
                            <a:rPr lang="en-IN" sz="2000" b="1">
                              <a:solidFill>
                                <a:schemeClr val="tx1"/>
                              </a:solidFill>
                              <a:latin typeface="Cambria Math" panose="02040503050406030204" pitchFamily="18" charset="0"/>
                            </a:rPr>
                            <m:t>𝐧</m:t>
                          </m:r>
                        </m:sup>
                        <m:e>
                          <m:sSup>
                            <m:sSupPr>
                              <m:ctrlPr>
                                <a:rPr lang="en-IN" sz="2000" b="1" i="1">
                                  <a:solidFill>
                                    <a:schemeClr val="tx1"/>
                                  </a:solidFill>
                                  <a:latin typeface="Cambria Math" panose="02040503050406030204" pitchFamily="18" charset="0"/>
                                </a:rPr>
                              </m:ctrlPr>
                            </m:sSupPr>
                            <m:e>
                              <m:d>
                                <m:dPr>
                                  <m:ctrlPr>
                                    <a:rPr lang="en-IN" sz="2000" b="1" i="1">
                                      <a:solidFill>
                                        <a:schemeClr val="tx1"/>
                                      </a:solidFill>
                                      <a:latin typeface="Cambria Math" panose="02040503050406030204" pitchFamily="18" charset="0"/>
                                    </a:rPr>
                                  </m:ctrlPr>
                                </m:dPr>
                                <m:e>
                                  <m:sSub>
                                    <m:sSubPr>
                                      <m:ctrlPr>
                                        <a:rPr lang="en-IN" sz="2000" b="1" i="1">
                                          <a:solidFill>
                                            <a:schemeClr val="tx1"/>
                                          </a:solidFill>
                                          <a:latin typeface="Cambria Math" panose="02040503050406030204" pitchFamily="18" charset="0"/>
                                        </a:rPr>
                                      </m:ctrlPr>
                                    </m:sSubPr>
                                    <m:e>
                                      <m:r>
                                        <a:rPr lang="en-IN" sz="2000" b="1">
                                          <a:solidFill>
                                            <a:schemeClr val="tx1"/>
                                          </a:solidFill>
                                          <a:latin typeface="Cambria Math" panose="02040503050406030204" pitchFamily="18" charset="0"/>
                                        </a:rPr>
                                        <m:t>𝐱</m:t>
                                      </m:r>
                                    </m:e>
                                    <m:sub>
                                      <m:r>
                                        <a:rPr lang="en-IN" sz="2000" b="1">
                                          <a:solidFill>
                                            <a:schemeClr val="tx1"/>
                                          </a:solidFill>
                                          <a:latin typeface="Cambria Math" panose="02040503050406030204" pitchFamily="18" charset="0"/>
                                        </a:rPr>
                                        <m:t>𝐢</m:t>
                                      </m:r>
                                    </m:sub>
                                  </m:sSub>
                                  <m:r>
                                    <a:rPr lang="en-IN" sz="2000" b="1">
                                      <a:solidFill>
                                        <a:schemeClr val="tx1"/>
                                      </a:solidFill>
                                      <a:latin typeface="Cambria Math" panose="02040503050406030204" pitchFamily="18" charset="0"/>
                                    </a:rPr>
                                    <m:t>− </m:t>
                                  </m:r>
                                  <m:bar>
                                    <m:barPr>
                                      <m:pos m:val="top"/>
                                      <m:ctrlPr>
                                        <a:rPr lang="en-IN" sz="2000" b="1" i="1">
                                          <a:solidFill>
                                            <a:schemeClr val="tx1"/>
                                          </a:solidFill>
                                          <a:latin typeface="Cambria Math" panose="02040503050406030204" pitchFamily="18" charset="0"/>
                                        </a:rPr>
                                      </m:ctrlPr>
                                    </m:barPr>
                                    <m:e>
                                      <m:r>
                                        <a:rPr lang="en-IN" sz="2000" b="1">
                                          <a:solidFill>
                                            <a:schemeClr val="tx1"/>
                                          </a:solidFill>
                                          <a:latin typeface="Cambria Math" panose="02040503050406030204" pitchFamily="18" charset="0"/>
                                        </a:rPr>
                                        <m:t>𝐱</m:t>
                                      </m:r>
                                    </m:e>
                                  </m:bar>
                                </m:e>
                              </m:d>
                            </m:e>
                            <m:sup>
                              <m:r>
                                <a:rPr lang="en-IN" sz="2000" b="1">
                                  <a:solidFill>
                                    <a:schemeClr val="tx1"/>
                                  </a:solidFill>
                                  <a:latin typeface="Cambria Math" panose="02040503050406030204" pitchFamily="18" charset="0"/>
                                </a:rPr>
                                <m:t>𝟐</m:t>
                              </m:r>
                            </m:sup>
                          </m:sSup>
                        </m:e>
                      </m:nary>
                    </m:oMath>
                  </m:oMathPara>
                </a14:m>
                <a:endParaRPr lang="en-US" sz="2000" b="1" dirty="0">
                  <a:solidFill>
                    <a:schemeClr val="tx1"/>
                  </a:solidFill>
                  <a:latin typeface="Times New Roman" panose="02020603050405020304" pitchFamily="18" charset="0"/>
                  <a:cs typeface="Times New Roman" panose="02020603050405020304" pitchFamily="18" charset="0"/>
                </a:endParaRPr>
              </a:p>
              <a:p>
                <a:pPr marL="274320" lvl="2" indent="0">
                  <a:buClr>
                    <a:schemeClr val="accent3"/>
                  </a:buClr>
                  <a:buSzPct val="95000"/>
                  <a:buNone/>
                </a:pPr>
                <a:r>
                  <a:rPr lang="en-IN" sz="2000" dirty="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bar>
                      <m:barPr>
                        <m:pos m:val="top"/>
                        <m:ctrlPr>
                          <a:rPr lang="en-IN" sz="2000" i="1">
                            <a:solidFill>
                              <a:schemeClr val="tx1"/>
                            </a:solidFill>
                            <a:latin typeface="Cambria Math" panose="02040503050406030204" pitchFamily="18" charset="0"/>
                          </a:rPr>
                        </m:ctrlPr>
                      </m:barPr>
                      <m:e>
                        <m:r>
                          <m:rPr>
                            <m:sty m:val="p"/>
                          </m:rPr>
                          <a:rPr lang="en-IN" sz="2000">
                            <a:solidFill>
                              <a:schemeClr val="tx1"/>
                            </a:solidFill>
                            <a:latin typeface="Cambria Math" panose="02040503050406030204" pitchFamily="18" charset="0"/>
                          </a:rPr>
                          <m:t>x</m:t>
                        </m:r>
                      </m:e>
                    </m:bar>
                  </m:oMath>
                </a14:m>
                <a:r>
                  <a:rPr lang="en-US" sz="2000" dirty="0">
                    <a:solidFill>
                      <a:schemeClr val="tx1"/>
                    </a:solidFill>
                    <a:latin typeface="Times New Roman" panose="02020603050405020304" pitchFamily="18" charset="0"/>
                    <a:cs typeface="Times New Roman" panose="02020603050405020304" pitchFamily="18" charset="0"/>
                  </a:rPr>
                  <a:t> denotes the mean of the sample</a:t>
                </a:r>
              </a:p>
              <a:p>
                <a:pPr marL="274320" lvl="2" indent="0">
                  <a:buClr>
                    <a:schemeClr val="accent3"/>
                  </a:buClr>
                  <a:buSzPct val="95000"/>
                  <a:buNone/>
                </a:pPr>
                <a:endParaRPr lang="en-US" sz="2000" dirty="0">
                  <a:solidFill>
                    <a:schemeClr val="tx1"/>
                  </a:solidFill>
                  <a:latin typeface="Times New Roman" panose="02020603050405020304" pitchFamily="18" charset="0"/>
                  <a:cs typeface="Times New Roman" panose="02020603050405020304" pitchFamily="18" charset="0"/>
                </a:endParaRPr>
              </a:p>
              <a:p>
                <a:pPr marL="342900" lvl="1" indent="-342900">
                  <a:buClr>
                    <a:schemeClr val="accent3"/>
                  </a:buClr>
                  <a:buSzPct val="95000"/>
                </a:pPr>
                <a:r>
                  <a:rPr lang="en-US" sz="2000" dirty="0">
                    <a:solidFill>
                      <a:schemeClr val="tx1"/>
                    </a:solidFill>
                    <a:latin typeface="Times New Roman" panose="02020603050405020304" pitchFamily="18" charset="0"/>
                    <a:cs typeface="Times New Roman" panose="02020603050405020304" pitchFamily="18" charset="0"/>
                  </a:rPr>
                  <a:t>The standard deviation, </a:t>
                </a:r>
                <a:r>
                  <a:rPr lang="el-GR" sz="2000" b="1" dirty="0">
                    <a:solidFill>
                      <a:schemeClr val="tx1"/>
                    </a:solidFill>
                    <a:latin typeface="Times New Roman" panose="02020603050405020304" pitchFamily="18" charset="0"/>
                    <a:cs typeface="Times New Roman" panose="02020603050405020304" pitchFamily="18" charset="0"/>
                  </a:rPr>
                  <a:t>σ</a:t>
                </a:r>
                <a:r>
                  <a:rPr lang="en-IN" sz="2000" dirty="0">
                    <a:solidFill>
                      <a:schemeClr val="tx1"/>
                    </a:solidFill>
                    <a:latin typeface="Times New Roman" panose="02020603050405020304" pitchFamily="18" charset="0"/>
                    <a:cs typeface="Times New Roman" panose="02020603050405020304" pitchFamily="18" charset="0"/>
                  </a:rPr>
                  <a:t>, of the samples is the square root of the variance </a:t>
                </a:r>
                <a14:m>
                  <m:oMath xmlns:m="http://schemas.openxmlformats.org/officeDocument/2006/math">
                    <m:sSup>
                      <m:sSupPr>
                        <m:ctrlPr>
                          <a:rPr lang="en-IN" sz="2000" b="1" i="1">
                            <a:solidFill>
                              <a:schemeClr val="tx1"/>
                            </a:solidFill>
                            <a:latin typeface="Cambria Math" panose="02040503050406030204" pitchFamily="18" charset="0"/>
                          </a:rPr>
                        </m:ctrlPr>
                      </m:sSupPr>
                      <m:e>
                        <m:r>
                          <a:rPr lang="en-IN" sz="2000" b="1">
                            <a:solidFill>
                              <a:schemeClr val="tx1"/>
                            </a:solidFill>
                            <a:latin typeface="Cambria Math" panose="02040503050406030204" pitchFamily="18" charset="0"/>
                          </a:rPr>
                          <m:t>𝛔</m:t>
                        </m:r>
                      </m:e>
                      <m:sup>
                        <m:r>
                          <a:rPr lang="en-IN" sz="2000" b="1">
                            <a:solidFill>
                              <a:schemeClr val="tx1"/>
                            </a:solidFill>
                            <a:latin typeface="Cambria Math" panose="02040503050406030204" pitchFamily="18" charset="0"/>
                          </a:rPr>
                          <m:t>𝟐</m:t>
                        </m:r>
                      </m:sup>
                    </m:sSup>
                  </m:oMath>
                </a14:m>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29920" y="1777485"/>
                <a:ext cx="7734300" cy="4455675"/>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29920" y="1777485"/>
            <a:ext cx="7734300" cy="62281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3.15: </a:t>
            </a:r>
            <a:r>
              <a:rPr lang="en-US" sz="2000" b="1" dirty="0" smtClean="0">
                <a:solidFill>
                  <a:prstClr val="black"/>
                </a:solidFill>
                <a:latin typeface="Times New Roman" pitchFamily="18" charset="0"/>
                <a:cs typeface="Times New Roman" pitchFamily="18" charset="0"/>
              </a:rPr>
              <a:t>Variance and </a:t>
            </a:r>
            <a:r>
              <a:rPr lang="en-US" sz="2000" b="1" dirty="0">
                <a:solidFill>
                  <a:prstClr val="black"/>
                </a:solidFill>
                <a:latin typeface="Times New Roman" pitchFamily="18" charset="0"/>
                <a:cs typeface="Times New Roman" pitchFamily="18" charset="0"/>
              </a:rPr>
              <a:t>S</a:t>
            </a:r>
            <a:r>
              <a:rPr lang="en-US" sz="2000" b="1" dirty="0" smtClean="0">
                <a:solidFill>
                  <a:prstClr val="black"/>
                </a:solidFill>
                <a:latin typeface="Times New Roman" pitchFamily="18" charset="0"/>
                <a:cs typeface="Times New Roman" pitchFamily="18" charset="0"/>
              </a:rPr>
              <a:t>tandard Deviation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357428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18" y="1531298"/>
            <a:ext cx="8425339" cy="4786003"/>
          </a:xfrm>
        </p:spPr>
        <p:txBody>
          <a:bodyPr>
            <a:normAutofit/>
          </a:bodyPr>
          <a:lstStyle/>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Basic properties</a:t>
            </a:r>
          </a:p>
          <a:p>
            <a:pPr marL="891540" lvl="3" indent="-342900" algn="just">
              <a:buSzPct val="95000"/>
            </a:pPr>
            <a:r>
              <a:rPr lang="el-GR" sz="1900" b="1" dirty="0" smtClean="0">
                <a:latin typeface="Times New Roman" panose="02020603050405020304" pitchFamily="18" charset="0"/>
                <a:cs typeface="Times New Roman" panose="02020603050405020304" pitchFamily="18" charset="0"/>
              </a:rPr>
              <a:t>σ</a:t>
            </a:r>
            <a:r>
              <a:rPr lang="en-IN" sz="1900" dirty="0" smtClean="0">
                <a:latin typeface="Times New Roman" panose="02020603050405020304" pitchFamily="18" charset="0"/>
                <a:cs typeface="Times New Roman" panose="02020603050405020304" pitchFamily="18" charset="0"/>
              </a:rPr>
              <a:t> measures spread about mean and should be chosen only when the mean is chosen as the measure of central tendency</a:t>
            </a:r>
          </a:p>
          <a:p>
            <a:pPr marL="891540" lvl="3" indent="-342900" algn="just">
              <a:buSzPct val="95000"/>
            </a:pPr>
            <a:r>
              <a:rPr lang="el-GR" sz="1900" b="1" dirty="0" smtClean="0">
                <a:latin typeface="Times New Roman" panose="02020603050405020304" pitchFamily="18" charset="0"/>
                <a:cs typeface="Times New Roman" panose="02020603050405020304" pitchFamily="18" charset="0"/>
              </a:rPr>
              <a:t>σ</a:t>
            </a:r>
            <a:r>
              <a:rPr lang="en-IN" sz="1900" b="1" dirty="0" smtClean="0">
                <a:latin typeface="Times New Roman" panose="02020603050405020304" pitchFamily="18" charset="0"/>
                <a:cs typeface="Times New Roman" panose="02020603050405020304" pitchFamily="18" charset="0"/>
              </a:rPr>
              <a:t> = 0 </a:t>
            </a:r>
            <a:r>
              <a:rPr lang="en-IN" sz="1900" dirty="0" smtClean="0">
                <a:latin typeface="Times New Roman" panose="02020603050405020304" pitchFamily="18" charset="0"/>
                <a:cs typeface="Times New Roman" panose="02020603050405020304" pitchFamily="18" charset="0"/>
              </a:rPr>
              <a:t>only when there is no spread, that is, when all observations have the same value, otherwise </a:t>
            </a:r>
            <a:r>
              <a:rPr lang="el-GR" sz="1900" b="1" dirty="0" smtClean="0">
                <a:latin typeface="Times New Roman" panose="02020603050405020304" pitchFamily="18" charset="0"/>
                <a:cs typeface="Times New Roman" panose="02020603050405020304" pitchFamily="18" charset="0"/>
              </a:rPr>
              <a:t>σ</a:t>
            </a:r>
            <a:r>
              <a:rPr lang="en-IN" sz="1900" b="1" dirty="0" smtClean="0">
                <a:latin typeface="Times New Roman" panose="02020603050405020304" pitchFamily="18" charset="0"/>
                <a:cs typeface="Times New Roman" panose="02020603050405020304" pitchFamily="18" charset="0"/>
              </a:rPr>
              <a:t> &gt; 0</a:t>
            </a:r>
            <a:endParaRPr lang="en-IN" sz="1900" dirty="0" smtClean="0">
              <a:latin typeface="Times New Roman" panose="02020603050405020304" pitchFamily="18" charset="0"/>
              <a:cs typeface="Times New Roman" panose="02020603050405020304" pitchFamily="18" charset="0"/>
            </a:endParaRPr>
          </a:p>
          <a:p>
            <a:pPr marL="891540" lvl="3" indent="-342900" algn="just">
              <a:buSzPct val="95000"/>
            </a:pPr>
            <a:endParaRPr lang="en-IN" sz="1900" dirty="0" smtClean="0">
              <a:latin typeface="Times New Roman" panose="02020603050405020304" pitchFamily="18" charset="0"/>
              <a:cs typeface="Times New Roman" panose="02020603050405020304" pitchFamily="18" charset="0"/>
            </a:endParaRPr>
          </a:p>
          <a:p>
            <a:pPr marL="891540" lvl="3" indent="-342900" algn="just">
              <a:buSzPct val="95000"/>
            </a:pPr>
            <a:endParaRPr lang="en-IN" sz="1900" dirty="0">
              <a:latin typeface="Times New Roman" panose="02020603050405020304" pitchFamily="18" charset="0"/>
              <a:cs typeface="Times New Roman" panose="02020603050405020304" pitchFamily="18" charset="0"/>
            </a:endParaRPr>
          </a:p>
          <a:p>
            <a:pPr marL="891540" lvl="3" indent="-342900" algn="just">
              <a:buSzPct val="95000"/>
            </a:pPr>
            <a:endParaRPr lang="en-US" sz="19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04948" y="260648"/>
            <a:ext cx="8425339" cy="1049992"/>
          </a:xfrm>
        </p:spPr>
        <p:txBody>
          <a:bodyPr>
            <a:normAutofit/>
          </a:bodyPr>
          <a:lstStyle/>
          <a:p>
            <a:r>
              <a:rPr lang="en-US" sz="4000" dirty="0" smtClean="0">
                <a:solidFill>
                  <a:srgbClr val="A50021"/>
                </a:solidFill>
                <a:latin typeface="Times New Roman" pitchFamily="18" charset="0"/>
                <a:cs typeface="Times New Roman" pitchFamily="18" charset="0"/>
              </a:rPr>
              <a:t>Coefficient variation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706120" y="3453885"/>
                <a:ext cx="7734300" cy="2939296"/>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indent="-274320" algn="just">
                  <a:buClr>
                    <a:schemeClr val="accent3"/>
                  </a:buClr>
                  <a:buSzPct val="95000"/>
                </a:pPr>
                <a:endParaRPr lang="en-IN" sz="2000" dirty="0" smtClean="0">
                  <a:solidFill>
                    <a:schemeClr val="tx1"/>
                  </a:solidFill>
                  <a:latin typeface="Times New Roman" panose="02020603050405020304" pitchFamily="18" charset="0"/>
                  <a:cs typeface="Times New Roman" panose="02020603050405020304" pitchFamily="18" charset="0"/>
                </a:endParaRPr>
              </a:p>
              <a:p>
                <a:pPr marL="891540" lvl="3" indent="-342900" algn="just">
                  <a:buSzPct val="95000"/>
                </a:pPr>
                <a:r>
                  <a:rPr lang="en-IN" sz="1900" dirty="0" smtClean="0">
                    <a:solidFill>
                      <a:schemeClr val="tx1"/>
                    </a:solidFill>
                    <a:latin typeface="Times New Roman" panose="02020603050405020304" pitchFamily="18" charset="0"/>
                    <a:cs typeface="Times New Roman" panose="02020603050405020304" pitchFamily="18" charset="0"/>
                  </a:rPr>
                  <a:t>A related measure is the coefficient of variation </a:t>
                </a:r>
                <a:r>
                  <a:rPr lang="en-IN" sz="1900" b="1" dirty="0">
                    <a:solidFill>
                      <a:schemeClr val="tx1"/>
                    </a:solidFill>
                    <a:latin typeface="Times New Roman" panose="02020603050405020304" pitchFamily="18" charset="0"/>
                    <a:cs typeface="Times New Roman" panose="02020603050405020304" pitchFamily="18" charset="0"/>
                  </a:rPr>
                  <a:t>CV</a:t>
                </a:r>
                <a:r>
                  <a:rPr lang="en-IN" sz="1900" dirty="0">
                    <a:solidFill>
                      <a:schemeClr val="tx1"/>
                    </a:solidFill>
                    <a:latin typeface="Times New Roman" panose="02020603050405020304" pitchFamily="18" charset="0"/>
                    <a:cs typeface="Times New Roman" panose="02020603050405020304" pitchFamily="18" charset="0"/>
                  </a:rPr>
                  <a:t>, which is defined as follows</a:t>
                </a:r>
              </a:p>
              <a:p>
                <a:pPr marL="274320" lvl="2" indent="0" algn="ctr">
                  <a:buClr>
                    <a:schemeClr val="accent3"/>
                  </a:buClr>
                  <a:buSzPct val="95000"/>
                  <a:buNone/>
                </a:pPr>
                <a:r>
                  <a:rPr lang="en-IN" sz="2400" b="1" dirty="0">
                    <a:solidFill>
                      <a:schemeClr val="tx1"/>
                    </a:solidFill>
                    <a:latin typeface="Times New Roman" panose="02020603050405020304" pitchFamily="18" charset="0"/>
                    <a:cs typeface="Times New Roman" panose="02020603050405020304" pitchFamily="18" charset="0"/>
                  </a:rPr>
                  <a:t>CV = </a:t>
                </a:r>
                <a14:m>
                  <m:oMath xmlns:m="http://schemas.openxmlformats.org/officeDocument/2006/math">
                    <m:f>
                      <m:fPr>
                        <m:ctrlPr>
                          <a:rPr lang="en-IN" sz="2400" b="1" i="1">
                            <a:solidFill>
                              <a:schemeClr val="tx1"/>
                            </a:solidFill>
                            <a:latin typeface="Cambria Math" panose="02040503050406030204" pitchFamily="18" charset="0"/>
                            <a:cs typeface="Times New Roman" panose="02020603050405020304" pitchFamily="18" charset="0"/>
                          </a:rPr>
                        </m:ctrlPr>
                      </m:fPr>
                      <m:num>
                        <m:r>
                          <m:rPr>
                            <m:nor/>
                          </m:rPr>
                          <a:rPr lang="el-GR" sz="2400" b="1" dirty="0">
                            <a:solidFill>
                              <a:schemeClr val="tx1"/>
                            </a:solidFill>
                            <a:latin typeface="Times New Roman" panose="02020603050405020304" pitchFamily="18" charset="0"/>
                            <a:cs typeface="Times New Roman" panose="02020603050405020304" pitchFamily="18" charset="0"/>
                          </a:rPr>
                          <m:t>σ</m:t>
                        </m:r>
                      </m:num>
                      <m:den>
                        <m:bar>
                          <m:barPr>
                            <m:pos m:val="top"/>
                            <m:ctrlPr>
                              <a:rPr lang="en-IN" sz="2400" b="1" i="1">
                                <a:solidFill>
                                  <a:schemeClr val="tx1"/>
                                </a:solidFill>
                                <a:latin typeface="Cambria Math" panose="02040503050406030204" pitchFamily="18" charset="0"/>
                                <a:cs typeface="Times New Roman" panose="02020603050405020304" pitchFamily="18" charset="0"/>
                              </a:rPr>
                            </m:ctrlPr>
                          </m:barPr>
                          <m:e>
                            <m:r>
                              <a:rPr lang="en-IN" sz="2400" b="1">
                                <a:solidFill>
                                  <a:schemeClr val="tx1"/>
                                </a:solidFill>
                                <a:latin typeface="Cambria Math" panose="02040503050406030204" pitchFamily="18" charset="0"/>
                                <a:cs typeface="Times New Roman" panose="02020603050405020304" pitchFamily="18" charset="0"/>
                              </a:rPr>
                              <m:t>𝐱</m:t>
                            </m:r>
                          </m:e>
                        </m:bar>
                      </m:den>
                    </m:f>
                  </m:oMath>
                </a14:m>
                <a:r>
                  <a:rPr lang="en-US" sz="2400" b="1"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100</a:t>
                </a:r>
                <a:endParaRPr lang="en-US" sz="2400" b="1" dirty="0">
                  <a:solidFill>
                    <a:schemeClr val="tx1"/>
                  </a:solidFill>
                  <a:latin typeface="Times New Roman" panose="02020603050405020304" pitchFamily="18" charset="0"/>
                  <a:cs typeface="Times New Roman" panose="02020603050405020304" pitchFamily="18" charset="0"/>
                </a:endParaRPr>
              </a:p>
              <a:p>
                <a:pPr marL="891540" lvl="3" indent="-342900">
                  <a:buSzPct val="95000"/>
                </a:pPr>
                <a:endParaRPr lang="en-US" sz="1900" dirty="0" smtClean="0">
                  <a:solidFill>
                    <a:schemeClr val="tx1"/>
                  </a:solidFill>
                  <a:latin typeface="Times New Roman" panose="02020603050405020304" pitchFamily="18" charset="0"/>
                  <a:cs typeface="Times New Roman" panose="02020603050405020304" pitchFamily="18" charset="0"/>
                </a:endParaRPr>
              </a:p>
              <a:p>
                <a:pPr marL="891540" lvl="3" indent="-342900">
                  <a:buSzPct val="95000"/>
                </a:pPr>
                <a:r>
                  <a:rPr lang="en-US" sz="1900" dirty="0" smtClean="0">
                    <a:solidFill>
                      <a:schemeClr val="tx1"/>
                    </a:solidFill>
                    <a:latin typeface="Times New Roman" panose="02020603050405020304" pitchFamily="18" charset="0"/>
                    <a:cs typeface="Times New Roman" panose="02020603050405020304" pitchFamily="18" charset="0"/>
                  </a:rPr>
                  <a:t>This </a:t>
                </a:r>
                <a:r>
                  <a:rPr lang="en-US" sz="1900" dirty="0">
                    <a:solidFill>
                      <a:schemeClr val="tx1"/>
                    </a:solidFill>
                    <a:latin typeface="Times New Roman" panose="02020603050405020304" pitchFamily="18" charset="0"/>
                    <a:cs typeface="Times New Roman" panose="02020603050405020304" pitchFamily="18" charset="0"/>
                  </a:rPr>
                  <a:t>gives a ratio measure to spread.</a:t>
                </a:r>
                <a:endParaRPr lang="en-US" sz="20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06120" y="3453885"/>
                <a:ext cx="7734300" cy="2939296"/>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06120" y="3469125"/>
            <a:ext cx="7734300" cy="569475"/>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3.16: </a:t>
            </a:r>
            <a:r>
              <a:rPr lang="en-US" sz="2000" b="1" dirty="0" smtClean="0">
                <a:solidFill>
                  <a:prstClr val="black"/>
                </a:solidFill>
                <a:latin typeface="Times New Roman" pitchFamily="18" charset="0"/>
                <a:cs typeface="Times New Roman" pitchFamily="18" charset="0"/>
              </a:rPr>
              <a:t>Coefficient variation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271591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774371"/>
                <a:ext cx="8425339" cy="5083629"/>
              </a:xfrm>
            </p:spPr>
            <p:txBody>
              <a:bodyPr>
                <a:normAutofit fontScale="92500" lnSpcReduction="10000"/>
              </a:bodyPr>
              <a:lstStyle/>
              <a:p>
                <a:pPr marL="274320" lvl="1" indent="-274320" algn="just">
                  <a:buClr>
                    <a:schemeClr val="accent3"/>
                  </a:buClr>
                  <a:buSzPct val="95000"/>
                </a:pPr>
                <a:r>
                  <a:rPr lang="en-IN" sz="2600" b="1" dirty="0" smtClean="0">
                    <a:solidFill>
                      <a:schemeClr val="accent1">
                        <a:lumMod val="75000"/>
                      </a:schemeClr>
                    </a:solidFill>
                    <a:latin typeface="Times New Roman" panose="02020603050405020304" pitchFamily="18" charset="0"/>
                    <a:cs typeface="Times New Roman" panose="02020603050405020304" pitchFamily="18" charset="0"/>
                  </a:rPr>
                  <a:t>Lemma 3.8</a:t>
                </a:r>
              </a:p>
              <a:p>
                <a:pPr marL="617220" lvl="2" indent="-342900" algn="just">
                  <a:buClr>
                    <a:schemeClr val="accent3"/>
                  </a:buClr>
                  <a:buSzPct val="95000"/>
                </a:pPr>
                <a:r>
                  <a:rPr lang="en-IN" sz="2200" dirty="0" smtClean="0">
                    <a:latin typeface="Times New Roman" panose="02020603050405020304" pitchFamily="18" charset="0"/>
                    <a:cs typeface="Times New Roman" panose="02020603050405020304" pitchFamily="18" charset="0"/>
                  </a:rPr>
                  <a:t>If data are transformed as  </a:t>
                </a:r>
                <a14:m>
                  <m:oMath xmlns:m="http://schemas.openxmlformats.org/officeDocument/2006/math">
                    <m:sSup>
                      <m:sSupPr>
                        <m:ctrlPr>
                          <a:rPr lang="en-IN" sz="2200" b="1" i="1">
                            <a:latin typeface="Cambria Math" panose="02040503050406030204" pitchFamily="18" charset="0"/>
                          </a:rPr>
                        </m:ctrlPr>
                      </m:sSupPr>
                      <m:e>
                        <m:r>
                          <a:rPr lang="en-IN" sz="2200" b="1" i="0" smtClean="0">
                            <a:latin typeface="Cambria Math" panose="02040503050406030204" pitchFamily="18" charset="0"/>
                          </a:rPr>
                          <m:t>  </m:t>
                        </m:r>
                        <m:r>
                          <a:rPr lang="en-IN" sz="2200" b="1" i="0">
                            <a:latin typeface="Cambria Math" panose="02040503050406030204" pitchFamily="18" charset="0"/>
                          </a:rPr>
                          <m:t>𝐱</m:t>
                        </m:r>
                      </m:e>
                      <m:sup>
                        <m:r>
                          <a:rPr lang="en-IN" sz="2200" b="1" i="0">
                            <a:latin typeface="Cambria Math" panose="02040503050406030204" pitchFamily="18" charset="0"/>
                          </a:rPr>
                          <m:t>′</m:t>
                        </m:r>
                      </m:sup>
                    </m:sSup>
                    <m:r>
                      <a:rPr lang="en-IN" sz="2200" b="1" i="0">
                        <a:latin typeface="Cambria Math" panose="02040503050406030204" pitchFamily="18" charset="0"/>
                      </a:rPr>
                      <m:t>= </m:t>
                    </m:r>
                    <m:f>
                      <m:fPr>
                        <m:ctrlPr>
                          <a:rPr lang="en-IN" sz="2200" b="1" i="1">
                            <a:latin typeface="Cambria Math" panose="02040503050406030204" pitchFamily="18" charset="0"/>
                          </a:rPr>
                        </m:ctrlPr>
                      </m:fPr>
                      <m:num>
                        <m:d>
                          <m:dPr>
                            <m:ctrlPr>
                              <a:rPr lang="en-IN" sz="2200" b="1" i="1">
                                <a:latin typeface="Cambria Math" panose="02040503050406030204" pitchFamily="18" charset="0"/>
                              </a:rPr>
                            </m:ctrlPr>
                          </m:dPr>
                          <m:e>
                            <m:r>
                              <a:rPr lang="en-IN" sz="2200" b="1" i="0">
                                <a:latin typeface="Cambria Math" panose="02040503050406030204" pitchFamily="18" charset="0"/>
                              </a:rPr>
                              <m:t>𝐱</m:t>
                            </m:r>
                            <m:r>
                              <a:rPr lang="en-IN" sz="2200" b="1" i="0">
                                <a:latin typeface="Cambria Math" panose="02040503050406030204" pitchFamily="18" charset="0"/>
                              </a:rPr>
                              <m:t>−</m:t>
                            </m:r>
                            <m:r>
                              <a:rPr lang="en-IN" sz="2200" b="1" i="0">
                                <a:latin typeface="Cambria Math" panose="02040503050406030204" pitchFamily="18" charset="0"/>
                              </a:rPr>
                              <m:t>𝐚</m:t>
                            </m:r>
                          </m:e>
                        </m:d>
                      </m:num>
                      <m:den>
                        <m:r>
                          <a:rPr lang="en-IN" sz="2200" b="1" i="0">
                            <a:latin typeface="Cambria Math" panose="02040503050406030204" pitchFamily="18" charset="0"/>
                          </a:rPr>
                          <m:t>𝐜</m:t>
                        </m:r>
                      </m:den>
                    </m:f>
                  </m:oMath>
                </a14:m>
                <a:r>
                  <a:rPr lang="en-IN" sz="20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the variance is transformed as</a:t>
                </a:r>
              </a:p>
              <a:p>
                <a:pPr marL="274320" lvl="2" indent="0">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IN" sz="2000" b="1" i="1">
                              <a:latin typeface="Cambria Math" panose="02040503050406030204" pitchFamily="18" charset="0"/>
                            </a:rPr>
                          </m:ctrlPr>
                        </m:sSupPr>
                        <m:e>
                          <m:sSup>
                            <m:sSupPr>
                              <m:ctrlPr>
                                <a:rPr lang="en-IN" sz="2000" b="1" i="1">
                                  <a:latin typeface="Cambria Math" panose="02040503050406030204" pitchFamily="18" charset="0"/>
                                </a:rPr>
                              </m:ctrlPr>
                            </m:sSupPr>
                            <m:e>
                              <m:r>
                                <a:rPr lang="en-IN" sz="2000" b="1" i="0">
                                  <a:latin typeface="Cambria Math" panose="02040503050406030204" pitchFamily="18" charset="0"/>
                                </a:rPr>
                                <m:t>𝛔</m:t>
                              </m:r>
                            </m:e>
                            <m:sup>
                              <m:r>
                                <a:rPr lang="en-IN" sz="2000" b="1" i="0">
                                  <a:latin typeface="Cambria Math" panose="02040503050406030204" pitchFamily="18" charset="0"/>
                                </a:rPr>
                                <m:t>′</m:t>
                              </m:r>
                            </m:sup>
                          </m:sSup>
                        </m:e>
                        <m:sup>
                          <m:r>
                            <a:rPr lang="en-IN" sz="2000" b="1" i="0">
                              <a:latin typeface="Cambria Math" panose="02040503050406030204" pitchFamily="18" charset="0"/>
                            </a:rPr>
                            <m:t>𝟐</m:t>
                          </m:r>
                          <m:r>
                            <a:rPr lang="en-IN" sz="2000" b="1" i="0">
                              <a:latin typeface="Cambria Math" panose="02040503050406030204" pitchFamily="18" charset="0"/>
                            </a:rPr>
                            <m:t> </m:t>
                          </m:r>
                        </m:sup>
                      </m:sSup>
                      <m:r>
                        <a:rPr lang="en-IN" sz="2000" b="1" i="0">
                          <a:latin typeface="Cambria Math" panose="02040503050406030204" pitchFamily="18" charset="0"/>
                        </a:rPr>
                        <m:t>= </m:t>
                      </m:r>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sSup>
                            <m:sSupPr>
                              <m:ctrlPr>
                                <a:rPr lang="en-IN" sz="2000" b="1" i="1">
                                  <a:latin typeface="Cambria Math" panose="02040503050406030204" pitchFamily="18" charset="0"/>
                                </a:rPr>
                              </m:ctrlPr>
                            </m:sSupPr>
                            <m:e>
                              <m:r>
                                <a:rPr lang="en-IN" sz="2000" b="1" i="0">
                                  <a:latin typeface="Cambria Math" panose="02040503050406030204" pitchFamily="18" charset="0"/>
                                </a:rPr>
                                <m:t>𝐜</m:t>
                              </m:r>
                            </m:e>
                            <m:sup>
                              <m:r>
                                <a:rPr lang="en-IN" sz="2000" b="1" i="0">
                                  <a:latin typeface="Cambria Math" panose="02040503050406030204" pitchFamily="18" charset="0"/>
                                </a:rPr>
                                <m:t>𝟐</m:t>
                              </m:r>
                            </m:sup>
                          </m:sSup>
                        </m:den>
                      </m:f>
                      <m:r>
                        <a:rPr lang="en-IN" sz="2000" b="1" i="0">
                          <a:latin typeface="Cambria Math" panose="02040503050406030204" pitchFamily="18" charset="0"/>
                        </a:rPr>
                        <m:t> </m:t>
                      </m:r>
                      <m:sSup>
                        <m:sSupPr>
                          <m:ctrlPr>
                            <a:rPr lang="en-IN" sz="2000" b="1" i="1">
                              <a:latin typeface="Cambria Math" panose="02040503050406030204" pitchFamily="18" charset="0"/>
                            </a:rPr>
                          </m:ctrlPr>
                        </m:sSupPr>
                        <m:e>
                          <m:r>
                            <a:rPr lang="en-IN" sz="2000" b="1" i="0">
                              <a:latin typeface="Cambria Math" panose="02040503050406030204" pitchFamily="18" charset="0"/>
                            </a:rPr>
                            <m:t>𝛔</m:t>
                          </m:r>
                        </m:e>
                        <m:sup>
                          <m:r>
                            <a:rPr lang="en-IN" sz="2000" b="1" i="0">
                              <a:latin typeface="Cambria Math" panose="02040503050406030204" pitchFamily="18" charset="0"/>
                            </a:rPr>
                            <m:t>𝟐</m:t>
                          </m:r>
                        </m:sup>
                      </m:sSup>
                    </m:oMath>
                  </m:oMathPara>
                </a14:m>
                <a:endParaRPr lang="en-IN" sz="2000" b="1" dirty="0" smtClean="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IN" sz="2200" b="1" dirty="0" smtClean="0">
                    <a:solidFill>
                      <a:schemeClr val="accent1">
                        <a:lumMod val="75000"/>
                      </a:schemeClr>
                    </a:solidFill>
                    <a:latin typeface="Times New Roman" panose="02020603050405020304" pitchFamily="18" charset="0"/>
                    <a:cs typeface="Times New Roman" panose="02020603050405020304" pitchFamily="18" charset="0"/>
                  </a:rPr>
                  <a:t>     Proof</a:t>
                </a:r>
              </a:p>
              <a:p>
                <a:pPr marL="548640" lvl="3" indent="0" algn="just">
                  <a:buSzPct val="95000"/>
                  <a:buNone/>
                </a:pPr>
                <a:r>
                  <a:rPr lang="en-IN" sz="2200" dirty="0" smtClean="0">
                    <a:latin typeface="Times New Roman" panose="02020603050405020304" pitchFamily="18" charset="0"/>
                    <a:cs typeface="Times New Roman" panose="02020603050405020304" pitchFamily="18" charset="0"/>
                  </a:rPr>
                  <a:t>	The new mean     </a:t>
                </a:r>
                <a14:m>
                  <m:oMath xmlns:m="http://schemas.openxmlformats.org/officeDocument/2006/math">
                    <m:sSup>
                      <m:sSupPr>
                        <m:ctrlPr>
                          <a:rPr lang="en-IN" sz="2600" b="1" i="1">
                            <a:latin typeface="Cambria Math" panose="02040503050406030204" pitchFamily="18" charset="0"/>
                          </a:rPr>
                        </m:ctrlPr>
                      </m:sSupPr>
                      <m:e>
                        <m:bar>
                          <m:barPr>
                            <m:pos m:val="top"/>
                            <m:ctrlPr>
                              <a:rPr lang="en-IN" sz="2600" b="1" i="1">
                                <a:latin typeface="Cambria Math" panose="02040503050406030204" pitchFamily="18" charset="0"/>
                              </a:rPr>
                            </m:ctrlPr>
                          </m:barPr>
                          <m:e>
                            <m:r>
                              <a:rPr lang="en-IN" sz="2600" b="1" i="0">
                                <a:latin typeface="Cambria Math" panose="02040503050406030204" pitchFamily="18" charset="0"/>
                              </a:rPr>
                              <m:t>𝐱</m:t>
                            </m:r>
                          </m:e>
                        </m:bar>
                      </m:e>
                      <m:sup>
                        <m:r>
                          <a:rPr lang="en-IN" sz="2600" b="1" i="0">
                            <a:latin typeface="Cambria Math" panose="02040503050406030204" pitchFamily="18" charset="0"/>
                          </a:rPr>
                          <m:t>′ </m:t>
                        </m:r>
                      </m:sup>
                    </m:sSup>
                    <m:r>
                      <a:rPr lang="en-IN" sz="2600" b="1" i="0">
                        <a:latin typeface="Cambria Math" panose="02040503050406030204" pitchFamily="18" charset="0"/>
                      </a:rPr>
                      <m:t>= </m:t>
                    </m:r>
                    <m:f>
                      <m:fPr>
                        <m:ctrlPr>
                          <a:rPr lang="en-IN" sz="2600" b="1" i="1">
                            <a:latin typeface="Cambria Math" panose="02040503050406030204" pitchFamily="18" charset="0"/>
                          </a:rPr>
                        </m:ctrlPr>
                      </m:fPr>
                      <m:num>
                        <m:bar>
                          <m:barPr>
                            <m:pos m:val="top"/>
                            <m:ctrlPr>
                              <a:rPr lang="en-IN" sz="2600" b="1" i="1">
                                <a:latin typeface="Cambria Math" panose="02040503050406030204" pitchFamily="18" charset="0"/>
                              </a:rPr>
                            </m:ctrlPr>
                          </m:barPr>
                          <m:e>
                            <m:r>
                              <a:rPr lang="en-IN" sz="2600" b="1" i="0">
                                <a:latin typeface="Cambria Math" panose="02040503050406030204" pitchFamily="18" charset="0"/>
                              </a:rPr>
                              <m:t>𝐱</m:t>
                            </m:r>
                          </m:e>
                        </m:bar>
                        <m:r>
                          <a:rPr lang="en-IN" sz="2600" b="1" i="0">
                            <a:latin typeface="Cambria Math" panose="02040503050406030204" pitchFamily="18" charset="0"/>
                          </a:rPr>
                          <m:t>−</m:t>
                        </m:r>
                        <m:r>
                          <a:rPr lang="en-IN" sz="2600" b="1" i="0">
                            <a:latin typeface="Cambria Math" panose="02040503050406030204" pitchFamily="18" charset="0"/>
                          </a:rPr>
                          <m:t>𝐚</m:t>
                        </m:r>
                      </m:num>
                      <m:den>
                        <m:r>
                          <a:rPr lang="en-IN" sz="2600" b="1" i="0">
                            <a:latin typeface="Cambria Math" panose="02040503050406030204" pitchFamily="18" charset="0"/>
                          </a:rPr>
                          <m:t>𝐜</m:t>
                        </m:r>
                      </m:den>
                    </m:f>
                  </m:oMath>
                </a14:m>
                <a:endParaRPr lang="en-IN" b="1" dirty="0" smtClean="0">
                  <a:latin typeface="Times New Roman" panose="02020603050405020304" pitchFamily="18" charset="0"/>
                </a:endParaRPr>
              </a:p>
              <a:p>
                <a:pPr marL="0" indent="0">
                  <a:buNone/>
                </a:pPr>
                <a:r>
                  <a:rPr lang="en-IN" sz="2800" dirty="0" smtClean="0"/>
                  <a:t>            </a:t>
                </a:r>
                <a14:m>
                  <m:oMath xmlns:m="http://schemas.openxmlformats.org/officeDocument/2006/math">
                    <m:f>
                      <m:fPr>
                        <m:ctrlPr>
                          <a:rPr lang="en-IN" i="1">
                            <a:latin typeface="Cambria Math" panose="02040503050406030204" pitchFamily="18" charset="0"/>
                          </a:rPr>
                        </m:ctrlPr>
                      </m:fPr>
                      <m:num>
                        <m:r>
                          <a:rPr lang="en-IN" b="0" i="0">
                            <a:latin typeface="Cambria Math" panose="02040503050406030204" pitchFamily="18" charset="0"/>
                          </a:rPr>
                          <m:t>1</m:t>
                        </m:r>
                      </m:num>
                      <m:den>
                        <m:r>
                          <m:rPr>
                            <m:sty m:val="p"/>
                          </m:rPr>
                          <a:rPr lang="en-IN" b="0" i="0">
                            <a:latin typeface="Cambria Math" panose="02040503050406030204" pitchFamily="18" charset="0"/>
                          </a:rPr>
                          <m:t>n</m:t>
                        </m:r>
                      </m:den>
                    </m:f>
                    <m:r>
                      <a:rPr lang="en-IN" b="0" i="0">
                        <a:latin typeface="Cambria Math" panose="02040503050406030204" pitchFamily="18" charset="0"/>
                      </a:rPr>
                      <m:t> </m:t>
                    </m:r>
                    <m:nary>
                      <m:naryPr>
                        <m:chr m:val="∑"/>
                        <m:limLoc m:val="undOvr"/>
                        <m:ctrlPr>
                          <a:rPr lang="en-IN" i="1">
                            <a:latin typeface="Cambria Math" panose="02040503050406030204" pitchFamily="18" charset="0"/>
                          </a:rPr>
                        </m:ctrlPr>
                      </m:naryPr>
                      <m:sub>
                        <m:r>
                          <m:rPr>
                            <m:sty m:val="p"/>
                          </m:rPr>
                          <a:rPr lang="en-IN" b="0" i="0">
                            <a:latin typeface="Cambria Math" panose="02040503050406030204" pitchFamily="18" charset="0"/>
                          </a:rPr>
                          <m:t>i</m:t>
                        </m:r>
                        <m:r>
                          <a:rPr lang="en-IN" b="0" i="0">
                            <a:latin typeface="Cambria Math" panose="02040503050406030204" pitchFamily="18" charset="0"/>
                          </a:rPr>
                          <m:t>=1</m:t>
                        </m:r>
                      </m:sub>
                      <m:sup>
                        <m:r>
                          <m:rPr>
                            <m:sty m:val="p"/>
                          </m:rPr>
                          <a:rPr lang="en-IN" b="0" i="0">
                            <a:latin typeface="Cambria Math" panose="02040503050406030204" pitchFamily="18" charset="0"/>
                          </a:rPr>
                          <m:t>n</m:t>
                        </m:r>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m:rPr>
                                        <m:sty m:val="p"/>
                                      </m:rPr>
                                      <a:rPr lang="en-IN" b="0" i="0">
                                        <a:latin typeface="Cambria Math" panose="02040503050406030204" pitchFamily="18" charset="0"/>
                                      </a:rPr>
                                      <m:t>x</m:t>
                                    </m:r>
                                  </m:e>
                                  <m:sub>
                                    <m:r>
                                      <m:rPr>
                                        <m:sty m:val="p"/>
                                      </m:rPr>
                                      <a:rPr lang="en-IN" b="0" i="0">
                                        <a:latin typeface="Cambria Math" panose="02040503050406030204" pitchFamily="18" charset="0"/>
                                      </a:rPr>
                                      <m:t>i</m:t>
                                    </m:r>
                                  </m:sub>
                                  <m:sup>
                                    <m:r>
                                      <a:rPr lang="en-IN" b="0" i="0">
                                        <a:latin typeface="Cambria Math" panose="02040503050406030204" pitchFamily="18" charset="0"/>
                                      </a:rPr>
                                      <m:t>′</m:t>
                                    </m:r>
                                  </m:sup>
                                </m:sSubSup>
                                <m:r>
                                  <a:rPr lang="en-IN" b="0" i="0">
                                    <a:latin typeface="Cambria Math" panose="02040503050406030204" pitchFamily="18" charset="0"/>
                                  </a:rPr>
                                  <m:t>− </m:t>
                                </m:r>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m:rPr>
                                            <m:sty m:val="p"/>
                                          </m:rPr>
                                          <a:rPr lang="en-IN" b="0" i="0">
                                            <a:latin typeface="Cambria Math" panose="02040503050406030204" pitchFamily="18" charset="0"/>
                                          </a:rPr>
                                          <m:t>x</m:t>
                                        </m:r>
                                      </m:e>
                                    </m:bar>
                                  </m:e>
                                  <m:sup>
                                    <m:r>
                                      <a:rPr lang="en-IN" b="0" i="0">
                                        <a:latin typeface="Cambria Math" panose="02040503050406030204" pitchFamily="18" charset="0"/>
                                      </a:rPr>
                                      <m:t>′</m:t>
                                    </m:r>
                                  </m:sup>
                                </m:sSup>
                              </m:e>
                            </m:d>
                          </m:e>
                          <m:sup>
                            <m:r>
                              <a:rPr lang="en-IN" b="0" i="0">
                                <a:latin typeface="Cambria Math" panose="02040503050406030204" pitchFamily="18" charset="0"/>
                              </a:rPr>
                              <m:t>2</m:t>
                            </m:r>
                          </m:sup>
                        </m:sSup>
                        <m:r>
                          <a:rPr lang="en-IN" b="0" i="0">
                            <a:latin typeface="Cambria Math" panose="02040503050406030204" pitchFamily="18" charset="0"/>
                          </a:rPr>
                          <m:t>= </m:t>
                        </m:r>
                        <m:f>
                          <m:fPr>
                            <m:ctrlPr>
                              <a:rPr lang="en-IN" i="1">
                                <a:latin typeface="Cambria Math" panose="02040503050406030204" pitchFamily="18" charset="0"/>
                              </a:rPr>
                            </m:ctrlPr>
                          </m:fPr>
                          <m:num>
                            <m:r>
                              <a:rPr lang="en-IN" b="0" i="0">
                                <a:latin typeface="Cambria Math" panose="02040503050406030204" pitchFamily="18" charset="0"/>
                              </a:rPr>
                              <m:t>1</m:t>
                            </m:r>
                          </m:num>
                          <m:den>
                            <m:r>
                              <m:rPr>
                                <m:sty m:val="p"/>
                              </m:rPr>
                              <a:rPr lang="en-IN" b="0" i="0">
                                <a:latin typeface="Cambria Math" panose="02040503050406030204" pitchFamily="18" charset="0"/>
                              </a:rPr>
                              <m:t>n</m:t>
                            </m:r>
                          </m:den>
                        </m:f>
                      </m:e>
                    </m:nary>
                    <m:r>
                      <a:rPr lang="en-IN" b="0" i="0">
                        <a:latin typeface="Cambria Math" panose="02040503050406030204" pitchFamily="18" charset="0"/>
                      </a:rPr>
                      <m:t> </m:t>
                    </m:r>
                    <m:nary>
                      <m:naryPr>
                        <m:chr m:val="∑"/>
                        <m:limLoc m:val="undOvr"/>
                        <m:ctrlPr>
                          <a:rPr lang="en-IN" i="1">
                            <a:latin typeface="Cambria Math" panose="02040503050406030204" pitchFamily="18" charset="0"/>
                          </a:rPr>
                        </m:ctrlPr>
                      </m:naryPr>
                      <m:sub>
                        <m:r>
                          <m:rPr>
                            <m:sty m:val="p"/>
                          </m:rPr>
                          <a:rPr lang="en-IN" b="0" i="0">
                            <a:latin typeface="Cambria Math" panose="02040503050406030204" pitchFamily="18" charset="0"/>
                          </a:rPr>
                          <m:t>i</m:t>
                        </m:r>
                        <m:r>
                          <a:rPr lang="en-IN" b="0" i="0">
                            <a:latin typeface="Cambria Math" panose="02040503050406030204" pitchFamily="18" charset="0"/>
                          </a:rPr>
                          <m:t>=1</m:t>
                        </m:r>
                      </m:sub>
                      <m:sup>
                        <m:r>
                          <m:rPr>
                            <m:sty m:val="p"/>
                          </m:rPr>
                          <a:rPr lang="en-IN" b="0" i="0">
                            <a:latin typeface="Cambria Math" panose="02040503050406030204" pitchFamily="18" charset="0"/>
                          </a:rPr>
                          <m:t>n</m:t>
                        </m:r>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d>
                                      <m:dPr>
                                        <m:ctrlPr>
                                          <a:rPr lang="en-IN" i="1">
                                            <a:latin typeface="Cambria Math" panose="02040503050406030204" pitchFamily="18" charset="0"/>
                                          </a:rPr>
                                        </m:ctrlPr>
                                      </m:dPr>
                                      <m:e>
                                        <m:sSub>
                                          <m:sSubPr>
                                            <m:ctrlPr>
                                              <a:rPr lang="en-IN" i="1">
                                                <a:latin typeface="Cambria Math" panose="02040503050406030204" pitchFamily="18" charset="0"/>
                                              </a:rPr>
                                            </m:ctrlPr>
                                          </m:sSubPr>
                                          <m:e>
                                            <m:r>
                                              <m:rPr>
                                                <m:sty m:val="p"/>
                                              </m:rPr>
                                              <a:rPr lang="en-IN" b="0" i="0">
                                                <a:latin typeface="Cambria Math" panose="02040503050406030204" pitchFamily="18" charset="0"/>
                                              </a:rPr>
                                              <m:t>x</m:t>
                                            </m:r>
                                          </m:e>
                                          <m:sub>
                                            <m:r>
                                              <m:rPr>
                                                <m:sty m:val="p"/>
                                              </m:rPr>
                                              <a:rPr lang="en-IN" b="0" i="0">
                                                <a:latin typeface="Cambria Math" panose="02040503050406030204" pitchFamily="18" charset="0"/>
                                              </a:rPr>
                                              <m:t>i</m:t>
                                            </m:r>
                                          </m:sub>
                                        </m:sSub>
                                        <m:r>
                                          <a:rPr lang="en-IN" b="0" i="0">
                                            <a:latin typeface="Cambria Math" panose="02040503050406030204" pitchFamily="18" charset="0"/>
                                          </a:rPr>
                                          <m:t>−</m:t>
                                        </m:r>
                                        <m:r>
                                          <m:rPr>
                                            <m:sty m:val="p"/>
                                          </m:rPr>
                                          <a:rPr lang="en-IN" b="0" i="0">
                                            <a:latin typeface="Cambria Math" panose="02040503050406030204" pitchFamily="18" charset="0"/>
                                          </a:rPr>
                                          <m:t>a</m:t>
                                        </m:r>
                                      </m:e>
                                    </m:d>
                                  </m:num>
                                  <m:den>
                                    <m:r>
                                      <m:rPr>
                                        <m:sty m:val="p"/>
                                      </m:rPr>
                                      <a:rPr lang="en-IN" b="0" i="0">
                                        <a:latin typeface="Cambria Math" panose="02040503050406030204" pitchFamily="18" charset="0"/>
                                      </a:rPr>
                                      <m:t>c</m:t>
                                    </m:r>
                                  </m:den>
                                </m:f>
                                <m:r>
                                  <a:rPr lang="en-IN" b="0" i="0">
                                    <a:latin typeface="Cambria Math" panose="02040503050406030204" pitchFamily="18" charset="0"/>
                                  </a:rPr>
                                  <m:t>− </m:t>
                                </m:r>
                                <m:f>
                                  <m:fPr>
                                    <m:ctrlPr>
                                      <a:rPr lang="en-IN" i="1">
                                        <a:latin typeface="Cambria Math" panose="02040503050406030204" pitchFamily="18" charset="0"/>
                                      </a:rPr>
                                    </m:ctrlPr>
                                  </m:fPr>
                                  <m:num>
                                    <m:d>
                                      <m:dPr>
                                        <m:ctrlPr>
                                          <a:rPr lang="en-IN" i="1">
                                            <a:latin typeface="Cambria Math" panose="02040503050406030204" pitchFamily="18" charset="0"/>
                                          </a:rPr>
                                        </m:ctrlPr>
                                      </m:dPr>
                                      <m:e>
                                        <m:bar>
                                          <m:barPr>
                                            <m:pos m:val="top"/>
                                            <m:ctrlPr>
                                              <a:rPr lang="en-IN" i="1">
                                                <a:latin typeface="Cambria Math" panose="02040503050406030204" pitchFamily="18" charset="0"/>
                                              </a:rPr>
                                            </m:ctrlPr>
                                          </m:barPr>
                                          <m:e>
                                            <m:r>
                                              <m:rPr>
                                                <m:sty m:val="p"/>
                                              </m:rPr>
                                              <a:rPr lang="en-IN" b="0" i="0">
                                                <a:latin typeface="Cambria Math" panose="02040503050406030204" pitchFamily="18" charset="0"/>
                                              </a:rPr>
                                              <m:t>x</m:t>
                                            </m:r>
                                          </m:e>
                                        </m:bar>
                                        <m:r>
                                          <a:rPr lang="en-IN" b="0" i="0">
                                            <a:latin typeface="Cambria Math" panose="02040503050406030204" pitchFamily="18" charset="0"/>
                                          </a:rPr>
                                          <m:t>−</m:t>
                                        </m:r>
                                        <m:r>
                                          <m:rPr>
                                            <m:sty m:val="p"/>
                                          </m:rPr>
                                          <a:rPr lang="en-IN" b="0" i="0">
                                            <a:latin typeface="Cambria Math" panose="02040503050406030204" pitchFamily="18" charset="0"/>
                                          </a:rPr>
                                          <m:t>a</m:t>
                                        </m:r>
                                      </m:e>
                                    </m:d>
                                  </m:num>
                                  <m:den>
                                    <m:r>
                                      <m:rPr>
                                        <m:sty m:val="p"/>
                                      </m:rPr>
                                      <a:rPr lang="en-IN" b="0" i="0">
                                        <a:latin typeface="Cambria Math" panose="02040503050406030204" pitchFamily="18" charset="0"/>
                                      </a:rPr>
                                      <m:t>c</m:t>
                                    </m:r>
                                  </m:den>
                                </m:f>
                              </m:e>
                            </m:d>
                          </m:e>
                          <m:sup>
                            <m:r>
                              <a:rPr lang="en-IN" b="0" i="0">
                                <a:latin typeface="Cambria Math" panose="02040503050406030204" pitchFamily="18" charset="0"/>
                              </a:rPr>
                              <m:t>2</m:t>
                            </m:r>
                          </m:sup>
                        </m:sSup>
                      </m:e>
                    </m:nary>
                  </m:oMath>
                </a14:m>
                <a:endParaRPr lang="en-IN" dirty="0" smtClean="0"/>
              </a:p>
              <a:p>
                <a:pPr marL="0" indent="0">
                  <a:buNone/>
                </a:pPr>
                <a:r>
                  <a:rPr lang="en-IN" dirty="0" smtClean="0"/>
                  <a:t>                                          </a:t>
                </a:r>
                <a14:m>
                  <m:oMath xmlns:m="http://schemas.openxmlformats.org/officeDocument/2006/math">
                    <m:r>
                      <a:rPr lang="en-IN" b="0" i="0">
                        <a:latin typeface="Cambria Math" panose="02040503050406030204" pitchFamily="18" charset="0"/>
                      </a:rPr>
                      <m:t>= </m:t>
                    </m:r>
                    <m:f>
                      <m:fPr>
                        <m:ctrlPr>
                          <a:rPr lang="en-IN" i="1">
                            <a:latin typeface="Cambria Math" panose="02040503050406030204" pitchFamily="18" charset="0"/>
                          </a:rPr>
                        </m:ctrlPr>
                      </m:fPr>
                      <m:num>
                        <m:r>
                          <a:rPr lang="en-IN" b="0" i="0">
                            <a:latin typeface="Cambria Math" panose="02040503050406030204" pitchFamily="18" charset="0"/>
                          </a:rPr>
                          <m:t>1</m:t>
                        </m:r>
                      </m:num>
                      <m:den>
                        <m:sSup>
                          <m:sSupPr>
                            <m:ctrlPr>
                              <a:rPr lang="en-IN" i="1">
                                <a:latin typeface="Cambria Math" panose="02040503050406030204" pitchFamily="18" charset="0"/>
                              </a:rPr>
                            </m:ctrlPr>
                          </m:sSupPr>
                          <m:e>
                            <m:r>
                              <m:rPr>
                                <m:sty m:val="p"/>
                              </m:rPr>
                              <a:rPr lang="en-IN" b="0" i="0">
                                <a:latin typeface="Cambria Math" panose="02040503050406030204" pitchFamily="18" charset="0"/>
                              </a:rPr>
                              <m:t>c</m:t>
                            </m:r>
                          </m:e>
                          <m:sup>
                            <m:r>
                              <a:rPr lang="en-IN" b="0" i="0">
                                <a:latin typeface="Cambria Math" panose="02040503050406030204" pitchFamily="18" charset="0"/>
                              </a:rPr>
                              <m:t>2</m:t>
                            </m:r>
                          </m:sup>
                        </m:sSup>
                        <m:r>
                          <m:rPr>
                            <m:sty m:val="p"/>
                          </m:rPr>
                          <a:rPr lang="en-IN" b="0" i="0">
                            <a:latin typeface="Cambria Math" panose="02040503050406030204" pitchFamily="18" charset="0"/>
                          </a:rPr>
                          <m:t>n</m:t>
                        </m:r>
                      </m:den>
                    </m:f>
                    <m:r>
                      <a:rPr lang="en-IN" b="0" i="0">
                        <a:latin typeface="Cambria Math" panose="02040503050406030204" pitchFamily="18" charset="0"/>
                      </a:rPr>
                      <m:t> </m:t>
                    </m:r>
                    <m:nary>
                      <m:naryPr>
                        <m:chr m:val="∑"/>
                        <m:limLoc m:val="undOvr"/>
                        <m:ctrlPr>
                          <a:rPr lang="en-IN" i="1">
                            <a:latin typeface="Cambria Math" panose="02040503050406030204" pitchFamily="18" charset="0"/>
                          </a:rPr>
                        </m:ctrlPr>
                      </m:naryPr>
                      <m:sub>
                        <m:r>
                          <m:rPr>
                            <m:sty m:val="p"/>
                          </m:rPr>
                          <a:rPr lang="en-IN" b="0" i="0">
                            <a:latin typeface="Cambria Math" panose="02040503050406030204" pitchFamily="18" charset="0"/>
                          </a:rPr>
                          <m:t>i</m:t>
                        </m:r>
                        <m:r>
                          <a:rPr lang="en-IN" b="0" i="0">
                            <a:latin typeface="Cambria Math" panose="02040503050406030204" pitchFamily="18" charset="0"/>
                          </a:rPr>
                          <m:t>=1</m:t>
                        </m:r>
                      </m:sub>
                      <m:sup>
                        <m:r>
                          <m:rPr>
                            <m:sty m:val="p"/>
                          </m:rPr>
                          <a:rPr lang="en-IN" b="0" i="0">
                            <a:latin typeface="Cambria Math" panose="02040503050406030204" pitchFamily="18" charset="0"/>
                          </a:rPr>
                          <m:t>n</m:t>
                        </m:r>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m:rPr>
                                            <m:sty m:val="p"/>
                                          </m:rPr>
                                          <a:rPr lang="en-IN" b="0" i="0">
                                            <a:latin typeface="Cambria Math" panose="02040503050406030204" pitchFamily="18" charset="0"/>
                                          </a:rPr>
                                          <m:t>x</m:t>
                                        </m:r>
                                      </m:e>
                                      <m:sub>
                                        <m:r>
                                          <m:rPr>
                                            <m:sty m:val="p"/>
                                          </m:rPr>
                                          <a:rPr lang="en-IN" b="0" i="0">
                                            <a:latin typeface="Cambria Math" panose="02040503050406030204" pitchFamily="18" charset="0"/>
                                          </a:rPr>
                                          <m:t>i</m:t>
                                        </m:r>
                                      </m:sub>
                                    </m:sSub>
                                    <m:r>
                                      <a:rPr lang="en-IN" b="0" i="0">
                                        <a:latin typeface="Cambria Math" panose="02040503050406030204" pitchFamily="18" charset="0"/>
                                      </a:rPr>
                                      <m:t>−</m:t>
                                    </m:r>
                                    <m:r>
                                      <m:rPr>
                                        <m:sty m:val="p"/>
                                      </m:rPr>
                                      <a:rPr lang="en-IN" b="0" i="0">
                                        <a:latin typeface="Cambria Math" panose="02040503050406030204" pitchFamily="18" charset="0"/>
                                      </a:rPr>
                                      <m:t>a</m:t>
                                    </m:r>
                                  </m:e>
                                </m:d>
                                <m:r>
                                  <a:rPr lang="en-IN" b="0" i="0">
                                    <a:latin typeface="Cambria Math" panose="02040503050406030204" pitchFamily="18" charset="0"/>
                                  </a:rPr>
                                  <m:t>− </m:t>
                                </m:r>
                                <m:d>
                                  <m:dPr>
                                    <m:ctrlPr>
                                      <a:rPr lang="en-IN" i="1">
                                        <a:latin typeface="Cambria Math" panose="02040503050406030204" pitchFamily="18" charset="0"/>
                                      </a:rPr>
                                    </m:ctrlPr>
                                  </m:dPr>
                                  <m:e>
                                    <m:bar>
                                      <m:barPr>
                                        <m:pos m:val="top"/>
                                        <m:ctrlPr>
                                          <a:rPr lang="en-IN" i="1">
                                            <a:latin typeface="Cambria Math" panose="02040503050406030204" pitchFamily="18" charset="0"/>
                                          </a:rPr>
                                        </m:ctrlPr>
                                      </m:barPr>
                                      <m:e>
                                        <m:r>
                                          <m:rPr>
                                            <m:sty m:val="p"/>
                                          </m:rPr>
                                          <a:rPr lang="en-IN" b="0" i="0">
                                            <a:latin typeface="Cambria Math" panose="02040503050406030204" pitchFamily="18" charset="0"/>
                                          </a:rPr>
                                          <m:t>x</m:t>
                                        </m:r>
                                      </m:e>
                                    </m:bar>
                                    <m:r>
                                      <a:rPr lang="en-IN" b="0" i="0">
                                        <a:latin typeface="Cambria Math" panose="02040503050406030204" pitchFamily="18" charset="0"/>
                                      </a:rPr>
                                      <m:t>−</m:t>
                                    </m:r>
                                    <m:r>
                                      <m:rPr>
                                        <m:sty m:val="p"/>
                                      </m:rPr>
                                      <a:rPr lang="en-IN" b="0" i="0">
                                        <a:latin typeface="Cambria Math" panose="02040503050406030204" pitchFamily="18" charset="0"/>
                                      </a:rPr>
                                      <m:t>a</m:t>
                                    </m:r>
                                  </m:e>
                                </m:d>
                              </m:e>
                            </m:d>
                          </m:e>
                          <m:sup>
                            <m:r>
                              <a:rPr lang="en-IN" b="0" i="0">
                                <a:latin typeface="Cambria Math" panose="02040503050406030204" pitchFamily="18" charset="0"/>
                              </a:rPr>
                              <m:t>2</m:t>
                            </m:r>
                          </m:sup>
                        </m:sSup>
                      </m:e>
                    </m:nary>
                  </m:oMath>
                </a14:m>
                <a:endParaRPr lang="en-IN" dirty="0" smtClean="0"/>
              </a:p>
              <a:p>
                <a:pPr marL="0" indent="0">
                  <a:buNone/>
                </a:pPr>
                <a:r>
                  <a:rPr lang="en-IN" dirty="0" smtClean="0"/>
                  <a:t>	                               </a:t>
                </a:r>
                <a14:m>
                  <m:oMath xmlns:m="http://schemas.openxmlformats.org/officeDocument/2006/math">
                    <m:r>
                      <a:rPr lang="en-IN" b="0" i="0">
                        <a:latin typeface="Cambria Math" panose="02040503050406030204" pitchFamily="18" charset="0"/>
                      </a:rPr>
                      <m:t>= </m:t>
                    </m:r>
                    <m:f>
                      <m:fPr>
                        <m:ctrlPr>
                          <a:rPr lang="en-IN" i="1">
                            <a:latin typeface="Cambria Math" panose="02040503050406030204" pitchFamily="18" charset="0"/>
                          </a:rPr>
                        </m:ctrlPr>
                      </m:fPr>
                      <m:num>
                        <m:r>
                          <a:rPr lang="en-IN" b="0" i="0">
                            <a:latin typeface="Cambria Math" panose="02040503050406030204" pitchFamily="18" charset="0"/>
                          </a:rPr>
                          <m:t>1</m:t>
                        </m:r>
                      </m:num>
                      <m:den>
                        <m:sSup>
                          <m:sSupPr>
                            <m:ctrlPr>
                              <a:rPr lang="en-IN" i="1">
                                <a:latin typeface="Cambria Math" panose="02040503050406030204" pitchFamily="18" charset="0"/>
                              </a:rPr>
                            </m:ctrlPr>
                          </m:sSupPr>
                          <m:e>
                            <m:r>
                              <m:rPr>
                                <m:sty m:val="p"/>
                              </m:rPr>
                              <a:rPr lang="en-IN" b="0" i="0">
                                <a:latin typeface="Cambria Math" panose="02040503050406030204" pitchFamily="18" charset="0"/>
                              </a:rPr>
                              <m:t>c</m:t>
                            </m:r>
                          </m:e>
                          <m:sup>
                            <m:r>
                              <a:rPr lang="en-IN" b="0" i="0">
                                <a:latin typeface="Cambria Math" panose="02040503050406030204" pitchFamily="18" charset="0"/>
                              </a:rPr>
                              <m:t>2</m:t>
                            </m:r>
                          </m:sup>
                        </m:sSup>
                        <m:r>
                          <m:rPr>
                            <m:sty m:val="p"/>
                          </m:rPr>
                          <a:rPr lang="en-IN" b="0" i="0">
                            <a:latin typeface="Cambria Math" panose="02040503050406030204" pitchFamily="18" charset="0"/>
                          </a:rPr>
                          <m:t>n</m:t>
                        </m:r>
                      </m:den>
                    </m:f>
                    <m:r>
                      <a:rPr lang="en-IN" b="0" i="0">
                        <a:latin typeface="Cambria Math" panose="02040503050406030204" pitchFamily="18" charset="0"/>
                      </a:rPr>
                      <m:t> </m:t>
                    </m:r>
                    <m:nary>
                      <m:naryPr>
                        <m:chr m:val="∑"/>
                        <m:limLoc m:val="undOvr"/>
                        <m:ctrlPr>
                          <a:rPr lang="en-IN" i="1">
                            <a:latin typeface="Cambria Math" panose="02040503050406030204" pitchFamily="18" charset="0"/>
                          </a:rPr>
                        </m:ctrlPr>
                      </m:naryPr>
                      <m:sub>
                        <m:r>
                          <m:rPr>
                            <m:sty m:val="p"/>
                          </m:rPr>
                          <a:rPr lang="en-IN" b="0" i="0">
                            <a:latin typeface="Cambria Math" panose="02040503050406030204" pitchFamily="18" charset="0"/>
                          </a:rPr>
                          <m:t>i</m:t>
                        </m:r>
                        <m:r>
                          <a:rPr lang="en-IN" b="0" i="0">
                            <a:latin typeface="Cambria Math" panose="02040503050406030204" pitchFamily="18" charset="0"/>
                          </a:rPr>
                          <m:t>=1</m:t>
                        </m:r>
                      </m:sub>
                      <m:sup>
                        <m:r>
                          <m:rPr>
                            <m:sty m:val="p"/>
                          </m:rPr>
                          <a:rPr lang="en-IN" b="0" i="0">
                            <a:latin typeface="Cambria Math" panose="02040503050406030204" pitchFamily="18" charset="0"/>
                          </a:rPr>
                          <m:t>n</m:t>
                        </m:r>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m:rPr>
                                        <m:sty m:val="p"/>
                                      </m:rPr>
                                      <a:rPr lang="en-IN" b="0" i="0">
                                        <a:latin typeface="Cambria Math" panose="02040503050406030204" pitchFamily="18" charset="0"/>
                                      </a:rPr>
                                      <m:t>x</m:t>
                                    </m:r>
                                  </m:e>
                                  <m:sub>
                                    <m:r>
                                      <m:rPr>
                                        <m:sty m:val="p"/>
                                      </m:rPr>
                                      <a:rPr lang="en-IN" b="0" i="0">
                                        <a:latin typeface="Cambria Math" panose="02040503050406030204" pitchFamily="18" charset="0"/>
                                      </a:rPr>
                                      <m:t>i</m:t>
                                    </m:r>
                                  </m:sub>
                                </m:sSub>
                                <m:r>
                                  <a:rPr lang="en-IN" b="0" i="0">
                                    <a:latin typeface="Cambria Math" panose="02040503050406030204" pitchFamily="18" charset="0"/>
                                  </a:rPr>
                                  <m:t>−</m:t>
                                </m:r>
                                <m:bar>
                                  <m:barPr>
                                    <m:pos m:val="top"/>
                                    <m:ctrlPr>
                                      <a:rPr lang="en-IN" i="1">
                                        <a:latin typeface="Cambria Math" panose="02040503050406030204" pitchFamily="18" charset="0"/>
                                      </a:rPr>
                                    </m:ctrlPr>
                                  </m:barPr>
                                  <m:e>
                                    <m:r>
                                      <m:rPr>
                                        <m:sty m:val="p"/>
                                      </m:rPr>
                                      <a:rPr lang="en-IN" b="0" i="0">
                                        <a:latin typeface="Cambria Math" panose="02040503050406030204" pitchFamily="18" charset="0"/>
                                      </a:rPr>
                                      <m:t>x</m:t>
                                    </m:r>
                                  </m:e>
                                </m:bar>
                                <m:r>
                                  <a:rPr lang="en-IN" b="0" i="0">
                                    <a:latin typeface="Cambria Math" panose="02040503050406030204" pitchFamily="18" charset="0"/>
                                  </a:rPr>
                                  <m:t> </m:t>
                                </m:r>
                              </m:e>
                            </m:d>
                          </m:e>
                          <m:sup>
                            <m:r>
                              <a:rPr lang="en-IN" b="0" i="0">
                                <a:latin typeface="Cambria Math" panose="02040503050406030204" pitchFamily="18" charset="0"/>
                              </a:rPr>
                              <m:t>2</m:t>
                            </m:r>
                          </m:sup>
                        </m:sSup>
                      </m:e>
                    </m:nary>
                  </m:oMath>
                </a14:m>
                <a:endParaRPr lang="en-IN" dirty="0" smtClean="0"/>
              </a:p>
              <a:p>
                <a:pPr marL="0" indent="0">
                  <a:buNone/>
                </a:pPr>
                <a:r>
                  <a:rPr lang="en-IN" dirty="0" smtClean="0"/>
                  <a:t>                                          </a:t>
                </a:r>
                <a14:m>
                  <m:oMath xmlns:m="http://schemas.openxmlformats.org/officeDocument/2006/math">
                    <m:r>
                      <a:rPr lang="en-IN" b="0" i="0">
                        <a:latin typeface="Cambria Math" panose="02040503050406030204" pitchFamily="18" charset="0"/>
                      </a:rPr>
                      <m:t>= </m:t>
                    </m:r>
                    <m:f>
                      <m:fPr>
                        <m:ctrlPr>
                          <a:rPr lang="en-IN" i="1">
                            <a:latin typeface="Cambria Math" panose="02040503050406030204" pitchFamily="18" charset="0"/>
                          </a:rPr>
                        </m:ctrlPr>
                      </m:fPr>
                      <m:num>
                        <m:r>
                          <a:rPr lang="en-IN" b="0" i="0">
                            <a:latin typeface="Cambria Math" panose="02040503050406030204" pitchFamily="18" charset="0"/>
                          </a:rPr>
                          <m:t>1</m:t>
                        </m:r>
                      </m:num>
                      <m:den>
                        <m:sSup>
                          <m:sSupPr>
                            <m:ctrlPr>
                              <a:rPr lang="en-IN" i="1">
                                <a:latin typeface="Cambria Math" panose="02040503050406030204" pitchFamily="18" charset="0"/>
                              </a:rPr>
                            </m:ctrlPr>
                          </m:sSupPr>
                          <m:e>
                            <m:r>
                              <m:rPr>
                                <m:sty m:val="p"/>
                              </m:rPr>
                              <a:rPr lang="en-IN" b="0" i="0">
                                <a:latin typeface="Cambria Math" panose="02040503050406030204" pitchFamily="18" charset="0"/>
                              </a:rPr>
                              <m:t>c</m:t>
                            </m:r>
                          </m:e>
                          <m:sup>
                            <m:r>
                              <a:rPr lang="en-IN" b="0" i="0">
                                <a:latin typeface="Cambria Math" panose="02040503050406030204" pitchFamily="18" charset="0"/>
                              </a:rPr>
                              <m:t>2</m:t>
                            </m:r>
                          </m:sup>
                        </m:sSup>
                      </m:den>
                    </m:f>
                    <m:sSup>
                      <m:sSupPr>
                        <m:ctrlPr>
                          <a:rPr lang="en-IN" i="1">
                            <a:latin typeface="Cambria Math" panose="02040503050406030204" pitchFamily="18" charset="0"/>
                          </a:rPr>
                        </m:ctrlPr>
                      </m:sSupPr>
                      <m:e>
                        <m:r>
                          <m:rPr>
                            <m:sty m:val="p"/>
                          </m:rPr>
                          <a:rPr lang="en-IN" b="0" i="0">
                            <a:latin typeface="Cambria Math" panose="02040503050406030204" pitchFamily="18" charset="0"/>
                          </a:rPr>
                          <m:t>σ</m:t>
                        </m:r>
                      </m:e>
                      <m:sup>
                        <m:r>
                          <a:rPr lang="en-IN" b="0" i="0">
                            <a:latin typeface="Cambria Math" panose="02040503050406030204" pitchFamily="18" charset="0"/>
                          </a:rPr>
                          <m:t>2</m:t>
                        </m:r>
                      </m:sup>
                    </m:sSup>
                    <m:r>
                      <a:rPr lang="en-IN" b="0" i="0">
                        <a:latin typeface="Cambria Math" panose="02040503050406030204" pitchFamily="18" charset="0"/>
                      </a:rPr>
                      <m:t> </m:t>
                    </m:r>
                  </m:oMath>
                </a14:m>
                <a:r>
                  <a:rPr lang="en-IN" dirty="0" smtClean="0"/>
                  <a:t> </a:t>
                </a:r>
                <a:r>
                  <a:rPr lang="en-IN" sz="2200" dirty="0" smtClean="0">
                    <a:solidFill>
                      <a:schemeClr val="accent1">
                        <a:lumMod val="75000"/>
                      </a:schemeClr>
                    </a:solidFill>
                    <a:latin typeface="Times New Roman" panose="02020603050405020304" pitchFamily="18" charset="0"/>
                    <a:cs typeface="Times New Roman" panose="02020603050405020304" pitchFamily="18" charset="0"/>
                  </a:rPr>
                  <a:t>[PROVED]</a:t>
                </a:r>
                <a:endParaRPr lang="en-IN" sz="2200" dirty="0">
                  <a:solidFill>
                    <a:schemeClr val="accent1">
                      <a:lumMod val="75000"/>
                    </a:schemeClr>
                  </a:solidFill>
                  <a:latin typeface="Times New Roman" panose="02020603050405020304" pitchFamily="18" charset="0"/>
                  <a:cs typeface="Times New Roman" panose="02020603050405020304" pitchFamily="18" charset="0"/>
                </a:endParaRPr>
              </a:p>
              <a:p>
                <a:pPr marL="548640" lvl="3" indent="0" algn="just">
                  <a:buSzPct val="9500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774371"/>
                <a:ext cx="8425339" cy="5083629"/>
              </a:xfrm>
              <a:blipFill rotWithShape="1">
                <a:blip r:embed="rId2"/>
                <a:stretch>
                  <a:fillRect l="-796" t="-1679"/>
                </a:stretch>
              </a:blipFill>
            </p:spPr>
            <p:txBody>
              <a:bodyPr/>
              <a:lstStyle/>
              <a:p>
                <a:r>
                  <a:rPr lang="en-IN">
                    <a:noFill/>
                  </a:rPr>
                  <a:t> </a:t>
                </a:r>
              </a:p>
            </p:txBody>
          </p:sp>
        </mc:Fallback>
      </mc:AlternateContent>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Variance </a:t>
            </a:r>
            <a:r>
              <a:rPr lang="en-US" sz="4000" dirty="0" smtClean="0">
                <a:solidFill>
                  <a:srgbClr val="A50021"/>
                </a:solidFill>
                <a:latin typeface="Times New Roman" pitchFamily="18" charset="0"/>
                <a:cs typeface="Times New Roman" pitchFamily="18" charset="0"/>
              </a:rPr>
              <a:t>and </a:t>
            </a:r>
            <a:r>
              <a:rPr lang="en-US" sz="4000" dirty="0">
                <a:solidFill>
                  <a:srgbClr val="A50021"/>
                </a:solidFill>
                <a:latin typeface="Times New Roman" pitchFamily="18" charset="0"/>
                <a:cs typeface="Times New Roman" pitchFamily="18" charset="0"/>
              </a:rPr>
              <a:t>Standard </a:t>
            </a:r>
            <a:r>
              <a:rPr lang="en-US" sz="4000" dirty="0" smtClean="0">
                <a:solidFill>
                  <a:srgbClr val="A50021"/>
                </a:solidFill>
                <a:latin typeface="Times New Roman" pitchFamily="18" charset="0"/>
                <a:cs typeface="Times New Roman" pitchFamily="18" charset="0"/>
              </a:rPr>
              <a:t>Deviation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65</a:t>
            </a:fld>
            <a:endParaRPr lang="en-IN" dirty="0">
              <a:solidFill>
                <a:srgbClr val="04617B">
                  <a:shade val="90000"/>
                </a:srgbClr>
              </a:solidFill>
            </a:endParaRPr>
          </a:p>
        </p:txBody>
      </p:sp>
    </p:spTree>
    <p:extLst>
      <p:ext uri="{BB962C8B-B14F-4D97-AF65-F5344CB8AC3E}">
        <p14:creationId xmlns:p14="http://schemas.microsoft.com/office/powerpoint/2010/main" val="3728163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2838" y="1752599"/>
                <a:ext cx="8425339" cy="4786003"/>
              </a:xfrm>
            </p:spPr>
            <p:txBody>
              <a:bodyPr>
                <a:normAutofit/>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Since, the mean can be distorted by outlier, and as the variance is computed using the mean, it is thus sensitive to outlier. To avoid the effect of outlier, there are two more robust measures of dispersion known. These are:</a:t>
                </a:r>
              </a:p>
              <a:p>
                <a:pPr marL="274320" lvl="1" indent="-274320" algn="just">
                  <a:buClr>
                    <a:schemeClr val="accent3"/>
                  </a:buClr>
                  <a:buSzPct val="95000"/>
                </a:pPr>
                <a:endParaRPr lang="en-IN" sz="2000" dirty="0" smtClean="0">
                  <a:solidFill>
                    <a:schemeClr val="tx1"/>
                  </a:solidFill>
                  <a:latin typeface="Times New Roman" panose="02020603050405020304" pitchFamily="18" charset="0"/>
                  <a:cs typeface="Times New Roman" panose="02020603050405020304" pitchFamily="18" charset="0"/>
                </a:endParaRPr>
              </a:p>
              <a:p>
                <a:pPr marL="548640" lvl="2"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Mean Absolute Deviation (MAD)</a:t>
                </a:r>
              </a:p>
              <a:p>
                <a:pPr marL="274320" lvl="2" indent="0" algn="ctr">
                  <a:buClr>
                    <a:schemeClr val="accent3"/>
                  </a:buClr>
                  <a:buSzPct val="95000"/>
                  <a:buNone/>
                </a:pPr>
                <a:r>
                  <a:rPr lang="en-IN" sz="2000" b="1" dirty="0" smtClean="0">
                    <a:latin typeface="Times New Roman" panose="02020603050405020304" pitchFamily="18" charset="0"/>
                    <a:cs typeface="Times New Roman" panose="02020603050405020304" pitchFamily="18" charset="0"/>
                  </a:rPr>
                  <a:t>MAD (X) = median </a:t>
                </a:r>
                <a14:m>
                  <m:oMath xmlns:m="http://schemas.openxmlformats.org/officeDocument/2006/math">
                    <m:d>
                      <m:dPr>
                        <m:ctrlPr>
                          <a:rPr lang="en-IN" sz="2000" b="1" i="1" smtClean="0">
                            <a:latin typeface="Cambria Math" panose="02040503050406030204" pitchFamily="18" charset="0"/>
                            <a:cs typeface="Times New Roman" panose="02020603050405020304" pitchFamily="18" charset="0"/>
                          </a:rPr>
                        </m:ctrlPr>
                      </m:dPr>
                      <m:e>
                        <m:d>
                          <m:dPr>
                            <m:begChr m:val="{"/>
                            <m:endChr m:val="}"/>
                            <m:ctrlPr>
                              <a:rPr lang="en-IN" sz="2000" b="1" i="1" smtClean="0">
                                <a:latin typeface="Cambria Math" panose="02040503050406030204" pitchFamily="18" charset="0"/>
                                <a:cs typeface="Times New Roman" panose="02020603050405020304" pitchFamily="18" charset="0"/>
                              </a:rPr>
                            </m:ctrlPr>
                          </m:dPr>
                          <m:e>
                            <m:d>
                              <m:dPr>
                                <m:begChr m:val="|"/>
                                <m:endChr m:val="|"/>
                                <m:ctrlPr>
                                  <a:rPr lang="en-IN" sz="2000" b="1" i="1" smtClean="0">
                                    <a:latin typeface="Cambria Math" panose="02040503050406030204" pitchFamily="18" charset="0"/>
                                    <a:cs typeface="Times New Roman" panose="02020603050405020304" pitchFamily="18" charset="0"/>
                                  </a:rPr>
                                </m:ctrlPr>
                              </m:dPr>
                              <m:e>
                                <m:sSub>
                                  <m:sSubPr>
                                    <m:ctrlPr>
                                      <a:rPr lang="en-IN" sz="2000" b="1" i="1" smtClean="0">
                                        <a:latin typeface="Cambria Math" panose="02040503050406030204" pitchFamily="18" charset="0"/>
                                        <a:cs typeface="Times New Roman" panose="02020603050405020304" pitchFamily="18" charset="0"/>
                                      </a:rPr>
                                    </m:ctrlPr>
                                  </m:sSubPr>
                                  <m:e>
                                    <m:r>
                                      <a:rPr lang="en-IN" sz="2000" b="1" i="0" smtClean="0">
                                        <a:latin typeface="Cambria Math" panose="02040503050406030204" pitchFamily="18" charset="0"/>
                                        <a:cs typeface="Times New Roman" panose="02020603050405020304" pitchFamily="18" charset="0"/>
                                      </a:rPr>
                                      <m:t>𝐱</m:t>
                                    </m:r>
                                  </m:e>
                                  <m:sub>
                                    <m:r>
                                      <a:rPr lang="en-IN" sz="2000" b="1" i="0" smtClean="0">
                                        <a:latin typeface="Cambria Math" panose="02040503050406030204" pitchFamily="18" charset="0"/>
                                        <a:cs typeface="Times New Roman" panose="02020603050405020304" pitchFamily="18" charset="0"/>
                                      </a:rPr>
                                      <m:t>𝟏</m:t>
                                    </m:r>
                                  </m:sub>
                                </m:sSub>
                                <m:r>
                                  <a:rPr lang="en-IN" sz="2000" b="1" i="0" smtClean="0">
                                    <a:latin typeface="Cambria Math" panose="02040503050406030204" pitchFamily="18" charset="0"/>
                                    <a:cs typeface="Times New Roman" panose="02020603050405020304" pitchFamily="18" charset="0"/>
                                  </a:rPr>
                                  <m:t> − </m:t>
                                </m:r>
                                <m:bar>
                                  <m:barPr>
                                    <m:pos m:val="top"/>
                                    <m:ctrlPr>
                                      <a:rPr lang="en-IN" sz="2000" b="1" i="1" smtClean="0">
                                        <a:latin typeface="Cambria Math" panose="02040503050406030204" pitchFamily="18" charset="0"/>
                                        <a:cs typeface="Times New Roman" panose="02020603050405020304" pitchFamily="18" charset="0"/>
                                      </a:rPr>
                                    </m:ctrlPr>
                                  </m:barPr>
                                  <m:e>
                                    <m:r>
                                      <a:rPr lang="en-IN" sz="2000" b="1" i="0" smtClean="0">
                                        <a:latin typeface="Cambria Math" panose="02040503050406030204" pitchFamily="18" charset="0"/>
                                        <a:cs typeface="Times New Roman" panose="02020603050405020304" pitchFamily="18" charset="0"/>
                                      </a:rPr>
                                      <m:t>𝐱</m:t>
                                    </m:r>
                                  </m:e>
                                </m:bar>
                              </m:e>
                            </m:d>
                            <m:r>
                              <a:rPr lang="en-IN" sz="2000" b="1" i="0" smtClean="0">
                                <a:latin typeface="Cambria Math" panose="02040503050406030204" pitchFamily="18" charset="0"/>
                                <a:cs typeface="Times New Roman" panose="02020603050405020304" pitchFamily="18" charset="0"/>
                              </a:rPr>
                              <m:t>,…..,</m:t>
                            </m:r>
                            <m:d>
                              <m:dPr>
                                <m:begChr m:val="|"/>
                                <m:endChr m:val="|"/>
                                <m:ctrlPr>
                                  <a:rPr lang="en-IN" sz="2000" b="1" i="1">
                                    <a:latin typeface="Cambria Math" panose="02040503050406030204" pitchFamily="18" charset="0"/>
                                    <a:cs typeface="Times New Roman" panose="02020603050405020304" pitchFamily="18" charset="0"/>
                                  </a:rPr>
                                </m:ctrlPr>
                              </m:dPr>
                              <m:e>
                                <m:sSub>
                                  <m:sSubPr>
                                    <m:ctrlPr>
                                      <a:rPr lang="en-IN" sz="2000" b="1" i="1">
                                        <a:latin typeface="Cambria Math" panose="02040503050406030204" pitchFamily="18" charset="0"/>
                                        <a:cs typeface="Times New Roman" panose="02020603050405020304" pitchFamily="18" charset="0"/>
                                      </a:rPr>
                                    </m:ctrlPr>
                                  </m:sSubPr>
                                  <m:e>
                                    <m:r>
                                      <a:rPr lang="en-IN" sz="2000" b="1" i="0">
                                        <a:latin typeface="Cambria Math" panose="02040503050406030204" pitchFamily="18" charset="0"/>
                                        <a:cs typeface="Times New Roman" panose="02020603050405020304" pitchFamily="18" charset="0"/>
                                      </a:rPr>
                                      <m:t>𝐱</m:t>
                                    </m:r>
                                  </m:e>
                                  <m:sub>
                                    <m:r>
                                      <a:rPr lang="en-IN" sz="2000" b="1" i="0" smtClean="0">
                                        <a:latin typeface="Cambria Math" panose="02040503050406030204" pitchFamily="18" charset="0"/>
                                        <a:cs typeface="Times New Roman" panose="02020603050405020304" pitchFamily="18" charset="0"/>
                                      </a:rPr>
                                      <m:t>𝐧</m:t>
                                    </m:r>
                                  </m:sub>
                                </m:sSub>
                                <m:r>
                                  <a:rPr lang="en-IN" sz="2000" b="1" i="0">
                                    <a:latin typeface="Cambria Math" panose="02040503050406030204" pitchFamily="18" charset="0"/>
                                    <a:cs typeface="Times New Roman" panose="02020603050405020304" pitchFamily="18" charset="0"/>
                                  </a:rPr>
                                  <m:t> − </m:t>
                                </m:r>
                                <m:bar>
                                  <m:barPr>
                                    <m:pos m:val="top"/>
                                    <m:ctrlPr>
                                      <a:rPr lang="en-IN" sz="2000" b="1" i="1">
                                        <a:latin typeface="Cambria Math" panose="02040503050406030204" pitchFamily="18" charset="0"/>
                                        <a:cs typeface="Times New Roman" panose="02020603050405020304" pitchFamily="18" charset="0"/>
                                      </a:rPr>
                                    </m:ctrlPr>
                                  </m:barPr>
                                  <m:e>
                                    <m:r>
                                      <a:rPr lang="en-IN" sz="2000" b="1" i="0">
                                        <a:latin typeface="Cambria Math" panose="02040503050406030204" pitchFamily="18" charset="0"/>
                                        <a:cs typeface="Times New Roman" panose="02020603050405020304" pitchFamily="18" charset="0"/>
                                      </a:rPr>
                                      <m:t>𝐱</m:t>
                                    </m:r>
                                  </m:e>
                                </m:bar>
                              </m:e>
                            </m:d>
                          </m:e>
                        </m:d>
                      </m:e>
                    </m:d>
                  </m:oMath>
                </a14:m>
                <a:endParaRPr lang="en-IN" sz="2000" b="1" dirty="0" smtClean="0">
                  <a:latin typeface="Times New Roman" panose="02020603050405020304" pitchFamily="18" charset="0"/>
                  <a:cs typeface="Times New Roman" panose="02020603050405020304" pitchFamily="18" charset="0"/>
                </a:endParaRPr>
              </a:p>
              <a:p>
                <a:pPr marL="274320" lvl="2" indent="0" algn="ctr">
                  <a:buClr>
                    <a:schemeClr val="accent3"/>
                  </a:buClr>
                  <a:buSzPct val="95000"/>
                  <a:buNone/>
                </a:pPr>
                <a:endParaRPr lang="en-IN" sz="2000" b="1" dirty="0" smtClean="0">
                  <a:latin typeface="Times New Roman" panose="02020603050405020304" pitchFamily="18" charset="0"/>
                  <a:cs typeface="Times New Roman" panose="02020603050405020304" pitchFamily="18" charset="0"/>
                </a:endParaRPr>
              </a:p>
              <a:p>
                <a:pPr marL="548640" lvl="2"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Absolute Average Deviation (AAD)</a:t>
                </a:r>
              </a:p>
              <a:p>
                <a:pPr marL="274320" lvl="2" indent="0" algn="ctr">
                  <a:buClr>
                    <a:schemeClr val="accent3"/>
                  </a:buClr>
                  <a:buSzPct val="95000"/>
                  <a:buNone/>
                </a:pPr>
                <a:r>
                  <a:rPr lang="en-IN" sz="2000" b="1" dirty="0" smtClean="0">
                    <a:latin typeface="Times New Roman" panose="02020603050405020304" pitchFamily="18" charset="0"/>
                    <a:cs typeface="Times New Roman" panose="02020603050405020304" pitchFamily="18" charset="0"/>
                  </a:rPr>
                  <a:t>AAD(X) = </a:t>
                </a:r>
                <a14:m>
                  <m:oMath xmlns:m="http://schemas.openxmlformats.org/officeDocument/2006/math">
                    <m:f>
                      <m:fPr>
                        <m:ctrlPr>
                          <a:rPr lang="en-IN" sz="2000" b="1" i="1" smtClean="0">
                            <a:latin typeface="Cambria Math" panose="02040503050406030204" pitchFamily="18" charset="0"/>
                            <a:cs typeface="Times New Roman" panose="02020603050405020304" pitchFamily="18" charset="0"/>
                          </a:rPr>
                        </m:ctrlPr>
                      </m:fPr>
                      <m:num>
                        <m:r>
                          <a:rPr lang="en-IN" sz="2000" b="1" i="0" smtClean="0">
                            <a:latin typeface="Cambria Math" panose="02040503050406030204" pitchFamily="18" charset="0"/>
                            <a:cs typeface="Times New Roman" panose="02020603050405020304" pitchFamily="18" charset="0"/>
                          </a:rPr>
                          <m:t>𝟏</m:t>
                        </m:r>
                      </m:num>
                      <m:den>
                        <m:r>
                          <a:rPr lang="en-IN" sz="2000" b="1" i="0" smtClean="0">
                            <a:latin typeface="Cambria Math" panose="02040503050406030204" pitchFamily="18" charset="0"/>
                            <a:cs typeface="Times New Roman" panose="02020603050405020304" pitchFamily="18" charset="0"/>
                          </a:rPr>
                          <m:t>𝐧</m:t>
                        </m:r>
                      </m:den>
                    </m:f>
                  </m:oMath>
                </a14:m>
                <a:r>
                  <a:rPr lang="en-IN" sz="2000" b="1"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IN" sz="2000" b="1" i="1" dirty="0" smtClean="0">
                            <a:solidFill>
                              <a:schemeClr val="tx1"/>
                            </a:solidFill>
                            <a:latin typeface="Cambria Math" panose="02040503050406030204" pitchFamily="18" charset="0"/>
                            <a:cs typeface="Times New Roman" panose="02020603050405020304" pitchFamily="18" charset="0"/>
                          </a:rPr>
                        </m:ctrlPr>
                      </m:naryPr>
                      <m:sub>
                        <m:r>
                          <m:rPr>
                            <m:brk m:alnAt="23"/>
                          </m:rPr>
                          <a:rPr lang="en-IN" sz="2000" b="1" i="0" dirty="0" smtClean="0">
                            <a:solidFill>
                              <a:schemeClr val="tx1"/>
                            </a:solidFill>
                            <a:latin typeface="Cambria Math" panose="02040503050406030204" pitchFamily="18" charset="0"/>
                            <a:cs typeface="Times New Roman" panose="02020603050405020304" pitchFamily="18" charset="0"/>
                          </a:rPr>
                          <m:t>𝐢</m:t>
                        </m:r>
                        <m:r>
                          <a:rPr lang="en-IN" sz="2000" b="1" i="0" dirty="0" smtClean="0">
                            <a:solidFill>
                              <a:schemeClr val="tx1"/>
                            </a:solidFill>
                            <a:latin typeface="Cambria Math" panose="02040503050406030204" pitchFamily="18" charset="0"/>
                            <a:cs typeface="Times New Roman" panose="02020603050405020304" pitchFamily="18" charset="0"/>
                          </a:rPr>
                          <m:t>=</m:t>
                        </m:r>
                        <m:r>
                          <a:rPr lang="en-IN" sz="2000" b="1" i="0" dirty="0" smtClean="0">
                            <a:solidFill>
                              <a:schemeClr val="tx1"/>
                            </a:solidFill>
                            <a:latin typeface="Cambria Math" panose="02040503050406030204" pitchFamily="18" charset="0"/>
                            <a:cs typeface="Times New Roman" panose="02020603050405020304" pitchFamily="18" charset="0"/>
                          </a:rPr>
                          <m:t>𝟏</m:t>
                        </m:r>
                      </m:sub>
                      <m:sup>
                        <m:r>
                          <a:rPr lang="en-IN" sz="2000" b="1" i="0" dirty="0" smtClean="0">
                            <a:solidFill>
                              <a:schemeClr val="tx1"/>
                            </a:solidFill>
                            <a:latin typeface="Cambria Math" panose="02040503050406030204" pitchFamily="18" charset="0"/>
                            <a:cs typeface="Times New Roman" panose="02020603050405020304" pitchFamily="18" charset="0"/>
                          </a:rPr>
                          <m:t>𝐧</m:t>
                        </m:r>
                      </m:sup>
                      <m:e>
                        <m:d>
                          <m:dPr>
                            <m:begChr m:val="|"/>
                            <m:endChr m:val="|"/>
                            <m:ctrlPr>
                              <a:rPr lang="en-IN" sz="2000" b="1" i="1">
                                <a:latin typeface="Cambria Math" panose="02040503050406030204" pitchFamily="18" charset="0"/>
                                <a:cs typeface="Times New Roman" panose="02020603050405020304" pitchFamily="18" charset="0"/>
                              </a:rPr>
                            </m:ctrlPr>
                          </m:dPr>
                          <m:e>
                            <m:sSub>
                              <m:sSubPr>
                                <m:ctrlPr>
                                  <a:rPr lang="en-IN" sz="2000" b="1" i="1">
                                    <a:latin typeface="Cambria Math" panose="02040503050406030204" pitchFamily="18" charset="0"/>
                                    <a:cs typeface="Times New Roman" panose="02020603050405020304" pitchFamily="18" charset="0"/>
                                  </a:rPr>
                                </m:ctrlPr>
                              </m:sSubPr>
                              <m:e>
                                <m:r>
                                  <a:rPr lang="en-IN" sz="2000" b="1" i="0">
                                    <a:latin typeface="Cambria Math" panose="02040503050406030204" pitchFamily="18" charset="0"/>
                                    <a:cs typeface="Times New Roman" panose="02020603050405020304" pitchFamily="18" charset="0"/>
                                  </a:rPr>
                                  <m:t>𝐱</m:t>
                                </m:r>
                              </m:e>
                              <m:sub>
                                <m:r>
                                  <a:rPr lang="en-IN" sz="2000" b="1" i="0" smtClean="0">
                                    <a:latin typeface="Cambria Math" panose="02040503050406030204" pitchFamily="18" charset="0"/>
                                    <a:cs typeface="Times New Roman" panose="02020603050405020304" pitchFamily="18" charset="0"/>
                                  </a:rPr>
                                  <m:t>𝐢</m:t>
                                </m:r>
                              </m:sub>
                            </m:sSub>
                            <m:r>
                              <a:rPr lang="en-IN" sz="2000" b="1" i="0">
                                <a:latin typeface="Cambria Math" panose="02040503050406030204" pitchFamily="18" charset="0"/>
                                <a:cs typeface="Times New Roman" panose="02020603050405020304" pitchFamily="18" charset="0"/>
                              </a:rPr>
                              <m:t> − </m:t>
                            </m:r>
                            <m:bar>
                              <m:barPr>
                                <m:pos m:val="top"/>
                                <m:ctrlPr>
                                  <a:rPr lang="en-IN" sz="2000" b="1" i="1">
                                    <a:latin typeface="Cambria Math" panose="02040503050406030204" pitchFamily="18" charset="0"/>
                                    <a:cs typeface="Times New Roman" panose="02020603050405020304" pitchFamily="18" charset="0"/>
                                  </a:rPr>
                                </m:ctrlPr>
                              </m:barPr>
                              <m:e>
                                <m:r>
                                  <a:rPr lang="en-IN" sz="2000" b="1" i="0">
                                    <a:latin typeface="Cambria Math" panose="02040503050406030204" pitchFamily="18" charset="0"/>
                                    <a:cs typeface="Times New Roman" panose="02020603050405020304" pitchFamily="18" charset="0"/>
                                  </a:rPr>
                                  <m:t>𝐱</m:t>
                                </m:r>
                              </m:e>
                            </m:bar>
                          </m:e>
                        </m:d>
                      </m:e>
                    </m:nary>
                  </m:oMath>
                </a14:m>
                <a:endParaRPr lang="en-IN" sz="2000" b="1" dirty="0" smtClean="0">
                  <a:solidFill>
                    <a:schemeClr val="tx1"/>
                  </a:solidFill>
                  <a:latin typeface="Times New Roman" panose="02020603050405020304" pitchFamily="18" charset="0"/>
                  <a:cs typeface="Times New Roman" panose="02020603050405020304" pitchFamily="18" charset="0"/>
                </a:endParaRPr>
              </a:p>
              <a:p>
                <a:pPr marL="274320" lvl="2" indent="0" algn="ctr">
                  <a:buClr>
                    <a:schemeClr val="accent3"/>
                  </a:buClr>
                  <a:buSzPct val="95000"/>
                  <a:buNone/>
                </a:pPr>
                <a:endParaRPr lang="en-IN" sz="2000" b="1" dirty="0">
                  <a:solidFill>
                    <a:schemeClr val="tx1"/>
                  </a:solidFill>
                  <a:latin typeface="Times New Roman" panose="02020603050405020304" pitchFamily="18" charset="0"/>
                  <a:cs typeface="Times New Roman" panose="02020603050405020304" pitchFamily="18" charset="0"/>
                </a:endParaRPr>
              </a:p>
              <a:p>
                <a:pPr marL="271463" lvl="3" indent="0" algn="just">
                  <a:buSzPct val="118000"/>
                  <a:buNone/>
                </a:pPr>
                <a:r>
                  <a:rPr lang="en-US" dirty="0" smtClean="0">
                    <a:latin typeface="Times New Roman" panose="02020603050405020304" pitchFamily="18" charset="0"/>
                    <a:cs typeface="Times New Roman" panose="02020603050405020304" pitchFamily="18" charset="0"/>
                  </a:rPr>
                  <a:t>     where, X =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a:latin typeface="Cambria Math" panose="02040503050406030204" pitchFamily="18" charset="0"/>
                            <a:cs typeface="Times New Roman" panose="02020603050405020304" pitchFamily="18" charset="0"/>
                          </a:rPr>
                          <m:t>𝟏</m:t>
                        </m:r>
                      </m:sub>
                    </m:sSub>
                  </m:oMath>
                </a14:m>
                <a:r>
                  <a:rPr lang="en-US" dirty="0" smtClean="0">
                    <a:latin typeface="Times New Roman" panose="02020603050405020304" pitchFamily="18" charset="0"/>
                    <a:cs typeface="Times New Roman" panose="02020603050405020304" pitchFamily="18" charset="0"/>
                  </a:rPr>
                  <a:t>,</a:t>
                </a:r>
                <a:r>
                  <a:rPr lang="en-IN" b="1" dirty="0">
                    <a:cs typeface="Times New Roman" panose="02020603050405020304" pitchFamily="18" charset="0"/>
                  </a:rPr>
                  <a:t>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smtClean="0">
                            <a:latin typeface="Cambria Math" panose="02040503050406030204" pitchFamily="18" charset="0"/>
                            <a:cs typeface="Times New Roman" panose="02020603050405020304" pitchFamily="18" charset="0"/>
                          </a:rPr>
                          <m:t>𝟐</m:t>
                        </m:r>
                      </m:sub>
                    </m:sSub>
                  </m:oMath>
                </a14:m>
                <a:r>
                  <a:rPr 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smtClean="0">
                            <a:latin typeface="Cambria Math" panose="02040503050406030204" pitchFamily="18" charset="0"/>
                            <a:cs typeface="Times New Roman" panose="02020603050405020304" pitchFamily="18" charset="0"/>
                          </a:rPr>
                          <m:t>𝐧</m:t>
                        </m:r>
                      </m:sub>
                    </m:sSub>
                  </m:oMath>
                </a14:m>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is the sample values of n observations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2838" y="1752599"/>
                <a:ext cx="8425339" cy="4786003"/>
              </a:xfrm>
              <a:blipFill rotWithShape="1">
                <a:blip r:embed="rId2"/>
                <a:stretch>
                  <a:fillRect l="-434" t="-509" r="-796"/>
                </a:stretch>
              </a:blipFill>
            </p:spPr>
            <p:txBody>
              <a:bodyPr/>
              <a:lstStyle/>
              <a:p>
                <a:r>
                  <a:rPr lang="en-IN">
                    <a:noFill/>
                  </a:rPr>
                  <a:t> </a:t>
                </a:r>
              </a:p>
            </p:txBody>
          </p:sp>
        </mc:Fallback>
      </mc:AlternateContent>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Mean Absolute </a:t>
            </a:r>
            <a:r>
              <a:rPr lang="en-US" sz="4000" dirty="0">
                <a:solidFill>
                  <a:srgbClr val="A50021"/>
                </a:solidFill>
                <a:latin typeface="Times New Roman" pitchFamily="18" charset="0"/>
                <a:cs typeface="Times New Roman" pitchFamily="18" charset="0"/>
              </a:rPr>
              <a:t>Deviation </a:t>
            </a:r>
            <a:r>
              <a:rPr lang="en-US" sz="4000" dirty="0" smtClean="0">
                <a:solidFill>
                  <a:srgbClr val="A50021"/>
                </a:solidFill>
                <a:latin typeface="Times New Roman" pitchFamily="18" charset="0"/>
                <a:cs typeface="Times New Roman" pitchFamily="18" charset="0"/>
              </a:rPr>
              <a:t>(MAD</a:t>
            </a:r>
            <a:r>
              <a:rPr lang="en-US" sz="4000" dirty="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66</a:t>
            </a:fld>
            <a:endParaRPr lang="en-IN" dirty="0">
              <a:solidFill>
                <a:srgbClr val="04617B">
                  <a:shade val="90000"/>
                </a:srgbClr>
              </a:solidFill>
            </a:endParaRPr>
          </a:p>
        </p:txBody>
      </p:sp>
    </p:spTree>
    <p:extLst>
      <p:ext uri="{BB962C8B-B14F-4D97-AF65-F5344CB8AC3E}">
        <p14:creationId xmlns:p14="http://schemas.microsoft.com/office/powerpoint/2010/main" val="16933489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358" y="1615439"/>
                <a:ext cx="8425339" cy="4786003"/>
              </a:xfrm>
            </p:spPr>
            <p:txBody>
              <a:bodyPr>
                <a:normAutofit fontScale="92500" lnSpcReduction="10000"/>
              </a:bodyPr>
              <a:lstStyle/>
              <a:p>
                <a:pPr marL="274320" lvl="1" indent="-27432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Like MAD and AAD, there is another robust measure of dispersion known, called as Interquartile </a:t>
                </a:r>
                <a:r>
                  <a:rPr lang="en-IN" sz="2000" dirty="0">
                    <a:latin typeface="Times New Roman" panose="02020603050405020304" pitchFamily="18" charset="0"/>
                    <a:cs typeface="Times New Roman" panose="02020603050405020304" pitchFamily="18" charset="0"/>
                  </a:rPr>
                  <a:t>r</a:t>
                </a:r>
                <a:r>
                  <a:rPr lang="en-IN" sz="2000" dirty="0" smtClean="0">
                    <a:solidFill>
                      <a:schemeClr val="tx1"/>
                    </a:solidFill>
                    <a:latin typeface="Times New Roman" panose="02020603050405020304" pitchFamily="18" charset="0"/>
                    <a:cs typeface="Times New Roman" panose="02020603050405020304" pitchFamily="18" charset="0"/>
                  </a:rPr>
                  <a:t>ange, denoted as IQR</a:t>
                </a:r>
              </a:p>
              <a:p>
                <a:pPr marL="2103120" lvl="8" indent="-274320" algn="just">
                  <a:buSzPct val="95000"/>
                </a:pPr>
                <a:endParaRPr lang="en-IN" sz="1000" dirty="0" smtClean="0">
                  <a:solidFill>
                    <a:schemeClr val="tx1"/>
                  </a:solidFill>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sz="2000" dirty="0" smtClean="0">
                    <a:latin typeface="Times New Roman" panose="02020603050405020304" pitchFamily="18" charset="0"/>
                    <a:cs typeface="Times New Roman" panose="02020603050405020304" pitchFamily="18" charset="0"/>
                  </a:rPr>
                  <a:t>To understand IQR, let us first define </a:t>
                </a:r>
                <a:r>
                  <a:rPr lang="en-IN" sz="2000" i="1" dirty="0" smtClean="0">
                    <a:latin typeface="Times New Roman" panose="02020603050405020304" pitchFamily="18" charset="0"/>
                    <a:cs typeface="Times New Roman" panose="02020603050405020304" pitchFamily="18" charset="0"/>
                  </a:rPr>
                  <a:t>percentile</a:t>
                </a:r>
                <a:r>
                  <a:rPr lang="en-IN" sz="2000" dirty="0" smtClean="0">
                    <a:latin typeface="Times New Roman" panose="02020603050405020304" pitchFamily="18" charset="0"/>
                    <a:cs typeface="Times New Roman" panose="02020603050405020304" pitchFamily="18" charset="0"/>
                  </a:rPr>
                  <a:t> and </a:t>
                </a:r>
                <a:r>
                  <a:rPr lang="en-IN" sz="2000" i="1" dirty="0" smtClean="0">
                    <a:latin typeface="Times New Roman" panose="02020603050405020304" pitchFamily="18" charset="0"/>
                    <a:cs typeface="Times New Roman" panose="02020603050405020304" pitchFamily="18" charset="0"/>
                  </a:rPr>
                  <a:t>quartile</a:t>
                </a:r>
              </a:p>
              <a:p>
                <a:pPr marL="2103120" lvl="8" indent="-274320" algn="just">
                  <a:buSzPct val="95000"/>
                </a:pPr>
                <a:endParaRPr lang="en-IN" sz="1000" i="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Percentile </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IN" sz="2000" dirty="0" smtClean="0">
                    <a:latin typeface="Times New Roman" panose="02020603050405020304" pitchFamily="18" charset="0"/>
                    <a:cs typeface="Times New Roman" panose="02020603050405020304" pitchFamily="18" charset="0"/>
                  </a:rPr>
                  <a:t>The percentile of  a set of ordered data can be defined as follows:</a:t>
                </a:r>
              </a:p>
              <a:p>
                <a:pPr marL="2171700" lvl="8" indent="-342900" algn="just">
                  <a:buSzPct val="95000"/>
                </a:pPr>
                <a:endParaRPr lang="en-IN" sz="1300" dirty="0" smtClean="0">
                  <a:latin typeface="Times New Roman" panose="02020603050405020304" pitchFamily="18" charset="0"/>
                  <a:cs typeface="Times New Roman" panose="02020603050405020304" pitchFamily="18" charset="0"/>
                </a:endParaRPr>
              </a:p>
              <a:p>
                <a:pPr marL="891540" lvl="3" indent="-342900" algn="just">
                  <a:buSzPct val="95000"/>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Given an </a:t>
                </a:r>
                <a:r>
                  <a:rPr lang="en-IN" dirty="0" smtClean="0">
                    <a:solidFill>
                      <a:srgbClr val="C00000"/>
                    </a:solidFill>
                    <a:latin typeface="Times New Roman" panose="02020603050405020304" pitchFamily="18" charset="0"/>
                    <a:cs typeface="Times New Roman" panose="02020603050405020304" pitchFamily="18" charset="0"/>
                  </a:rPr>
                  <a:t>ordinal</a:t>
                </a:r>
                <a:r>
                  <a:rPr lang="en-IN" dirty="0" smtClean="0">
                    <a:latin typeface="Times New Roman" panose="02020603050405020304" pitchFamily="18" charset="0"/>
                    <a:cs typeface="Times New Roman" panose="02020603050405020304" pitchFamily="18" charset="0"/>
                  </a:rPr>
                  <a:t> or </a:t>
                </a:r>
                <a:r>
                  <a:rPr lang="en-IN" dirty="0" smtClean="0">
                    <a:solidFill>
                      <a:srgbClr val="C00000"/>
                    </a:solidFill>
                    <a:latin typeface="Times New Roman" panose="02020603050405020304" pitchFamily="18" charset="0"/>
                    <a:cs typeface="Times New Roman" panose="02020603050405020304" pitchFamily="18" charset="0"/>
                  </a:rPr>
                  <a:t>continuous</a:t>
                </a:r>
                <a:r>
                  <a:rPr lang="en-IN" dirty="0" smtClean="0">
                    <a:latin typeface="Times New Roman" panose="02020603050405020304" pitchFamily="18" charset="0"/>
                    <a:cs typeface="Times New Roman" panose="02020603050405020304" pitchFamily="18" charset="0"/>
                  </a:rPr>
                  <a:t> attribute </a:t>
                </a:r>
                <a:r>
                  <a:rPr lang="en-IN" b="1" dirty="0" smtClean="0">
                    <a:latin typeface="Times New Roman" panose="02020603050405020304" pitchFamily="18" charset="0"/>
                    <a:cs typeface="Times New Roman" panose="02020603050405020304" pitchFamily="18" charset="0"/>
                  </a:rPr>
                  <a:t>x</a:t>
                </a:r>
                <a:r>
                  <a:rPr lang="en-IN" dirty="0" smtClean="0">
                    <a:latin typeface="Times New Roman" panose="02020603050405020304" pitchFamily="18" charset="0"/>
                    <a:cs typeface="Times New Roman" panose="02020603050405020304" pitchFamily="18" charset="0"/>
                  </a:rPr>
                  <a:t> and a number </a:t>
                </a:r>
                <a:r>
                  <a:rPr lang="en-IN" b="1" dirty="0" smtClean="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 between 0 and 100, the </a:t>
                </a:r>
                <a:r>
                  <a:rPr lang="en-IN" b="1" dirty="0" err="1" smtClean="0">
                    <a:latin typeface="Times New Roman" panose="02020603050405020304" pitchFamily="18" charset="0"/>
                    <a:cs typeface="Times New Roman" panose="02020603050405020304" pitchFamily="18" charset="0"/>
                  </a:rPr>
                  <a:t>p</a:t>
                </a:r>
                <a:r>
                  <a:rPr lang="en-IN" b="1" baseline="30000" dirty="0" err="1" smtClean="0">
                    <a:latin typeface="Times New Roman" panose="02020603050405020304" pitchFamily="18" charset="0"/>
                    <a:cs typeface="Times New Roman" panose="02020603050405020304" pitchFamily="18" charset="0"/>
                  </a:rPr>
                  <a:t>th</a:t>
                </a:r>
                <a:r>
                  <a:rPr lang="en-IN" baseline="30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percentile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smtClean="0">
                            <a:latin typeface="Cambria Math" panose="02040503050406030204" pitchFamily="18" charset="0"/>
                            <a:cs typeface="Times New Roman" panose="02020603050405020304" pitchFamily="18" charset="0"/>
                          </a:rPr>
                          <m:t>𝐩</m:t>
                        </m:r>
                      </m:sub>
                    </m:sSub>
                  </m:oMath>
                </a14:m>
                <a:r>
                  <a:rPr lang="en-US" dirty="0" smtClean="0">
                    <a:latin typeface="Times New Roman" panose="02020603050405020304" pitchFamily="18" charset="0"/>
                    <a:cs typeface="Times New Roman" panose="02020603050405020304" pitchFamily="18" charset="0"/>
                  </a:rPr>
                  <a:t> is a value of </a:t>
                </a:r>
                <a:r>
                  <a:rPr lang="en-US" b="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such that </a:t>
                </a:r>
                <a:r>
                  <a:rPr lang="en-US" b="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of the observed values of </a:t>
                </a:r>
                <a:r>
                  <a:rPr lang="en-US" b="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are less than </a:t>
                </a:r>
                <a14:m>
                  <m:oMath xmlns:m="http://schemas.openxmlformats.org/officeDocument/2006/math">
                    <m:sSub>
                      <m:sSubPr>
                        <m:ctrlPr>
                          <a:rPr lang="en-IN" b="1" i="1">
                            <a:solidFill>
                              <a:prstClr val="black"/>
                            </a:solidFill>
                            <a:latin typeface="Cambria Math" panose="02040503050406030204" pitchFamily="18" charset="0"/>
                            <a:cs typeface="Times New Roman" panose="02020603050405020304" pitchFamily="18" charset="0"/>
                          </a:rPr>
                        </m:ctrlPr>
                      </m:sSubPr>
                      <m:e>
                        <m:r>
                          <a:rPr lang="en-IN" b="1" i="0">
                            <a:solidFill>
                              <a:prstClr val="black"/>
                            </a:solidFill>
                            <a:latin typeface="Cambria Math" panose="02040503050406030204" pitchFamily="18" charset="0"/>
                            <a:cs typeface="Times New Roman" panose="02020603050405020304" pitchFamily="18" charset="0"/>
                          </a:rPr>
                          <m:t>𝐱</m:t>
                        </m:r>
                      </m:e>
                      <m:sub>
                        <m:r>
                          <a:rPr lang="en-IN" b="1" i="0">
                            <a:solidFill>
                              <a:prstClr val="black"/>
                            </a:solidFill>
                            <a:latin typeface="Cambria Math" panose="02040503050406030204" pitchFamily="18" charset="0"/>
                            <a:cs typeface="Times New Roman" panose="02020603050405020304" pitchFamily="18" charset="0"/>
                          </a:rPr>
                          <m:t>𝐩</m:t>
                        </m:r>
                      </m:sub>
                    </m:sSub>
                  </m:oMath>
                </a14:m>
                <a:endParaRPr lang="en-US" dirty="0" smtClean="0">
                  <a:latin typeface="Times New Roman" panose="02020603050405020304" pitchFamily="18" charset="0"/>
                  <a:cs typeface="Times New Roman" panose="02020603050405020304" pitchFamily="18" charset="0"/>
                </a:endParaRPr>
              </a:p>
              <a:p>
                <a:pPr marL="2171700" lvl="8" indent="-342900" algn="just">
                  <a:buSzPct val="95000"/>
                  <a:buFont typeface="Courier New" panose="02070309020205020404" pitchFamily="49" charset="0"/>
                  <a:buChar char="o"/>
                </a:pPr>
                <a:endParaRPr lang="en-US" dirty="0" smtClean="0">
                  <a:latin typeface="Times New Roman" panose="02020603050405020304" pitchFamily="18" charset="0"/>
                  <a:cs typeface="Times New Roman" panose="02020603050405020304" pitchFamily="18" charset="0"/>
                </a:endParaRPr>
              </a:p>
              <a:p>
                <a:pPr marL="891540" lvl="3" indent="-342900" algn="just">
                  <a:buSzPct val="9500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Example: The </a:t>
                </a:r>
                <a:r>
                  <a:rPr lang="en-US" b="1" dirty="0" smtClean="0">
                    <a:latin typeface="Times New Roman" panose="02020603050405020304" pitchFamily="18" charset="0"/>
                    <a:cs typeface="Times New Roman" panose="02020603050405020304" pitchFamily="18" charset="0"/>
                  </a:rPr>
                  <a:t>50</a:t>
                </a:r>
                <a:r>
                  <a:rPr lang="en-US" b="1"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percentile is that value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smtClean="0">
                            <a:latin typeface="Cambria Math" panose="02040503050406030204" pitchFamily="18" charset="0"/>
                            <a:cs typeface="Times New Roman" panose="02020603050405020304" pitchFamily="18" charset="0"/>
                          </a:rPr>
                          <m:t>𝟓𝟎</m:t>
                        </m:r>
                        <m:r>
                          <a:rPr lang="en-IN" b="1" i="0" smtClean="0">
                            <a:latin typeface="Cambria Math" panose="02040503050406030204" pitchFamily="18" charset="0"/>
                            <a:cs typeface="Times New Roman" panose="02020603050405020304" pitchFamily="18" charset="0"/>
                          </a:rPr>
                          <m:t>%</m:t>
                        </m:r>
                      </m:sub>
                    </m:sSub>
                  </m:oMath>
                </a14:m>
                <a:r>
                  <a:rPr lang="en-US" dirty="0" smtClean="0">
                    <a:latin typeface="Times New Roman" panose="02020603050405020304" pitchFamily="18" charset="0"/>
                    <a:cs typeface="Times New Roman" panose="02020603050405020304" pitchFamily="18" charset="0"/>
                  </a:rPr>
                  <a:t> such that </a:t>
                </a:r>
                <a:r>
                  <a:rPr lang="en-US" b="1" dirty="0" smtClean="0">
                    <a:latin typeface="Times New Roman" panose="02020603050405020304" pitchFamily="18" charset="0"/>
                    <a:cs typeface="Times New Roman" panose="02020603050405020304" pitchFamily="18" charset="0"/>
                  </a:rPr>
                  <a:t>50%</a:t>
                </a:r>
                <a:r>
                  <a:rPr lang="en-US" dirty="0" smtClean="0">
                    <a:latin typeface="Times New Roman" panose="02020603050405020304" pitchFamily="18" charset="0"/>
                    <a:cs typeface="Times New Roman" panose="02020603050405020304" pitchFamily="18" charset="0"/>
                  </a:rPr>
                  <a:t> of all values of </a:t>
                </a:r>
                <a:r>
                  <a:rPr lang="en-US" b="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are less than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𝐱</m:t>
                        </m:r>
                      </m:e>
                      <m:sub>
                        <m:r>
                          <a:rPr lang="en-IN" b="1" i="0">
                            <a:latin typeface="Cambria Math" panose="02040503050406030204" pitchFamily="18" charset="0"/>
                            <a:cs typeface="Times New Roman" panose="02020603050405020304" pitchFamily="18" charset="0"/>
                          </a:rPr>
                          <m:t>𝟓𝟎</m:t>
                        </m:r>
                        <m:r>
                          <a:rPr lang="en-IN" b="1" i="0">
                            <a:latin typeface="Cambria Math" panose="02040503050406030204" pitchFamily="18" charset="0"/>
                            <a:cs typeface="Times New Roman" panose="02020603050405020304" pitchFamily="18" charset="0"/>
                          </a:rPr>
                          <m:t>%</m:t>
                        </m:r>
                      </m:sub>
                    </m:sSub>
                  </m:oMath>
                </a14:m>
                <a:r>
                  <a:rPr lang="en-US" dirty="0" smtClean="0">
                    <a:latin typeface="Times New Roman" panose="02020603050405020304" pitchFamily="18" charset="0"/>
                    <a:cs typeface="Times New Roman" panose="02020603050405020304" pitchFamily="18" charset="0"/>
                  </a:rPr>
                  <a:t>. </a:t>
                </a:r>
              </a:p>
              <a:p>
                <a:pPr marL="1165860" lvl="4" indent="-342900" algn="just">
                  <a:buSzPct val="95000"/>
                  <a:buFont typeface="Courier New" panose="02070309020205020404" pitchFamily="49" charset="0"/>
                  <a:buChar char="o"/>
                </a:pPr>
                <a:endParaRPr lang="en-US" dirty="0" smtClean="0">
                  <a:latin typeface="Times New Roman" panose="02020603050405020304" pitchFamily="18" charset="0"/>
                  <a:cs typeface="Times New Roman" panose="02020603050405020304" pitchFamily="18" charset="0"/>
                </a:endParaRPr>
              </a:p>
              <a:p>
                <a:pPr lvl="1" algn="just"/>
                <a:r>
                  <a:rPr lang="en-US" sz="2200" b="1" dirty="0" smtClean="0">
                    <a:latin typeface="Times New Roman" panose="02020603050405020304" pitchFamily="18" charset="0"/>
                    <a:cs typeface="Times New Roman" panose="02020603050405020304" pitchFamily="18" charset="0"/>
                  </a:rPr>
                  <a:t>Note:</a:t>
                </a: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073C8B"/>
                    </a:solidFill>
                    <a:latin typeface="Times New Roman" panose="02020603050405020304" pitchFamily="18" charset="0"/>
                    <a:cs typeface="Times New Roman" panose="02020603050405020304" pitchFamily="18" charset="0"/>
                  </a:rPr>
                  <a:t>The median is the </a:t>
                </a:r>
                <a:r>
                  <a:rPr lang="en-US" sz="2200" b="1" dirty="0" smtClean="0">
                    <a:solidFill>
                      <a:srgbClr val="073C8B"/>
                    </a:solidFill>
                    <a:latin typeface="Times New Roman" panose="02020603050405020304" pitchFamily="18" charset="0"/>
                    <a:cs typeface="Times New Roman" panose="02020603050405020304" pitchFamily="18" charset="0"/>
                  </a:rPr>
                  <a:t>50</a:t>
                </a:r>
                <a:r>
                  <a:rPr lang="en-US" sz="2200" b="1" baseline="30000" dirty="0" smtClean="0">
                    <a:solidFill>
                      <a:srgbClr val="073C8B"/>
                    </a:solidFill>
                    <a:latin typeface="Times New Roman" panose="02020603050405020304" pitchFamily="18" charset="0"/>
                    <a:cs typeface="Times New Roman" panose="02020603050405020304" pitchFamily="18" charset="0"/>
                  </a:rPr>
                  <a:t>th</a:t>
                </a:r>
                <a:r>
                  <a:rPr lang="en-US" sz="2200" dirty="0" smtClean="0">
                    <a:solidFill>
                      <a:srgbClr val="073C8B"/>
                    </a:solidFill>
                    <a:latin typeface="Times New Roman" panose="02020603050405020304" pitchFamily="18" charset="0"/>
                    <a:cs typeface="Times New Roman" panose="02020603050405020304" pitchFamily="18" charset="0"/>
                  </a:rPr>
                  <a:t> percentile.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358" y="1615439"/>
                <a:ext cx="8425339" cy="4786003"/>
              </a:xfrm>
              <a:blipFill rotWithShape="0">
                <a:blip r:embed="rId2"/>
                <a:stretch>
                  <a:fillRect l="-579" t="-1274" r="-724"/>
                </a:stretch>
              </a:blipFill>
            </p:spPr>
            <p:txBody>
              <a:bodyPr/>
              <a:lstStyle/>
              <a:p>
                <a:r>
                  <a:rPr lang="en-GB">
                    <a:noFill/>
                  </a:rPr>
                  <a:t> </a:t>
                </a:r>
              </a:p>
            </p:txBody>
          </p:sp>
        </mc:Fallback>
      </mc:AlternateContent>
      <p:sp>
        <p:nvSpPr>
          <p:cNvPr id="2" name="Title 1"/>
          <p:cNvSpPr>
            <a:spLocks noGrp="1"/>
          </p:cNvSpPr>
          <p:nvPr>
            <p:ph type="title"/>
          </p:nvPr>
        </p:nvSpPr>
        <p:spPr>
          <a:xfrm>
            <a:off x="404948" y="260648"/>
            <a:ext cx="8425339" cy="958552"/>
          </a:xfrm>
        </p:spPr>
        <p:txBody>
          <a:bodyPr>
            <a:normAutofit/>
          </a:bodyPr>
          <a:lstStyle/>
          <a:p>
            <a:r>
              <a:rPr lang="en-US" sz="4000" dirty="0" smtClean="0">
                <a:solidFill>
                  <a:srgbClr val="A50021"/>
                </a:solidFill>
                <a:latin typeface="Times New Roman" pitchFamily="18" charset="0"/>
                <a:cs typeface="Times New Roman" pitchFamily="18" charset="0"/>
              </a:rPr>
              <a:t>Interquartile Range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67</a:t>
            </a:fld>
            <a:endParaRPr lang="en-IN" dirty="0">
              <a:solidFill>
                <a:srgbClr val="04617B">
                  <a:shade val="90000"/>
                </a:srgbClr>
              </a:solidFill>
            </a:endParaRPr>
          </a:p>
        </p:txBody>
      </p:sp>
    </p:spTree>
    <p:extLst>
      <p:ext uri="{BB962C8B-B14F-4D97-AF65-F5344CB8AC3E}">
        <p14:creationId xmlns:p14="http://schemas.microsoft.com/office/powerpoint/2010/main" val="6324072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458" y="1684019"/>
                <a:ext cx="8425339" cy="4922521"/>
              </a:xfrm>
            </p:spPr>
            <p:txBody>
              <a:bodyPr>
                <a:normAutofit/>
              </a:bodyPr>
              <a:lstStyle/>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Quartile</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891540" lvl="3" indent="-342900" algn="just">
                  <a:buSzPct val="95000"/>
                </a:pPr>
                <a:r>
                  <a:rPr lang="en-IN" dirty="0" smtClean="0">
                    <a:latin typeface="Times New Roman" panose="02020603050405020304" pitchFamily="18" charset="0"/>
                    <a:cs typeface="Times New Roman" panose="02020603050405020304" pitchFamily="18" charset="0"/>
                  </a:rPr>
                  <a:t>The most commonly used percentiles are quartiles. </a:t>
                </a:r>
              </a:p>
              <a:p>
                <a:pPr marL="1440180" lvl="5" indent="-342900" algn="just">
                  <a:buSzPct val="95000"/>
                </a:pPr>
                <a:r>
                  <a:rPr lang="en-IN" sz="1700" dirty="0" smtClean="0">
                    <a:latin typeface="Times New Roman" panose="02020603050405020304" pitchFamily="18" charset="0"/>
                    <a:cs typeface="Times New Roman" panose="02020603050405020304" pitchFamily="18" charset="0"/>
                  </a:rPr>
                  <a:t>The first quartile, denoted by </a:t>
                </a:r>
                <a14:m>
                  <m:oMath xmlns:m="http://schemas.openxmlformats.org/officeDocument/2006/math">
                    <m:sSub>
                      <m:sSubPr>
                        <m:ctrlPr>
                          <a:rPr lang="en-IN" sz="1700" b="1" i="1" smtClean="0">
                            <a:solidFill>
                              <a:prstClr val="black"/>
                            </a:solidFill>
                            <a:latin typeface="Cambria Math" panose="02040503050406030204" pitchFamily="18" charset="0"/>
                            <a:cs typeface="Times New Roman" panose="02020603050405020304" pitchFamily="18" charset="0"/>
                          </a:rPr>
                        </m:ctrlPr>
                      </m:sSubPr>
                      <m:e>
                        <m:r>
                          <a:rPr lang="en-IN" sz="1700" b="1" i="0" smtClean="0">
                            <a:solidFill>
                              <a:prstClr val="black"/>
                            </a:solidFill>
                            <a:latin typeface="Cambria Math" panose="02040503050406030204" pitchFamily="18" charset="0"/>
                            <a:cs typeface="Times New Roman" panose="02020603050405020304" pitchFamily="18" charset="0"/>
                          </a:rPr>
                          <m:t>𝐐</m:t>
                        </m:r>
                      </m:e>
                      <m:sub>
                        <m:r>
                          <a:rPr lang="en-IN" sz="1700" b="1" i="0" smtClean="0">
                            <a:solidFill>
                              <a:prstClr val="black"/>
                            </a:solidFill>
                            <a:latin typeface="Cambria Math" panose="02040503050406030204" pitchFamily="18" charset="0"/>
                            <a:cs typeface="Times New Roman" panose="02020603050405020304" pitchFamily="18" charset="0"/>
                          </a:rPr>
                          <m:t>𝟏</m:t>
                        </m:r>
                      </m:sub>
                    </m:sSub>
                  </m:oMath>
                </a14:m>
                <a:r>
                  <a:rPr lang="en-US" sz="1700" dirty="0" smtClean="0">
                    <a:latin typeface="Times New Roman" panose="02020603050405020304" pitchFamily="18" charset="0"/>
                    <a:cs typeface="Times New Roman" panose="02020603050405020304" pitchFamily="18" charset="0"/>
                  </a:rPr>
                  <a:t>is the </a:t>
                </a:r>
                <a:r>
                  <a:rPr lang="en-US" sz="1700" b="1" dirty="0" smtClean="0">
                    <a:latin typeface="Times New Roman" panose="02020603050405020304" pitchFamily="18" charset="0"/>
                    <a:cs typeface="Times New Roman" panose="02020603050405020304" pitchFamily="18" charset="0"/>
                  </a:rPr>
                  <a:t>25</a:t>
                </a:r>
                <a:r>
                  <a:rPr lang="en-US" sz="1700" b="1" baseline="30000" dirty="0" smtClean="0">
                    <a:latin typeface="Times New Roman" panose="02020603050405020304" pitchFamily="18" charset="0"/>
                    <a:cs typeface="Times New Roman" panose="02020603050405020304" pitchFamily="18" charset="0"/>
                  </a:rPr>
                  <a:t>th</a:t>
                </a:r>
                <a:r>
                  <a:rPr lang="en-US" sz="1700" dirty="0" smtClean="0">
                    <a:latin typeface="Times New Roman" panose="02020603050405020304" pitchFamily="18" charset="0"/>
                    <a:cs typeface="Times New Roman" panose="02020603050405020304" pitchFamily="18" charset="0"/>
                  </a:rPr>
                  <a:t> percentile. </a:t>
                </a:r>
              </a:p>
              <a:p>
                <a:pPr marL="1440180" lvl="5" indent="-342900" algn="just">
                  <a:buSzPct val="95000"/>
                </a:pPr>
                <a:r>
                  <a:rPr lang="en-US" sz="1700" dirty="0" smtClean="0">
                    <a:latin typeface="Times New Roman" panose="02020603050405020304" pitchFamily="18" charset="0"/>
                    <a:cs typeface="Times New Roman" panose="02020603050405020304" pitchFamily="18" charset="0"/>
                  </a:rPr>
                  <a:t>The third quartile, denoted by </a:t>
                </a:r>
                <a14:m>
                  <m:oMath xmlns:m="http://schemas.openxmlformats.org/officeDocument/2006/math">
                    <m:sSub>
                      <m:sSubPr>
                        <m:ctrlPr>
                          <a:rPr lang="en-IN" sz="1700" b="1" i="1">
                            <a:solidFill>
                              <a:prstClr val="black"/>
                            </a:solidFill>
                            <a:latin typeface="Cambria Math" panose="02040503050406030204" pitchFamily="18" charset="0"/>
                            <a:cs typeface="Times New Roman" panose="02020603050405020304" pitchFamily="18" charset="0"/>
                          </a:rPr>
                        </m:ctrlPr>
                      </m:sSubPr>
                      <m:e>
                        <m:r>
                          <a:rPr lang="en-IN" sz="1700" b="1" i="0">
                            <a:solidFill>
                              <a:prstClr val="black"/>
                            </a:solidFill>
                            <a:latin typeface="Cambria Math" panose="02040503050406030204" pitchFamily="18" charset="0"/>
                            <a:cs typeface="Times New Roman" panose="02020603050405020304" pitchFamily="18" charset="0"/>
                          </a:rPr>
                          <m:t>𝐐</m:t>
                        </m:r>
                      </m:e>
                      <m:sub>
                        <m:r>
                          <a:rPr lang="en-IN" sz="1700" b="1" i="0" smtClean="0">
                            <a:solidFill>
                              <a:prstClr val="black"/>
                            </a:solidFill>
                            <a:latin typeface="Cambria Math" panose="02040503050406030204" pitchFamily="18" charset="0"/>
                            <a:cs typeface="Times New Roman" panose="02020603050405020304" pitchFamily="18" charset="0"/>
                          </a:rPr>
                          <m:t>𝟑</m:t>
                        </m:r>
                      </m:sub>
                    </m:sSub>
                  </m:oMath>
                </a14:m>
                <a:r>
                  <a:rPr lang="en-US" sz="1700" dirty="0" smtClean="0">
                    <a:latin typeface="Times New Roman" panose="02020603050405020304" pitchFamily="18" charset="0"/>
                    <a:cs typeface="Times New Roman" panose="02020603050405020304" pitchFamily="18" charset="0"/>
                  </a:rPr>
                  <a:t> is the </a:t>
                </a:r>
                <a:r>
                  <a:rPr lang="en-US" sz="1700" b="1" dirty="0" smtClean="0">
                    <a:latin typeface="Times New Roman" panose="02020603050405020304" pitchFamily="18" charset="0"/>
                    <a:cs typeface="Times New Roman" panose="02020603050405020304" pitchFamily="18" charset="0"/>
                  </a:rPr>
                  <a:t>75</a:t>
                </a:r>
                <a:r>
                  <a:rPr lang="en-US" sz="1700" b="1" baseline="30000" dirty="0" smtClean="0">
                    <a:latin typeface="Times New Roman" panose="02020603050405020304" pitchFamily="18" charset="0"/>
                    <a:cs typeface="Times New Roman" panose="02020603050405020304" pitchFamily="18" charset="0"/>
                  </a:rPr>
                  <a:t>th</a:t>
                </a:r>
                <a:r>
                  <a:rPr lang="en-US" sz="1700" dirty="0" smtClean="0">
                    <a:latin typeface="Times New Roman" panose="02020603050405020304" pitchFamily="18" charset="0"/>
                    <a:cs typeface="Times New Roman" panose="02020603050405020304" pitchFamily="18" charset="0"/>
                  </a:rPr>
                  <a:t> percentile</a:t>
                </a:r>
              </a:p>
              <a:p>
                <a:pPr marL="1440180" lvl="5" indent="-342900" algn="just">
                  <a:buSzPct val="95000"/>
                </a:pPr>
                <a:r>
                  <a:rPr lang="en-US" sz="1700" dirty="0" smtClean="0">
                    <a:latin typeface="Times New Roman" panose="02020603050405020304" pitchFamily="18" charset="0"/>
                    <a:cs typeface="Times New Roman" panose="02020603050405020304" pitchFamily="18" charset="0"/>
                  </a:rPr>
                  <a:t>The median, </a:t>
                </a:r>
                <a14:m>
                  <m:oMath xmlns:m="http://schemas.openxmlformats.org/officeDocument/2006/math">
                    <m:sSub>
                      <m:sSubPr>
                        <m:ctrlPr>
                          <a:rPr lang="en-IN" sz="1700" b="1" i="1">
                            <a:solidFill>
                              <a:prstClr val="black"/>
                            </a:solidFill>
                            <a:latin typeface="Cambria Math" panose="02040503050406030204" pitchFamily="18" charset="0"/>
                            <a:cs typeface="Times New Roman" panose="02020603050405020304" pitchFamily="18" charset="0"/>
                          </a:rPr>
                        </m:ctrlPr>
                      </m:sSubPr>
                      <m:e>
                        <m:r>
                          <a:rPr lang="en-IN" sz="1700" b="1" i="0">
                            <a:solidFill>
                              <a:prstClr val="black"/>
                            </a:solidFill>
                            <a:latin typeface="Cambria Math" panose="02040503050406030204" pitchFamily="18" charset="0"/>
                            <a:cs typeface="Times New Roman" panose="02020603050405020304" pitchFamily="18" charset="0"/>
                          </a:rPr>
                          <m:t>𝐐</m:t>
                        </m:r>
                      </m:e>
                      <m:sub>
                        <m:r>
                          <a:rPr lang="en-IN" sz="1700" b="1" i="0" smtClean="0">
                            <a:solidFill>
                              <a:prstClr val="black"/>
                            </a:solidFill>
                            <a:latin typeface="Cambria Math" panose="02040503050406030204" pitchFamily="18" charset="0"/>
                            <a:cs typeface="Times New Roman" panose="02020603050405020304" pitchFamily="18" charset="0"/>
                          </a:rPr>
                          <m:t>𝟐</m:t>
                        </m:r>
                      </m:sub>
                    </m:sSub>
                  </m:oMath>
                </a14:m>
                <a:r>
                  <a:rPr lang="en-US" sz="1700" dirty="0" smtClean="0">
                    <a:latin typeface="Times New Roman" panose="02020603050405020304" pitchFamily="18" charset="0"/>
                    <a:cs typeface="Times New Roman" panose="02020603050405020304" pitchFamily="18" charset="0"/>
                  </a:rPr>
                  <a:t> is the </a:t>
                </a:r>
                <a:r>
                  <a:rPr lang="en-US" sz="1700" b="1" dirty="0" smtClean="0">
                    <a:latin typeface="Times New Roman" panose="02020603050405020304" pitchFamily="18" charset="0"/>
                    <a:cs typeface="Times New Roman" panose="02020603050405020304" pitchFamily="18" charset="0"/>
                  </a:rPr>
                  <a:t>50</a:t>
                </a:r>
                <a:r>
                  <a:rPr lang="en-US" sz="1700" b="1" baseline="30000" dirty="0" smtClean="0">
                    <a:latin typeface="Times New Roman" panose="02020603050405020304" pitchFamily="18" charset="0"/>
                    <a:cs typeface="Times New Roman" panose="02020603050405020304" pitchFamily="18" charset="0"/>
                  </a:rPr>
                  <a:t>th</a:t>
                </a:r>
                <a:r>
                  <a:rPr lang="en-US" sz="1700" dirty="0" smtClean="0">
                    <a:latin typeface="Times New Roman" panose="02020603050405020304" pitchFamily="18" charset="0"/>
                    <a:cs typeface="Times New Roman" panose="02020603050405020304" pitchFamily="18" charset="0"/>
                  </a:rPr>
                  <a:t> percentile.</a:t>
                </a:r>
              </a:p>
              <a:p>
                <a:pPr marL="342900" lvl="1" indent="-342900" algn="just">
                  <a:buSzPct val="95000"/>
                </a:pPr>
                <a:endParaRPr lang="en-US" sz="2500" dirty="0">
                  <a:latin typeface="Times New Roman" panose="02020603050405020304" pitchFamily="18" charset="0"/>
                  <a:cs typeface="Times New Roman" panose="02020603050405020304" pitchFamily="18" charset="0"/>
                </a:endParaRPr>
              </a:p>
              <a:p>
                <a:pPr marL="342900" lvl="1" indent="-342900" algn="just">
                  <a:buSzPct val="95000"/>
                </a:pPr>
                <a:r>
                  <a:rPr lang="en-US" sz="2000" dirty="0" smtClean="0">
                    <a:latin typeface="Times New Roman" panose="02020603050405020304" pitchFamily="18" charset="0"/>
                    <a:cs typeface="Times New Roman" panose="02020603050405020304" pitchFamily="18" charset="0"/>
                  </a:rPr>
                  <a:t>The quartiles including median, give some indication of the center, spread and shape of a distribution. </a:t>
                </a:r>
              </a:p>
              <a:p>
                <a:pPr marL="2171700" lvl="8" indent="-342900" algn="just">
                  <a:buSzPct val="95000"/>
                </a:pPr>
                <a:endParaRPr lang="en-US" sz="1000" dirty="0">
                  <a:latin typeface="Times New Roman" panose="02020603050405020304" pitchFamily="18" charset="0"/>
                  <a:cs typeface="Times New Roman" panose="02020603050405020304" pitchFamily="18" charset="0"/>
                </a:endParaRPr>
              </a:p>
              <a:p>
                <a:pPr marL="342900" lvl="1" indent="-342900" algn="just">
                  <a:buSzPct val="95000"/>
                </a:pPr>
                <a:r>
                  <a:rPr lang="en-US" sz="2000" dirty="0" smtClean="0">
                    <a:latin typeface="Times New Roman" panose="02020603050405020304" pitchFamily="18" charset="0"/>
                    <a:cs typeface="Times New Roman" panose="02020603050405020304" pitchFamily="18" charset="0"/>
                  </a:rPr>
                  <a:t>The distance between </a:t>
                </a:r>
                <a14:m>
                  <m:oMath xmlns:m="http://schemas.openxmlformats.org/officeDocument/2006/math">
                    <m:sSub>
                      <m:sSubPr>
                        <m:ctrlPr>
                          <a:rPr lang="en-IN" sz="2000" b="1" i="1">
                            <a:solidFill>
                              <a:prstClr val="black"/>
                            </a:solidFill>
                            <a:latin typeface="Cambria Math" panose="02040503050406030204" pitchFamily="18" charset="0"/>
                            <a:cs typeface="Times New Roman" panose="02020603050405020304" pitchFamily="18" charset="0"/>
                          </a:rPr>
                        </m:ctrlPr>
                      </m:sSubPr>
                      <m:e>
                        <m:r>
                          <a:rPr lang="en-IN" sz="2000" b="1" i="0">
                            <a:solidFill>
                              <a:prstClr val="black"/>
                            </a:solidFill>
                            <a:latin typeface="Cambria Math" panose="02040503050406030204" pitchFamily="18" charset="0"/>
                            <a:cs typeface="Times New Roman" panose="02020603050405020304" pitchFamily="18" charset="0"/>
                          </a:rPr>
                          <m:t>𝐐</m:t>
                        </m:r>
                      </m:e>
                      <m:sub>
                        <m:r>
                          <a:rPr lang="en-IN" sz="2000" b="1" i="0">
                            <a:solidFill>
                              <a:prstClr val="black"/>
                            </a:solidFill>
                            <a:latin typeface="Cambria Math" panose="02040503050406030204" pitchFamily="18" charset="0"/>
                            <a:cs typeface="Times New Roman" panose="02020603050405020304" pitchFamily="18" charset="0"/>
                          </a:rPr>
                          <m:t>𝟏</m:t>
                        </m:r>
                      </m:sub>
                    </m:sSub>
                  </m:oMath>
                </a14:m>
                <a:r>
                  <a:rPr lang="en-US" sz="20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b="1" i="1">
                            <a:solidFill>
                              <a:prstClr val="black"/>
                            </a:solidFill>
                            <a:latin typeface="Cambria Math" panose="02040503050406030204" pitchFamily="18" charset="0"/>
                            <a:cs typeface="Times New Roman" panose="02020603050405020304" pitchFamily="18" charset="0"/>
                          </a:rPr>
                        </m:ctrlPr>
                      </m:sSubPr>
                      <m:e>
                        <m:r>
                          <a:rPr lang="en-IN" sz="2000" b="1" i="0">
                            <a:solidFill>
                              <a:prstClr val="black"/>
                            </a:solidFill>
                            <a:latin typeface="Cambria Math" panose="02040503050406030204" pitchFamily="18" charset="0"/>
                            <a:cs typeface="Times New Roman" panose="02020603050405020304" pitchFamily="18" charset="0"/>
                          </a:rPr>
                          <m:t>𝐐</m:t>
                        </m:r>
                      </m:e>
                      <m:sub>
                        <m:r>
                          <a:rPr lang="en-IN" sz="2000" b="1" i="0" smtClean="0">
                            <a:solidFill>
                              <a:prstClr val="black"/>
                            </a:solidFill>
                            <a:latin typeface="Cambria Math" panose="02040503050406030204" pitchFamily="18" charset="0"/>
                            <a:cs typeface="Times New Roman" panose="02020603050405020304" pitchFamily="18" charset="0"/>
                          </a:rPr>
                          <m:t>𝟑</m:t>
                        </m:r>
                      </m:sub>
                    </m:sSub>
                  </m:oMath>
                </a14:m>
                <a:r>
                  <a:rPr lang="en-US" sz="2000" dirty="0" smtClean="0">
                    <a:latin typeface="Times New Roman" panose="02020603050405020304" pitchFamily="18" charset="0"/>
                    <a:cs typeface="Times New Roman" panose="02020603050405020304" pitchFamily="18" charset="0"/>
                  </a:rPr>
                  <a:t> is a simple measure of spread that gives the range covered by the middle half of the data. This distance is called the interquartile range (</a:t>
                </a:r>
                <a:r>
                  <a:rPr lang="en-US" sz="2000" b="1" dirty="0" smtClean="0">
                    <a:latin typeface="Times New Roman" panose="02020603050405020304" pitchFamily="18" charset="0"/>
                    <a:cs typeface="Times New Roman" panose="02020603050405020304" pitchFamily="18" charset="0"/>
                  </a:rPr>
                  <a:t>IQR</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is defined as</a:t>
                </a:r>
              </a:p>
              <a:p>
                <a:pPr marL="274320" lvl="2" indent="0" algn="ctr">
                  <a:buClr>
                    <a:schemeClr val="accent3"/>
                  </a:buClr>
                  <a:buSzPct val="95000"/>
                  <a:buNone/>
                </a:pPr>
                <a:r>
                  <a:rPr lang="en-US" sz="2000" b="1" dirty="0" smtClean="0">
                    <a:latin typeface="Times New Roman" panose="02020603050405020304" pitchFamily="18" charset="0"/>
                    <a:cs typeface="Times New Roman" panose="02020603050405020304" pitchFamily="18" charset="0"/>
                  </a:rPr>
                  <a:t>IQR = </a:t>
                </a:r>
                <a14:m>
                  <m:oMath xmlns:m="http://schemas.openxmlformats.org/officeDocument/2006/math">
                    <m:sSub>
                      <m:sSubPr>
                        <m:ctrlPr>
                          <a:rPr lang="en-IN" sz="2000" b="1" i="1" smtClean="0">
                            <a:solidFill>
                              <a:prstClr val="black"/>
                            </a:solidFill>
                            <a:latin typeface="Cambria Math" panose="02040503050406030204" pitchFamily="18" charset="0"/>
                            <a:cs typeface="Times New Roman" panose="02020603050405020304" pitchFamily="18" charset="0"/>
                          </a:rPr>
                        </m:ctrlPr>
                      </m:sSubPr>
                      <m:e>
                        <m:r>
                          <a:rPr lang="en-IN" sz="2000" b="1" i="0">
                            <a:solidFill>
                              <a:prstClr val="black"/>
                            </a:solidFill>
                            <a:latin typeface="Cambria Math" panose="02040503050406030204" pitchFamily="18" charset="0"/>
                            <a:cs typeface="Times New Roman" panose="02020603050405020304" pitchFamily="18" charset="0"/>
                          </a:rPr>
                          <m:t>𝐐</m:t>
                        </m:r>
                      </m:e>
                      <m:sub>
                        <m:r>
                          <a:rPr lang="en-IN" sz="2000" b="1" i="0" smtClean="0">
                            <a:solidFill>
                              <a:prstClr val="black"/>
                            </a:solidFill>
                            <a:latin typeface="Cambria Math" panose="02040503050406030204" pitchFamily="18" charset="0"/>
                            <a:cs typeface="Times New Roman" panose="02020603050405020304" pitchFamily="18" charset="0"/>
                          </a:rPr>
                          <m:t>𝟑</m:t>
                        </m:r>
                      </m:sub>
                    </m:sSub>
                  </m:oMath>
                </a14:m>
                <a:r>
                  <a:rPr lang="en-US" sz="2000" b="1"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b="1" i="1">
                            <a:solidFill>
                              <a:prstClr val="black"/>
                            </a:solidFill>
                            <a:latin typeface="Cambria Math" panose="02040503050406030204" pitchFamily="18" charset="0"/>
                            <a:cs typeface="Times New Roman" panose="02020603050405020304" pitchFamily="18" charset="0"/>
                          </a:rPr>
                        </m:ctrlPr>
                      </m:sSubPr>
                      <m:e>
                        <m:r>
                          <a:rPr lang="en-IN" sz="2000" b="1" i="0">
                            <a:solidFill>
                              <a:prstClr val="black"/>
                            </a:solidFill>
                            <a:latin typeface="Cambria Math" panose="02040503050406030204" pitchFamily="18" charset="0"/>
                            <a:cs typeface="Times New Roman" panose="02020603050405020304" pitchFamily="18" charset="0"/>
                          </a:rPr>
                          <m:t>𝐐</m:t>
                        </m:r>
                      </m:e>
                      <m:sub>
                        <m:r>
                          <a:rPr lang="en-IN" sz="2000" b="1" i="0">
                            <a:solidFill>
                              <a:prstClr val="black"/>
                            </a:solidFill>
                            <a:latin typeface="Cambria Math" panose="02040503050406030204" pitchFamily="18" charset="0"/>
                            <a:cs typeface="Times New Roman" panose="02020603050405020304" pitchFamily="18" charset="0"/>
                          </a:rPr>
                          <m:t>𝟏</m:t>
                        </m:r>
                      </m:sub>
                    </m:sSub>
                  </m:oMath>
                </a14:m>
                <a:endParaRPr lang="en-US" sz="2000" b="1"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458" y="1684019"/>
                <a:ext cx="8425339" cy="4922521"/>
              </a:xfrm>
              <a:blipFill rotWithShape="1">
                <a:blip r:embed="rId2"/>
                <a:stretch>
                  <a:fillRect l="-796" t="-990" r="-724"/>
                </a:stretch>
              </a:blipFill>
            </p:spPr>
            <p:txBody>
              <a:bodyPr/>
              <a:lstStyle/>
              <a:p>
                <a:r>
                  <a:rPr lang="en-IN">
                    <a:noFill/>
                  </a:rPr>
                  <a:t> </a:t>
                </a:r>
              </a:p>
            </p:txBody>
          </p:sp>
        </mc:Fallback>
      </mc:AlternateContent>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Interquartile Range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68</a:t>
            </a:fld>
            <a:endParaRPr lang="en-IN" dirty="0">
              <a:solidFill>
                <a:srgbClr val="04617B">
                  <a:shade val="90000"/>
                </a:srgbClr>
              </a:solidFill>
            </a:endParaRPr>
          </a:p>
        </p:txBody>
      </p:sp>
    </p:spTree>
    <p:extLst>
      <p:ext uri="{BB962C8B-B14F-4D97-AF65-F5344CB8AC3E}">
        <p14:creationId xmlns:p14="http://schemas.microsoft.com/office/powerpoint/2010/main" val="25920249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Outlier detection using five-number summary</a:t>
                </a:r>
              </a:p>
              <a:p>
                <a:pPr marL="2103120" lvl="8" indent="-274320" algn="just">
                  <a:buSzPct val="95000"/>
                </a:pPr>
                <a:endParaRPr lang="en-IN" b="1" dirty="0" smtClean="0">
                  <a:solidFill>
                    <a:schemeClr val="accent1">
                      <a:lumMod val="75000"/>
                    </a:schemeClr>
                  </a:solidFill>
                  <a:latin typeface="Times New Roman" panose="02020603050405020304" pitchFamily="18" charset="0"/>
                  <a:cs typeface="Times New Roman" panose="02020603050405020304" pitchFamily="18" charset="0"/>
                </a:endParaRPr>
              </a:p>
              <a:p>
                <a:pPr marL="614363" lvl="1" indent="-34290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A common rule of the thumb for identifying suspected outliers is to single out values falling at least </a:t>
                </a:r>
                <a:r>
                  <a:rPr lang="en-IN" sz="2000" b="1" dirty="0" smtClean="0">
                    <a:solidFill>
                      <a:schemeClr val="tx1"/>
                    </a:solidFill>
                    <a:latin typeface="Times New Roman" panose="02020603050405020304" pitchFamily="18" charset="0"/>
                    <a:cs typeface="Times New Roman" panose="02020603050405020304" pitchFamily="18" charset="0"/>
                  </a:rPr>
                  <a:t>1.5 × IQR </a:t>
                </a:r>
                <a:r>
                  <a:rPr lang="en-IN" sz="2000" dirty="0" smtClean="0">
                    <a:solidFill>
                      <a:schemeClr val="tx1"/>
                    </a:solidFill>
                    <a:latin typeface="Times New Roman" panose="02020603050405020304" pitchFamily="18" charset="0"/>
                    <a:cs typeface="Times New Roman" panose="02020603050405020304" pitchFamily="18" charset="0"/>
                  </a:rPr>
                  <a:t>above </a:t>
                </a:r>
                <a14:m>
                  <m:oMath xmlns:m="http://schemas.openxmlformats.org/officeDocument/2006/math">
                    <m:sSub>
                      <m:sSubPr>
                        <m:ctrlPr>
                          <a:rPr lang="en-IN" sz="2000" b="1" i="1">
                            <a:solidFill>
                              <a:schemeClr val="tx1"/>
                            </a:solidFill>
                            <a:latin typeface="Cambria Math" panose="02040503050406030204" pitchFamily="18" charset="0"/>
                            <a:cs typeface="Times New Roman" panose="02020603050405020304" pitchFamily="18" charset="0"/>
                          </a:rPr>
                        </m:ctrlPr>
                      </m:sSubPr>
                      <m:e>
                        <m:r>
                          <a:rPr lang="en-IN" sz="2000" b="1" i="0">
                            <a:solidFill>
                              <a:schemeClr val="tx1"/>
                            </a:solidFill>
                            <a:latin typeface="Cambria Math" panose="02040503050406030204" pitchFamily="18" charset="0"/>
                            <a:cs typeface="Times New Roman" panose="02020603050405020304" pitchFamily="18" charset="0"/>
                          </a:rPr>
                          <m:t>𝐐</m:t>
                        </m:r>
                      </m:e>
                      <m:sub>
                        <m:r>
                          <a:rPr lang="en-IN" sz="2000" b="1" i="0">
                            <a:solidFill>
                              <a:schemeClr val="tx1"/>
                            </a:solidFill>
                            <a:latin typeface="Cambria Math" panose="02040503050406030204" pitchFamily="18" charset="0"/>
                            <a:cs typeface="Times New Roman" panose="02020603050405020304" pitchFamily="18" charset="0"/>
                          </a:rPr>
                          <m:t>𝟑</m:t>
                        </m:r>
                      </m:sub>
                    </m:sSub>
                  </m:oMath>
                </a14:m>
                <a:r>
                  <a:rPr lang="en-IN" sz="2000" dirty="0" smtClean="0">
                    <a:solidFill>
                      <a:schemeClr val="tx1"/>
                    </a:solidFill>
                    <a:latin typeface="Times New Roman" panose="02020603050405020304" pitchFamily="18" charset="0"/>
                    <a:cs typeface="Times New Roman" panose="02020603050405020304" pitchFamily="18" charset="0"/>
                  </a:rPr>
                  <a:t> and below </a:t>
                </a:r>
                <a14:m>
                  <m:oMath xmlns:m="http://schemas.openxmlformats.org/officeDocument/2006/math">
                    <m:sSub>
                      <m:sSubPr>
                        <m:ctrlPr>
                          <a:rPr lang="en-IN" sz="2000" b="1" i="1">
                            <a:solidFill>
                              <a:prstClr val="black"/>
                            </a:solidFill>
                            <a:latin typeface="Cambria Math" panose="02040503050406030204" pitchFamily="18" charset="0"/>
                            <a:cs typeface="Times New Roman" panose="02020603050405020304" pitchFamily="18" charset="0"/>
                          </a:rPr>
                        </m:ctrlPr>
                      </m:sSubPr>
                      <m:e>
                        <m:r>
                          <a:rPr lang="en-IN" sz="2000" b="1" i="0">
                            <a:solidFill>
                              <a:prstClr val="black"/>
                            </a:solidFill>
                            <a:latin typeface="Cambria Math" panose="02040503050406030204" pitchFamily="18" charset="0"/>
                            <a:cs typeface="Times New Roman" panose="02020603050405020304" pitchFamily="18" charset="0"/>
                          </a:rPr>
                          <m:t>𝐐</m:t>
                        </m:r>
                      </m:e>
                      <m:sub>
                        <m:r>
                          <a:rPr lang="en-IN" sz="2000" b="1" i="0">
                            <a:solidFill>
                              <a:prstClr val="black"/>
                            </a:solidFill>
                            <a:latin typeface="Cambria Math" panose="02040503050406030204" pitchFamily="18" charset="0"/>
                            <a:cs typeface="Times New Roman" panose="02020603050405020304" pitchFamily="18" charset="0"/>
                          </a:rPr>
                          <m:t>𝟏</m:t>
                        </m:r>
                      </m:sub>
                    </m:sSub>
                  </m:oMath>
                </a14:m>
                <a:r>
                  <a:rPr lang="en-IN" sz="2000" dirty="0" smtClean="0">
                    <a:solidFill>
                      <a:schemeClr val="tx1"/>
                    </a:solidFill>
                    <a:latin typeface="Times New Roman" panose="02020603050405020304" pitchFamily="18" charset="0"/>
                    <a:cs typeface="Times New Roman" panose="02020603050405020304" pitchFamily="18" charset="0"/>
                  </a:rPr>
                  <a:t>. </a:t>
                </a:r>
              </a:p>
              <a:p>
                <a:pPr marL="2443163" lvl="8" indent="-342900" algn="just">
                  <a:buSzPct val="95000"/>
                </a:pPr>
                <a:endParaRPr lang="en-IN" sz="1000" dirty="0" smtClean="0">
                  <a:solidFill>
                    <a:schemeClr val="tx1"/>
                  </a:solidFill>
                  <a:latin typeface="Times New Roman" panose="02020603050405020304" pitchFamily="18" charset="0"/>
                  <a:cs typeface="Times New Roman" panose="02020603050405020304" pitchFamily="18" charset="0"/>
                </a:endParaRPr>
              </a:p>
              <a:p>
                <a:pPr marL="614363" lvl="1" indent="-342900" algn="just">
                  <a:buClr>
                    <a:schemeClr val="accent3"/>
                  </a:buClr>
                  <a:buSzPct val="95000"/>
                </a:pPr>
                <a:r>
                  <a:rPr lang="en-IN" sz="2000" dirty="0" smtClean="0">
                    <a:solidFill>
                      <a:schemeClr val="tx1"/>
                    </a:solidFill>
                    <a:latin typeface="Times New Roman" panose="02020603050405020304" pitchFamily="18" charset="0"/>
                    <a:cs typeface="Times New Roman" panose="02020603050405020304" pitchFamily="18" charset="0"/>
                  </a:rPr>
                  <a:t>In other words, extreme observations occurring within </a:t>
                </a:r>
                <a:r>
                  <a:rPr lang="en-IN" sz="2000" b="1" dirty="0" smtClean="0">
                    <a:solidFill>
                      <a:schemeClr val="tx1"/>
                    </a:solidFill>
                    <a:latin typeface="Times New Roman" panose="02020603050405020304" pitchFamily="18" charset="0"/>
                    <a:cs typeface="Times New Roman" panose="02020603050405020304" pitchFamily="18" charset="0"/>
                  </a:rPr>
                  <a:t>1.5 </a:t>
                </a:r>
                <a:r>
                  <a:rPr lang="en-IN" sz="2000" b="1" dirty="0">
                    <a:latin typeface="Times New Roman" panose="02020603050405020304" pitchFamily="18" charset="0"/>
                    <a:cs typeface="Times New Roman" panose="02020603050405020304" pitchFamily="18" charset="0"/>
                  </a:rPr>
                  <a:t>× </a:t>
                </a:r>
                <a:r>
                  <a:rPr lang="en-IN" sz="2000" b="1" dirty="0" smtClean="0">
                    <a:solidFill>
                      <a:schemeClr val="tx1"/>
                    </a:solidFill>
                    <a:latin typeface="Times New Roman" panose="02020603050405020304" pitchFamily="18" charset="0"/>
                    <a:cs typeface="Times New Roman" panose="02020603050405020304" pitchFamily="18" charset="0"/>
                  </a:rPr>
                  <a:t>IQR </a:t>
                </a:r>
                <a:r>
                  <a:rPr lang="en-IN" sz="2000" dirty="0" smtClean="0">
                    <a:solidFill>
                      <a:schemeClr val="tx1"/>
                    </a:solidFill>
                    <a:latin typeface="Times New Roman" panose="02020603050405020304" pitchFamily="18" charset="0"/>
                    <a:cs typeface="Times New Roman" panose="02020603050405020304" pitchFamily="18" charset="0"/>
                  </a:rPr>
                  <a:t>of the quartiles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425339" cy="4786003"/>
              </a:xfrm>
              <a:blipFill rotWithShape="1">
                <a:blip r:embed="rId2"/>
                <a:stretch>
                  <a:fillRect l="-796" t="-891" r="-724"/>
                </a:stretch>
              </a:blipFill>
            </p:spPr>
            <p:txBody>
              <a:bodyPr/>
              <a:lstStyle/>
              <a:p>
                <a:r>
                  <a:rPr lang="en-IN">
                    <a:noFill/>
                  </a:rPr>
                  <a:t> </a:t>
                </a:r>
              </a:p>
            </p:txBody>
          </p:sp>
        </mc:Fallback>
      </mc:AlternateContent>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Application of IQR</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69</a:t>
            </a:fld>
            <a:endParaRPr lang="en-IN" dirty="0">
              <a:solidFill>
                <a:srgbClr val="04617B">
                  <a:shade val="90000"/>
                </a:srgbClr>
              </a:solidFill>
            </a:endParaRPr>
          </a:p>
        </p:txBody>
      </p:sp>
    </p:spTree>
    <p:extLst>
      <p:ext uri="{BB962C8B-B14F-4D97-AF65-F5344CB8AC3E}">
        <p14:creationId xmlns:p14="http://schemas.microsoft.com/office/powerpoint/2010/main" val="272982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Data</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19" name="Content Placeholder 2"/>
          <p:cNvSpPr>
            <a:spLocks noGrp="1"/>
          </p:cNvSpPr>
          <p:nvPr>
            <p:ph idx="1"/>
          </p:nvPr>
        </p:nvSpPr>
        <p:spPr>
          <a:xfrm>
            <a:off x="483318" y="3596640"/>
            <a:ext cx="8425339" cy="2880360"/>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a:t>
            </a:r>
            <a:r>
              <a:rPr lang="en-US" sz="2000" dirty="0" smtClean="0">
                <a:latin typeface="Times New Roman" panose="02020603050405020304" pitchFamily="18" charset="0"/>
                <a:cs typeface="Times New Roman" panose="02020603050405020304" pitchFamily="18" charset="0"/>
              </a:rPr>
              <a:t> </a:t>
            </a:r>
          </a:p>
          <a:p>
            <a:pPr marL="617220" lvl="2" indent="-342900" algn="just">
              <a:buClr>
                <a:schemeClr val="accent3"/>
              </a:buClr>
              <a:buSzPct val="95000"/>
            </a:pPr>
            <a:r>
              <a:rPr lang="en-US" sz="1700" dirty="0">
                <a:latin typeface="Times New Roman" panose="02020603050405020304" pitchFamily="18" charset="0"/>
                <a:cs typeface="Times New Roman" panose="02020603050405020304" pitchFamily="18" charset="0"/>
              </a:rPr>
              <a:t>A data set is composed of information from </a:t>
            </a:r>
            <a:r>
              <a:rPr lang="en-US" sz="1700" dirty="0" smtClean="0">
                <a:latin typeface="Times New Roman" panose="02020603050405020304" pitchFamily="18" charset="0"/>
                <a:cs typeface="Times New Roman" panose="02020603050405020304" pitchFamily="18" charset="0"/>
              </a:rPr>
              <a:t>a set </a:t>
            </a:r>
            <a:r>
              <a:rPr lang="en-US" sz="1700" dirty="0">
                <a:latin typeface="Times New Roman" panose="02020603050405020304" pitchFamily="18" charset="0"/>
                <a:cs typeface="Times New Roman" panose="02020603050405020304" pitchFamily="18" charset="0"/>
              </a:rPr>
              <a:t>of units</a:t>
            </a:r>
            <a:r>
              <a:rPr lang="en-US" sz="1700" dirty="0" smtClean="0">
                <a:latin typeface="Times New Roman" panose="02020603050405020304" pitchFamily="18" charset="0"/>
                <a:cs typeface="Times New Roman" panose="02020603050405020304" pitchFamily="18" charset="0"/>
              </a:rPr>
              <a:t>.</a:t>
            </a:r>
          </a:p>
          <a:p>
            <a:pPr marL="2171700" lvl="8" indent="-342900" algn="just">
              <a:buSzPct val="95000"/>
            </a:pPr>
            <a:endParaRPr lang="en-US" sz="10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US" sz="1700" dirty="0" smtClean="0">
                <a:latin typeface="Times New Roman" panose="02020603050405020304" pitchFamily="18" charset="0"/>
                <a:cs typeface="Times New Roman" panose="02020603050405020304" pitchFamily="18" charset="0"/>
              </a:rPr>
              <a:t>Information from a unit is known as an observation.</a:t>
            </a:r>
          </a:p>
          <a:p>
            <a:pPr marL="2171700" lvl="8" indent="-342900" algn="just">
              <a:buSzPct val="95000"/>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r>
              <a:rPr lang="en-US" sz="1700" dirty="0" smtClean="0">
                <a:latin typeface="Times New Roman" panose="02020603050405020304" pitchFamily="18" charset="0"/>
                <a:cs typeface="Times New Roman" panose="02020603050405020304" pitchFamily="18" charset="0"/>
              </a:rPr>
              <a:t>An observation consists of one or more pieces of information about a unit; these are called variables.</a:t>
            </a: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b="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35324161"/>
              </p:ext>
            </p:extLst>
          </p:nvPr>
        </p:nvGraphicFramePr>
        <p:xfrm>
          <a:off x="1350169" y="1889601"/>
          <a:ext cx="5868670" cy="1402080"/>
        </p:xfrm>
        <a:graphic>
          <a:graphicData uri="http://schemas.openxmlformats.org/drawingml/2006/table">
            <a:tbl>
              <a:tblPr firstRow="1" firstCol="1" bandRow="1">
                <a:tableStyleId>{5C22544A-7EE6-4342-B048-85BDC9FD1C3A}</a:tableStyleId>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4115">
                  <a:extLst>
                    <a:ext uri="{9D8B030D-6E8A-4147-A177-3AD203B41FA5}">
                      <a16:colId xmlns:a16="http://schemas.microsoft.com/office/drawing/2014/main" val="20003"/>
                    </a:ext>
                  </a:extLst>
                </a:gridCol>
                <a:gridCol w="1174115">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n-IN" sz="1600" dirty="0">
                          <a:effectLst/>
                        </a:rPr>
                        <a:t>Viewer#</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Age</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Sex</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Happy</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TVHours</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IN" sz="1600" dirty="0">
                          <a:effectLst/>
                        </a:rPr>
                        <a:t>…</a:t>
                      </a:r>
                      <a:endParaRPr lang="en-IN" sz="1100" dirty="0">
                        <a:effectLst/>
                        <a:latin typeface="Calibri"/>
                        <a:ea typeface="Calibri"/>
                        <a:cs typeface="Times New Roman"/>
                      </a:endParaRPr>
                    </a:p>
                  </a:txBody>
                  <a:tcPr marL="68580" marR="68580" marT="0" marB="0">
                    <a:solidFill>
                      <a:schemeClr val="bg1">
                        <a:lumMod val="85000"/>
                      </a:schemeClr>
                    </a:solidFill>
                  </a:tcPr>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IN" sz="1600" dirty="0">
                          <a:effectLst/>
                        </a:rPr>
                        <a:t>…</a:t>
                      </a:r>
                      <a:endParaRPr lang="en-IN" sz="1100" dirty="0">
                        <a:effectLst/>
                        <a:latin typeface="Calibri"/>
                        <a:ea typeface="Calibri"/>
                        <a:cs typeface="Times New Roman"/>
                      </a:endParaRPr>
                    </a:p>
                  </a:txBody>
                  <a:tcPr marL="68580" marR="68580" marT="0" marB="0">
                    <a:solidFill>
                      <a:schemeClr val="bg1">
                        <a:lumMod val="85000"/>
                      </a:schemeClr>
                    </a:solidFill>
                  </a:tcPr>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IN" sz="1600" dirty="0">
                          <a:solidFill>
                            <a:schemeClr val="tx1"/>
                          </a:solidFill>
                          <a:effectLst/>
                        </a:rPr>
                        <a:t>55</a:t>
                      </a:r>
                      <a:endParaRPr lang="en-IN" sz="1100" dirty="0">
                        <a:solidFill>
                          <a:schemeClr val="tx1"/>
                        </a:solidFill>
                        <a:effectLst/>
                        <a:latin typeface="Calibri"/>
                        <a:ea typeface="Calibri"/>
                        <a:cs typeface="Times New Roman"/>
                      </a:endParaRPr>
                    </a:p>
                  </a:txBody>
                  <a:tcPr marL="68580" marR="68580" marT="0" marB="0">
                    <a:solidFill>
                      <a:schemeClr val="bg1">
                        <a:lumMod val="85000"/>
                      </a:schemeClr>
                    </a:solidFill>
                  </a:tcPr>
                </a:tc>
                <a:tc>
                  <a:txBody>
                    <a:bodyPr/>
                    <a:lstStyle/>
                    <a:p>
                      <a:pPr algn="ctr">
                        <a:lnSpc>
                          <a:spcPct val="115000"/>
                        </a:lnSpc>
                        <a:spcAft>
                          <a:spcPts val="0"/>
                        </a:spcAft>
                      </a:pPr>
                      <a:r>
                        <a:rPr lang="en-IN" sz="1600">
                          <a:effectLst/>
                        </a:rPr>
                        <a:t>34</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F</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VH</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5</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IN" sz="1600" dirty="0">
                          <a:effectLst/>
                        </a:rPr>
                        <a:t>…</a:t>
                      </a:r>
                      <a:endParaRPr lang="en-IN" sz="1100" dirty="0">
                        <a:effectLst/>
                        <a:latin typeface="Calibri"/>
                        <a:ea typeface="Calibri"/>
                        <a:cs typeface="Times New Roman"/>
                      </a:endParaRPr>
                    </a:p>
                  </a:txBody>
                  <a:tcPr marL="68580" marR="68580" marT="0" marB="0">
                    <a:solidFill>
                      <a:schemeClr val="bg1">
                        <a:lumMod val="85000"/>
                      </a:schemeClr>
                    </a:solidFill>
                  </a:tcPr>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600" dirty="0">
                          <a:effectLst/>
                        </a:rPr>
                        <a:t>…</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82645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79"/>
                <a:ext cx="8425339" cy="4786003"/>
              </a:xfrm>
            </p:spPr>
            <p:txBody>
              <a:bodyPr>
                <a:normAutofit/>
              </a:bodyPr>
              <a:lstStyle/>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Five Number Summary</a:t>
                </a:r>
              </a:p>
              <a:p>
                <a:pPr marL="891540" lvl="3" indent="-342900" algn="just">
                  <a:buSzPct val="95000"/>
                </a:pPr>
                <a:r>
                  <a:rPr lang="en-IN" sz="1900" dirty="0" smtClean="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IN" sz="1900" b="1" i="1">
                            <a:solidFill>
                              <a:prstClr val="black"/>
                            </a:solidFill>
                            <a:latin typeface="Cambria Math" panose="02040503050406030204" pitchFamily="18" charset="0"/>
                            <a:cs typeface="Times New Roman" panose="02020603050405020304" pitchFamily="18" charset="0"/>
                          </a:rPr>
                        </m:ctrlPr>
                      </m:sSubPr>
                      <m:e>
                        <m:r>
                          <a:rPr lang="en-IN" sz="1900" b="1" i="0">
                            <a:solidFill>
                              <a:prstClr val="black"/>
                            </a:solidFill>
                            <a:latin typeface="Cambria Math" panose="02040503050406030204" pitchFamily="18" charset="0"/>
                            <a:cs typeface="Times New Roman" panose="02020603050405020304" pitchFamily="18" charset="0"/>
                          </a:rPr>
                          <m:t>𝐐</m:t>
                        </m:r>
                      </m:e>
                      <m:sub>
                        <m:r>
                          <a:rPr lang="en-IN" sz="1900" b="1" i="0" smtClean="0">
                            <a:solidFill>
                              <a:prstClr val="black"/>
                            </a:solidFill>
                            <a:latin typeface="Cambria Math" panose="02040503050406030204" pitchFamily="18" charset="0"/>
                            <a:cs typeface="Times New Roman" panose="02020603050405020304" pitchFamily="18" charset="0"/>
                          </a:rPr>
                          <m:t>𝟏</m:t>
                        </m:r>
                      </m:sub>
                    </m:sSub>
                  </m:oMath>
                </a14:m>
                <a:r>
                  <a:rPr lang="en-IN" sz="19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900" b="1" i="1">
                            <a:solidFill>
                              <a:prstClr val="black"/>
                            </a:solidFill>
                            <a:latin typeface="Cambria Math" panose="02040503050406030204" pitchFamily="18" charset="0"/>
                            <a:cs typeface="Times New Roman" panose="02020603050405020304" pitchFamily="18" charset="0"/>
                          </a:rPr>
                        </m:ctrlPr>
                      </m:sSubPr>
                      <m:e>
                        <m:r>
                          <a:rPr lang="en-IN" sz="1900" b="1" i="0">
                            <a:solidFill>
                              <a:prstClr val="black"/>
                            </a:solidFill>
                            <a:latin typeface="Cambria Math" panose="02040503050406030204" pitchFamily="18" charset="0"/>
                            <a:cs typeface="Times New Roman" panose="02020603050405020304" pitchFamily="18" charset="0"/>
                          </a:rPr>
                          <m:t>𝐐</m:t>
                        </m:r>
                      </m:e>
                      <m:sub>
                        <m:r>
                          <a:rPr lang="en-IN" sz="1900" b="1" i="0" smtClean="0">
                            <a:solidFill>
                              <a:prstClr val="black"/>
                            </a:solidFill>
                            <a:latin typeface="Cambria Math" panose="02040503050406030204" pitchFamily="18" charset="0"/>
                            <a:cs typeface="Times New Roman" panose="02020603050405020304" pitchFamily="18" charset="0"/>
                          </a:rPr>
                          <m:t>𝟐</m:t>
                        </m:r>
                      </m:sub>
                    </m:sSub>
                  </m:oMath>
                </a14:m>
                <a:r>
                  <a:rPr lang="en-IN" sz="19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1900" b="1" i="1">
                            <a:solidFill>
                              <a:prstClr val="black"/>
                            </a:solidFill>
                            <a:latin typeface="Cambria Math" panose="02040503050406030204" pitchFamily="18" charset="0"/>
                            <a:cs typeface="Times New Roman" panose="02020603050405020304" pitchFamily="18" charset="0"/>
                          </a:rPr>
                        </m:ctrlPr>
                      </m:sSubPr>
                      <m:e>
                        <m:r>
                          <a:rPr lang="en-IN" sz="1900" b="1" i="0">
                            <a:solidFill>
                              <a:prstClr val="black"/>
                            </a:solidFill>
                            <a:latin typeface="Cambria Math" panose="02040503050406030204" pitchFamily="18" charset="0"/>
                            <a:cs typeface="Times New Roman" panose="02020603050405020304" pitchFamily="18" charset="0"/>
                          </a:rPr>
                          <m:t>𝐐</m:t>
                        </m:r>
                      </m:e>
                      <m:sub>
                        <m:r>
                          <a:rPr lang="en-IN" sz="1900" b="1" i="0">
                            <a:solidFill>
                              <a:prstClr val="black"/>
                            </a:solidFill>
                            <a:latin typeface="Cambria Math" panose="02040503050406030204" pitchFamily="18" charset="0"/>
                            <a:cs typeface="Times New Roman" panose="02020603050405020304" pitchFamily="18" charset="0"/>
                          </a:rPr>
                          <m:t>𝟑</m:t>
                        </m:r>
                      </m:sub>
                    </m:sSub>
                  </m:oMath>
                </a14:m>
                <a:r>
                  <a:rPr lang="en-IN" sz="1900" dirty="0" smtClean="0">
                    <a:latin typeface="Times New Roman" panose="02020603050405020304" pitchFamily="18" charset="0"/>
                    <a:cs typeface="Times New Roman" panose="02020603050405020304" pitchFamily="18" charset="0"/>
                  </a:rPr>
                  <a:t> together contain no information about the endpoints of the data, a </a:t>
                </a:r>
                <a:r>
                  <a:rPr lang="en-IN" sz="1900" dirty="0" smtClean="0">
                    <a:solidFill>
                      <a:srgbClr val="FF0000"/>
                    </a:solidFill>
                    <a:latin typeface="Times New Roman" panose="02020603050405020304" pitchFamily="18" charset="0"/>
                    <a:cs typeface="Times New Roman" panose="02020603050405020304" pitchFamily="18" charset="0"/>
                  </a:rPr>
                  <a:t>complete</a:t>
                </a:r>
                <a:r>
                  <a:rPr lang="en-IN" sz="1900" dirty="0" smtClean="0">
                    <a:latin typeface="Times New Roman" panose="02020603050405020304" pitchFamily="18" charset="0"/>
                    <a:cs typeface="Times New Roman" panose="02020603050405020304" pitchFamily="18" charset="0"/>
                  </a:rPr>
                  <a:t> summary of the shape of a distribution can be obtained by providing the lowest and highest data value as well.</a:t>
                </a:r>
                <a:r>
                  <a:rPr lang="en-US" sz="1900" b="1"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This is known as the five-number summary</a:t>
                </a:r>
              </a:p>
              <a:p>
                <a:pPr marL="891540" lvl="3" indent="-342900" algn="just">
                  <a:buSzPct val="95000"/>
                </a:pPr>
                <a:r>
                  <a:rPr lang="en-US" sz="1900" dirty="0" smtClean="0">
                    <a:latin typeface="Times New Roman" panose="02020603050405020304" pitchFamily="18" charset="0"/>
                    <a:cs typeface="Times New Roman" panose="02020603050405020304" pitchFamily="18" charset="0"/>
                  </a:rPr>
                  <a:t>The five-number summary of a distribution consists of :</a:t>
                </a:r>
              </a:p>
              <a:p>
                <a:pPr marL="1440180" lvl="5" indent="-342900" algn="just">
                  <a:buSzPct val="95000"/>
                </a:pPr>
                <a:r>
                  <a:rPr lang="en-US" sz="1700" dirty="0" smtClean="0">
                    <a:latin typeface="Times New Roman" panose="02020603050405020304" pitchFamily="18" charset="0"/>
                    <a:cs typeface="Times New Roman" panose="02020603050405020304" pitchFamily="18" charset="0"/>
                  </a:rPr>
                  <a:t>The Median </a:t>
                </a:r>
                <a14:m>
                  <m:oMath xmlns:m="http://schemas.openxmlformats.org/officeDocument/2006/math">
                    <m:sSub>
                      <m:sSubPr>
                        <m:ctrlPr>
                          <a:rPr lang="en-IN" sz="1600" b="1" i="1">
                            <a:solidFill>
                              <a:prstClr val="black"/>
                            </a:solidFill>
                            <a:latin typeface="Cambria Math" panose="02040503050406030204" pitchFamily="18" charset="0"/>
                            <a:cs typeface="Times New Roman" panose="02020603050405020304" pitchFamily="18" charset="0"/>
                          </a:rPr>
                        </m:ctrlPr>
                      </m:sSubPr>
                      <m:e>
                        <m:r>
                          <a:rPr lang="en-IN" sz="1600" b="1" i="0">
                            <a:solidFill>
                              <a:prstClr val="black"/>
                            </a:solidFill>
                            <a:latin typeface="Cambria Math" panose="02040503050406030204" pitchFamily="18" charset="0"/>
                            <a:cs typeface="Times New Roman" panose="02020603050405020304" pitchFamily="18" charset="0"/>
                          </a:rPr>
                          <m:t>𝐐</m:t>
                        </m:r>
                      </m:e>
                      <m:sub>
                        <m:r>
                          <a:rPr lang="en-IN" sz="1600" b="1" i="0">
                            <a:solidFill>
                              <a:prstClr val="black"/>
                            </a:solidFill>
                            <a:latin typeface="Cambria Math" panose="02040503050406030204" pitchFamily="18" charset="0"/>
                            <a:cs typeface="Times New Roman" panose="02020603050405020304" pitchFamily="18" charset="0"/>
                          </a:rPr>
                          <m:t>𝟐</m:t>
                        </m:r>
                      </m:sub>
                    </m:sSub>
                  </m:oMath>
                </a14:m>
                <a:endParaRPr lang="en-US" sz="1700" dirty="0" smtClean="0">
                  <a:latin typeface="Times New Roman" panose="02020603050405020304" pitchFamily="18" charset="0"/>
                  <a:cs typeface="Times New Roman" panose="02020603050405020304" pitchFamily="18" charset="0"/>
                </a:endParaRPr>
              </a:p>
              <a:p>
                <a:pPr marL="1440180" lvl="5" indent="-342900" algn="just">
                  <a:buSzPct val="95000"/>
                </a:pPr>
                <a:r>
                  <a:rPr lang="en-US" sz="1700" dirty="0" smtClean="0">
                    <a:latin typeface="Times New Roman" panose="02020603050405020304" pitchFamily="18" charset="0"/>
                    <a:cs typeface="Times New Roman" panose="02020603050405020304" pitchFamily="18" charset="0"/>
                  </a:rPr>
                  <a:t>The first quartile </a:t>
                </a:r>
                <a14:m>
                  <m:oMath xmlns:m="http://schemas.openxmlformats.org/officeDocument/2006/math">
                    <m:sSub>
                      <m:sSubPr>
                        <m:ctrlPr>
                          <a:rPr lang="en-IN" sz="1600" b="1" i="1">
                            <a:solidFill>
                              <a:prstClr val="black"/>
                            </a:solidFill>
                            <a:latin typeface="Cambria Math" panose="02040503050406030204" pitchFamily="18" charset="0"/>
                            <a:cs typeface="Times New Roman" panose="02020603050405020304" pitchFamily="18" charset="0"/>
                          </a:rPr>
                        </m:ctrlPr>
                      </m:sSubPr>
                      <m:e>
                        <m:r>
                          <a:rPr lang="en-IN" sz="1600" b="1" i="0">
                            <a:solidFill>
                              <a:prstClr val="black"/>
                            </a:solidFill>
                            <a:latin typeface="Cambria Math" panose="02040503050406030204" pitchFamily="18" charset="0"/>
                            <a:cs typeface="Times New Roman" panose="02020603050405020304" pitchFamily="18" charset="0"/>
                          </a:rPr>
                          <m:t>𝐐</m:t>
                        </m:r>
                      </m:e>
                      <m:sub>
                        <m:r>
                          <a:rPr lang="en-IN" sz="1600" b="1" i="0">
                            <a:solidFill>
                              <a:prstClr val="black"/>
                            </a:solidFill>
                            <a:latin typeface="Cambria Math" panose="02040503050406030204" pitchFamily="18" charset="0"/>
                            <a:cs typeface="Times New Roman" panose="02020603050405020304" pitchFamily="18" charset="0"/>
                          </a:rPr>
                          <m:t>𝟏</m:t>
                        </m:r>
                      </m:sub>
                    </m:sSub>
                  </m:oMath>
                </a14:m>
                <a:endParaRPr lang="en-IN" sz="1700" dirty="0" smtClean="0">
                  <a:latin typeface="Times New Roman" panose="02020603050405020304" pitchFamily="18" charset="0"/>
                  <a:cs typeface="Times New Roman" panose="02020603050405020304" pitchFamily="18" charset="0"/>
                </a:endParaRPr>
              </a:p>
              <a:p>
                <a:pPr marL="1440180" lvl="5" indent="-342900" algn="just">
                  <a:buSzPct val="95000"/>
                </a:pPr>
                <a:r>
                  <a:rPr lang="en-IN" sz="1700" dirty="0" smtClean="0">
                    <a:latin typeface="Times New Roman" panose="02020603050405020304" pitchFamily="18" charset="0"/>
                    <a:cs typeface="Times New Roman" panose="02020603050405020304" pitchFamily="18" charset="0"/>
                  </a:rPr>
                  <a:t>The third quartile </a:t>
                </a:r>
                <a14:m>
                  <m:oMath xmlns:m="http://schemas.openxmlformats.org/officeDocument/2006/math">
                    <m:sSub>
                      <m:sSubPr>
                        <m:ctrlPr>
                          <a:rPr lang="en-IN" sz="1600" b="1" i="1">
                            <a:solidFill>
                              <a:prstClr val="black"/>
                            </a:solidFill>
                            <a:latin typeface="Cambria Math" panose="02040503050406030204" pitchFamily="18" charset="0"/>
                            <a:cs typeface="Times New Roman" panose="02020603050405020304" pitchFamily="18" charset="0"/>
                          </a:rPr>
                        </m:ctrlPr>
                      </m:sSubPr>
                      <m:e>
                        <m:r>
                          <a:rPr lang="en-IN" sz="1600" b="1" i="0">
                            <a:solidFill>
                              <a:prstClr val="black"/>
                            </a:solidFill>
                            <a:latin typeface="Cambria Math" panose="02040503050406030204" pitchFamily="18" charset="0"/>
                            <a:cs typeface="Times New Roman" panose="02020603050405020304" pitchFamily="18" charset="0"/>
                          </a:rPr>
                          <m:t>𝐐</m:t>
                        </m:r>
                      </m:e>
                      <m:sub>
                        <m:r>
                          <a:rPr lang="en-IN" sz="1600" b="1" i="0">
                            <a:solidFill>
                              <a:prstClr val="black"/>
                            </a:solidFill>
                            <a:latin typeface="Cambria Math" panose="02040503050406030204" pitchFamily="18" charset="0"/>
                            <a:cs typeface="Times New Roman" panose="02020603050405020304" pitchFamily="18" charset="0"/>
                          </a:rPr>
                          <m:t>𝟑</m:t>
                        </m:r>
                      </m:sub>
                    </m:sSub>
                  </m:oMath>
                </a14:m>
                <a:endParaRPr lang="en-IN" sz="1700" dirty="0" smtClean="0">
                  <a:latin typeface="Times New Roman" panose="02020603050405020304" pitchFamily="18" charset="0"/>
                  <a:cs typeface="Times New Roman" panose="02020603050405020304" pitchFamily="18" charset="0"/>
                </a:endParaRPr>
              </a:p>
              <a:p>
                <a:pPr marL="1440180" lvl="5" indent="-342900" algn="just">
                  <a:buSzPct val="95000"/>
                </a:pPr>
                <a:r>
                  <a:rPr lang="en-IN" sz="1700" dirty="0" smtClean="0">
                    <a:latin typeface="Times New Roman" panose="02020603050405020304" pitchFamily="18" charset="0"/>
                    <a:cs typeface="Times New Roman" panose="02020603050405020304" pitchFamily="18" charset="0"/>
                  </a:rPr>
                  <a:t>The smallest observation</a:t>
                </a:r>
              </a:p>
              <a:p>
                <a:pPr marL="1440180" lvl="5" indent="-342900" algn="just">
                  <a:buSzPct val="95000"/>
                </a:pPr>
                <a:r>
                  <a:rPr lang="en-IN" sz="1700" dirty="0" smtClean="0">
                    <a:latin typeface="Times New Roman" panose="02020603050405020304" pitchFamily="18" charset="0"/>
                    <a:cs typeface="Times New Roman" panose="02020603050405020304" pitchFamily="18" charset="0"/>
                  </a:rPr>
                  <a:t>The largest observation</a:t>
                </a:r>
              </a:p>
              <a:p>
                <a:pPr marL="548640" lvl="3" indent="0" algn="just">
                  <a:buSzPct val="95000"/>
                  <a:buNone/>
                </a:pPr>
                <a:r>
                  <a:rPr lang="en-IN" sz="1900" dirty="0" smtClean="0">
                    <a:latin typeface="Times New Roman" panose="02020603050405020304" pitchFamily="18" charset="0"/>
                    <a:cs typeface="Times New Roman" panose="02020603050405020304" pitchFamily="18" charset="0"/>
                  </a:rPr>
                  <a:t>These are, when written in order gives the </a:t>
                </a:r>
                <a:r>
                  <a:rPr lang="en-IN" sz="1900" b="1" dirty="0" smtClean="0">
                    <a:solidFill>
                      <a:srgbClr val="A50021"/>
                    </a:solidFill>
                    <a:latin typeface="Times New Roman" panose="02020603050405020304" pitchFamily="18" charset="0"/>
                    <a:cs typeface="Times New Roman" panose="02020603050405020304" pitchFamily="18" charset="0"/>
                  </a:rPr>
                  <a:t>five-number summary</a:t>
                </a:r>
                <a:r>
                  <a:rPr lang="en-IN" sz="1900" dirty="0" smtClean="0">
                    <a:latin typeface="Times New Roman" panose="02020603050405020304" pitchFamily="18" charset="0"/>
                    <a:cs typeface="Times New Roman" panose="02020603050405020304" pitchFamily="18" charset="0"/>
                  </a:rPr>
                  <a:t>:</a:t>
                </a:r>
              </a:p>
              <a:p>
                <a:pPr marL="548640" lvl="3" indent="0" algn="ctr">
                  <a:buSzPct val="95000"/>
                  <a:buNone/>
                </a:pPr>
                <a:r>
                  <a:rPr lang="en-IN" sz="1900" dirty="0" smtClean="0">
                    <a:latin typeface="Times New Roman" panose="02020603050405020304" pitchFamily="18" charset="0"/>
                    <a:cs typeface="Times New Roman" panose="02020603050405020304" pitchFamily="18" charset="0"/>
                  </a:rPr>
                  <a:t>Minimum, </a:t>
                </a:r>
                <a14:m>
                  <m:oMath xmlns:m="http://schemas.openxmlformats.org/officeDocument/2006/math">
                    <m:sSub>
                      <m:sSubPr>
                        <m:ctrlPr>
                          <a:rPr lang="en-IN" sz="1800" b="1" i="1">
                            <a:solidFill>
                              <a:prstClr val="black"/>
                            </a:solidFill>
                            <a:latin typeface="Cambria Math" panose="02040503050406030204" pitchFamily="18" charset="0"/>
                            <a:cs typeface="Times New Roman" panose="02020603050405020304" pitchFamily="18" charset="0"/>
                          </a:rPr>
                        </m:ctrlPr>
                      </m:sSubPr>
                      <m:e>
                        <m:r>
                          <a:rPr lang="en-IN" sz="1800" b="1" i="0">
                            <a:solidFill>
                              <a:prstClr val="black"/>
                            </a:solidFill>
                            <a:latin typeface="Cambria Math" panose="02040503050406030204" pitchFamily="18" charset="0"/>
                            <a:cs typeface="Times New Roman" panose="02020603050405020304" pitchFamily="18" charset="0"/>
                          </a:rPr>
                          <m:t>𝐐</m:t>
                        </m:r>
                      </m:e>
                      <m:sub>
                        <m:r>
                          <a:rPr lang="en-IN" sz="1800" b="1" i="0">
                            <a:solidFill>
                              <a:prstClr val="black"/>
                            </a:solidFill>
                            <a:latin typeface="Cambria Math" panose="02040503050406030204" pitchFamily="18" charset="0"/>
                            <a:cs typeface="Times New Roman" panose="02020603050405020304" pitchFamily="18" charset="0"/>
                          </a:rPr>
                          <m:t>𝟏</m:t>
                        </m:r>
                      </m:sub>
                    </m:sSub>
                  </m:oMath>
                </a14:m>
                <a:r>
                  <a:rPr lang="en-IN" sz="1900" dirty="0" smtClean="0">
                    <a:latin typeface="Times New Roman" panose="02020603050405020304" pitchFamily="18" charset="0"/>
                    <a:cs typeface="Times New Roman" panose="02020603050405020304" pitchFamily="18" charset="0"/>
                  </a:rPr>
                  <a:t>, Median (</a:t>
                </a:r>
                <a14:m>
                  <m:oMath xmlns:m="http://schemas.openxmlformats.org/officeDocument/2006/math">
                    <m:sSub>
                      <m:sSubPr>
                        <m:ctrlPr>
                          <a:rPr lang="en-IN" sz="1800" b="1" i="1">
                            <a:solidFill>
                              <a:prstClr val="black"/>
                            </a:solidFill>
                            <a:latin typeface="Cambria Math" panose="02040503050406030204" pitchFamily="18" charset="0"/>
                            <a:cs typeface="Times New Roman" panose="02020603050405020304" pitchFamily="18" charset="0"/>
                          </a:rPr>
                        </m:ctrlPr>
                      </m:sSubPr>
                      <m:e>
                        <m:r>
                          <a:rPr lang="en-IN" sz="1800" b="1" i="0">
                            <a:solidFill>
                              <a:prstClr val="black"/>
                            </a:solidFill>
                            <a:latin typeface="Cambria Math" panose="02040503050406030204" pitchFamily="18" charset="0"/>
                            <a:cs typeface="Times New Roman" panose="02020603050405020304" pitchFamily="18" charset="0"/>
                          </a:rPr>
                          <m:t>𝐐</m:t>
                        </m:r>
                      </m:e>
                      <m:sub>
                        <m:r>
                          <a:rPr lang="en-IN" sz="1800" b="1" i="0">
                            <a:solidFill>
                              <a:prstClr val="black"/>
                            </a:solidFill>
                            <a:latin typeface="Cambria Math" panose="02040503050406030204" pitchFamily="18" charset="0"/>
                            <a:cs typeface="Times New Roman" panose="02020603050405020304" pitchFamily="18" charset="0"/>
                          </a:rPr>
                          <m:t>𝟐</m:t>
                        </m:r>
                      </m:sub>
                    </m:sSub>
                  </m:oMath>
                </a14:m>
                <a:r>
                  <a:rPr lang="en-IN" sz="19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b="1" i="1">
                            <a:solidFill>
                              <a:prstClr val="black"/>
                            </a:solidFill>
                            <a:latin typeface="Cambria Math" panose="02040503050406030204" pitchFamily="18" charset="0"/>
                            <a:cs typeface="Times New Roman" panose="02020603050405020304" pitchFamily="18" charset="0"/>
                          </a:rPr>
                        </m:ctrlPr>
                      </m:sSubPr>
                      <m:e>
                        <m:r>
                          <a:rPr lang="en-IN" sz="1800" b="1" i="0">
                            <a:solidFill>
                              <a:prstClr val="black"/>
                            </a:solidFill>
                            <a:latin typeface="Cambria Math" panose="02040503050406030204" pitchFamily="18" charset="0"/>
                            <a:cs typeface="Times New Roman" panose="02020603050405020304" pitchFamily="18" charset="0"/>
                          </a:rPr>
                          <m:t>𝐐</m:t>
                        </m:r>
                      </m:e>
                      <m:sub>
                        <m:r>
                          <a:rPr lang="en-IN" sz="1800" b="1" i="0">
                            <a:solidFill>
                              <a:prstClr val="black"/>
                            </a:solidFill>
                            <a:latin typeface="Cambria Math" panose="02040503050406030204" pitchFamily="18" charset="0"/>
                            <a:cs typeface="Times New Roman" panose="02020603050405020304" pitchFamily="18" charset="0"/>
                          </a:rPr>
                          <m:t>𝟑</m:t>
                        </m:r>
                      </m:sub>
                    </m:sSub>
                  </m:oMath>
                </a14:m>
                <a:r>
                  <a:rPr lang="en-IN" sz="1900" dirty="0" smtClean="0">
                    <a:latin typeface="Times New Roman" panose="02020603050405020304" pitchFamily="18" charset="0"/>
                    <a:cs typeface="Times New Roman" panose="02020603050405020304" pitchFamily="18" charset="0"/>
                  </a:rPr>
                  <a:t>, Maximum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79"/>
                <a:ext cx="8425339" cy="4786003"/>
              </a:xfrm>
              <a:blipFill rotWithShape="0">
                <a:blip r:embed="rId2"/>
                <a:stretch>
                  <a:fillRect l="-796" t="-891" r="-651"/>
                </a:stretch>
              </a:blipFill>
            </p:spPr>
            <p:txBody>
              <a:bodyPr/>
              <a:lstStyle/>
              <a:p>
                <a:r>
                  <a:rPr lang="en-GB">
                    <a:noFill/>
                  </a:rPr>
                  <a:t> </a:t>
                </a:r>
              </a:p>
            </p:txBody>
          </p:sp>
        </mc:Fallback>
      </mc:AlternateContent>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Application of IQR </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70</a:t>
            </a:fld>
            <a:endParaRPr lang="en-IN" dirty="0">
              <a:solidFill>
                <a:srgbClr val="04617B">
                  <a:shade val="90000"/>
                </a:srgbClr>
              </a:solidFill>
            </a:endParaRPr>
          </a:p>
        </p:txBody>
      </p:sp>
    </p:spTree>
    <p:extLst>
      <p:ext uri="{BB962C8B-B14F-4D97-AF65-F5344CB8AC3E}">
        <p14:creationId xmlns:p14="http://schemas.microsoft.com/office/powerpoint/2010/main" val="34136686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68779"/>
            <a:ext cx="8425339" cy="4786003"/>
          </a:xfrm>
        </p:spPr>
        <p:txBody>
          <a:bodyPr>
            <a:normAutofit/>
          </a:bodyPr>
          <a:lstStyle/>
          <a:p>
            <a:pPr marL="274320" lvl="1" indent="-274320" algn="just">
              <a:buClr>
                <a:schemeClr val="accent3"/>
              </a:buClr>
              <a:buSzPct val="95000"/>
            </a:pPr>
            <a:r>
              <a:rPr lang="en-IN" b="1" dirty="0" smtClean="0">
                <a:solidFill>
                  <a:schemeClr val="accent1">
                    <a:lumMod val="75000"/>
                  </a:schemeClr>
                </a:solidFill>
                <a:latin typeface="Times New Roman" panose="02020603050405020304" pitchFamily="18" charset="0"/>
                <a:cs typeface="Times New Roman" panose="02020603050405020304" pitchFamily="18" charset="0"/>
              </a:rPr>
              <a:t>Graphical view of Five number </a:t>
            </a:r>
            <a:r>
              <a:rPr lang="en-IN" b="1" dirty="0">
                <a:solidFill>
                  <a:schemeClr val="accent1">
                    <a:lumMod val="75000"/>
                  </a:schemeClr>
                </a:solidFill>
                <a:latin typeface="Times New Roman" panose="02020603050405020304" pitchFamily="18" charset="0"/>
                <a:cs typeface="Times New Roman" panose="02020603050405020304" pitchFamily="18" charset="0"/>
              </a:rPr>
              <a:t>s</a:t>
            </a:r>
            <a:r>
              <a:rPr lang="en-IN" b="1" dirty="0" smtClean="0">
                <a:solidFill>
                  <a:schemeClr val="accent1">
                    <a:lumMod val="75000"/>
                  </a:schemeClr>
                </a:solidFill>
                <a:latin typeface="Times New Roman" panose="02020603050405020304" pitchFamily="18" charset="0"/>
                <a:cs typeface="Times New Roman" panose="02020603050405020304" pitchFamily="18" charset="0"/>
              </a:rPr>
              <a:t>ummary</a:t>
            </a:r>
          </a:p>
        </p:txBody>
      </p:sp>
      <p:sp>
        <p:nvSpPr>
          <p:cNvPr id="2" name="Title 1"/>
          <p:cNvSpPr>
            <a:spLocks noGrp="1"/>
          </p:cNvSpPr>
          <p:nvPr>
            <p:ph type="title"/>
          </p:nvPr>
        </p:nvSpPr>
        <p:spPr>
          <a:xfrm>
            <a:off x="404948" y="260648"/>
            <a:ext cx="8425339" cy="966172"/>
          </a:xfrm>
        </p:spPr>
        <p:txBody>
          <a:bodyPr>
            <a:normAutofit/>
          </a:bodyPr>
          <a:lstStyle/>
          <a:p>
            <a:r>
              <a:rPr lang="en-US" sz="4000" dirty="0" smtClean="0">
                <a:solidFill>
                  <a:srgbClr val="A50021"/>
                </a:solidFill>
                <a:latin typeface="Times New Roman" pitchFamily="18" charset="0"/>
                <a:cs typeface="Times New Roman" pitchFamily="18" charset="0"/>
              </a:rPr>
              <a:t>Box plot</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71</a:t>
            </a:fld>
            <a:endParaRPr lang="en-IN" dirty="0">
              <a:solidFill>
                <a:srgbClr val="04617B">
                  <a:shade val="90000"/>
                </a:srgbClr>
              </a:solidFill>
            </a:endParaRPr>
          </a:p>
        </p:txBody>
      </p:sp>
      <p:pic>
        <p:nvPicPr>
          <p:cNvPr id="5" name="Picture 4"/>
          <p:cNvPicPr>
            <a:picLocks noChangeAspect="1"/>
          </p:cNvPicPr>
          <p:nvPr/>
        </p:nvPicPr>
        <p:blipFill>
          <a:blip r:embed="rId2"/>
          <a:stretch>
            <a:fillRect/>
          </a:stretch>
        </p:blipFill>
        <p:spPr>
          <a:xfrm>
            <a:off x="2510600" y="2741624"/>
            <a:ext cx="4214034" cy="3614733"/>
          </a:xfrm>
          <a:prstGeom prst="rect">
            <a:avLst/>
          </a:prstGeom>
        </p:spPr>
      </p:pic>
      <p:pic>
        <p:nvPicPr>
          <p:cNvPr id="7" name="Picture 6"/>
          <p:cNvPicPr>
            <a:picLocks noChangeAspect="1"/>
          </p:cNvPicPr>
          <p:nvPr/>
        </p:nvPicPr>
        <p:blipFill>
          <a:blip r:embed="rId3"/>
          <a:stretch>
            <a:fillRect/>
          </a:stretch>
        </p:blipFill>
        <p:spPr>
          <a:xfrm>
            <a:off x="4985521" y="2578990"/>
            <a:ext cx="1941650" cy="371039"/>
          </a:xfrm>
          <a:prstGeom prst="rect">
            <a:avLst/>
          </a:prstGeom>
        </p:spPr>
      </p:pic>
      <p:pic>
        <p:nvPicPr>
          <p:cNvPr id="9" name="Picture 8"/>
          <p:cNvPicPr>
            <a:picLocks noChangeAspect="1"/>
          </p:cNvPicPr>
          <p:nvPr/>
        </p:nvPicPr>
        <p:blipFill>
          <a:blip r:embed="rId4"/>
          <a:stretch>
            <a:fillRect/>
          </a:stretch>
        </p:blipFill>
        <p:spPr>
          <a:xfrm>
            <a:off x="4985520" y="3014689"/>
            <a:ext cx="1469709" cy="394814"/>
          </a:xfrm>
          <a:prstGeom prst="rect">
            <a:avLst/>
          </a:prstGeom>
        </p:spPr>
      </p:pic>
      <p:pic>
        <p:nvPicPr>
          <p:cNvPr id="10" name="Picture 9"/>
          <p:cNvPicPr>
            <a:picLocks noChangeAspect="1"/>
          </p:cNvPicPr>
          <p:nvPr/>
        </p:nvPicPr>
        <p:blipFill>
          <a:blip r:embed="rId5"/>
          <a:stretch>
            <a:fillRect/>
          </a:stretch>
        </p:blipFill>
        <p:spPr>
          <a:xfrm>
            <a:off x="5031957" y="5270105"/>
            <a:ext cx="1445044" cy="361419"/>
          </a:xfrm>
          <a:prstGeom prst="rect">
            <a:avLst/>
          </a:prstGeom>
        </p:spPr>
      </p:pic>
      <p:pic>
        <p:nvPicPr>
          <p:cNvPr id="12" name="Picture 11"/>
          <p:cNvPicPr>
            <a:picLocks noChangeAspect="1"/>
          </p:cNvPicPr>
          <p:nvPr/>
        </p:nvPicPr>
        <p:blipFill>
          <a:blip r:embed="rId6"/>
          <a:stretch>
            <a:fillRect/>
          </a:stretch>
        </p:blipFill>
        <p:spPr>
          <a:xfrm>
            <a:off x="5015504" y="5705985"/>
            <a:ext cx="1911667" cy="390016"/>
          </a:xfrm>
          <a:prstGeom prst="rect">
            <a:avLst/>
          </a:prstGeom>
        </p:spPr>
      </p:pic>
      <p:pic>
        <p:nvPicPr>
          <p:cNvPr id="13" name="Picture 12"/>
          <p:cNvPicPr>
            <a:picLocks noChangeAspect="1"/>
          </p:cNvPicPr>
          <p:nvPr/>
        </p:nvPicPr>
        <p:blipFill>
          <a:blip r:embed="rId7"/>
          <a:stretch>
            <a:fillRect/>
          </a:stretch>
        </p:blipFill>
        <p:spPr>
          <a:xfrm>
            <a:off x="4985519" y="3778481"/>
            <a:ext cx="1828937" cy="379335"/>
          </a:xfrm>
          <a:prstGeom prst="rect">
            <a:avLst/>
          </a:prstGeom>
        </p:spPr>
      </p:pic>
    </p:spTree>
    <p:extLst>
      <p:ext uri="{BB962C8B-B14F-4D97-AF65-F5344CB8AC3E}">
        <p14:creationId xmlns:p14="http://schemas.microsoft.com/office/powerpoint/2010/main" val="2100856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72</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Font typeface="Wingdings 2"/>
              <a:buNone/>
            </a:pPr>
            <a:r>
              <a:rPr lang="en-US" dirty="0" smtClean="0">
                <a:solidFill>
                  <a:srgbClr val="0070C0"/>
                </a:solidFill>
              </a:rPr>
              <a:t>Probability and Statistics for </a:t>
            </a:r>
            <a:r>
              <a:rPr lang="en-US" dirty="0" err="1" smtClean="0">
                <a:solidFill>
                  <a:srgbClr val="0070C0"/>
                </a:solidFill>
              </a:rPr>
              <a:t>Enginneers</a:t>
            </a:r>
            <a:r>
              <a:rPr lang="en-US" dirty="0" smtClean="0">
                <a:solidFill>
                  <a:srgbClr val="0070C0"/>
                </a:solidFill>
              </a:rPr>
              <a:t> and Scientists (8</a:t>
            </a:r>
            <a:r>
              <a:rPr lang="en-US" baseline="30000" dirty="0" smtClean="0">
                <a:solidFill>
                  <a:srgbClr val="0070C0"/>
                </a:solidFill>
              </a:rPr>
              <a:t>th</a:t>
            </a:r>
            <a:r>
              <a:rPr lang="en-US" dirty="0" smtClean="0">
                <a:solidFill>
                  <a:srgbClr val="0070C0"/>
                </a:solidFill>
              </a:rPr>
              <a:t> Ed.) by Ronald E. </a:t>
            </a:r>
            <a:r>
              <a:rPr lang="en-US" dirty="0" err="1" smtClean="0">
                <a:solidFill>
                  <a:srgbClr val="0070C0"/>
                </a:solidFill>
              </a:rPr>
              <a:t>Walpol</a:t>
            </a:r>
            <a:r>
              <a:rPr lang="en-US" dirty="0" smtClean="0">
                <a:solidFill>
                  <a:srgbClr val="0070C0"/>
                </a:solidFill>
              </a:rPr>
              <a:t>, Sharon L. Myers, Keying Ye (Pearson), 2013 .</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39900937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smtClean="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73</a:t>
            </a:fld>
            <a:endParaRPr lang="en-IN" dirty="0">
              <a:solidFill>
                <a:srgbClr val="04617B">
                  <a:shade val="90000"/>
                </a:srgbClr>
              </a:solidFill>
            </a:endParaRPr>
          </a:p>
        </p:txBody>
      </p:sp>
      <p:sp>
        <p:nvSpPr>
          <p:cNvPr id="7" name="Date Placeholder 6"/>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2" name="Rectangle 1"/>
          <p:cNvSpPr/>
          <p:nvPr/>
        </p:nvSpPr>
        <p:spPr>
          <a:xfrm>
            <a:off x="1122248" y="4788914"/>
            <a:ext cx="7381104" cy="646331"/>
          </a:xfrm>
          <a:prstGeom prst="rect">
            <a:avLst/>
          </a:prstGeom>
        </p:spPr>
        <p:txBody>
          <a:bodyPr wrap="square">
            <a:spAutoFit/>
          </a:bodyPr>
          <a:lstStyle/>
          <a:p>
            <a:pPr lvl="1" algn="ctr"/>
            <a:r>
              <a:rPr lang="en-IN" dirty="0" smtClean="0">
                <a:solidFill>
                  <a:srgbClr val="7CCA62">
                    <a:lumMod val="50000"/>
                  </a:srgbClr>
                </a:solidFill>
              </a:rPr>
              <a:t>You may post your question(s) at the “Discussions” in the course Web page!</a:t>
            </a:r>
            <a:endParaRPr lang="en-IN" dirty="0">
              <a:solidFill>
                <a:srgbClr val="7CCA62">
                  <a:lumMod val="50000"/>
                </a:srgbClr>
              </a:solidFill>
            </a:endParaRPr>
          </a:p>
        </p:txBody>
      </p:sp>
    </p:spTree>
    <p:extLst>
      <p:ext uri="{BB962C8B-B14F-4D97-AF65-F5344CB8AC3E}">
        <p14:creationId xmlns:p14="http://schemas.microsoft.com/office/powerpoint/2010/main" val="1693597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solidFill>
                  <a:srgbClr val="0070C0"/>
                </a:solidFill>
              </a:rPr>
              <a:t>Which of the following central tendency measurements allows distributive, algebraic and holistic measure?</a:t>
            </a:r>
          </a:p>
          <a:p>
            <a:pPr marL="1084263" lvl="1" indent="-395288">
              <a:buFont typeface="Arial" panose="020B0604020202020204" pitchFamily="34" charset="0"/>
              <a:buChar char="•"/>
            </a:pPr>
            <a:r>
              <a:rPr lang="en-US" dirty="0" smtClean="0">
                <a:solidFill>
                  <a:srgbClr val="0070C0"/>
                </a:solidFill>
              </a:rPr>
              <a:t>mean</a:t>
            </a:r>
          </a:p>
          <a:p>
            <a:pPr marL="1084263" lvl="1" indent="-395288">
              <a:buFont typeface="Arial" panose="020B0604020202020204" pitchFamily="34" charset="0"/>
              <a:buChar char="•"/>
            </a:pPr>
            <a:r>
              <a:rPr lang="en-US" dirty="0" smtClean="0">
                <a:solidFill>
                  <a:srgbClr val="0070C0"/>
                </a:solidFill>
              </a:rPr>
              <a:t>median</a:t>
            </a:r>
          </a:p>
          <a:p>
            <a:pPr marL="1084263" lvl="1" indent="-395288">
              <a:buFont typeface="Arial" panose="020B0604020202020204" pitchFamily="34" charset="0"/>
              <a:buChar char="•"/>
            </a:pPr>
            <a:r>
              <a:rPr lang="en-US" dirty="0" smtClean="0">
                <a:solidFill>
                  <a:srgbClr val="0070C0"/>
                </a:solidFill>
              </a:rPr>
              <a:t>Mode</a:t>
            </a:r>
            <a:endParaRPr lang="en-US" dirty="0">
              <a:solidFill>
                <a:srgbClr val="0070C0"/>
              </a:solidFill>
            </a:endParaRPr>
          </a:p>
          <a:p>
            <a:pPr marL="688975" lvl="1" indent="0">
              <a:buNone/>
            </a:pPr>
            <a:r>
              <a:rPr lang="en-US" dirty="0" smtClean="0">
                <a:solidFill>
                  <a:srgbClr val="0070C0"/>
                </a:solidFill>
              </a:rPr>
              <a:t>Which measure may be faster than other? Why?</a:t>
            </a:r>
            <a:endParaRPr lang="en-US" dirty="0" smtClean="0"/>
          </a:p>
          <a:p>
            <a:pPr marL="514350" indent="-514350">
              <a:buFont typeface="+mj-lt"/>
              <a:buAutoNum type="arabicPeriod"/>
            </a:pPr>
            <a:r>
              <a:rPr lang="en-US" dirty="0" smtClean="0">
                <a:solidFill>
                  <a:srgbClr val="0070C0"/>
                </a:solidFill>
              </a:rPr>
              <a:t>Give three situations where AM, GM and HM are the right measure of central tendency?</a:t>
            </a:r>
          </a:p>
          <a:p>
            <a:pPr marL="2708910" lvl="8" indent="-514350">
              <a:buFont typeface="+mj-lt"/>
              <a:buAutoNum type="arabicPeriod"/>
            </a:pPr>
            <a:endParaRPr lang="en-US" dirty="0" smtClean="0"/>
          </a:p>
          <a:p>
            <a:pPr marL="514350" indent="-514350">
              <a:buFont typeface="+mj-lt"/>
              <a:buAutoNum type="arabicPeriod"/>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74</a:t>
            </a:fld>
            <a:endParaRPr lang="en-IN" dirty="0">
              <a:solidFill>
                <a:srgbClr val="04617B">
                  <a:shade val="90000"/>
                </a:srgbClr>
              </a:solidFill>
            </a:endParaRPr>
          </a:p>
        </p:txBody>
      </p:sp>
    </p:spTree>
    <p:extLst>
      <p:ext uri="{BB962C8B-B14F-4D97-AF65-F5344CB8AC3E}">
        <p14:creationId xmlns:p14="http://schemas.microsoft.com/office/powerpoint/2010/main" val="3994014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solidFill>
                  <a:srgbClr val="0070C0"/>
                </a:solidFill>
              </a:rPr>
              <a:t>Given a sample of data, how to decide whether it is </a:t>
            </a:r>
          </a:p>
          <a:p>
            <a:pPr marL="1027113" lvl="1" indent="-338138">
              <a:buFont typeface="+mj-lt"/>
              <a:buAutoNum type="alphaLcParenR"/>
            </a:pPr>
            <a:r>
              <a:rPr lang="en-US" dirty="0" smtClean="0">
                <a:solidFill>
                  <a:srgbClr val="0070C0"/>
                </a:solidFill>
              </a:rPr>
              <a:t>Symmetric?</a:t>
            </a:r>
          </a:p>
          <a:p>
            <a:pPr marL="1027113" lvl="1" indent="-338138">
              <a:buFont typeface="+mj-lt"/>
              <a:buAutoNum type="alphaLcParenR"/>
            </a:pPr>
            <a:r>
              <a:rPr lang="en-US" dirty="0" smtClean="0">
                <a:solidFill>
                  <a:srgbClr val="0070C0"/>
                </a:solidFill>
              </a:rPr>
              <a:t>Skew-symmetric (positive or negative)?</a:t>
            </a:r>
          </a:p>
          <a:p>
            <a:pPr marL="1027113" lvl="1" indent="-338138">
              <a:buFont typeface="+mj-lt"/>
              <a:buAutoNum type="alphaLcParenR"/>
            </a:pPr>
            <a:r>
              <a:rPr lang="en-US" dirty="0" smtClean="0">
                <a:solidFill>
                  <a:srgbClr val="0070C0"/>
                </a:solidFill>
              </a:rPr>
              <a:t>Uniformly increasing (or decreasing)?</a:t>
            </a:r>
          </a:p>
          <a:p>
            <a:pPr marL="1027113" lvl="1" indent="-338138">
              <a:buFont typeface="+mj-lt"/>
              <a:buAutoNum type="alphaLcParenR"/>
            </a:pPr>
            <a:r>
              <a:rPr lang="en-US" dirty="0" smtClean="0">
                <a:solidFill>
                  <a:srgbClr val="0070C0"/>
                </a:solidFill>
              </a:rPr>
              <a:t>In-variate?</a:t>
            </a:r>
          </a:p>
          <a:p>
            <a:pPr marL="2708910" lvl="8" indent="-514350">
              <a:buFont typeface="+mj-lt"/>
              <a:buAutoNum type="arabicPeriod" startAt="3"/>
            </a:pPr>
            <a:endParaRPr lang="en-US" dirty="0" smtClean="0">
              <a:solidFill>
                <a:srgbClr val="0070C0"/>
              </a:solidFill>
            </a:endParaRPr>
          </a:p>
          <a:p>
            <a:pPr marL="514350" indent="-514350">
              <a:buFont typeface="+mj-lt"/>
              <a:buAutoNum type="arabicPeriod" startAt="3"/>
            </a:pPr>
            <a:r>
              <a:rPr lang="en-US" dirty="0" smtClean="0">
                <a:solidFill>
                  <a:srgbClr val="0070C0"/>
                </a:solidFill>
              </a:rPr>
              <a:t>How the box-plots will look for the following types of samples?</a:t>
            </a:r>
          </a:p>
          <a:p>
            <a:pPr marL="365760" lvl="1" indent="0">
              <a:buNone/>
            </a:pPr>
            <a:r>
              <a:rPr lang="en-US" dirty="0" smtClean="0">
                <a:solidFill>
                  <a:srgbClr val="0070C0"/>
                </a:solidFill>
              </a:rPr>
              <a:t>    a) Symmetric		b) Positively skew-symmetric</a:t>
            </a:r>
            <a:endParaRPr lang="en-US" dirty="0">
              <a:solidFill>
                <a:srgbClr val="0070C0"/>
              </a:solidFill>
            </a:endParaRPr>
          </a:p>
          <a:p>
            <a:pPr marL="365760" lvl="1" indent="0">
              <a:buNone/>
            </a:pPr>
            <a:r>
              <a:rPr lang="en-US" dirty="0" smtClean="0">
                <a:solidFill>
                  <a:srgbClr val="0070C0"/>
                </a:solidFill>
              </a:rPr>
              <a:t>    c) Negatively skew-symmetric        d) in-variate</a:t>
            </a:r>
            <a:endParaRPr lang="en-US" dirty="0" smtClean="0"/>
          </a:p>
          <a:p>
            <a:pPr marL="514350" indent="-514350">
              <a:buFont typeface="+mj-lt"/>
              <a:buAutoNum type="arabicPeriod" startAt="5"/>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75</a:t>
            </a:fld>
            <a:endParaRPr lang="en-IN" dirty="0">
              <a:solidFill>
                <a:srgbClr val="04617B">
                  <a:shade val="90000"/>
                </a:srgbClr>
              </a:solidFill>
            </a:endParaRPr>
          </a:p>
        </p:txBody>
      </p:sp>
    </p:spTree>
    <p:extLst>
      <p:ext uri="{BB962C8B-B14F-4D97-AF65-F5344CB8AC3E}">
        <p14:creationId xmlns:p14="http://schemas.microsoft.com/office/powerpoint/2010/main" val="35610503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14" y="345480"/>
            <a:ext cx="8229600" cy="1008112"/>
          </a:xfrm>
        </p:spPr>
        <p:txBody>
          <a:bodyPr/>
          <a:lstStyle/>
          <a:p>
            <a:r>
              <a:rPr lang="en-US" dirty="0" smtClean="0"/>
              <a:t>Questions of the day…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738489"/>
                <a:ext cx="8425339" cy="4586111"/>
              </a:xfrm>
            </p:spPr>
            <p:txBody>
              <a:bodyPr>
                <a:normAutofit/>
              </a:bodyPr>
              <a:lstStyle/>
              <a:p>
                <a:pPr marL="514350" indent="-514350">
                  <a:buFont typeface="+mj-lt"/>
                  <a:buAutoNum type="arabicPeriod" startAt="5"/>
                </a:pPr>
                <a:r>
                  <a:rPr lang="en-US" sz="2200" dirty="0" smtClean="0">
                    <a:solidFill>
                      <a:srgbClr val="0070C0"/>
                    </a:solidFill>
                  </a:rPr>
                  <a:t>Draw the curves for the following types of distributions and clearly mark the likely locations of mean, median and mode in each of them.</a:t>
                </a:r>
              </a:p>
              <a:p>
                <a:pPr marL="1154430" lvl="2" indent="-514350">
                  <a:buFont typeface="+mj-lt"/>
                  <a:buAutoNum type="alphaLcPeriod"/>
                </a:pPr>
                <a:r>
                  <a:rPr lang="en-US" sz="1600" dirty="0" smtClean="0">
                    <a:solidFill>
                      <a:srgbClr val="0070C0"/>
                    </a:solidFill>
                  </a:rPr>
                  <a:t>Symmetric</a:t>
                </a:r>
              </a:p>
              <a:p>
                <a:pPr marL="1154430" lvl="2" indent="-514350">
                  <a:buFont typeface="+mj-lt"/>
                  <a:buAutoNum type="alphaLcPeriod"/>
                </a:pPr>
                <a:r>
                  <a:rPr lang="en-US" sz="1600" dirty="0" smtClean="0">
                    <a:solidFill>
                      <a:srgbClr val="0070C0"/>
                    </a:solidFill>
                  </a:rPr>
                  <a:t>Positively skew-symmetric</a:t>
                </a:r>
              </a:p>
              <a:p>
                <a:pPr marL="1154430" lvl="2" indent="-514350">
                  <a:buFont typeface="+mj-lt"/>
                  <a:buAutoNum type="alphaLcPeriod"/>
                </a:pPr>
                <a:r>
                  <a:rPr lang="en-US" sz="1600" dirty="0" smtClean="0">
                    <a:solidFill>
                      <a:srgbClr val="0070C0"/>
                    </a:solidFill>
                  </a:rPr>
                  <a:t>Negatively skew-symmetric</a:t>
                </a:r>
              </a:p>
              <a:p>
                <a:pPr marL="274320" lvl="1" indent="-274320" algn="just">
                  <a:buClr>
                    <a:schemeClr val="accent3"/>
                  </a:buClr>
                  <a:buSzPct val="95000"/>
                </a:pPr>
                <a:endParaRPr lang="en-IN"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startAt="6"/>
                </a:pPr>
                <a:r>
                  <a:rPr lang="en-IN" sz="2000" dirty="0" smtClean="0">
                    <a:solidFill>
                      <a:srgbClr val="0070C0"/>
                    </a:solidFill>
                    <a:latin typeface="Times New Roman" panose="02020603050405020304" pitchFamily="18" charset="0"/>
                    <a:cs typeface="Times New Roman" panose="02020603050405020304" pitchFamily="18" charset="0"/>
                  </a:rPr>
                  <a:t>The variance </a:t>
                </a:r>
                <a:r>
                  <a:rPr lang="el-GR" sz="2000" b="1" dirty="0" smtClean="0">
                    <a:solidFill>
                      <a:srgbClr val="0070C0"/>
                    </a:solidFill>
                    <a:latin typeface="Times New Roman" panose="02020603050405020304" pitchFamily="18" charset="0"/>
                    <a:cs typeface="Times New Roman" panose="02020603050405020304" pitchFamily="18" charset="0"/>
                  </a:rPr>
                  <a:t>σ²</a:t>
                </a:r>
                <a:r>
                  <a:rPr lang="en-IN" sz="2000" dirty="0" smtClean="0">
                    <a:solidFill>
                      <a:srgbClr val="0070C0"/>
                    </a:solidFill>
                    <a:latin typeface="Times New Roman" panose="02020603050405020304" pitchFamily="18" charset="0"/>
                    <a:cs typeface="Times New Roman" panose="02020603050405020304" pitchFamily="18" charset="0"/>
                  </a:rPr>
                  <a:t> of a sample </a:t>
                </a:r>
                <a:r>
                  <a:rPr lang="en-IN" sz="2000" b="1" dirty="0" smtClean="0">
                    <a:solidFill>
                      <a:srgbClr val="0070C0"/>
                    </a:solidFill>
                    <a:latin typeface="Times New Roman" panose="02020603050405020304" pitchFamily="18" charset="0"/>
                    <a:cs typeface="Times New Roman" panose="02020603050405020304" pitchFamily="18" charset="0"/>
                  </a:rPr>
                  <a:t>X </a:t>
                </a:r>
                <a:r>
                  <a:rPr lang="en-IN" sz="2000" b="1"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b="1" i="1">
                            <a:solidFill>
                              <a:srgbClr val="0070C0"/>
                            </a:solidFill>
                            <a:latin typeface="Cambria Math" panose="02040503050406030204" pitchFamily="18" charset="0"/>
                            <a:cs typeface="Times New Roman" panose="02020603050405020304" pitchFamily="18" charset="0"/>
                          </a:rPr>
                        </m:ctrlPr>
                      </m:sSubPr>
                      <m:e>
                        <m:r>
                          <a:rPr lang="en-IN" sz="2000" b="1">
                            <a:solidFill>
                              <a:srgbClr val="0070C0"/>
                            </a:solidFill>
                            <a:latin typeface="Cambria Math" panose="02040503050406030204" pitchFamily="18" charset="0"/>
                            <a:cs typeface="Times New Roman" panose="02020603050405020304" pitchFamily="18" charset="0"/>
                          </a:rPr>
                          <m:t>𝐱</m:t>
                        </m:r>
                      </m:e>
                      <m:sub>
                        <m:r>
                          <a:rPr lang="en-IN" sz="2000" b="1">
                            <a:solidFill>
                              <a:srgbClr val="0070C0"/>
                            </a:solidFill>
                            <a:latin typeface="Cambria Math" panose="02040503050406030204" pitchFamily="18" charset="0"/>
                            <a:cs typeface="Times New Roman" panose="02020603050405020304" pitchFamily="18" charset="0"/>
                          </a:rPr>
                          <m:t>𝟏</m:t>
                        </m:r>
                      </m:sub>
                    </m:sSub>
                  </m:oMath>
                </a14:m>
                <a:r>
                  <a:rPr lang="en-US" sz="2000" b="1" dirty="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rgbClr val="0070C0"/>
                            </a:solidFill>
                            <a:latin typeface="Cambria Math" panose="02040503050406030204" pitchFamily="18" charset="0"/>
                            <a:cs typeface="Times New Roman" panose="02020603050405020304" pitchFamily="18" charset="0"/>
                          </a:rPr>
                        </m:ctrlPr>
                      </m:sSubPr>
                      <m:e>
                        <m:r>
                          <a:rPr lang="en-IN" sz="2000" b="1">
                            <a:solidFill>
                              <a:srgbClr val="0070C0"/>
                            </a:solidFill>
                            <a:latin typeface="Cambria Math" panose="02040503050406030204" pitchFamily="18" charset="0"/>
                            <a:cs typeface="Times New Roman" panose="02020603050405020304" pitchFamily="18" charset="0"/>
                          </a:rPr>
                          <m:t>𝐱</m:t>
                        </m:r>
                      </m:e>
                      <m:sub>
                        <m:r>
                          <a:rPr lang="en-IN" sz="2000" b="1">
                            <a:solidFill>
                              <a:srgbClr val="0070C0"/>
                            </a:solidFill>
                            <a:latin typeface="Cambria Math" panose="02040503050406030204" pitchFamily="18" charset="0"/>
                            <a:cs typeface="Times New Roman" panose="02020603050405020304" pitchFamily="18" charset="0"/>
                          </a:rPr>
                          <m:t>𝟐</m:t>
                        </m:r>
                      </m:sub>
                    </m:sSub>
                  </m:oMath>
                </a14:m>
                <a:r>
                  <a:rPr lang="en-US" sz="2000" b="1" dirty="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rgbClr val="0070C0"/>
                            </a:solidFill>
                            <a:latin typeface="Cambria Math" panose="02040503050406030204" pitchFamily="18" charset="0"/>
                            <a:cs typeface="Times New Roman" panose="02020603050405020304" pitchFamily="18" charset="0"/>
                          </a:rPr>
                        </m:ctrlPr>
                      </m:sSubPr>
                      <m:e>
                        <m:r>
                          <a:rPr lang="en-IN" sz="2000" b="1">
                            <a:solidFill>
                              <a:srgbClr val="0070C0"/>
                            </a:solidFill>
                            <a:latin typeface="Cambria Math" panose="02040503050406030204" pitchFamily="18" charset="0"/>
                            <a:cs typeface="Times New Roman" panose="02020603050405020304" pitchFamily="18" charset="0"/>
                          </a:rPr>
                          <m:t>𝐱</m:t>
                        </m:r>
                      </m:e>
                      <m:sub>
                        <m:r>
                          <a:rPr lang="en-IN" sz="2000" b="1">
                            <a:solidFill>
                              <a:srgbClr val="0070C0"/>
                            </a:solidFill>
                            <a:latin typeface="Cambria Math" panose="02040503050406030204" pitchFamily="18" charset="0"/>
                            <a:cs typeface="Times New Roman" panose="02020603050405020304" pitchFamily="18" charset="0"/>
                          </a:rPr>
                          <m:t>𝟏</m:t>
                        </m:r>
                      </m:sub>
                    </m:sSub>
                  </m:oMath>
                </a14:m>
                <a:r>
                  <a:rPr lang="en-US" sz="2000" b="1" dirty="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solidFill>
                              <a:srgbClr val="0070C0"/>
                            </a:solidFill>
                            <a:latin typeface="Cambria Math" panose="02040503050406030204" pitchFamily="18" charset="0"/>
                            <a:cs typeface="Times New Roman" panose="02020603050405020304" pitchFamily="18" charset="0"/>
                          </a:rPr>
                        </m:ctrlPr>
                      </m:sSubPr>
                      <m:e>
                        <m:r>
                          <a:rPr lang="en-IN" sz="2000" b="1">
                            <a:solidFill>
                              <a:srgbClr val="0070C0"/>
                            </a:solidFill>
                            <a:latin typeface="Cambria Math" panose="02040503050406030204" pitchFamily="18" charset="0"/>
                            <a:cs typeface="Times New Roman" panose="02020603050405020304" pitchFamily="18" charset="0"/>
                          </a:rPr>
                          <m:t>𝐱</m:t>
                        </m:r>
                      </m:e>
                      <m:sub>
                        <m:r>
                          <a:rPr lang="en-IN" sz="2000" b="1">
                            <a:solidFill>
                              <a:srgbClr val="0070C0"/>
                            </a:solidFill>
                            <a:latin typeface="Cambria Math" panose="02040503050406030204" pitchFamily="18" charset="0"/>
                            <a:cs typeface="Times New Roman" panose="02020603050405020304" pitchFamily="18" charset="0"/>
                          </a:rPr>
                          <m:t>𝐧</m:t>
                        </m:r>
                      </m:sub>
                    </m:sSub>
                  </m:oMath>
                </a14:m>
                <a:r>
                  <a:rPr lang="en-IN" sz="2000" b="1" dirty="0">
                    <a:solidFill>
                      <a:srgbClr val="0070C0"/>
                    </a:solidFill>
                    <a:latin typeface="Times New Roman" panose="02020603050405020304" pitchFamily="18" charset="0"/>
                    <a:cs typeface="Times New Roman" panose="02020603050405020304" pitchFamily="18" charset="0"/>
                  </a:rPr>
                  <a:t> }</a:t>
                </a:r>
                <a:r>
                  <a:rPr lang="en-IN" sz="2000" dirty="0">
                    <a:solidFill>
                      <a:srgbClr val="0070C0"/>
                    </a:solidFill>
                    <a:latin typeface="Times New Roman" panose="02020603050405020304" pitchFamily="18" charset="0"/>
                    <a:cs typeface="Times New Roman" panose="02020603050405020304" pitchFamily="18" charset="0"/>
                  </a:rPr>
                  <a:t> </a:t>
                </a:r>
                <a:r>
                  <a:rPr lang="en-IN" sz="2000" dirty="0" smtClean="0">
                    <a:solidFill>
                      <a:srgbClr val="0070C0"/>
                    </a:solidFill>
                    <a:latin typeface="Times New Roman" panose="02020603050405020304" pitchFamily="18" charset="0"/>
                    <a:cs typeface="Times New Roman" panose="02020603050405020304" pitchFamily="18" charset="0"/>
                  </a:rPr>
                  <a:t>of </a:t>
                </a:r>
                <a:r>
                  <a:rPr lang="en-IN" sz="2000" b="1" i="1" dirty="0" smtClean="0">
                    <a:solidFill>
                      <a:srgbClr val="0070C0"/>
                    </a:solidFill>
                    <a:latin typeface="Times New Roman" panose="02020603050405020304" pitchFamily="18" charset="0"/>
                    <a:cs typeface="Times New Roman" panose="02020603050405020304" pitchFamily="18" charset="0"/>
                  </a:rPr>
                  <a:t>n</a:t>
                </a:r>
                <a:r>
                  <a:rPr lang="en-IN" sz="2000" dirty="0" smtClean="0">
                    <a:solidFill>
                      <a:srgbClr val="0070C0"/>
                    </a:solidFill>
                    <a:latin typeface="Times New Roman" panose="02020603050405020304" pitchFamily="18" charset="0"/>
                    <a:cs typeface="Times New Roman" panose="02020603050405020304" pitchFamily="18" charset="0"/>
                  </a:rPr>
                  <a:t> data is </a:t>
                </a:r>
                <a:r>
                  <a:rPr lang="en-IN" sz="2000" dirty="0">
                    <a:solidFill>
                      <a:srgbClr val="0070C0"/>
                    </a:solidFill>
                    <a:latin typeface="Times New Roman" panose="02020603050405020304" pitchFamily="18" charset="0"/>
                    <a:cs typeface="Times New Roman" panose="02020603050405020304" pitchFamily="18" charset="0"/>
                  </a:rPr>
                  <a:t>defined as </a:t>
                </a:r>
                <a:r>
                  <a:rPr lang="en-IN" sz="2000" dirty="0" smtClean="0">
                    <a:solidFill>
                      <a:srgbClr val="0070C0"/>
                    </a:solidFill>
                    <a:latin typeface="Times New Roman" panose="02020603050405020304" pitchFamily="18" charset="0"/>
                    <a:cs typeface="Times New Roman" panose="02020603050405020304" pitchFamily="18" charset="0"/>
                  </a:rPr>
                  <a:t>follows.</a:t>
                </a:r>
                <a:endParaRPr lang="en-IN" sz="2000" dirty="0">
                  <a:solidFill>
                    <a:srgbClr val="0070C0"/>
                  </a:solidFill>
                  <a:latin typeface="Times New Roman" panose="02020603050405020304" pitchFamily="18" charset="0"/>
                  <a:cs typeface="Times New Roman" panose="02020603050405020304" pitchFamily="18" charset="0"/>
                </a:endParaRPr>
              </a:p>
              <a:p>
                <a:pPr marL="0" lvl="1" indent="0" algn="ctr">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IN" sz="2000" b="1" i="1">
                              <a:solidFill>
                                <a:srgbClr val="0070C0"/>
                              </a:solidFill>
                              <a:latin typeface="Cambria Math" panose="02040503050406030204" pitchFamily="18" charset="0"/>
                            </a:rPr>
                          </m:ctrlPr>
                        </m:sSupPr>
                        <m:e>
                          <m:r>
                            <a:rPr lang="en-IN" sz="2000" b="1">
                              <a:solidFill>
                                <a:srgbClr val="0070C0"/>
                              </a:solidFill>
                              <a:latin typeface="Cambria Math" panose="02040503050406030204" pitchFamily="18" charset="0"/>
                            </a:rPr>
                            <m:t>𝛔</m:t>
                          </m:r>
                        </m:e>
                        <m:sup>
                          <m:r>
                            <a:rPr lang="en-IN" sz="2000" b="1">
                              <a:solidFill>
                                <a:srgbClr val="0070C0"/>
                              </a:solidFill>
                              <a:latin typeface="Cambria Math" panose="02040503050406030204" pitchFamily="18" charset="0"/>
                            </a:rPr>
                            <m:t>𝟐</m:t>
                          </m:r>
                        </m:sup>
                      </m:sSup>
                      <m:r>
                        <a:rPr lang="en-IN" sz="2000" b="1">
                          <a:solidFill>
                            <a:srgbClr val="0070C0"/>
                          </a:solidFill>
                          <a:latin typeface="Cambria Math" panose="02040503050406030204" pitchFamily="18" charset="0"/>
                        </a:rPr>
                        <m:t>=</m:t>
                      </m:r>
                      <m:f>
                        <m:fPr>
                          <m:ctrlPr>
                            <a:rPr lang="en-IN" sz="2000" b="1" i="1">
                              <a:solidFill>
                                <a:srgbClr val="0070C0"/>
                              </a:solidFill>
                              <a:latin typeface="Cambria Math" panose="02040503050406030204" pitchFamily="18" charset="0"/>
                            </a:rPr>
                          </m:ctrlPr>
                        </m:fPr>
                        <m:num>
                          <m:r>
                            <a:rPr lang="en-IN" sz="2000" b="1">
                              <a:solidFill>
                                <a:srgbClr val="0070C0"/>
                              </a:solidFill>
                              <a:latin typeface="Cambria Math" panose="02040503050406030204" pitchFamily="18" charset="0"/>
                            </a:rPr>
                            <m:t>𝟏</m:t>
                          </m:r>
                        </m:num>
                        <m:den>
                          <m:r>
                            <a:rPr lang="en-IN" sz="2000" b="1">
                              <a:solidFill>
                                <a:srgbClr val="0070C0"/>
                              </a:solidFill>
                              <a:latin typeface="Cambria Math" panose="02040503050406030204" pitchFamily="18" charset="0"/>
                            </a:rPr>
                            <m:t>𝐧</m:t>
                          </m:r>
                          <m:r>
                            <a:rPr lang="en-IN" sz="2000" b="1">
                              <a:solidFill>
                                <a:srgbClr val="0070C0"/>
                              </a:solidFill>
                              <a:latin typeface="Cambria Math" panose="02040503050406030204" pitchFamily="18" charset="0"/>
                            </a:rPr>
                            <m:t>−</m:t>
                          </m:r>
                          <m:r>
                            <a:rPr lang="en-IN" sz="2000" b="1">
                              <a:solidFill>
                                <a:srgbClr val="0070C0"/>
                              </a:solidFill>
                              <a:latin typeface="Cambria Math" panose="02040503050406030204" pitchFamily="18" charset="0"/>
                            </a:rPr>
                            <m:t>𝟏</m:t>
                          </m:r>
                        </m:den>
                      </m:f>
                      <m:r>
                        <a:rPr lang="en-IN" sz="2000" b="1">
                          <a:solidFill>
                            <a:srgbClr val="0070C0"/>
                          </a:solidFill>
                          <a:latin typeface="Cambria Math" panose="02040503050406030204" pitchFamily="18" charset="0"/>
                        </a:rPr>
                        <m:t>  </m:t>
                      </m:r>
                      <m:nary>
                        <m:naryPr>
                          <m:chr m:val="∑"/>
                          <m:limLoc m:val="undOvr"/>
                          <m:ctrlPr>
                            <a:rPr lang="en-IN" sz="2000" b="1" i="1">
                              <a:solidFill>
                                <a:srgbClr val="0070C0"/>
                              </a:solidFill>
                              <a:latin typeface="Cambria Math" panose="02040503050406030204" pitchFamily="18" charset="0"/>
                            </a:rPr>
                          </m:ctrlPr>
                        </m:naryPr>
                        <m:sub>
                          <m:r>
                            <a:rPr lang="en-IN" sz="2000" b="1">
                              <a:solidFill>
                                <a:srgbClr val="0070C0"/>
                              </a:solidFill>
                              <a:latin typeface="Cambria Math" panose="02040503050406030204" pitchFamily="18" charset="0"/>
                            </a:rPr>
                            <m:t>𝐢</m:t>
                          </m:r>
                          <m:r>
                            <a:rPr lang="en-IN" sz="2000" b="1">
                              <a:solidFill>
                                <a:srgbClr val="0070C0"/>
                              </a:solidFill>
                              <a:latin typeface="Cambria Math" panose="02040503050406030204" pitchFamily="18" charset="0"/>
                            </a:rPr>
                            <m:t>=</m:t>
                          </m:r>
                          <m:r>
                            <a:rPr lang="en-IN" sz="2000" b="1">
                              <a:solidFill>
                                <a:srgbClr val="0070C0"/>
                              </a:solidFill>
                              <a:latin typeface="Cambria Math" panose="02040503050406030204" pitchFamily="18" charset="0"/>
                            </a:rPr>
                            <m:t>𝟏</m:t>
                          </m:r>
                        </m:sub>
                        <m:sup>
                          <m:r>
                            <a:rPr lang="en-IN" sz="2000" b="1">
                              <a:solidFill>
                                <a:srgbClr val="0070C0"/>
                              </a:solidFill>
                              <a:latin typeface="Cambria Math" panose="02040503050406030204" pitchFamily="18" charset="0"/>
                            </a:rPr>
                            <m:t>𝐧</m:t>
                          </m:r>
                        </m:sup>
                        <m:e>
                          <m:sSup>
                            <m:sSupPr>
                              <m:ctrlPr>
                                <a:rPr lang="en-IN" sz="2000" b="1" i="1">
                                  <a:solidFill>
                                    <a:srgbClr val="0070C0"/>
                                  </a:solidFill>
                                  <a:latin typeface="Cambria Math" panose="02040503050406030204" pitchFamily="18" charset="0"/>
                                </a:rPr>
                              </m:ctrlPr>
                            </m:sSupPr>
                            <m:e>
                              <m:d>
                                <m:dPr>
                                  <m:ctrlPr>
                                    <a:rPr lang="en-IN" sz="2000" b="1" i="1">
                                      <a:solidFill>
                                        <a:srgbClr val="0070C0"/>
                                      </a:solidFill>
                                      <a:latin typeface="Cambria Math" panose="02040503050406030204" pitchFamily="18" charset="0"/>
                                    </a:rPr>
                                  </m:ctrlPr>
                                </m:dPr>
                                <m:e>
                                  <m:sSub>
                                    <m:sSubPr>
                                      <m:ctrlPr>
                                        <a:rPr lang="en-IN" sz="2000" b="1" i="1">
                                          <a:solidFill>
                                            <a:srgbClr val="0070C0"/>
                                          </a:solidFill>
                                          <a:latin typeface="Cambria Math" panose="02040503050406030204" pitchFamily="18" charset="0"/>
                                        </a:rPr>
                                      </m:ctrlPr>
                                    </m:sSubPr>
                                    <m:e>
                                      <m:r>
                                        <a:rPr lang="en-IN" sz="2000" b="1">
                                          <a:solidFill>
                                            <a:srgbClr val="0070C0"/>
                                          </a:solidFill>
                                          <a:latin typeface="Cambria Math" panose="02040503050406030204" pitchFamily="18" charset="0"/>
                                        </a:rPr>
                                        <m:t>𝐱</m:t>
                                      </m:r>
                                    </m:e>
                                    <m:sub>
                                      <m:r>
                                        <a:rPr lang="en-IN" sz="2000" b="1">
                                          <a:solidFill>
                                            <a:srgbClr val="0070C0"/>
                                          </a:solidFill>
                                          <a:latin typeface="Cambria Math" panose="02040503050406030204" pitchFamily="18" charset="0"/>
                                        </a:rPr>
                                        <m:t>𝐢</m:t>
                                      </m:r>
                                    </m:sub>
                                  </m:sSub>
                                  <m:r>
                                    <a:rPr lang="en-IN" sz="2000" b="1">
                                      <a:solidFill>
                                        <a:srgbClr val="0070C0"/>
                                      </a:solidFill>
                                      <a:latin typeface="Cambria Math" panose="02040503050406030204" pitchFamily="18" charset="0"/>
                                    </a:rPr>
                                    <m:t>− </m:t>
                                  </m:r>
                                  <m:bar>
                                    <m:barPr>
                                      <m:pos m:val="top"/>
                                      <m:ctrlPr>
                                        <a:rPr lang="en-IN" sz="2000" b="1" i="1">
                                          <a:solidFill>
                                            <a:srgbClr val="0070C0"/>
                                          </a:solidFill>
                                          <a:latin typeface="Cambria Math" panose="02040503050406030204" pitchFamily="18" charset="0"/>
                                        </a:rPr>
                                      </m:ctrlPr>
                                    </m:barPr>
                                    <m:e>
                                      <m:r>
                                        <a:rPr lang="en-IN" sz="2000" b="1">
                                          <a:solidFill>
                                            <a:srgbClr val="0070C0"/>
                                          </a:solidFill>
                                          <a:latin typeface="Cambria Math" panose="02040503050406030204" pitchFamily="18" charset="0"/>
                                        </a:rPr>
                                        <m:t>𝐱</m:t>
                                      </m:r>
                                    </m:e>
                                  </m:bar>
                                </m:e>
                              </m:d>
                            </m:e>
                            <m:sup>
                              <m:r>
                                <a:rPr lang="en-IN" sz="2000" b="1">
                                  <a:solidFill>
                                    <a:srgbClr val="0070C0"/>
                                  </a:solidFill>
                                  <a:latin typeface="Cambria Math" panose="02040503050406030204" pitchFamily="18" charset="0"/>
                                </a:rPr>
                                <m:t>𝟐</m:t>
                              </m:r>
                            </m:sup>
                          </m:sSup>
                        </m:e>
                      </m:nary>
                    </m:oMath>
                  </m:oMathPara>
                </a14:m>
                <a:endParaRPr lang="en-US" sz="2000" b="1" dirty="0">
                  <a:solidFill>
                    <a:srgbClr val="0070C0"/>
                  </a:solidFill>
                  <a:latin typeface="Times New Roman" panose="02020603050405020304" pitchFamily="18" charset="0"/>
                  <a:cs typeface="Times New Roman" panose="02020603050405020304" pitchFamily="18" charset="0"/>
                </a:endParaRPr>
              </a:p>
              <a:p>
                <a:pPr marL="274320" lvl="2" indent="0">
                  <a:buClr>
                    <a:schemeClr val="accent3"/>
                  </a:buClr>
                  <a:buSzPct val="95000"/>
                  <a:buNone/>
                </a:pPr>
                <a:r>
                  <a:rPr lang="en-IN" sz="2000" dirty="0">
                    <a:solidFill>
                      <a:srgbClr val="0070C0"/>
                    </a:solidFill>
                    <a:latin typeface="Times New Roman" panose="02020603050405020304" pitchFamily="18" charset="0"/>
                    <a:cs typeface="Times New Roman" panose="02020603050405020304" pitchFamily="18" charset="0"/>
                  </a:rPr>
                  <a:t>where, </a:t>
                </a:r>
                <a14:m>
                  <m:oMath xmlns:m="http://schemas.openxmlformats.org/officeDocument/2006/math">
                    <m:bar>
                      <m:barPr>
                        <m:pos m:val="top"/>
                        <m:ctrlPr>
                          <a:rPr lang="en-IN" sz="2000" i="1">
                            <a:solidFill>
                              <a:srgbClr val="0070C0"/>
                            </a:solidFill>
                            <a:latin typeface="Cambria Math" panose="02040503050406030204" pitchFamily="18" charset="0"/>
                          </a:rPr>
                        </m:ctrlPr>
                      </m:barPr>
                      <m:e>
                        <m:r>
                          <m:rPr>
                            <m:sty m:val="p"/>
                          </m:rPr>
                          <a:rPr lang="en-IN" sz="2000">
                            <a:solidFill>
                              <a:srgbClr val="0070C0"/>
                            </a:solidFill>
                            <a:latin typeface="Cambria Math" panose="02040503050406030204" pitchFamily="18" charset="0"/>
                          </a:rPr>
                          <m:t>x</m:t>
                        </m:r>
                      </m:e>
                    </m:bar>
                  </m:oMath>
                </a14:m>
                <a:r>
                  <a:rPr lang="en-US" sz="2000" dirty="0">
                    <a:solidFill>
                      <a:srgbClr val="0070C0"/>
                    </a:solidFill>
                    <a:latin typeface="Times New Roman" panose="02020603050405020304" pitchFamily="18" charset="0"/>
                    <a:cs typeface="Times New Roman" panose="02020603050405020304" pitchFamily="18" charset="0"/>
                  </a:rPr>
                  <a:t> denotes the mean of the </a:t>
                </a:r>
                <a:r>
                  <a:rPr lang="en-US" sz="2000" dirty="0" smtClean="0">
                    <a:solidFill>
                      <a:srgbClr val="0070C0"/>
                    </a:solidFill>
                    <a:latin typeface="Times New Roman" panose="02020603050405020304" pitchFamily="18" charset="0"/>
                    <a:cs typeface="Times New Roman" panose="02020603050405020304" pitchFamily="18" charset="0"/>
                  </a:rPr>
                  <a:t>sample. Why </a:t>
                </a:r>
                <a:r>
                  <a:rPr lang="en-US" sz="2000" i="1" dirty="0" smtClean="0">
                    <a:solidFill>
                      <a:srgbClr val="0070C0"/>
                    </a:solidFill>
                    <a:latin typeface="Times New Roman" panose="02020603050405020304" pitchFamily="18" charset="0"/>
                    <a:cs typeface="Times New Roman" panose="02020603050405020304" pitchFamily="18" charset="0"/>
                  </a:rPr>
                  <a:t>(n-1) </a:t>
                </a:r>
                <a:r>
                  <a:rPr lang="en-US" sz="2000" dirty="0" smtClean="0">
                    <a:solidFill>
                      <a:srgbClr val="0070C0"/>
                    </a:solidFill>
                    <a:latin typeface="Times New Roman" panose="02020603050405020304" pitchFamily="18" charset="0"/>
                    <a:cs typeface="Times New Roman" panose="02020603050405020304" pitchFamily="18" charset="0"/>
                  </a:rPr>
                  <a:t>is in the denominator in stead of </a:t>
                </a:r>
                <a:r>
                  <a:rPr lang="en-US" sz="2000" i="1" dirty="0" smtClean="0">
                    <a:solidFill>
                      <a:srgbClr val="0070C0"/>
                    </a:solidFill>
                    <a:latin typeface="Times New Roman" panose="02020603050405020304" pitchFamily="18" charset="0"/>
                    <a:cs typeface="Times New Roman" panose="02020603050405020304" pitchFamily="18" charset="0"/>
                  </a:rPr>
                  <a:t>n</a:t>
                </a:r>
                <a:r>
                  <a:rPr lang="en-US" sz="2000" dirty="0" smtClean="0">
                    <a:solidFill>
                      <a:srgbClr val="0070C0"/>
                    </a:solidFill>
                    <a:latin typeface="Times New Roman" panose="02020603050405020304" pitchFamily="18" charset="0"/>
                    <a:cs typeface="Times New Roman" panose="02020603050405020304" pitchFamily="18" charset="0"/>
                  </a:rPr>
                  <a:t>?</a:t>
                </a:r>
                <a:endParaRPr lang="en-US" dirty="0" smtClean="0">
                  <a:solidFill>
                    <a:srgbClr val="0070C0"/>
                  </a:solidFill>
                </a:endParaRPr>
              </a:p>
              <a:p>
                <a:pPr marL="514350" indent="-514350">
                  <a:buFont typeface="+mj-lt"/>
                  <a:buAutoNum type="arabicPeriod" startAt="5"/>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738489"/>
                <a:ext cx="8425339" cy="4586111"/>
              </a:xfrm>
              <a:blipFill rotWithShape="0">
                <a:blip r:embed="rId2"/>
                <a:stretch>
                  <a:fillRect l="-941" t="-930" r="-724" b="-531"/>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76</a:t>
            </a:fld>
            <a:endParaRPr lang="en-IN" dirty="0">
              <a:solidFill>
                <a:srgbClr val="04617B">
                  <a:shade val="90000"/>
                </a:srgbClr>
              </a:solidFill>
            </a:endParaRPr>
          </a:p>
        </p:txBody>
      </p:sp>
    </p:spTree>
    <p:extLst>
      <p:ext uri="{BB962C8B-B14F-4D97-AF65-F5344CB8AC3E}">
        <p14:creationId xmlns:p14="http://schemas.microsoft.com/office/powerpoint/2010/main" val="39203458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14" y="3454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a:xfrm>
            <a:off x="468075" y="1738489"/>
            <a:ext cx="8425339" cy="4586111"/>
          </a:xfrm>
        </p:spPr>
        <p:txBody>
          <a:bodyPr>
            <a:normAutofit/>
          </a:bodyPr>
          <a:lstStyle/>
          <a:p>
            <a:pPr marL="514350" indent="-514350">
              <a:buFont typeface="+mj-lt"/>
              <a:buAutoNum type="arabicPeriod" startAt="5"/>
            </a:pPr>
            <a:r>
              <a:rPr lang="en-US" sz="2200" dirty="0" smtClean="0">
                <a:solidFill>
                  <a:srgbClr val="0070C0"/>
                </a:solidFill>
              </a:rPr>
              <a:t>What are the degree of freedoms in each of the following cases.</a:t>
            </a:r>
          </a:p>
          <a:p>
            <a:pPr marL="1154430" lvl="2" indent="-514350">
              <a:buFont typeface="+mj-lt"/>
              <a:buAutoNum type="alphaLcPeriod"/>
            </a:pPr>
            <a:r>
              <a:rPr lang="en-US" sz="1800" dirty="0" smtClean="0">
                <a:solidFill>
                  <a:srgbClr val="0070C0"/>
                </a:solidFill>
              </a:rPr>
              <a:t>A sample with a single data</a:t>
            </a:r>
          </a:p>
          <a:p>
            <a:pPr marL="1154430" lvl="2" indent="-514350">
              <a:buFont typeface="+mj-lt"/>
              <a:buAutoNum type="alphaLcPeriod"/>
            </a:pPr>
            <a:r>
              <a:rPr lang="en-US" sz="1800" dirty="0" smtClean="0">
                <a:solidFill>
                  <a:srgbClr val="0070C0"/>
                </a:solidFill>
              </a:rPr>
              <a:t>A sample with </a:t>
            </a:r>
            <a:r>
              <a:rPr lang="en-US" sz="1800" i="1" dirty="0" smtClean="0">
                <a:solidFill>
                  <a:srgbClr val="0070C0"/>
                </a:solidFill>
              </a:rPr>
              <a:t>n</a:t>
            </a:r>
            <a:r>
              <a:rPr lang="en-US" sz="1800" dirty="0" smtClean="0">
                <a:solidFill>
                  <a:srgbClr val="0070C0"/>
                </a:solidFill>
              </a:rPr>
              <a:t> data</a:t>
            </a:r>
          </a:p>
          <a:p>
            <a:pPr marL="1154430" lvl="2" indent="-514350">
              <a:buFont typeface="+mj-lt"/>
              <a:buAutoNum type="alphaLcPeriod"/>
            </a:pPr>
            <a:r>
              <a:rPr lang="en-US" sz="1800" dirty="0" smtClean="0">
                <a:solidFill>
                  <a:srgbClr val="0070C0"/>
                </a:solidFill>
              </a:rPr>
              <a:t>A sample of tabular data with </a:t>
            </a:r>
            <a:r>
              <a:rPr lang="en-US" sz="1800" i="1" dirty="0" smtClean="0">
                <a:solidFill>
                  <a:srgbClr val="0070C0"/>
                </a:solidFill>
              </a:rPr>
              <a:t>n</a:t>
            </a:r>
            <a:r>
              <a:rPr lang="en-US" sz="1800" dirty="0" smtClean="0">
                <a:solidFill>
                  <a:srgbClr val="0070C0"/>
                </a:solidFill>
              </a:rPr>
              <a:t> rows and </a:t>
            </a:r>
            <a:r>
              <a:rPr lang="en-US" sz="1800" i="1" dirty="0" smtClean="0">
                <a:solidFill>
                  <a:srgbClr val="0070C0"/>
                </a:solidFill>
              </a:rPr>
              <a:t>m</a:t>
            </a:r>
            <a:r>
              <a:rPr lang="en-US" sz="1800" dirty="0" smtClean="0">
                <a:solidFill>
                  <a:srgbClr val="0070C0"/>
                </a:solidFill>
              </a:rPr>
              <a:t> columns</a:t>
            </a:r>
          </a:p>
          <a:p>
            <a:pPr marL="274320" lvl="1" indent="-274320" algn="just">
              <a:buClr>
                <a:schemeClr val="accent3"/>
              </a:buClr>
              <a:buSzPct val="95000"/>
            </a:pP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startAt="5"/>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77</a:t>
            </a:fld>
            <a:endParaRPr lang="en-IN" dirty="0">
              <a:solidFill>
                <a:srgbClr val="04617B">
                  <a:shade val="90000"/>
                </a:srgbClr>
              </a:solidFill>
            </a:endParaRPr>
          </a:p>
        </p:txBody>
      </p:sp>
    </p:spTree>
    <p:extLst>
      <p:ext uri="{BB962C8B-B14F-4D97-AF65-F5344CB8AC3E}">
        <p14:creationId xmlns:p14="http://schemas.microsoft.com/office/powerpoint/2010/main" val="2028411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Population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
        <p:nvSpPr>
          <p:cNvPr id="16" name="Rectangle 15"/>
          <p:cNvSpPr/>
          <p:nvPr/>
        </p:nvSpPr>
        <p:spPr>
          <a:xfrm>
            <a:off x="883920" y="1710690"/>
            <a:ext cx="7734300" cy="13754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population is a data set representing the entire entities of interest</a:t>
            </a:r>
            <a:r>
              <a:rPr lang="en-US" dirty="0" smtClean="0">
                <a:solidFill>
                  <a:srgbClr val="A50021"/>
                </a:solidFill>
              </a:rPr>
              <a:t>.</a:t>
            </a:r>
            <a:endParaRPr lang="en-IN" dirty="0">
              <a:solidFill>
                <a:srgbClr val="A50021"/>
              </a:solidFill>
            </a:endParaRPr>
          </a:p>
        </p:txBody>
      </p:sp>
      <p:sp>
        <p:nvSpPr>
          <p:cNvPr id="17" name="Rounded Rectangle 16"/>
          <p:cNvSpPr/>
          <p:nvPr/>
        </p:nvSpPr>
        <p:spPr>
          <a:xfrm>
            <a:off x="883920" y="172593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3.2: </a:t>
            </a:r>
            <a:r>
              <a:rPr lang="en-US" sz="2000" b="1" dirty="0" smtClean="0">
                <a:solidFill>
                  <a:prstClr val="black"/>
                </a:solidFill>
                <a:latin typeface="Times New Roman" pitchFamily="18" charset="0"/>
                <a:cs typeface="Times New Roman" pitchFamily="18" charset="0"/>
              </a:rPr>
              <a:t>Population</a:t>
            </a:r>
            <a:endParaRPr lang="en-IN" sz="2000" b="1" dirty="0">
              <a:solidFill>
                <a:prstClr val="black"/>
              </a:solidFill>
              <a:latin typeface="Times New Roman" pitchFamily="18" charset="0"/>
              <a:cs typeface="Times New Roman" pitchFamily="18" charset="0"/>
            </a:endParaRPr>
          </a:p>
        </p:txBody>
      </p:sp>
      <p:sp>
        <p:nvSpPr>
          <p:cNvPr id="19" name="Content Placeholder 2"/>
          <p:cNvSpPr>
            <a:spLocks noGrp="1"/>
          </p:cNvSpPr>
          <p:nvPr>
            <p:ph idx="1"/>
          </p:nvPr>
        </p:nvSpPr>
        <p:spPr>
          <a:xfrm>
            <a:off x="483318" y="3596640"/>
            <a:ext cx="8425339" cy="2604868"/>
          </a:xfrm>
        </p:spPr>
        <p:txBody>
          <a:bodyPr>
            <a:normAutofit lnSpcReduction="10000"/>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All TV Viewers in the country/world.</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a:t>
            </a:r>
            <a:endParaRPr lang="en-US" sz="1700" b="1"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buFont typeface="+mj-lt"/>
              <a:buAutoNum type="arabicPeriod"/>
            </a:pPr>
            <a:r>
              <a:rPr lang="en-US" sz="1700" dirty="0" smtClean="0">
                <a:latin typeface="Times New Roman" panose="02020603050405020304" pitchFamily="18" charset="0"/>
                <a:cs typeface="Times New Roman" panose="02020603050405020304" pitchFamily="18" charset="0"/>
              </a:rPr>
              <a:t>All people in the country/world is not a population.</a:t>
            </a:r>
          </a:p>
          <a:p>
            <a:pPr marL="2171700" lvl="8" indent="-342900" algn="just">
              <a:buSzPct val="95000"/>
              <a:buFont typeface="+mj-lt"/>
              <a:buAutoNum type="arabicPeriod"/>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buFont typeface="+mj-lt"/>
              <a:buAutoNum type="arabicPeriod"/>
            </a:pPr>
            <a:r>
              <a:rPr lang="en-US" sz="1700" dirty="0" smtClean="0">
                <a:latin typeface="Times New Roman" panose="02020603050405020304" pitchFamily="18" charset="0"/>
                <a:cs typeface="Times New Roman" panose="02020603050405020304" pitchFamily="18" charset="0"/>
              </a:rPr>
              <a:t>For different survey, the population set may be completely different.</a:t>
            </a:r>
          </a:p>
          <a:p>
            <a:pPr marL="2171700" lvl="8" indent="-342900" algn="just">
              <a:buSzPct val="95000"/>
              <a:buFont typeface="+mj-lt"/>
              <a:buAutoNum type="arabicPeriod"/>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buFont typeface="+mj-lt"/>
              <a:buAutoNum type="arabicPeriod"/>
            </a:pPr>
            <a:r>
              <a:rPr lang="en-US" sz="1700" dirty="0" smtClean="0">
                <a:latin typeface="Times New Roman" panose="02020603050405020304" pitchFamily="18" charset="0"/>
                <a:cs typeface="Times New Roman" panose="02020603050405020304" pitchFamily="18" charset="0"/>
              </a:rPr>
              <a:t>For statistical learning, it is important to define the population that we intend to study very carefully.</a:t>
            </a: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b="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112162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Sample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16" name="Rectangle 15"/>
          <p:cNvSpPr/>
          <p:nvPr/>
        </p:nvSpPr>
        <p:spPr>
          <a:xfrm>
            <a:off x="883920" y="1710690"/>
            <a:ext cx="7734300" cy="13754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sample is a data set consisting of a population</a:t>
            </a:r>
            <a:r>
              <a:rPr lang="en-US" dirty="0" smtClean="0">
                <a:solidFill>
                  <a:srgbClr val="A50021"/>
                </a:solidFill>
              </a:rPr>
              <a:t>.</a:t>
            </a:r>
            <a:endParaRPr lang="en-IN" dirty="0">
              <a:solidFill>
                <a:srgbClr val="A50021"/>
              </a:solidFill>
            </a:endParaRPr>
          </a:p>
        </p:txBody>
      </p:sp>
      <p:sp>
        <p:nvSpPr>
          <p:cNvPr id="17" name="Rounded Rectangle 16"/>
          <p:cNvSpPr/>
          <p:nvPr/>
        </p:nvSpPr>
        <p:spPr>
          <a:xfrm>
            <a:off x="883920" y="172593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3.3: </a:t>
            </a:r>
            <a:r>
              <a:rPr lang="en-US" sz="2000" b="1" dirty="0" smtClean="0">
                <a:solidFill>
                  <a:prstClr val="black"/>
                </a:solidFill>
                <a:latin typeface="Times New Roman" pitchFamily="18" charset="0"/>
                <a:cs typeface="Times New Roman" pitchFamily="18" charset="0"/>
              </a:rPr>
              <a:t>Sample</a:t>
            </a:r>
            <a:endParaRPr lang="en-IN" sz="2000" b="1" dirty="0">
              <a:solidFill>
                <a:prstClr val="black"/>
              </a:solidFill>
              <a:latin typeface="Times New Roman" pitchFamily="18" charset="0"/>
              <a:cs typeface="Times New Roman" pitchFamily="18" charset="0"/>
            </a:endParaRPr>
          </a:p>
        </p:txBody>
      </p:sp>
      <p:sp>
        <p:nvSpPr>
          <p:cNvPr id="19" name="Content Placeholder 2"/>
          <p:cNvSpPr>
            <a:spLocks noGrp="1"/>
          </p:cNvSpPr>
          <p:nvPr>
            <p:ph idx="1"/>
          </p:nvPr>
        </p:nvSpPr>
        <p:spPr>
          <a:xfrm>
            <a:off x="483318" y="3596640"/>
            <a:ext cx="8425339" cy="2880360"/>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All students studying in class is a sample, whereas those students belonging to a given school is population.</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a:t>
            </a:r>
            <a:endParaRPr lang="en-US" sz="1700" b="1"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pPr>
            <a:r>
              <a:rPr lang="en-US" sz="1700" dirty="0" smtClean="0">
                <a:latin typeface="Times New Roman" panose="02020603050405020304" pitchFamily="18" charset="0"/>
                <a:cs typeface="Times New Roman" panose="02020603050405020304" pitchFamily="18" charset="0"/>
              </a:rPr>
              <a:t>Normally  a sample is obtained in such a way as to be representative of the population.</a:t>
            </a: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b="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500187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3416</TotalTime>
  <Words>3832</Words>
  <Application>Microsoft Office PowerPoint</Application>
  <PresentationFormat>Custom</PresentationFormat>
  <Paragraphs>1107</Paragraphs>
  <Slides>77</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77</vt:i4>
      </vt:variant>
    </vt:vector>
  </HeadingPairs>
  <TitlesOfParts>
    <vt:vector size="89" baseType="lpstr">
      <vt:lpstr>宋体</vt:lpstr>
      <vt:lpstr>Arial</vt:lpstr>
      <vt:lpstr>Calibri</vt:lpstr>
      <vt:lpstr>Cambria Math</vt:lpstr>
      <vt:lpstr>Constantia</vt:lpstr>
      <vt:lpstr>Courier New</vt:lpstr>
      <vt:lpstr>Times New Roman</vt:lpstr>
      <vt:lpstr>Wingdings</vt:lpstr>
      <vt:lpstr>Wingdings 2</vt:lpstr>
      <vt:lpstr>Flow</vt:lpstr>
      <vt:lpstr>1_Flow</vt:lpstr>
      <vt:lpstr>2_Flow</vt:lpstr>
      <vt:lpstr>Data Analytics (CS3203N)</vt:lpstr>
      <vt:lpstr>Quote of the day..</vt:lpstr>
      <vt:lpstr>Just a minute to mark your attendance</vt:lpstr>
      <vt:lpstr>Today’s discussion…</vt:lpstr>
      <vt:lpstr>TRP: An example</vt:lpstr>
      <vt:lpstr>Defining Data</vt:lpstr>
      <vt:lpstr>Defining Data</vt:lpstr>
      <vt:lpstr>Defining Population</vt:lpstr>
      <vt:lpstr>Defining Sample</vt:lpstr>
      <vt:lpstr>Defining Statistics</vt:lpstr>
      <vt:lpstr>Defining Statistical Inference</vt:lpstr>
      <vt:lpstr>Data Summarization</vt:lpstr>
      <vt:lpstr>Measurement of location</vt:lpstr>
      <vt:lpstr>Distributive measure</vt:lpstr>
      <vt:lpstr>Algebraic measure</vt:lpstr>
      <vt:lpstr>PowerPoint Presentation</vt:lpstr>
      <vt:lpstr>Mean of a sample</vt:lpstr>
      <vt:lpstr>Simple mean of a sample</vt:lpstr>
      <vt:lpstr>Weighted mean of a sample</vt:lpstr>
      <vt:lpstr>Trimmed mean of a sample</vt:lpstr>
      <vt:lpstr>Properties of mean</vt:lpstr>
      <vt:lpstr>Properties of mean</vt:lpstr>
      <vt:lpstr>Properties of mean</vt:lpstr>
      <vt:lpstr>Mean with grouped data</vt:lpstr>
      <vt:lpstr>Direct method</vt:lpstr>
      <vt:lpstr>Assumed mean method</vt:lpstr>
      <vt:lpstr>Step deviation method</vt:lpstr>
      <vt:lpstr>Mean for a group of data</vt:lpstr>
      <vt:lpstr>Ogive: Graphical method to find mean</vt:lpstr>
      <vt:lpstr>Ogive: Cumulative frequency table</vt:lpstr>
      <vt:lpstr>Ogive: Graphical method to find mean</vt:lpstr>
      <vt:lpstr>Ogive: Graphical method to find mean</vt:lpstr>
      <vt:lpstr>Information from Ogive</vt:lpstr>
      <vt:lpstr>Information from Ogive</vt:lpstr>
      <vt:lpstr>Some other measures of mean</vt:lpstr>
      <vt:lpstr>Some other measures of mean</vt:lpstr>
      <vt:lpstr>???</vt:lpstr>
      <vt:lpstr>Geometric mean</vt:lpstr>
      <vt:lpstr>Harmonic mean</vt:lpstr>
      <vt:lpstr>Significant of different mean calculations</vt:lpstr>
      <vt:lpstr>Significant of different mean calculations</vt:lpstr>
      <vt:lpstr>Significant of different mean calculations</vt:lpstr>
      <vt:lpstr>Significant of different mean calculations</vt:lpstr>
      <vt:lpstr>Rule of thumbs for means</vt:lpstr>
      <vt:lpstr>Rule of thumbs for means</vt:lpstr>
      <vt:lpstr>Rule of thumbs for means</vt:lpstr>
      <vt:lpstr>Rule of thumbs for means</vt:lpstr>
      <vt:lpstr>Rule of thumbs for means</vt:lpstr>
      <vt:lpstr>Relationship among means</vt:lpstr>
      <vt:lpstr>Median of a sample</vt:lpstr>
      <vt:lpstr>Median of a sample</vt:lpstr>
      <vt:lpstr>Mode of a sample</vt:lpstr>
      <vt:lpstr>Mode of a grouped data</vt:lpstr>
      <vt:lpstr>Relation between mean, median and mode</vt:lpstr>
      <vt:lpstr>Symmetric data</vt:lpstr>
      <vt:lpstr>Positively skewed data</vt:lpstr>
      <vt:lpstr>Negatively skewed data</vt:lpstr>
      <vt:lpstr>Empirical Relation!</vt:lpstr>
      <vt:lpstr>Midrange</vt:lpstr>
      <vt:lpstr>Measures of dispersion</vt:lpstr>
      <vt:lpstr>Measures of dispersion</vt:lpstr>
      <vt:lpstr>Range of a sample</vt:lpstr>
      <vt:lpstr>Variance and Standard Deviation</vt:lpstr>
      <vt:lpstr>Coefficient variation</vt:lpstr>
      <vt:lpstr>Variance and Standard Deviation</vt:lpstr>
      <vt:lpstr>Mean Absolute Deviation (MAD)</vt:lpstr>
      <vt:lpstr>Interquartile Range</vt:lpstr>
      <vt:lpstr>Interquartile Range</vt:lpstr>
      <vt:lpstr>Application of IQR</vt:lpstr>
      <vt:lpstr>Application of IQR </vt:lpstr>
      <vt:lpstr>Box plot</vt:lpstr>
      <vt:lpstr>Reference</vt:lpstr>
      <vt:lpstr>PowerPoint Presentation</vt:lpstr>
      <vt:lpstr>Questions of the day…</vt:lpstr>
      <vt:lpstr>Questions of the day…</vt:lpstr>
      <vt:lpstr>Questions of the day…</vt:lpstr>
      <vt:lpstr>Questions of the day…</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DCISM</cp:lastModifiedBy>
  <cp:revision>574</cp:revision>
  <dcterms:created xsi:type="dcterms:W3CDTF">2016-07-28T11:27:44Z</dcterms:created>
  <dcterms:modified xsi:type="dcterms:W3CDTF">2022-02-15T12:28:33Z</dcterms:modified>
</cp:coreProperties>
</file>