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78"/>
  </p:handoutMasterIdLst>
  <p:sldIdLst>
    <p:sldId id="256" r:id="rId2"/>
    <p:sldId id="278" r:id="rId3"/>
    <p:sldId id="288" r:id="rId4"/>
    <p:sldId id="258" r:id="rId5"/>
    <p:sldId id="289" r:id="rId6"/>
    <p:sldId id="292" r:id="rId7"/>
    <p:sldId id="294" r:id="rId8"/>
    <p:sldId id="293" r:id="rId9"/>
    <p:sldId id="300" r:id="rId10"/>
    <p:sldId id="297" r:id="rId11"/>
    <p:sldId id="298" r:id="rId12"/>
    <p:sldId id="299"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43" r:id="rId56"/>
    <p:sldId id="344" r:id="rId57"/>
    <p:sldId id="273" r:id="rId58"/>
    <p:sldId id="345" r:id="rId59"/>
    <p:sldId id="346" r:id="rId60"/>
    <p:sldId id="347" r:id="rId61"/>
    <p:sldId id="348" r:id="rId62"/>
    <p:sldId id="349" r:id="rId63"/>
    <p:sldId id="350" r:id="rId64"/>
    <p:sldId id="351" r:id="rId65"/>
    <p:sldId id="352" r:id="rId66"/>
    <p:sldId id="353" r:id="rId67"/>
    <p:sldId id="354" r:id="rId68"/>
    <p:sldId id="355" r:id="rId69"/>
    <p:sldId id="356" r:id="rId70"/>
    <p:sldId id="357" r:id="rId71"/>
    <p:sldId id="358" r:id="rId72"/>
    <p:sldId id="359" r:id="rId73"/>
    <p:sldId id="360" r:id="rId74"/>
    <p:sldId id="361" r:id="rId75"/>
    <p:sldId id="363" r:id="rId76"/>
    <p:sldId id="364" r:id="rId77"/>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Tahoma" pitchFamily="34" charset="0"/>
        <a:ea typeface="+mn-ea"/>
        <a:cs typeface="+mn-cs"/>
      </a:defRPr>
    </a:lvl1pPr>
    <a:lvl2pPr marL="457200" algn="l" rtl="0" fontAlgn="base">
      <a:spcBef>
        <a:spcPct val="0"/>
      </a:spcBef>
      <a:spcAft>
        <a:spcPct val="0"/>
      </a:spcAft>
      <a:defRPr sz="1600" kern="1200">
        <a:solidFill>
          <a:schemeClr val="tx1"/>
        </a:solidFill>
        <a:latin typeface="Tahoma" pitchFamily="34" charset="0"/>
        <a:ea typeface="+mn-ea"/>
        <a:cs typeface="+mn-cs"/>
      </a:defRPr>
    </a:lvl2pPr>
    <a:lvl3pPr marL="914400" algn="l" rtl="0" fontAlgn="base">
      <a:spcBef>
        <a:spcPct val="0"/>
      </a:spcBef>
      <a:spcAft>
        <a:spcPct val="0"/>
      </a:spcAft>
      <a:defRPr sz="1600" kern="1200">
        <a:solidFill>
          <a:schemeClr val="tx1"/>
        </a:solidFill>
        <a:latin typeface="Tahoma" pitchFamily="34" charset="0"/>
        <a:ea typeface="+mn-ea"/>
        <a:cs typeface="+mn-cs"/>
      </a:defRPr>
    </a:lvl3pPr>
    <a:lvl4pPr marL="1371600" algn="l" rtl="0" fontAlgn="base">
      <a:spcBef>
        <a:spcPct val="0"/>
      </a:spcBef>
      <a:spcAft>
        <a:spcPct val="0"/>
      </a:spcAft>
      <a:defRPr sz="1600" kern="1200">
        <a:solidFill>
          <a:schemeClr val="tx1"/>
        </a:solidFill>
        <a:latin typeface="Tahoma" pitchFamily="34" charset="0"/>
        <a:ea typeface="+mn-ea"/>
        <a:cs typeface="+mn-cs"/>
      </a:defRPr>
    </a:lvl4pPr>
    <a:lvl5pPr marL="1828800" algn="l" rtl="0" fontAlgn="base">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81" d="100"/>
          <a:sy n="81" d="100"/>
        </p:scale>
        <p:origin x="-105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5" d="100"/>
          <a:sy n="35" d="100"/>
        </p:scale>
        <p:origin x="-12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17715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17715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17715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7AA1F6AE-242D-44CA-91F8-33097BD1D5C4}" type="slidenum">
              <a:rPr lang="en-US"/>
              <a:pPr>
                <a:defRPr/>
              </a:pPr>
              <a:t>‹#›</a:t>
            </a:fld>
            <a:endParaRPr lang="en-US"/>
          </a:p>
        </p:txBody>
      </p:sp>
    </p:spTree>
    <p:extLst>
      <p:ext uri="{BB962C8B-B14F-4D97-AF65-F5344CB8AC3E}">
        <p14:creationId xmlns:p14="http://schemas.microsoft.com/office/powerpoint/2010/main" val="153866863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82"/>
          <p:cNvSpPr>
            <a:spLocks noChangeArrowheads="1"/>
          </p:cNvSpPr>
          <p:nvPr/>
        </p:nvSpPr>
        <p:spPr bwMode="auto">
          <a:xfrm>
            <a:off x="0" y="1676400"/>
            <a:ext cx="9144000" cy="5180013"/>
          </a:xfrm>
          <a:prstGeom prst="rect">
            <a:avLst/>
          </a:prstGeom>
          <a:gradFill rotWithShape="0">
            <a:gsLst>
              <a:gs pos="0">
                <a:srgbClr val="006600"/>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Rectangle 83"/>
          <p:cNvSpPr>
            <a:spLocks noChangeArrowheads="1"/>
          </p:cNvSpPr>
          <p:nvPr/>
        </p:nvSpPr>
        <p:spPr bwMode="auto">
          <a:xfrm>
            <a:off x="0" y="0"/>
            <a:ext cx="9144000" cy="1676400"/>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sz="1400">
              <a:solidFill>
                <a:srgbClr val="6600CC"/>
              </a:solidFill>
              <a:latin typeface="Arial" charset="0"/>
              <a:cs typeface="Times New Roman" pitchFamily="18" charset="0"/>
            </a:endParaRPr>
          </a:p>
        </p:txBody>
      </p:sp>
      <p:sp>
        <p:nvSpPr>
          <p:cNvPr id="5" name="Rectangle 84"/>
          <p:cNvSpPr>
            <a:spLocks noChangeArrowheads="1"/>
          </p:cNvSpPr>
          <p:nvPr/>
        </p:nvSpPr>
        <p:spPr bwMode="auto">
          <a:xfrm>
            <a:off x="635000" y="24384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 name="Rectangle 85"/>
          <p:cNvSpPr>
            <a:spLocks noChangeArrowheads="1"/>
          </p:cNvSpPr>
          <p:nvPr/>
        </p:nvSpPr>
        <p:spPr bwMode="auto">
          <a:xfrm flipV="1">
            <a:off x="315913" y="3260725"/>
            <a:ext cx="8693150" cy="5556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 name="Rectangle 7"/>
          <p:cNvSpPr>
            <a:spLocks noChangeArrowheads="1"/>
          </p:cNvSpPr>
          <p:nvPr/>
        </p:nvSpPr>
        <p:spPr bwMode="auto">
          <a:xfrm>
            <a:off x="685800" y="5562600"/>
            <a:ext cx="8458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sz="2800">
                <a:cs typeface="Times New Roman" pitchFamily="18" charset="0"/>
              </a:rPr>
              <a:t>Statistical Research &amp; Training Center </a:t>
            </a:r>
          </a:p>
        </p:txBody>
      </p:sp>
      <p:sp>
        <p:nvSpPr>
          <p:cNvPr id="8" name="Rectangle 76"/>
          <p:cNvSpPr>
            <a:spLocks noChangeArrowheads="1"/>
          </p:cNvSpPr>
          <p:nvPr/>
        </p:nvSpPr>
        <p:spPr bwMode="auto">
          <a:xfrm>
            <a:off x="0" y="6021388"/>
            <a:ext cx="9144000" cy="957262"/>
          </a:xfrm>
          <a:prstGeom prst="rect">
            <a:avLst/>
          </a:prstGeom>
          <a:solidFill>
            <a:schemeClr val="tx1"/>
          </a:solidFill>
          <a:ln w="12700" cap="sq">
            <a:solidFill>
              <a:schemeClr val="tx1"/>
            </a:solidFill>
            <a:miter lim="800000"/>
            <a:headEnd type="none" w="sm" len="sm"/>
            <a:tailEnd type="none" w="sm" len="sm"/>
          </a:ln>
        </p:spPr>
        <p:txBody>
          <a:bodyPr>
            <a:spAutoFit/>
          </a:bodyPr>
          <a:lstStyle/>
          <a:p>
            <a:pPr algn="ctr" eaLnBrk="0" hangingPunct="0"/>
            <a:r>
              <a:rPr kumimoji="1" lang="en-US" sz="3200" b="1" i="1">
                <a:solidFill>
                  <a:schemeClr val="bg1"/>
                </a:solidFill>
                <a:latin typeface="Baskerville Old Face" pitchFamily="18" charset="0"/>
                <a:cs typeface="Times New Roman" pitchFamily="18" charset="0"/>
              </a:rPr>
              <a:t>www.srtc.gov.ph</a:t>
            </a:r>
          </a:p>
          <a:p>
            <a:pPr algn="ctr" eaLnBrk="0" hangingPunct="0"/>
            <a:endParaRPr kumimoji="1" lang="en-US" sz="2400" b="1" i="1">
              <a:solidFill>
                <a:schemeClr val="bg1"/>
              </a:solidFill>
              <a:latin typeface="Baskerville Old Face" pitchFamily="18" charset="0"/>
              <a:cs typeface="Times New Roman" pitchFamily="18" charset="0"/>
            </a:endParaRPr>
          </a:p>
        </p:txBody>
      </p:sp>
      <p:grpSp>
        <p:nvGrpSpPr>
          <p:cNvPr id="9" name="Group 77"/>
          <p:cNvGrpSpPr>
            <a:grpSpLocks/>
          </p:cNvGrpSpPr>
          <p:nvPr userDrawn="1"/>
        </p:nvGrpSpPr>
        <p:grpSpPr bwMode="auto">
          <a:xfrm>
            <a:off x="152400" y="5181600"/>
            <a:ext cx="914400" cy="838200"/>
            <a:chOff x="0" y="2930"/>
            <a:chExt cx="1440" cy="1391"/>
          </a:xfrm>
        </p:grpSpPr>
        <p:sp>
          <p:nvSpPr>
            <p:cNvPr id="10" name="Freeform 78"/>
            <p:cNvSpPr>
              <a:spLocks/>
            </p:cNvSpPr>
            <p:nvPr/>
          </p:nvSpPr>
          <p:spPr bwMode="auto">
            <a:xfrm>
              <a:off x="133" y="3051"/>
              <a:ext cx="1182" cy="1151"/>
            </a:xfrm>
            <a:custGeom>
              <a:avLst/>
              <a:gdLst>
                <a:gd name="T0" fmla="*/ 530 w 1182"/>
                <a:gd name="T1" fmla="*/ 3 h 1150"/>
                <a:gd name="T2" fmla="*/ 457 w 1182"/>
                <a:gd name="T3" fmla="*/ 15 h 1150"/>
                <a:gd name="T4" fmla="*/ 387 w 1182"/>
                <a:gd name="T5" fmla="*/ 35 h 1150"/>
                <a:gd name="T6" fmla="*/ 321 w 1182"/>
                <a:gd name="T7" fmla="*/ 63 h 1150"/>
                <a:gd name="T8" fmla="*/ 260 w 1182"/>
                <a:gd name="T9" fmla="*/ 98 h 1150"/>
                <a:gd name="T10" fmla="*/ 204 w 1182"/>
                <a:gd name="T11" fmla="*/ 140 h 1150"/>
                <a:gd name="T12" fmla="*/ 153 w 1182"/>
                <a:gd name="T13" fmla="*/ 188 h 1150"/>
                <a:gd name="T14" fmla="*/ 109 w 1182"/>
                <a:gd name="T15" fmla="*/ 242 h 1150"/>
                <a:gd name="T16" fmla="*/ 71 w 1182"/>
                <a:gd name="T17" fmla="*/ 301 h 1150"/>
                <a:gd name="T18" fmla="*/ 41 w 1182"/>
                <a:gd name="T19" fmla="*/ 364 h 1150"/>
                <a:gd name="T20" fmla="*/ 18 w 1182"/>
                <a:gd name="T21" fmla="*/ 431 h 1150"/>
                <a:gd name="T22" fmla="*/ 7 w 1182"/>
                <a:gd name="T23" fmla="*/ 487 h 1150"/>
                <a:gd name="T24" fmla="*/ 0 w 1182"/>
                <a:gd name="T25" fmla="*/ 545 h 1150"/>
                <a:gd name="T26" fmla="*/ 0 w 1182"/>
                <a:gd name="T27" fmla="*/ 590 h 1150"/>
                <a:gd name="T28" fmla="*/ 5 w 1182"/>
                <a:gd name="T29" fmla="*/ 649 h 1150"/>
                <a:gd name="T30" fmla="*/ 17 w 1182"/>
                <a:gd name="T31" fmla="*/ 712 h 1150"/>
                <a:gd name="T32" fmla="*/ 36 w 1182"/>
                <a:gd name="T33" fmla="*/ 773 h 1150"/>
                <a:gd name="T34" fmla="*/ 64 w 1182"/>
                <a:gd name="T35" fmla="*/ 837 h 1150"/>
                <a:gd name="T36" fmla="*/ 101 w 1182"/>
                <a:gd name="T37" fmla="*/ 897 h 1150"/>
                <a:gd name="T38" fmla="*/ 144 w 1182"/>
                <a:gd name="T39" fmla="*/ 951 h 1150"/>
                <a:gd name="T40" fmla="*/ 193 w 1182"/>
                <a:gd name="T41" fmla="*/ 1001 h 1150"/>
                <a:gd name="T42" fmla="*/ 248 w 1182"/>
                <a:gd name="T43" fmla="*/ 1044 h 1150"/>
                <a:gd name="T44" fmla="*/ 309 w 1182"/>
                <a:gd name="T45" fmla="*/ 1081 h 1150"/>
                <a:gd name="T46" fmla="*/ 374 w 1182"/>
                <a:gd name="T47" fmla="*/ 1110 h 1150"/>
                <a:gd name="T48" fmla="*/ 443 w 1182"/>
                <a:gd name="T49" fmla="*/ 1132 h 1150"/>
                <a:gd name="T50" fmla="*/ 515 w 1182"/>
                <a:gd name="T51" fmla="*/ 1145 h 1150"/>
                <a:gd name="T52" fmla="*/ 590 w 1182"/>
                <a:gd name="T53" fmla="*/ 1150 h 1150"/>
                <a:gd name="T54" fmla="*/ 666 w 1182"/>
                <a:gd name="T55" fmla="*/ 1145 h 1150"/>
                <a:gd name="T56" fmla="*/ 738 w 1182"/>
                <a:gd name="T57" fmla="*/ 1132 h 1150"/>
                <a:gd name="T58" fmla="*/ 807 w 1182"/>
                <a:gd name="T59" fmla="*/ 1110 h 1150"/>
                <a:gd name="T60" fmla="*/ 872 w 1182"/>
                <a:gd name="T61" fmla="*/ 1081 h 1150"/>
                <a:gd name="T62" fmla="*/ 932 w 1182"/>
                <a:gd name="T63" fmla="*/ 1044 h 1150"/>
                <a:gd name="T64" fmla="*/ 987 w 1182"/>
                <a:gd name="T65" fmla="*/ 1001 h 1150"/>
                <a:gd name="T66" fmla="*/ 1037 w 1182"/>
                <a:gd name="T67" fmla="*/ 951 h 1150"/>
                <a:gd name="T68" fmla="*/ 1080 w 1182"/>
                <a:gd name="T69" fmla="*/ 897 h 1150"/>
                <a:gd name="T70" fmla="*/ 1116 w 1182"/>
                <a:gd name="T71" fmla="*/ 837 h 1150"/>
                <a:gd name="T72" fmla="*/ 1145 w 1182"/>
                <a:gd name="T73" fmla="*/ 773 h 1150"/>
                <a:gd name="T74" fmla="*/ 1164 w 1182"/>
                <a:gd name="T75" fmla="*/ 712 h 1150"/>
                <a:gd name="T76" fmla="*/ 1176 w 1182"/>
                <a:gd name="T77" fmla="*/ 649 h 1150"/>
                <a:gd name="T78" fmla="*/ 1181 w 1182"/>
                <a:gd name="T79" fmla="*/ 590 h 1150"/>
                <a:gd name="T80" fmla="*/ 1179 w 1182"/>
                <a:gd name="T81" fmla="*/ 530 h 1150"/>
                <a:gd name="T82" fmla="*/ 1169 w 1182"/>
                <a:gd name="T83" fmla="*/ 459 h 1150"/>
                <a:gd name="T84" fmla="*/ 1154 w 1182"/>
                <a:gd name="T85" fmla="*/ 404 h 1150"/>
                <a:gd name="T86" fmla="*/ 1129 w 1182"/>
                <a:gd name="T87" fmla="*/ 338 h 1150"/>
                <a:gd name="T88" fmla="*/ 1095 w 1182"/>
                <a:gd name="T89" fmla="*/ 277 h 1150"/>
                <a:gd name="T90" fmla="*/ 1055 w 1182"/>
                <a:gd name="T91" fmla="*/ 220 h 1150"/>
                <a:gd name="T92" fmla="*/ 1008 w 1182"/>
                <a:gd name="T93" fmla="*/ 168 h 1150"/>
                <a:gd name="T94" fmla="*/ 944 w 1182"/>
                <a:gd name="T95" fmla="*/ 114 h 1150"/>
                <a:gd name="T96" fmla="*/ 884 w 1182"/>
                <a:gd name="T97" fmla="*/ 76 h 1150"/>
                <a:gd name="T98" fmla="*/ 820 w 1182"/>
                <a:gd name="T99" fmla="*/ 45 h 1150"/>
                <a:gd name="T100" fmla="*/ 752 w 1182"/>
                <a:gd name="T101" fmla="*/ 22 h 1150"/>
                <a:gd name="T102" fmla="*/ 680 w 1182"/>
                <a:gd name="T103" fmla="*/ 7 h 1150"/>
                <a:gd name="T104" fmla="*/ 605 w 1182"/>
                <a:gd name="T105" fmla="*/ 0 h 11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82" h="1150">
                  <a:moveTo>
                    <a:pt x="590" y="0"/>
                  </a:moveTo>
                  <a:lnTo>
                    <a:pt x="575" y="0"/>
                  </a:lnTo>
                  <a:lnTo>
                    <a:pt x="560" y="1"/>
                  </a:lnTo>
                  <a:lnTo>
                    <a:pt x="545" y="2"/>
                  </a:lnTo>
                  <a:lnTo>
                    <a:pt x="530" y="3"/>
                  </a:lnTo>
                  <a:lnTo>
                    <a:pt x="515" y="5"/>
                  </a:lnTo>
                  <a:lnTo>
                    <a:pt x="500" y="7"/>
                  </a:lnTo>
                  <a:lnTo>
                    <a:pt x="486" y="9"/>
                  </a:lnTo>
                  <a:lnTo>
                    <a:pt x="471" y="12"/>
                  </a:lnTo>
                  <a:lnTo>
                    <a:pt x="457" y="15"/>
                  </a:lnTo>
                  <a:lnTo>
                    <a:pt x="443" y="18"/>
                  </a:lnTo>
                  <a:lnTo>
                    <a:pt x="429" y="22"/>
                  </a:lnTo>
                  <a:lnTo>
                    <a:pt x="415" y="26"/>
                  </a:lnTo>
                  <a:lnTo>
                    <a:pt x="401" y="30"/>
                  </a:lnTo>
                  <a:lnTo>
                    <a:pt x="387" y="35"/>
                  </a:lnTo>
                  <a:lnTo>
                    <a:pt x="374" y="40"/>
                  </a:lnTo>
                  <a:lnTo>
                    <a:pt x="360" y="45"/>
                  </a:lnTo>
                  <a:lnTo>
                    <a:pt x="347" y="51"/>
                  </a:lnTo>
                  <a:lnTo>
                    <a:pt x="334" y="57"/>
                  </a:lnTo>
                  <a:lnTo>
                    <a:pt x="321" y="63"/>
                  </a:lnTo>
                  <a:lnTo>
                    <a:pt x="309" y="69"/>
                  </a:lnTo>
                  <a:lnTo>
                    <a:pt x="297" y="76"/>
                  </a:lnTo>
                  <a:lnTo>
                    <a:pt x="284" y="83"/>
                  </a:lnTo>
                  <a:lnTo>
                    <a:pt x="272" y="91"/>
                  </a:lnTo>
                  <a:lnTo>
                    <a:pt x="260" y="98"/>
                  </a:lnTo>
                  <a:lnTo>
                    <a:pt x="248" y="106"/>
                  </a:lnTo>
                  <a:lnTo>
                    <a:pt x="237" y="114"/>
                  </a:lnTo>
                  <a:lnTo>
                    <a:pt x="226" y="122"/>
                  </a:lnTo>
                  <a:lnTo>
                    <a:pt x="215" y="131"/>
                  </a:lnTo>
                  <a:lnTo>
                    <a:pt x="204" y="140"/>
                  </a:lnTo>
                  <a:lnTo>
                    <a:pt x="193" y="149"/>
                  </a:lnTo>
                  <a:lnTo>
                    <a:pt x="183" y="159"/>
                  </a:lnTo>
                  <a:lnTo>
                    <a:pt x="173" y="168"/>
                  </a:lnTo>
                  <a:lnTo>
                    <a:pt x="163" y="178"/>
                  </a:lnTo>
                  <a:lnTo>
                    <a:pt x="153" y="188"/>
                  </a:lnTo>
                  <a:lnTo>
                    <a:pt x="144" y="199"/>
                  </a:lnTo>
                  <a:lnTo>
                    <a:pt x="135" y="209"/>
                  </a:lnTo>
                  <a:lnTo>
                    <a:pt x="126" y="220"/>
                  </a:lnTo>
                  <a:lnTo>
                    <a:pt x="117" y="231"/>
                  </a:lnTo>
                  <a:lnTo>
                    <a:pt x="109" y="242"/>
                  </a:lnTo>
                  <a:lnTo>
                    <a:pt x="101" y="253"/>
                  </a:lnTo>
                  <a:lnTo>
                    <a:pt x="93" y="265"/>
                  </a:lnTo>
                  <a:lnTo>
                    <a:pt x="85" y="277"/>
                  </a:lnTo>
                  <a:lnTo>
                    <a:pt x="78" y="288"/>
                  </a:lnTo>
                  <a:lnTo>
                    <a:pt x="71" y="301"/>
                  </a:lnTo>
                  <a:lnTo>
                    <a:pt x="64" y="313"/>
                  </a:lnTo>
                  <a:lnTo>
                    <a:pt x="58" y="325"/>
                  </a:lnTo>
                  <a:lnTo>
                    <a:pt x="52" y="338"/>
                  </a:lnTo>
                  <a:lnTo>
                    <a:pt x="46" y="351"/>
                  </a:lnTo>
                  <a:lnTo>
                    <a:pt x="41" y="364"/>
                  </a:lnTo>
                  <a:lnTo>
                    <a:pt x="36" y="377"/>
                  </a:lnTo>
                  <a:lnTo>
                    <a:pt x="31" y="390"/>
                  </a:lnTo>
                  <a:lnTo>
                    <a:pt x="26" y="404"/>
                  </a:lnTo>
                  <a:lnTo>
                    <a:pt x="22" y="417"/>
                  </a:lnTo>
                  <a:lnTo>
                    <a:pt x="18" y="431"/>
                  </a:lnTo>
                  <a:lnTo>
                    <a:pt x="17" y="438"/>
                  </a:lnTo>
                  <a:lnTo>
                    <a:pt x="15" y="445"/>
                  </a:lnTo>
                  <a:lnTo>
                    <a:pt x="12" y="459"/>
                  </a:lnTo>
                  <a:lnTo>
                    <a:pt x="9" y="473"/>
                  </a:lnTo>
                  <a:lnTo>
                    <a:pt x="7" y="487"/>
                  </a:lnTo>
                  <a:lnTo>
                    <a:pt x="5" y="501"/>
                  </a:lnTo>
                  <a:lnTo>
                    <a:pt x="3" y="516"/>
                  </a:lnTo>
                  <a:lnTo>
                    <a:pt x="2" y="530"/>
                  </a:lnTo>
                  <a:lnTo>
                    <a:pt x="1" y="538"/>
                  </a:lnTo>
                  <a:lnTo>
                    <a:pt x="0" y="545"/>
                  </a:lnTo>
                  <a:lnTo>
                    <a:pt x="0" y="560"/>
                  </a:lnTo>
                  <a:lnTo>
                    <a:pt x="0" y="567"/>
                  </a:lnTo>
                  <a:lnTo>
                    <a:pt x="0" y="575"/>
                  </a:lnTo>
                  <a:lnTo>
                    <a:pt x="0" y="582"/>
                  </a:lnTo>
                  <a:lnTo>
                    <a:pt x="0" y="589"/>
                  </a:lnTo>
                  <a:lnTo>
                    <a:pt x="0" y="604"/>
                  </a:lnTo>
                  <a:lnTo>
                    <a:pt x="1" y="611"/>
                  </a:lnTo>
                  <a:lnTo>
                    <a:pt x="2" y="619"/>
                  </a:lnTo>
                  <a:lnTo>
                    <a:pt x="3" y="633"/>
                  </a:lnTo>
                  <a:lnTo>
                    <a:pt x="5" y="648"/>
                  </a:lnTo>
                  <a:lnTo>
                    <a:pt x="7" y="662"/>
                  </a:lnTo>
                  <a:lnTo>
                    <a:pt x="9" y="676"/>
                  </a:lnTo>
                  <a:lnTo>
                    <a:pt x="12" y="690"/>
                  </a:lnTo>
                  <a:lnTo>
                    <a:pt x="15" y="704"/>
                  </a:lnTo>
                  <a:lnTo>
                    <a:pt x="17" y="711"/>
                  </a:lnTo>
                  <a:lnTo>
                    <a:pt x="18" y="718"/>
                  </a:lnTo>
                  <a:lnTo>
                    <a:pt x="22" y="732"/>
                  </a:lnTo>
                  <a:lnTo>
                    <a:pt x="26" y="745"/>
                  </a:lnTo>
                  <a:lnTo>
                    <a:pt x="31" y="759"/>
                  </a:lnTo>
                  <a:lnTo>
                    <a:pt x="36" y="772"/>
                  </a:lnTo>
                  <a:lnTo>
                    <a:pt x="41" y="785"/>
                  </a:lnTo>
                  <a:lnTo>
                    <a:pt x="46" y="798"/>
                  </a:lnTo>
                  <a:lnTo>
                    <a:pt x="52" y="811"/>
                  </a:lnTo>
                  <a:lnTo>
                    <a:pt x="58" y="824"/>
                  </a:lnTo>
                  <a:lnTo>
                    <a:pt x="64" y="836"/>
                  </a:lnTo>
                  <a:lnTo>
                    <a:pt x="71" y="848"/>
                  </a:lnTo>
                  <a:lnTo>
                    <a:pt x="78" y="861"/>
                  </a:lnTo>
                  <a:lnTo>
                    <a:pt x="85" y="872"/>
                  </a:lnTo>
                  <a:lnTo>
                    <a:pt x="93" y="884"/>
                  </a:lnTo>
                  <a:lnTo>
                    <a:pt x="101" y="896"/>
                  </a:lnTo>
                  <a:lnTo>
                    <a:pt x="109" y="907"/>
                  </a:lnTo>
                  <a:lnTo>
                    <a:pt x="117" y="918"/>
                  </a:lnTo>
                  <a:lnTo>
                    <a:pt x="126" y="929"/>
                  </a:lnTo>
                  <a:lnTo>
                    <a:pt x="135" y="940"/>
                  </a:lnTo>
                  <a:lnTo>
                    <a:pt x="144" y="950"/>
                  </a:lnTo>
                  <a:lnTo>
                    <a:pt x="153" y="961"/>
                  </a:lnTo>
                  <a:lnTo>
                    <a:pt x="163" y="971"/>
                  </a:lnTo>
                  <a:lnTo>
                    <a:pt x="173" y="981"/>
                  </a:lnTo>
                  <a:lnTo>
                    <a:pt x="183" y="990"/>
                  </a:lnTo>
                  <a:lnTo>
                    <a:pt x="193" y="1000"/>
                  </a:lnTo>
                  <a:lnTo>
                    <a:pt x="204" y="1009"/>
                  </a:lnTo>
                  <a:lnTo>
                    <a:pt x="215" y="1018"/>
                  </a:lnTo>
                  <a:lnTo>
                    <a:pt x="226" y="1027"/>
                  </a:lnTo>
                  <a:lnTo>
                    <a:pt x="237" y="1035"/>
                  </a:lnTo>
                  <a:lnTo>
                    <a:pt x="248" y="1043"/>
                  </a:lnTo>
                  <a:lnTo>
                    <a:pt x="260" y="1051"/>
                  </a:lnTo>
                  <a:lnTo>
                    <a:pt x="272" y="1058"/>
                  </a:lnTo>
                  <a:lnTo>
                    <a:pt x="284" y="1066"/>
                  </a:lnTo>
                  <a:lnTo>
                    <a:pt x="297" y="1073"/>
                  </a:lnTo>
                  <a:lnTo>
                    <a:pt x="309" y="1080"/>
                  </a:lnTo>
                  <a:lnTo>
                    <a:pt x="321" y="1086"/>
                  </a:lnTo>
                  <a:lnTo>
                    <a:pt x="334" y="1092"/>
                  </a:lnTo>
                  <a:lnTo>
                    <a:pt x="347" y="1098"/>
                  </a:lnTo>
                  <a:lnTo>
                    <a:pt x="360" y="1104"/>
                  </a:lnTo>
                  <a:lnTo>
                    <a:pt x="374" y="1109"/>
                  </a:lnTo>
                  <a:lnTo>
                    <a:pt x="387" y="1114"/>
                  </a:lnTo>
                  <a:lnTo>
                    <a:pt x="401" y="1119"/>
                  </a:lnTo>
                  <a:lnTo>
                    <a:pt x="415" y="1123"/>
                  </a:lnTo>
                  <a:lnTo>
                    <a:pt x="429" y="1127"/>
                  </a:lnTo>
                  <a:lnTo>
                    <a:pt x="443" y="1131"/>
                  </a:lnTo>
                  <a:lnTo>
                    <a:pt x="457" y="1134"/>
                  </a:lnTo>
                  <a:lnTo>
                    <a:pt x="471" y="1138"/>
                  </a:lnTo>
                  <a:lnTo>
                    <a:pt x="486" y="1140"/>
                  </a:lnTo>
                  <a:lnTo>
                    <a:pt x="500" y="1142"/>
                  </a:lnTo>
                  <a:lnTo>
                    <a:pt x="515" y="1144"/>
                  </a:lnTo>
                  <a:lnTo>
                    <a:pt x="530" y="1146"/>
                  </a:lnTo>
                  <a:lnTo>
                    <a:pt x="545" y="1147"/>
                  </a:lnTo>
                  <a:lnTo>
                    <a:pt x="560" y="1148"/>
                  </a:lnTo>
                  <a:lnTo>
                    <a:pt x="575" y="1149"/>
                  </a:lnTo>
                  <a:lnTo>
                    <a:pt x="590" y="1149"/>
                  </a:lnTo>
                  <a:lnTo>
                    <a:pt x="605" y="1149"/>
                  </a:lnTo>
                  <a:lnTo>
                    <a:pt x="621" y="1148"/>
                  </a:lnTo>
                  <a:lnTo>
                    <a:pt x="636" y="1147"/>
                  </a:lnTo>
                  <a:lnTo>
                    <a:pt x="651" y="1146"/>
                  </a:lnTo>
                  <a:lnTo>
                    <a:pt x="666" y="1144"/>
                  </a:lnTo>
                  <a:lnTo>
                    <a:pt x="680" y="1142"/>
                  </a:lnTo>
                  <a:lnTo>
                    <a:pt x="695" y="1140"/>
                  </a:lnTo>
                  <a:lnTo>
                    <a:pt x="709" y="1138"/>
                  </a:lnTo>
                  <a:lnTo>
                    <a:pt x="724" y="1134"/>
                  </a:lnTo>
                  <a:lnTo>
                    <a:pt x="738" y="1131"/>
                  </a:lnTo>
                  <a:lnTo>
                    <a:pt x="752" y="1127"/>
                  </a:lnTo>
                  <a:lnTo>
                    <a:pt x="766" y="1123"/>
                  </a:lnTo>
                  <a:lnTo>
                    <a:pt x="780" y="1119"/>
                  </a:lnTo>
                  <a:lnTo>
                    <a:pt x="793" y="1114"/>
                  </a:lnTo>
                  <a:lnTo>
                    <a:pt x="807" y="1109"/>
                  </a:lnTo>
                  <a:lnTo>
                    <a:pt x="820" y="1104"/>
                  </a:lnTo>
                  <a:lnTo>
                    <a:pt x="833" y="1098"/>
                  </a:lnTo>
                  <a:lnTo>
                    <a:pt x="846" y="1092"/>
                  </a:lnTo>
                  <a:lnTo>
                    <a:pt x="859" y="1086"/>
                  </a:lnTo>
                  <a:lnTo>
                    <a:pt x="872" y="1080"/>
                  </a:lnTo>
                  <a:lnTo>
                    <a:pt x="884" y="1073"/>
                  </a:lnTo>
                  <a:lnTo>
                    <a:pt x="897" y="1066"/>
                  </a:lnTo>
                  <a:lnTo>
                    <a:pt x="909" y="1058"/>
                  </a:lnTo>
                  <a:lnTo>
                    <a:pt x="921" y="1051"/>
                  </a:lnTo>
                  <a:lnTo>
                    <a:pt x="932" y="1043"/>
                  </a:lnTo>
                  <a:lnTo>
                    <a:pt x="944" y="1035"/>
                  </a:lnTo>
                  <a:lnTo>
                    <a:pt x="955" y="1027"/>
                  </a:lnTo>
                  <a:lnTo>
                    <a:pt x="966" y="1018"/>
                  </a:lnTo>
                  <a:lnTo>
                    <a:pt x="977" y="1009"/>
                  </a:lnTo>
                  <a:lnTo>
                    <a:pt x="987" y="1000"/>
                  </a:lnTo>
                  <a:lnTo>
                    <a:pt x="998" y="990"/>
                  </a:lnTo>
                  <a:lnTo>
                    <a:pt x="1008" y="981"/>
                  </a:lnTo>
                  <a:lnTo>
                    <a:pt x="1018" y="971"/>
                  </a:lnTo>
                  <a:lnTo>
                    <a:pt x="1028" y="961"/>
                  </a:lnTo>
                  <a:lnTo>
                    <a:pt x="1037" y="950"/>
                  </a:lnTo>
                  <a:lnTo>
                    <a:pt x="1046" y="940"/>
                  </a:lnTo>
                  <a:lnTo>
                    <a:pt x="1055" y="929"/>
                  </a:lnTo>
                  <a:lnTo>
                    <a:pt x="1063" y="918"/>
                  </a:lnTo>
                  <a:lnTo>
                    <a:pt x="1072" y="907"/>
                  </a:lnTo>
                  <a:lnTo>
                    <a:pt x="1080" y="896"/>
                  </a:lnTo>
                  <a:lnTo>
                    <a:pt x="1088" y="884"/>
                  </a:lnTo>
                  <a:lnTo>
                    <a:pt x="1095" y="872"/>
                  </a:lnTo>
                  <a:lnTo>
                    <a:pt x="1103" y="861"/>
                  </a:lnTo>
                  <a:lnTo>
                    <a:pt x="1110" y="848"/>
                  </a:lnTo>
                  <a:lnTo>
                    <a:pt x="1116" y="836"/>
                  </a:lnTo>
                  <a:lnTo>
                    <a:pt x="1123" y="824"/>
                  </a:lnTo>
                  <a:lnTo>
                    <a:pt x="1129" y="811"/>
                  </a:lnTo>
                  <a:lnTo>
                    <a:pt x="1135" y="798"/>
                  </a:lnTo>
                  <a:lnTo>
                    <a:pt x="1140" y="785"/>
                  </a:lnTo>
                  <a:lnTo>
                    <a:pt x="1145" y="772"/>
                  </a:lnTo>
                  <a:lnTo>
                    <a:pt x="1150" y="759"/>
                  </a:lnTo>
                  <a:lnTo>
                    <a:pt x="1154" y="745"/>
                  </a:lnTo>
                  <a:lnTo>
                    <a:pt x="1158" y="732"/>
                  </a:lnTo>
                  <a:lnTo>
                    <a:pt x="1162" y="718"/>
                  </a:lnTo>
                  <a:lnTo>
                    <a:pt x="1164" y="711"/>
                  </a:lnTo>
                  <a:lnTo>
                    <a:pt x="1166" y="704"/>
                  </a:lnTo>
                  <a:lnTo>
                    <a:pt x="1169" y="690"/>
                  </a:lnTo>
                  <a:lnTo>
                    <a:pt x="1172" y="676"/>
                  </a:lnTo>
                  <a:lnTo>
                    <a:pt x="1174" y="662"/>
                  </a:lnTo>
                  <a:lnTo>
                    <a:pt x="1176" y="648"/>
                  </a:lnTo>
                  <a:lnTo>
                    <a:pt x="1178" y="633"/>
                  </a:lnTo>
                  <a:lnTo>
                    <a:pt x="1179" y="619"/>
                  </a:lnTo>
                  <a:lnTo>
                    <a:pt x="1180" y="611"/>
                  </a:lnTo>
                  <a:lnTo>
                    <a:pt x="1180" y="604"/>
                  </a:lnTo>
                  <a:lnTo>
                    <a:pt x="1181" y="589"/>
                  </a:lnTo>
                  <a:lnTo>
                    <a:pt x="1181" y="575"/>
                  </a:lnTo>
                  <a:lnTo>
                    <a:pt x="1181" y="560"/>
                  </a:lnTo>
                  <a:lnTo>
                    <a:pt x="1180" y="545"/>
                  </a:lnTo>
                  <a:lnTo>
                    <a:pt x="1180" y="538"/>
                  </a:lnTo>
                  <a:lnTo>
                    <a:pt x="1179" y="530"/>
                  </a:lnTo>
                  <a:lnTo>
                    <a:pt x="1178" y="516"/>
                  </a:lnTo>
                  <a:lnTo>
                    <a:pt x="1176" y="501"/>
                  </a:lnTo>
                  <a:lnTo>
                    <a:pt x="1174" y="487"/>
                  </a:lnTo>
                  <a:lnTo>
                    <a:pt x="1172" y="473"/>
                  </a:lnTo>
                  <a:lnTo>
                    <a:pt x="1169" y="459"/>
                  </a:lnTo>
                  <a:lnTo>
                    <a:pt x="1166" y="445"/>
                  </a:lnTo>
                  <a:lnTo>
                    <a:pt x="1164" y="438"/>
                  </a:lnTo>
                  <a:lnTo>
                    <a:pt x="1162" y="431"/>
                  </a:lnTo>
                  <a:lnTo>
                    <a:pt x="1158" y="417"/>
                  </a:lnTo>
                  <a:lnTo>
                    <a:pt x="1154" y="404"/>
                  </a:lnTo>
                  <a:lnTo>
                    <a:pt x="1150" y="390"/>
                  </a:lnTo>
                  <a:lnTo>
                    <a:pt x="1145" y="377"/>
                  </a:lnTo>
                  <a:lnTo>
                    <a:pt x="1140" y="364"/>
                  </a:lnTo>
                  <a:lnTo>
                    <a:pt x="1135" y="351"/>
                  </a:lnTo>
                  <a:lnTo>
                    <a:pt x="1129" y="338"/>
                  </a:lnTo>
                  <a:lnTo>
                    <a:pt x="1123" y="325"/>
                  </a:lnTo>
                  <a:lnTo>
                    <a:pt x="1116" y="313"/>
                  </a:lnTo>
                  <a:lnTo>
                    <a:pt x="1110" y="301"/>
                  </a:lnTo>
                  <a:lnTo>
                    <a:pt x="1103" y="288"/>
                  </a:lnTo>
                  <a:lnTo>
                    <a:pt x="1095" y="277"/>
                  </a:lnTo>
                  <a:lnTo>
                    <a:pt x="1088" y="265"/>
                  </a:lnTo>
                  <a:lnTo>
                    <a:pt x="1080" y="253"/>
                  </a:lnTo>
                  <a:lnTo>
                    <a:pt x="1072" y="242"/>
                  </a:lnTo>
                  <a:lnTo>
                    <a:pt x="1063" y="231"/>
                  </a:lnTo>
                  <a:lnTo>
                    <a:pt x="1055" y="220"/>
                  </a:lnTo>
                  <a:lnTo>
                    <a:pt x="1046" y="209"/>
                  </a:lnTo>
                  <a:lnTo>
                    <a:pt x="1037" y="199"/>
                  </a:lnTo>
                  <a:lnTo>
                    <a:pt x="1028" y="188"/>
                  </a:lnTo>
                  <a:lnTo>
                    <a:pt x="1018" y="178"/>
                  </a:lnTo>
                  <a:lnTo>
                    <a:pt x="1008" y="168"/>
                  </a:lnTo>
                  <a:lnTo>
                    <a:pt x="987" y="149"/>
                  </a:lnTo>
                  <a:lnTo>
                    <a:pt x="977" y="140"/>
                  </a:lnTo>
                  <a:lnTo>
                    <a:pt x="966" y="131"/>
                  </a:lnTo>
                  <a:lnTo>
                    <a:pt x="955" y="122"/>
                  </a:lnTo>
                  <a:lnTo>
                    <a:pt x="944" y="114"/>
                  </a:lnTo>
                  <a:lnTo>
                    <a:pt x="932" y="106"/>
                  </a:lnTo>
                  <a:lnTo>
                    <a:pt x="921" y="98"/>
                  </a:lnTo>
                  <a:lnTo>
                    <a:pt x="909" y="91"/>
                  </a:lnTo>
                  <a:lnTo>
                    <a:pt x="897" y="83"/>
                  </a:lnTo>
                  <a:lnTo>
                    <a:pt x="884" y="76"/>
                  </a:lnTo>
                  <a:lnTo>
                    <a:pt x="872" y="69"/>
                  </a:lnTo>
                  <a:lnTo>
                    <a:pt x="859" y="63"/>
                  </a:lnTo>
                  <a:lnTo>
                    <a:pt x="846" y="57"/>
                  </a:lnTo>
                  <a:lnTo>
                    <a:pt x="833" y="51"/>
                  </a:lnTo>
                  <a:lnTo>
                    <a:pt x="820" y="45"/>
                  </a:lnTo>
                  <a:lnTo>
                    <a:pt x="807" y="40"/>
                  </a:lnTo>
                  <a:lnTo>
                    <a:pt x="793" y="35"/>
                  </a:lnTo>
                  <a:lnTo>
                    <a:pt x="780" y="30"/>
                  </a:lnTo>
                  <a:lnTo>
                    <a:pt x="766" y="26"/>
                  </a:lnTo>
                  <a:lnTo>
                    <a:pt x="752" y="22"/>
                  </a:lnTo>
                  <a:lnTo>
                    <a:pt x="738" y="18"/>
                  </a:lnTo>
                  <a:lnTo>
                    <a:pt x="724" y="15"/>
                  </a:lnTo>
                  <a:lnTo>
                    <a:pt x="709" y="12"/>
                  </a:lnTo>
                  <a:lnTo>
                    <a:pt x="695" y="9"/>
                  </a:lnTo>
                  <a:lnTo>
                    <a:pt x="680" y="7"/>
                  </a:lnTo>
                  <a:lnTo>
                    <a:pt x="666" y="5"/>
                  </a:lnTo>
                  <a:lnTo>
                    <a:pt x="651" y="3"/>
                  </a:lnTo>
                  <a:lnTo>
                    <a:pt x="636" y="2"/>
                  </a:lnTo>
                  <a:lnTo>
                    <a:pt x="621" y="1"/>
                  </a:lnTo>
                  <a:lnTo>
                    <a:pt x="605" y="0"/>
                  </a:lnTo>
                  <a:lnTo>
                    <a:pt x="590" y="0"/>
                  </a:lnTo>
                </a:path>
              </a:pathLst>
            </a:custGeom>
            <a:solidFill>
              <a:srgbClr val="009999"/>
            </a:solidFill>
            <a:ln w="12700" cap="rnd" cmpd="sng">
              <a:solidFill>
                <a:schemeClr val="tx1"/>
              </a:solidFill>
              <a:prstDash val="solid"/>
              <a:round/>
              <a:headEnd type="none" w="med" len="med"/>
              <a:tailEnd type="none" w="med" len="med"/>
            </a:ln>
          </p:spPr>
          <p:txBody>
            <a:bodyPr/>
            <a:lstStyle/>
            <a:p>
              <a:endParaRPr lang="en-PH"/>
            </a:p>
          </p:txBody>
        </p:sp>
        <p:sp>
          <p:nvSpPr>
            <p:cNvPr id="11" name="Line 79"/>
            <p:cNvSpPr>
              <a:spLocks noChangeShapeType="1"/>
            </p:cNvSpPr>
            <p:nvPr/>
          </p:nvSpPr>
          <p:spPr bwMode="auto">
            <a:xfrm>
              <a:off x="135" y="3620"/>
              <a:ext cx="117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2" name="Line 80"/>
            <p:cNvSpPr>
              <a:spLocks noChangeShapeType="1"/>
            </p:cNvSpPr>
            <p:nvPr/>
          </p:nvSpPr>
          <p:spPr bwMode="auto">
            <a:xfrm>
              <a:off x="135" y="3554"/>
              <a:ext cx="1168"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3" name="Line 81"/>
            <p:cNvSpPr>
              <a:spLocks noChangeShapeType="1"/>
            </p:cNvSpPr>
            <p:nvPr/>
          </p:nvSpPr>
          <p:spPr bwMode="auto">
            <a:xfrm>
              <a:off x="150" y="3494"/>
              <a:ext cx="114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4" name="Line 82"/>
            <p:cNvSpPr>
              <a:spLocks noChangeShapeType="1"/>
            </p:cNvSpPr>
            <p:nvPr/>
          </p:nvSpPr>
          <p:spPr bwMode="auto">
            <a:xfrm>
              <a:off x="168" y="3431"/>
              <a:ext cx="110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5" name="Line 83"/>
            <p:cNvSpPr>
              <a:spLocks noChangeShapeType="1"/>
            </p:cNvSpPr>
            <p:nvPr/>
          </p:nvSpPr>
          <p:spPr bwMode="auto">
            <a:xfrm>
              <a:off x="193" y="3367"/>
              <a:ext cx="105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6" name="Line 84"/>
            <p:cNvSpPr>
              <a:spLocks noChangeShapeType="1"/>
            </p:cNvSpPr>
            <p:nvPr/>
          </p:nvSpPr>
          <p:spPr bwMode="auto">
            <a:xfrm>
              <a:off x="238" y="3307"/>
              <a:ext cx="97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7" name="Line 85"/>
            <p:cNvSpPr>
              <a:spLocks noChangeShapeType="1"/>
            </p:cNvSpPr>
            <p:nvPr/>
          </p:nvSpPr>
          <p:spPr bwMode="auto">
            <a:xfrm>
              <a:off x="280" y="3241"/>
              <a:ext cx="88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8" name="Line 86"/>
            <p:cNvSpPr>
              <a:spLocks noChangeShapeType="1"/>
            </p:cNvSpPr>
            <p:nvPr/>
          </p:nvSpPr>
          <p:spPr bwMode="auto">
            <a:xfrm>
              <a:off x="343" y="3180"/>
              <a:ext cx="75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9" name="Line 87"/>
            <p:cNvSpPr>
              <a:spLocks noChangeShapeType="1"/>
            </p:cNvSpPr>
            <p:nvPr/>
          </p:nvSpPr>
          <p:spPr bwMode="auto">
            <a:xfrm>
              <a:off x="443" y="3122"/>
              <a:ext cx="56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20" name="Line 88"/>
            <p:cNvSpPr>
              <a:spLocks noChangeShapeType="1"/>
            </p:cNvSpPr>
            <p:nvPr/>
          </p:nvSpPr>
          <p:spPr bwMode="auto">
            <a:xfrm>
              <a:off x="635" y="3054"/>
              <a:ext cx="16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21" name="Line 89"/>
            <p:cNvSpPr>
              <a:spLocks noChangeShapeType="1"/>
            </p:cNvSpPr>
            <p:nvPr/>
          </p:nvSpPr>
          <p:spPr bwMode="auto">
            <a:xfrm flipV="1">
              <a:off x="763" y="3615"/>
              <a:ext cx="0" cy="5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22" name="Line 90"/>
            <p:cNvSpPr>
              <a:spLocks noChangeShapeType="1"/>
            </p:cNvSpPr>
            <p:nvPr/>
          </p:nvSpPr>
          <p:spPr bwMode="auto">
            <a:xfrm flipV="1">
              <a:off x="838" y="3618"/>
              <a:ext cx="2" cy="5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23" name="Line 91"/>
            <p:cNvSpPr>
              <a:spLocks noChangeShapeType="1"/>
            </p:cNvSpPr>
            <p:nvPr/>
          </p:nvSpPr>
          <p:spPr bwMode="auto">
            <a:xfrm flipV="1">
              <a:off x="915" y="3618"/>
              <a:ext cx="3" cy="55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24" name="Line 92"/>
            <p:cNvSpPr>
              <a:spLocks noChangeShapeType="1"/>
            </p:cNvSpPr>
            <p:nvPr/>
          </p:nvSpPr>
          <p:spPr bwMode="auto">
            <a:xfrm flipV="1">
              <a:off x="993" y="3618"/>
              <a:ext cx="2" cy="5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25" name="Line 93"/>
            <p:cNvSpPr>
              <a:spLocks noChangeShapeType="1"/>
            </p:cNvSpPr>
            <p:nvPr/>
          </p:nvSpPr>
          <p:spPr bwMode="auto">
            <a:xfrm flipV="1">
              <a:off x="1070" y="3615"/>
              <a:ext cx="0" cy="46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26" name="Line 94"/>
            <p:cNvSpPr>
              <a:spLocks noChangeShapeType="1"/>
            </p:cNvSpPr>
            <p:nvPr/>
          </p:nvSpPr>
          <p:spPr bwMode="auto">
            <a:xfrm flipV="1">
              <a:off x="1148" y="3618"/>
              <a:ext cx="0" cy="39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27" name="Line 95"/>
            <p:cNvSpPr>
              <a:spLocks noChangeShapeType="1"/>
            </p:cNvSpPr>
            <p:nvPr/>
          </p:nvSpPr>
          <p:spPr bwMode="auto">
            <a:xfrm flipV="1">
              <a:off x="1225" y="3618"/>
              <a:ext cx="0" cy="29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28" name="Line 96"/>
            <p:cNvSpPr>
              <a:spLocks noChangeShapeType="1"/>
            </p:cNvSpPr>
            <p:nvPr/>
          </p:nvSpPr>
          <p:spPr bwMode="auto">
            <a:xfrm flipV="1">
              <a:off x="1303" y="3618"/>
              <a:ext cx="0" cy="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29" name="Line 97"/>
            <p:cNvSpPr>
              <a:spLocks noChangeShapeType="1"/>
            </p:cNvSpPr>
            <p:nvPr/>
          </p:nvSpPr>
          <p:spPr bwMode="auto">
            <a:xfrm flipV="1">
              <a:off x="683" y="3618"/>
              <a:ext cx="0" cy="58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30" name="Line 98"/>
            <p:cNvSpPr>
              <a:spLocks noChangeShapeType="1"/>
            </p:cNvSpPr>
            <p:nvPr/>
          </p:nvSpPr>
          <p:spPr bwMode="auto">
            <a:xfrm flipV="1">
              <a:off x="605" y="3618"/>
              <a:ext cx="0" cy="5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31" name="Line 99"/>
            <p:cNvSpPr>
              <a:spLocks noChangeShapeType="1"/>
            </p:cNvSpPr>
            <p:nvPr/>
          </p:nvSpPr>
          <p:spPr bwMode="auto">
            <a:xfrm flipV="1">
              <a:off x="528" y="3620"/>
              <a:ext cx="2" cy="5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32" name="Line 100"/>
            <p:cNvSpPr>
              <a:spLocks noChangeShapeType="1"/>
            </p:cNvSpPr>
            <p:nvPr/>
          </p:nvSpPr>
          <p:spPr bwMode="auto">
            <a:xfrm flipV="1">
              <a:off x="453" y="3620"/>
              <a:ext cx="0" cy="5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33" name="Line 101"/>
            <p:cNvSpPr>
              <a:spLocks noChangeShapeType="1"/>
            </p:cNvSpPr>
            <p:nvPr/>
          </p:nvSpPr>
          <p:spPr bwMode="auto">
            <a:xfrm flipV="1">
              <a:off x="373" y="3618"/>
              <a:ext cx="2" cy="46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34" name="Line 102"/>
            <p:cNvSpPr>
              <a:spLocks noChangeShapeType="1"/>
            </p:cNvSpPr>
            <p:nvPr/>
          </p:nvSpPr>
          <p:spPr bwMode="auto">
            <a:xfrm flipV="1">
              <a:off x="298" y="3620"/>
              <a:ext cx="0" cy="39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35" name="Line 103"/>
            <p:cNvSpPr>
              <a:spLocks noChangeShapeType="1"/>
            </p:cNvSpPr>
            <p:nvPr/>
          </p:nvSpPr>
          <p:spPr bwMode="auto">
            <a:xfrm flipV="1">
              <a:off x="220" y="3618"/>
              <a:ext cx="0" cy="3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36" name="Line 104"/>
            <p:cNvSpPr>
              <a:spLocks noChangeShapeType="1"/>
            </p:cNvSpPr>
            <p:nvPr/>
          </p:nvSpPr>
          <p:spPr bwMode="auto">
            <a:xfrm flipV="1">
              <a:off x="143" y="3618"/>
              <a:ext cx="0" cy="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37" name="Rectangle 105"/>
            <p:cNvSpPr>
              <a:spLocks noChangeArrowheads="1"/>
            </p:cNvSpPr>
            <p:nvPr/>
          </p:nvSpPr>
          <p:spPr bwMode="auto">
            <a:xfrm>
              <a:off x="0" y="3612"/>
              <a:ext cx="1440" cy="11"/>
            </a:xfrm>
            <a:prstGeom prst="rect">
              <a:avLst/>
            </a:prstGeom>
            <a:solidFill>
              <a:schemeClr val="tx2"/>
            </a:solidFill>
            <a:ln w="12700">
              <a:solidFill>
                <a:schemeClr val="tx1"/>
              </a:solidFill>
              <a:miter lim="800000"/>
              <a:headEnd/>
              <a:tailEnd/>
            </a:ln>
          </p:spPr>
          <p:txBody>
            <a:bodyPr wrap="none" anchor="ctr"/>
            <a:lstStyle/>
            <a:p>
              <a:endParaRPr lang="en-US"/>
            </a:p>
          </p:txBody>
        </p:sp>
        <p:sp>
          <p:nvSpPr>
            <p:cNvPr id="38" name="Freeform 106"/>
            <p:cNvSpPr>
              <a:spLocks/>
            </p:cNvSpPr>
            <p:nvPr/>
          </p:nvSpPr>
          <p:spPr bwMode="auto">
            <a:xfrm>
              <a:off x="33" y="3670"/>
              <a:ext cx="57" cy="55"/>
            </a:xfrm>
            <a:custGeom>
              <a:avLst/>
              <a:gdLst>
                <a:gd name="T0" fmla="*/ 25 w 57"/>
                <a:gd name="T1" fmla="*/ 54 h 56"/>
                <a:gd name="T2" fmla="*/ 20 w 57"/>
                <a:gd name="T3" fmla="*/ 53 h 56"/>
                <a:gd name="T4" fmla="*/ 15 w 57"/>
                <a:gd name="T5" fmla="*/ 51 h 56"/>
                <a:gd name="T6" fmla="*/ 10 w 57"/>
                <a:gd name="T7" fmla="*/ 48 h 56"/>
                <a:gd name="T8" fmla="*/ 7 w 57"/>
                <a:gd name="T9" fmla="*/ 44 h 56"/>
                <a:gd name="T10" fmla="*/ 4 w 57"/>
                <a:gd name="T11" fmla="*/ 40 h 56"/>
                <a:gd name="T12" fmla="*/ 1 w 57"/>
                <a:gd name="T13" fmla="*/ 35 h 56"/>
                <a:gd name="T14" fmla="*/ 0 w 57"/>
                <a:gd name="T15" fmla="*/ 30 h 56"/>
                <a:gd name="T16" fmla="*/ 0 w 57"/>
                <a:gd name="T17" fmla="*/ 25 h 56"/>
                <a:gd name="T18" fmla="*/ 1 w 57"/>
                <a:gd name="T19" fmla="*/ 19 h 56"/>
                <a:gd name="T20" fmla="*/ 4 w 57"/>
                <a:gd name="T21" fmla="*/ 14 h 56"/>
                <a:gd name="T22" fmla="*/ 7 w 57"/>
                <a:gd name="T23" fmla="*/ 10 h 56"/>
                <a:gd name="T24" fmla="*/ 10 w 57"/>
                <a:gd name="T25" fmla="*/ 6 h 56"/>
                <a:gd name="T26" fmla="*/ 15 w 57"/>
                <a:gd name="T27" fmla="*/ 3 h 56"/>
                <a:gd name="T28" fmla="*/ 20 w 57"/>
                <a:gd name="T29" fmla="*/ 1 h 56"/>
                <a:gd name="T30" fmla="*/ 25 w 57"/>
                <a:gd name="T31" fmla="*/ 0 h 56"/>
                <a:gd name="T32" fmla="*/ 31 w 57"/>
                <a:gd name="T33" fmla="*/ 0 h 56"/>
                <a:gd name="T34" fmla="*/ 36 w 57"/>
                <a:gd name="T35" fmla="*/ 1 h 56"/>
                <a:gd name="T36" fmla="*/ 41 w 57"/>
                <a:gd name="T37" fmla="*/ 3 h 56"/>
                <a:gd name="T38" fmla="*/ 46 w 57"/>
                <a:gd name="T39" fmla="*/ 6 h 56"/>
                <a:gd name="T40" fmla="*/ 50 w 57"/>
                <a:gd name="T41" fmla="*/ 10 h 56"/>
                <a:gd name="T42" fmla="*/ 53 w 57"/>
                <a:gd name="T43" fmla="*/ 14 h 56"/>
                <a:gd name="T44" fmla="*/ 55 w 57"/>
                <a:gd name="T45" fmla="*/ 19 h 56"/>
                <a:gd name="T46" fmla="*/ 56 w 57"/>
                <a:gd name="T47" fmla="*/ 25 h 56"/>
                <a:gd name="T48" fmla="*/ 56 w 57"/>
                <a:gd name="T49" fmla="*/ 30 h 56"/>
                <a:gd name="T50" fmla="*/ 55 w 57"/>
                <a:gd name="T51" fmla="*/ 35 h 56"/>
                <a:gd name="T52" fmla="*/ 53 w 57"/>
                <a:gd name="T53" fmla="*/ 40 h 56"/>
                <a:gd name="T54" fmla="*/ 50 w 57"/>
                <a:gd name="T55" fmla="*/ 44 h 56"/>
                <a:gd name="T56" fmla="*/ 46 w 57"/>
                <a:gd name="T57" fmla="*/ 48 h 56"/>
                <a:gd name="T58" fmla="*/ 41 w 57"/>
                <a:gd name="T59" fmla="*/ 51 h 56"/>
                <a:gd name="T60" fmla="*/ 36 w 57"/>
                <a:gd name="T61" fmla="*/ 53 h 56"/>
                <a:gd name="T62" fmla="*/ 31 w 57"/>
                <a:gd name="T63" fmla="*/ 54 h 5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7" h="56">
                  <a:moveTo>
                    <a:pt x="28" y="55"/>
                  </a:moveTo>
                  <a:lnTo>
                    <a:pt x="25" y="55"/>
                  </a:lnTo>
                  <a:lnTo>
                    <a:pt x="23" y="55"/>
                  </a:lnTo>
                  <a:lnTo>
                    <a:pt x="20" y="54"/>
                  </a:lnTo>
                  <a:lnTo>
                    <a:pt x="17" y="53"/>
                  </a:lnTo>
                  <a:lnTo>
                    <a:pt x="15" y="52"/>
                  </a:lnTo>
                  <a:lnTo>
                    <a:pt x="12" y="50"/>
                  </a:lnTo>
                  <a:lnTo>
                    <a:pt x="10" y="49"/>
                  </a:lnTo>
                  <a:lnTo>
                    <a:pt x="8" y="47"/>
                  </a:lnTo>
                  <a:lnTo>
                    <a:pt x="7" y="45"/>
                  </a:lnTo>
                  <a:lnTo>
                    <a:pt x="5" y="43"/>
                  </a:lnTo>
                  <a:lnTo>
                    <a:pt x="4" y="41"/>
                  </a:lnTo>
                  <a:lnTo>
                    <a:pt x="2" y="38"/>
                  </a:lnTo>
                  <a:lnTo>
                    <a:pt x="1" y="36"/>
                  </a:lnTo>
                  <a:lnTo>
                    <a:pt x="1" y="33"/>
                  </a:lnTo>
                  <a:lnTo>
                    <a:pt x="0" y="31"/>
                  </a:lnTo>
                  <a:lnTo>
                    <a:pt x="0" y="28"/>
                  </a:lnTo>
                  <a:lnTo>
                    <a:pt x="0" y="25"/>
                  </a:lnTo>
                  <a:lnTo>
                    <a:pt x="1" y="22"/>
                  </a:lnTo>
                  <a:lnTo>
                    <a:pt x="1" y="19"/>
                  </a:lnTo>
                  <a:lnTo>
                    <a:pt x="2" y="17"/>
                  </a:lnTo>
                  <a:lnTo>
                    <a:pt x="4" y="14"/>
                  </a:lnTo>
                  <a:lnTo>
                    <a:pt x="5" y="12"/>
                  </a:lnTo>
                  <a:lnTo>
                    <a:pt x="7" y="10"/>
                  </a:lnTo>
                  <a:lnTo>
                    <a:pt x="8" y="8"/>
                  </a:lnTo>
                  <a:lnTo>
                    <a:pt x="10" y="6"/>
                  </a:lnTo>
                  <a:lnTo>
                    <a:pt x="12" y="5"/>
                  </a:lnTo>
                  <a:lnTo>
                    <a:pt x="15" y="3"/>
                  </a:lnTo>
                  <a:lnTo>
                    <a:pt x="17" y="2"/>
                  </a:lnTo>
                  <a:lnTo>
                    <a:pt x="20" y="1"/>
                  </a:lnTo>
                  <a:lnTo>
                    <a:pt x="23" y="0"/>
                  </a:lnTo>
                  <a:lnTo>
                    <a:pt x="25" y="0"/>
                  </a:lnTo>
                  <a:lnTo>
                    <a:pt x="28" y="0"/>
                  </a:lnTo>
                  <a:lnTo>
                    <a:pt x="31" y="0"/>
                  </a:lnTo>
                  <a:lnTo>
                    <a:pt x="34" y="0"/>
                  </a:lnTo>
                  <a:lnTo>
                    <a:pt x="36" y="1"/>
                  </a:lnTo>
                  <a:lnTo>
                    <a:pt x="39" y="2"/>
                  </a:lnTo>
                  <a:lnTo>
                    <a:pt x="41" y="3"/>
                  </a:lnTo>
                  <a:lnTo>
                    <a:pt x="44" y="5"/>
                  </a:lnTo>
                  <a:lnTo>
                    <a:pt x="46" y="6"/>
                  </a:lnTo>
                  <a:lnTo>
                    <a:pt x="48" y="8"/>
                  </a:lnTo>
                  <a:lnTo>
                    <a:pt x="50" y="10"/>
                  </a:lnTo>
                  <a:lnTo>
                    <a:pt x="51" y="12"/>
                  </a:lnTo>
                  <a:lnTo>
                    <a:pt x="53" y="14"/>
                  </a:lnTo>
                  <a:lnTo>
                    <a:pt x="54" y="17"/>
                  </a:lnTo>
                  <a:lnTo>
                    <a:pt x="55" y="19"/>
                  </a:lnTo>
                  <a:lnTo>
                    <a:pt x="56" y="22"/>
                  </a:lnTo>
                  <a:lnTo>
                    <a:pt x="56" y="25"/>
                  </a:lnTo>
                  <a:lnTo>
                    <a:pt x="56" y="28"/>
                  </a:lnTo>
                  <a:lnTo>
                    <a:pt x="56" y="31"/>
                  </a:lnTo>
                  <a:lnTo>
                    <a:pt x="56" y="33"/>
                  </a:lnTo>
                  <a:lnTo>
                    <a:pt x="55" y="36"/>
                  </a:lnTo>
                  <a:lnTo>
                    <a:pt x="54" y="38"/>
                  </a:lnTo>
                  <a:lnTo>
                    <a:pt x="53" y="41"/>
                  </a:lnTo>
                  <a:lnTo>
                    <a:pt x="51" y="43"/>
                  </a:lnTo>
                  <a:lnTo>
                    <a:pt x="50" y="45"/>
                  </a:lnTo>
                  <a:lnTo>
                    <a:pt x="48" y="47"/>
                  </a:lnTo>
                  <a:lnTo>
                    <a:pt x="46" y="49"/>
                  </a:lnTo>
                  <a:lnTo>
                    <a:pt x="44" y="50"/>
                  </a:lnTo>
                  <a:lnTo>
                    <a:pt x="41" y="52"/>
                  </a:lnTo>
                  <a:lnTo>
                    <a:pt x="39" y="53"/>
                  </a:lnTo>
                  <a:lnTo>
                    <a:pt x="36" y="54"/>
                  </a:lnTo>
                  <a:lnTo>
                    <a:pt x="34" y="55"/>
                  </a:lnTo>
                  <a:lnTo>
                    <a:pt x="31" y="55"/>
                  </a:lnTo>
                  <a:lnTo>
                    <a:pt x="28" y="55"/>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PH"/>
            </a:p>
          </p:txBody>
        </p:sp>
        <p:sp>
          <p:nvSpPr>
            <p:cNvPr id="39" name="Freeform 107"/>
            <p:cNvSpPr>
              <a:spLocks/>
            </p:cNvSpPr>
            <p:nvPr/>
          </p:nvSpPr>
          <p:spPr bwMode="auto">
            <a:xfrm>
              <a:off x="1345" y="3673"/>
              <a:ext cx="55" cy="55"/>
            </a:xfrm>
            <a:custGeom>
              <a:avLst/>
              <a:gdLst>
                <a:gd name="T0" fmla="*/ 24 w 55"/>
                <a:gd name="T1" fmla="*/ 54 h 55"/>
                <a:gd name="T2" fmla="*/ 19 w 55"/>
                <a:gd name="T3" fmla="*/ 53 h 55"/>
                <a:gd name="T4" fmla="*/ 14 w 55"/>
                <a:gd name="T5" fmla="*/ 51 h 55"/>
                <a:gd name="T6" fmla="*/ 10 w 55"/>
                <a:gd name="T7" fmla="*/ 48 h 55"/>
                <a:gd name="T8" fmla="*/ 6 w 55"/>
                <a:gd name="T9" fmla="*/ 44 h 55"/>
                <a:gd name="T10" fmla="*/ 3 w 55"/>
                <a:gd name="T11" fmla="*/ 40 h 55"/>
                <a:gd name="T12" fmla="*/ 1 w 55"/>
                <a:gd name="T13" fmla="*/ 35 h 55"/>
                <a:gd name="T14" fmla="*/ 0 w 55"/>
                <a:gd name="T15" fmla="*/ 30 h 55"/>
                <a:gd name="T16" fmla="*/ 0 w 55"/>
                <a:gd name="T17" fmla="*/ 24 h 55"/>
                <a:gd name="T18" fmla="*/ 1 w 55"/>
                <a:gd name="T19" fmla="*/ 19 h 55"/>
                <a:gd name="T20" fmla="*/ 3 w 55"/>
                <a:gd name="T21" fmla="*/ 14 h 55"/>
                <a:gd name="T22" fmla="*/ 6 w 55"/>
                <a:gd name="T23" fmla="*/ 10 h 55"/>
                <a:gd name="T24" fmla="*/ 10 w 55"/>
                <a:gd name="T25" fmla="*/ 6 h 55"/>
                <a:gd name="T26" fmla="*/ 14 w 55"/>
                <a:gd name="T27" fmla="*/ 3 h 55"/>
                <a:gd name="T28" fmla="*/ 19 w 55"/>
                <a:gd name="T29" fmla="*/ 1 h 55"/>
                <a:gd name="T30" fmla="*/ 24 w 55"/>
                <a:gd name="T31" fmla="*/ 0 h 55"/>
                <a:gd name="T32" fmla="*/ 30 w 55"/>
                <a:gd name="T33" fmla="*/ 0 h 55"/>
                <a:gd name="T34" fmla="*/ 35 w 55"/>
                <a:gd name="T35" fmla="*/ 1 h 55"/>
                <a:gd name="T36" fmla="*/ 40 w 55"/>
                <a:gd name="T37" fmla="*/ 3 h 55"/>
                <a:gd name="T38" fmla="*/ 44 w 55"/>
                <a:gd name="T39" fmla="*/ 6 h 55"/>
                <a:gd name="T40" fmla="*/ 48 w 55"/>
                <a:gd name="T41" fmla="*/ 10 h 55"/>
                <a:gd name="T42" fmla="*/ 51 w 55"/>
                <a:gd name="T43" fmla="*/ 14 h 55"/>
                <a:gd name="T44" fmla="*/ 53 w 55"/>
                <a:gd name="T45" fmla="*/ 19 h 55"/>
                <a:gd name="T46" fmla="*/ 54 w 55"/>
                <a:gd name="T47" fmla="*/ 24 h 55"/>
                <a:gd name="T48" fmla="*/ 54 w 55"/>
                <a:gd name="T49" fmla="*/ 30 h 55"/>
                <a:gd name="T50" fmla="*/ 53 w 55"/>
                <a:gd name="T51" fmla="*/ 35 h 55"/>
                <a:gd name="T52" fmla="*/ 51 w 55"/>
                <a:gd name="T53" fmla="*/ 40 h 55"/>
                <a:gd name="T54" fmla="*/ 48 w 55"/>
                <a:gd name="T55" fmla="*/ 44 h 55"/>
                <a:gd name="T56" fmla="*/ 44 w 55"/>
                <a:gd name="T57" fmla="*/ 48 h 55"/>
                <a:gd name="T58" fmla="*/ 40 w 55"/>
                <a:gd name="T59" fmla="*/ 51 h 55"/>
                <a:gd name="T60" fmla="*/ 35 w 55"/>
                <a:gd name="T61" fmla="*/ 53 h 55"/>
                <a:gd name="T62" fmla="*/ 30 w 55"/>
                <a:gd name="T63" fmla="*/ 54 h 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5" h="55">
                  <a:moveTo>
                    <a:pt x="27" y="54"/>
                  </a:moveTo>
                  <a:lnTo>
                    <a:pt x="24" y="54"/>
                  </a:lnTo>
                  <a:lnTo>
                    <a:pt x="22" y="53"/>
                  </a:lnTo>
                  <a:lnTo>
                    <a:pt x="19" y="53"/>
                  </a:lnTo>
                  <a:lnTo>
                    <a:pt x="16" y="52"/>
                  </a:lnTo>
                  <a:lnTo>
                    <a:pt x="14" y="51"/>
                  </a:lnTo>
                  <a:lnTo>
                    <a:pt x="12" y="49"/>
                  </a:lnTo>
                  <a:lnTo>
                    <a:pt x="10" y="48"/>
                  </a:lnTo>
                  <a:lnTo>
                    <a:pt x="8" y="46"/>
                  </a:lnTo>
                  <a:lnTo>
                    <a:pt x="6" y="44"/>
                  </a:lnTo>
                  <a:lnTo>
                    <a:pt x="5" y="42"/>
                  </a:lnTo>
                  <a:lnTo>
                    <a:pt x="3" y="40"/>
                  </a:lnTo>
                  <a:lnTo>
                    <a:pt x="2" y="37"/>
                  </a:lnTo>
                  <a:lnTo>
                    <a:pt x="1" y="35"/>
                  </a:lnTo>
                  <a:lnTo>
                    <a:pt x="1" y="33"/>
                  </a:lnTo>
                  <a:lnTo>
                    <a:pt x="0" y="30"/>
                  </a:lnTo>
                  <a:lnTo>
                    <a:pt x="0" y="27"/>
                  </a:lnTo>
                  <a:lnTo>
                    <a:pt x="0" y="24"/>
                  </a:lnTo>
                  <a:lnTo>
                    <a:pt x="1" y="22"/>
                  </a:lnTo>
                  <a:lnTo>
                    <a:pt x="1" y="19"/>
                  </a:lnTo>
                  <a:lnTo>
                    <a:pt x="2" y="16"/>
                  </a:lnTo>
                  <a:lnTo>
                    <a:pt x="3" y="14"/>
                  </a:lnTo>
                  <a:lnTo>
                    <a:pt x="5" y="12"/>
                  </a:lnTo>
                  <a:lnTo>
                    <a:pt x="6" y="10"/>
                  </a:lnTo>
                  <a:lnTo>
                    <a:pt x="8" y="8"/>
                  </a:lnTo>
                  <a:lnTo>
                    <a:pt x="10" y="6"/>
                  </a:lnTo>
                  <a:lnTo>
                    <a:pt x="12" y="5"/>
                  </a:lnTo>
                  <a:lnTo>
                    <a:pt x="14" y="3"/>
                  </a:lnTo>
                  <a:lnTo>
                    <a:pt x="16" y="2"/>
                  </a:lnTo>
                  <a:lnTo>
                    <a:pt x="19" y="1"/>
                  </a:lnTo>
                  <a:lnTo>
                    <a:pt x="22" y="1"/>
                  </a:lnTo>
                  <a:lnTo>
                    <a:pt x="24" y="0"/>
                  </a:lnTo>
                  <a:lnTo>
                    <a:pt x="27" y="0"/>
                  </a:lnTo>
                  <a:lnTo>
                    <a:pt x="30" y="0"/>
                  </a:lnTo>
                  <a:lnTo>
                    <a:pt x="33" y="1"/>
                  </a:lnTo>
                  <a:lnTo>
                    <a:pt x="35" y="1"/>
                  </a:lnTo>
                  <a:lnTo>
                    <a:pt x="37" y="2"/>
                  </a:lnTo>
                  <a:lnTo>
                    <a:pt x="40" y="3"/>
                  </a:lnTo>
                  <a:lnTo>
                    <a:pt x="42" y="5"/>
                  </a:lnTo>
                  <a:lnTo>
                    <a:pt x="44" y="6"/>
                  </a:lnTo>
                  <a:lnTo>
                    <a:pt x="46" y="8"/>
                  </a:lnTo>
                  <a:lnTo>
                    <a:pt x="48" y="10"/>
                  </a:lnTo>
                  <a:lnTo>
                    <a:pt x="49" y="12"/>
                  </a:lnTo>
                  <a:lnTo>
                    <a:pt x="51" y="14"/>
                  </a:lnTo>
                  <a:lnTo>
                    <a:pt x="52" y="16"/>
                  </a:lnTo>
                  <a:lnTo>
                    <a:pt x="53" y="19"/>
                  </a:lnTo>
                  <a:lnTo>
                    <a:pt x="54" y="22"/>
                  </a:lnTo>
                  <a:lnTo>
                    <a:pt x="54" y="24"/>
                  </a:lnTo>
                  <a:lnTo>
                    <a:pt x="54" y="27"/>
                  </a:lnTo>
                  <a:lnTo>
                    <a:pt x="54" y="30"/>
                  </a:lnTo>
                  <a:lnTo>
                    <a:pt x="54" y="33"/>
                  </a:lnTo>
                  <a:lnTo>
                    <a:pt x="53" y="35"/>
                  </a:lnTo>
                  <a:lnTo>
                    <a:pt x="52" y="37"/>
                  </a:lnTo>
                  <a:lnTo>
                    <a:pt x="51" y="40"/>
                  </a:lnTo>
                  <a:lnTo>
                    <a:pt x="49" y="42"/>
                  </a:lnTo>
                  <a:lnTo>
                    <a:pt x="48" y="44"/>
                  </a:lnTo>
                  <a:lnTo>
                    <a:pt x="46" y="46"/>
                  </a:lnTo>
                  <a:lnTo>
                    <a:pt x="44" y="48"/>
                  </a:lnTo>
                  <a:lnTo>
                    <a:pt x="42" y="49"/>
                  </a:lnTo>
                  <a:lnTo>
                    <a:pt x="40" y="51"/>
                  </a:lnTo>
                  <a:lnTo>
                    <a:pt x="37" y="52"/>
                  </a:lnTo>
                  <a:lnTo>
                    <a:pt x="35" y="53"/>
                  </a:lnTo>
                  <a:lnTo>
                    <a:pt x="33" y="53"/>
                  </a:lnTo>
                  <a:lnTo>
                    <a:pt x="30" y="54"/>
                  </a:lnTo>
                  <a:lnTo>
                    <a:pt x="27" y="54"/>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PH"/>
            </a:p>
          </p:txBody>
        </p:sp>
        <p:sp>
          <p:nvSpPr>
            <p:cNvPr id="40" name="Freeform 108"/>
            <p:cNvSpPr>
              <a:spLocks/>
            </p:cNvSpPr>
            <p:nvPr/>
          </p:nvSpPr>
          <p:spPr bwMode="auto">
            <a:xfrm>
              <a:off x="438" y="3728"/>
              <a:ext cx="217" cy="269"/>
            </a:xfrm>
            <a:custGeom>
              <a:avLst/>
              <a:gdLst>
                <a:gd name="T0" fmla="*/ 80 w 216"/>
                <a:gd name="T1" fmla="*/ 268 h 268"/>
                <a:gd name="T2" fmla="*/ 136 w 216"/>
                <a:gd name="T3" fmla="*/ 268 h 268"/>
                <a:gd name="T4" fmla="*/ 136 w 216"/>
                <a:gd name="T5" fmla="*/ 48 h 268"/>
                <a:gd name="T6" fmla="*/ 216 w 216"/>
                <a:gd name="T7" fmla="*/ 48 h 268"/>
                <a:gd name="T8" fmla="*/ 216 w 216"/>
                <a:gd name="T9" fmla="*/ 0 h 268"/>
                <a:gd name="T10" fmla="*/ 0 w 216"/>
                <a:gd name="T11" fmla="*/ 0 h 268"/>
                <a:gd name="T12" fmla="*/ 0 w 216"/>
                <a:gd name="T13" fmla="*/ 48 h 268"/>
                <a:gd name="T14" fmla="*/ 80 w 216"/>
                <a:gd name="T15" fmla="*/ 48 h 268"/>
                <a:gd name="T16" fmla="*/ 80 w 216"/>
                <a:gd name="T17" fmla="*/ 268 h 2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 h="268">
                  <a:moveTo>
                    <a:pt x="80" y="267"/>
                  </a:moveTo>
                  <a:lnTo>
                    <a:pt x="135" y="267"/>
                  </a:lnTo>
                  <a:lnTo>
                    <a:pt x="135" y="48"/>
                  </a:lnTo>
                  <a:lnTo>
                    <a:pt x="215" y="48"/>
                  </a:lnTo>
                  <a:lnTo>
                    <a:pt x="215" y="0"/>
                  </a:lnTo>
                  <a:lnTo>
                    <a:pt x="0" y="0"/>
                  </a:lnTo>
                  <a:lnTo>
                    <a:pt x="0" y="48"/>
                  </a:lnTo>
                  <a:lnTo>
                    <a:pt x="80" y="48"/>
                  </a:lnTo>
                  <a:lnTo>
                    <a:pt x="80" y="267"/>
                  </a:lnTo>
                </a:path>
              </a:pathLst>
            </a:custGeom>
            <a:solidFill>
              <a:srgbClr val="FFCC00"/>
            </a:solidFill>
            <a:ln w="12700" cap="rnd" cmpd="sng">
              <a:solidFill>
                <a:srgbClr val="FFCC00"/>
              </a:solidFill>
              <a:prstDash val="solid"/>
              <a:round/>
              <a:headEnd type="none" w="med" len="med"/>
              <a:tailEnd type="none" w="med" len="med"/>
            </a:ln>
          </p:spPr>
          <p:txBody>
            <a:bodyPr/>
            <a:lstStyle/>
            <a:p>
              <a:endParaRPr lang="en-PH"/>
            </a:p>
          </p:txBody>
        </p:sp>
        <p:sp>
          <p:nvSpPr>
            <p:cNvPr id="41" name="Freeform 109"/>
            <p:cNvSpPr>
              <a:spLocks/>
            </p:cNvSpPr>
            <p:nvPr/>
          </p:nvSpPr>
          <p:spPr bwMode="auto">
            <a:xfrm>
              <a:off x="25" y="3444"/>
              <a:ext cx="93" cy="76"/>
            </a:xfrm>
            <a:custGeom>
              <a:avLst/>
              <a:gdLst>
                <a:gd name="T0" fmla="*/ 58 w 92"/>
                <a:gd name="T1" fmla="*/ 75 h 75"/>
                <a:gd name="T2" fmla="*/ 67 w 92"/>
                <a:gd name="T3" fmla="*/ 75 h 75"/>
                <a:gd name="T4" fmla="*/ 75 w 92"/>
                <a:gd name="T5" fmla="*/ 71 h 75"/>
                <a:gd name="T6" fmla="*/ 80 w 92"/>
                <a:gd name="T7" fmla="*/ 68 h 75"/>
                <a:gd name="T8" fmla="*/ 85 w 92"/>
                <a:gd name="T9" fmla="*/ 61 h 75"/>
                <a:gd name="T10" fmla="*/ 90 w 92"/>
                <a:gd name="T11" fmla="*/ 50 h 75"/>
                <a:gd name="T12" fmla="*/ 92 w 92"/>
                <a:gd name="T13" fmla="*/ 39 h 75"/>
                <a:gd name="T14" fmla="*/ 92 w 92"/>
                <a:gd name="T15" fmla="*/ 28 h 75"/>
                <a:gd name="T16" fmla="*/ 89 w 92"/>
                <a:gd name="T17" fmla="*/ 19 h 75"/>
                <a:gd name="T18" fmla="*/ 84 w 92"/>
                <a:gd name="T19" fmla="*/ 13 h 75"/>
                <a:gd name="T20" fmla="*/ 77 w 92"/>
                <a:gd name="T21" fmla="*/ 8 h 75"/>
                <a:gd name="T22" fmla="*/ 66 w 92"/>
                <a:gd name="T23" fmla="*/ 5 h 75"/>
                <a:gd name="T24" fmla="*/ 62 w 92"/>
                <a:gd name="T25" fmla="*/ 5 h 75"/>
                <a:gd name="T26" fmla="*/ 54 w 92"/>
                <a:gd name="T27" fmla="*/ 8 h 75"/>
                <a:gd name="T28" fmla="*/ 47 w 92"/>
                <a:gd name="T29" fmla="*/ 15 h 75"/>
                <a:gd name="T30" fmla="*/ 38 w 92"/>
                <a:gd name="T31" fmla="*/ 30 h 75"/>
                <a:gd name="T32" fmla="*/ 30 w 92"/>
                <a:gd name="T33" fmla="*/ 45 h 75"/>
                <a:gd name="T34" fmla="*/ 27 w 92"/>
                <a:gd name="T35" fmla="*/ 48 h 75"/>
                <a:gd name="T36" fmla="*/ 23 w 92"/>
                <a:gd name="T37" fmla="*/ 48 h 75"/>
                <a:gd name="T38" fmla="*/ 20 w 92"/>
                <a:gd name="T39" fmla="*/ 48 h 75"/>
                <a:gd name="T40" fmla="*/ 16 w 92"/>
                <a:gd name="T41" fmla="*/ 43 h 75"/>
                <a:gd name="T42" fmla="*/ 15 w 92"/>
                <a:gd name="T43" fmla="*/ 36 h 75"/>
                <a:gd name="T44" fmla="*/ 16 w 92"/>
                <a:gd name="T45" fmla="*/ 29 h 75"/>
                <a:gd name="T46" fmla="*/ 18 w 92"/>
                <a:gd name="T47" fmla="*/ 24 h 75"/>
                <a:gd name="T48" fmla="*/ 23 w 92"/>
                <a:gd name="T49" fmla="*/ 18 h 75"/>
                <a:gd name="T50" fmla="*/ 30 w 92"/>
                <a:gd name="T51" fmla="*/ 17 h 75"/>
                <a:gd name="T52" fmla="*/ 32 w 92"/>
                <a:gd name="T53" fmla="*/ 0 h 75"/>
                <a:gd name="T54" fmla="*/ 23 w 92"/>
                <a:gd name="T55" fmla="*/ 0 h 75"/>
                <a:gd name="T56" fmla="*/ 16 w 92"/>
                <a:gd name="T57" fmla="*/ 4 h 75"/>
                <a:gd name="T58" fmla="*/ 10 w 92"/>
                <a:gd name="T59" fmla="*/ 9 h 75"/>
                <a:gd name="T60" fmla="*/ 5 w 92"/>
                <a:gd name="T61" fmla="*/ 16 h 75"/>
                <a:gd name="T62" fmla="*/ 2 w 92"/>
                <a:gd name="T63" fmla="*/ 26 h 75"/>
                <a:gd name="T64" fmla="*/ 0 w 92"/>
                <a:gd name="T65" fmla="*/ 37 h 75"/>
                <a:gd name="T66" fmla="*/ 1 w 92"/>
                <a:gd name="T67" fmla="*/ 48 h 75"/>
                <a:gd name="T68" fmla="*/ 4 w 92"/>
                <a:gd name="T69" fmla="*/ 55 h 75"/>
                <a:gd name="T70" fmla="*/ 9 w 92"/>
                <a:gd name="T71" fmla="*/ 61 h 75"/>
                <a:gd name="T72" fmla="*/ 16 w 92"/>
                <a:gd name="T73" fmla="*/ 64 h 75"/>
                <a:gd name="T74" fmla="*/ 26 w 92"/>
                <a:gd name="T75" fmla="*/ 66 h 75"/>
                <a:gd name="T76" fmla="*/ 34 w 92"/>
                <a:gd name="T77" fmla="*/ 65 h 75"/>
                <a:gd name="T78" fmla="*/ 40 w 92"/>
                <a:gd name="T79" fmla="*/ 61 h 75"/>
                <a:gd name="T80" fmla="*/ 47 w 92"/>
                <a:gd name="T81" fmla="*/ 53 h 75"/>
                <a:gd name="T82" fmla="*/ 56 w 92"/>
                <a:gd name="T83" fmla="*/ 33 h 75"/>
                <a:gd name="T84" fmla="*/ 62 w 92"/>
                <a:gd name="T85" fmla="*/ 24 h 75"/>
                <a:gd name="T86" fmla="*/ 66 w 92"/>
                <a:gd name="T87" fmla="*/ 23 h 75"/>
                <a:gd name="T88" fmla="*/ 69 w 92"/>
                <a:gd name="T89" fmla="*/ 23 h 75"/>
                <a:gd name="T90" fmla="*/ 74 w 92"/>
                <a:gd name="T91" fmla="*/ 26 h 75"/>
                <a:gd name="T92" fmla="*/ 77 w 92"/>
                <a:gd name="T93" fmla="*/ 30 h 75"/>
                <a:gd name="T94" fmla="*/ 77 w 92"/>
                <a:gd name="T95" fmla="*/ 37 h 75"/>
                <a:gd name="T96" fmla="*/ 74 w 92"/>
                <a:gd name="T97" fmla="*/ 49 h 75"/>
                <a:gd name="T98" fmla="*/ 70 w 92"/>
                <a:gd name="T99" fmla="*/ 54 h 75"/>
                <a:gd name="T100" fmla="*/ 65 w 92"/>
                <a:gd name="T101" fmla="*/ 57 h 75"/>
                <a:gd name="T102" fmla="*/ 59 w 92"/>
                <a:gd name="T103" fmla="*/ 57 h 7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2" h="75">
                  <a:moveTo>
                    <a:pt x="54" y="74"/>
                  </a:moveTo>
                  <a:lnTo>
                    <a:pt x="55" y="74"/>
                  </a:lnTo>
                  <a:lnTo>
                    <a:pt x="57" y="74"/>
                  </a:lnTo>
                  <a:lnTo>
                    <a:pt x="60" y="74"/>
                  </a:lnTo>
                  <a:lnTo>
                    <a:pt x="63" y="74"/>
                  </a:lnTo>
                  <a:lnTo>
                    <a:pt x="66" y="74"/>
                  </a:lnTo>
                  <a:lnTo>
                    <a:pt x="69" y="73"/>
                  </a:lnTo>
                  <a:lnTo>
                    <a:pt x="72" y="72"/>
                  </a:lnTo>
                  <a:lnTo>
                    <a:pt x="74" y="70"/>
                  </a:lnTo>
                  <a:lnTo>
                    <a:pt x="77" y="69"/>
                  </a:lnTo>
                  <a:lnTo>
                    <a:pt x="78" y="68"/>
                  </a:lnTo>
                  <a:lnTo>
                    <a:pt x="79" y="67"/>
                  </a:lnTo>
                  <a:lnTo>
                    <a:pt x="81" y="65"/>
                  </a:lnTo>
                  <a:lnTo>
                    <a:pt x="83" y="62"/>
                  </a:lnTo>
                  <a:lnTo>
                    <a:pt x="84" y="60"/>
                  </a:lnTo>
                  <a:lnTo>
                    <a:pt x="86" y="56"/>
                  </a:lnTo>
                  <a:lnTo>
                    <a:pt x="87" y="53"/>
                  </a:lnTo>
                  <a:lnTo>
                    <a:pt x="89" y="49"/>
                  </a:lnTo>
                  <a:lnTo>
                    <a:pt x="89" y="46"/>
                  </a:lnTo>
                  <a:lnTo>
                    <a:pt x="90" y="42"/>
                  </a:lnTo>
                  <a:lnTo>
                    <a:pt x="91" y="38"/>
                  </a:lnTo>
                  <a:lnTo>
                    <a:pt x="91" y="34"/>
                  </a:lnTo>
                  <a:lnTo>
                    <a:pt x="91" y="31"/>
                  </a:lnTo>
                  <a:lnTo>
                    <a:pt x="91" y="28"/>
                  </a:lnTo>
                  <a:lnTo>
                    <a:pt x="90" y="24"/>
                  </a:lnTo>
                  <a:lnTo>
                    <a:pt x="89" y="22"/>
                  </a:lnTo>
                  <a:lnTo>
                    <a:pt x="88" y="19"/>
                  </a:lnTo>
                  <a:lnTo>
                    <a:pt x="87" y="17"/>
                  </a:lnTo>
                  <a:lnTo>
                    <a:pt x="85" y="14"/>
                  </a:lnTo>
                  <a:lnTo>
                    <a:pt x="83" y="13"/>
                  </a:lnTo>
                  <a:lnTo>
                    <a:pt x="81" y="11"/>
                  </a:lnTo>
                  <a:lnTo>
                    <a:pt x="79" y="9"/>
                  </a:lnTo>
                  <a:lnTo>
                    <a:pt x="76" y="8"/>
                  </a:lnTo>
                  <a:lnTo>
                    <a:pt x="70" y="6"/>
                  </a:lnTo>
                  <a:lnTo>
                    <a:pt x="67" y="5"/>
                  </a:lnTo>
                  <a:lnTo>
                    <a:pt x="65" y="5"/>
                  </a:lnTo>
                  <a:lnTo>
                    <a:pt x="64" y="5"/>
                  </a:lnTo>
                  <a:lnTo>
                    <a:pt x="63" y="5"/>
                  </a:lnTo>
                  <a:lnTo>
                    <a:pt x="61" y="5"/>
                  </a:lnTo>
                  <a:lnTo>
                    <a:pt x="58" y="6"/>
                  </a:lnTo>
                  <a:lnTo>
                    <a:pt x="56" y="7"/>
                  </a:lnTo>
                  <a:lnTo>
                    <a:pt x="53" y="8"/>
                  </a:lnTo>
                  <a:lnTo>
                    <a:pt x="51" y="10"/>
                  </a:lnTo>
                  <a:lnTo>
                    <a:pt x="49" y="12"/>
                  </a:lnTo>
                  <a:lnTo>
                    <a:pt x="46" y="15"/>
                  </a:lnTo>
                  <a:lnTo>
                    <a:pt x="43" y="20"/>
                  </a:lnTo>
                  <a:lnTo>
                    <a:pt x="41" y="24"/>
                  </a:lnTo>
                  <a:lnTo>
                    <a:pt x="38" y="30"/>
                  </a:lnTo>
                  <a:lnTo>
                    <a:pt x="34" y="38"/>
                  </a:lnTo>
                  <a:lnTo>
                    <a:pt x="32" y="42"/>
                  </a:lnTo>
                  <a:lnTo>
                    <a:pt x="30" y="44"/>
                  </a:lnTo>
                  <a:lnTo>
                    <a:pt x="29" y="46"/>
                  </a:lnTo>
                  <a:lnTo>
                    <a:pt x="28" y="47"/>
                  </a:lnTo>
                  <a:lnTo>
                    <a:pt x="27" y="47"/>
                  </a:lnTo>
                  <a:lnTo>
                    <a:pt x="26" y="47"/>
                  </a:lnTo>
                  <a:lnTo>
                    <a:pt x="25" y="47"/>
                  </a:lnTo>
                  <a:lnTo>
                    <a:pt x="23" y="47"/>
                  </a:lnTo>
                  <a:lnTo>
                    <a:pt x="22" y="47"/>
                  </a:lnTo>
                  <a:lnTo>
                    <a:pt x="21" y="47"/>
                  </a:lnTo>
                  <a:lnTo>
                    <a:pt x="20" y="47"/>
                  </a:lnTo>
                  <a:lnTo>
                    <a:pt x="18" y="45"/>
                  </a:lnTo>
                  <a:lnTo>
                    <a:pt x="17" y="44"/>
                  </a:lnTo>
                  <a:lnTo>
                    <a:pt x="16" y="42"/>
                  </a:lnTo>
                  <a:lnTo>
                    <a:pt x="15" y="40"/>
                  </a:lnTo>
                  <a:lnTo>
                    <a:pt x="15" y="37"/>
                  </a:lnTo>
                  <a:lnTo>
                    <a:pt x="15" y="36"/>
                  </a:lnTo>
                  <a:lnTo>
                    <a:pt x="15" y="34"/>
                  </a:lnTo>
                  <a:lnTo>
                    <a:pt x="15" y="31"/>
                  </a:lnTo>
                  <a:lnTo>
                    <a:pt x="16" y="29"/>
                  </a:lnTo>
                  <a:lnTo>
                    <a:pt x="16" y="27"/>
                  </a:lnTo>
                  <a:lnTo>
                    <a:pt x="17" y="26"/>
                  </a:lnTo>
                  <a:lnTo>
                    <a:pt x="18" y="24"/>
                  </a:lnTo>
                  <a:lnTo>
                    <a:pt x="19" y="22"/>
                  </a:lnTo>
                  <a:lnTo>
                    <a:pt x="21" y="20"/>
                  </a:lnTo>
                  <a:lnTo>
                    <a:pt x="23" y="18"/>
                  </a:lnTo>
                  <a:lnTo>
                    <a:pt x="26" y="17"/>
                  </a:lnTo>
                  <a:lnTo>
                    <a:pt x="29" y="17"/>
                  </a:lnTo>
                  <a:lnTo>
                    <a:pt x="30" y="17"/>
                  </a:lnTo>
                  <a:lnTo>
                    <a:pt x="31" y="17"/>
                  </a:lnTo>
                  <a:lnTo>
                    <a:pt x="35" y="1"/>
                  </a:lnTo>
                  <a:lnTo>
                    <a:pt x="32" y="0"/>
                  </a:lnTo>
                  <a:lnTo>
                    <a:pt x="29" y="0"/>
                  </a:lnTo>
                  <a:lnTo>
                    <a:pt x="26" y="0"/>
                  </a:lnTo>
                  <a:lnTo>
                    <a:pt x="23" y="0"/>
                  </a:lnTo>
                  <a:lnTo>
                    <a:pt x="21" y="1"/>
                  </a:lnTo>
                  <a:lnTo>
                    <a:pt x="18" y="2"/>
                  </a:lnTo>
                  <a:lnTo>
                    <a:pt x="16" y="4"/>
                  </a:lnTo>
                  <a:lnTo>
                    <a:pt x="14" y="5"/>
                  </a:lnTo>
                  <a:lnTo>
                    <a:pt x="12" y="7"/>
                  </a:lnTo>
                  <a:lnTo>
                    <a:pt x="10" y="9"/>
                  </a:lnTo>
                  <a:lnTo>
                    <a:pt x="8" y="11"/>
                  </a:lnTo>
                  <a:lnTo>
                    <a:pt x="7" y="13"/>
                  </a:lnTo>
                  <a:lnTo>
                    <a:pt x="5" y="16"/>
                  </a:lnTo>
                  <a:lnTo>
                    <a:pt x="4" y="19"/>
                  </a:lnTo>
                  <a:lnTo>
                    <a:pt x="3" y="23"/>
                  </a:lnTo>
                  <a:lnTo>
                    <a:pt x="2" y="26"/>
                  </a:lnTo>
                  <a:lnTo>
                    <a:pt x="1" y="30"/>
                  </a:lnTo>
                  <a:lnTo>
                    <a:pt x="0" y="34"/>
                  </a:lnTo>
                  <a:lnTo>
                    <a:pt x="0" y="37"/>
                  </a:lnTo>
                  <a:lnTo>
                    <a:pt x="0" y="40"/>
                  </a:lnTo>
                  <a:lnTo>
                    <a:pt x="0" y="44"/>
                  </a:lnTo>
                  <a:lnTo>
                    <a:pt x="1" y="47"/>
                  </a:lnTo>
                  <a:lnTo>
                    <a:pt x="2" y="49"/>
                  </a:lnTo>
                  <a:lnTo>
                    <a:pt x="3" y="52"/>
                  </a:lnTo>
                  <a:lnTo>
                    <a:pt x="4" y="54"/>
                  </a:lnTo>
                  <a:lnTo>
                    <a:pt x="5" y="56"/>
                  </a:lnTo>
                  <a:lnTo>
                    <a:pt x="7" y="58"/>
                  </a:lnTo>
                  <a:lnTo>
                    <a:pt x="9" y="60"/>
                  </a:lnTo>
                  <a:lnTo>
                    <a:pt x="12" y="61"/>
                  </a:lnTo>
                  <a:lnTo>
                    <a:pt x="14" y="62"/>
                  </a:lnTo>
                  <a:lnTo>
                    <a:pt x="16" y="63"/>
                  </a:lnTo>
                  <a:lnTo>
                    <a:pt x="19" y="64"/>
                  </a:lnTo>
                  <a:lnTo>
                    <a:pt x="23" y="65"/>
                  </a:lnTo>
                  <a:lnTo>
                    <a:pt x="26" y="65"/>
                  </a:lnTo>
                  <a:lnTo>
                    <a:pt x="29" y="65"/>
                  </a:lnTo>
                  <a:lnTo>
                    <a:pt x="31" y="65"/>
                  </a:lnTo>
                  <a:lnTo>
                    <a:pt x="34" y="64"/>
                  </a:lnTo>
                  <a:lnTo>
                    <a:pt x="36" y="63"/>
                  </a:lnTo>
                  <a:lnTo>
                    <a:pt x="38" y="61"/>
                  </a:lnTo>
                  <a:lnTo>
                    <a:pt x="40" y="60"/>
                  </a:lnTo>
                  <a:lnTo>
                    <a:pt x="42" y="58"/>
                  </a:lnTo>
                  <a:lnTo>
                    <a:pt x="44" y="56"/>
                  </a:lnTo>
                  <a:lnTo>
                    <a:pt x="46" y="52"/>
                  </a:lnTo>
                  <a:lnTo>
                    <a:pt x="48" y="47"/>
                  </a:lnTo>
                  <a:lnTo>
                    <a:pt x="51" y="42"/>
                  </a:lnTo>
                  <a:lnTo>
                    <a:pt x="55" y="33"/>
                  </a:lnTo>
                  <a:lnTo>
                    <a:pt x="57" y="29"/>
                  </a:lnTo>
                  <a:lnTo>
                    <a:pt x="59" y="27"/>
                  </a:lnTo>
                  <a:lnTo>
                    <a:pt x="61" y="24"/>
                  </a:lnTo>
                  <a:lnTo>
                    <a:pt x="62" y="24"/>
                  </a:lnTo>
                  <a:lnTo>
                    <a:pt x="63" y="23"/>
                  </a:lnTo>
                  <a:lnTo>
                    <a:pt x="65" y="23"/>
                  </a:lnTo>
                  <a:lnTo>
                    <a:pt x="66" y="23"/>
                  </a:lnTo>
                  <a:lnTo>
                    <a:pt x="67" y="23"/>
                  </a:lnTo>
                  <a:lnTo>
                    <a:pt x="68" y="23"/>
                  </a:lnTo>
                  <a:lnTo>
                    <a:pt x="71" y="24"/>
                  </a:lnTo>
                  <a:lnTo>
                    <a:pt x="73" y="25"/>
                  </a:lnTo>
                  <a:lnTo>
                    <a:pt x="73" y="26"/>
                  </a:lnTo>
                  <a:lnTo>
                    <a:pt x="74" y="27"/>
                  </a:lnTo>
                  <a:lnTo>
                    <a:pt x="75" y="29"/>
                  </a:lnTo>
                  <a:lnTo>
                    <a:pt x="76" y="30"/>
                  </a:lnTo>
                  <a:lnTo>
                    <a:pt x="76" y="31"/>
                  </a:lnTo>
                  <a:lnTo>
                    <a:pt x="76" y="34"/>
                  </a:lnTo>
                  <a:lnTo>
                    <a:pt x="76" y="37"/>
                  </a:lnTo>
                  <a:lnTo>
                    <a:pt x="75" y="41"/>
                  </a:lnTo>
                  <a:lnTo>
                    <a:pt x="74" y="45"/>
                  </a:lnTo>
                  <a:lnTo>
                    <a:pt x="73" y="48"/>
                  </a:lnTo>
                  <a:lnTo>
                    <a:pt x="71" y="51"/>
                  </a:lnTo>
                  <a:lnTo>
                    <a:pt x="70" y="52"/>
                  </a:lnTo>
                  <a:lnTo>
                    <a:pt x="69" y="53"/>
                  </a:lnTo>
                  <a:lnTo>
                    <a:pt x="67" y="55"/>
                  </a:lnTo>
                  <a:lnTo>
                    <a:pt x="65" y="56"/>
                  </a:lnTo>
                  <a:lnTo>
                    <a:pt x="64" y="56"/>
                  </a:lnTo>
                  <a:lnTo>
                    <a:pt x="61" y="56"/>
                  </a:lnTo>
                  <a:lnTo>
                    <a:pt x="59" y="56"/>
                  </a:lnTo>
                  <a:lnTo>
                    <a:pt x="58" y="56"/>
                  </a:lnTo>
                  <a:lnTo>
                    <a:pt x="54" y="74"/>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42" name="Freeform 110"/>
            <p:cNvSpPr>
              <a:spLocks/>
            </p:cNvSpPr>
            <p:nvPr/>
          </p:nvSpPr>
          <p:spPr bwMode="auto">
            <a:xfrm>
              <a:off x="100" y="3272"/>
              <a:ext cx="100" cy="87"/>
            </a:xfrm>
            <a:custGeom>
              <a:avLst/>
              <a:gdLst>
                <a:gd name="T0" fmla="*/ 0 w 100"/>
                <a:gd name="T1" fmla="*/ 18 h 87"/>
                <a:gd name="T2" fmla="*/ 58 w 100"/>
                <a:gd name="T3" fmla="*/ 86 h 87"/>
                <a:gd name="T4" fmla="*/ 67 w 100"/>
                <a:gd name="T5" fmla="*/ 70 h 87"/>
                <a:gd name="T6" fmla="*/ 55 w 100"/>
                <a:gd name="T7" fmla="*/ 56 h 87"/>
                <a:gd name="T8" fmla="*/ 72 w 100"/>
                <a:gd name="T9" fmla="*/ 28 h 87"/>
                <a:gd name="T10" fmla="*/ 89 w 100"/>
                <a:gd name="T11" fmla="*/ 32 h 87"/>
                <a:gd name="T12" fmla="*/ 99 w 100"/>
                <a:gd name="T13" fmla="*/ 16 h 87"/>
                <a:gd name="T14" fmla="*/ 28 w 100"/>
                <a:gd name="T15" fmla="*/ 3 h 87"/>
                <a:gd name="T16" fmla="*/ 20 w 100"/>
                <a:gd name="T17" fmla="*/ 17 h 87"/>
                <a:gd name="T18" fmla="*/ 57 w 100"/>
                <a:gd name="T19" fmla="*/ 25 h 87"/>
                <a:gd name="T20" fmla="*/ 45 w 100"/>
                <a:gd name="T21" fmla="*/ 45 h 87"/>
                <a:gd name="T22" fmla="*/ 20 w 100"/>
                <a:gd name="T23" fmla="*/ 17 h 87"/>
                <a:gd name="T24" fmla="*/ 28 w 100"/>
                <a:gd name="T25" fmla="*/ 3 h 87"/>
                <a:gd name="T26" fmla="*/ 10 w 100"/>
                <a:gd name="T27" fmla="*/ 0 h 87"/>
                <a:gd name="T28" fmla="*/ 0 w 100"/>
                <a:gd name="T29" fmla="*/ 18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 h="87">
                  <a:moveTo>
                    <a:pt x="0" y="18"/>
                  </a:moveTo>
                  <a:lnTo>
                    <a:pt x="58" y="86"/>
                  </a:lnTo>
                  <a:lnTo>
                    <a:pt x="67" y="70"/>
                  </a:lnTo>
                  <a:lnTo>
                    <a:pt x="55" y="56"/>
                  </a:lnTo>
                  <a:lnTo>
                    <a:pt x="72" y="28"/>
                  </a:lnTo>
                  <a:lnTo>
                    <a:pt x="89" y="32"/>
                  </a:lnTo>
                  <a:lnTo>
                    <a:pt x="99" y="16"/>
                  </a:lnTo>
                  <a:lnTo>
                    <a:pt x="28" y="3"/>
                  </a:lnTo>
                  <a:lnTo>
                    <a:pt x="20" y="17"/>
                  </a:lnTo>
                  <a:lnTo>
                    <a:pt x="57" y="25"/>
                  </a:lnTo>
                  <a:lnTo>
                    <a:pt x="45" y="45"/>
                  </a:lnTo>
                  <a:lnTo>
                    <a:pt x="20" y="17"/>
                  </a:lnTo>
                  <a:lnTo>
                    <a:pt x="28" y="3"/>
                  </a:lnTo>
                  <a:lnTo>
                    <a:pt x="10" y="0"/>
                  </a:lnTo>
                  <a:lnTo>
                    <a:pt x="0" y="18"/>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43" name="Freeform 111"/>
            <p:cNvSpPr>
              <a:spLocks/>
            </p:cNvSpPr>
            <p:nvPr/>
          </p:nvSpPr>
          <p:spPr bwMode="auto">
            <a:xfrm>
              <a:off x="418" y="2991"/>
              <a:ext cx="52" cy="90"/>
            </a:xfrm>
            <a:custGeom>
              <a:avLst/>
              <a:gdLst>
                <a:gd name="T0" fmla="*/ 35 w 52"/>
                <a:gd name="T1" fmla="*/ 89 h 88"/>
                <a:gd name="T2" fmla="*/ 51 w 52"/>
                <a:gd name="T3" fmla="*/ 82 h 88"/>
                <a:gd name="T4" fmla="*/ 16 w 52"/>
                <a:gd name="T5" fmla="*/ 0 h 88"/>
                <a:gd name="T6" fmla="*/ 0 w 52"/>
                <a:gd name="T7" fmla="*/ 8 h 88"/>
                <a:gd name="T8" fmla="*/ 35 w 52"/>
                <a:gd name="T9" fmla="*/ 89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88">
                  <a:moveTo>
                    <a:pt x="35" y="87"/>
                  </a:moveTo>
                  <a:lnTo>
                    <a:pt x="51" y="80"/>
                  </a:lnTo>
                  <a:lnTo>
                    <a:pt x="16" y="0"/>
                  </a:lnTo>
                  <a:lnTo>
                    <a:pt x="0" y="8"/>
                  </a:lnTo>
                  <a:lnTo>
                    <a:pt x="35" y="87"/>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44" name="Freeform 112"/>
            <p:cNvSpPr>
              <a:spLocks/>
            </p:cNvSpPr>
            <p:nvPr/>
          </p:nvSpPr>
          <p:spPr bwMode="auto">
            <a:xfrm>
              <a:off x="253" y="3078"/>
              <a:ext cx="92" cy="90"/>
            </a:xfrm>
            <a:custGeom>
              <a:avLst/>
              <a:gdLst>
                <a:gd name="T0" fmla="*/ 35 w 91"/>
                <a:gd name="T1" fmla="*/ 84 h 91"/>
                <a:gd name="T2" fmla="*/ 43 w 91"/>
                <a:gd name="T3" fmla="*/ 88 h 91"/>
                <a:gd name="T4" fmla="*/ 50 w 91"/>
                <a:gd name="T5" fmla="*/ 89 h 91"/>
                <a:gd name="T6" fmla="*/ 59 w 91"/>
                <a:gd name="T7" fmla="*/ 89 h 91"/>
                <a:gd name="T8" fmla="*/ 68 w 91"/>
                <a:gd name="T9" fmla="*/ 85 h 91"/>
                <a:gd name="T10" fmla="*/ 77 w 91"/>
                <a:gd name="T11" fmla="*/ 78 h 91"/>
                <a:gd name="T12" fmla="*/ 85 w 91"/>
                <a:gd name="T13" fmla="*/ 69 h 91"/>
                <a:gd name="T14" fmla="*/ 89 w 91"/>
                <a:gd name="T15" fmla="*/ 60 h 91"/>
                <a:gd name="T16" fmla="*/ 91 w 91"/>
                <a:gd name="T17" fmla="*/ 52 h 91"/>
                <a:gd name="T18" fmla="*/ 90 w 91"/>
                <a:gd name="T19" fmla="*/ 44 h 91"/>
                <a:gd name="T20" fmla="*/ 85 w 91"/>
                <a:gd name="T21" fmla="*/ 36 h 91"/>
                <a:gd name="T22" fmla="*/ 79 w 91"/>
                <a:gd name="T23" fmla="*/ 29 h 91"/>
                <a:gd name="T24" fmla="*/ 71 w 91"/>
                <a:gd name="T25" fmla="*/ 26 h 91"/>
                <a:gd name="T26" fmla="*/ 66 w 91"/>
                <a:gd name="T27" fmla="*/ 26 h 91"/>
                <a:gd name="T28" fmla="*/ 56 w 91"/>
                <a:gd name="T29" fmla="*/ 29 h 91"/>
                <a:gd name="T30" fmla="*/ 42 w 91"/>
                <a:gd name="T31" fmla="*/ 35 h 91"/>
                <a:gd name="T32" fmla="*/ 27 w 91"/>
                <a:gd name="T33" fmla="*/ 43 h 91"/>
                <a:gd name="T34" fmla="*/ 23 w 91"/>
                <a:gd name="T35" fmla="*/ 43 h 91"/>
                <a:gd name="T36" fmla="*/ 20 w 91"/>
                <a:gd name="T37" fmla="*/ 41 h 91"/>
                <a:gd name="T38" fmla="*/ 16 w 91"/>
                <a:gd name="T39" fmla="*/ 36 h 91"/>
                <a:gd name="T40" fmla="*/ 16 w 91"/>
                <a:gd name="T41" fmla="*/ 32 h 91"/>
                <a:gd name="T42" fmla="*/ 20 w 91"/>
                <a:gd name="T43" fmla="*/ 25 h 91"/>
                <a:gd name="T44" fmla="*/ 28 w 91"/>
                <a:gd name="T45" fmla="*/ 18 h 91"/>
                <a:gd name="T46" fmla="*/ 33 w 91"/>
                <a:gd name="T47" fmla="*/ 17 h 91"/>
                <a:gd name="T48" fmla="*/ 38 w 91"/>
                <a:gd name="T49" fmla="*/ 17 h 91"/>
                <a:gd name="T50" fmla="*/ 44 w 91"/>
                <a:gd name="T51" fmla="*/ 21 h 91"/>
                <a:gd name="T52" fmla="*/ 53 w 91"/>
                <a:gd name="T53" fmla="*/ 5 h 91"/>
                <a:gd name="T54" fmla="*/ 44 w 91"/>
                <a:gd name="T55" fmla="*/ 1 h 91"/>
                <a:gd name="T56" fmla="*/ 36 w 91"/>
                <a:gd name="T57" fmla="*/ 0 h 91"/>
                <a:gd name="T58" fmla="*/ 28 w 91"/>
                <a:gd name="T59" fmla="*/ 2 h 91"/>
                <a:gd name="T60" fmla="*/ 19 w 91"/>
                <a:gd name="T61" fmla="*/ 6 h 91"/>
                <a:gd name="T62" fmla="*/ 11 w 91"/>
                <a:gd name="T63" fmla="*/ 13 h 91"/>
                <a:gd name="T64" fmla="*/ 4 w 91"/>
                <a:gd name="T65" fmla="*/ 22 h 91"/>
                <a:gd name="T66" fmla="*/ 0 w 91"/>
                <a:gd name="T67" fmla="*/ 30 h 91"/>
                <a:gd name="T68" fmla="*/ 0 w 91"/>
                <a:gd name="T69" fmla="*/ 38 h 91"/>
                <a:gd name="T70" fmla="*/ 2 w 91"/>
                <a:gd name="T71" fmla="*/ 45 h 91"/>
                <a:gd name="T72" fmla="*/ 7 w 91"/>
                <a:gd name="T73" fmla="*/ 52 h 91"/>
                <a:gd name="T74" fmla="*/ 14 w 91"/>
                <a:gd name="T75" fmla="*/ 58 h 91"/>
                <a:gd name="T76" fmla="*/ 19 w 91"/>
                <a:gd name="T77" fmla="*/ 60 h 91"/>
                <a:gd name="T78" fmla="*/ 27 w 91"/>
                <a:gd name="T79" fmla="*/ 60 h 91"/>
                <a:gd name="T80" fmla="*/ 36 w 91"/>
                <a:gd name="T81" fmla="*/ 57 h 91"/>
                <a:gd name="T82" fmla="*/ 56 w 91"/>
                <a:gd name="T83" fmla="*/ 47 h 91"/>
                <a:gd name="T84" fmla="*/ 63 w 91"/>
                <a:gd name="T85" fmla="*/ 45 h 91"/>
                <a:gd name="T86" fmla="*/ 68 w 91"/>
                <a:gd name="T87" fmla="*/ 45 h 91"/>
                <a:gd name="T88" fmla="*/ 72 w 91"/>
                <a:gd name="T89" fmla="*/ 46 h 91"/>
                <a:gd name="T90" fmla="*/ 75 w 91"/>
                <a:gd name="T91" fmla="*/ 50 h 91"/>
                <a:gd name="T92" fmla="*/ 74 w 91"/>
                <a:gd name="T93" fmla="*/ 57 h 91"/>
                <a:gd name="T94" fmla="*/ 71 w 91"/>
                <a:gd name="T95" fmla="*/ 62 h 91"/>
                <a:gd name="T96" fmla="*/ 63 w 91"/>
                <a:gd name="T97" fmla="*/ 69 h 91"/>
                <a:gd name="T98" fmla="*/ 59 w 91"/>
                <a:gd name="T99" fmla="*/ 71 h 91"/>
                <a:gd name="T100" fmla="*/ 50 w 91"/>
                <a:gd name="T101" fmla="*/ 71 h 91"/>
                <a:gd name="T102" fmla="*/ 43 w 91"/>
                <a:gd name="T103" fmla="*/ 68 h 9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1" h="91">
                  <a:moveTo>
                    <a:pt x="30" y="81"/>
                  </a:moveTo>
                  <a:lnTo>
                    <a:pt x="33" y="83"/>
                  </a:lnTo>
                  <a:lnTo>
                    <a:pt x="35" y="85"/>
                  </a:lnTo>
                  <a:lnTo>
                    <a:pt x="38" y="87"/>
                  </a:lnTo>
                  <a:lnTo>
                    <a:pt x="40" y="88"/>
                  </a:lnTo>
                  <a:lnTo>
                    <a:pt x="43" y="89"/>
                  </a:lnTo>
                  <a:lnTo>
                    <a:pt x="46" y="90"/>
                  </a:lnTo>
                  <a:lnTo>
                    <a:pt x="48" y="90"/>
                  </a:lnTo>
                  <a:lnTo>
                    <a:pt x="49" y="90"/>
                  </a:lnTo>
                  <a:lnTo>
                    <a:pt x="52" y="90"/>
                  </a:lnTo>
                  <a:lnTo>
                    <a:pt x="55" y="90"/>
                  </a:lnTo>
                  <a:lnTo>
                    <a:pt x="58" y="90"/>
                  </a:lnTo>
                  <a:lnTo>
                    <a:pt x="61" y="88"/>
                  </a:lnTo>
                  <a:lnTo>
                    <a:pt x="64" y="87"/>
                  </a:lnTo>
                  <a:lnTo>
                    <a:pt x="67" y="86"/>
                  </a:lnTo>
                  <a:lnTo>
                    <a:pt x="70" y="83"/>
                  </a:lnTo>
                  <a:lnTo>
                    <a:pt x="73" y="81"/>
                  </a:lnTo>
                  <a:lnTo>
                    <a:pt x="76" y="79"/>
                  </a:lnTo>
                  <a:lnTo>
                    <a:pt x="79" y="76"/>
                  </a:lnTo>
                  <a:lnTo>
                    <a:pt x="82" y="73"/>
                  </a:lnTo>
                  <a:lnTo>
                    <a:pt x="84" y="70"/>
                  </a:lnTo>
                  <a:lnTo>
                    <a:pt x="85" y="67"/>
                  </a:lnTo>
                  <a:lnTo>
                    <a:pt x="87" y="64"/>
                  </a:lnTo>
                  <a:lnTo>
                    <a:pt x="88" y="61"/>
                  </a:lnTo>
                  <a:lnTo>
                    <a:pt x="89" y="58"/>
                  </a:lnTo>
                  <a:lnTo>
                    <a:pt x="90" y="55"/>
                  </a:lnTo>
                  <a:lnTo>
                    <a:pt x="90" y="53"/>
                  </a:lnTo>
                  <a:lnTo>
                    <a:pt x="90" y="50"/>
                  </a:lnTo>
                  <a:lnTo>
                    <a:pt x="90" y="47"/>
                  </a:lnTo>
                  <a:lnTo>
                    <a:pt x="89" y="44"/>
                  </a:lnTo>
                  <a:lnTo>
                    <a:pt x="88" y="42"/>
                  </a:lnTo>
                  <a:lnTo>
                    <a:pt x="86" y="39"/>
                  </a:lnTo>
                  <a:lnTo>
                    <a:pt x="84" y="36"/>
                  </a:lnTo>
                  <a:lnTo>
                    <a:pt x="83" y="34"/>
                  </a:lnTo>
                  <a:lnTo>
                    <a:pt x="80" y="31"/>
                  </a:lnTo>
                  <a:lnTo>
                    <a:pt x="78" y="29"/>
                  </a:lnTo>
                  <a:lnTo>
                    <a:pt x="75" y="28"/>
                  </a:lnTo>
                  <a:lnTo>
                    <a:pt x="73" y="27"/>
                  </a:lnTo>
                  <a:lnTo>
                    <a:pt x="70" y="26"/>
                  </a:lnTo>
                  <a:lnTo>
                    <a:pt x="69" y="26"/>
                  </a:lnTo>
                  <a:lnTo>
                    <a:pt x="67" y="26"/>
                  </a:lnTo>
                  <a:lnTo>
                    <a:pt x="65" y="26"/>
                  </a:lnTo>
                  <a:lnTo>
                    <a:pt x="61" y="26"/>
                  </a:lnTo>
                  <a:lnTo>
                    <a:pt x="57" y="28"/>
                  </a:lnTo>
                  <a:lnTo>
                    <a:pt x="55" y="29"/>
                  </a:lnTo>
                  <a:lnTo>
                    <a:pt x="52" y="30"/>
                  </a:lnTo>
                  <a:lnTo>
                    <a:pt x="47" y="32"/>
                  </a:lnTo>
                  <a:lnTo>
                    <a:pt x="42" y="35"/>
                  </a:lnTo>
                  <a:lnTo>
                    <a:pt x="34" y="40"/>
                  </a:lnTo>
                  <a:lnTo>
                    <a:pt x="30" y="41"/>
                  </a:lnTo>
                  <a:lnTo>
                    <a:pt x="27" y="43"/>
                  </a:lnTo>
                  <a:lnTo>
                    <a:pt x="25" y="43"/>
                  </a:lnTo>
                  <a:lnTo>
                    <a:pt x="24" y="43"/>
                  </a:lnTo>
                  <a:lnTo>
                    <a:pt x="23" y="43"/>
                  </a:lnTo>
                  <a:lnTo>
                    <a:pt x="22" y="43"/>
                  </a:lnTo>
                  <a:lnTo>
                    <a:pt x="21" y="42"/>
                  </a:lnTo>
                  <a:lnTo>
                    <a:pt x="20" y="41"/>
                  </a:lnTo>
                  <a:lnTo>
                    <a:pt x="19" y="40"/>
                  </a:lnTo>
                  <a:lnTo>
                    <a:pt x="17" y="39"/>
                  </a:lnTo>
                  <a:lnTo>
                    <a:pt x="16" y="36"/>
                  </a:lnTo>
                  <a:lnTo>
                    <a:pt x="16" y="35"/>
                  </a:lnTo>
                  <a:lnTo>
                    <a:pt x="16" y="34"/>
                  </a:lnTo>
                  <a:lnTo>
                    <a:pt x="16" y="32"/>
                  </a:lnTo>
                  <a:lnTo>
                    <a:pt x="17" y="30"/>
                  </a:lnTo>
                  <a:lnTo>
                    <a:pt x="18" y="27"/>
                  </a:lnTo>
                  <a:lnTo>
                    <a:pt x="20" y="25"/>
                  </a:lnTo>
                  <a:lnTo>
                    <a:pt x="22" y="23"/>
                  </a:lnTo>
                  <a:lnTo>
                    <a:pt x="25" y="20"/>
                  </a:lnTo>
                  <a:lnTo>
                    <a:pt x="28" y="18"/>
                  </a:lnTo>
                  <a:lnTo>
                    <a:pt x="30" y="18"/>
                  </a:lnTo>
                  <a:lnTo>
                    <a:pt x="31" y="17"/>
                  </a:lnTo>
                  <a:lnTo>
                    <a:pt x="33" y="17"/>
                  </a:lnTo>
                  <a:lnTo>
                    <a:pt x="35" y="16"/>
                  </a:lnTo>
                  <a:lnTo>
                    <a:pt x="36" y="17"/>
                  </a:lnTo>
                  <a:lnTo>
                    <a:pt x="38" y="17"/>
                  </a:lnTo>
                  <a:lnTo>
                    <a:pt x="39" y="17"/>
                  </a:lnTo>
                  <a:lnTo>
                    <a:pt x="42" y="19"/>
                  </a:lnTo>
                  <a:lnTo>
                    <a:pt x="44" y="21"/>
                  </a:lnTo>
                  <a:lnTo>
                    <a:pt x="56" y="9"/>
                  </a:lnTo>
                  <a:lnTo>
                    <a:pt x="54" y="7"/>
                  </a:lnTo>
                  <a:lnTo>
                    <a:pt x="52" y="5"/>
                  </a:lnTo>
                  <a:lnTo>
                    <a:pt x="49" y="3"/>
                  </a:lnTo>
                  <a:lnTo>
                    <a:pt x="47" y="2"/>
                  </a:lnTo>
                  <a:lnTo>
                    <a:pt x="44" y="1"/>
                  </a:lnTo>
                  <a:lnTo>
                    <a:pt x="41" y="0"/>
                  </a:lnTo>
                  <a:lnTo>
                    <a:pt x="39" y="0"/>
                  </a:lnTo>
                  <a:lnTo>
                    <a:pt x="36" y="0"/>
                  </a:lnTo>
                  <a:lnTo>
                    <a:pt x="33" y="0"/>
                  </a:lnTo>
                  <a:lnTo>
                    <a:pt x="31" y="1"/>
                  </a:lnTo>
                  <a:lnTo>
                    <a:pt x="28" y="2"/>
                  </a:lnTo>
                  <a:lnTo>
                    <a:pt x="25" y="3"/>
                  </a:lnTo>
                  <a:lnTo>
                    <a:pt x="22" y="5"/>
                  </a:lnTo>
                  <a:lnTo>
                    <a:pt x="19" y="6"/>
                  </a:lnTo>
                  <a:lnTo>
                    <a:pt x="16" y="8"/>
                  </a:lnTo>
                  <a:lnTo>
                    <a:pt x="14" y="11"/>
                  </a:lnTo>
                  <a:lnTo>
                    <a:pt x="11" y="13"/>
                  </a:lnTo>
                  <a:lnTo>
                    <a:pt x="8" y="16"/>
                  </a:lnTo>
                  <a:lnTo>
                    <a:pt x="6" y="19"/>
                  </a:lnTo>
                  <a:lnTo>
                    <a:pt x="4" y="22"/>
                  </a:lnTo>
                  <a:lnTo>
                    <a:pt x="3" y="25"/>
                  </a:lnTo>
                  <a:lnTo>
                    <a:pt x="1" y="27"/>
                  </a:lnTo>
                  <a:lnTo>
                    <a:pt x="0" y="30"/>
                  </a:lnTo>
                  <a:lnTo>
                    <a:pt x="0" y="33"/>
                  </a:lnTo>
                  <a:lnTo>
                    <a:pt x="0" y="35"/>
                  </a:lnTo>
                  <a:lnTo>
                    <a:pt x="0" y="38"/>
                  </a:lnTo>
                  <a:lnTo>
                    <a:pt x="0" y="41"/>
                  </a:lnTo>
                  <a:lnTo>
                    <a:pt x="1" y="43"/>
                  </a:lnTo>
                  <a:lnTo>
                    <a:pt x="2" y="46"/>
                  </a:lnTo>
                  <a:lnTo>
                    <a:pt x="3" y="48"/>
                  </a:lnTo>
                  <a:lnTo>
                    <a:pt x="5" y="51"/>
                  </a:lnTo>
                  <a:lnTo>
                    <a:pt x="7" y="53"/>
                  </a:lnTo>
                  <a:lnTo>
                    <a:pt x="9" y="56"/>
                  </a:lnTo>
                  <a:lnTo>
                    <a:pt x="12" y="57"/>
                  </a:lnTo>
                  <a:lnTo>
                    <a:pt x="14" y="59"/>
                  </a:lnTo>
                  <a:lnTo>
                    <a:pt x="15" y="59"/>
                  </a:lnTo>
                  <a:lnTo>
                    <a:pt x="16" y="60"/>
                  </a:lnTo>
                  <a:lnTo>
                    <a:pt x="19" y="61"/>
                  </a:lnTo>
                  <a:lnTo>
                    <a:pt x="22" y="62"/>
                  </a:lnTo>
                  <a:lnTo>
                    <a:pt x="24" y="62"/>
                  </a:lnTo>
                  <a:lnTo>
                    <a:pt x="27" y="61"/>
                  </a:lnTo>
                  <a:lnTo>
                    <a:pt x="29" y="61"/>
                  </a:lnTo>
                  <a:lnTo>
                    <a:pt x="32" y="60"/>
                  </a:lnTo>
                  <a:lnTo>
                    <a:pt x="36" y="58"/>
                  </a:lnTo>
                  <a:lnTo>
                    <a:pt x="41" y="56"/>
                  </a:lnTo>
                  <a:lnTo>
                    <a:pt x="45" y="53"/>
                  </a:lnTo>
                  <a:lnTo>
                    <a:pt x="55" y="48"/>
                  </a:lnTo>
                  <a:lnTo>
                    <a:pt x="58" y="46"/>
                  </a:lnTo>
                  <a:lnTo>
                    <a:pt x="60" y="46"/>
                  </a:lnTo>
                  <a:lnTo>
                    <a:pt x="62" y="45"/>
                  </a:lnTo>
                  <a:lnTo>
                    <a:pt x="64" y="45"/>
                  </a:lnTo>
                  <a:lnTo>
                    <a:pt x="66" y="44"/>
                  </a:lnTo>
                  <a:lnTo>
                    <a:pt x="67" y="45"/>
                  </a:lnTo>
                  <a:lnTo>
                    <a:pt x="68" y="45"/>
                  </a:lnTo>
                  <a:lnTo>
                    <a:pt x="69" y="45"/>
                  </a:lnTo>
                  <a:lnTo>
                    <a:pt x="71" y="47"/>
                  </a:lnTo>
                  <a:lnTo>
                    <a:pt x="73" y="49"/>
                  </a:lnTo>
                  <a:lnTo>
                    <a:pt x="73" y="50"/>
                  </a:lnTo>
                  <a:lnTo>
                    <a:pt x="74" y="51"/>
                  </a:lnTo>
                  <a:lnTo>
                    <a:pt x="74" y="53"/>
                  </a:lnTo>
                  <a:lnTo>
                    <a:pt x="74" y="56"/>
                  </a:lnTo>
                  <a:lnTo>
                    <a:pt x="73" y="58"/>
                  </a:lnTo>
                  <a:lnTo>
                    <a:pt x="72" y="60"/>
                  </a:lnTo>
                  <a:lnTo>
                    <a:pt x="72" y="61"/>
                  </a:lnTo>
                  <a:lnTo>
                    <a:pt x="70" y="63"/>
                  </a:lnTo>
                  <a:lnTo>
                    <a:pt x="67" y="66"/>
                  </a:lnTo>
                  <a:lnTo>
                    <a:pt x="64" y="69"/>
                  </a:lnTo>
                  <a:lnTo>
                    <a:pt x="62" y="70"/>
                  </a:lnTo>
                  <a:lnTo>
                    <a:pt x="61" y="71"/>
                  </a:lnTo>
                  <a:lnTo>
                    <a:pt x="59" y="72"/>
                  </a:lnTo>
                  <a:lnTo>
                    <a:pt x="58" y="72"/>
                  </a:lnTo>
                  <a:lnTo>
                    <a:pt x="54" y="73"/>
                  </a:lnTo>
                  <a:lnTo>
                    <a:pt x="51" y="73"/>
                  </a:lnTo>
                  <a:lnTo>
                    <a:pt x="49" y="72"/>
                  </a:lnTo>
                  <a:lnTo>
                    <a:pt x="46" y="71"/>
                  </a:lnTo>
                  <a:lnTo>
                    <a:pt x="45" y="70"/>
                  </a:lnTo>
                  <a:lnTo>
                    <a:pt x="43" y="69"/>
                  </a:lnTo>
                  <a:lnTo>
                    <a:pt x="30" y="81"/>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45" name="Freeform 113"/>
            <p:cNvSpPr>
              <a:spLocks/>
            </p:cNvSpPr>
            <p:nvPr/>
          </p:nvSpPr>
          <p:spPr bwMode="auto">
            <a:xfrm>
              <a:off x="48" y="3341"/>
              <a:ext cx="97" cy="68"/>
            </a:xfrm>
            <a:custGeom>
              <a:avLst/>
              <a:gdLst>
                <a:gd name="T0" fmla="*/ 90 w 96"/>
                <a:gd name="T1" fmla="*/ 67 h 70"/>
                <a:gd name="T2" fmla="*/ 96 w 96"/>
                <a:gd name="T3" fmla="*/ 51 h 70"/>
                <a:gd name="T4" fmla="*/ 29 w 96"/>
                <a:gd name="T5" fmla="*/ 27 h 70"/>
                <a:gd name="T6" fmla="*/ 38 w 96"/>
                <a:gd name="T7" fmla="*/ 5 h 70"/>
                <a:gd name="T8" fmla="*/ 24 w 96"/>
                <a:gd name="T9" fmla="*/ 0 h 70"/>
                <a:gd name="T10" fmla="*/ 0 w 96"/>
                <a:gd name="T11" fmla="*/ 61 h 70"/>
                <a:gd name="T12" fmla="*/ 14 w 96"/>
                <a:gd name="T13" fmla="*/ 66 h 70"/>
                <a:gd name="T14" fmla="*/ 23 w 96"/>
                <a:gd name="T15" fmla="*/ 44 h 70"/>
                <a:gd name="T16" fmla="*/ 90 w 96"/>
                <a:gd name="T17" fmla="*/ 67 h 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6" h="70">
                  <a:moveTo>
                    <a:pt x="89" y="69"/>
                  </a:moveTo>
                  <a:lnTo>
                    <a:pt x="95" y="53"/>
                  </a:lnTo>
                  <a:lnTo>
                    <a:pt x="29" y="28"/>
                  </a:lnTo>
                  <a:lnTo>
                    <a:pt x="38" y="5"/>
                  </a:lnTo>
                  <a:lnTo>
                    <a:pt x="24" y="0"/>
                  </a:lnTo>
                  <a:lnTo>
                    <a:pt x="0" y="63"/>
                  </a:lnTo>
                  <a:lnTo>
                    <a:pt x="14" y="68"/>
                  </a:lnTo>
                  <a:lnTo>
                    <a:pt x="23" y="45"/>
                  </a:lnTo>
                  <a:lnTo>
                    <a:pt x="89" y="69"/>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46" name="Freeform 114"/>
            <p:cNvSpPr>
              <a:spLocks/>
            </p:cNvSpPr>
            <p:nvPr/>
          </p:nvSpPr>
          <p:spPr bwMode="auto">
            <a:xfrm>
              <a:off x="200" y="3138"/>
              <a:ext cx="78" cy="71"/>
            </a:xfrm>
            <a:custGeom>
              <a:avLst/>
              <a:gdLst>
                <a:gd name="T0" fmla="*/ 65 w 77"/>
                <a:gd name="T1" fmla="*/ 70 h 71"/>
                <a:gd name="T2" fmla="*/ 77 w 77"/>
                <a:gd name="T3" fmla="*/ 57 h 71"/>
                <a:gd name="T4" fmla="*/ 12 w 77"/>
                <a:gd name="T5" fmla="*/ 0 h 71"/>
                <a:gd name="T6" fmla="*/ 0 w 77"/>
                <a:gd name="T7" fmla="*/ 13 h 71"/>
                <a:gd name="T8" fmla="*/ 65 w 77"/>
                <a:gd name="T9" fmla="*/ 70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71">
                  <a:moveTo>
                    <a:pt x="64" y="70"/>
                  </a:moveTo>
                  <a:lnTo>
                    <a:pt x="76" y="57"/>
                  </a:lnTo>
                  <a:lnTo>
                    <a:pt x="12" y="0"/>
                  </a:lnTo>
                  <a:lnTo>
                    <a:pt x="0" y="13"/>
                  </a:lnTo>
                  <a:lnTo>
                    <a:pt x="64" y="70"/>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47" name="Freeform 115"/>
            <p:cNvSpPr>
              <a:spLocks/>
            </p:cNvSpPr>
            <p:nvPr/>
          </p:nvSpPr>
          <p:spPr bwMode="auto">
            <a:xfrm>
              <a:off x="480" y="2954"/>
              <a:ext cx="85" cy="95"/>
            </a:xfrm>
            <a:custGeom>
              <a:avLst/>
              <a:gdLst>
                <a:gd name="T0" fmla="*/ 66 w 84"/>
                <a:gd name="T1" fmla="*/ 53 h 93"/>
                <a:gd name="T2" fmla="*/ 67 w 84"/>
                <a:gd name="T3" fmla="*/ 57 h 93"/>
                <a:gd name="T4" fmla="*/ 65 w 84"/>
                <a:gd name="T5" fmla="*/ 63 h 93"/>
                <a:gd name="T6" fmla="*/ 62 w 84"/>
                <a:gd name="T7" fmla="*/ 69 h 93"/>
                <a:gd name="T8" fmla="*/ 57 w 84"/>
                <a:gd name="T9" fmla="*/ 74 h 93"/>
                <a:gd name="T10" fmla="*/ 53 w 84"/>
                <a:gd name="T11" fmla="*/ 76 h 93"/>
                <a:gd name="T12" fmla="*/ 48 w 84"/>
                <a:gd name="T13" fmla="*/ 77 h 93"/>
                <a:gd name="T14" fmla="*/ 43 w 84"/>
                <a:gd name="T15" fmla="*/ 77 h 93"/>
                <a:gd name="T16" fmla="*/ 38 w 84"/>
                <a:gd name="T17" fmla="*/ 76 h 93"/>
                <a:gd name="T18" fmla="*/ 34 w 84"/>
                <a:gd name="T19" fmla="*/ 74 h 93"/>
                <a:gd name="T20" fmla="*/ 30 w 84"/>
                <a:gd name="T21" fmla="*/ 70 h 93"/>
                <a:gd name="T22" fmla="*/ 27 w 84"/>
                <a:gd name="T23" fmla="*/ 66 h 93"/>
                <a:gd name="T24" fmla="*/ 22 w 84"/>
                <a:gd name="T25" fmla="*/ 59 h 93"/>
                <a:gd name="T26" fmla="*/ 20 w 84"/>
                <a:gd name="T27" fmla="*/ 52 h 93"/>
                <a:gd name="T28" fmla="*/ 18 w 84"/>
                <a:gd name="T29" fmla="*/ 46 h 93"/>
                <a:gd name="T30" fmla="*/ 18 w 84"/>
                <a:gd name="T31" fmla="*/ 40 h 93"/>
                <a:gd name="T32" fmla="*/ 18 w 84"/>
                <a:gd name="T33" fmla="*/ 35 h 93"/>
                <a:gd name="T34" fmla="*/ 20 w 84"/>
                <a:gd name="T35" fmla="*/ 30 h 93"/>
                <a:gd name="T36" fmla="*/ 22 w 84"/>
                <a:gd name="T37" fmla="*/ 26 h 93"/>
                <a:gd name="T38" fmla="*/ 26 w 84"/>
                <a:gd name="T39" fmla="*/ 22 h 93"/>
                <a:gd name="T40" fmla="*/ 30 w 84"/>
                <a:gd name="T41" fmla="*/ 19 h 93"/>
                <a:gd name="T42" fmla="*/ 34 w 84"/>
                <a:gd name="T43" fmla="*/ 17 h 93"/>
                <a:gd name="T44" fmla="*/ 40 w 84"/>
                <a:gd name="T45" fmla="*/ 17 h 93"/>
                <a:gd name="T46" fmla="*/ 47 w 84"/>
                <a:gd name="T47" fmla="*/ 17 h 93"/>
                <a:gd name="T48" fmla="*/ 50 w 84"/>
                <a:gd name="T49" fmla="*/ 18 h 93"/>
                <a:gd name="T50" fmla="*/ 52 w 84"/>
                <a:gd name="T51" fmla="*/ 20 h 93"/>
                <a:gd name="T52" fmla="*/ 56 w 84"/>
                <a:gd name="T53" fmla="*/ 26 h 93"/>
                <a:gd name="T54" fmla="*/ 71 w 84"/>
                <a:gd name="T55" fmla="*/ 16 h 93"/>
                <a:gd name="T56" fmla="*/ 67 w 84"/>
                <a:gd name="T57" fmla="*/ 11 h 93"/>
                <a:gd name="T58" fmla="*/ 63 w 84"/>
                <a:gd name="T59" fmla="*/ 6 h 93"/>
                <a:gd name="T60" fmla="*/ 58 w 84"/>
                <a:gd name="T61" fmla="*/ 3 h 93"/>
                <a:gd name="T62" fmla="*/ 52 w 84"/>
                <a:gd name="T63" fmla="*/ 1 h 93"/>
                <a:gd name="T64" fmla="*/ 46 w 84"/>
                <a:gd name="T65" fmla="*/ 0 h 93"/>
                <a:gd name="T66" fmla="*/ 38 w 84"/>
                <a:gd name="T67" fmla="*/ 0 h 93"/>
                <a:gd name="T68" fmla="*/ 31 w 84"/>
                <a:gd name="T69" fmla="*/ 2 h 93"/>
                <a:gd name="T70" fmla="*/ 23 w 84"/>
                <a:gd name="T71" fmla="*/ 5 h 93"/>
                <a:gd name="T72" fmla="*/ 16 w 84"/>
                <a:gd name="T73" fmla="*/ 8 h 93"/>
                <a:gd name="T74" fmla="*/ 12 w 84"/>
                <a:gd name="T75" fmla="*/ 12 h 93"/>
                <a:gd name="T76" fmla="*/ 6 w 84"/>
                <a:gd name="T77" fmla="*/ 18 h 93"/>
                <a:gd name="T78" fmla="*/ 2 w 84"/>
                <a:gd name="T79" fmla="*/ 26 h 93"/>
                <a:gd name="T80" fmla="*/ 0 w 84"/>
                <a:gd name="T81" fmla="*/ 34 h 93"/>
                <a:gd name="T82" fmla="*/ 0 w 84"/>
                <a:gd name="T83" fmla="*/ 38 h 93"/>
                <a:gd name="T84" fmla="*/ 0 w 84"/>
                <a:gd name="T85" fmla="*/ 47 h 93"/>
                <a:gd name="T86" fmla="*/ 2 w 84"/>
                <a:gd name="T87" fmla="*/ 56 h 93"/>
                <a:gd name="T88" fmla="*/ 6 w 84"/>
                <a:gd name="T89" fmla="*/ 66 h 93"/>
                <a:gd name="T90" fmla="*/ 11 w 84"/>
                <a:gd name="T91" fmla="*/ 76 h 93"/>
                <a:gd name="T92" fmla="*/ 16 w 84"/>
                <a:gd name="T93" fmla="*/ 83 h 93"/>
                <a:gd name="T94" fmla="*/ 22 w 84"/>
                <a:gd name="T95" fmla="*/ 88 h 93"/>
                <a:gd name="T96" fmla="*/ 27 w 84"/>
                <a:gd name="T97" fmla="*/ 91 h 93"/>
                <a:gd name="T98" fmla="*/ 33 w 84"/>
                <a:gd name="T99" fmla="*/ 93 h 93"/>
                <a:gd name="T100" fmla="*/ 36 w 84"/>
                <a:gd name="T101" fmla="*/ 94 h 93"/>
                <a:gd name="T102" fmla="*/ 40 w 84"/>
                <a:gd name="T103" fmla="*/ 94 h 93"/>
                <a:gd name="T104" fmla="*/ 49 w 84"/>
                <a:gd name="T105" fmla="*/ 94 h 93"/>
                <a:gd name="T106" fmla="*/ 58 w 84"/>
                <a:gd name="T107" fmla="*/ 91 h 93"/>
                <a:gd name="T108" fmla="*/ 65 w 84"/>
                <a:gd name="T109" fmla="*/ 87 h 93"/>
                <a:gd name="T110" fmla="*/ 71 w 84"/>
                <a:gd name="T111" fmla="*/ 83 h 93"/>
                <a:gd name="T112" fmla="*/ 76 w 84"/>
                <a:gd name="T113" fmla="*/ 79 h 93"/>
                <a:gd name="T114" fmla="*/ 80 w 84"/>
                <a:gd name="T115" fmla="*/ 73 h 93"/>
                <a:gd name="T116" fmla="*/ 82 w 84"/>
                <a:gd name="T117" fmla="*/ 66 h 93"/>
                <a:gd name="T118" fmla="*/ 84 w 84"/>
                <a:gd name="T119" fmla="*/ 60 h 93"/>
                <a:gd name="T120" fmla="*/ 84 w 84"/>
                <a:gd name="T121" fmla="*/ 57 h 93"/>
                <a:gd name="T122" fmla="*/ 83 w 84"/>
                <a:gd name="T123" fmla="*/ 50 h 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84" h="93">
                  <a:moveTo>
                    <a:pt x="81" y="46"/>
                  </a:moveTo>
                  <a:lnTo>
                    <a:pt x="65" y="52"/>
                  </a:lnTo>
                  <a:lnTo>
                    <a:pt x="66" y="54"/>
                  </a:lnTo>
                  <a:lnTo>
                    <a:pt x="66" y="56"/>
                  </a:lnTo>
                  <a:lnTo>
                    <a:pt x="65" y="59"/>
                  </a:lnTo>
                  <a:lnTo>
                    <a:pt x="64" y="62"/>
                  </a:lnTo>
                  <a:lnTo>
                    <a:pt x="63" y="65"/>
                  </a:lnTo>
                  <a:lnTo>
                    <a:pt x="61" y="68"/>
                  </a:lnTo>
                  <a:lnTo>
                    <a:pt x="59" y="70"/>
                  </a:lnTo>
                  <a:lnTo>
                    <a:pt x="56" y="72"/>
                  </a:lnTo>
                  <a:lnTo>
                    <a:pt x="54" y="73"/>
                  </a:lnTo>
                  <a:lnTo>
                    <a:pt x="52" y="74"/>
                  </a:lnTo>
                  <a:lnTo>
                    <a:pt x="50" y="74"/>
                  </a:lnTo>
                  <a:lnTo>
                    <a:pt x="47" y="75"/>
                  </a:lnTo>
                  <a:lnTo>
                    <a:pt x="45" y="75"/>
                  </a:lnTo>
                  <a:lnTo>
                    <a:pt x="42" y="75"/>
                  </a:lnTo>
                  <a:lnTo>
                    <a:pt x="40" y="75"/>
                  </a:lnTo>
                  <a:lnTo>
                    <a:pt x="38" y="74"/>
                  </a:lnTo>
                  <a:lnTo>
                    <a:pt x="36" y="74"/>
                  </a:lnTo>
                  <a:lnTo>
                    <a:pt x="34" y="72"/>
                  </a:lnTo>
                  <a:lnTo>
                    <a:pt x="32" y="71"/>
                  </a:lnTo>
                  <a:lnTo>
                    <a:pt x="30" y="69"/>
                  </a:lnTo>
                  <a:lnTo>
                    <a:pt x="28" y="67"/>
                  </a:lnTo>
                  <a:lnTo>
                    <a:pt x="27" y="65"/>
                  </a:lnTo>
                  <a:lnTo>
                    <a:pt x="23" y="60"/>
                  </a:lnTo>
                  <a:lnTo>
                    <a:pt x="22" y="58"/>
                  </a:lnTo>
                  <a:lnTo>
                    <a:pt x="21" y="54"/>
                  </a:lnTo>
                  <a:lnTo>
                    <a:pt x="20" y="51"/>
                  </a:lnTo>
                  <a:lnTo>
                    <a:pt x="19" y="48"/>
                  </a:lnTo>
                  <a:lnTo>
                    <a:pt x="18" y="45"/>
                  </a:lnTo>
                  <a:lnTo>
                    <a:pt x="18" y="42"/>
                  </a:lnTo>
                  <a:lnTo>
                    <a:pt x="18" y="39"/>
                  </a:lnTo>
                  <a:lnTo>
                    <a:pt x="18" y="36"/>
                  </a:lnTo>
                  <a:lnTo>
                    <a:pt x="18" y="34"/>
                  </a:lnTo>
                  <a:lnTo>
                    <a:pt x="19" y="31"/>
                  </a:lnTo>
                  <a:lnTo>
                    <a:pt x="20" y="29"/>
                  </a:lnTo>
                  <a:lnTo>
                    <a:pt x="21" y="27"/>
                  </a:lnTo>
                  <a:lnTo>
                    <a:pt x="22" y="25"/>
                  </a:lnTo>
                  <a:lnTo>
                    <a:pt x="24" y="24"/>
                  </a:lnTo>
                  <a:lnTo>
                    <a:pt x="26" y="22"/>
                  </a:lnTo>
                  <a:lnTo>
                    <a:pt x="28" y="20"/>
                  </a:lnTo>
                  <a:lnTo>
                    <a:pt x="30" y="19"/>
                  </a:lnTo>
                  <a:lnTo>
                    <a:pt x="32" y="18"/>
                  </a:lnTo>
                  <a:lnTo>
                    <a:pt x="34" y="17"/>
                  </a:lnTo>
                  <a:lnTo>
                    <a:pt x="36" y="17"/>
                  </a:lnTo>
                  <a:lnTo>
                    <a:pt x="40" y="17"/>
                  </a:lnTo>
                  <a:lnTo>
                    <a:pt x="43" y="17"/>
                  </a:lnTo>
                  <a:lnTo>
                    <a:pt x="46" y="17"/>
                  </a:lnTo>
                  <a:lnTo>
                    <a:pt x="47" y="17"/>
                  </a:lnTo>
                  <a:lnTo>
                    <a:pt x="49" y="18"/>
                  </a:lnTo>
                  <a:lnTo>
                    <a:pt x="50" y="19"/>
                  </a:lnTo>
                  <a:lnTo>
                    <a:pt x="51" y="20"/>
                  </a:lnTo>
                  <a:lnTo>
                    <a:pt x="53" y="22"/>
                  </a:lnTo>
                  <a:lnTo>
                    <a:pt x="55" y="25"/>
                  </a:lnTo>
                  <a:lnTo>
                    <a:pt x="71" y="19"/>
                  </a:lnTo>
                  <a:lnTo>
                    <a:pt x="70" y="16"/>
                  </a:lnTo>
                  <a:lnTo>
                    <a:pt x="68" y="13"/>
                  </a:lnTo>
                  <a:lnTo>
                    <a:pt x="66" y="11"/>
                  </a:lnTo>
                  <a:lnTo>
                    <a:pt x="64" y="8"/>
                  </a:lnTo>
                  <a:lnTo>
                    <a:pt x="62" y="6"/>
                  </a:lnTo>
                  <a:lnTo>
                    <a:pt x="60" y="4"/>
                  </a:lnTo>
                  <a:lnTo>
                    <a:pt x="57" y="3"/>
                  </a:lnTo>
                  <a:lnTo>
                    <a:pt x="54" y="2"/>
                  </a:lnTo>
                  <a:lnTo>
                    <a:pt x="51" y="1"/>
                  </a:lnTo>
                  <a:lnTo>
                    <a:pt x="48" y="0"/>
                  </a:lnTo>
                  <a:lnTo>
                    <a:pt x="45" y="0"/>
                  </a:lnTo>
                  <a:lnTo>
                    <a:pt x="42" y="0"/>
                  </a:lnTo>
                  <a:lnTo>
                    <a:pt x="38" y="0"/>
                  </a:lnTo>
                  <a:lnTo>
                    <a:pt x="35" y="1"/>
                  </a:lnTo>
                  <a:lnTo>
                    <a:pt x="31" y="2"/>
                  </a:lnTo>
                  <a:lnTo>
                    <a:pt x="27" y="3"/>
                  </a:lnTo>
                  <a:lnTo>
                    <a:pt x="23" y="5"/>
                  </a:lnTo>
                  <a:lnTo>
                    <a:pt x="19" y="7"/>
                  </a:lnTo>
                  <a:lnTo>
                    <a:pt x="16" y="8"/>
                  </a:lnTo>
                  <a:lnTo>
                    <a:pt x="15" y="10"/>
                  </a:lnTo>
                  <a:lnTo>
                    <a:pt x="12" y="12"/>
                  </a:lnTo>
                  <a:lnTo>
                    <a:pt x="8" y="15"/>
                  </a:lnTo>
                  <a:lnTo>
                    <a:pt x="6" y="18"/>
                  </a:lnTo>
                  <a:lnTo>
                    <a:pt x="4" y="22"/>
                  </a:lnTo>
                  <a:lnTo>
                    <a:pt x="2" y="25"/>
                  </a:lnTo>
                  <a:lnTo>
                    <a:pt x="1" y="29"/>
                  </a:lnTo>
                  <a:lnTo>
                    <a:pt x="0" y="33"/>
                  </a:lnTo>
                  <a:lnTo>
                    <a:pt x="0" y="35"/>
                  </a:lnTo>
                  <a:lnTo>
                    <a:pt x="0" y="37"/>
                  </a:lnTo>
                  <a:lnTo>
                    <a:pt x="0" y="41"/>
                  </a:lnTo>
                  <a:lnTo>
                    <a:pt x="0" y="46"/>
                  </a:lnTo>
                  <a:lnTo>
                    <a:pt x="1" y="51"/>
                  </a:lnTo>
                  <a:lnTo>
                    <a:pt x="2" y="55"/>
                  </a:lnTo>
                  <a:lnTo>
                    <a:pt x="4" y="61"/>
                  </a:lnTo>
                  <a:lnTo>
                    <a:pt x="6" y="65"/>
                  </a:lnTo>
                  <a:lnTo>
                    <a:pt x="8" y="70"/>
                  </a:lnTo>
                  <a:lnTo>
                    <a:pt x="11" y="74"/>
                  </a:lnTo>
                  <a:lnTo>
                    <a:pt x="13" y="78"/>
                  </a:lnTo>
                  <a:lnTo>
                    <a:pt x="16" y="81"/>
                  </a:lnTo>
                  <a:lnTo>
                    <a:pt x="19" y="84"/>
                  </a:lnTo>
                  <a:lnTo>
                    <a:pt x="22" y="86"/>
                  </a:lnTo>
                  <a:lnTo>
                    <a:pt x="25" y="88"/>
                  </a:lnTo>
                  <a:lnTo>
                    <a:pt x="27" y="89"/>
                  </a:lnTo>
                  <a:lnTo>
                    <a:pt x="29" y="90"/>
                  </a:lnTo>
                  <a:lnTo>
                    <a:pt x="33" y="91"/>
                  </a:lnTo>
                  <a:lnTo>
                    <a:pt x="34" y="91"/>
                  </a:lnTo>
                  <a:lnTo>
                    <a:pt x="36" y="92"/>
                  </a:lnTo>
                  <a:lnTo>
                    <a:pt x="38" y="92"/>
                  </a:lnTo>
                  <a:lnTo>
                    <a:pt x="40" y="92"/>
                  </a:lnTo>
                  <a:lnTo>
                    <a:pt x="44" y="92"/>
                  </a:lnTo>
                  <a:lnTo>
                    <a:pt x="48" y="92"/>
                  </a:lnTo>
                  <a:lnTo>
                    <a:pt x="52" y="90"/>
                  </a:lnTo>
                  <a:lnTo>
                    <a:pt x="57" y="89"/>
                  </a:lnTo>
                  <a:lnTo>
                    <a:pt x="61" y="87"/>
                  </a:lnTo>
                  <a:lnTo>
                    <a:pt x="64" y="85"/>
                  </a:lnTo>
                  <a:lnTo>
                    <a:pt x="67" y="83"/>
                  </a:lnTo>
                  <a:lnTo>
                    <a:pt x="70" y="81"/>
                  </a:lnTo>
                  <a:lnTo>
                    <a:pt x="73" y="79"/>
                  </a:lnTo>
                  <a:lnTo>
                    <a:pt x="75" y="77"/>
                  </a:lnTo>
                  <a:lnTo>
                    <a:pt x="77" y="74"/>
                  </a:lnTo>
                  <a:lnTo>
                    <a:pt x="79" y="71"/>
                  </a:lnTo>
                  <a:lnTo>
                    <a:pt x="80" y="69"/>
                  </a:lnTo>
                  <a:lnTo>
                    <a:pt x="81" y="65"/>
                  </a:lnTo>
                  <a:lnTo>
                    <a:pt x="82" y="62"/>
                  </a:lnTo>
                  <a:lnTo>
                    <a:pt x="83" y="59"/>
                  </a:lnTo>
                  <a:lnTo>
                    <a:pt x="83" y="57"/>
                  </a:lnTo>
                  <a:lnTo>
                    <a:pt x="83" y="56"/>
                  </a:lnTo>
                  <a:lnTo>
                    <a:pt x="83" y="52"/>
                  </a:lnTo>
                  <a:lnTo>
                    <a:pt x="82" y="49"/>
                  </a:lnTo>
                  <a:lnTo>
                    <a:pt x="81" y="46"/>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48" name="Freeform 116"/>
            <p:cNvSpPr>
              <a:spLocks/>
            </p:cNvSpPr>
            <p:nvPr/>
          </p:nvSpPr>
          <p:spPr bwMode="auto">
            <a:xfrm>
              <a:off x="595" y="2938"/>
              <a:ext cx="80" cy="92"/>
            </a:xfrm>
            <a:custGeom>
              <a:avLst/>
              <a:gdLst>
                <a:gd name="T0" fmla="*/ 15 w 81"/>
                <a:gd name="T1" fmla="*/ 3 h 93"/>
                <a:gd name="T2" fmla="*/ 0 w 81"/>
                <a:gd name="T3" fmla="*/ 91 h 93"/>
                <a:gd name="T4" fmla="*/ 18 w 81"/>
                <a:gd name="T5" fmla="*/ 88 h 93"/>
                <a:gd name="T6" fmla="*/ 21 w 81"/>
                <a:gd name="T7" fmla="*/ 70 h 93"/>
                <a:gd name="T8" fmla="*/ 52 w 81"/>
                <a:gd name="T9" fmla="*/ 64 h 93"/>
                <a:gd name="T10" fmla="*/ 61 w 81"/>
                <a:gd name="T11" fmla="*/ 80 h 93"/>
                <a:gd name="T12" fmla="*/ 79 w 81"/>
                <a:gd name="T13" fmla="*/ 77 h 93"/>
                <a:gd name="T14" fmla="*/ 43 w 81"/>
                <a:gd name="T15" fmla="*/ 16 h 93"/>
                <a:gd name="T16" fmla="*/ 28 w 81"/>
                <a:gd name="T17" fmla="*/ 18 h 93"/>
                <a:gd name="T18" fmla="*/ 45 w 81"/>
                <a:gd name="T19" fmla="*/ 51 h 93"/>
                <a:gd name="T20" fmla="*/ 23 w 81"/>
                <a:gd name="T21" fmla="*/ 55 h 93"/>
                <a:gd name="T22" fmla="*/ 28 w 81"/>
                <a:gd name="T23" fmla="*/ 18 h 93"/>
                <a:gd name="T24" fmla="*/ 43 w 81"/>
                <a:gd name="T25" fmla="*/ 16 h 93"/>
                <a:gd name="T26" fmla="*/ 35 w 81"/>
                <a:gd name="T27" fmla="*/ 0 h 93"/>
                <a:gd name="T28" fmla="*/ 15 w 81"/>
                <a:gd name="T29" fmla="*/ 3 h 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1" h="93">
                  <a:moveTo>
                    <a:pt x="15" y="3"/>
                  </a:moveTo>
                  <a:lnTo>
                    <a:pt x="0" y="92"/>
                  </a:lnTo>
                  <a:lnTo>
                    <a:pt x="18" y="89"/>
                  </a:lnTo>
                  <a:lnTo>
                    <a:pt x="21" y="71"/>
                  </a:lnTo>
                  <a:lnTo>
                    <a:pt x="53" y="65"/>
                  </a:lnTo>
                  <a:lnTo>
                    <a:pt x="62" y="81"/>
                  </a:lnTo>
                  <a:lnTo>
                    <a:pt x="80" y="78"/>
                  </a:lnTo>
                  <a:lnTo>
                    <a:pt x="44" y="16"/>
                  </a:lnTo>
                  <a:lnTo>
                    <a:pt x="28" y="18"/>
                  </a:lnTo>
                  <a:lnTo>
                    <a:pt x="46" y="52"/>
                  </a:lnTo>
                  <a:lnTo>
                    <a:pt x="23" y="56"/>
                  </a:lnTo>
                  <a:lnTo>
                    <a:pt x="28" y="18"/>
                  </a:lnTo>
                  <a:lnTo>
                    <a:pt x="44" y="16"/>
                  </a:lnTo>
                  <a:lnTo>
                    <a:pt x="35" y="0"/>
                  </a:lnTo>
                  <a:lnTo>
                    <a:pt x="15" y="3"/>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49" name="Freeform 117"/>
            <p:cNvSpPr>
              <a:spLocks/>
            </p:cNvSpPr>
            <p:nvPr/>
          </p:nvSpPr>
          <p:spPr bwMode="auto">
            <a:xfrm>
              <a:off x="698" y="2930"/>
              <a:ext cx="60" cy="87"/>
            </a:xfrm>
            <a:custGeom>
              <a:avLst/>
              <a:gdLst>
                <a:gd name="T0" fmla="*/ 0 w 60"/>
                <a:gd name="T1" fmla="*/ 85 h 88"/>
                <a:gd name="T2" fmla="*/ 59 w 60"/>
                <a:gd name="T3" fmla="*/ 86 h 88"/>
                <a:gd name="T4" fmla="*/ 59 w 60"/>
                <a:gd name="T5" fmla="*/ 70 h 88"/>
                <a:gd name="T6" fmla="*/ 18 w 60"/>
                <a:gd name="T7" fmla="*/ 69 h 88"/>
                <a:gd name="T8" fmla="*/ 19 w 60"/>
                <a:gd name="T9" fmla="*/ 0 h 88"/>
                <a:gd name="T10" fmla="*/ 2 w 60"/>
                <a:gd name="T11" fmla="*/ 0 h 88"/>
                <a:gd name="T12" fmla="*/ 0 w 60"/>
                <a:gd name="T13" fmla="*/ 85 h 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88">
                  <a:moveTo>
                    <a:pt x="0" y="86"/>
                  </a:moveTo>
                  <a:lnTo>
                    <a:pt x="59" y="87"/>
                  </a:lnTo>
                  <a:lnTo>
                    <a:pt x="59" y="71"/>
                  </a:lnTo>
                  <a:lnTo>
                    <a:pt x="18" y="70"/>
                  </a:lnTo>
                  <a:lnTo>
                    <a:pt x="19" y="0"/>
                  </a:lnTo>
                  <a:lnTo>
                    <a:pt x="2" y="0"/>
                  </a:lnTo>
                  <a:lnTo>
                    <a:pt x="0" y="86"/>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50" name="Freeform 118"/>
            <p:cNvSpPr>
              <a:spLocks/>
            </p:cNvSpPr>
            <p:nvPr/>
          </p:nvSpPr>
          <p:spPr bwMode="auto">
            <a:xfrm>
              <a:off x="140" y="3172"/>
              <a:ext cx="95" cy="90"/>
            </a:xfrm>
            <a:custGeom>
              <a:avLst/>
              <a:gdLst>
                <a:gd name="T0" fmla="*/ 84 w 95"/>
                <a:gd name="T1" fmla="*/ 89 h 88"/>
                <a:gd name="T2" fmla="*/ 94 w 95"/>
                <a:gd name="T3" fmla="*/ 74 h 88"/>
                <a:gd name="T4" fmla="*/ 37 w 95"/>
                <a:gd name="T5" fmla="*/ 31 h 88"/>
                <a:gd name="T6" fmla="*/ 52 w 95"/>
                <a:gd name="T7" fmla="*/ 9 h 88"/>
                <a:gd name="T8" fmla="*/ 40 w 95"/>
                <a:gd name="T9" fmla="*/ 0 h 88"/>
                <a:gd name="T10" fmla="*/ 0 w 95"/>
                <a:gd name="T11" fmla="*/ 57 h 88"/>
                <a:gd name="T12" fmla="*/ 12 w 95"/>
                <a:gd name="T13" fmla="*/ 66 h 88"/>
                <a:gd name="T14" fmla="*/ 27 w 95"/>
                <a:gd name="T15" fmla="*/ 45 h 88"/>
                <a:gd name="T16" fmla="*/ 84 w 95"/>
                <a:gd name="T17" fmla="*/ 89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88">
                  <a:moveTo>
                    <a:pt x="84" y="87"/>
                  </a:moveTo>
                  <a:lnTo>
                    <a:pt x="94" y="72"/>
                  </a:lnTo>
                  <a:lnTo>
                    <a:pt x="37" y="30"/>
                  </a:lnTo>
                  <a:lnTo>
                    <a:pt x="52" y="9"/>
                  </a:lnTo>
                  <a:lnTo>
                    <a:pt x="40" y="0"/>
                  </a:lnTo>
                  <a:lnTo>
                    <a:pt x="0" y="56"/>
                  </a:lnTo>
                  <a:lnTo>
                    <a:pt x="12" y="65"/>
                  </a:lnTo>
                  <a:lnTo>
                    <a:pt x="27" y="44"/>
                  </a:lnTo>
                  <a:lnTo>
                    <a:pt x="84" y="87"/>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51" name="Freeform 119"/>
            <p:cNvSpPr>
              <a:spLocks/>
            </p:cNvSpPr>
            <p:nvPr/>
          </p:nvSpPr>
          <p:spPr bwMode="auto">
            <a:xfrm>
              <a:off x="325" y="3014"/>
              <a:ext cx="83" cy="97"/>
            </a:xfrm>
            <a:custGeom>
              <a:avLst/>
              <a:gdLst>
                <a:gd name="T0" fmla="*/ 67 w 83"/>
                <a:gd name="T1" fmla="*/ 96 h 96"/>
                <a:gd name="T2" fmla="*/ 82 w 83"/>
                <a:gd name="T3" fmla="*/ 87 h 96"/>
                <a:gd name="T4" fmla="*/ 45 w 83"/>
                <a:gd name="T5" fmla="*/ 26 h 96"/>
                <a:gd name="T6" fmla="*/ 66 w 83"/>
                <a:gd name="T7" fmla="*/ 13 h 96"/>
                <a:gd name="T8" fmla="*/ 58 w 83"/>
                <a:gd name="T9" fmla="*/ 0 h 96"/>
                <a:gd name="T10" fmla="*/ 0 w 83"/>
                <a:gd name="T11" fmla="*/ 36 h 96"/>
                <a:gd name="T12" fmla="*/ 9 w 83"/>
                <a:gd name="T13" fmla="*/ 50 h 96"/>
                <a:gd name="T14" fmla="*/ 30 w 83"/>
                <a:gd name="T15" fmla="*/ 36 h 96"/>
                <a:gd name="T16" fmla="*/ 67 w 83"/>
                <a:gd name="T17" fmla="*/ 96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96">
                  <a:moveTo>
                    <a:pt x="67" y="95"/>
                  </a:moveTo>
                  <a:lnTo>
                    <a:pt x="82" y="86"/>
                  </a:lnTo>
                  <a:lnTo>
                    <a:pt x="45" y="26"/>
                  </a:lnTo>
                  <a:lnTo>
                    <a:pt x="66" y="13"/>
                  </a:lnTo>
                  <a:lnTo>
                    <a:pt x="58" y="0"/>
                  </a:lnTo>
                  <a:lnTo>
                    <a:pt x="0" y="36"/>
                  </a:lnTo>
                  <a:lnTo>
                    <a:pt x="9" y="49"/>
                  </a:lnTo>
                  <a:lnTo>
                    <a:pt x="30" y="36"/>
                  </a:lnTo>
                  <a:lnTo>
                    <a:pt x="67" y="95"/>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52" name="Freeform 120"/>
            <p:cNvSpPr>
              <a:spLocks/>
            </p:cNvSpPr>
            <p:nvPr/>
          </p:nvSpPr>
          <p:spPr bwMode="auto">
            <a:xfrm>
              <a:off x="953" y="2975"/>
              <a:ext cx="92" cy="108"/>
            </a:xfrm>
            <a:custGeom>
              <a:avLst/>
              <a:gdLst>
                <a:gd name="T0" fmla="*/ 0 w 93"/>
                <a:gd name="T1" fmla="*/ 78 h 109"/>
                <a:gd name="T2" fmla="*/ 56 w 93"/>
                <a:gd name="T3" fmla="*/ 107 h 109"/>
                <a:gd name="T4" fmla="*/ 63 w 93"/>
                <a:gd name="T5" fmla="*/ 92 h 109"/>
                <a:gd name="T6" fmla="*/ 22 w 93"/>
                <a:gd name="T7" fmla="*/ 71 h 109"/>
                <a:gd name="T8" fmla="*/ 32 w 93"/>
                <a:gd name="T9" fmla="*/ 52 h 109"/>
                <a:gd name="T10" fmla="*/ 67 w 93"/>
                <a:gd name="T11" fmla="*/ 69 h 109"/>
                <a:gd name="T12" fmla="*/ 74 w 93"/>
                <a:gd name="T13" fmla="*/ 56 h 109"/>
                <a:gd name="T14" fmla="*/ 38 w 93"/>
                <a:gd name="T15" fmla="*/ 39 h 109"/>
                <a:gd name="T16" fmla="*/ 46 w 93"/>
                <a:gd name="T17" fmla="*/ 22 h 109"/>
                <a:gd name="T18" fmla="*/ 85 w 93"/>
                <a:gd name="T19" fmla="*/ 42 h 109"/>
                <a:gd name="T20" fmla="*/ 91 w 93"/>
                <a:gd name="T21" fmla="*/ 28 h 109"/>
                <a:gd name="T22" fmla="*/ 37 w 93"/>
                <a:gd name="T23" fmla="*/ 0 h 109"/>
                <a:gd name="T24" fmla="*/ 0 w 93"/>
                <a:gd name="T25" fmla="*/ 78 h 1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3" h="109">
                  <a:moveTo>
                    <a:pt x="0" y="79"/>
                  </a:moveTo>
                  <a:lnTo>
                    <a:pt x="57" y="108"/>
                  </a:lnTo>
                  <a:lnTo>
                    <a:pt x="64" y="93"/>
                  </a:lnTo>
                  <a:lnTo>
                    <a:pt x="22" y="72"/>
                  </a:lnTo>
                  <a:lnTo>
                    <a:pt x="32" y="52"/>
                  </a:lnTo>
                  <a:lnTo>
                    <a:pt x="68" y="70"/>
                  </a:lnTo>
                  <a:lnTo>
                    <a:pt x="75" y="57"/>
                  </a:lnTo>
                  <a:lnTo>
                    <a:pt x="38" y="39"/>
                  </a:lnTo>
                  <a:lnTo>
                    <a:pt x="46" y="22"/>
                  </a:lnTo>
                  <a:lnTo>
                    <a:pt x="86" y="42"/>
                  </a:lnTo>
                  <a:lnTo>
                    <a:pt x="92" y="28"/>
                  </a:lnTo>
                  <a:lnTo>
                    <a:pt x="37" y="0"/>
                  </a:lnTo>
                  <a:lnTo>
                    <a:pt x="0" y="79"/>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53" name="Freeform 121"/>
            <p:cNvSpPr>
              <a:spLocks/>
            </p:cNvSpPr>
            <p:nvPr/>
          </p:nvSpPr>
          <p:spPr bwMode="auto">
            <a:xfrm>
              <a:off x="1038" y="3027"/>
              <a:ext cx="85" cy="95"/>
            </a:xfrm>
            <a:custGeom>
              <a:avLst/>
              <a:gdLst>
                <a:gd name="T0" fmla="*/ 2 w 85"/>
                <a:gd name="T1" fmla="*/ 46 h 93"/>
                <a:gd name="T2" fmla="*/ 0 w 85"/>
                <a:gd name="T3" fmla="*/ 55 h 93"/>
                <a:gd name="T4" fmla="*/ 1 w 85"/>
                <a:gd name="T5" fmla="*/ 64 h 93"/>
                <a:gd name="T6" fmla="*/ 5 w 85"/>
                <a:gd name="T7" fmla="*/ 73 h 93"/>
                <a:gd name="T8" fmla="*/ 12 w 85"/>
                <a:gd name="T9" fmla="*/ 81 h 93"/>
                <a:gd name="T10" fmla="*/ 21 w 85"/>
                <a:gd name="T11" fmla="*/ 87 h 93"/>
                <a:gd name="T12" fmla="*/ 30 w 85"/>
                <a:gd name="T13" fmla="*/ 92 h 93"/>
                <a:gd name="T14" fmla="*/ 40 w 85"/>
                <a:gd name="T15" fmla="*/ 94 h 93"/>
                <a:gd name="T16" fmla="*/ 48 w 85"/>
                <a:gd name="T17" fmla="*/ 93 h 93"/>
                <a:gd name="T18" fmla="*/ 55 w 85"/>
                <a:gd name="T19" fmla="*/ 89 h 93"/>
                <a:gd name="T20" fmla="*/ 62 w 85"/>
                <a:gd name="T21" fmla="*/ 82 h 93"/>
                <a:gd name="T22" fmla="*/ 66 w 85"/>
                <a:gd name="T23" fmla="*/ 74 h 93"/>
                <a:gd name="T24" fmla="*/ 66 w 85"/>
                <a:gd name="T25" fmla="*/ 65 h 93"/>
                <a:gd name="T26" fmla="*/ 62 w 85"/>
                <a:gd name="T27" fmla="*/ 55 h 93"/>
                <a:gd name="T28" fmla="*/ 51 w 85"/>
                <a:gd name="T29" fmla="*/ 42 h 93"/>
                <a:gd name="T30" fmla="*/ 41 w 85"/>
                <a:gd name="T31" fmla="*/ 30 h 93"/>
                <a:gd name="T32" fmla="*/ 39 w 85"/>
                <a:gd name="T33" fmla="*/ 25 h 93"/>
                <a:gd name="T34" fmla="*/ 40 w 85"/>
                <a:gd name="T35" fmla="*/ 21 h 93"/>
                <a:gd name="T36" fmla="*/ 44 w 85"/>
                <a:gd name="T37" fmla="*/ 17 h 93"/>
                <a:gd name="T38" fmla="*/ 51 w 85"/>
                <a:gd name="T39" fmla="*/ 16 h 93"/>
                <a:gd name="T40" fmla="*/ 56 w 85"/>
                <a:gd name="T41" fmla="*/ 18 h 93"/>
                <a:gd name="T42" fmla="*/ 64 w 85"/>
                <a:gd name="T43" fmla="*/ 25 h 93"/>
                <a:gd name="T44" fmla="*/ 68 w 85"/>
                <a:gd name="T45" fmla="*/ 33 h 93"/>
                <a:gd name="T46" fmla="*/ 67 w 85"/>
                <a:gd name="T47" fmla="*/ 37 h 93"/>
                <a:gd name="T48" fmla="*/ 66 w 85"/>
                <a:gd name="T49" fmla="*/ 41 h 93"/>
                <a:gd name="T50" fmla="*/ 82 w 85"/>
                <a:gd name="T51" fmla="*/ 45 h 93"/>
                <a:gd name="T52" fmla="*/ 84 w 85"/>
                <a:gd name="T53" fmla="*/ 37 h 93"/>
                <a:gd name="T54" fmla="*/ 83 w 85"/>
                <a:gd name="T55" fmla="*/ 29 h 93"/>
                <a:gd name="T56" fmla="*/ 80 w 85"/>
                <a:gd name="T57" fmla="*/ 20 h 93"/>
                <a:gd name="T58" fmla="*/ 74 w 85"/>
                <a:gd name="T59" fmla="*/ 13 h 93"/>
                <a:gd name="T60" fmla="*/ 62 w 85"/>
                <a:gd name="T61" fmla="*/ 5 h 93"/>
                <a:gd name="T62" fmla="*/ 53 w 85"/>
                <a:gd name="T63" fmla="*/ 1 h 93"/>
                <a:gd name="T64" fmla="*/ 44 w 85"/>
                <a:gd name="T65" fmla="*/ 0 h 93"/>
                <a:gd name="T66" fmla="*/ 37 w 85"/>
                <a:gd name="T67" fmla="*/ 2 h 93"/>
                <a:gd name="T68" fmla="*/ 31 w 85"/>
                <a:gd name="T69" fmla="*/ 6 h 93"/>
                <a:gd name="T70" fmla="*/ 27 w 85"/>
                <a:gd name="T71" fmla="*/ 11 h 93"/>
                <a:gd name="T72" fmla="*/ 23 w 85"/>
                <a:gd name="T73" fmla="*/ 19 h 93"/>
                <a:gd name="T74" fmla="*/ 22 w 85"/>
                <a:gd name="T75" fmla="*/ 27 h 93"/>
                <a:gd name="T76" fmla="*/ 22 w 85"/>
                <a:gd name="T77" fmla="*/ 31 h 93"/>
                <a:gd name="T78" fmla="*/ 25 w 85"/>
                <a:gd name="T79" fmla="*/ 38 h 93"/>
                <a:gd name="T80" fmla="*/ 35 w 85"/>
                <a:gd name="T81" fmla="*/ 49 h 93"/>
                <a:gd name="T82" fmla="*/ 46 w 85"/>
                <a:gd name="T83" fmla="*/ 63 h 93"/>
                <a:gd name="T84" fmla="*/ 48 w 85"/>
                <a:gd name="T85" fmla="*/ 68 h 93"/>
                <a:gd name="T86" fmla="*/ 47 w 85"/>
                <a:gd name="T87" fmla="*/ 73 h 93"/>
                <a:gd name="T88" fmla="*/ 43 w 85"/>
                <a:gd name="T89" fmla="*/ 77 h 93"/>
                <a:gd name="T90" fmla="*/ 36 w 85"/>
                <a:gd name="T91" fmla="*/ 78 h 93"/>
                <a:gd name="T92" fmla="*/ 28 w 85"/>
                <a:gd name="T93" fmla="*/ 74 h 93"/>
                <a:gd name="T94" fmla="*/ 19 w 85"/>
                <a:gd name="T95" fmla="*/ 65 h 93"/>
                <a:gd name="T96" fmla="*/ 18 w 85"/>
                <a:gd name="T97" fmla="*/ 61 h 93"/>
                <a:gd name="T98" fmla="*/ 18 w 85"/>
                <a:gd name="T99" fmla="*/ 54 h 9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85" h="93">
                  <a:moveTo>
                    <a:pt x="5" y="40"/>
                  </a:moveTo>
                  <a:lnTo>
                    <a:pt x="3" y="42"/>
                  </a:lnTo>
                  <a:lnTo>
                    <a:pt x="2" y="45"/>
                  </a:lnTo>
                  <a:lnTo>
                    <a:pt x="1" y="48"/>
                  </a:lnTo>
                  <a:lnTo>
                    <a:pt x="1" y="51"/>
                  </a:lnTo>
                  <a:lnTo>
                    <a:pt x="0" y="54"/>
                  </a:lnTo>
                  <a:lnTo>
                    <a:pt x="0" y="57"/>
                  </a:lnTo>
                  <a:lnTo>
                    <a:pt x="0" y="60"/>
                  </a:lnTo>
                  <a:lnTo>
                    <a:pt x="1" y="63"/>
                  </a:lnTo>
                  <a:lnTo>
                    <a:pt x="2" y="65"/>
                  </a:lnTo>
                  <a:lnTo>
                    <a:pt x="3" y="68"/>
                  </a:lnTo>
                  <a:lnTo>
                    <a:pt x="5" y="71"/>
                  </a:lnTo>
                  <a:lnTo>
                    <a:pt x="7" y="74"/>
                  </a:lnTo>
                  <a:lnTo>
                    <a:pt x="9" y="76"/>
                  </a:lnTo>
                  <a:lnTo>
                    <a:pt x="12" y="79"/>
                  </a:lnTo>
                  <a:lnTo>
                    <a:pt x="14" y="81"/>
                  </a:lnTo>
                  <a:lnTo>
                    <a:pt x="17" y="83"/>
                  </a:lnTo>
                  <a:lnTo>
                    <a:pt x="21" y="85"/>
                  </a:lnTo>
                  <a:lnTo>
                    <a:pt x="24" y="88"/>
                  </a:lnTo>
                  <a:lnTo>
                    <a:pt x="28" y="89"/>
                  </a:lnTo>
                  <a:lnTo>
                    <a:pt x="30" y="90"/>
                  </a:lnTo>
                  <a:lnTo>
                    <a:pt x="34" y="91"/>
                  </a:lnTo>
                  <a:lnTo>
                    <a:pt x="37" y="92"/>
                  </a:lnTo>
                  <a:lnTo>
                    <a:pt x="40" y="92"/>
                  </a:lnTo>
                  <a:lnTo>
                    <a:pt x="43" y="92"/>
                  </a:lnTo>
                  <a:lnTo>
                    <a:pt x="45" y="92"/>
                  </a:lnTo>
                  <a:lnTo>
                    <a:pt x="48" y="91"/>
                  </a:lnTo>
                  <a:lnTo>
                    <a:pt x="51" y="90"/>
                  </a:lnTo>
                  <a:lnTo>
                    <a:pt x="53" y="88"/>
                  </a:lnTo>
                  <a:lnTo>
                    <a:pt x="55" y="87"/>
                  </a:lnTo>
                  <a:lnTo>
                    <a:pt x="58" y="85"/>
                  </a:lnTo>
                  <a:lnTo>
                    <a:pt x="60" y="83"/>
                  </a:lnTo>
                  <a:lnTo>
                    <a:pt x="62" y="80"/>
                  </a:lnTo>
                  <a:lnTo>
                    <a:pt x="63" y="77"/>
                  </a:lnTo>
                  <a:lnTo>
                    <a:pt x="65" y="75"/>
                  </a:lnTo>
                  <a:lnTo>
                    <a:pt x="66" y="72"/>
                  </a:lnTo>
                  <a:lnTo>
                    <a:pt x="66" y="69"/>
                  </a:lnTo>
                  <a:lnTo>
                    <a:pt x="66" y="67"/>
                  </a:lnTo>
                  <a:lnTo>
                    <a:pt x="66" y="64"/>
                  </a:lnTo>
                  <a:lnTo>
                    <a:pt x="65" y="61"/>
                  </a:lnTo>
                  <a:lnTo>
                    <a:pt x="64" y="58"/>
                  </a:lnTo>
                  <a:lnTo>
                    <a:pt x="62" y="54"/>
                  </a:lnTo>
                  <a:lnTo>
                    <a:pt x="59" y="50"/>
                  </a:lnTo>
                  <a:lnTo>
                    <a:pt x="55" y="46"/>
                  </a:lnTo>
                  <a:lnTo>
                    <a:pt x="51" y="41"/>
                  </a:lnTo>
                  <a:lnTo>
                    <a:pt x="45" y="34"/>
                  </a:lnTo>
                  <a:lnTo>
                    <a:pt x="43" y="31"/>
                  </a:lnTo>
                  <a:lnTo>
                    <a:pt x="41" y="29"/>
                  </a:lnTo>
                  <a:lnTo>
                    <a:pt x="40" y="27"/>
                  </a:lnTo>
                  <a:lnTo>
                    <a:pt x="40" y="26"/>
                  </a:lnTo>
                  <a:lnTo>
                    <a:pt x="39" y="24"/>
                  </a:lnTo>
                  <a:lnTo>
                    <a:pt x="40" y="23"/>
                  </a:lnTo>
                  <a:lnTo>
                    <a:pt x="40" y="22"/>
                  </a:lnTo>
                  <a:lnTo>
                    <a:pt x="40" y="21"/>
                  </a:lnTo>
                  <a:lnTo>
                    <a:pt x="41" y="20"/>
                  </a:lnTo>
                  <a:lnTo>
                    <a:pt x="43" y="18"/>
                  </a:lnTo>
                  <a:lnTo>
                    <a:pt x="44" y="17"/>
                  </a:lnTo>
                  <a:lnTo>
                    <a:pt x="46" y="16"/>
                  </a:lnTo>
                  <a:lnTo>
                    <a:pt x="49" y="16"/>
                  </a:lnTo>
                  <a:lnTo>
                    <a:pt x="51" y="16"/>
                  </a:lnTo>
                  <a:lnTo>
                    <a:pt x="53" y="17"/>
                  </a:lnTo>
                  <a:lnTo>
                    <a:pt x="55" y="17"/>
                  </a:lnTo>
                  <a:lnTo>
                    <a:pt x="56" y="18"/>
                  </a:lnTo>
                  <a:lnTo>
                    <a:pt x="59" y="20"/>
                  </a:lnTo>
                  <a:lnTo>
                    <a:pt x="62" y="22"/>
                  </a:lnTo>
                  <a:lnTo>
                    <a:pt x="64" y="24"/>
                  </a:lnTo>
                  <a:lnTo>
                    <a:pt x="66" y="27"/>
                  </a:lnTo>
                  <a:lnTo>
                    <a:pt x="67" y="29"/>
                  </a:lnTo>
                  <a:lnTo>
                    <a:pt x="68" y="32"/>
                  </a:lnTo>
                  <a:lnTo>
                    <a:pt x="68" y="33"/>
                  </a:lnTo>
                  <a:lnTo>
                    <a:pt x="68" y="34"/>
                  </a:lnTo>
                  <a:lnTo>
                    <a:pt x="67" y="36"/>
                  </a:lnTo>
                  <a:lnTo>
                    <a:pt x="67" y="37"/>
                  </a:lnTo>
                  <a:lnTo>
                    <a:pt x="66" y="39"/>
                  </a:lnTo>
                  <a:lnTo>
                    <a:pt x="66" y="40"/>
                  </a:lnTo>
                  <a:lnTo>
                    <a:pt x="79" y="50"/>
                  </a:lnTo>
                  <a:lnTo>
                    <a:pt x="81" y="47"/>
                  </a:lnTo>
                  <a:lnTo>
                    <a:pt x="82" y="44"/>
                  </a:lnTo>
                  <a:lnTo>
                    <a:pt x="83" y="41"/>
                  </a:lnTo>
                  <a:lnTo>
                    <a:pt x="84" y="39"/>
                  </a:lnTo>
                  <a:lnTo>
                    <a:pt x="84" y="36"/>
                  </a:lnTo>
                  <a:lnTo>
                    <a:pt x="84" y="33"/>
                  </a:lnTo>
                  <a:lnTo>
                    <a:pt x="84" y="31"/>
                  </a:lnTo>
                  <a:lnTo>
                    <a:pt x="83" y="28"/>
                  </a:lnTo>
                  <a:lnTo>
                    <a:pt x="83" y="25"/>
                  </a:lnTo>
                  <a:lnTo>
                    <a:pt x="81" y="23"/>
                  </a:lnTo>
                  <a:lnTo>
                    <a:pt x="80" y="20"/>
                  </a:lnTo>
                  <a:lnTo>
                    <a:pt x="78" y="18"/>
                  </a:lnTo>
                  <a:lnTo>
                    <a:pt x="76" y="15"/>
                  </a:lnTo>
                  <a:lnTo>
                    <a:pt x="74" y="13"/>
                  </a:lnTo>
                  <a:lnTo>
                    <a:pt x="71" y="11"/>
                  </a:lnTo>
                  <a:lnTo>
                    <a:pt x="68" y="9"/>
                  </a:lnTo>
                  <a:lnTo>
                    <a:pt x="62" y="5"/>
                  </a:lnTo>
                  <a:lnTo>
                    <a:pt x="59" y="3"/>
                  </a:lnTo>
                  <a:lnTo>
                    <a:pt x="56" y="2"/>
                  </a:lnTo>
                  <a:lnTo>
                    <a:pt x="53" y="1"/>
                  </a:lnTo>
                  <a:lnTo>
                    <a:pt x="50" y="0"/>
                  </a:lnTo>
                  <a:lnTo>
                    <a:pt x="47" y="0"/>
                  </a:lnTo>
                  <a:lnTo>
                    <a:pt x="44" y="0"/>
                  </a:lnTo>
                  <a:lnTo>
                    <a:pt x="42" y="0"/>
                  </a:lnTo>
                  <a:lnTo>
                    <a:pt x="39" y="1"/>
                  </a:lnTo>
                  <a:lnTo>
                    <a:pt x="37" y="2"/>
                  </a:lnTo>
                  <a:lnTo>
                    <a:pt x="35" y="3"/>
                  </a:lnTo>
                  <a:lnTo>
                    <a:pt x="33" y="5"/>
                  </a:lnTo>
                  <a:lnTo>
                    <a:pt x="31" y="6"/>
                  </a:lnTo>
                  <a:lnTo>
                    <a:pt x="30" y="6"/>
                  </a:lnTo>
                  <a:lnTo>
                    <a:pt x="28" y="8"/>
                  </a:lnTo>
                  <a:lnTo>
                    <a:pt x="27" y="11"/>
                  </a:lnTo>
                  <a:lnTo>
                    <a:pt x="25" y="14"/>
                  </a:lnTo>
                  <a:lnTo>
                    <a:pt x="24" y="17"/>
                  </a:lnTo>
                  <a:lnTo>
                    <a:pt x="23" y="19"/>
                  </a:lnTo>
                  <a:lnTo>
                    <a:pt x="22" y="22"/>
                  </a:lnTo>
                  <a:lnTo>
                    <a:pt x="22" y="24"/>
                  </a:lnTo>
                  <a:lnTo>
                    <a:pt x="22" y="26"/>
                  </a:lnTo>
                  <a:lnTo>
                    <a:pt x="22" y="27"/>
                  </a:lnTo>
                  <a:lnTo>
                    <a:pt x="22" y="29"/>
                  </a:lnTo>
                  <a:lnTo>
                    <a:pt x="22" y="30"/>
                  </a:lnTo>
                  <a:lnTo>
                    <a:pt x="23" y="32"/>
                  </a:lnTo>
                  <a:lnTo>
                    <a:pt x="24" y="35"/>
                  </a:lnTo>
                  <a:lnTo>
                    <a:pt x="25" y="37"/>
                  </a:lnTo>
                  <a:lnTo>
                    <a:pt x="28" y="40"/>
                  </a:lnTo>
                  <a:lnTo>
                    <a:pt x="31" y="45"/>
                  </a:lnTo>
                  <a:lnTo>
                    <a:pt x="35" y="48"/>
                  </a:lnTo>
                  <a:lnTo>
                    <a:pt x="42" y="56"/>
                  </a:lnTo>
                  <a:lnTo>
                    <a:pt x="44" y="59"/>
                  </a:lnTo>
                  <a:lnTo>
                    <a:pt x="46" y="62"/>
                  </a:lnTo>
                  <a:lnTo>
                    <a:pt x="47" y="65"/>
                  </a:lnTo>
                  <a:lnTo>
                    <a:pt x="48" y="66"/>
                  </a:lnTo>
                  <a:lnTo>
                    <a:pt x="48" y="67"/>
                  </a:lnTo>
                  <a:lnTo>
                    <a:pt x="48" y="68"/>
                  </a:lnTo>
                  <a:lnTo>
                    <a:pt x="47" y="70"/>
                  </a:lnTo>
                  <a:lnTo>
                    <a:pt x="47" y="71"/>
                  </a:lnTo>
                  <a:lnTo>
                    <a:pt x="46" y="72"/>
                  </a:lnTo>
                  <a:lnTo>
                    <a:pt x="45" y="74"/>
                  </a:lnTo>
                  <a:lnTo>
                    <a:pt x="43" y="75"/>
                  </a:lnTo>
                  <a:lnTo>
                    <a:pt x="41" y="76"/>
                  </a:lnTo>
                  <a:lnTo>
                    <a:pt x="38" y="76"/>
                  </a:lnTo>
                  <a:lnTo>
                    <a:pt x="36" y="76"/>
                  </a:lnTo>
                  <a:lnTo>
                    <a:pt x="33" y="75"/>
                  </a:lnTo>
                  <a:lnTo>
                    <a:pt x="30" y="74"/>
                  </a:lnTo>
                  <a:lnTo>
                    <a:pt x="28" y="72"/>
                  </a:lnTo>
                  <a:lnTo>
                    <a:pt x="24" y="70"/>
                  </a:lnTo>
                  <a:lnTo>
                    <a:pt x="21" y="67"/>
                  </a:lnTo>
                  <a:lnTo>
                    <a:pt x="19" y="64"/>
                  </a:lnTo>
                  <a:lnTo>
                    <a:pt x="19" y="63"/>
                  </a:lnTo>
                  <a:lnTo>
                    <a:pt x="18" y="62"/>
                  </a:lnTo>
                  <a:lnTo>
                    <a:pt x="18" y="60"/>
                  </a:lnTo>
                  <a:lnTo>
                    <a:pt x="17" y="59"/>
                  </a:lnTo>
                  <a:lnTo>
                    <a:pt x="17" y="56"/>
                  </a:lnTo>
                  <a:lnTo>
                    <a:pt x="18" y="53"/>
                  </a:lnTo>
                  <a:lnTo>
                    <a:pt x="19" y="50"/>
                  </a:lnTo>
                  <a:lnTo>
                    <a:pt x="5" y="40"/>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54" name="Freeform 122"/>
            <p:cNvSpPr>
              <a:spLocks/>
            </p:cNvSpPr>
            <p:nvPr/>
          </p:nvSpPr>
          <p:spPr bwMode="auto">
            <a:xfrm>
              <a:off x="1235" y="3222"/>
              <a:ext cx="103" cy="105"/>
            </a:xfrm>
            <a:custGeom>
              <a:avLst/>
              <a:gdLst>
                <a:gd name="T0" fmla="*/ 9 w 102"/>
                <a:gd name="T1" fmla="*/ 60 h 105"/>
                <a:gd name="T2" fmla="*/ 48 w 102"/>
                <a:gd name="T3" fmla="*/ 58 h 105"/>
                <a:gd name="T4" fmla="*/ 50 w 102"/>
                <a:gd name="T5" fmla="*/ 63 h 105"/>
                <a:gd name="T6" fmla="*/ 50 w 102"/>
                <a:gd name="T7" fmla="*/ 68 h 105"/>
                <a:gd name="T8" fmla="*/ 50 w 102"/>
                <a:gd name="T9" fmla="*/ 70 h 105"/>
                <a:gd name="T10" fmla="*/ 46 w 102"/>
                <a:gd name="T11" fmla="*/ 74 h 105"/>
                <a:gd name="T12" fmla="*/ 35 w 102"/>
                <a:gd name="T13" fmla="*/ 81 h 105"/>
                <a:gd name="T14" fmla="*/ 30 w 102"/>
                <a:gd name="T15" fmla="*/ 84 h 105"/>
                <a:gd name="T16" fmla="*/ 27 w 102"/>
                <a:gd name="T17" fmla="*/ 88 h 105"/>
                <a:gd name="T18" fmla="*/ 40 w 102"/>
                <a:gd name="T19" fmla="*/ 103 h 105"/>
                <a:gd name="T20" fmla="*/ 40 w 102"/>
                <a:gd name="T21" fmla="*/ 101 h 105"/>
                <a:gd name="T22" fmla="*/ 41 w 102"/>
                <a:gd name="T23" fmla="*/ 99 h 105"/>
                <a:gd name="T24" fmla="*/ 46 w 102"/>
                <a:gd name="T25" fmla="*/ 95 h 105"/>
                <a:gd name="T26" fmla="*/ 59 w 102"/>
                <a:gd name="T27" fmla="*/ 87 h 105"/>
                <a:gd name="T28" fmla="*/ 63 w 102"/>
                <a:gd name="T29" fmla="*/ 83 h 105"/>
                <a:gd name="T30" fmla="*/ 65 w 102"/>
                <a:gd name="T31" fmla="*/ 80 h 105"/>
                <a:gd name="T32" fmla="*/ 66 w 102"/>
                <a:gd name="T33" fmla="*/ 76 h 105"/>
                <a:gd name="T34" fmla="*/ 66 w 102"/>
                <a:gd name="T35" fmla="*/ 74 h 105"/>
                <a:gd name="T36" fmla="*/ 67 w 102"/>
                <a:gd name="T37" fmla="*/ 72 h 105"/>
                <a:gd name="T38" fmla="*/ 70 w 102"/>
                <a:gd name="T39" fmla="*/ 73 h 105"/>
                <a:gd name="T40" fmla="*/ 74 w 102"/>
                <a:gd name="T41" fmla="*/ 75 h 105"/>
                <a:gd name="T42" fmla="*/ 80 w 102"/>
                <a:gd name="T43" fmla="*/ 75 h 105"/>
                <a:gd name="T44" fmla="*/ 83 w 102"/>
                <a:gd name="T45" fmla="*/ 74 h 105"/>
                <a:gd name="T46" fmla="*/ 88 w 102"/>
                <a:gd name="T47" fmla="*/ 72 h 105"/>
                <a:gd name="T48" fmla="*/ 92 w 102"/>
                <a:gd name="T49" fmla="*/ 69 h 105"/>
                <a:gd name="T50" fmla="*/ 97 w 102"/>
                <a:gd name="T51" fmla="*/ 65 h 105"/>
                <a:gd name="T52" fmla="*/ 99 w 102"/>
                <a:gd name="T53" fmla="*/ 62 h 105"/>
                <a:gd name="T54" fmla="*/ 101 w 102"/>
                <a:gd name="T55" fmla="*/ 58 h 105"/>
                <a:gd name="T56" fmla="*/ 102 w 102"/>
                <a:gd name="T57" fmla="*/ 53 h 105"/>
                <a:gd name="T58" fmla="*/ 102 w 102"/>
                <a:gd name="T59" fmla="*/ 49 h 105"/>
                <a:gd name="T60" fmla="*/ 100 w 102"/>
                <a:gd name="T61" fmla="*/ 43 h 105"/>
                <a:gd name="T62" fmla="*/ 97 w 102"/>
                <a:gd name="T63" fmla="*/ 38 h 105"/>
                <a:gd name="T64" fmla="*/ 88 w 102"/>
                <a:gd name="T65" fmla="*/ 23 h 105"/>
                <a:gd name="T66" fmla="*/ 82 w 102"/>
                <a:gd name="T67" fmla="*/ 41 h 105"/>
                <a:gd name="T68" fmla="*/ 84 w 102"/>
                <a:gd name="T69" fmla="*/ 45 h 105"/>
                <a:gd name="T70" fmla="*/ 85 w 102"/>
                <a:gd name="T71" fmla="*/ 49 h 105"/>
                <a:gd name="T72" fmla="*/ 84 w 102"/>
                <a:gd name="T73" fmla="*/ 52 h 105"/>
                <a:gd name="T74" fmla="*/ 81 w 102"/>
                <a:gd name="T75" fmla="*/ 55 h 105"/>
                <a:gd name="T76" fmla="*/ 77 w 102"/>
                <a:gd name="T77" fmla="*/ 58 h 105"/>
                <a:gd name="T78" fmla="*/ 72 w 102"/>
                <a:gd name="T79" fmla="*/ 59 h 105"/>
                <a:gd name="T80" fmla="*/ 70 w 102"/>
                <a:gd name="T81" fmla="*/ 59 h 105"/>
                <a:gd name="T82" fmla="*/ 66 w 102"/>
                <a:gd name="T83" fmla="*/ 56 h 105"/>
                <a:gd name="T84" fmla="*/ 62 w 102"/>
                <a:gd name="T85" fmla="*/ 52 h 105"/>
                <a:gd name="T86" fmla="*/ 71 w 102"/>
                <a:gd name="T87" fmla="*/ 23 h 105"/>
                <a:gd name="T88" fmla="*/ 74 w 102"/>
                <a:gd name="T89" fmla="*/ 0 h 10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2" h="105">
                  <a:moveTo>
                    <a:pt x="0" y="45"/>
                  </a:moveTo>
                  <a:lnTo>
                    <a:pt x="9" y="60"/>
                  </a:lnTo>
                  <a:lnTo>
                    <a:pt x="38" y="42"/>
                  </a:lnTo>
                  <a:lnTo>
                    <a:pt x="48" y="58"/>
                  </a:lnTo>
                  <a:lnTo>
                    <a:pt x="49" y="61"/>
                  </a:lnTo>
                  <a:lnTo>
                    <a:pt x="50" y="63"/>
                  </a:lnTo>
                  <a:lnTo>
                    <a:pt x="51" y="65"/>
                  </a:lnTo>
                  <a:lnTo>
                    <a:pt x="50" y="68"/>
                  </a:lnTo>
                  <a:lnTo>
                    <a:pt x="50" y="69"/>
                  </a:lnTo>
                  <a:lnTo>
                    <a:pt x="50" y="70"/>
                  </a:lnTo>
                  <a:lnTo>
                    <a:pt x="48" y="72"/>
                  </a:lnTo>
                  <a:lnTo>
                    <a:pt x="46" y="74"/>
                  </a:lnTo>
                  <a:lnTo>
                    <a:pt x="43" y="76"/>
                  </a:lnTo>
                  <a:lnTo>
                    <a:pt x="35" y="81"/>
                  </a:lnTo>
                  <a:lnTo>
                    <a:pt x="33" y="83"/>
                  </a:lnTo>
                  <a:lnTo>
                    <a:pt x="30" y="84"/>
                  </a:lnTo>
                  <a:lnTo>
                    <a:pt x="29" y="86"/>
                  </a:lnTo>
                  <a:lnTo>
                    <a:pt x="27" y="88"/>
                  </a:lnTo>
                  <a:lnTo>
                    <a:pt x="38" y="104"/>
                  </a:lnTo>
                  <a:lnTo>
                    <a:pt x="40" y="103"/>
                  </a:lnTo>
                  <a:lnTo>
                    <a:pt x="40" y="102"/>
                  </a:lnTo>
                  <a:lnTo>
                    <a:pt x="40" y="101"/>
                  </a:lnTo>
                  <a:lnTo>
                    <a:pt x="41" y="100"/>
                  </a:lnTo>
                  <a:lnTo>
                    <a:pt x="41" y="99"/>
                  </a:lnTo>
                  <a:lnTo>
                    <a:pt x="43" y="97"/>
                  </a:lnTo>
                  <a:lnTo>
                    <a:pt x="46" y="95"/>
                  </a:lnTo>
                  <a:lnTo>
                    <a:pt x="55" y="89"/>
                  </a:lnTo>
                  <a:lnTo>
                    <a:pt x="58" y="87"/>
                  </a:lnTo>
                  <a:lnTo>
                    <a:pt x="60" y="85"/>
                  </a:lnTo>
                  <a:lnTo>
                    <a:pt x="62" y="83"/>
                  </a:lnTo>
                  <a:lnTo>
                    <a:pt x="64" y="81"/>
                  </a:lnTo>
                  <a:lnTo>
                    <a:pt x="64" y="80"/>
                  </a:lnTo>
                  <a:lnTo>
                    <a:pt x="65" y="79"/>
                  </a:lnTo>
                  <a:lnTo>
                    <a:pt x="65" y="76"/>
                  </a:lnTo>
                  <a:lnTo>
                    <a:pt x="65" y="75"/>
                  </a:lnTo>
                  <a:lnTo>
                    <a:pt x="65" y="74"/>
                  </a:lnTo>
                  <a:lnTo>
                    <a:pt x="65" y="71"/>
                  </a:lnTo>
                  <a:lnTo>
                    <a:pt x="66" y="72"/>
                  </a:lnTo>
                  <a:lnTo>
                    <a:pt x="67" y="72"/>
                  </a:lnTo>
                  <a:lnTo>
                    <a:pt x="69" y="73"/>
                  </a:lnTo>
                  <a:lnTo>
                    <a:pt x="70" y="74"/>
                  </a:lnTo>
                  <a:lnTo>
                    <a:pt x="73" y="75"/>
                  </a:lnTo>
                  <a:lnTo>
                    <a:pt x="76" y="75"/>
                  </a:lnTo>
                  <a:lnTo>
                    <a:pt x="79" y="75"/>
                  </a:lnTo>
                  <a:lnTo>
                    <a:pt x="81" y="74"/>
                  </a:lnTo>
                  <a:lnTo>
                    <a:pt x="82" y="74"/>
                  </a:lnTo>
                  <a:lnTo>
                    <a:pt x="85" y="73"/>
                  </a:lnTo>
                  <a:lnTo>
                    <a:pt x="87" y="72"/>
                  </a:lnTo>
                  <a:lnTo>
                    <a:pt x="89" y="71"/>
                  </a:lnTo>
                  <a:lnTo>
                    <a:pt x="91" y="69"/>
                  </a:lnTo>
                  <a:lnTo>
                    <a:pt x="94" y="67"/>
                  </a:lnTo>
                  <a:lnTo>
                    <a:pt x="96" y="65"/>
                  </a:lnTo>
                  <a:lnTo>
                    <a:pt x="97" y="64"/>
                  </a:lnTo>
                  <a:lnTo>
                    <a:pt x="98" y="62"/>
                  </a:lnTo>
                  <a:lnTo>
                    <a:pt x="99" y="60"/>
                  </a:lnTo>
                  <a:lnTo>
                    <a:pt x="100" y="58"/>
                  </a:lnTo>
                  <a:lnTo>
                    <a:pt x="101" y="55"/>
                  </a:lnTo>
                  <a:lnTo>
                    <a:pt x="101" y="53"/>
                  </a:lnTo>
                  <a:lnTo>
                    <a:pt x="101" y="51"/>
                  </a:lnTo>
                  <a:lnTo>
                    <a:pt x="101" y="49"/>
                  </a:lnTo>
                  <a:lnTo>
                    <a:pt x="100" y="46"/>
                  </a:lnTo>
                  <a:lnTo>
                    <a:pt x="99" y="43"/>
                  </a:lnTo>
                  <a:lnTo>
                    <a:pt x="98" y="41"/>
                  </a:lnTo>
                  <a:lnTo>
                    <a:pt x="96" y="38"/>
                  </a:lnTo>
                  <a:lnTo>
                    <a:pt x="95" y="35"/>
                  </a:lnTo>
                  <a:lnTo>
                    <a:pt x="87" y="23"/>
                  </a:lnTo>
                  <a:lnTo>
                    <a:pt x="70" y="23"/>
                  </a:lnTo>
                  <a:lnTo>
                    <a:pt x="81" y="41"/>
                  </a:lnTo>
                  <a:lnTo>
                    <a:pt x="82" y="43"/>
                  </a:lnTo>
                  <a:lnTo>
                    <a:pt x="83" y="45"/>
                  </a:lnTo>
                  <a:lnTo>
                    <a:pt x="84" y="48"/>
                  </a:lnTo>
                  <a:lnTo>
                    <a:pt x="84" y="49"/>
                  </a:lnTo>
                  <a:lnTo>
                    <a:pt x="83" y="50"/>
                  </a:lnTo>
                  <a:lnTo>
                    <a:pt x="83" y="52"/>
                  </a:lnTo>
                  <a:lnTo>
                    <a:pt x="82" y="54"/>
                  </a:lnTo>
                  <a:lnTo>
                    <a:pt x="80" y="55"/>
                  </a:lnTo>
                  <a:lnTo>
                    <a:pt x="78" y="57"/>
                  </a:lnTo>
                  <a:lnTo>
                    <a:pt x="76" y="58"/>
                  </a:lnTo>
                  <a:lnTo>
                    <a:pt x="73" y="59"/>
                  </a:lnTo>
                  <a:lnTo>
                    <a:pt x="71" y="59"/>
                  </a:lnTo>
                  <a:lnTo>
                    <a:pt x="70" y="59"/>
                  </a:lnTo>
                  <a:lnTo>
                    <a:pt x="69" y="59"/>
                  </a:lnTo>
                  <a:lnTo>
                    <a:pt x="67" y="58"/>
                  </a:lnTo>
                  <a:lnTo>
                    <a:pt x="65" y="56"/>
                  </a:lnTo>
                  <a:lnTo>
                    <a:pt x="63" y="54"/>
                  </a:lnTo>
                  <a:lnTo>
                    <a:pt x="61" y="52"/>
                  </a:lnTo>
                  <a:lnTo>
                    <a:pt x="50" y="34"/>
                  </a:lnTo>
                  <a:lnTo>
                    <a:pt x="70" y="23"/>
                  </a:lnTo>
                  <a:lnTo>
                    <a:pt x="87" y="23"/>
                  </a:lnTo>
                  <a:lnTo>
                    <a:pt x="73" y="0"/>
                  </a:lnTo>
                  <a:lnTo>
                    <a:pt x="0" y="45"/>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55" name="Freeform 123"/>
            <p:cNvSpPr>
              <a:spLocks/>
            </p:cNvSpPr>
            <p:nvPr/>
          </p:nvSpPr>
          <p:spPr bwMode="auto">
            <a:xfrm>
              <a:off x="1293" y="3317"/>
              <a:ext cx="92" cy="87"/>
            </a:xfrm>
            <a:custGeom>
              <a:avLst/>
              <a:gdLst>
                <a:gd name="T0" fmla="*/ 40 w 93"/>
                <a:gd name="T1" fmla="*/ 68 h 86"/>
                <a:gd name="T2" fmla="*/ 33 w 93"/>
                <a:gd name="T3" fmla="*/ 68 h 86"/>
                <a:gd name="T4" fmla="*/ 27 w 93"/>
                <a:gd name="T5" fmla="*/ 66 h 86"/>
                <a:gd name="T6" fmla="*/ 22 w 93"/>
                <a:gd name="T7" fmla="*/ 61 h 86"/>
                <a:gd name="T8" fmla="*/ 19 w 93"/>
                <a:gd name="T9" fmla="*/ 57 h 86"/>
                <a:gd name="T10" fmla="*/ 17 w 93"/>
                <a:gd name="T11" fmla="*/ 52 h 86"/>
                <a:gd name="T12" fmla="*/ 17 w 93"/>
                <a:gd name="T13" fmla="*/ 47 h 86"/>
                <a:gd name="T14" fmla="*/ 17 w 93"/>
                <a:gd name="T15" fmla="*/ 41 h 86"/>
                <a:gd name="T16" fmla="*/ 19 w 93"/>
                <a:gd name="T17" fmla="*/ 37 h 86"/>
                <a:gd name="T18" fmla="*/ 21 w 93"/>
                <a:gd name="T19" fmla="*/ 33 h 86"/>
                <a:gd name="T20" fmla="*/ 24 w 93"/>
                <a:gd name="T21" fmla="*/ 29 h 86"/>
                <a:gd name="T22" fmla="*/ 32 w 93"/>
                <a:gd name="T23" fmla="*/ 24 h 86"/>
                <a:gd name="T24" fmla="*/ 41 w 93"/>
                <a:gd name="T25" fmla="*/ 20 h 86"/>
                <a:gd name="T26" fmla="*/ 47 w 93"/>
                <a:gd name="T27" fmla="*/ 19 h 86"/>
                <a:gd name="T28" fmla="*/ 52 w 93"/>
                <a:gd name="T29" fmla="*/ 18 h 86"/>
                <a:gd name="T30" fmla="*/ 57 w 93"/>
                <a:gd name="T31" fmla="*/ 19 h 86"/>
                <a:gd name="T32" fmla="*/ 62 w 93"/>
                <a:gd name="T33" fmla="*/ 20 h 86"/>
                <a:gd name="T34" fmla="*/ 66 w 93"/>
                <a:gd name="T35" fmla="*/ 23 h 86"/>
                <a:gd name="T36" fmla="*/ 69 w 93"/>
                <a:gd name="T37" fmla="*/ 27 h 86"/>
                <a:gd name="T38" fmla="*/ 72 w 93"/>
                <a:gd name="T39" fmla="*/ 31 h 86"/>
                <a:gd name="T40" fmla="*/ 74 w 93"/>
                <a:gd name="T41" fmla="*/ 37 h 86"/>
                <a:gd name="T42" fmla="*/ 75 w 93"/>
                <a:gd name="T43" fmla="*/ 46 h 86"/>
                <a:gd name="T44" fmla="*/ 73 w 93"/>
                <a:gd name="T45" fmla="*/ 50 h 86"/>
                <a:gd name="T46" fmla="*/ 72 w 93"/>
                <a:gd name="T47" fmla="*/ 53 h 86"/>
                <a:gd name="T48" fmla="*/ 68 w 93"/>
                <a:gd name="T49" fmla="*/ 56 h 86"/>
                <a:gd name="T50" fmla="*/ 72 w 93"/>
                <a:gd name="T51" fmla="*/ 75 h 86"/>
                <a:gd name="T52" fmla="*/ 78 w 93"/>
                <a:gd name="T53" fmla="*/ 71 h 86"/>
                <a:gd name="T54" fmla="*/ 83 w 93"/>
                <a:gd name="T55" fmla="*/ 67 h 86"/>
                <a:gd name="T56" fmla="*/ 86 w 93"/>
                <a:gd name="T57" fmla="*/ 62 h 86"/>
                <a:gd name="T58" fmla="*/ 89 w 93"/>
                <a:gd name="T59" fmla="*/ 57 h 86"/>
                <a:gd name="T60" fmla="*/ 91 w 93"/>
                <a:gd name="T61" fmla="*/ 51 h 86"/>
                <a:gd name="T62" fmla="*/ 91 w 93"/>
                <a:gd name="T63" fmla="*/ 44 h 86"/>
                <a:gd name="T64" fmla="*/ 90 w 93"/>
                <a:gd name="T65" fmla="*/ 36 h 86"/>
                <a:gd name="T66" fmla="*/ 88 w 93"/>
                <a:gd name="T67" fmla="*/ 28 h 86"/>
                <a:gd name="T68" fmla="*/ 84 w 93"/>
                <a:gd name="T69" fmla="*/ 20 h 86"/>
                <a:gd name="T70" fmla="*/ 81 w 93"/>
                <a:gd name="T71" fmla="*/ 16 h 86"/>
                <a:gd name="T72" fmla="*/ 76 w 93"/>
                <a:gd name="T73" fmla="*/ 9 h 86"/>
                <a:gd name="T74" fmla="*/ 70 w 93"/>
                <a:gd name="T75" fmla="*/ 5 h 86"/>
                <a:gd name="T76" fmla="*/ 62 w 93"/>
                <a:gd name="T77" fmla="*/ 2 h 86"/>
                <a:gd name="T78" fmla="*/ 57 w 93"/>
                <a:gd name="T79" fmla="*/ 0 h 86"/>
                <a:gd name="T80" fmla="*/ 50 w 93"/>
                <a:gd name="T81" fmla="*/ 0 h 86"/>
                <a:gd name="T82" fmla="*/ 42 w 93"/>
                <a:gd name="T83" fmla="*/ 1 h 86"/>
                <a:gd name="T84" fmla="*/ 32 w 93"/>
                <a:gd name="T85" fmla="*/ 4 h 86"/>
                <a:gd name="T86" fmla="*/ 22 w 93"/>
                <a:gd name="T87" fmla="*/ 8 h 86"/>
                <a:gd name="T88" fmla="*/ 15 w 93"/>
                <a:gd name="T89" fmla="*/ 14 h 86"/>
                <a:gd name="T90" fmla="*/ 8 w 93"/>
                <a:gd name="T91" fmla="*/ 19 h 86"/>
                <a:gd name="T92" fmla="*/ 4 w 93"/>
                <a:gd name="T93" fmla="*/ 26 h 86"/>
                <a:gd name="T94" fmla="*/ 2 w 93"/>
                <a:gd name="T95" fmla="*/ 29 h 86"/>
                <a:gd name="T96" fmla="*/ 1 w 93"/>
                <a:gd name="T97" fmla="*/ 35 h 86"/>
                <a:gd name="T98" fmla="*/ 0 w 93"/>
                <a:gd name="T99" fmla="*/ 39 h 86"/>
                <a:gd name="T100" fmla="*/ 0 w 93"/>
                <a:gd name="T101" fmla="*/ 46 h 86"/>
                <a:gd name="T102" fmla="*/ 1 w 93"/>
                <a:gd name="T103" fmla="*/ 55 h 86"/>
                <a:gd name="T104" fmla="*/ 4 w 93"/>
                <a:gd name="T105" fmla="*/ 63 h 86"/>
                <a:gd name="T106" fmla="*/ 8 w 93"/>
                <a:gd name="T107" fmla="*/ 70 h 86"/>
                <a:gd name="T108" fmla="*/ 13 w 93"/>
                <a:gd name="T109" fmla="*/ 76 h 86"/>
                <a:gd name="T110" fmla="*/ 17 w 93"/>
                <a:gd name="T111" fmla="*/ 80 h 86"/>
                <a:gd name="T112" fmla="*/ 23 w 93"/>
                <a:gd name="T113" fmla="*/ 84 h 86"/>
                <a:gd name="T114" fmla="*/ 29 w 93"/>
                <a:gd name="T115" fmla="*/ 86 h 86"/>
                <a:gd name="T116" fmla="*/ 34 w 93"/>
                <a:gd name="T117" fmla="*/ 86 h 86"/>
                <a:gd name="T118" fmla="*/ 39 w 93"/>
                <a:gd name="T119" fmla="*/ 86 h 86"/>
                <a:gd name="T120" fmla="*/ 46 w 93"/>
                <a:gd name="T121" fmla="*/ 85 h 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93" h="86">
                  <a:moveTo>
                    <a:pt x="46" y="84"/>
                  </a:moveTo>
                  <a:lnTo>
                    <a:pt x="40" y="67"/>
                  </a:lnTo>
                  <a:lnTo>
                    <a:pt x="36" y="67"/>
                  </a:lnTo>
                  <a:lnTo>
                    <a:pt x="33" y="67"/>
                  </a:lnTo>
                  <a:lnTo>
                    <a:pt x="30" y="66"/>
                  </a:lnTo>
                  <a:lnTo>
                    <a:pt x="27" y="65"/>
                  </a:lnTo>
                  <a:lnTo>
                    <a:pt x="24" y="63"/>
                  </a:lnTo>
                  <a:lnTo>
                    <a:pt x="22" y="60"/>
                  </a:lnTo>
                  <a:lnTo>
                    <a:pt x="20" y="57"/>
                  </a:lnTo>
                  <a:lnTo>
                    <a:pt x="19" y="56"/>
                  </a:lnTo>
                  <a:lnTo>
                    <a:pt x="18" y="54"/>
                  </a:lnTo>
                  <a:lnTo>
                    <a:pt x="17" y="51"/>
                  </a:lnTo>
                  <a:lnTo>
                    <a:pt x="17" y="48"/>
                  </a:lnTo>
                  <a:lnTo>
                    <a:pt x="17" y="46"/>
                  </a:lnTo>
                  <a:lnTo>
                    <a:pt x="17" y="44"/>
                  </a:lnTo>
                  <a:lnTo>
                    <a:pt x="17" y="41"/>
                  </a:lnTo>
                  <a:lnTo>
                    <a:pt x="17" y="39"/>
                  </a:lnTo>
                  <a:lnTo>
                    <a:pt x="19" y="37"/>
                  </a:lnTo>
                  <a:lnTo>
                    <a:pt x="20" y="35"/>
                  </a:lnTo>
                  <a:lnTo>
                    <a:pt x="21" y="33"/>
                  </a:lnTo>
                  <a:lnTo>
                    <a:pt x="23" y="31"/>
                  </a:lnTo>
                  <a:lnTo>
                    <a:pt x="24" y="29"/>
                  </a:lnTo>
                  <a:lnTo>
                    <a:pt x="27" y="27"/>
                  </a:lnTo>
                  <a:lnTo>
                    <a:pt x="32" y="24"/>
                  </a:lnTo>
                  <a:lnTo>
                    <a:pt x="38" y="21"/>
                  </a:lnTo>
                  <a:lnTo>
                    <a:pt x="41" y="20"/>
                  </a:lnTo>
                  <a:lnTo>
                    <a:pt x="44" y="19"/>
                  </a:lnTo>
                  <a:lnTo>
                    <a:pt x="48" y="19"/>
                  </a:lnTo>
                  <a:lnTo>
                    <a:pt x="51" y="19"/>
                  </a:lnTo>
                  <a:lnTo>
                    <a:pt x="53" y="18"/>
                  </a:lnTo>
                  <a:lnTo>
                    <a:pt x="56" y="19"/>
                  </a:lnTo>
                  <a:lnTo>
                    <a:pt x="58" y="19"/>
                  </a:lnTo>
                  <a:lnTo>
                    <a:pt x="61" y="20"/>
                  </a:lnTo>
                  <a:lnTo>
                    <a:pt x="63" y="20"/>
                  </a:lnTo>
                  <a:lnTo>
                    <a:pt x="65" y="22"/>
                  </a:lnTo>
                  <a:lnTo>
                    <a:pt x="67" y="23"/>
                  </a:lnTo>
                  <a:lnTo>
                    <a:pt x="69" y="25"/>
                  </a:lnTo>
                  <a:lnTo>
                    <a:pt x="70" y="27"/>
                  </a:lnTo>
                  <a:lnTo>
                    <a:pt x="72" y="29"/>
                  </a:lnTo>
                  <a:lnTo>
                    <a:pt x="73" y="31"/>
                  </a:lnTo>
                  <a:lnTo>
                    <a:pt x="74" y="34"/>
                  </a:lnTo>
                  <a:lnTo>
                    <a:pt x="75" y="37"/>
                  </a:lnTo>
                  <a:lnTo>
                    <a:pt x="76" y="41"/>
                  </a:lnTo>
                  <a:lnTo>
                    <a:pt x="76" y="45"/>
                  </a:lnTo>
                  <a:lnTo>
                    <a:pt x="75" y="48"/>
                  </a:lnTo>
                  <a:lnTo>
                    <a:pt x="74" y="49"/>
                  </a:lnTo>
                  <a:lnTo>
                    <a:pt x="73" y="50"/>
                  </a:lnTo>
                  <a:lnTo>
                    <a:pt x="73" y="52"/>
                  </a:lnTo>
                  <a:lnTo>
                    <a:pt x="72" y="53"/>
                  </a:lnTo>
                  <a:lnTo>
                    <a:pt x="69" y="55"/>
                  </a:lnTo>
                  <a:lnTo>
                    <a:pt x="67" y="57"/>
                  </a:lnTo>
                  <a:lnTo>
                    <a:pt x="73" y="74"/>
                  </a:lnTo>
                  <a:lnTo>
                    <a:pt x="76" y="72"/>
                  </a:lnTo>
                  <a:lnTo>
                    <a:pt x="79" y="70"/>
                  </a:lnTo>
                  <a:lnTo>
                    <a:pt x="81" y="68"/>
                  </a:lnTo>
                  <a:lnTo>
                    <a:pt x="84" y="66"/>
                  </a:lnTo>
                  <a:lnTo>
                    <a:pt x="86" y="64"/>
                  </a:lnTo>
                  <a:lnTo>
                    <a:pt x="87" y="61"/>
                  </a:lnTo>
                  <a:lnTo>
                    <a:pt x="89" y="59"/>
                  </a:lnTo>
                  <a:lnTo>
                    <a:pt x="90" y="56"/>
                  </a:lnTo>
                  <a:lnTo>
                    <a:pt x="91" y="53"/>
                  </a:lnTo>
                  <a:lnTo>
                    <a:pt x="92" y="50"/>
                  </a:lnTo>
                  <a:lnTo>
                    <a:pt x="92" y="47"/>
                  </a:lnTo>
                  <a:lnTo>
                    <a:pt x="92" y="43"/>
                  </a:lnTo>
                  <a:lnTo>
                    <a:pt x="92" y="40"/>
                  </a:lnTo>
                  <a:lnTo>
                    <a:pt x="91" y="36"/>
                  </a:lnTo>
                  <a:lnTo>
                    <a:pt x="90" y="32"/>
                  </a:lnTo>
                  <a:lnTo>
                    <a:pt x="89" y="28"/>
                  </a:lnTo>
                  <a:lnTo>
                    <a:pt x="87" y="24"/>
                  </a:lnTo>
                  <a:lnTo>
                    <a:pt x="85" y="20"/>
                  </a:lnTo>
                  <a:lnTo>
                    <a:pt x="84" y="17"/>
                  </a:lnTo>
                  <a:lnTo>
                    <a:pt x="82" y="16"/>
                  </a:lnTo>
                  <a:lnTo>
                    <a:pt x="80" y="12"/>
                  </a:lnTo>
                  <a:lnTo>
                    <a:pt x="77" y="9"/>
                  </a:lnTo>
                  <a:lnTo>
                    <a:pt x="74" y="7"/>
                  </a:lnTo>
                  <a:lnTo>
                    <a:pt x="71" y="5"/>
                  </a:lnTo>
                  <a:lnTo>
                    <a:pt x="67" y="3"/>
                  </a:lnTo>
                  <a:lnTo>
                    <a:pt x="63" y="2"/>
                  </a:lnTo>
                  <a:lnTo>
                    <a:pt x="59" y="1"/>
                  </a:lnTo>
                  <a:lnTo>
                    <a:pt x="58" y="0"/>
                  </a:lnTo>
                  <a:lnTo>
                    <a:pt x="55" y="0"/>
                  </a:lnTo>
                  <a:lnTo>
                    <a:pt x="51" y="0"/>
                  </a:lnTo>
                  <a:lnTo>
                    <a:pt x="46" y="1"/>
                  </a:lnTo>
                  <a:lnTo>
                    <a:pt x="42" y="1"/>
                  </a:lnTo>
                  <a:lnTo>
                    <a:pt x="37" y="3"/>
                  </a:lnTo>
                  <a:lnTo>
                    <a:pt x="32" y="4"/>
                  </a:lnTo>
                  <a:lnTo>
                    <a:pt x="27" y="6"/>
                  </a:lnTo>
                  <a:lnTo>
                    <a:pt x="22" y="8"/>
                  </a:lnTo>
                  <a:lnTo>
                    <a:pt x="18" y="11"/>
                  </a:lnTo>
                  <a:lnTo>
                    <a:pt x="15" y="14"/>
                  </a:lnTo>
                  <a:lnTo>
                    <a:pt x="11" y="16"/>
                  </a:lnTo>
                  <a:lnTo>
                    <a:pt x="8" y="19"/>
                  </a:lnTo>
                  <a:lnTo>
                    <a:pt x="6" y="23"/>
                  </a:lnTo>
                  <a:lnTo>
                    <a:pt x="4" y="26"/>
                  </a:lnTo>
                  <a:lnTo>
                    <a:pt x="3" y="28"/>
                  </a:lnTo>
                  <a:lnTo>
                    <a:pt x="2" y="29"/>
                  </a:lnTo>
                  <a:lnTo>
                    <a:pt x="1" y="33"/>
                  </a:lnTo>
                  <a:lnTo>
                    <a:pt x="1" y="35"/>
                  </a:lnTo>
                  <a:lnTo>
                    <a:pt x="0" y="37"/>
                  </a:lnTo>
                  <a:lnTo>
                    <a:pt x="0" y="39"/>
                  </a:lnTo>
                  <a:lnTo>
                    <a:pt x="0" y="41"/>
                  </a:lnTo>
                  <a:lnTo>
                    <a:pt x="0" y="45"/>
                  </a:lnTo>
                  <a:lnTo>
                    <a:pt x="0" y="49"/>
                  </a:lnTo>
                  <a:lnTo>
                    <a:pt x="1" y="54"/>
                  </a:lnTo>
                  <a:lnTo>
                    <a:pt x="3" y="58"/>
                  </a:lnTo>
                  <a:lnTo>
                    <a:pt x="4" y="62"/>
                  </a:lnTo>
                  <a:lnTo>
                    <a:pt x="6" y="66"/>
                  </a:lnTo>
                  <a:lnTo>
                    <a:pt x="8" y="69"/>
                  </a:lnTo>
                  <a:lnTo>
                    <a:pt x="10" y="72"/>
                  </a:lnTo>
                  <a:lnTo>
                    <a:pt x="13" y="75"/>
                  </a:lnTo>
                  <a:lnTo>
                    <a:pt x="15" y="77"/>
                  </a:lnTo>
                  <a:lnTo>
                    <a:pt x="17" y="79"/>
                  </a:lnTo>
                  <a:lnTo>
                    <a:pt x="20" y="81"/>
                  </a:lnTo>
                  <a:lnTo>
                    <a:pt x="23" y="83"/>
                  </a:lnTo>
                  <a:lnTo>
                    <a:pt x="26" y="84"/>
                  </a:lnTo>
                  <a:lnTo>
                    <a:pt x="29" y="85"/>
                  </a:lnTo>
                  <a:lnTo>
                    <a:pt x="33" y="85"/>
                  </a:lnTo>
                  <a:lnTo>
                    <a:pt x="34" y="85"/>
                  </a:lnTo>
                  <a:lnTo>
                    <a:pt x="36" y="85"/>
                  </a:lnTo>
                  <a:lnTo>
                    <a:pt x="39" y="85"/>
                  </a:lnTo>
                  <a:lnTo>
                    <a:pt x="42" y="85"/>
                  </a:lnTo>
                  <a:lnTo>
                    <a:pt x="46" y="84"/>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56" name="Freeform 124"/>
            <p:cNvSpPr>
              <a:spLocks/>
            </p:cNvSpPr>
            <p:nvPr/>
          </p:nvSpPr>
          <p:spPr bwMode="auto">
            <a:xfrm>
              <a:off x="1323" y="3407"/>
              <a:ext cx="102" cy="95"/>
            </a:xfrm>
            <a:custGeom>
              <a:avLst/>
              <a:gdLst>
                <a:gd name="T0" fmla="*/ 0 w 102"/>
                <a:gd name="T1" fmla="*/ 24 h 95"/>
                <a:gd name="T2" fmla="*/ 5 w 102"/>
                <a:gd name="T3" fmla="*/ 42 h 95"/>
                <a:gd name="T4" fmla="*/ 41 w 102"/>
                <a:gd name="T5" fmla="*/ 31 h 95"/>
                <a:gd name="T6" fmla="*/ 51 w 102"/>
                <a:gd name="T7" fmla="*/ 66 h 95"/>
                <a:gd name="T8" fmla="*/ 15 w 102"/>
                <a:gd name="T9" fmla="*/ 77 h 95"/>
                <a:gd name="T10" fmla="*/ 19 w 102"/>
                <a:gd name="T11" fmla="*/ 94 h 95"/>
                <a:gd name="T12" fmla="*/ 101 w 102"/>
                <a:gd name="T13" fmla="*/ 70 h 95"/>
                <a:gd name="T14" fmla="*/ 96 w 102"/>
                <a:gd name="T15" fmla="*/ 52 h 95"/>
                <a:gd name="T16" fmla="*/ 66 w 102"/>
                <a:gd name="T17" fmla="*/ 61 h 95"/>
                <a:gd name="T18" fmla="*/ 56 w 102"/>
                <a:gd name="T19" fmla="*/ 26 h 95"/>
                <a:gd name="T20" fmla="*/ 87 w 102"/>
                <a:gd name="T21" fmla="*/ 18 h 95"/>
                <a:gd name="T22" fmla="*/ 82 w 102"/>
                <a:gd name="T23" fmla="*/ 0 h 95"/>
                <a:gd name="T24" fmla="*/ 0 w 102"/>
                <a:gd name="T25" fmla="*/ 24 h 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95">
                  <a:moveTo>
                    <a:pt x="0" y="24"/>
                  </a:moveTo>
                  <a:lnTo>
                    <a:pt x="5" y="42"/>
                  </a:lnTo>
                  <a:lnTo>
                    <a:pt x="41" y="31"/>
                  </a:lnTo>
                  <a:lnTo>
                    <a:pt x="51" y="66"/>
                  </a:lnTo>
                  <a:lnTo>
                    <a:pt x="15" y="77"/>
                  </a:lnTo>
                  <a:lnTo>
                    <a:pt x="19" y="94"/>
                  </a:lnTo>
                  <a:lnTo>
                    <a:pt x="101" y="70"/>
                  </a:lnTo>
                  <a:lnTo>
                    <a:pt x="96" y="52"/>
                  </a:lnTo>
                  <a:lnTo>
                    <a:pt x="66" y="61"/>
                  </a:lnTo>
                  <a:lnTo>
                    <a:pt x="56" y="26"/>
                  </a:lnTo>
                  <a:lnTo>
                    <a:pt x="87" y="18"/>
                  </a:lnTo>
                  <a:lnTo>
                    <a:pt x="82" y="0"/>
                  </a:lnTo>
                  <a:lnTo>
                    <a:pt x="0" y="24"/>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57" name="Freeform 125"/>
            <p:cNvSpPr>
              <a:spLocks/>
            </p:cNvSpPr>
            <p:nvPr/>
          </p:nvSpPr>
          <p:spPr bwMode="auto">
            <a:xfrm>
              <a:off x="860" y="2946"/>
              <a:ext cx="85" cy="100"/>
            </a:xfrm>
            <a:custGeom>
              <a:avLst/>
              <a:gdLst>
                <a:gd name="T0" fmla="*/ 17 w 86"/>
                <a:gd name="T1" fmla="*/ 84 h 102"/>
                <a:gd name="T2" fmla="*/ 43 w 86"/>
                <a:gd name="T3" fmla="*/ 59 h 102"/>
                <a:gd name="T4" fmla="*/ 49 w 86"/>
                <a:gd name="T5" fmla="*/ 61 h 102"/>
                <a:gd name="T6" fmla="*/ 50 w 86"/>
                <a:gd name="T7" fmla="*/ 63 h 102"/>
                <a:gd name="T8" fmla="*/ 52 w 86"/>
                <a:gd name="T9" fmla="*/ 64 h 102"/>
                <a:gd name="T10" fmla="*/ 52 w 86"/>
                <a:gd name="T11" fmla="*/ 66 h 102"/>
                <a:gd name="T12" fmla="*/ 52 w 86"/>
                <a:gd name="T13" fmla="*/ 69 h 102"/>
                <a:gd name="T14" fmla="*/ 52 w 86"/>
                <a:gd name="T15" fmla="*/ 75 h 102"/>
                <a:gd name="T16" fmla="*/ 48 w 86"/>
                <a:gd name="T17" fmla="*/ 86 h 102"/>
                <a:gd name="T18" fmla="*/ 48 w 86"/>
                <a:gd name="T19" fmla="*/ 89 h 102"/>
                <a:gd name="T20" fmla="*/ 48 w 86"/>
                <a:gd name="T21" fmla="*/ 91 h 102"/>
                <a:gd name="T22" fmla="*/ 66 w 86"/>
                <a:gd name="T23" fmla="*/ 99 h 102"/>
                <a:gd name="T24" fmla="*/ 66 w 86"/>
                <a:gd name="T25" fmla="*/ 96 h 102"/>
                <a:gd name="T26" fmla="*/ 65 w 86"/>
                <a:gd name="T27" fmla="*/ 93 h 102"/>
                <a:gd name="T28" fmla="*/ 66 w 86"/>
                <a:gd name="T29" fmla="*/ 86 h 102"/>
                <a:gd name="T30" fmla="*/ 70 w 86"/>
                <a:gd name="T31" fmla="*/ 74 h 102"/>
                <a:gd name="T32" fmla="*/ 71 w 86"/>
                <a:gd name="T33" fmla="*/ 68 h 102"/>
                <a:gd name="T34" fmla="*/ 70 w 86"/>
                <a:gd name="T35" fmla="*/ 64 h 102"/>
                <a:gd name="T36" fmla="*/ 68 w 86"/>
                <a:gd name="T37" fmla="*/ 61 h 102"/>
                <a:gd name="T38" fmla="*/ 64 w 86"/>
                <a:gd name="T39" fmla="*/ 57 h 102"/>
                <a:gd name="T40" fmla="*/ 68 w 86"/>
                <a:gd name="T41" fmla="*/ 57 h 102"/>
                <a:gd name="T42" fmla="*/ 73 w 86"/>
                <a:gd name="T43" fmla="*/ 55 h 102"/>
                <a:gd name="T44" fmla="*/ 78 w 86"/>
                <a:gd name="T45" fmla="*/ 51 h 102"/>
                <a:gd name="T46" fmla="*/ 81 w 86"/>
                <a:gd name="T47" fmla="*/ 45 h 102"/>
                <a:gd name="T48" fmla="*/ 83 w 86"/>
                <a:gd name="T49" fmla="*/ 39 h 102"/>
                <a:gd name="T50" fmla="*/ 84 w 86"/>
                <a:gd name="T51" fmla="*/ 34 h 102"/>
                <a:gd name="T52" fmla="*/ 84 w 86"/>
                <a:gd name="T53" fmla="*/ 29 h 102"/>
                <a:gd name="T54" fmla="*/ 82 w 86"/>
                <a:gd name="T55" fmla="*/ 25 h 102"/>
                <a:gd name="T56" fmla="*/ 80 w 86"/>
                <a:gd name="T57" fmla="*/ 22 h 102"/>
                <a:gd name="T58" fmla="*/ 77 w 86"/>
                <a:gd name="T59" fmla="*/ 19 h 102"/>
                <a:gd name="T60" fmla="*/ 57 w 86"/>
                <a:gd name="T61" fmla="*/ 25 h 102"/>
                <a:gd name="T62" fmla="*/ 59 w 86"/>
                <a:gd name="T63" fmla="*/ 25 h 102"/>
                <a:gd name="T64" fmla="*/ 63 w 86"/>
                <a:gd name="T65" fmla="*/ 28 h 102"/>
                <a:gd name="T66" fmla="*/ 66 w 86"/>
                <a:gd name="T67" fmla="*/ 31 h 102"/>
                <a:gd name="T68" fmla="*/ 66 w 86"/>
                <a:gd name="T69" fmla="*/ 36 h 102"/>
                <a:gd name="T70" fmla="*/ 64 w 86"/>
                <a:gd name="T71" fmla="*/ 41 h 102"/>
                <a:gd name="T72" fmla="*/ 61 w 86"/>
                <a:gd name="T73" fmla="*/ 45 h 102"/>
                <a:gd name="T74" fmla="*/ 59 w 86"/>
                <a:gd name="T75" fmla="*/ 46 h 102"/>
                <a:gd name="T76" fmla="*/ 57 w 86"/>
                <a:gd name="T77" fmla="*/ 46 h 102"/>
                <a:gd name="T78" fmla="*/ 52 w 86"/>
                <a:gd name="T79" fmla="*/ 46 h 102"/>
                <a:gd name="T80" fmla="*/ 31 w 86"/>
                <a:gd name="T81" fmla="*/ 39 h 102"/>
                <a:gd name="T82" fmla="*/ 77 w 86"/>
                <a:gd name="T83" fmla="*/ 19 h 102"/>
                <a:gd name="T84" fmla="*/ 75 w 86"/>
                <a:gd name="T85" fmla="*/ 17 h 102"/>
                <a:gd name="T86" fmla="*/ 69 w 86"/>
                <a:gd name="T87" fmla="*/ 14 h 102"/>
                <a:gd name="T88" fmla="*/ 25 w 86"/>
                <a:gd name="T89" fmla="*/ 0 h 10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6" h="102">
                  <a:moveTo>
                    <a:pt x="0" y="81"/>
                  </a:moveTo>
                  <a:lnTo>
                    <a:pt x="17" y="86"/>
                  </a:lnTo>
                  <a:lnTo>
                    <a:pt x="27" y="54"/>
                  </a:lnTo>
                  <a:lnTo>
                    <a:pt x="44" y="60"/>
                  </a:lnTo>
                  <a:lnTo>
                    <a:pt x="48" y="61"/>
                  </a:lnTo>
                  <a:lnTo>
                    <a:pt x="50" y="62"/>
                  </a:lnTo>
                  <a:lnTo>
                    <a:pt x="51" y="63"/>
                  </a:lnTo>
                  <a:lnTo>
                    <a:pt x="51" y="64"/>
                  </a:lnTo>
                  <a:lnTo>
                    <a:pt x="52" y="64"/>
                  </a:lnTo>
                  <a:lnTo>
                    <a:pt x="53" y="65"/>
                  </a:lnTo>
                  <a:lnTo>
                    <a:pt x="53" y="66"/>
                  </a:lnTo>
                  <a:lnTo>
                    <a:pt x="53" y="67"/>
                  </a:lnTo>
                  <a:lnTo>
                    <a:pt x="53" y="69"/>
                  </a:lnTo>
                  <a:lnTo>
                    <a:pt x="53" y="70"/>
                  </a:lnTo>
                  <a:lnTo>
                    <a:pt x="53" y="73"/>
                  </a:lnTo>
                  <a:lnTo>
                    <a:pt x="53" y="76"/>
                  </a:lnTo>
                  <a:lnTo>
                    <a:pt x="50" y="85"/>
                  </a:lnTo>
                  <a:lnTo>
                    <a:pt x="49" y="88"/>
                  </a:lnTo>
                  <a:lnTo>
                    <a:pt x="49" y="89"/>
                  </a:lnTo>
                  <a:lnTo>
                    <a:pt x="49" y="91"/>
                  </a:lnTo>
                  <a:lnTo>
                    <a:pt x="49" y="92"/>
                  </a:lnTo>
                  <a:lnTo>
                    <a:pt x="49" y="93"/>
                  </a:lnTo>
                  <a:lnTo>
                    <a:pt x="49" y="95"/>
                  </a:lnTo>
                  <a:lnTo>
                    <a:pt x="67" y="101"/>
                  </a:lnTo>
                  <a:lnTo>
                    <a:pt x="68" y="99"/>
                  </a:lnTo>
                  <a:lnTo>
                    <a:pt x="67" y="98"/>
                  </a:lnTo>
                  <a:lnTo>
                    <a:pt x="67" y="97"/>
                  </a:lnTo>
                  <a:lnTo>
                    <a:pt x="66" y="95"/>
                  </a:lnTo>
                  <a:lnTo>
                    <a:pt x="67" y="92"/>
                  </a:lnTo>
                  <a:lnTo>
                    <a:pt x="67" y="88"/>
                  </a:lnTo>
                  <a:lnTo>
                    <a:pt x="70" y="79"/>
                  </a:lnTo>
                  <a:lnTo>
                    <a:pt x="71" y="75"/>
                  </a:lnTo>
                  <a:lnTo>
                    <a:pt x="71" y="72"/>
                  </a:lnTo>
                  <a:lnTo>
                    <a:pt x="72" y="69"/>
                  </a:lnTo>
                  <a:lnTo>
                    <a:pt x="71" y="67"/>
                  </a:lnTo>
                  <a:lnTo>
                    <a:pt x="71" y="65"/>
                  </a:lnTo>
                  <a:lnTo>
                    <a:pt x="71" y="64"/>
                  </a:lnTo>
                  <a:lnTo>
                    <a:pt x="69" y="62"/>
                  </a:lnTo>
                  <a:lnTo>
                    <a:pt x="68" y="60"/>
                  </a:lnTo>
                  <a:lnTo>
                    <a:pt x="65" y="58"/>
                  </a:lnTo>
                  <a:lnTo>
                    <a:pt x="67" y="58"/>
                  </a:lnTo>
                  <a:lnTo>
                    <a:pt x="69" y="58"/>
                  </a:lnTo>
                  <a:lnTo>
                    <a:pt x="71" y="57"/>
                  </a:lnTo>
                  <a:lnTo>
                    <a:pt x="74" y="56"/>
                  </a:lnTo>
                  <a:lnTo>
                    <a:pt x="76" y="54"/>
                  </a:lnTo>
                  <a:lnTo>
                    <a:pt x="79" y="52"/>
                  </a:lnTo>
                  <a:lnTo>
                    <a:pt x="81" y="49"/>
                  </a:lnTo>
                  <a:lnTo>
                    <a:pt x="82" y="46"/>
                  </a:lnTo>
                  <a:lnTo>
                    <a:pt x="83" y="43"/>
                  </a:lnTo>
                  <a:lnTo>
                    <a:pt x="84" y="40"/>
                  </a:lnTo>
                  <a:lnTo>
                    <a:pt x="85" y="37"/>
                  </a:lnTo>
                  <a:lnTo>
                    <a:pt x="85" y="35"/>
                  </a:lnTo>
                  <a:lnTo>
                    <a:pt x="85" y="32"/>
                  </a:lnTo>
                  <a:lnTo>
                    <a:pt x="85" y="30"/>
                  </a:lnTo>
                  <a:lnTo>
                    <a:pt x="84" y="28"/>
                  </a:lnTo>
                  <a:lnTo>
                    <a:pt x="83" y="25"/>
                  </a:lnTo>
                  <a:lnTo>
                    <a:pt x="82" y="24"/>
                  </a:lnTo>
                  <a:lnTo>
                    <a:pt x="81" y="22"/>
                  </a:lnTo>
                  <a:lnTo>
                    <a:pt x="80" y="20"/>
                  </a:lnTo>
                  <a:lnTo>
                    <a:pt x="78" y="19"/>
                  </a:lnTo>
                  <a:lnTo>
                    <a:pt x="37" y="19"/>
                  </a:lnTo>
                  <a:lnTo>
                    <a:pt x="58" y="25"/>
                  </a:lnTo>
                  <a:lnTo>
                    <a:pt x="59" y="26"/>
                  </a:lnTo>
                  <a:lnTo>
                    <a:pt x="60" y="26"/>
                  </a:lnTo>
                  <a:lnTo>
                    <a:pt x="63" y="27"/>
                  </a:lnTo>
                  <a:lnTo>
                    <a:pt x="64" y="29"/>
                  </a:lnTo>
                  <a:lnTo>
                    <a:pt x="66" y="31"/>
                  </a:lnTo>
                  <a:lnTo>
                    <a:pt x="67" y="32"/>
                  </a:lnTo>
                  <a:lnTo>
                    <a:pt x="67" y="35"/>
                  </a:lnTo>
                  <a:lnTo>
                    <a:pt x="67" y="37"/>
                  </a:lnTo>
                  <a:lnTo>
                    <a:pt x="66" y="39"/>
                  </a:lnTo>
                  <a:lnTo>
                    <a:pt x="65" y="42"/>
                  </a:lnTo>
                  <a:lnTo>
                    <a:pt x="64" y="44"/>
                  </a:lnTo>
                  <a:lnTo>
                    <a:pt x="62" y="46"/>
                  </a:lnTo>
                  <a:lnTo>
                    <a:pt x="61" y="46"/>
                  </a:lnTo>
                  <a:lnTo>
                    <a:pt x="60" y="47"/>
                  </a:lnTo>
                  <a:lnTo>
                    <a:pt x="59" y="47"/>
                  </a:lnTo>
                  <a:lnTo>
                    <a:pt x="58" y="47"/>
                  </a:lnTo>
                  <a:lnTo>
                    <a:pt x="56" y="47"/>
                  </a:lnTo>
                  <a:lnTo>
                    <a:pt x="53" y="47"/>
                  </a:lnTo>
                  <a:lnTo>
                    <a:pt x="51" y="46"/>
                  </a:lnTo>
                  <a:lnTo>
                    <a:pt x="31" y="40"/>
                  </a:lnTo>
                  <a:lnTo>
                    <a:pt x="37" y="19"/>
                  </a:lnTo>
                  <a:lnTo>
                    <a:pt x="78" y="19"/>
                  </a:lnTo>
                  <a:lnTo>
                    <a:pt x="78" y="18"/>
                  </a:lnTo>
                  <a:lnTo>
                    <a:pt x="76" y="17"/>
                  </a:lnTo>
                  <a:lnTo>
                    <a:pt x="73" y="16"/>
                  </a:lnTo>
                  <a:lnTo>
                    <a:pt x="70" y="14"/>
                  </a:lnTo>
                  <a:lnTo>
                    <a:pt x="64" y="12"/>
                  </a:lnTo>
                  <a:lnTo>
                    <a:pt x="25" y="0"/>
                  </a:lnTo>
                  <a:lnTo>
                    <a:pt x="0" y="81"/>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58" name="Freeform 126"/>
            <p:cNvSpPr>
              <a:spLocks/>
            </p:cNvSpPr>
            <p:nvPr/>
          </p:nvSpPr>
          <p:spPr bwMode="auto">
            <a:xfrm>
              <a:off x="1170" y="3159"/>
              <a:ext cx="98" cy="97"/>
            </a:xfrm>
            <a:custGeom>
              <a:avLst/>
              <a:gdLst>
                <a:gd name="T0" fmla="*/ 84 w 98"/>
                <a:gd name="T1" fmla="*/ 0 h 97"/>
                <a:gd name="T2" fmla="*/ 0 w 98"/>
                <a:gd name="T3" fmla="*/ 33 h 97"/>
                <a:gd name="T4" fmla="*/ 11 w 98"/>
                <a:gd name="T5" fmla="*/ 47 h 97"/>
                <a:gd name="T6" fmla="*/ 28 w 98"/>
                <a:gd name="T7" fmla="*/ 40 h 97"/>
                <a:gd name="T8" fmla="*/ 50 w 98"/>
                <a:gd name="T9" fmla="*/ 66 h 97"/>
                <a:gd name="T10" fmla="*/ 40 w 98"/>
                <a:gd name="T11" fmla="*/ 82 h 97"/>
                <a:gd name="T12" fmla="*/ 52 w 98"/>
                <a:gd name="T13" fmla="*/ 96 h 97"/>
                <a:gd name="T14" fmla="*/ 88 w 98"/>
                <a:gd name="T15" fmla="*/ 32 h 97"/>
                <a:gd name="T16" fmla="*/ 78 w 98"/>
                <a:gd name="T17" fmla="*/ 20 h 97"/>
                <a:gd name="T18" fmla="*/ 58 w 98"/>
                <a:gd name="T19" fmla="*/ 53 h 97"/>
                <a:gd name="T20" fmla="*/ 42 w 98"/>
                <a:gd name="T21" fmla="*/ 34 h 97"/>
                <a:gd name="T22" fmla="*/ 78 w 98"/>
                <a:gd name="T23" fmla="*/ 20 h 97"/>
                <a:gd name="T24" fmla="*/ 88 w 98"/>
                <a:gd name="T25" fmla="*/ 32 h 97"/>
                <a:gd name="T26" fmla="*/ 97 w 98"/>
                <a:gd name="T27" fmla="*/ 16 h 97"/>
                <a:gd name="T28" fmla="*/ 84 w 98"/>
                <a:gd name="T29" fmla="*/ 0 h 9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8" h="97">
                  <a:moveTo>
                    <a:pt x="84" y="0"/>
                  </a:moveTo>
                  <a:lnTo>
                    <a:pt x="0" y="33"/>
                  </a:lnTo>
                  <a:lnTo>
                    <a:pt x="11" y="47"/>
                  </a:lnTo>
                  <a:lnTo>
                    <a:pt x="28" y="40"/>
                  </a:lnTo>
                  <a:lnTo>
                    <a:pt x="50" y="66"/>
                  </a:lnTo>
                  <a:lnTo>
                    <a:pt x="40" y="82"/>
                  </a:lnTo>
                  <a:lnTo>
                    <a:pt x="52" y="96"/>
                  </a:lnTo>
                  <a:lnTo>
                    <a:pt x="88" y="32"/>
                  </a:lnTo>
                  <a:lnTo>
                    <a:pt x="78" y="20"/>
                  </a:lnTo>
                  <a:lnTo>
                    <a:pt x="58" y="53"/>
                  </a:lnTo>
                  <a:lnTo>
                    <a:pt x="42" y="34"/>
                  </a:lnTo>
                  <a:lnTo>
                    <a:pt x="78" y="20"/>
                  </a:lnTo>
                  <a:lnTo>
                    <a:pt x="88" y="32"/>
                  </a:lnTo>
                  <a:lnTo>
                    <a:pt x="97" y="16"/>
                  </a:lnTo>
                  <a:lnTo>
                    <a:pt x="84" y="0"/>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59" name="Freeform 127"/>
            <p:cNvSpPr>
              <a:spLocks/>
            </p:cNvSpPr>
            <p:nvPr/>
          </p:nvSpPr>
          <p:spPr bwMode="auto">
            <a:xfrm>
              <a:off x="1108" y="3072"/>
              <a:ext cx="102" cy="111"/>
            </a:xfrm>
            <a:custGeom>
              <a:avLst/>
              <a:gdLst>
                <a:gd name="T0" fmla="*/ 0 w 103"/>
                <a:gd name="T1" fmla="*/ 68 h 110"/>
                <a:gd name="T2" fmla="*/ 49 w 103"/>
                <a:gd name="T3" fmla="*/ 110 h 110"/>
                <a:gd name="T4" fmla="*/ 58 w 103"/>
                <a:gd name="T5" fmla="*/ 97 h 110"/>
                <a:gd name="T6" fmla="*/ 23 w 103"/>
                <a:gd name="T7" fmla="*/ 67 h 110"/>
                <a:gd name="T8" fmla="*/ 38 w 103"/>
                <a:gd name="T9" fmla="*/ 49 h 110"/>
                <a:gd name="T10" fmla="*/ 68 w 103"/>
                <a:gd name="T11" fmla="*/ 76 h 110"/>
                <a:gd name="T12" fmla="*/ 77 w 103"/>
                <a:gd name="T13" fmla="*/ 65 h 110"/>
                <a:gd name="T14" fmla="*/ 47 w 103"/>
                <a:gd name="T15" fmla="*/ 37 h 110"/>
                <a:gd name="T16" fmla="*/ 58 w 103"/>
                <a:gd name="T17" fmla="*/ 23 h 110"/>
                <a:gd name="T18" fmla="*/ 92 w 103"/>
                <a:gd name="T19" fmla="*/ 52 h 110"/>
                <a:gd name="T20" fmla="*/ 101 w 103"/>
                <a:gd name="T21" fmla="*/ 41 h 110"/>
                <a:gd name="T22" fmla="*/ 54 w 103"/>
                <a:gd name="T23" fmla="*/ 0 h 110"/>
                <a:gd name="T24" fmla="*/ 0 w 103"/>
                <a:gd name="T25" fmla="*/ 68 h 1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3" h="110">
                  <a:moveTo>
                    <a:pt x="0" y="67"/>
                  </a:moveTo>
                  <a:lnTo>
                    <a:pt x="49" y="109"/>
                  </a:lnTo>
                  <a:lnTo>
                    <a:pt x="59" y="96"/>
                  </a:lnTo>
                  <a:lnTo>
                    <a:pt x="23" y="66"/>
                  </a:lnTo>
                  <a:lnTo>
                    <a:pt x="38" y="49"/>
                  </a:lnTo>
                  <a:lnTo>
                    <a:pt x="69" y="75"/>
                  </a:lnTo>
                  <a:lnTo>
                    <a:pt x="78" y="64"/>
                  </a:lnTo>
                  <a:lnTo>
                    <a:pt x="47" y="37"/>
                  </a:lnTo>
                  <a:lnTo>
                    <a:pt x="59" y="23"/>
                  </a:lnTo>
                  <a:lnTo>
                    <a:pt x="93" y="52"/>
                  </a:lnTo>
                  <a:lnTo>
                    <a:pt x="102" y="41"/>
                  </a:lnTo>
                  <a:lnTo>
                    <a:pt x="55" y="0"/>
                  </a:lnTo>
                  <a:lnTo>
                    <a:pt x="0" y="67"/>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60" name="Freeform 128"/>
            <p:cNvSpPr>
              <a:spLocks/>
            </p:cNvSpPr>
            <p:nvPr/>
          </p:nvSpPr>
          <p:spPr bwMode="auto">
            <a:xfrm>
              <a:off x="70" y="3849"/>
              <a:ext cx="95" cy="76"/>
            </a:xfrm>
            <a:custGeom>
              <a:avLst/>
              <a:gdLst>
                <a:gd name="T0" fmla="*/ 0 w 94"/>
                <a:gd name="T1" fmla="*/ 59 h 77"/>
                <a:gd name="T2" fmla="*/ 7 w 94"/>
                <a:gd name="T3" fmla="*/ 75 h 77"/>
                <a:gd name="T4" fmla="*/ 70 w 94"/>
                <a:gd name="T5" fmla="*/ 45 h 77"/>
                <a:gd name="T6" fmla="*/ 80 w 94"/>
                <a:gd name="T7" fmla="*/ 68 h 77"/>
                <a:gd name="T8" fmla="*/ 94 w 94"/>
                <a:gd name="T9" fmla="*/ 62 h 77"/>
                <a:gd name="T10" fmla="*/ 67 w 94"/>
                <a:gd name="T11" fmla="*/ 0 h 77"/>
                <a:gd name="T12" fmla="*/ 53 w 94"/>
                <a:gd name="T13" fmla="*/ 7 h 77"/>
                <a:gd name="T14" fmla="*/ 63 w 94"/>
                <a:gd name="T15" fmla="*/ 30 h 77"/>
                <a:gd name="T16" fmla="*/ 0 w 94"/>
                <a:gd name="T17" fmla="*/ 59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4" h="77">
                  <a:moveTo>
                    <a:pt x="0" y="60"/>
                  </a:moveTo>
                  <a:lnTo>
                    <a:pt x="7" y="76"/>
                  </a:lnTo>
                  <a:lnTo>
                    <a:pt x="69" y="46"/>
                  </a:lnTo>
                  <a:lnTo>
                    <a:pt x="79" y="69"/>
                  </a:lnTo>
                  <a:lnTo>
                    <a:pt x="93" y="63"/>
                  </a:lnTo>
                  <a:lnTo>
                    <a:pt x="66" y="0"/>
                  </a:lnTo>
                  <a:lnTo>
                    <a:pt x="52" y="7"/>
                  </a:lnTo>
                  <a:lnTo>
                    <a:pt x="62" y="30"/>
                  </a:lnTo>
                  <a:lnTo>
                    <a:pt x="0" y="60"/>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61" name="Freeform 129"/>
            <p:cNvSpPr>
              <a:spLocks/>
            </p:cNvSpPr>
            <p:nvPr/>
          </p:nvSpPr>
          <p:spPr bwMode="auto">
            <a:xfrm>
              <a:off x="108" y="3934"/>
              <a:ext cx="100" cy="108"/>
            </a:xfrm>
            <a:custGeom>
              <a:avLst/>
              <a:gdLst>
                <a:gd name="T0" fmla="*/ 10 w 101"/>
                <a:gd name="T1" fmla="*/ 63 h 109"/>
                <a:gd name="T2" fmla="*/ 48 w 101"/>
                <a:gd name="T3" fmla="*/ 59 h 109"/>
                <a:gd name="T4" fmla="*/ 50 w 101"/>
                <a:gd name="T5" fmla="*/ 65 h 109"/>
                <a:gd name="T6" fmla="*/ 50 w 101"/>
                <a:gd name="T7" fmla="*/ 69 h 109"/>
                <a:gd name="T8" fmla="*/ 50 w 101"/>
                <a:gd name="T9" fmla="*/ 72 h 109"/>
                <a:gd name="T10" fmla="*/ 47 w 101"/>
                <a:gd name="T11" fmla="*/ 76 h 109"/>
                <a:gd name="T12" fmla="*/ 37 w 101"/>
                <a:gd name="T13" fmla="*/ 83 h 109"/>
                <a:gd name="T14" fmla="*/ 32 w 101"/>
                <a:gd name="T15" fmla="*/ 87 h 109"/>
                <a:gd name="T16" fmla="*/ 29 w 101"/>
                <a:gd name="T17" fmla="*/ 91 h 109"/>
                <a:gd name="T18" fmla="*/ 42 w 101"/>
                <a:gd name="T19" fmla="*/ 105 h 109"/>
                <a:gd name="T20" fmla="*/ 42 w 101"/>
                <a:gd name="T21" fmla="*/ 103 h 109"/>
                <a:gd name="T22" fmla="*/ 43 w 101"/>
                <a:gd name="T23" fmla="*/ 101 h 109"/>
                <a:gd name="T24" fmla="*/ 48 w 101"/>
                <a:gd name="T25" fmla="*/ 97 h 109"/>
                <a:gd name="T26" fmla="*/ 58 w 101"/>
                <a:gd name="T27" fmla="*/ 89 h 109"/>
                <a:gd name="T28" fmla="*/ 62 w 101"/>
                <a:gd name="T29" fmla="*/ 84 h 109"/>
                <a:gd name="T30" fmla="*/ 64 w 101"/>
                <a:gd name="T31" fmla="*/ 80 h 109"/>
                <a:gd name="T32" fmla="*/ 65 w 101"/>
                <a:gd name="T33" fmla="*/ 76 h 109"/>
                <a:gd name="T34" fmla="*/ 64 w 101"/>
                <a:gd name="T35" fmla="*/ 72 h 109"/>
                <a:gd name="T36" fmla="*/ 70 w 101"/>
                <a:gd name="T37" fmla="*/ 74 h 109"/>
                <a:gd name="T38" fmla="*/ 74 w 101"/>
                <a:gd name="T39" fmla="*/ 75 h 109"/>
                <a:gd name="T40" fmla="*/ 77 w 101"/>
                <a:gd name="T41" fmla="*/ 75 h 109"/>
                <a:gd name="T42" fmla="*/ 80 w 101"/>
                <a:gd name="T43" fmla="*/ 75 h 109"/>
                <a:gd name="T44" fmla="*/ 85 w 101"/>
                <a:gd name="T45" fmla="*/ 72 h 109"/>
                <a:gd name="T46" fmla="*/ 90 w 101"/>
                <a:gd name="T47" fmla="*/ 69 h 109"/>
                <a:gd name="T48" fmla="*/ 94 w 101"/>
                <a:gd name="T49" fmla="*/ 65 h 109"/>
                <a:gd name="T50" fmla="*/ 97 w 101"/>
                <a:gd name="T51" fmla="*/ 61 h 109"/>
                <a:gd name="T52" fmla="*/ 99 w 101"/>
                <a:gd name="T53" fmla="*/ 57 h 109"/>
                <a:gd name="T54" fmla="*/ 99 w 101"/>
                <a:gd name="T55" fmla="*/ 53 h 109"/>
                <a:gd name="T56" fmla="*/ 98 w 101"/>
                <a:gd name="T57" fmla="*/ 48 h 109"/>
                <a:gd name="T58" fmla="*/ 95 w 101"/>
                <a:gd name="T59" fmla="*/ 40 h 109"/>
                <a:gd name="T60" fmla="*/ 83 w 101"/>
                <a:gd name="T61" fmla="*/ 22 h 109"/>
                <a:gd name="T62" fmla="*/ 79 w 101"/>
                <a:gd name="T63" fmla="*/ 41 h 109"/>
                <a:gd name="T64" fmla="*/ 81 w 101"/>
                <a:gd name="T65" fmla="*/ 46 h 109"/>
                <a:gd name="T66" fmla="*/ 81 w 101"/>
                <a:gd name="T67" fmla="*/ 51 h 109"/>
                <a:gd name="T68" fmla="*/ 80 w 101"/>
                <a:gd name="T69" fmla="*/ 54 h 109"/>
                <a:gd name="T70" fmla="*/ 76 w 101"/>
                <a:gd name="T71" fmla="*/ 57 h 109"/>
                <a:gd name="T72" fmla="*/ 74 w 101"/>
                <a:gd name="T73" fmla="*/ 58 h 109"/>
                <a:gd name="T74" fmla="*/ 72 w 101"/>
                <a:gd name="T75" fmla="*/ 59 h 109"/>
                <a:gd name="T76" fmla="*/ 70 w 101"/>
                <a:gd name="T77" fmla="*/ 59 h 109"/>
                <a:gd name="T78" fmla="*/ 68 w 101"/>
                <a:gd name="T79" fmla="*/ 59 h 109"/>
                <a:gd name="T80" fmla="*/ 64 w 101"/>
                <a:gd name="T81" fmla="*/ 57 h 109"/>
                <a:gd name="T82" fmla="*/ 61 w 101"/>
                <a:gd name="T83" fmla="*/ 54 h 109"/>
                <a:gd name="T84" fmla="*/ 49 w 101"/>
                <a:gd name="T85" fmla="*/ 36 h 109"/>
                <a:gd name="T86" fmla="*/ 83 w 101"/>
                <a:gd name="T87" fmla="*/ 22 h 109"/>
                <a:gd name="T88" fmla="*/ 0 w 101"/>
                <a:gd name="T89" fmla="*/ 49 h 10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1" h="109">
                  <a:moveTo>
                    <a:pt x="0" y="49"/>
                  </a:moveTo>
                  <a:lnTo>
                    <a:pt x="10" y="64"/>
                  </a:lnTo>
                  <a:lnTo>
                    <a:pt x="37" y="45"/>
                  </a:lnTo>
                  <a:lnTo>
                    <a:pt x="48" y="60"/>
                  </a:lnTo>
                  <a:lnTo>
                    <a:pt x="49" y="63"/>
                  </a:lnTo>
                  <a:lnTo>
                    <a:pt x="51" y="66"/>
                  </a:lnTo>
                  <a:lnTo>
                    <a:pt x="51" y="68"/>
                  </a:lnTo>
                  <a:lnTo>
                    <a:pt x="51" y="70"/>
                  </a:lnTo>
                  <a:lnTo>
                    <a:pt x="50" y="72"/>
                  </a:lnTo>
                  <a:lnTo>
                    <a:pt x="50" y="73"/>
                  </a:lnTo>
                  <a:lnTo>
                    <a:pt x="49" y="74"/>
                  </a:lnTo>
                  <a:lnTo>
                    <a:pt x="47" y="77"/>
                  </a:lnTo>
                  <a:lnTo>
                    <a:pt x="44" y="79"/>
                  </a:lnTo>
                  <a:lnTo>
                    <a:pt x="37" y="84"/>
                  </a:lnTo>
                  <a:lnTo>
                    <a:pt x="34" y="86"/>
                  </a:lnTo>
                  <a:lnTo>
                    <a:pt x="32" y="88"/>
                  </a:lnTo>
                  <a:lnTo>
                    <a:pt x="30" y="90"/>
                  </a:lnTo>
                  <a:lnTo>
                    <a:pt x="29" y="92"/>
                  </a:lnTo>
                  <a:lnTo>
                    <a:pt x="40" y="108"/>
                  </a:lnTo>
                  <a:lnTo>
                    <a:pt x="42" y="106"/>
                  </a:lnTo>
                  <a:lnTo>
                    <a:pt x="42" y="105"/>
                  </a:lnTo>
                  <a:lnTo>
                    <a:pt x="42" y="104"/>
                  </a:lnTo>
                  <a:lnTo>
                    <a:pt x="43" y="103"/>
                  </a:lnTo>
                  <a:lnTo>
                    <a:pt x="43" y="102"/>
                  </a:lnTo>
                  <a:lnTo>
                    <a:pt x="45" y="100"/>
                  </a:lnTo>
                  <a:lnTo>
                    <a:pt x="48" y="98"/>
                  </a:lnTo>
                  <a:lnTo>
                    <a:pt x="56" y="92"/>
                  </a:lnTo>
                  <a:lnTo>
                    <a:pt x="59" y="90"/>
                  </a:lnTo>
                  <a:lnTo>
                    <a:pt x="61" y="88"/>
                  </a:lnTo>
                  <a:lnTo>
                    <a:pt x="63" y="85"/>
                  </a:lnTo>
                  <a:lnTo>
                    <a:pt x="65" y="83"/>
                  </a:lnTo>
                  <a:lnTo>
                    <a:pt x="65" y="81"/>
                  </a:lnTo>
                  <a:lnTo>
                    <a:pt x="66" y="78"/>
                  </a:lnTo>
                  <a:lnTo>
                    <a:pt x="66" y="77"/>
                  </a:lnTo>
                  <a:lnTo>
                    <a:pt x="66" y="75"/>
                  </a:lnTo>
                  <a:lnTo>
                    <a:pt x="65" y="73"/>
                  </a:lnTo>
                  <a:lnTo>
                    <a:pt x="68" y="74"/>
                  </a:lnTo>
                  <a:lnTo>
                    <a:pt x="71" y="75"/>
                  </a:lnTo>
                  <a:lnTo>
                    <a:pt x="74" y="76"/>
                  </a:lnTo>
                  <a:lnTo>
                    <a:pt x="75" y="76"/>
                  </a:lnTo>
                  <a:lnTo>
                    <a:pt x="76" y="76"/>
                  </a:lnTo>
                  <a:lnTo>
                    <a:pt x="78" y="76"/>
                  </a:lnTo>
                  <a:lnTo>
                    <a:pt x="80" y="76"/>
                  </a:lnTo>
                  <a:lnTo>
                    <a:pt x="81" y="76"/>
                  </a:lnTo>
                  <a:lnTo>
                    <a:pt x="83" y="75"/>
                  </a:lnTo>
                  <a:lnTo>
                    <a:pt x="86" y="73"/>
                  </a:lnTo>
                  <a:lnTo>
                    <a:pt x="89" y="72"/>
                  </a:lnTo>
                  <a:lnTo>
                    <a:pt x="91" y="70"/>
                  </a:lnTo>
                  <a:lnTo>
                    <a:pt x="93" y="68"/>
                  </a:lnTo>
                  <a:lnTo>
                    <a:pt x="95" y="66"/>
                  </a:lnTo>
                  <a:lnTo>
                    <a:pt x="97" y="64"/>
                  </a:lnTo>
                  <a:lnTo>
                    <a:pt x="98" y="62"/>
                  </a:lnTo>
                  <a:lnTo>
                    <a:pt x="99" y="60"/>
                  </a:lnTo>
                  <a:lnTo>
                    <a:pt x="100" y="58"/>
                  </a:lnTo>
                  <a:lnTo>
                    <a:pt x="100" y="56"/>
                  </a:lnTo>
                  <a:lnTo>
                    <a:pt x="100" y="53"/>
                  </a:lnTo>
                  <a:lnTo>
                    <a:pt x="100" y="51"/>
                  </a:lnTo>
                  <a:lnTo>
                    <a:pt x="99" y="48"/>
                  </a:lnTo>
                  <a:lnTo>
                    <a:pt x="99" y="46"/>
                  </a:lnTo>
                  <a:lnTo>
                    <a:pt x="96" y="40"/>
                  </a:lnTo>
                  <a:lnTo>
                    <a:pt x="93" y="35"/>
                  </a:lnTo>
                  <a:lnTo>
                    <a:pt x="84" y="22"/>
                  </a:lnTo>
                  <a:lnTo>
                    <a:pt x="67" y="23"/>
                  </a:lnTo>
                  <a:lnTo>
                    <a:pt x="80" y="41"/>
                  </a:lnTo>
                  <a:lnTo>
                    <a:pt x="81" y="44"/>
                  </a:lnTo>
                  <a:lnTo>
                    <a:pt x="82" y="46"/>
                  </a:lnTo>
                  <a:lnTo>
                    <a:pt x="83" y="48"/>
                  </a:lnTo>
                  <a:lnTo>
                    <a:pt x="82" y="51"/>
                  </a:lnTo>
                  <a:lnTo>
                    <a:pt x="82" y="52"/>
                  </a:lnTo>
                  <a:lnTo>
                    <a:pt x="81" y="54"/>
                  </a:lnTo>
                  <a:lnTo>
                    <a:pt x="80" y="56"/>
                  </a:lnTo>
                  <a:lnTo>
                    <a:pt x="77" y="58"/>
                  </a:lnTo>
                  <a:lnTo>
                    <a:pt x="76" y="59"/>
                  </a:lnTo>
                  <a:lnTo>
                    <a:pt x="75" y="59"/>
                  </a:lnTo>
                  <a:lnTo>
                    <a:pt x="74" y="60"/>
                  </a:lnTo>
                  <a:lnTo>
                    <a:pt x="73" y="60"/>
                  </a:lnTo>
                  <a:lnTo>
                    <a:pt x="72" y="60"/>
                  </a:lnTo>
                  <a:lnTo>
                    <a:pt x="71" y="60"/>
                  </a:lnTo>
                  <a:lnTo>
                    <a:pt x="70" y="60"/>
                  </a:lnTo>
                  <a:lnTo>
                    <a:pt x="69" y="60"/>
                  </a:lnTo>
                  <a:lnTo>
                    <a:pt x="67" y="59"/>
                  </a:lnTo>
                  <a:lnTo>
                    <a:pt x="65" y="58"/>
                  </a:lnTo>
                  <a:lnTo>
                    <a:pt x="63" y="56"/>
                  </a:lnTo>
                  <a:lnTo>
                    <a:pt x="62" y="55"/>
                  </a:lnTo>
                  <a:lnTo>
                    <a:pt x="61" y="53"/>
                  </a:lnTo>
                  <a:lnTo>
                    <a:pt x="49" y="36"/>
                  </a:lnTo>
                  <a:lnTo>
                    <a:pt x="67" y="23"/>
                  </a:lnTo>
                  <a:lnTo>
                    <a:pt x="84" y="22"/>
                  </a:lnTo>
                  <a:lnTo>
                    <a:pt x="70" y="0"/>
                  </a:lnTo>
                  <a:lnTo>
                    <a:pt x="0" y="49"/>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62" name="Freeform 130"/>
            <p:cNvSpPr>
              <a:spLocks/>
            </p:cNvSpPr>
            <p:nvPr/>
          </p:nvSpPr>
          <p:spPr bwMode="auto">
            <a:xfrm>
              <a:off x="165" y="4029"/>
              <a:ext cx="98" cy="97"/>
            </a:xfrm>
            <a:custGeom>
              <a:avLst/>
              <a:gdLst>
                <a:gd name="T0" fmla="*/ 83 w 97"/>
                <a:gd name="T1" fmla="*/ 0 h 98"/>
                <a:gd name="T2" fmla="*/ 0 w 97"/>
                <a:gd name="T3" fmla="*/ 39 h 98"/>
                <a:gd name="T4" fmla="*/ 13 w 97"/>
                <a:gd name="T5" fmla="*/ 52 h 98"/>
                <a:gd name="T6" fmla="*/ 30 w 97"/>
                <a:gd name="T7" fmla="*/ 44 h 98"/>
                <a:gd name="T8" fmla="*/ 54 w 97"/>
                <a:gd name="T9" fmla="*/ 67 h 98"/>
                <a:gd name="T10" fmla="*/ 44 w 97"/>
                <a:gd name="T11" fmla="*/ 83 h 98"/>
                <a:gd name="T12" fmla="*/ 59 w 97"/>
                <a:gd name="T13" fmla="*/ 96 h 98"/>
                <a:gd name="T14" fmla="*/ 89 w 97"/>
                <a:gd name="T15" fmla="*/ 31 h 98"/>
                <a:gd name="T16" fmla="*/ 78 w 97"/>
                <a:gd name="T17" fmla="*/ 20 h 98"/>
                <a:gd name="T18" fmla="*/ 61 w 97"/>
                <a:gd name="T19" fmla="*/ 53 h 98"/>
                <a:gd name="T20" fmla="*/ 43 w 97"/>
                <a:gd name="T21" fmla="*/ 37 h 98"/>
                <a:gd name="T22" fmla="*/ 78 w 97"/>
                <a:gd name="T23" fmla="*/ 20 h 98"/>
                <a:gd name="T24" fmla="*/ 89 w 97"/>
                <a:gd name="T25" fmla="*/ 31 h 98"/>
                <a:gd name="T26" fmla="*/ 97 w 97"/>
                <a:gd name="T27" fmla="*/ 15 h 98"/>
                <a:gd name="T28" fmla="*/ 83 w 97"/>
                <a:gd name="T29" fmla="*/ 0 h 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7" h="98">
                  <a:moveTo>
                    <a:pt x="82" y="0"/>
                  </a:moveTo>
                  <a:lnTo>
                    <a:pt x="0" y="39"/>
                  </a:lnTo>
                  <a:lnTo>
                    <a:pt x="13" y="53"/>
                  </a:lnTo>
                  <a:lnTo>
                    <a:pt x="30" y="44"/>
                  </a:lnTo>
                  <a:lnTo>
                    <a:pt x="53" y="68"/>
                  </a:lnTo>
                  <a:lnTo>
                    <a:pt x="44" y="84"/>
                  </a:lnTo>
                  <a:lnTo>
                    <a:pt x="58" y="97"/>
                  </a:lnTo>
                  <a:lnTo>
                    <a:pt x="88" y="31"/>
                  </a:lnTo>
                  <a:lnTo>
                    <a:pt x="77" y="20"/>
                  </a:lnTo>
                  <a:lnTo>
                    <a:pt x="60" y="54"/>
                  </a:lnTo>
                  <a:lnTo>
                    <a:pt x="43" y="37"/>
                  </a:lnTo>
                  <a:lnTo>
                    <a:pt x="77" y="20"/>
                  </a:lnTo>
                  <a:lnTo>
                    <a:pt x="88" y="31"/>
                  </a:lnTo>
                  <a:lnTo>
                    <a:pt x="96" y="15"/>
                  </a:lnTo>
                  <a:lnTo>
                    <a:pt x="82" y="0"/>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63" name="Freeform 131"/>
            <p:cNvSpPr>
              <a:spLocks/>
            </p:cNvSpPr>
            <p:nvPr/>
          </p:nvSpPr>
          <p:spPr bwMode="auto">
            <a:xfrm>
              <a:off x="245" y="4084"/>
              <a:ext cx="70" cy="79"/>
            </a:xfrm>
            <a:custGeom>
              <a:avLst/>
              <a:gdLst>
                <a:gd name="T0" fmla="*/ 0 w 69"/>
                <a:gd name="T1" fmla="*/ 67 h 79"/>
                <a:gd name="T2" fmla="*/ 13 w 69"/>
                <a:gd name="T3" fmla="*/ 78 h 79"/>
                <a:gd name="T4" fmla="*/ 69 w 69"/>
                <a:gd name="T5" fmla="*/ 11 h 79"/>
                <a:gd name="T6" fmla="*/ 55 w 69"/>
                <a:gd name="T7" fmla="*/ 0 h 79"/>
                <a:gd name="T8" fmla="*/ 0 w 69"/>
                <a:gd name="T9" fmla="*/ 67 h 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79">
                  <a:moveTo>
                    <a:pt x="0" y="67"/>
                  </a:moveTo>
                  <a:lnTo>
                    <a:pt x="13" y="78"/>
                  </a:lnTo>
                  <a:lnTo>
                    <a:pt x="68" y="11"/>
                  </a:lnTo>
                  <a:lnTo>
                    <a:pt x="54" y="0"/>
                  </a:lnTo>
                  <a:lnTo>
                    <a:pt x="0" y="67"/>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64" name="Freeform 132"/>
            <p:cNvSpPr>
              <a:spLocks/>
            </p:cNvSpPr>
            <p:nvPr/>
          </p:nvSpPr>
          <p:spPr bwMode="auto">
            <a:xfrm>
              <a:off x="293" y="4118"/>
              <a:ext cx="107" cy="111"/>
            </a:xfrm>
            <a:custGeom>
              <a:avLst/>
              <a:gdLst>
                <a:gd name="T0" fmla="*/ 0 w 106"/>
                <a:gd name="T1" fmla="*/ 69 h 112"/>
                <a:gd name="T2" fmla="*/ 14 w 106"/>
                <a:gd name="T3" fmla="*/ 79 h 112"/>
                <a:gd name="T4" fmla="*/ 47 w 106"/>
                <a:gd name="T5" fmla="*/ 32 h 112"/>
                <a:gd name="T6" fmla="*/ 42 w 106"/>
                <a:gd name="T7" fmla="*/ 99 h 112"/>
                <a:gd name="T8" fmla="*/ 58 w 106"/>
                <a:gd name="T9" fmla="*/ 110 h 112"/>
                <a:gd name="T10" fmla="*/ 106 w 106"/>
                <a:gd name="T11" fmla="*/ 41 h 112"/>
                <a:gd name="T12" fmla="*/ 92 w 106"/>
                <a:gd name="T13" fmla="*/ 31 h 112"/>
                <a:gd name="T14" fmla="*/ 59 w 106"/>
                <a:gd name="T15" fmla="*/ 78 h 112"/>
                <a:gd name="T16" fmla="*/ 64 w 106"/>
                <a:gd name="T17" fmla="*/ 11 h 112"/>
                <a:gd name="T18" fmla="*/ 48 w 106"/>
                <a:gd name="T19" fmla="*/ 0 h 112"/>
                <a:gd name="T20" fmla="*/ 0 w 106"/>
                <a:gd name="T21" fmla="*/ 69 h 1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6" h="112">
                  <a:moveTo>
                    <a:pt x="0" y="70"/>
                  </a:moveTo>
                  <a:lnTo>
                    <a:pt x="14" y="80"/>
                  </a:lnTo>
                  <a:lnTo>
                    <a:pt x="47" y="32"/>
                  </a:lnTo>
                  <a:lnTo>
                    <a:pt x="42" y="100"/>
                  </a:lnTo>
                  <a:lnTo>
                    <a:pt x="57" y="111"/>
                  </a:lnTo>
                  <a:lnTo>
                    <a:pt x="105" y="41"/>
                  </a:lnTo>
                  <a:lnTo>
                    <a:pt x="91" y="31"/>
                  </a:lnTo>
                  <a:lnTo>
                    <a:pt x="58" y="79"/>
                  </a:lnTo>
                  <a:lnTo>
                    <a:pt x="63" y="11"/>
                  </a:lnTo>
                  <a:lnTo>
                    <a:pt x="48" y="0"/>
                  </a:lnTo>
                  <a:lnTo>
                    <a:pt x="0" y="70"/>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65" name="Freeform 133"/>
            <p:cNvSpPr>
              <a:spLocks/>
            </p:cNvSpPr>
            <p:nvPr/>
          </p:nvSpPr>
          <p:spPr bwMode="auto">
            <a:xfrm>
              <a:off x="393" y="4171"/>
              <a:ext cx="52" cy="87"/>
            </a:xfrm>
            <a:custGeom>
              <a:avLst/>
              <a:gdLst>
                <a:gd name="T0" fmla="*/ 0 w 52"/>
                <a:gd name="T1" fmla="*/ 79 h 86"/>
                <a:gd name="T2" fmla="*/ 16 w 52"/>
                <a:gd name="T3" fmla="*/ 86 h 86"/>
                <a:gd name="T4" fmla="*/ 51 w 52"/>
                <a:gd name="T5" fmla="*/ 7 h 86"/>
                <a:gd name="T6" fmla="*/ 35 w 52"/>
                <a:gd name="T7" fmla="*/ 0 h 86"/>
                <a:gd name="T8" fmla="*/ 0 w 52"/>
                <a:gd name="T9" fmla="*/ 79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86">
                  <a:moveTo>
                    <a:pt x="0" y="78"/>
                  </a:moveTo>
                  <a:lnTo>
                    <a:pt x="16" y="85"/>
                  </a:lnTo>
                  <a:lnTo>
                    <a:pt x="51" y="7"/>
                  </a:lnTo>
                  <a:lnTo>
                    <a:pt x="35" y="0"/>
                  </a:lnTo>
                  <a:lnTo>
                    <a:pt x="0" y="78"/>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66" name="Freeform 134"/>
            <p:cNvSpPr>
              <a:spLocks/>
            </p:cNvSpPr>
            <p:nvPr/>
          </p:nvSpPr>
          <p:spPr bwMode="auto">
            <a:xfrm>
              <a:off x="440" y="4189"/>
              <a:ext cx="95" cy="108"/>
            </a:xfrm>
            <a:custGeom>
              <a:avLst/>
              <a:gdLst>
                <a:gd name="T0" fmla="*/ 0 w 95"/>
                <a:gd name="T1" fmla="*/ 81 h 107"/>
                <a:gd name="T2" fmla="*/ 15 w 95"/>
                <a:gd name="T3" fmla="*/ 88 h 107"/>
                <a:gd name="T4" fmla="*/ 36 w 95"/>
                <a:gd name="T5" fmla="*/ 31 h 107"/>
                <a:gd name="T6" fmla="*/ 47 w 95"/>
                <a:gd name="T7" fmla="*/ 101 h 107"/>
                <a:gd name="T8" fmla="*/ 64 w 95"/>
                <a:gd name="T9" fmla="*/ 107 h 107"/>
                <a:gd name="T10" fmla="*/ 94 w 95"/>
                <a:gd name="T11" fmla="*/ 26 h 107"/>
                <a:gd name="T12" fmla="*/ 79 w 95"/>
                <a:gd name="T13" fmla="*/ 19 h 107"/>
                <a:gd name="T14" fmla="*/ 57 w 95"/>
                <a:gd name="T15" fmla="*/ 75 h 107"/>
                <a:gd name="T16" fmla="*/ 47 w 95"/>
                <a:gd name="T17" fmla="*/ 6 h 107"/>
                <a:gd name="T18" fmla="*/ 30 w 95"/>
                <a:gd name="T19" fmla="*/ 0 h 107"/>
                <a:gd name="T20" fmla="*/ 0 w 95"/>
                <a:gd name="T21" fmla="*/ 81 h 1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5" h="107">
                  <a:moveTo>
                    <a:pt x="0" y="80"/>
                  </a:moveTo>
                  <a:lnTo>
                    <a:pt x="15" y="87"/>
                  </a:lnTo>
                  <a:lnTo>
                    <a:pt x="36" y="31"/>
                  </a:lnTo>
                  <a:lnTo>
                    <a:pt x="47" y="100"/>
                  </a:lnTo>
                  <a:lnTo>
                    <a:pt x="64" y="106"/>
                  </a:lnTo>
                  <a:lnTo>
                    <a:pt x="94" y="26"/>
                  </a:lnTo>
                  <a:lnTo>
                    <a:pt x="79" y="19"/>
                  </a:lnTo>
                  <a:lnTo>
                    <a:pt x="57" y="74"/>
                  </a:lnTo>
                  <a:lnTo>
                    <a:pt x="47" y="6"/>
                  </a:lnTo>
                  <a:lnTo>
                    <a:pt x="30" y="0"/>
                  </a:lnTo>
                  <a:lnTo>
                    <a:pt x="0" y="80"/>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67" name="Freeform 135"/>
            <p:cNvSpPr>
              <a:spLocks/>
            </p:cNvSpPr>
            <p:nvPr/>
          </p:nvSpPr>
          <p:spPr bwMode="auto">
            <a:xfrm>
              <a:off x="548" y="4226"/>
              <a:ext cx="80" cy="95"/>
            </a:xfrm>
            <a:custGeom>
              <a:avLst/>
              <a:gdLst>
                <a:gd name="T0" fmla="*/ 58 w 80"/>
                <a:gd name="T1" fmla="*/ 92 h 95"/>
                <a:gd name="T2" fmla="*/ 77 w 80"/>
                <a:gd name="T3" fmla="*/ 48 h 95"/>
                <a:gd name="T4" fmla="*/ 41 w 80"/>
                <a:gd name="T5" fmla="*/ 57 h 95"/>
                <a:gd name="T6" fmla="*/ 58 w 80"/>
                <a:gd name="T7" fmla="*/ 64 h 95"/>
                <a:gd name="T8" fmla="*/ 56 w 80"/>
                <a:gd name="T9" fmla="*/ 67 h 95"/>
                <a:gd name="T10" fmla="*/ 53 w 80"/>
                <a:gd name="T11" fmla="*/ 70 h 95"/>
                <a:gd name="T12" fmla="*/ 50 w 80"/>
                <a:gd name="T13" fmla="*/ 72 h 95"/>
                <a:gd name="T14" fmla="*/ 44 w 80"/>
                <a:gd name="T15" fmla="*/ 74 h 95"/>
                <a:gd name="T16" fmla="*/ 40 w 80"/>
                <a:gd name="T17" fmla="*/ 75 h 95"/>
                <a:gd name="T18" fmla="*/ 36 w 80"/>
                <a:gd name="T19" fmla="*/ 74 h 95"/>
                <a:gd name="T20" fmla="*/ 31 w 80"/>
                <a:gd name="T21" fmla="*/ 73 h 95"/>
                <a:gd name="T22" fmla="*/ 27 w 80"/>
                <a:gd name="T23" fmla="*/ 71 h 95"/>
                <a:gd name="T24" fmla="*/ 24 w 80"/>
                <a:gd name="T25" fmla="*/ 68 h 95"/>
                <a:gd name="T26" fmla="*/ 21 w 80"/>
                <a:gd name="T27" fmla="*/ 64 h 95"/>
                <a:gd name="T28" fmla="*/ 19 w 80"/>
                <a:gd name="T29" fmla="*/ 59 h 95"/>
                <a:gd name="T30" fmla="*/ 18 w 80"/>
                <a:gd name="T31" fmla="*/ 54 h 95"/>
                <a:gd name="T32" fmla="*/ 18 w 80"/>
                <a:gd name="T33" fmla="*/ 48 h 95"/>
                <a:gd name="T34" fmla="*/ 19 w 80"/>
                <a:gd name="T35" fmla="*/ 41 h 95"/>
                <a:gd name="T36" fmla="*/ 20 w 80"/>
                <a:gd name="T37" fmla="*/ 34 h 95"/>
                <a:gd name="T38" fmla="*/ 22 w 80"/>
                <a:gd name="T39" fmla="*/ 29 h 95"/>
                <a:gd name="T40" fmla="*/ 25 w 80"/>
                <a:gd name="T41" fmla="*/ 24 h 95"/>
                <a:gd name="T42" fmla="*/ 28 w 80"/>
                <a:gd name="T43" fmla="*/ 21 h 95"/>
                <a:gd name="T44" fmla="*/ 32 w 80"/>
                <a:gd name="T45" fmla="*/ 18 h 95"/>
                <a:gd name="T46" fmla="*/ 36 w 80"/>
                <a:gd name="T47" fmla="*/ 16 h 95"/>
                <a:gd name="T48" fmla="*/ 40 w 80"/>
                <a:gd name="T49" fmla="*/ 16 h 95"/>
                <a:gd name="T50" fmla="*/ 45 w 80"/>
                <a:gd name="T51" fmla="*/ 16 h 95"/>
                <a:gd name="T52" fmla="*/ 50 w 80"/>
                <a:gd name="T53" fmla="*/ 17 h 95"/>
                <a:gd name="T54" fmla="*/ 55 w 80"/>
                <a:gd name="T55" fmla="*/ 20 h 95"/>
                <a:gd name="T56" fmla="*/ 57 w 80"/>
                <a:gd name="T57" fmla="*/ 21 h 95"/>
                <a:gd name="T58" fmla="*/ 59 w 80"/>
                <a:gd name="T59" fmla="*/ 24 h 95"/>
                <a:gd name="T60" fmla="*/ 61 w 80"/>
                <a:gd name="T61" fmla="*/ 29 h 95"/>
                <a:gd name="T62" fmla="*/ 79 w 80"/>
                <a:gd name="T63" fmla="*/ 36 h 95"/>
                <a:gd name="T64" fmla="*/ 79 w 80"/>
                <a:gd name="T65" fmla="*/ 29 h 95"/>
                <a:gd name="T66" fmla="*/ 77 w 80"/>
                <a:gd name="T67" fmla="*/ 23 h 95"/>
                <a:gd name="T68" fmla="*/ 75 w 80"/>
                <a:gd name="T69" fmla="*/ 18 h 95"/>
                <a:gd name="T70" fmla="*/ 71 w 80"/>
                <a:gd name="T71" fmla="*/ 13 h 95"/>
                <a:gd name="T72" fmla="*/ 66 w 80"/>
                <a:gd name="T73" fmla="*/ 9 h 95"/>
                <a:gd name="T74" fmla="*/ 61 w 80"/>
                <a:gd name="T75" fmla="*/ 5 h 95"/>
                <a:gd name="T76" fmla="*/ 55 w 80"/>
                <a:gd name="T77" fmla="*/ 2 h 95"/>
                <a:gd name="T78" fmla="*/ 47 w 80"/>
                <a:gd name="T79" fmla="*/ 1 h 95"/>
                <a:gd name="T80" fmla="*/ 39 w 80"/>
                <a:gd name="T81" fmla="*/ 0 h 95"/>
                <a:gd name="T82" fmla="*/ 33 w 80"/>
                <a:gd name="T83" fmla="*/ 0 h 95"/>
                <a:gd name="T84" fmla="*/ 27 w 80"/>
                <a:gd name="T85" fmla="*/ 2 h 95"/>
                <a:gd name="T86" fmla="*/ 20 w 80"/>
                <a:gd name="T87" fmla="*/ 5 h 95"/>
                <a:gd name="T88" fmla="*/ 14 w 80"/>
                <a:gd name="T89" fmla="*/ 10 h 95"/>
                <a:gd name="T90" fmla="*/ 9 w 80"/>
                <a:gd name="T91" fmla="*/ 16 h 95"/>
                <a:gd name="T92" fmla="*/ 5 w 80"/>
                <a:gd name="T93" fmla="*/ 24 h 95"/>
                <a:gd name="T94" fmla="*/ 2 w 80"/>
                <a:gd name="T95" fmla="*/ 33 h 95"/>
                <a:gd name="T96" fmla="*/ 1 w 80"/>
                <a:gd name="T97" fmla="*/ 38 h 95"/>
                <a:gd name="T98" fmla="*/ 0 w 80"/>
                <a:gd name="T99" fmla="*/ 43 h 95"/>
                <a:gd name="T100" fmla="*/ 0 w 80"/>
                <a:gd name="T101" fmla="*/ 52 h 95"/>
                <a:gd name="T102" fmla="*/ 1 w 80"/>
                <a:gd name="T103" fmla="*/ 61 h 95"/>
                <a:gd name="T104" fmla="*/ 4 w 80"/>
                <a:gd name="T105" fmla="*/ 69 h 95"/>
                <a:gd name="T106" fmla="*/ 8 w 80"/>
                <a:gd name="T107" fmla="*/ 75 h 95"/>
                <a:gd name="T108" fmla="*/ 12 w 80"/>
                <a:gd name="T109" fmla="*/ 80 h 95"/>
                <a:gd name="T110" fmla="*/ 15 w 80"/>
                <a:gd name="T111" fmla="*/ 82 h 95"/>
                <a:gd name="T112" fmla="*/ 20 w 80"/>
                <a:gd name="T113" fmla="*/ 85 h 95"/>
                <a:gd name="T114" fmla="*/ 26 w 80"/>
                <a:gd name="T115" fmla="*/ 88 h 95"/>
                <a:gd name="T116" fmla="*/ 30 w 80"/>
                <a:gd name="T117" fmla="*/ 89 h 95"/>
                <a:gd name="T118" fmla="*/ 35 w 80"/>
                <a:gd name="T119" fmla="*/ 90 h 95"/>
                <a:gd name="T120" fmla="*/ 42 w 80"/>
                <a:gd name="T121" fmla="*/ 90 h 95"/>
                <a:gd name="T122" fmla="*/ 49 w 80"/>
                <a:gd name="T123" fmla="*/ 88 h 95"/>
                <a:gd name="T124" fmla="*/ 55 w 80"/>
                <a:gd name="T125" fmla="*/ 84 h 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0" h="95">
                  <a:moveTo>
                    <a:pt x="58" y="82"/>
                  </a:moveTo>
                  <a:lnTo>
                    <a:pt x="58" y="92"/>
                  </a:lnTo>
                  <a:lnTo>
                    <a:pt x="69" y="94"/>
                  </a:lnTo>
                  <a:lnTo>
                    <a:pt x="77" y="48"/>
                  </a:lnTo>
                  <a:lnTo>
                    <a:pt x="43" y="42"/>
                  </a:lnTo>
                  <a:lnTo>
                    <a:pt x="41" y="57"/>
                  </a:lnTo>
                  <a:lnTo>
                    <a:pt x="59" y="60"/>
                  </a:lnTo>
                  <a:lnTo>
                    <a:pt x="58" y="64"/>
                  </a:lnTo>
                  <a:lnTo>
                    <a:pt x="57" y="66"/>
                  </a:lnTo>
                  <a:lnTo>
                    <a:pt x="56" y="67"/>
                  </a:lnTo>
                  <a:lnTo>
                    <a:pt x="54" y="69"/>
                  </a:lnTo>
                  <a:lnTo>
                    <a:pt x="53" y="70"/>
                  </a:lnTo>
                  <a:lnTo>
                    <a:pt x="52" y="71"/>
                  </a:lnTo>
                  <a:lnTo>
                    <a:pt x="50" y="72"/>
                  </a:lnTo>
                  <a:lnTo>
                    <a:pt x="47" y="73"/>
                  </a:lnTo>
                  <a:lnTo>
                    <a:pt x="44" y="74"/>
                  </a:lnTo>
                  <a:lnTo>
                    <a:pt x="42" y="75"/>
                  </a:lnTo>
                  <a:lnTo>
                    <a:pt x="40" y="75"/>
                  </a:lnTo>
                  <a:lnTo>
                    <a:pt x="38" y="75"/>
                  </a:lnTo>
                  <a:lnTo>
                    <a:pt x="36" y="74"/>
                  </a:lnTo>
                  <a:lnTo>
                    <a:pt x="33" y="74"/>
                  </a:lnTo>
                  <a:lnTo>
                    <a:pt x="31" y="73"/>
                  </a:lnTo>
                  <a:lnTo>
                    <a:pt x="29" y="72"/>
                  </a:lnTo>
                  <a:lnTo>
                    <a:pt x="27" y="71"/>
                  </a:lnTo>
                  <a:lnTo>
                    <a:pt x="25" y="69"/>
                  </a:lnTo>
                  <a:lnTo>
                    <a:pt x="24" y="68"/>
                  </a:lnTo>
                  <a:lnTo>
                    <a:pt x="22" y="66"/>
                  </a:lnTo>
                  <a:lnTo>
                    <a:pt x="21" y="64"/>
                  </a:lnTo>
                  <a:lnTo>
                    <a:pt x="20" y="61"/>
                  </a:lnTo>
                  <a:lnTo>
                    <a:pt x="19" y="59"/>
                  </a:lnTo>
                  <a:lnTo>
                    <a:pt x="18" y="57"/>
                  </a:lnTo>
                  <a:lnTo>
                    <a:pt x="18" y="54"/>
                  </a:lnTo>
                  <a:lnTo>
                    <a:pt x="18" y="51"/>
                  </a:lnTo>
                  <a:lnTo>
                    <a:pt x="18" y="48"/>
                  </a:lnTo>
                  <a:lnTo>
                    <a:pt x="18" y="44"/>
                  </a:lnTo>
                  <a:lnTo>
                    <a:pt x="19" y="41"/>
                  </a:lnTo>
                  <a:lnTo>
                    <a:pt x="19" y="38"/>
                  </a:lnTo>
                  <a:lnTo>
                    <a:pt x="20" y="34"/>
                  </a:lnTo>
                  <a:lnTo>
                    <a:pt x="21" y="32"/>
                  </a:lnTo>
                  <a:lnTo>
                    <a:pt x="22" y="29"/>
                  </a:lnTo>
                  <a:lnTo>
                    <a:pt x="23" y="27"/>
                  </a:lnTo>
                  <a:lnTo>
                    <a:pt x="25" y="24"/>
                  </a:lnTo>
                  <a:lnTo>
                    <a:pt x="26" y="22"/>
                  </a:lnTo>
                  <a:lnTo>
                    <a:pt x="28" y="21"/>
                  </a:lnTo>
                  <a:lnTo>
                    <a:pt x="30" y="19"/>
                  </a:lnTo>
                  <a:lnTo>
                    <a:pt x="32" y="18"/>
                  </a:lnTo>
                  <a:lnTo>
                    <a:pt x="34" y="17"/>
                  </a:lnTo>
                  <a:lnTo>
                    <a:pt x="36" y="16"/>
                  </a:lnTo>
                  <a:lnTo>
                    <a:pt x="38" y="16"/>
                  </a:lnTo>
                  <a:lnTo>
                    <a:pt x="40" y="16"/>
                  </a:lnTo>
                  <a:lnTo>
                    <a:pt x="43" y="16"/>
                  </a:lnTo>
                  <a:lnTo>
                    <a:pt x="45" y="16"/>
                  </a:lnTo>
                  <a:lnTo>
                    <a:pt x="49" y="17"/>
                  </a:lnTo>
                  <a:lnTo>
                    <a:pt x="50" y="17"/>
                  </a:lnTo>
                  <a:lnTo>
                    <a:pt x="52" y="18"/>
                  </a:lnTo>
                  <a:lnTo>
                    <a:pt x="55" y="20"/>
                  </a:lnTo>
                  <a:lnTo>
                    <a:pt x="56" y="20"/>
                  </a:lnTo>
                  <a:lnTo>
                    <a:pt x="57" y="21"/>
                  </a:lnTo>
                  <a:lnTo>
                    <a:pt x="58" y="23"/>
                  </a:lnTo>
                  <a:lnTo>
                    <a:pt x="59" y="24"/>
                  </a:lnTo>
                  <a:lnTo>
                    <a:pt x="60" y="27"/>
                  </a:lnTo>
                  <a:lnTo>
                    <a:pt x="61" y="29"/>
                  </a:lnTo>
                  <a:lnTo>
                    <a:pt x="62" y="33"/>
                  </a:lnTo>
                  <a:lnTo>
                    <a:pt x="79" y="36"/>
                  </a:lnTo>
                  <a:lnTo>
                    <a:pt x="79" y="33"/>
                  </a:lnTo>
                  <a:lnTo>
                    <a:pt x="79" y="29"/>
                  </a:lnTo>
                  <a:lnTo>
                    <a:pt x="78" y="26"/>
                  </a:lnTo>
                  <a:lnTo>
                    <a:pt x="77" y="23"/>
                  </a:lnTo>
                  <a:lnTo>
                    <a:pt x="76" y="20"/>
                  </a:lnTo>
                  <a:lnTo>
                    <a:pt x="75" y="18"/>
                  </a:lnTo>
                  <a:lnTo>
                    <a:pt x="73" y="15"/>
                  </a:lnTo>
                  <a:lnTo>
                    <a:pt x="71" y="13"/>
                  </a:lnTo>
                  <a:lnTo>
                    <a:pt x="69" y="11"/>
                  </a:lnTo>
                  <a:lnTo>
                    <a:pt x="66" y="9"/>
                  </a:lnTo>
                  <a:lnTo>
                    <a:pt x="64" y="7"/>
                  </a:lnTo>
                  <a:lnTo>
                    <a:pt x="61" y="5"/>
                  </a:lnTo>
                  <a:lnTo>
                    <a:pt x="58" y="4"/>
                  </a:lnTo>
                  <a:lnTo>
                    <a:pt x="55" y="2"/>
                  </a:lnTo>
                  <a:lnTo>
                    <a:pt x="51" y="2"/>
                  </a:lnTo>
                  <a:lnTo>
                    <a:pt x="47" y="1"/>
                  </a:lnTo>
                  <a:lnTo>
                    <a:pt x="43" y="0"/>
                  </a:lnTo>
                  <a:lnTo>
                    <a:pt x="39" y="0"/>
                  </a:lnTo>
                  <a:lnTo>
                    <a:pt x="35" y="0"/>
                  </a:lnTo>
                  <a:lnTo>
                    <a:pt x="33" y="0"/>
                  </a:lnTo>
                  <a:lnTo>
                    <a:pt x="31" y="1"/>
                  </a:lnTo>
                  <a:lnTo>
                    <a:pt x="27" y="2"/>
                  </a:lnTo>
                  <a:lnTo>
                    <a:pt x="23" y="4"/>
                  </a:lnTo>
                  <a:lnTo>
                    <a:pt x="20" y="5"/>
                  </a:lnTo>
                  <a:lnTo>
                    <a:pt x="17" y="7"/>
                  </a:lnTo>
                  <a:lnTo>
                    <a:pt x="14" y="10"/>
                  </a:lnTo>
                  <a:lnTo>
                    <a:pt x="11" y="13"/>
                  </a:lnTo>
                  <a:lnTo>
                    <a:pt x="9" y="16"/>
                  </a:lnTo>
                  <a:lnTo>
                    <a:pt x="7" y="20"/>
                  </a:lnTo>
                  <a:lnTo>
                    <a:pt x="5" y="24"/>
                  </a:lnTo>
                  <a:lnTo>
                    <a:pt x="3" y="28"/>
                  </a:lnTo>
                  <a:lnTo>
                    <a:pt x="2" y="33"/>
                  </a:lnTo>
                  <a:lnTo>
                    <a:pt x="1" y="35"/>
                  </a:lnTo>
                  <a:lnTo>
                    <a:pt x="1" y="38"/>
                  </a:lnTo>
                  <a:lnTo>
                    <a:pt x="0" y="41"/>
                  </a:lnTo>
                  <a:lnTo>
                    <a:pt x="0" y="43"/>
                  </a:lnTo>
                  <a:lnTo>
                    <a:pt x="0" y="48"/>
                  </a:lnTo>
                  <a:lnTo>
                    <a:pt x="0" y="52"/>
                  </a:lnTo>
                  <a:lnTo>
                    <a:pt x="0" y="57"/>
                  </a:lnTo>
                  <a:lnTo>
                    <a:pt x="1" y="61"/>
                  </a:lnTo>
                  <a:lnTo>
                    <a:pt x="3" y="65"/>
                  </a:lnTo>
                  <a:lnTo>
                    <a:pt x="4" y="69"/>
                  </a:lnTo>
                  <a:lnTo>
                    <a:pt x="6" y="72"/>
                  </a:lnTo>
                  <a:lnTo>
                    <a:pt x="8" y="75"/>
                  </a:lnTo>
                  <a:lnTo>
                    <a:pt x="11" y="78"/>
                  </a:lnTo>
                  <a:lnTo>
                    <a:pt x="12" y="80"/>
                  </a:lnTo>
                  <a:lnTo>
                    <a:pt x="14" y="81"/>
                  </a:lnTo>
                  <a:lnTo>
                    <a:pt x="15" y="82"/>
                  </a:lnTo>
                  <a:lnTo>
                    <a:pt x="17" y="83"/>
                  </a:lnTo>
                  <a:lnTo>
                    <a:pt x="20" y="85"/>
                  </a:lnTo>
                  <a:lnTo>
                    <a:pt x="24" y="87"/>
                  </a:lnTo>
                  <a:lnTo>
                    <a:pt x="26" y="88"/>
                  </a:lnTo>
                  <a:lnTo>
                    <a:pt x="27" y="89"/>
                  </a:lnTo>
                  <a:lnTo>
                    <a:pt x="30" y="89"/>
                  </a:lnTo>
                  <a:lnTo>
                    <a:pt x="32" y="89"/>
                  </a:lnTo>
                  <a:lnTo>
                    <a:pt x="35" y="90"/>
                  </a:lnTo>
                  <a:lnTo>
                    <a:pt x="39" y="90"/>
                  </a:lnTo>
                  <a:lnTo>
                    <a:pt x="42" y="90"/>
                  </a:lnTo>
                  <a:lnTo>
                    <a:pt x="46" y="89"/>
                  </a:lnTo>
                  <a:lnTo>
                    <a:pt x="49" y="88"/>
                  </a:lnTo>
                  <a:lnTo>
                    <a:pt x="52" y="86"/>
                  </a:lnTo>
                  <a:lnTo>
                    <a:pt x="55" y="84"/>
                  </a:lnTo>
                  <a:lnTo>
                    <a:pt x="58" y="82"/>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68" name="Freeform 136"/>
            <p:cNvSpPr>
              <a:spLocks/>
            </p:cNvSpPr>
            <p:nvPr/>
          </p:nvSpPr>
          <p:spPr bwMode="auto">
            <a:xfrm>
              <a:off x="878" y="4208"/>
              <a:ext cx="82" cy="92"/>
            </a:xfrm>
            <a:custGeom>
              <a:avLst/>
              <a:gdLst>
                <a:gd name="T0" fmla="*/ 64 w 83"/>
                <a:gd name="T1" fmla="*/ 51 h 93"/>
                <a:gd name="T2" fmla="*/ 64 w 83"/>
                <a:gd name="T3" fmla="*/ 55 h 93"/>
                <a:gd name="T4" fmla="*/ 63 w 83"/>
                <a:gd name="T5" fmla="*/ 61 h 93"/>
                <a:gd name="T6" fmla="*/ 59 w 83"/>
                <a:gd name="T7" fmla="*/ 67 h 93"/>
                <a:gd name="T8" fmla="*/ 54 w 83"/>
                <a:gd name="T9" fmla="*/ 71 h 93"/>
                <a:gd name="T10" fmla="*/ 51 w 83"/>
                <a:gd name="T11" fmla="*/ 73 h 93"/>
                <a:gd name="T12" fmla="*/ 46 w 83"/>
                <a:gd name="T13" fmla="*/ 74 h 93"/>
                <a:gd name="T14" fmla="*/ 41 w 83"/>
                <a:gd name="T15" fmla="*/ 74 h 93"/>
                <a:gd name="T16" fmla="*/ 37 w 83"/>
                <a:gd name="T17" fmla="*/ 73 h 93"/>
                <a:gd name="T18" fmla="*/ 33 w 83"/>
                <a:gd name="T19" fmla="*/ 71 h 93"/>
                <a:gd name="T20" fmla="*/ 30 w 83"/>
                <a:gd name="T21" fmla="*/ 68 h 93"/>
                <a:gd name="T22" fmla="*/ 26 w 83"/>
                <a:gd name="T23" fmla="*/ 64 h 93"/>
                <a:gd name="T24" fmla="*/ 22 w 83"/>
                <a:gd name="T25" fmla="*/ 56 h 93"/>
                <a:gd name="T26" fmla="*/ 19 w 83"/>
                <a:gd name="T27" fmla="*/ 50 h 93"/>
                <a:gd name="T28" fmla="*/ 18 w 83"/>
                <a:gd name="T29" fmla="*/ 45 h 93"/>
                <a:gd name="T30" fmla="*/ 18 w 83"/>
                <a:gd name="T31" fmla="*/ 39 h 93"/>
                <a:gd name="T32" fmla="*/ 18 w 83"/>
                <a:gd name="T33" fmla="*/ 34 h 93"/>
                <a:gd name="T34" fmla="*/ 20 w 83"/>
                <a:gd name="T35" fmla="*/ 29 h 93"/>
                <a:gd name="T36" fmla="*/ 22 w 83"/>
                <a:gd name="T37" fmla="*/ 25 h 93"/>
                <a:gd name="T38" fmla="*/ 25 w 83"/>
                <a:gd name="T39" fmla="*/ 22 h 93"/>
                <a:gd name="T40" fmla="*/ 30 w 83"/>
                <a:gd name="T41" fmla="*/ 19 h 93"/>
                <a:gd name="T42" fmla="*/ 34 w 83"/>
                <a:gd name="T43" fmla="*/ 17 h 93"/>
                <a:gd name="T44" fmla="*/ 39 w 83"/>
                <a:gd name="T45" fmla="*/ 17 h 93"/>
                <a:gd name="T46" fmla="*/ 45 w 83"/>
                <a:gd name="T47" fmla="*/ 17 h 93"/>
                <a:gd name="T48" fmla="*/ 47 w 83"/>
                <a:gd name="T49" fmla="*/ 18 h 93"/>
                <a:gd name="T50" fmla="*/ 50 w 83"/>
                <a:gd name="T51" fmla="*/ 20 h 93"/>
                <a:gd name="T52" fmla="*/ 54 w 83"/>
                <a:gd name="T53" fmla="*/ 26 h 93"/>
                <a:gd name="T54" fmla="*/ 68 w 83"/>
                <a:gd name="T55" fmla="*/ 17 h 93"/>
                <a:gd name="T56" fmla="*/ 65 w 83"/>
                <a:gd name="T57" fmla="*/ 11 h 93"/>
                <a:gd name="T58" fmla="*/ 61 w 83"/>
                <a:gd name="T59" fmla="*/ 6 h 93"/>
                <a:gd name="T60" fmla="*/ 56 w 83"/>
                <a:gd name="T61" fmla="*/ 3 h 93"/>
                <a:gd name="T62" fmla="*/ 50 w 83"/>
                <a:gd name="T63" fmla="*/ 1 h 93"/>
                <a:gd name="T64" fmla="*/ 44 w 83"/>
                <a:gd name="T65" fmla="*/ 0 h 93"/>
                <a:gd name="T66" fmla="*/ 38 w 83"/>
                <a:gd name="T67" fmla="*/ 0 h 93"/>
                <a:gd name="T68" fmla="*/ 31 w 83"/>
                <a:gd name="T69" fmla="*/ 2 h 93"/>
                <a:gd name="T70" fmla="*/ 23 w 83"/>
                <a:gd name="T71" fmla="*/ 5 h 93"/>
                <a:gd name="T72" fmla="*/ 17 w 83"/>
                <a:gd name="T73" fmla="*/ 8 h 93"/>
                <a:gd name="T74" fmla="*/ 12 w 83"/>
                <a:gd name="T75" fmla="*/ 12 h 93"/>
                <a:gd name="T76" fmla="*/ 6 w 83"/>
                <a:gd name="T77" fmla="*/ 18 h 93"/>
                <a:gd name="T78" fmla="*/ 3 w 83"/>
                <a:gd name="T79" fmla="*/ 25 h 93"/>
                <a:gd name="T80" fmla="*/ 0 w 83"/>
                <a:gd name="T81" fmla="*/ 32 h 93"/>
                <a:gd name="T82" fmla="*/ 0 w 83"/>
                <a:gd name="T83" fmla="*/ 36 h 93"/>
                <a:gd name="T84" fmla="*/ 0 w 83"/>
                <a:gd name="T85" fmla="*/ 45 h 93"/>
                <a:gd name="T86" fmla="*/ 2 w 83"/>
                <a:gd name="T87" fmla="*/ 54 h 93"/>
                <a:gd name="T88" fmla="*/ 6 w 83"/>
                <a:gd name="T89" fmla="*/ 64 h 93"/>
                <a:gd name="T90" fmla="*/ 10 w 83"/>
                <a:gd name="T91" fmla="*/ 73 h 93"/>
                <a:gd name="T92" fmla="*/ 16 w 83"/>
                <a:gd name="T93" fmla="*/ 80 h 93"/>
                <a:gd name="T94" fmla="*/ 22 w 83"/>
                <a:gd name="T95" fmla="*/ 85 h 93"/>
                <a:gd name="T96" fmla="*/ 27 w 83"/>
                <a:gd name="T97" fmla="*/ 88 h 93"/>
                <a:gd name="T98" fmla="*/ 32 w 83"/>
                <a:gd name="T99" fmla="*/ 90 h 93"/>
                <a:gd name="T100" fmla="*/ 36 w 83"/>
                <a:gd name="T101" fmla="*/ 91 h 93"/>
                <a:gd name="T102" fmla="*/ 39 w 83"/>
                <a:gd name="T103" fmla="*/ 91 h 93"/>
                <a:gd name="T104" fmla="*/ 47 w 83"/>
                <a:gd name="T105" fmla="*/ 91 h 93"/>
                <a:gd name="T106" fmla="*/ 55 w 83"/>
                <a:gd name="T107" fmla="*/ 88 h 93"/>
                <a:gd name="T108" fmla="*/ 62 w 83"/>
                <a:gd name="T109" fmla="*/ 85 h 93"/>
                <a:gd name="T110" fmla="*/ 68 w 83"/>
                <a:gd name="T111" fmla="*/ 81 h 93"/>
                <a:gd name="T112" fmla="*/ 73 w 83"/>
                <a:gd name="T113" fmla="*/ 76 h 93"/>
                <a:gd name="T114" fmla="*/ 77 w 83"/>
                <a:gd name="T115" fmla="*/ 71 h 93"/>
                <a:gd name="T116" fmla="*/ 80 w 83"/>
                <a:gd name="T117" fmla="*/ 65 h 93"/>
                <a:gd name="T118" fmla="*/ 81 w 83"/>
                <a:gd name="T119" fmla="*/ 59 h 93"/>
                <a:gd name="T120" fmla="*/ 81 w 83"/>
                <a:gd name="T121" fmla="*/ 55 h 93"/>
                <a:gd name="T122" fmla="*/ 80 w 83"/>
                <a:gd name="T123" fmla="*/ 48 h 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83" h="93">
                  <a:moveTo>
                    <a:pt x="81" y="46"/>
                  </a:moveTo>
                  <a:lnTo>
                    <a:pt x="65" y="52"/>
                  </a:lnTo>
                  <a:lnTo>
                    <a:pt x="65" y="54"/>
                  </a:lnTo>
                  <a:lnTo>
                    <a:pt x="65" y="56"/>
                  </a:lnTo>
                  <a:lnTo>
                    <a:pt x="65" y="59"/>
                  </a:lnTo>
                  <a:lnTo>
                    <a:pt x="64" y="62"/>
                  </a:lnTo>
                  <a:lnTo>
                    <a:pt x="62" y="65"/>
                  </a:lnTo>
                  <a:lnTo>
                    <a:pt x="60" y="68"/>
                  </a:lnTo>
                  <a:lnTo>
                    <a:pt x="58" y="70"/>
                  </a:lnTo>
                  <a:lnTo>
                    <a:pt x="55" y="72"/>
                  </a:lnTo>
                  <a:lnTo>
                    <a:pt x="53" y="73"/>
                  </a:lnTo>
                  <a:lnTo>
                    <a:pt x="52" y="74"/>
                  </a:lnTo>
                  <a:lnTo>
                    <a:pt x="49" y="74"/>
                  </a:lnTo>
                  <a:lnTo>
                    <a:pt x="47" y="75"/>
                  </a:lnTo>
                  <a:lnTo>
                    <a:pt x="44" y="75"/>
                  </a:lnTo>
                  <a:lnTo>
                    <a:pt x="42" y="75"/>
                  </a:lnTo>
                  <a:lnTo>
                    <a:pt x="39" y="75"/>
                  </a:lnTo>
                  <a:lnTo>
                    <a:pt x="37" y="74"/>
                  </a:lnTo>
                  <a:lnTo>
                    <a:pt x="35" y="73"/>
                  </a:lnTo>
                  <a:lnTo>
                    <a:pt x="33" y="72"/>
                  </a:lnTo>
                  <a:lnTo>
                    <a:pt x="32" y="71"/>
                  </a:lnTo>
                  <a:lnTo>
                    <a:pt x="30" y="69"/>
                  </a:lnTo>
                  <a:lnTo>
                    <a:pt x="28" y="67"/>
                  </a:lnTo>
                  <a:lnTo>
                    <a:pt x="26" y="65"/>
                  </a:lnTo>
                  <a:lnTo>
                    <a:pt x="23" y="60"/>
                  </a:lnTo>
                  <a:lnTo>
                    <a:pt x="22" y="57"/>
                  </a:lnTo>
                  <a:lnTo>
                    <a:pt x="21" y="54"/>
                  </a:lnTo>
                  <a:lnTo>
                    <a:pt x="19" y="51"/>
                  </a:lnTo>
                  <a:lnTo>
                    <a:pt x="19" y="47"/>
                  </a:lnTo>
                  <a:lnTo>
                    <a:pt x="18" y="45"/>
                  </a:lnTo>
                  <a:lnTo>
                    <a:pt x="18" y="41"/>
                  </a:lnTo>
                  <a:lnTo>
                    <a:pt x="18" y="39"/>
                  </a:lnTo>
                  <a:lnTo>
                    <a:pt x="18" y="36"/>
                  </a:lnTo>
                  <a:lnTo>
                    <a:pt x="18" y="34"/>
                  </a:lnTo>
                  <a:lnTo>
                    <a:pt x="19" y="31"/>
                  </a:lnTo>
                  <a:lnTo>
                    <a:pt x="20" y="29"/>
                  </a:lnTo>
                  <a:lnTo>
                    <a:pt x="21" y="27"/>
                  </a:lnTo>
                  <a:lnTo>
                    <a:pt x="22" y="25"/>
                  </a:lnTo>
                  <a:lnTo>
                    <a:pt x="24" y="23"/>
                  </a:lnTo>
                  <a:lnTo>
                    <a:pt x="25" y="22"/>
                  </a:lnTo>
                  <a:lnTo>
                    <a:pt x="27" y="20"/>
                  </a:lnTo>
                  <a:lnTo>
                    <a:pt x="30" y="19"/>
                  </a:lnTo>
                  <a:lnTo>
                    <a:pt x="32" y="18"/>
                  </a:lnTo>
                  <a:lnTo>
                    <a:pt x="34" y="17"/>
                  </a:lnTo>
                  <a:lnTo>
                    <a:pt x="36" y="17"/>
                  </a:lnTo>
                  <a:lnTo>
                    <a:pt x="39" y="17"/>
                  </a:lnTo>
                  <a:lnTo>
                    <a:pt x="43" y="17"/>
                  </a:lnTo>
                  <a:lnTo>
                    <a:pt x="46" y="17"/>
                  </a:lnTo>
                  <a:lnTo>
                    <a:pt x="47" y="18"/>
                  </a:lnTo>
                  <a:lnTo>
                    <a:pt x="48" y="18"/>
                  </a:lnTo>
                  <a:lnTo>
                    <a:pt x="50" y="19"/>
                  </a:lnTo>
                  <a:lnTo>
                    <a:pt x="51" y="20"/>
                  </a:lnTo>
                  <a:lnTo>
                    <a:pt x="53" y="23"/>
                  </a:lnTo>
                  <a:lnTo>
                    <a:pt x="55" y="26"/>
                  </a:lnTo>
                  <a:lnTo>
                    <a:pt x="71" y="20"/>
                  </a:lnTo>
                  <a:lnTo>
                    <a:pt x="69" y="17"/>
                  </a:lnTo>
                  <a:lnTo>
                    <a:pt x="68" y="13"/>
                  </a:lnTo>
                  <a:lnTo>
                    <a:pt x="66" y="11"/>
                  </a:lnTo>
                  <a:lnTo>
                    <a:pt x="64" y="9"/>
                  </a:lnTo>
                  <a:lnTo>
                    <a:pt x="62" y="6"/>
                  </a:lnTo>
                  <a:lnTo>
                    <a:pt x="59" y="4"/>
                  </a:lnTo>
                  <a:lnTo>
                    <a:pt x="57" y="3"/>
                  </a:lnTo>
                  <a:lnTo>
                    <a:pt x="54" y="2"/>
                  </a:lnTo>
                  <a:lnTo>
                    <a:pt x="51" y="1"/>
                  </a:lnTo>
                  <a:lnTo>
                    <a:pt x="48" y="0"/>
                  </a:lnTo>
                  <a:lnTo>
                    <a:pt x="45" y="0"/>
                  </a:lnTo>
                  <a:lnTo>
                    <a:pt x="41" y="0"/>
                  </a:lnTo>
                  <a:lnTo>
                    <a:pt x="38" y="0"/>
                  </a:lnTo>
                  <a:lnTo>
                    <a:pt x="35" y="1"/>
                  </a:lnTo>
                  <a:lnTo>
                    <a:pt x="31" y="2"/>
                  </a:lnTo>
                  <a:lnTo>
                    <a:pt x="27" y="3"/>
                  </a:lnTo>
                  <a:lnTo>
                    <a:pt x="23" y="5"/>
                  </a:lnTo>
                  <a:lnTo>
                    <a:pt x="19" y="7"/>
                  </a:lnTo>
                  <a:lnTo>
                    <a:pt x="17" y="8"/>
                  </a:lnTo>
                  <a:lnTo>
                    <a:pt x="15" y="9"/>
                  </a:lnTo>
                  <a:lnTo>
                    <a:pt x="12" y="12"/>
                  </a:lnTo>
                  <a:lnTo>
                    <a:pt x="9" y="15"/>
                  </a:lnTo>
                  <a:lnTo>
                    <a:pt x="6" y="18"/>
                  </a:lnTo>
                  <a:lnTo>
                    <a:pt x="4" y="21"/>
                  </a:lnTo>
                  <a:lnTo>
                    <a:pt x="3" y="25"/>
                  </a:lnTo>
                  <a:lnTo>
                    <a:pt x="1" y="28"/>
                  </a:lnTo>
                  <a:lnTo>
                    <a:pt x="0" y="32"/>
                  </a:lnTo>
                  <a:lnTo>
                    <a:pt x="0" y="34"/>
                  </a:lnTo>
                  <a:lnTo>
                    <a:pt x="0" y="36"/>
                  </a:lnTo>
                  <a:lnTo>
                    <a:pt x="0" y="41"/>
                  </a:lnTo>
                  <a:lnTo>
                    <a:pt x="0" y="45"/>
                  </a:lnTo>
                  <a:lnTo>
                    <a:pt x="1" y="50"/>
                  </a:lnTo>
                  <a:lnTo>
                    <a:pt x="2" y="55"/>
                  </a:lnTo>
                  <a:lnTo>
                    <a:pt x="4" y="60"/>
                  </a:lnTo>
                  <a:lnTo>
                    <a:pt x="6" y="65"/>
                  </a:lnTo>
                  <a:lnTo>
                    <a:pt x="8" y="70"/>
                  </a:lnTo>
                  <a:lnTo>
                    <a:pt x="10" y="74"/>
                  </a:lnTo>
                  <a:lnTo>
                    <a:pt x="13" y="77"/>
                  </a:lnTo>
                  <a:lnTo>
                    <a:pt x="16" y="81"/>
                  </a:lnTo>
                  <a:lnTo>
                    <a:pt x="19" y="83"/>
                  </a:lnTo>
                  <a:lnTo>
                    <a:pt x="22" y="86"/>
                  </a:lnTo>
                  <a:lnTo>
                    <a:pt x="25" y="88"/>
                  </a:lnTo>
                  <a:lnTo>
                    <a:pt x="27" y="89"/>
                  </a:lnTo>
                  <a:lnTo>
                    <a:pt x="28" y="90"/>
                  </a:lnTo>
                  <a:lnTo>
                    <a:pt x="32" y="91"/>
                  </a:lnTo>
                  <a:lnTo>
                    <a:pt x="34" y="91"/>
                  </a:lnTo>
                  <a:lnTo>
                    <a:pt x="36" y="92"/>
                  </a:lnTo>
                  <a:lnTo>
                    <a:pt x="38" y="92"/>
                  </a:lnTo>
                  <a:lnTo>
                    <a:pt x="39" y="92"/>
                  </a:lnTo>
                  <a:lnTo>
                    <a:pt x="44" y="92"/>
                  </a:lnTo>
                  <a:lnTo>
                    <a:pt x="48" y="92"/>
                  </a:lnTo>
                  <a:lnTo>
                    <a:pt x="52" y="90"/>
                  </a:lnTo>
                  <a:lnTo>
                    <a:pt x="56" y="89"/>
                  </a:lnTo>
                  <a:lnTo>
                    <a:pt x="60" y="87"/>
                  </a:lnTo>
                  <a:lnTo>
                    <a:pt x="63" y="86"/>
                  </a:lnTo>
                  <a:lnTo>
                    <a:pt x="66" y="84"/>
                  </a:lnTo>
                  <a:lnTo>
                    <a:pt x="69" y="82"/>
                  </a:lnTo>
                  <a:lnTo>
                    <a:pt x="72" y="79"/>
                  </a:lnTo>
                  <a:lnTo>
                    <a:pt x="74" y="77"/>
                  </a:lnTo>
                  <a:lnTo>
                    <a:pt x="76" y="74"/>
                  </a:lnTo>
                  <a:lnTo>
                    <a:pt x="78" y="72"/>
                  </a:lnTo>
                  <a:lnTo>
                    <a:pt x="79" y="69"/>
                  </a:lnTo>
                  <a:lnTo>
                    <a:pt x="81" y="66"/>
                  </a:lnTo>
                  <a:lnTo>
                    <a:pt x="81" y="63"/>
                  </a:lnTo>
                  <a:lnTo>
                    <a:pt x="82" y="60"/>
                  </a:lnTo>
                  <a:lnTo>
                    <a:pt x="82" y="58"/>
                  </a:lnTo>
                  <a:lnTo>
                    <a:pt x="82" y="56"/>
                  </a:lnTo>
                  <a:lnTo>
                    <a:pt x="82" y="53"/>
                  </a:lnTo>
                  <a:lnTo>
                    <a:pt x="81" y="49"/>
                  </a:lnTo>
                  <a:lnTo>
                    <a:pt x="81" y="46"/>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69" name="Freeform 137"/>
            <p:cNvSpPr>
              <a:spLocks/>
            </p:cNvSpPr>
            <p:nvPr/>
          </p:nvSpPr>
          <p:spPr bwMode="auto">
            <a:xfrm>
              <a:off x="968" y="4171"/>
              <a:ext cx="95" cy="105"/>
            </a:xfrm>
            <a:custGeom>
              <a:avLst/>
              <a:gdLst>
                <a:gd name="T0" fmla="*/ 36 w 95"/>
                <a:gd name="T1" fmla="*/ 104 h 106"/>
                <a:gd name="T2" fmla="*/ 94 w 95"/>
                <a:gd name="T3" fmla="*/ 76 h 106"/>
                <a:gd name="T4" fmla="*/ 87 w 95"/>
                <a:gd name="T5" fmla="*/ 62 h 106"/>
                <a:gd name="T6" fmla="*/ 45 w 95"/>
                <a:gd name="T7" fmla="*/ 82 h 106"/>
                <a:gd name="T8" fmla="*/ 36 w 95"/>
                <a:gd name="T9" fmla="*/ 62 h 106"/>
                <a:gd name="T10" fmla="*/ 73 w 95"/>
                <a:gd name="T11" fmla="*/ 46 h 106"/>
                <a:gd name="T12" fmla="*/ 66 w 95"/>
                <a:gd name="T13" fmla="*/ 32 h 106"/>
                <a:gd name="T14" fmla="*/ 29 w 95"/>
                <a:gd name="T15" fmla="*/ 50 h 106"/>
                <a:gd name="T16" fmla="*/ 22 w 95"/>
                <a:gd name="T17" fmla="*/ 33 h 106"/>
                <a:gd name="T18" fmla="*/ 62 w 95"/>
                <a:gd name="T19" fmla="*/ 14 h 106"/>
                <a:gd name="T20" fmla="*/ 56 w 95"/>
                <a:gd name="T21" fmla="*/ 0 h 106"/>
                <a:gd name="T22" fmla="*/ 0 w 95"/>
                <a:gd name="T23" fmla="*/ 27 h 106"/>
                <a:gd name="T24" fmla="*/ 36 w 95"/>
                <a:gd name="T25" fmla="*/ 104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5" h="106">
                  <a:moveTo>
                    <a:pt x="36" y="105"/>
                  </a:moveTo>
                  <a:lnTo>
                    <a:pt x="94" y="77"/>
                  </a:lnTo>
                  <a:lnTo>
                    <a:pt x="87" y="63"/>
                  </a:lnTo>
                  <a:lnTo>
                    <a:pt x="45" y="83"/>
                  </a:lnTo>
                  <a:lnTo>
                    <a:pt x="36" y="63"/>
                  </a:lnTo>
                  <a:lnTo>
                    <a:pt x="73" y="46"/>
                  </a:lnTo>
                  <a:lnTo>
                    <a:pt x="66" y="32"/>
                  </a:lnTo>
                  <a:lnTo>
                    <a:pt x="29" y="50"/>
                  </a:lnTo>
                  <a:lnTo>
                    <a:pt x="22" y="33"/>
                  </a:lnTo>
                  <a:lnTo>
                    <a:pt x="62" y="14"/>
                  </a:lnTo>
                  <a:lnTo>
                    <a:pt x="56" y="0"/>
                  </a:lnTo>
                  <a:lnTo>
                    <a:pt x="0" y="27"/>
                  </a:lnTo>
                  <a:lnTo>
                    <a:pt x="36" y="105"/>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70" name="Freeform 138"/>
            <p:cNvSpPr>
              <a:spLocks/>
            </p:cNvSpPr>
            <p:nvPr/>
          </p:nvSpPr>
          <p:spPr bwMode="auto">
            <a:xfrm>
              <a:off x="1043" y="4121"/>
              <a:ext cx="105" cy="113"/>
            </a:xfrm>
            <a:custGeom>
              <a:avLst/>
              <a:gdLst>
                <a:gd name="T0" fmla="*/ 46 w 106"/>
                <a:gd name="T1" fmla="*/ 112 h 113"/>
                <a:gd name="T2" fmla="*/ 60 w 106"/>
                <a:gd name="T3" fmla="*/ 102 h 113"/>
                <a:gd name="T4" fmla="*/ 29 w 106"/>
                <a:gd name="T5" fmla="*/ 52 h 113"/>
                <a:gd name="T6" fmla="*/ 89 w 106"/>
                <a:gd name="T7" fmla="*/ 83 h 113"/>
                <a:gd name="T8" fmla="*/ 104 w 106"/>
                <a:gd name="T9" fmla="*/ 73 h 113"/>
                <a:gd name="T10" fmla="*/ 58 w 106"/>
                <a:gd name="T11" fmla="*/ 0 h 113"/>
                <a:gd name="T12" fmla="*/ 44 w 106"/>
                <a:gd name="T13" fmla="*/ 10 h 113"/>
                <a:gd name="T14" fmla="*/ 75 w 106"/>
                <a:gd name="T15" fmla="*/ 60 h 113"/>
                <a:gd name="T16" fmla="*/ 15 w 106"/>
                <a:gd name="T17" fmla="*/ 29 h 113"/>
                <a:gd name="T18" fmla="*/ 0 w 106"/>
                <a:gd name="T19" fmla="*/ 39 h 113"/>
                <a:gd name="T20" fmla="*/ 46 w 106"/>
                <a:gd name="T21" fmla="*/ 112 h 1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6" h="113">
                  <a:moveTo>
                    <a:pt x="46" y="112"/>
                  </a:moveTo>
                  <a:lnTo>
                    <a:pt x="61" y="102"/>
                  </a:lnTo>
                  <a:lnTo>
                    <a:pt x="29" y="52"/>
                  </a:lnTo>
                  <a:lnTo>
                    <a:pt x="90" y="83"/>
                  </a:lnTo>
                  <a:lnTo>
                    <a:pt x="105" y="73"/>
                  </a:lnTo>
                  <a:lnTo>
                    <a:pt x="59" y="0"/>
                  </a:lnTo>
                  <a:lnTo>
                    <a:pt x="44" y="10"/>
                  </a:lnTo>
                  <a:lnTo>
                    <a:pt x="76" y="60"/>
                  </a:lnTo>
                  <a:lnTo>
                    <a:pt x="15" y="29"/>
                  </a:lnTo>
                  <a:lnTo>
                    <a:pt x="0" y="39"/>
                  </a:lnTo>
                  <a:lnTo>
                    <a:pt x="46" y="112"/>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71" name="Freeform 139"/>
            <p:cNvSpPr>
              <a:spLocks/>
            </p:cNvSpPr>
            <p:nvPr/>
          </p:nvSpPr>
          <p:spPr bwMode="auto">
            <a:xfrm>
              <a:off x="1115" y="4063"/>
              <a:ext cx="88" cy="97"/>
            </a:xfrm>
            <a:custGeom>
              <a:avLst/>
              <a:gdLst>
                <a:gd name="T0" fmla="*/ 74 w 87"/>
                <a:gd name="T1" fmla="*/ 96 h 96"/>
                <a:gd name="T2" fmla="*/ 87 w 87"/>
                <a:gd name="T3" fmla="*/ 84 h 96"/>
                <a:gd name="T4" fmla="*/ 42 w 87"/>
                <a:gd name="T5" fmla="*/ 28 h 96"/>
                <a:gd name="T6" fmla="*/ 62 w 87"/>
                <a:gd name="T7" fmla="*/ 12 h 96"/>
                <a:gd name="T8" fmla="*/ 52 w 87"/>
                <a:gd name="T9" fmla="*/ 0 h 96"/>
                <a:gd name="T10" fmla="*/ 0 w 87"/>
                <a:gd name="T11" fmla="*/ 45 h 96"/>
                <a:gd name="T12" fmla="*/ 10 w 87"/>
                <a:gd name="T13" fmla="*/ 57 h 96"/>
                <a:gd name="T14" fmla="*/ 29 w 87"/>
                <a:gd name="T15" fmla="*/ 40 h 96"/>
                <a:gd name="T16" fmla="*/ 74 w 87"/>
                <a:gd name="T17" fmla="*/ 96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7" h="96">
                  <a:moveTo>
                    <a:pt x="73" y="95"/>
                  </a:moveTo>
                  <a:lnTo>
                    <a:pt x="86" y="83"/>
                  </a:lnTo>
                  <a:lnTo>
                    <a:pt x="42" y="28"/>
                  </a:lnTo>
                  <a:lnTo>
                    <a:pt x="61" y="12"/>
                  </a:lnTo>
                  <a:lnTo>
                    <a:pt x="51" y="0"/>
                  </a:lnTo>
                  <a:lnTo>
                    <a:pt x="0" y="45"/>
                  </a:lnTo>
                  <a:lnTo>
                    <a:pt x="10" y="56"/>
                  </a:lnTo>
                  <a:lnTo>
                    <a:pt x="29" y="40"/>
                  </a:lnTo>
                  <a:lnTo>
                    <a:pt x="73" y="95"/>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72" name="Freeform 140"/>
            <p:cNvSpPr>
              <a:spLocks/>
            </p:cNvSpPr>
            <p:nvPr/>
          </p:nvSpPr>
          <p:spPr bwMode="auto">
            <a:xfrm>
              <a:off x="1188" y="3997"/>
              <a:ext cx="107" cy="105"/>
            </a:xfrm>
            <a:custGeom>
              <a:avLst/>
              <a:gdLst>
                <a:gd name="T0" fmla="*/ 65 w 106"/>
                <a:gd name="T1" fmla="*/ 104 h 105"/>
                <a:gd name="T2" fmla="*/ 106 w 106"/>
                <a:gd name="T3" fmla="*/ 54 h 105"/>
                <a:gd name="T4" fmla="*/ 94 w 106"/>
                <a:gd name="T5" fmla="*/ 44 h 105"/>
                <a:gd name="T6" fmla="*/ 65 w 106"/>
                <a:gd name="T7" fmla="*/ 80 h 105"/>
                <a:gd name="T8" fmla="*/ 47 w 106"/>
                <a:gd name="T9" fmla="*/ 66 h 105"/>
                <a:gd name="T10" fmla="*/ 74 w 106"/>
                <a:gd name="T11" fmla="*/ 34 h 105"/>
                <a:gd name="T12" fmla="*/ 63 w 106"/>
                <a:gd name="T13" fmla="*/ 24 h 105"/>
                <a:gd name="T14" fmla="*/ 36 w 106"/>
                <a:gd name="T15" fmla="*/ 56 h 105"/>
                <a:gd name="T16" fmla="*/ 22 w 106"/>
                <a:gd name="T17" fmla="*/ 44 h 105"/>
                <a:gd name="T18" fmla="*/ 50 w 106"/>
                <a:gd name="T19" fmla="*/ 10 h 105"/>
                <a:gd name="T20" fmla="*/ 39 w 106"/>
                <a:gd name="T21" fmla="*/ 0 h 105"/>
                <a:gd name="T22" fmla="*/ 0 w 106"/>
                <a:gd name="T23" fmla="*/ 48 h 105"/>
                <a:gd name="T24" fmla="*/ 65 w 106"/>
                <a:gd name="T25" fmla="*/ 104 h 1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6" h="105">
                  <a:moveTo>
                    <a:pt x="64" y="104"/>
                  </a:moveTo>
                  <a:lnTo>
                    <a:pt x="105" y="54"/>
                  </a:lnTo>
                  <a:lnTo>
                    <a:pt x="93" y="44"/>
                  </a:lnTo>
                  <a:lnTo>
                    <a:pt x="64" y="80"/>
                  </a:lnTo>
                  <a:lnTo>
                    <a:pt x="47" y="66"/>
                  </a:lnTo>
                  <a:lnTo>
                    <a:pt x="73" y="34"/>
                  </a:lnTo>
                  <a:lnTo>
                    <a:pt x="62" y="24"/>
                  </a:lnTo>
                  <a:lnTo>
                    <a:pt x="36" y="56"/>
                  </a:lnTo>
                  <a:lnTo>
                    <a:pt x="22" y="44"/>
                  </a:lnTo>
                  <a:lnTo>
                    <a:pt x="50" y="10"/>
                  </a:lnTo>
                  <a:lnTo>
                    <a:pt x="39" y="0"/>
                  </a:lnTo>
                  <a:lnTo>
                    <a:pt x="0" y="48"/>
                  </a:lnTo>
                  <a:lnTo>
                    <a:pt x="64" y="104"/>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73" name="Freeform 141"/>
            <p:cNvSpPr>
              <a:spLocks/>
            </p:cNvSpPr>
            <p:nvPr/>
          </p:nvSpPr>
          <p:spPr bwMode="auto">
            <a:xfrm>
              <a:off x="1248" y="3921"/>
              <a:ext cx="110" cy="100"/>
            </a:xfrm>
            <a:custGeom>
              <a:avLst/>
              <a:gdLst>
                <a:gd name="T0" fmla="*/ 80 w 111"/>
                <a:gd name="T1" fmla="*/ 83 h 100"/>
                <a:gd name="T2" fmla="*/ 62 w 111"/>
                <a:gd name="T3" fmla="*/ 49 h 100"/>
                <a:gd name="T4" fmla="*/ 64 w 111"/>
                <a:gd name="T5" fmla="*/ 46 h 100"/>
                <a:gd name="T6" fmla="*/ 68 w 111"/>
                <a:gd name="T7" fmla="*/ 43 h 100"/>
                <a:gd name="T8" fmla="*/ 70 w 111"/>
                <a:gd name="T9" fmla="*/ 42 h 100"/>
                <a:gd name="T10" fmla="*/ 72 w 111"/>
                <a:gd name="T11" fmla="*/ 42 h 100"/>
                <a:gd name="T12" fmla="*/ 75 w 111"/>
                <a:gd name="T13" fmla="*/ 43 h 100"/>
                <a:gd name="T14" fmla="*/ 80 w 111"/>
                <a:gd name="T15" fmla="*/ 45 h 100"/>
                <a:gd name="T16" fmla="*/ 91 w 111"/>
                <a:gd name="T17" fmla="*/ 52 h 100"/>
                <a:gd name="T18" fmla="*/ 96 w 111"/>
                <a:gd name="T19" fmla="*/ 54 h 100"/>
                <a:gd name="T20" fmla="*/ 109 w 111"/>
                <a:gd name="T21" fmla="*/ 38 h 100"/>
                <a:gd name="T22" fmla="*/ 105 w 111"/>
                <a:gd name="T23" fmla="*/ 37 h 100"/>
                <a:gd name="T24" fmla="*/ 103 w 111"/>
                <a:gd name="T25" fmla="*/ 37 h 100"/>
                <a:gd name="T26" fmla="*/ 99 w 111"/>
                <a:gd name="T27" fmla="*/ 36 h 100"/>
                <a:gd name="T28" fmla="*/ 88 w 111"/>
                <a:gd name="T29" fmla="*/ 28 h 100"/>
                <a:gd name="T30" fmla="*/ 81 w 111"/>
                <a:gd name="T31" fmla="*/ 26 h 100"/>
                <a:gd name="T32" fmla="*/ 76 w 111"/>
                <a:gd name="T33" fmla="*/ 24 h 100"/>
                <a:gd name="T34" fmla="*/ 74 w 111"/>
                <a:gd name="T35" fmla="*/ 24 h 100"/>
                <a:gd name="T36" fmla="*/ 69 w 111"/>
                <a:gd name="T37" fmla="*/ 26 h 100"/>
                <a:gd name="T38" fmla="*/ 67 w 111"/>
                <a:gd name="T39" fmla="*/ 26 h 100"/>
                <a:gd name="T40" fmla="*/ 67 w 111"/>
                <a:gd name="T41" fmla="*/ 23 h 100"/>
                <a:gd name="T42" fmla="*/ 67 w 111"/>
                <a:gd name="T43" fmla="*/ 20 h 100"/>
                <a:gd name="T44" fmla="*/ 45 w 111"/>
                <a:gd name="T45" fmla="*/ 19 h 100"/>
                <a:gd name="T46" fmla="*/ 47 w 111"/>
                <a:gd name="T47" fmla="*/ 20 h 100"/>
                <a:gd name="T48" fmla="*/ 51 w 111"/>
                <a:gd name="T49" fmla="*/ 23 h 100"/>
                <a:gd name="T50" fmla="*/ 54 w 111"/>
                <a:gd name="T51" fmla="*/ 27 h 100"/>
                <a:gd name="T52" fmla="*/ 55 w 111"/>
                <a:gd name="T53" fmla="*/ 30 h 100"/>
                <a:gd name="T54" fmla="*/ 54 w 111"/>
                <a:gd name="T55" fmla="*/ 34 h 100"/>
                <a:gd name="T56" fmla="*/ 51 w 111"/>
                <a:gd name="T57" fmla="*/ 39 h 100"/>
                <a:gd name="T58" fmla="*/ 22 w 111"/>
                <a:gd name="T59" fmla="*/ 45 h 100"/>
                <a:gd name="T60" fmla="*/ 35 w 111"/>
                <a:gd name="T61" fmla="*/ 24 h 100"/>
                <a:gd name="T62" fmla="*/ 39 w 111"/>
                <a:gd name="T63" fmla="*/ 21 h 100"/>
                <a:gd name="T64" fmla="*/ 43 w 111"/>
                <a:gd name="T65" fmla="*/ 19 h 100"/>
                <a:gd name="T66" fmla="*/ 67 w 111"/>
                <a:gd name="T67" fmla="*/ 20 h 100"/>
                <a:gd name="T68" fmla="*/ 65 w 111"/>
                <a:gd name="T69" fmla="*/ 15 h 100"/>
                <a:gd name="T70" fmla="*/ 62 w 111"/>
                <a:gd name="T71" fmla="*/ 10 h 100"/>
                <a:gd name="T72" fmla="*/ 59 w 111"/>
                <a:gd name="T73" fmla="*/ 8 h 100"/>
                <a:gd name="T74" fmla="*/ 52 w 111"/>
                <a:gd name="T75" fmla="*/ 2 h 100"/>
                <a:gd name="T76" fmla="*/ 47 w 111"/>
                <a:gd name="T77" fmla="*/ 1 h 100"/>
                <a:gd name="T78" fmla="*/ 42 w 111"/>
                <a:gd name="T79" fmla="*/ 0 h 100"/>
                <a:gd name="T80" fmla="*/ 38 w 111"/>
                <a:gd name="T81" fmla="*/ 1 h 100"/>
                <a:gd name="T82" fmla="*/ 34 w 111"/>
                <a:gd name="T83" fmla="*/ 3 h 100"/>
                <a:gd name="T84" fmla="*/ 30 w 111"/>
                <a:gd name="T85" fmla="*/ 6 h 100"/>
                <a:gd name="T86" fmla="*/ 26 w 111"/>
                <a:gd name="T87" fmla="*/ 11 h 100"/>
                <a:gd name="T88" fmla="*/ 22 w 111"/>
                <a:gd name="T89" fmla="*/ 16 h 100"/>
                <a:gd name="T90" fmla="*/ 71 w 111"/>
                <a:gd name="T91" fmla="*/ 99 h 1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11" h="100">
                  <a:moveTo>
                    <a:pt x="72" y="99"/>
                  </a:moveTo>
                  <a:lnTo>
                    <a:pt x="81" y="83"/>
                  </a:lnTo>
                  <a:lnTo>
                    <a:pt x="53" y="65"/>
                  </a:lnTo>
                  <a:lnTo>
                    <a:pt x="63" y="49"/>
                  </a:lnTo>
                  <a:lnTo>
                    <a:pt x="64" y="47"/>
                  </a:lnTo>
                  <a:lnTo>
                    <a:pt x="65" y="46"/>
                  </a:lnTo>
                  <a:lnTo>
                    <a:pt x="67" y="44"/>
                  </a:lnTo>
                  <a:lnTo>
                    <a:pt x="69" y="43"/>
                  </a:lnTo>
                  <a:lnTo>
                    <a:pt x="70" y="42"/>
                  </a:lnTo>
                  <a:lnTo>
                    <a:pt x="71" y="42"/>
                  </a:lnTo>
                  <a:lnTo>
                    <a:pt x="72" y="42"/>
                  </a:lnTo>
                  <a:lnTo>
                    <a:pt x="73" y="42"/>
                  </a:lnTo>
                  <a:lnTo>
                    <a:pt x="74" y="42"/>
                  </a:lnTo>
                  <a:lnTo>
                    <a:pt x="76" y="43"/>
                  </a:lnTo>
                  <a:lnTo>
                    <a:pt x="78" y="44"/>
                  </a:lnTo>
                  <a:lnTo>
                    <a:pt x="81" y="45"/>
                  </a:lnTo>
                  <a:lnTo>
                    <a:pt x="89" y="50"/>
                  </a:lnTo>
                  <a:lnTo>
                    <a:pt x="92" y="52"/>
                  </a:lnTo>
                  <a:lnTo>
                    <a:pt x="95" y="53"/>
                  </a:lnTo>
                  <a:lnTo>
                    <a:pt x="97" y="54"/>
                  </a:lnTo>
                  <a:lnTo>
                    <a:pt x="99" y="54"/>
                  </a:lnTo>
                  <a:lnTo>
                    <a:pt x="110" y="38"/>
                  </a:lnTo>
                  <a:lnTo>
                    <a:pt x="108" y="36"/>
                  </a:lnTo>
                  <a:lnTo>
                    <a:pt x="106" y="37"/>
                  </a:lnTo>
                  <a:lnTo>
                    <a:pt x="105" y="37"/>
                  </a:lnTo>
                  <a:lnTo>
                    <a:pt x="104" y="37"/>
                  </a:lnTo>
                  <a:lnTo>
                    <a:pt x="103" y="37"/>
                  </a:lnTo>
                  <a:lnTo>
                    <a:pt x="100" y="36"/>
                  </a:lnTo>
                  <a:lnTo>
                    <a:pt x="97" y="34"/>
                  </a:lnTo>
                  <a:lnTo>
                    <a:pt x="89" y="28"/>
                  </a:lnTo>
                  <a:lnTo>
                    <a:pt x="85" y="27"/>
                  </a:lnTo>
                  <a:lnTo>
                    <a:pt x="82" y="26"/>
                  </a:lnTo>
                  <a:lnTo>
                    <a:pt x="80" y="25"/>
                  </a:lnTo>
                  <a:lnTo>
                    <a:pt x="77" y="24"/>
                  </a:lnTo>
                  <a:lnTo>
                    <a:pt x="76" y="24"/>
                  </a:lnTo>
                  <a:lnTo>
                    <a:pt x="75" y="24"/>
                  </a:lnTo>
                  <a:lnTo>
                    <a:pt x="72" y="24"/>
                  </a:lnTo>
                  <a:lnTo>
                    <a:pt x="70" y="26"/>
                  </a:lnTo>
                  <a:lnTo>
                    <a:pt x="67" y="28"/>
                  </a:lnTo>
                  <a:lnTo>
                    <a:pt x="68" y="26"/>
                  </a:lnTo>
                  <a:lnTo>
                    <a:pt x="68" y="24"/>
                  </a:lnTo>
                  <a:lnTo>
                    <a:pt x="68" y="23"/>
                  </a:lnTo>
                  <a:lnTo>
                    <a:pt x="68" y="21"/>
                  </a:lnTo>
                  <a:lnTo>
                    <a:pt x="68" y="20"/>
                  </a:lnTo>
                  <a:lnTo>
                    <a:pt x="44" y="19"/>
                  </a:lnTo>
                  <a:lnTo>
                    <a:pt x="45" y="19"/>
                  </a:lnTo>
                  <a:lnTo>
                    <a:pt x="46" y="20"/>
                  </a:lnTo>
                  <a:lnTo>
                    <a:pt x="47" y="20"/>
                  </a:lnTo>
                  <a:lnTo>
                    <a:pt x="49" y="21"/>
                  </a:lnTo>
                  <a:lnTo>
                    <a:pt x="51" y="23"/>
                  </a:lnTo>
                  <a:lnTo>
                    <a:pt x="53" y="25"/>
                  </a:lnTo>
                  <a:lnTo>
                    <a:pt x="54" y="27"/>
                  </a:lnTo>
                  <a:lnTo>
                    <a:pt x="55" y="29"/>
                  </a:lnTo>
                  <a:lnTo>
                    <a:pt x="55" y="30"/>
                  </a:lnTo>
                  <a:lnTo>
                    <a:pt x="55" y="32"/>
                  </a:lnTo>
                  <a:lnTo>
                    <a:pt x="54" y="34"/>
                  </a:lnTo>
                  <a:lnTo>
                    <a:pt x="53" y="36"/>
                  </a:lnTo>
                  <a:lnTo>
                    <a:pt x="51" y="39"/>
                  </a:lnTo>
                  <a:lnTo>
                    <a:pt x="41" y="57"/>
                  </a:lnTo>
                  <a:lnTo>
                    <a:pt x="22" y="45"/>
                  </a:lnTo>
                  <a:lnTo>
                    <a:pt x="33" y="26"/>
                  </a:lnTo>
                  <a:lnTo>
                    <a:pt x="35" y="24"/>
                  </a:lnTo>
                  <a:lnTo>
                    <a:pt x="37" y="22"/>
                  </a:lnTo>
                  <a:lnTo>
                    <a:pt x="39" y="21"/>
                  </a:lnTo>
                  <a:lnTo>
                    <a:pt x="40" y="19"/>
                  </a:lnTo>
                  <a:lnTo>
                    <a:pt x="43" y="19"/>
                  </a:lnTo>
                  <a:lnTo>
                    <a:pt x="44" y="19"/>
                  </a:lnTo>
                  <a:lnTo>
                    <a:pt x="68" y="20"/>
                  </a:lnTo>
                  <a:lnTo>
                    <a:pt x="67" y="18"/>
                  </a:lnTo>
                  <a:lnTo>
                    <a:pt x="66" y="15"/>
                  </a:lnTo>
                  <a:lnTo>
                    <a:pt x="65" y="13"/>
                  </a:lnTo>
                  <a:lnTo>
                    <a:pt x="63" y="10"/>
                  </a:lnTo>
                  <a:lnTo>
                    <a:pt x="62" y="9"/>
                  </a:lnTo>
                  <a:lnTo>
                    <a:pt x="60" y="8"/>
                  </a:lnTo>
                  <a:lnTo>
                    <a:pt x="57" y="5"/>
                  </a:lnTo>
                  <a:lnTo>
                    <a:pt x="52" y="2"/>
                  </a:lnTo>
                  <a:lnTo>
                    <a:pt x="50" y="1"/>
                  </a:lnTo>
                  <a:lnTo>
                    <a:pt x="47" y="1"/>
                  </a:lnTo>
                  <a:lnTo>
                    <a:pt x="45" y="1"/>
                  </a:lnTo>
                  <a:lnTo>
                    <a:pt x="42" y="0"/>
                  </a:lnTo>
                  <a:lnTo>
                    <a:pt x="40" y="1"/>
                  </a:lnTo>
                  <a:lnTo>
                    <a:pt x="38" y="1"/>
                  </a:lnTo>
                  <a:lnTo>
                    <a:pt x="36" y="2"/>
                  </a:lnTo>
                  <a:lnTo>
                    <a:pt x="34" y="3"/>
                  </a:lnTo>
                  <a:lnTo>
                    <a:pt x="32" y="4"/>
                  </a:lnTo>
                  <a:lnTo>
                    <a:pt x="30" y="6"/>
                  </a:lnTo>
                  <a:lnTo>
                    <a:pt x="28" y="8"/>
                  </a:lnTo>
                  <a:lnTo>
                    <a:pt x="26" y="11"/>
                  </a:lnTo>
                  <a:lnTo>
                    <a:pt x="24" y="13"/>
                  </a:lnTo>
                  <a:lnTo>
                    <a:pt x="22" y="16"/>
                  </a:lnTo>
                  <a:lnTo>
                    <a:pt x="0" y="52"/>
                  </a:lnTo>
                  <a:lnTo>
                    <a:pt x="72" y="99"/>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74" name="Freeform 142"/>
            <p:cNvSpPr>
              <a:spLocks/>
            </p:cNvSpPr>
            <p:nvPr/>
          </p:nvSpPr>
          <p:spPr bwMode="auto">
            <a:xfrm>
              <a:off x="423" y="3238"/>
              <a:ext cx="222" cy="282"/>
            </a:xfrm>
            <a:custGeom>
              <a:avLst/>
              <a:gdLst>
                <a:gd name="T0" fmla="*/ 3 w 222"/>
                <a:gd name="T1" fmla="*/ 211 h 283"/>
                <a:gd name="T2" fmla="*/ 11 w 222"/>
                <a:gd name="T3" fmla="*/ 233 h 283"/>
                <a:gd name="T4" fmla="*/ 24 w 222"/>
                <a:gd name="T5" fmla="*/ 251 h 283"/>
                <a:gd name="T6" fmla="*/ 42 w 222"/>
                <a:gd name="T7" fmla="*/ 265 h 283"/>
                <a:gd name="T8" fmla="*/ 65 w 222"/>
                <a:gd name="T9" fmla="*/ 275 h 283"/>
                <a:gd name="T10" fmla="*/ 93 w 222"/>
                <a:gd name="T11" fmla="*/ 280 h 283"/>
                <a:gd name="T12" fmla="*/ 124 w 222"/>
                <a:gd name="T13" fmla="*/ 281 h 283"/>
                <a:gd name="T14" fmla="*/ 153 w 222"/>
                <a:gd name="T15" fmla="*/ 276 h 283"/>
                <a:gd name="T16" fmla="*/ 177 w 222"/>
                <a:gd name="T17" fmla="*/ 268 h 283"/>
                <a:gd name="T18" fmla="*/ 196 w 222"/>
                <a:gd name="T19" fmla="*/ 255 h 283"/>
                <a:gd name="T20" fmla="*/ 210 w 222"/>
                <a:gd name="T21" fmla="*/ 238 h 283"/>
                <a:gd name="T22" fmla="*/ 218 w 222"/>
                <a:gd name="T23" fmla="*/ 217 h 283"/>
                <a:gd name="T24" fmla="*/ 221 w 222"/>
                <a:gd name="T25" fmla="*/ 193 h 283"/>
                <a:gd name="T26" fmla="*/ 218 w 222"/>
                <a:gd name="T27" fmla="*/ 170 h 283"/>
                <a:gd name="T28" fmla="*/ 208 w 222"/>
                <a:gd name="T29" fmla="*/ 151 h 283"/>
                <a:gd name="T30" fmla="*/ 192 w 222"/>
                <a:gd name="T31" fmla="*/ 137 h 283"/>
                <a:gd name="T32" fmla="*/ 159 w 222"/>
                <a:gd name="T33" fmla="*/ 123 h 283"/>
                <a:gd name="T34" fmla="*/ 95 w 222"/>
                <a:gd name="T35" fmla="*/ 107 h 283"/>
                <a:gd name="T36" fmla="*/ 69 w 222"/>
                <a:gd name="T37" fmla="*/ 98 h 283"/>
                <a:gd name="T38" fmla="*/ 61 w 222"/>
                <a:gd name="T39" fmla="*/ 89 h 283"/>
                <a:gd name="T40" fmla="*/ 58 w 222"/>
                <a:gd name="T41" fmla="*/ 80 h 283"/>
                <a:gd name="T42" fmla="*/ 59 w 222"/>
                <a:gd name="T43" fmla="*/ 69 h 283"/>
                <a:gd name="T44" fmla="*/ 67 w 222"/>
                <a:gd name="T45" fmla="*/ 56 h 283"/>
                <a:gd name="T46" fmla="*/ 82 w 222"/>
                <a:gd name="T47" fmla="*/ 48 h 283"/>
                <a:gd name="T48" fmla="*/ 99 w 222"/>
                <a:gd name="T49" fmla="*/ 45 h 283"/>
                <a:gd name="T50" fmla="*/ 126 w 222"/>
                <a:gd name="T51" fmla="*/ 48 h 283"/>
                <a:gd name="T52" fmla="*/ 146 w 222"/>
                <a:gd name="T53" fmla="*/ 58 h 283"/>
                <a:gd name="T54" fmla="*/ 156 w 222"/>
                <a:gd name="T55" fmla="*/ 74 h 283"/>
                <a:gd name="T56" fmla="*/ 211 w 222"/>
                <a:gd name="T57" fmla="*/ 80 h 283"/>
                <a:gd name="T58" fmla="*/ 207 w 222"/>
                <a:gd name="T59" fmla="*/ 57 h 283"/>
                <a:gd name="T60" fmla="*/ 195 w 222"/>
                <a:gd name="T61" fmla="*/ 35 h 283"/>
                <a:gd name="T62" fmla="*/ 176 w 222"/>
                <a:gd name="T63" fmla="*/ 17 h 283"/>
                <a:gd name="T64" fmla="*/ 156 w 222"/>
                <a:gd name="T65" fmla="*/ 7 h 283"/>
                <a:gd name="T66" fmla="*/ 131 w 222"/>
                <a:gd name="T67" fmla="*/ 1 h 283"/>
                <a:gd name="T68" fmla="*/ 102 w 222"/>
                <a:gd name="T69" fmla="*/ 0 h 283"/>
                <a:gd name="T70" fmla="*/ 74 w 222"/>
                <a:gd name="T71" fmla="*/ 3 h 283"/>
                <a:gd name="T72" fmla="*/ 46 w 222"/>
                <a:gd name="T73" fmla="*/ 12 h 283"/>
                <a:gd name="T74" fmla="*/ 27 w 222"/>
                <a:gd name="T75" fmla="*/ 24 h 283"/>
                <a:gd name="T76" fmla="*/ 15 w 222"/>
                <a:gd name="T77" fmla="*/ 39 h 283"/>
                <a:gd name="T78" fmla="*/ 7 w 222"/>
                <a:gd name="T79" fmla="*/ 58 h 283"/>
                <a:gd name="T80" fmla="*/ 4 w 222"/>
                <a:gd name="T81" fmla="*/ 81 h 283"/>
                <a:gd name="T82" fmla="*/ 7 w 222"/>
                <a:gd name="T83" fmla="*/ 105 h 283"/>
                <a:gd name="T84" fmla="*/ 16 w 222"/>
                <a:gd name="T85" fmla="*/ 124 h 283"/>
                <a:gd name="T86" fmla="*/ 37 w 222"/>
                <a:gd name="T87" fmla="*/ 142 h 283"/>
                <a:gd name="T88" fmla="*/ 70 w 222"/>
                <a:gd name="T89" fmla="*/ 155 h 283"/>
                <a:gd name="T90" fmla="*/ 133 w 222"/>
                <a:gd name="T91" fmla="*/ 170 h 283"/>
                <a:gd name="T92" fmla="*/ 156 w 222"/>
                <a:gd name="T93" fmla="*/ 180 h 283"/>
                <a:gd name="T94" fmla="*/ 165 w 222"/>
                <a:gd name="T95" fmla="*/ 190 h 283"/>
                <a:gd name="T96" fmla="*/ 165 w 222"/>
                <a:gd name="T97" fmla="*/ 208 h 283"/>
                <a:gd name="T98" fmla="*/ 160 w 222"/>
                <a:gd name="T99" fmla="*/ 221 h 283"/>
                <a:gd name="T100" fmla="*/ 143 w 222"/>
                <a:gd name="T101" fmla="*/ 231 h 283"/>
                <a:gd name="T102" fmla="*/ 117 w 222"/>
                <a:gd name="T103" fmla="*/ 234 h 283"/>
                <a:gd name="T104" fmla="*/ 87 w 222"/>
                <a:gd name="T105" fmla="*/ 230 h 283"/>
                <a:gd name="T106" fmla="*/ 67 w 222"/>
                <a:gd name="T107" fmla="*/ 218 h 283"/>
                <a:gd name="T108" fmla="*/ 56 w 222"/>
                <a:gd name="T109" fmla="*/ 197 h 28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22" h="283">
                  <a:moveTo>
                    <a:pt x="0" y="192"/>
                  </a:moveTo>
                  <a:lnTo>
                    <a:pt x="0" y="197"/>
                  </a:lnTo>
                  <a:lnTo>
                    <a:pt x="1" y="202"/>
                  </a:lnTo>
                  <a:lnTo>
                    <a:pt x="2" y="207"/>
                  </a:lnTo>
                  <a:lnTo>
                    <a:pt x="3" y="212"/>
                  </a:lnTo>
                  <a:lnTo>
                    <a:pt x="4" y="217"/>
                  </a:lnTo>
                  <a:lnTo>
                    <a:pt x="5" y="221"/>
                  </a:lnTo>
                  <a:lnTo>
                    <a:pt x="7" y="226"/>
                  </a:lnTo>
                  <a:lnTo>
                    <a:pt x="9" y="230"/>
                  </a:lnTo>
                  <a:lnTo>
                    <a:pt x="11" y="234"/>
                  </a:lnTo>
                  <a:lnTo>
                    <a:pt x="13" y="238"/>
                  </a:lnTo>
                  <a:lnTo>
                    <a:pt x="16" y="242"/>
                  </a:lnTo>
                  <a:lnTo>
                    <a:pt x="18" y="246"/>
                  </a:lnTo>
                  <a:lnTo>
                    <a:pt x="21" y="249"/>
                  </a:lnTo>
                  <a:lnTo>
                    <a:pt x="24" y="252"/>
                  </a:lnTo>
                  <a:lnTo>
                    <a:pt x="27" y="255"/>
                  </a:lnTo>
                  <a:lnTo>
                    <a:pt x="31" y="258"/>
                  </a:lnTo>
                  <a:lnTo>
                    <a:pt x="35" y="261"/>
                  </a:lnTo>
                  <a:lnTo>
                    <a:pt x="38" y="264"/>
                  </a:lnTo>
                  <a:lnTo>
                    <a:pt x="42" y="266"/>
                  </a:lnTo>
                  <a:lnTo>
                    <a:pt x="47" y="268"/>
                  </a:lnTo>
                  <a:lnTo>
                    <a:pt x="51" y="271"/>
                  </a:lnTo>
                  <a:lnTo>
                    <a:pt x="56" y="272"/>
                  </a:lnTo>
                  <a:lnTo>
                    <a:pt x="61" y="274"/>
                  </a:lnTo>
                  <a:lnTo>
                    <a:pt x="65" y="276"/>
                  </a:lnTo>
                  <a:lnTo>
                    <a:pt x="71" y="277"/>
                  </a:lnTo>
                  <a:lnTo>
                    <a:pt x="76" y="278"/>
                  </a:lnTo>
                  <a:lnTo>
                    <a:pt x="81" y="279"/>
                  </a:lnTo>
                  <a:lnTo>
                    <a:pt x="87" y="280"/>
                  </a:lnTo>
                  <a:lnTo>
                    <a:pt x="93" y="281"/>
                  </a:lnTo>
                  <a:lnTo>
                    <a:pt x="99" y="282"/>
                  </a:lnTo>
                  <a:lnTo>
                    <a:pt x="106" y="282"/>
                  </a:lnTo>
                  <a:lnTo>
                    <a:pt x="112" y="282"/>
                  </a:lnTo>
                  <a:lnTo>
                    <a:pt x="118" y="282"/>
                  </a:lnTo>
                  <a:lnTo>
                    <a:pt x="124" y="282"/>
                  </a:lnTo>
                  <a:lnTo>
                    <a:pt x="131" y="281"/>
                  </a:lnTo>
                  <a:lnTo>
                    <a:pt x="137" y="280"/>
                  </a:lnTo>
                  <a:lnTo>
                    <a:pt x="142" y="279"/>
                  </a:lnTo>
                  <a:lnTo>
                    <a:pt x="148" y="278"/>
                  </a:lnTo>
                  <a:lnTo>
                    <a:pt x="153" y="277"/>
                  </a:lnTo>
                  <a:lnTo>
                    <a:pt x="158" y="276"/>
                  </a:lnTo>
                  <a:lnTo>
                    <a:pt x="164" y="275"/>
                  </a:lnTo>
                  <a:lnTo>
                    <a:pt x="168" y="273"/>
                  </a:lnTo>
                  <a:lnTo>
                    <a:pt x="173" y="271"/>
                  </a:lnTo>
                  <a:lnTo>
                    <a:pt x="177" y="269"/>
                  </a:lnTo>
                  <a:lnTo>
                    <a:pt x="181" y="266"/>
                  </a:lnTo>
                  <a:lnTo>
                    <a:pt x="185" y="264"/>
                  </a:lnTo>
                  <a:lnTo>
                    <a:pt x="189" y="262"/>
                  </a:lnTo>
                  <a:lnTo>
                    <a:pt x="193" y="259"/>
                  </a:lnTo>
                  <a:lnTo>
                    <a:pt x="196" y="256"/>
                  </a:lnTo>
                  <a:lnTo>
                    <a:pt x="199" y="253"/>
                  </a:lnTo>
                  <a:lnTo>
                    <a:pt x="202" y="250"/>
                  </a:lnTo>
                  <a:lnTo>
                    <a:pt x="205" y="246"/>
                  </a:lnTo>
                  <a:lnTo>
                    <a:pt x="208" y="243"/>
                  </a:lnTo>
                  <a:lnTo>
                    <a:pt x="210" y="239"/>
                  </a:lnTo>
                  <a:lnTo>
                    <a:pt x="212" y="235"/>
                  </a:lnTo>
                  <a:lnTo>
                    <a:pt x="214" y="231"/>
                  </a:lnTo>
                  <a:lnTo>
                    <a:pt x="216" y="227"/>
                  </a:lnTo>
                  <a:lnTo>
                    <a:pt x="217" y="223"/>
                  </a:lnTo>
                  <a:lnTo>
                    <a:pt x="218" y="218"/>
                  </a:lnTo>
                  <a:lnTo>
                    <a:pt x="219" y="214"/>
                  </a:lnTo>
                  <a:lnTo>
                    <a:pt x="220" y="209"/>
                  </a:lnTo>
                  <a:lnTo>
                    <a:pt x="221" y="204"/>
                  </a:lnTo>
                  <a:lnTo>
                    <a:pt x="221" y="200"/>
                  </a:lnTo>
                  <a:lnTo>
                    <a:pt x="221" y="194"/>
                  </a:lnTo>
                  <a:lnTo>
                    <a:pt x="221" y="189"/>
                  </a:lnTo>
                  <a:lnTo>
                    <a:pt x="221" y="184"/>
                  </a:lnTo>
                  <a:lnTo>
                    <a:pt x="220" y="180"/>
                  </a:lnTo>
                  <a:lnTo>
                    <a:pt x="219" y="175"/>
                  </a:lnTo>
                  <a:lnTo>
                    <a:pt x="218" y="171"/>
                  </a:lnTo>
                  <a:lnTo>
                    <a:pt x="216" y="167"/>
                  </a:lnTo>
                  <a:lnTo>
                    <a:pt x="215" y="163"/>
                  </a:lnTo>
                  <a:lnTo>
                    <a:pt x="213" y="159"/>
                  </a:lnTo>
                  <a:lnTo>
                    <a:pt x="210" y="155"/>
                  </a:lnTo>
                  <a:lnTo>
                    <a:pt x="208" y="152"/>
                  </a:lnTo>
                  <a:lnTo>
                    <a:pt x="205" y="148"/>
                  </a:lnTo>
                  <a:lnTo>
                    <a:pt x="202" y="145"/>
                  </a:lnTo>
                  <a:lnTo>
                    <a:pt x="199" y="142"/>
                  </a:lnTo>
                  <a:lnTo>
                    <a:pt x="196" y="139"/>
                  </a:lnTo>
                  <a:lnTo>
                    <a:pt x="192" y="137"/>
                  </a:lnTo>
                  <a:lnTo>
                    <a:pt x="188" y="135"/>
                  </a:lnTo>
                  <a:lnTo>
                    <a:pt x="181" y="131"/>
                  </a:lnTo>
                  <a:lnTo>
                    <a:pt x="174" y="128"/>
                  </a:lnTo>
                  <a:lnTo>
                    <a:pt x="167" y="126"/>
                  </a:lnTo>
                  <a:lnTo>
                    <a:pt x="159" y="123"/>
                  </a:lnTo>
                  <a:lnTo>
                    <a:pt x="151" y="121"/>
                  </a:lnTo>
                  <a:lnTo>
                    <a:pt x="142" y="118"/>
                  </a:lnTo>
                  <a:lnTo>
                    <a:pt x="124" y="114"/>
                  </a:lnTo>
                  <a:lnTo>
                    <a:pt x="108" y="110"/>
                  </a:lnTo>
                  <a:lnTo>
                    <a:pt x="95" y="107"/>
                  </a:lnTo>
                  <a:lnTo>
                    <a:pt x="83" y="104"/>
                  </a:lnTo>
                  <a:lnTo>
                    <a:pt x="79" y="102"/>
                  </a:lnTo>
                  <a:lnTo>
                    <a:pt x="74" y="101"/>
                  </a:lnTo>
                  <a:lnTo>
                    <a:pt x="70" y="99"/>
                  </a:lnTo>
                  <a:lnTo>
                    <a:pt x="69" y="98"/>
                  </a:lnTo>
                  <a:lnTo>
                    <a:pt x="67" y="97"/>
                  </a:lnTo>
                  <a:lnTo>
                    <a:pt x="64" y="95"/>
                  </a:lnTo>
                  <a:lnTo>
                    <a:pt x="62" y="92"/>
                  </a:lnTo>
                  <a:lnTo>
                    <a:pt x="61" y="91"/>
                  </a:lnTo>
                  <a:lnTo>
                    <a:pt x="61" y="89"/>
                  </a:lnTo>
                  <a:lnTo>
                    <a:pt x="60" y="87"/>
                  </a:lnTo>
                  <a:lnTo>
                    <a:pt x="59" y="86"/>
                  </a:lnTo>
                  <a:lnTo>
                    <a:pt x="59" y="84"/>
                  </a:lnTo>
                  <a:lnTo>
                    <a:pt x="58" y="82"/>
                  </a:lnTo>
                  <a:lnTo>
                    <a:pt x="58" y="80"/>
                  </a:lnTo>
                  <a:lnTo>
                    <a:pt x="58" y="77"/>
                  </a:lnTo>
                  <a:lnTo>
                    <a:pt x="58" y="76"/>
                  </a:lnTo>
                  <a:lnTo>
                    <a:pt x="58" y="74"/>
                  </a:lnTo>
                  <a:lnTo>
                    <a:pt x="59" y="70"/>
                  </a:lnTo>
                  <a:lnTo>
                    <a:pt x="59" y="69"/>
                  </a:lnTo>
                  <a:lnTo>
                    <a:pt x="60" y="67"/>
                  </a:lnTo>
                  <a:lnTo>
                    <a:pt x="61" y="64"/>
                  </a:lnTo>
                  <a:lnTo>
                    <a:pt x="63" y="61"/>
                  </a:lnTo>
                  <a:lnTo>
                    <a:pt x="65" y="58"/>
                  </a:lnTo>
                  <a:lnTo>
                    <a:pt x="67" y="56"/>
                  </a:lnTo>
                  <a:lnTo>
                    <a:pt x="70" y="54"/>
                  </a:lnTo>
                  <a:lnTo>
                    <a:pt x="73" y="52"/>
                  </a:lnTo>
                  <a:lnTo>
                    <a:pt x="76" y="50"/>
                  </a:lnTo>
                  <a:lnTo>
                    <a:pt x="80" y="48"/>
                  </a:lnTo>
                  <a:lnTo>
                    <a:pt x="82" y="48"/>
                  </a:lnTo>
                  <a:lnTo>
                    <a:pt x="84" y="47"/>
                  </a:lnTo>
                  <a:lnTo>
                    <a:pt x="86" y="47"/>
                  </a:lnTo>
                  <a:lnTo>
                    <a:pt x="89" y="46"/>
                  </a:lnTo>
                  <a:lnTo>
                    <a:pt x="93" y="46"/>
                  </a:lnTo>
                  <a:lnTo>
                    <a:pt x="99" y="45"/>
                  </a:lnTo>
                  <a:lnTo>
                    <a:pt x="104" y="45"/>
                  </a:lnTo>
                  <a:lnTo>
                    <a:pt x="110" y="45"/>
                  </a:lnTo>
                  <a:lnTo>
                    <a:pt x="116" y="46"/>
                  </a:lnTo>
                  <a:lnTo>
                    <a:pt x="121" y="47"/>
                  </a:lnTo>
                  <a:lnTo>
                    <a:pt x="126" y="48"/>
                  </a:lnTo>
                  <a:lnTo>
                    <a:pt x="131" y="49"/>
                  </a:lnTo>
                  <a:lnTo>
                    <a:pt x="135" y="51"/>
                  </a:lnTo>
                  <a:lnTo>
                    <a:pt x="139" y="53"/>
                  </a:lnTo>
                  <a:lnTo>
                    <a:pt x="143" y="55"/>
                  </a:lnTo>
                  <a:lnTo>
                    <a:pt x="146" y="58"/>
                  </a:lnTo>
                  <a:lnTo>
                    <a:pt x="149" y="61"/>
                  </a:lnTo>
                  <a:lnTo>
                    <a:pt x="151" y="64"/>
                  </a:lnTo>
                  <a:lnTo>
                    <a:pt x="153" y="68"/>
                  </a:lnTo>
                  <a:lnTo>
                    <a:pt x="155" y="71"/>
                  </a:lnTo>
                  <a:lnTo>
                    <a:pt x="156" y="74"/>
                  </a:lnTo>
                  <a:lnTo>
                    <a:pt x="156" y="76"/>
                  </a:lnTo>
                  <a:lnTo>
                    <a:pt x="157" y="80"/>
                  </a:lnTo>
                  <a:lnTo>
                    <a:pt x="158" y="85"/>
                  </a:lnTo>
                  <a:lnTo>
                    <a:pt x="212" y="85"/>
                  </a:lnTo>
                  <a:lnTo>
                    <a:pt x="211" y="80"/>
                  </a:lnTo>
                  <a:lnTo>
                    <a:pt x="211" y="75"/>
                  </a:lnTo>
                  <a:lnTo>
                    <a:pt x="210" y="70"/>
                  </a:lnTo>
                  <a:lnTo>
                    <a:pt x="209" y="66"/>
                  </a:lnTo>
                  <a:lnTo>
                    <a:pt x="208" y="61"/>
                  </a:lnTo>
                  <a:lnTo>
                    <a:pt x="207" y="57"/>
                  </a:lnTo>
                  <a:lnTo>
                    <a:pt x="205" y="53"/>
                  </a:lnTo>
                  <a:lnTo>
                    <a:pt x="204" y="49"/>
                  </a:lnTo>
                  <a:lnTo>
                    <a:pt x="200" y="41"/>
                  </a:lnTo>
                  <a:lnTo>
                    <a:pt x="198" y="38"/>
                  </a:lnTo>
                  <a:lnTo>
                    <a:pt x="195" y="35"/>
                  </a:lnTo>
                  <a:lnTo>
                    <a:pt x="192" y="31"/>
                  </a:lnTo>
                  <a:lnTo>
                    <a:pt x="190" y="28"/>
                  </a:lnTo>
                  <a:lnTo>
                    <a:pt x="183" y="22"/>
                  </a:lnTo>
                  <a:lnTo>
                    <a:pt x="180" y="20"/>
                  </a:lnTo>
                  <a:lnTo>
                    <a:pt x="176" y="17"/>
                  </a:lnTo>
                  <a:lnTo>
                    <a:pt x="173" y="15"/>
                  </a:lnTo>
                  <a:lnTo>
                    <a:pt x="169" y="13"/>
                  </a:lnTo>
                  <a:lnTo>
                    <a:pt x="165" y="11"/>
                  </a:lnTo>
                  <a:lnTo>
                    <a:pt x="160" y="9"/>
                  </a:lnTo>
                  <a:lnTo>
                    <a:pt x="156" y="7"/>
                  </a:lnTo>
                  <a:lnTo>
                    <a:pt x="151" y="6"/>
                  </a:lnTo>
                  <a:lnTo>
                    <a:pt x="147" y="4"/>
                  </a:lnTo>
                  <a:lnTo>
                    <a:pt x="142" y="3"/>
                  </a:lnTo>
                  <a:lnTo>
                    <a:pt x="137" y="2"/>
                  </a:lnTo>
                  <a:lnTo>
                    <a:pt x="131" y="1"/>
                  </a:lnTo>
                  <a:lnTo>
                    <a:pt x="126" y="1"/>
                  </a:lnTo>
                  <a:lnTo>
                    <a:pt x="120" y="0"/>
                  </a:lnTo>
                  <a:lnTo>
                    <a:pt x="115" y="0"/>
                  </a:lnTo>
                  <a:lnTo>
                    <a:pt x="109" y="0"/>
                  </a:lnTo>
                  <a:lnTo>
                    <a:pt x="102" y="0"/>
                  </a:lnTo>
                  <a:lnTo>
                    <a:pt x="96" y="0"/>
                  </a:lnTo>
                  <a:lnTo>
                    <a:pt x="90" y="1"/>
                  </a:lnTo>
                  <a:lnTo>
                    <a:pt x="85" y="1"/>
                  </a:lnTo>
                  <a:lnTo>
                    <a:pt x="79" y="2"/>
                  </a:lnTo>
                  <a:lnTo>
                    <a:pt x="74" y="3"/>
                  </a:lnTo>
                  <a:lnTo>
                    <a:pt x="68" y="4"/>
                  </a:lnTo>
                  <a:lnTo>
                    <a:pt x="64" y="6"/>
                  </a:lnTo>
                  <a:lnTo>
                    <a:pt x="59" y="7"/>
                  </a:lnTo>
                  <a:lnTo>
                    <a:pt x="54" y="8"/>
                  </a:lnTo>
                  <a:lnTo>
                    <a:pt x="46" y="12"/>
                  </a:lnTo>
                  <a:lnTo>
                    <a:pt x="42" y="14"/>
                  </a:lnTo>
                  <a:lnTo>
                    <a:pt x="38" y="16"/>
                  </a:lnTo>
                  <a:lnTo>
                    <a:pt x="34" y="19"/>
                  </a:lnTo>
                  <a:lnTo>
                    <a:pt x="31" y="21"/>
                  </a:lnTo>
                  <a:lnTo>
                    <a:pt x="27" y="24"/>
                  </a:lnTo>
                  <a:lnTo>
                    <a:pt x="25" y="26"/>
                  </a:lnTo>
                  <a:lnTo>
                    <a:pt x="22" y="30"/>
                  </a:lnTo>
                  <a:lnTo>
                    <a:pt x="19" y="33"/>
                  </a:lnTo>
                  <a:lnTo>
                    <a:pt x="17" y="36"/>
                  </a:lnTo>
                  <a:lnTo>
                    <a:pt x="15" y="39"/>
                  </a:lnTo>
                  <a:lnTo>
                    <a:pt x="13" y="43"/>
                  </a:lnTo>
                  <a:lnTo>
                    <a:pt x="11" y="46"/>
                  </a:lnTo>
                  <a:lnTo>
                    <a:pt x="9" y="50"/>
                  </a:lnTo>
                  <a:lnTo>
                    <a:pt x="8" y="54"/>
                  </a:lnTo>
                  <a:lnTo>
                    <a:pt x="7" y="58"/>
                  </a:lnTo>
                  <a:lnTo>
                    <a:pt x="6" y="62"/>
                  </a:lnTo>
                  <a:lnTo>
                    <a:pt x="5" y="67"/>
                  </a:lnTo>
                  <a:lnTo>
                    <a:pt x="5" y="71"/>
                  </a:lnTo>
                  <a:lnTo>
                    <a:pt x="4" y="76"/>
                  </a:lnTo>
                  <a:lnTo>
                    <a:pt x="4" y="81"/>
                  </a:lnTo>
                  <a:lnTo>
                    <a:pt x="4" y="86"/>
                  </a:lnTo>
                  <a:lnTo>
                    <a:pt x="5" y="91"/>
                  </a:lnTo>
                  <a:lnTo>
                    <a:pt x="5" y="96"/>
                  </a:lnTo>
                  <a:lnTo>
                    <a:pt x="6" y="100"/>
                  </a:lnTo>
                  <a:lnTo>
                    <a:pt x="7" y="105"/>
                  </a:lnTo>
                  <a:lnTo>
                    <a:pt x="8" y="109"/>
                  </a:lnTo>
                  <a:lnTo>
                    <a:pt x="10" y="113"/>
                  </a:lnTo>
                  <a:lnTo>
                    <a:pt x="12" y="117"/>
                  </a:lnTo>
                  <a:lnTo>
                    <a:pt x="14" y="121"/>
                  </a:lnTo>
                  <a:lnTo>
                    <a:pt x="16" y="124"/>
                  </a:lnTo>
                  <a:lnTo>
                    <a:pt x="21" y="131"/>
                  </a:lnTo>
                  <a:lnTo>
                    <a:pt x="27" y="137"/>
                  </a:lnTo>
                  <a:lnTo>
                    <a:pt x="30" y="139"/>
                  </a:lnTo>
                  <a:lnTo>
                    <a:pt x="34" y="142"/>
                  </a:lnTo>
                  <a:lnTo>
                    <a:pt x="37" y="143"/>
                  </a:lnTo>
                  <a:lnTo>
                    <a:pt x="40" y="145"/>
                  </a:lnTo>
                  <a:lnTo>
                    <a:pt x="47" y="148"/>
                  </a:lnTo>
                  <a:lnTo>
                    <a:pt x="55" y="151"/>
                  </a:lnTo>
                  <a:lnTo>
                    <a:pt x="62" y="154"/>
                  </a:lnTo>
                  <a:lnTo>
                    <a:pt x="70" y="156"/>
                  </a:lnTo>
                  <a:lnTo>
                    <a:pt x="77" y="158"/>
                  </a:lnTo>
                  <a:lnTo>
                    <a:pt x="94" y="161"/>
                  </a:lnTo>
                  <a:lnTo>
                    <a:pt x="111" y="165"/>
                  </a:lnTo>
                  <a:lnTo>
                    <a:pt x="126" y="169"/>
                  </a:lnTo>
                  <a:lnTo>
                    <a:pt x="133" y="171"/>
                  </a:lnTo>
                  <a:lnTo>
                    <a:pt x="138" y="172"/>
                  </a:lnTo>
                  <a:lnTo>
                    <a:pt x="144" y="174"/>
                  </a:lnTo>
                  <a:lnTo>
                    <a:pt x="149" y="176"/>
                  </a:lnTo>
                  <a:lnTo>
                    <a:pt x="153" y="178"/>
                  </a:lnTo>
                  <a:lnTo>
                    <a:pt x="156" y="181"/>
                  </a:lnTo>
                  <a:lnTo>
                    <a:pt x="158" y="182"/>
                  </a:lnTo>
                  <a:lnTo>
                    <a:pt x="160" y="184"/>
                  </a:lnTo>
                  <a:lnTo>
                    <a:pt x="162" y="187"/>
                  </a:lnTo>
                  <a:lnTo>
                    <a:pt x="164" y="189"/>
                  </a:lnTo>
                  <a:lnTo>
                    <a:pt x="165" y="191"/>
                  </a:lnTo>
                  <a:lnTo>
                    <a:pt x="165" y="193"/>
                  </a:lnTo>
                  <a:lnTo>
                    <a:pt x="166" y="197"/>
                  </a:lnTo>
                  <a:lnTo>
                    <a:pt x="166" y="202"/>
                  </a:lnTo>
                  <a:lnTo>
                    <a:pt x="166" y="206"/>
                  </a:lnTo>
                  <a:lnTo>
                    <a:pt x="165" y="209"/>
                  </a:lnTo>
                  <a:lnTo>
                    <a:pt x="165" y="211"/>
                  </a:lnTo>
                  <a:lnTo>
                    <a:pt x="165" y="213"/>
                  </a:lnTo>
                  <a:lnTo>
                    <a:pt x="163" y="216"/>
                  </a:lnTo>
                  <a:lnTo>
                    <a:pt x="162" y="219"/>
                  </a:lnTo>
                  <a:lnTo>
                    <a:pt x="160" y="222"/>
                  </a:lnTo>
                  <a:lnTo>
                    <a:pt x="157" y="224"/>
                  </a:lnTo>
                  <a:lnTo>
                    <a:pt x="154" y="227"/>
                  </a:lnTo>
                  <a:lnTo>
                    <a:pt x="151" y="229"/>
                  </a:lnTo>
                  <a:lnTo>
                    <a:pt x="147" y="230"/>
                  </a:lnTo>
                  <a:lnTo>
                    <a:pt x="143" y="232"/>
                  </a:lnTo>
                  <a:lnTo>
                    <a:pt x="139" y="233"/>
                  </a:lnTo>
                  <a:lnTo>
                    <a:pt x="134" y="234"/>
                  </a:lnTo>
                  <a:lnTo>
                    <a:pt x="129" y="235"/>
                  </a:lnTo>
                  <a:lnTo>
                    <a:pt x="123" y="235"/>
                  </a:lnTo>
                  <a:lnTo>
                    <a:pt x="117" y="235"/>
                  </a:lnTo>
                  <a:lnTo>
                    <a:pt x="110" y="235"/>
                  </a:lnTo>
                  <a:lnTo>
                    <a:pt x="104" y="234"/>
                  </a:lnTo>
                  <a:lnTo>
                    <a:pt x="98" y="234"/>
                  </a:lnTo>
                  <a:lnTo>
                    <a:pt x="92" y="233"/>
                  </a:lnTo>
                  <a:lnTo>
                    <a:pt x="87" y="231"/>
                  </a:lnTo>
                  <a:lnTo>
                    <a:pt x="82" y="230"/>
                  </a:lnTo>
                  <a:lnTo>
                    <a:pt x="78" y="227"/>
                  </a:lnTo>
                  <a:lnTo>
                    <a:pt x="74" y="225"/>
                  </a:lnTo>
                  <a:lnTo>
                    <a:pt x="70" y="222"/>
                  </a:lnTo>
                  <a:lnTo>
                    <a:pt x="67" y="219"/>
                  </a:lnTo>
                  <a:lnTo>
                    <a:pt x="64" y="215"/>
                  </a:lnTo>
                  <a:lnTo>
                    <a:pt x="61" y="211"/>
                  </a:lnTo>
                  <a:lnTo>
                    <a:pt x="59" y="207"/>
                  </a:lnTo>
                  <a:lnTo>
                    <a:pt x="57" y="202"/>
                  </a:lnTo>
                  <a:lnTo>
                    <a:pt x="56" y="198"/>
                  </a:lnTo>
                  <a:lnTo>
                    <a:pt x="56" y="195"/>
                  </a:lnTo>
                  <a:lnTo>
                    <a:pt x="55" y="192"/>
                  </a:lnTo>
                  <a:lnTo>
                    <a:pt x="0" y="192"/>
                  </a:lnTo>
                </a:path>
              </a:pathLst>
            </a:custGeom>
            <a:solidFill>
              <a:srgbClr val="FFCC00"/>
            </a:solidFill>
            <a:ln w="12700" cap="rnd" cmpd="sng">
              <a:solidFill>
                <a:srgbClr val="FFCC00"/>
              </a:solidFill>
              <a:prstDash val="solid"/>
              <a:round/>
              <a:headEnd type="none" w="med" len="med"/>
              <a:tailEnd type="none" w="med" len="med"/>
            </a:ln>
          </p:spPr>
          <p:txBody>
            <a:bodyPr/>
            <a:lstStyle/>
            <a:p>
              <a:endParaRPr lang="en-PH"/>
            </a:p>
          </p:txBody>
        </p:sp>
        <p:sp>
          <p:nvSpPr>
            <p:cNvPr id="75" name="Freeform 143"/>
            <p:cNvSpPr>
              <a:spLocks/>
            </p:cNvSpPr>
            <p:nvPr/>
          </p:nvSpPr>
          <p:spPr bwMode="auto">
            <a:xfrm>
              <a:off x="800" y="3720"/>
              <a:ext cx="248" cy="285"/>
            </a:xfrm>
            <a:custGeom>
              <a:avLst/>
              <a:gdLst>
                <a:gd name="T0" fmla="*/ 189 w 247"/>
                <a:gd name="T1" fmla="*/ 195 h 283"/>
                <a:gd name="T2" fmla="*/ 179 w 247"/>
                <a:gd name="T3" fmla="*/ 213 h 283"/>
                <a:gd name="T4" fmla="*/ 168 w 247"/>
                <a:gd name="T5" fmla="*/ 224 h 283"/>
                <a:gd name="T6" fmla="*/ 156 w 247"/>
                <a:gd name="T7" fmla="*/ 230 h 283"/>
                <a:gd name="T8" fmla="*/ 137 w 247"/>
                <a:gd name="T9" fmla="*/ 234 h 283"/>
                <a:gd name="T10" fmla="*/ 113 w 247"/>
                <a:gd name="T11" fmla="*/ 233 h 283"/>
                <a:gd name="T12" fmla="*/ 99 w 247"/>
                <a:gd name="T13" fmla="*/ 228 h 283"/>
                <a:gd name="T14" fmla="*/ 86 w 247"/>
                <a:gd name="T15" fmla="*/ 221 h 283"/>
                <a:gd name="T16" fmla="*/ 76 w 247"/>
                <a:gd name="T17" fmla="*/ 210 h 283"/>
                <a:gd name="T18" fmla="*/ 67 w 247"/>
                <a:gd name="T19" fmla="*/ 197 h 283"/>
                <a:gd name="T20" fmla="*/ 61 w 247"/>
                <a:gd name="T21" fmla="*/ 181 h 283"/>
                <a:gd name="T22" fmla="*/ 58 w 247"/>
                <a:gd name="T23" fmla="*/ 163 h 283"/>
                <a:gd name="T24" fmla="*/ 57 w 247"/>
                <a:gd name="T25" fmla="*/ 142 h 283"/>
                <a:gd name="T26" fmla="*/ 59 w 247"/>
                <a:gd name="T27" fmla="*/ 111 h 283"/>
                <a:gd name="T28" fmla="*/ 64 w 247"/>
                <a:gd name="T29" fmla="*/ 94 h 283"/>
                <a:gd name="T30" fmla="*/ 71 w 247"/>
                <a:gd name="T31" fmla="*/ 80 h 283"/>
                <a:gd name="T32" fmla="*/ 81 w 247"/>
                <a:gd name="T33" fmla="*/ 67 h 283"/>
                <a:gd name="T34" fmla="*/ 92 w 247"/>
                <a:gd name="T35" fmla="*/ 58 h 283"/>
                <a:gd name="T36" fmla="*/ 110 w 247"/>
                <a:gd name="T37" fmla="*/ 51 h 283"/>
                <a:gd name="T38" fmla="*/ 132 w 247"/>
                <a:gd name="T39" fmla="*/ 49 h 283"/>
                <a:gd name="T40" fmla="*/ 150 w 247"/>
                <a:gd name="T41" fmla="*/ 51 h 283"/>
                <a:gd name="T42" fmla="*/ 165 w 247"/>
                <a:gd name="T43" fmla="*/ 56 h 283"/>
                <a:gd name="T44" fmla="*/ 177 w 247"/>
                <a:gd name="T45" fmla="*/ 64 h 283"/>
                <a:gd name="T46" fmla="*/ 188 w 247"/>
                <a:gd name="T47" fmla="*/ 81 h 283"/>
                <a:gd name="T48" fmla="*/ 247 w 247"/>
                <a:gd name="T49" fmla="*/ 97 h 283"/>
                <a:gd name="T50" fmla="*/ 243 w 247"/>
                <a:gd name="T51" fmla="*/ 75 h 283"/>
                <a:gd name="T52" fmla="*/ 237 w 247"/>
                <a:gd name="T53" fmla="*/ 55 h 283"/>
                <a:gd name="T54" fmla="*/ 227 w 247"/>
                <a:gd name="T55" fmla="*/ 39 h 283"/>
                <a:gd name="T56" fmla="*/ 214 w 247"/>
                <a:gd name="T57" fmla="*/ 25 h 283"/>
                <a:gd name="T58" fmla="*/ 198 w 247"/>
                <a:gd name="T59" fmla="*/ 14 h 283"/>
                <a:gd name="T60" fmla="*/ 179 w 247"/>
                <a:gd name="T61" fmla="*/ 6 h 283"/>
                <a:gd name="T62" fmla="*/ 151 w 247"/>
                <a:gd name="T63" fmla="*/ 1 h 283"/>
                <a:gd name="T64" fmla="*/ 123 w 247"/>
                <a:gd name="T65" fmla="*/ 0 h 283"/>
                <a:gd name="T66" fmla="*/ 94 w 247"/>
                <a:gd name="T67" fmla="*/ 4 h 283"/>
                <a:gd name="T68" fmla="*/ 72 w 247"/>
                <a:gd name="T69" fmla="*/ 11 h 283"/>
                <a:gd name="T70" fmla="*/ 52 w 247"/>
                <a:gd name="T71" fmla="*/ 21 h 283"/>
                <a:gd name="T72" fmla="*/ 34 w 247"/>
                <a:gd name="T73" fmla="*/ 36 h 283"/>
                <a:gd name="T74" fmla="*/ 19 w 247"/>
                <a:gd name="T75" fmla="*/ 56 h 283"/>
                <a:gd name="T76" fmla="*/ 8 w 247"/>
                <a:gd name="T77" fmla="*/ 82 h 283"/>
                <a:gd name="T78" fmla="*/ 3 w 247"/>
                <a:gd name="T79" fmla="*/ 106 h 283"/>
                <a:gd name="T80" fmla="*/ 1 w 247"/>
                <a:gd name="T81" fmla="*/ 125 h 283"/>
                <a:gd name="T82" fmla="*/ 1 w 247"/>
                <a:gd name="T83" fmla="*/ 158 h 283"/>
                <a:gd name="T84" fmla="*/ 3 w 247"/>
                <a:gd name="T85" fmla="*/ 181 h 283"/>
                <a:gd name="T86" fmla="*/ 11 w 247"/>
                <a:gd name="T87" fmla="*/ 208 h 283"/>
                <a:gd name="T88" fmla="*/ 22 w 247"/>
                <a:gd name="T89" fmla="*/ 232 h 283"/>
                <a:gd name="T90" fmla="*/ 38 w 247"/>
                <a:gd name="T91" fmla="*/ 251 h 283"/>
                <a:gd name="T92" fmla="*/ 57 w 247"/>
                <a:gd name="T93" fmla="*/ 266 h 283"/>
                <a:gd name="T94" fmla="*/ 79 w 247"/>
                <a:gd name="T95" fmla="*/ 277 h 283"/>
                <a:gd name="T96" fmla="*/ 98 w 247"/>
                <a:gd name="T97" fmla="*/ 281 h 283"/>
                <a:gd name="T98" fmla="*/ 119 w 247"/>
                <a:gd name="T99" fmla="*/ 284 h 283"/>
                <a:gd name="T100" fmla="*/ 146 w 247"/>
                <a:gd name="T101" fmla="*/ 283 h 283"/>
                <a:gd name="T102" fmla="*/ 169 w 247"/>
                <a:gd name="T103" fmla="*/ 278 h 283"/>
                <a:gd name="T104" fmla="*/ 190 w 247"/>
                <a:gd name="T105" fmla="*/ 271 h 283"/>
                <a:gd name="T106" fmla="*/ 208 w 247"/>
                <a:gd name="T107" fmla="*/ 260 h 283"/>
                <a:gd name="T108" fmla="*/ 222 w 247"/>
                <a:gd name="T109" fmla="*/ 246 h 283"/>
                <a:gd name="T110" fmla="*/ 234 w 247"/>
                <a:gd name="T111" fmla="*/ 230 h 283"/>
                <a:gd name="T112" fmla="*/ 242 w 247"/>
                <a:gd name="T113" fmla="*/ 210 h 283"/>
                <a:gd name="T114" fmla="*/ 247 w 247"/>
                <a:gd name="T115" fmla="*/ 189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7" h="283">
                  <a:moveTo>
                    <a:pt x="246" y="183"/>
                  </a:moveTo>
                  <a:lnTo>
                    <a:pt x="192" y="183"/>
                  </a:lnTo>
                  <a:lnTo>
                    <a:pt x="190" y="189"/>
                  </a:lnTo>
                  <a:lnTo>
                    <a:pt x="188" y="194"/>
                  </a:lnTo>
                  <a:lnTo>
                    <a:pt x="186" y="199"/>
                  </a:lnTo>
                  <a:lnTo>
                    <a:pt x="184" y="204"/>
                  </a:lnTo>
                  <a:lnTo>
                    <a:pt x="181" y="208"/>
                  </a:lnTo>
                  <a:lnTo>
                    <a:pt x="178" y="212"/>
                  </a:lnTo>
                  <a:lnTo>
                    <a:pt x="176" y="214"/>
                  </a:lnTo>
                  <a:lnTo>
                    <a:pt x="175" y="216"/>
                  </a:lnTo>
                  <a:lnTo>
                    <a:pt x="171" y="219"/>
                  </a:lnTo>
                  <a:lnTo>
                    <a:pt x="167" y="222"/>
                  </a:lnTo>
                  <a:lnTo>
                    <a:pt x="162" y="225"/>
                  </a:lnTo>
                  <a:lnTo>
                    <a:pt x="160" y="226"/>
                  </a:lnTo>
                  <a:lnTo>
                    <a:pt x="157" y="227"/>
                  </a:lnTo>
                  <a:lnTo>
                    <a:pt x="155" y="228"/>
                  </a:lnTo>
                  <a:lnTo>
                    <a:pt x="152" y="229"/>
                  </a:lnTo>
                  <a:lnTo>
                    <a:pt x="147" y="230"/>
                  </a:lnTo>
                  <a:lnTo>
                    <a:pt x="141" y="231"/>
                  </a:lnTo>
                  <a:lnTo>
                    <a:pt x="136" y="232"/>
                  </a:lnTo>
                  <a:lnTo>
                    <a:pt x="132" y="232"/>
                  </a:lnTo>
                  <a:lnTo>
                    <a:pt x="129" y="232"/>
                  </a:lnTo>
                  <a:lnTo>
                    <a:pt x="121" y="232"/>
                  </a:lnTo>
                  <a:lnTo>
                    <a:pt x="113" y="231"/>
                  </a:lnTo>
                  <a:lnTo>
                    <a:pt x="109" y="230"/>
                  </a:lnTo>
                  <a:lnTo>
                    <a:pt x="106" y="229"/>
                  </a:lnTo>
                  <a:lnTo>
                    <a:pt x="102" y="227"/>
                  </a:lnTo>
                  <a:lnTo>
                    <a:pt x="99" y="226"/>
                  </a:lnTo>
                  <a:lnTo>
                    <a:pt x="95" y="225"/>
                  </a:lnTo>
                  <a:lnTo>
                    <a:pt x="92" y="223"/>
                  </a:lnTo>
                  <a:lnTo>
                    <a:pt x="89" y="221"/>
                  </a:lnTo>
                  <a:lnTo>
                    <a:pt x="86" y="219"/>
                  </a:lnTo>
                  <a:lnTo>
                    <a:pt x="83" y="216"/>
                  </a:lnTo>
                  <a:lnTo>
                    <a:pt x="81" y="214"/>
                  </a:lnTo>
                  <a:lnTo>
                    <a:pt x="78" y="211"/>
                  </a:lnTo>
                  <a:lnTo>
                    <a:pt x="76" y="209"/>
                  </a:lnTo>
                  <a:lnTo>
                    <a:pt x="74" y="205"/>
                  </a:lnTo>
                  <a:lnTo>
                    <a:pt x="71" y="202"/>
                  </a:lnTo>
                  <a:lnTo>
                    <a:pt x="69" y="199"/>
                  </a:lnTo>
                  <a:lnTo>
                    <a:pt x="67" y="196"/>
                  </a:lnTo>
                  <a:lnTo>
                    <a:pt x="66" y="192"/>
                  </a:lnTo>
                  <a:lnTo>
                    <a:pt x="64" y="188"/>
                  </a:lnTo>
                  <a:lnTo>
                    <a:pt x="63" y="184"/>
                  </a:lnTo>
                  <a:lnTo>
                    <a:pt x="61" y="180"/>
                  </a:lnTo>
                  <a:lnTo>
                    <a:pt x="60" y="176"/>
                  </a:lnTo>
                  <a:lnTo>
                    <a:pt x="59" y="171"/>
                  </a:lnTo>
                  <a:lnTo>
                    <a:pt x="59" y="166"/>
                  </a:lnTo>
                  <a:lnTo>
                    <a:pt x="58" y="162"/>
                  </a:lnTo>
                  <a:lnTo>
                    <a:pt x="57" y="157"/>
                  </a:lnTo>
                  <a:lnTo>
                    <a:pt x="57" y="152"/>
                  </a:lnTo>
                  <a:lnTo>
                    <a:pt x="57" y="146"/>
                  </a:lnTo>
                  <a:lnTo>
                    <a:pt x="57" y="141"/>
                  </a:lnTo>
                  <a:lnTo>
                    <a:pt x="57" y="130"/>
                  </a:lnTo>
                  <a:lnTo>
                    <a:pt x="58" y="120"/>
                  </a:lnTo>
                  <a:lnTo>
                    <a:pt x="58" y="115"/>
                  </a:lnTo>
                  <a:lnTo>
                    <a:pt x="59" y="110"/>
                  </a:lnTo>
                  <a:lnTo>
                    <a:pt x="60" y="106"/>
                  </a:lnTo>
                  <a:lnTo>
                    <a:pt x="61" y="101"/>
                  </a:lnTo>
                  <a:lnTo>
                    <a:pt x="63" y="97"/>
                  </a:lnTo>
                  <a:lnTo>
                    <a:pt x="64" y="93"/>
                  </a:lnTo>
                  <a:lnTo>
                    <a:pt x="66" y="89"/>
                  </a:lnTo>
                  <a:lnTo>
                    <a:pt x="67" y="86"/>
                  </a:lnTo>
                  <a:lnTo>
                    <a:pt x="69" y="82"/>
                  </a:lnTo>
                  <a:lnTo>
                    <a:pt x="71" y="79"/>
                  </a:lnTo>
                  <a:lnTo>
                    <a:pt x="74" y="75"/>
                  </a:lnTo>
                  <a:lnTo>
                    <a:pt x="76" y="73"/>
                  </a:lnTo>
                  <a:lnTo>
                    <a:pt x="78" y="70"/>
                  </a:lnTo>
                  <a:lnTo>
                    <a:pt x="81" y="67"/>
                  </a:lnTo>
                  <a:lnTo>
                    <a:pt x="83" y="65"/>
                  </a:lnTo>
                  <a:lnTo>
                    <a:pt x="86" y="62"/>
                  </a:lnTo>
                  <a:lnTo>
                    <a:pt x="89" y="60"/>
                  </a:lnTo>
                  <a:lnTo>
                    <a:pt x="92" y="58"/>
                  </a:lnTo>
                  <a:lnTo>
                    <a:pt x="96" y="56"/>
                  </a:lnTo>
                  <a:lnTo>
                    <a:pt x="99" y="55"/>
                  </a:lnTo>
                  <a:lnTo>
                    <a:pt x="106" y="52"/>
                  </a:lnTo>
                  <a:lnTo>
                    <a:pt x="110" y="51"/>
                  </a:lnTo>
                  <a:lnTo>
                    <a:pt x="114" y="51"/>
                  </a:lnTo>
                  <a:lnTo>
                    <a:pt x="122" y="49"/>
                  </a:lnTo>
                  <a:lnTo>
                    <a:pt x="127" y="49"/>
                  </a:lnTo>
                  <a:lnTo>
                    <a:pt x="131" y="49"/>
                  </a:lnTo>
                  <a:lnTo>
                    <a:pt x="138" y="49"/>
                  </a:lnTo>
                  <a:lnTo>
                    <a:pt x="143" y="50"/>
                  </a:lnTo>
                  <a:lnTo>
                    <a:pt x="147" y="50"/>
                  </a:lnTo>
                  <a:lnTo>
                    <a:pt x="149" y="51"/>
                  </a:lnTo>
                  <a:lnTo>
                    <a:pt x="152" y="51"/>
                  </a:lnTo>
                  <a:lnTo>
                    <a:pt x="155" y="52"/>
                  </a:lnTo>
                  <a:lnTo>
                    <a:pt x="159" y="54"/>
                  </a:lnTo>
                  <a:lnTo>
                    <a:pt x="164" y="56"/>
                  </a:lnTo>
                  <a:lnTo>
                    <a:pt x="168" y="58"/>
                  </a:lnTo>
                  <a:lnTo>
                    <a:pt x="170" y="60"/>
                  </a:lnTo>
                  <a:lnTo>
                    <a:pt x="172" y="61"/>
                  </a:lnTo>
                  <a:lnTo>
                    <a:pt x="176" y="64"/>
                  </a:lnTo>
                  <a:lnTo>
                    <a:pt x="179" y="68"/>
                  </a:lnTo>
                  <a:lnTo>
                    <a:pt x="182" y="71"/>
                  </a:lnTo>
                  <a:lnTo>
                    <a:pt x="184" y="76"/>
                  </a:lnTo>
                  <a:lnTo>
                    <a:pt x="187" y="80"/>
                  </a:lnTo>
                  <a:lnTo>
                    <a:pt x="188" y="85"/>
                  </a:lnTo>
                  <a:lnTo>
                    <a:pt x="190" y="90"/>
                  </a:lnTo>
                  <a:lnTo>
                    <a:pt x="191" y="96"/>
                  </a:lnTo>
                  <a:lnTo>
                    <a:pt x="246" y="96"/>
                  </a:lnTo>
                  <a:lnTo>
                    <a:pt x="245" y="90"/>
                  </a:lnTo>
                  <a:lnTo>
                    <a:pt x="244" y="85"/>
                  </a:lnTo>
                  <a:lnTo>
                    <a:pt x="244" y="79"/>
                  </a:lnTo>
                  <a:lnTo>
                    <a:pt x="242" y="74"/>
                  </a:lnTo>
                  <a:lnTo>
                    <a:pt x="241" y="69"/>
                  </a:lnTo>
                  <a:lnTo>
                    <a:pt x="239" y="64"/>
                  </a:lnTo>
                  <a:lnTo>
                    <a:pt x="238" y="60"/>
                  </a:lnTo>
                  <a:lnTo>
                    <a:pt x="236" y="55"/>
                  </a:lnTo>
                  <a:lnTo>
                    <a:pt x="234" y="51"/>
                  </a:lnTo>
                  <a:lnTo>
                    <a:pt x="231" y="47"/>
                  </a:lnTo>
                  <a:lnTo>
                    <a:pt x="229" y="43"/>
                  </a:lnTo>
                  <a:lnTo>
                    <a:pt x="226" y="39"/>
                  </a:lnTo>
                  <a:lnTo>
                    <a:pt x="223" y="35"/>
                  </a:lnTo>
                  <a:lnTo>
                    <a:pt x="220" y="32"/>
                  </a:lnTo>
                  <a:lnTo>
                    <a:pt x="216" y="28"/>
                  </a:lnTo>
                  <a:lnTo>
                    <a:pt x="213" y="25"/>
                  </a:lnTo>
                  <a:lnTo>
                    <a:pt x="209" y="22"/>
                  </a:lnTo>
                  <a:lnTo>
                    <a:pt x="205" y="19"/>
                  </a:lnTo>
                  <a:lnTo>
                    <a:pt x="201" y="17"/>
                  </a:lnTo>
                  <a:lnTo>
                    <a:pt x="197" y="14"/>
                  </a:lnTo>
                  <a:lnTo>
                    <a:pt x="192" y="12"/>
                  </a:lnTo>
                  <a:lnTo>
                    <a:pt x="188" y="10"/>
                  </a:lnTo>
                  <a:lnTo>
                    <a:pt x="183" y="8"/>
                  </a:lnTo>
                  <a:lnTo>
                    <a:pt x="178" y="6"/>
                  </a:lnTo>
                  <a:lnTo>
                    <a:pt x="167" y="4"/>
                  </a:lnTo>
                  <a:lnTo>
                    <a:pt x="162" y="2"/>
                  </a:lnTo>
                  <a:lnTo>
                    <a:pt x="156" y="2"/>
                  </a:lnTo>
                  <a:lnTo>
                    <a:pt x="150" y="1"/>
                  </a:lnTo>
                  <a:lnTo>
                    <a:pt x="144" y="0"/>
                  </a:lnTo>
                  <a:lnTo>
                    <a:pt x="138" y="0"/>
                  </a:lnTo>
                  <a:lnTo>
                    <a:pt x="131" y="0"/>
                  </a:lnTo>
                  <a:lnTo>
                    <a:pt x="123" y="0"/>
                  </a:lnTo>
                  <a:lnTo>
                    <a:pt x="116" y="0"/>
                  </a:lnTo>
                  <a:lnTo>
                    <a:pt x="108" y="2"/>
                  </a:lnTo>
                  <a:lnTo>
                    <a:pt x="101" y="2"/>
                  </a:lnTo>
                  <a:lnTo>
                    <a:pt x="94" y="4"/>
                  </a:lnTo>
                  <a:lnTo>
                    <a:pt x="88" y="5"/>
                  </a:lnTo>
                  <a:lnTo>
                    <a:pt x="81" y="7"/>
                  </a:lnTo>
                  <a:lnTo>
                    <a:pt x="75" y="9"/>
                  </a:lnTo>
                  <a:lnTo>
                    <a:pt x="72" y="11"/>
                  </a:lnTo>
                  <a:lnTo>
                    <a:pt x="69" y="12"/>
                  </a:lnTo>
                  <a:lnTo>
                    <a:pt x="63" y="14"/>
                  </a:lnTo>
                  <a:lnTo>
                    <a:pt x="58" y="17"/>
                  </a:lnTo>
                  <a:lnTo>
                    <a:pt x="52" y="21"/>
                  </a:lnTo>
                  <a:lnTo>
                    <a:pt x="47" y="24"/>
                  </a:lnTo>
                  <a:lnTo>
                    <a:pt x="43" y="28"/>
                  </a:lnTo>
                  <a:lnTo>
                    <a:pt x="38" y="32"/>
                  </a:lnTo>
                  <a:lnTo>
                    <a:pt x="34" y="36"/>
                  </a:lnTo>
                  <a:lnTo>
                    <a:pt x="30" y="41"/>
                  </a:lnTo>
                  <a:lnTo>
                    <a:pt x="26" y="46"/>
                  </a:lnTo>
                  <a:lnTo>
                    <a:pt x="22" y="51"/>
                  </a:lnTo>
                  <a:lnTo>
                    <a:pt x="19" y="56"/>
                  </a:lnTo>
                  <a:lnTo>
                    <a:pt x="16" y="62"/>
                  </a:lnTo>
                  <a:lnTo>
                    <a:pt x="13" y="68"/>
                  </a:lnTo>
                  <a:lnTo>
                    <a:pt x="11" y="74"/>
                  </a:lnTo>
                  <a:lnTo>
                    <a:pt x="8" y="81"/>
                  </a:lnTo>
                  <a:lnTo>
                    <a:pt x="7" y="87"/>
                  </a:lnTo>
                  <a:lnTo>
                    <a:pt x="5" y="94"/>
                  </a:lnTo>
                  <a:lnTo>
                    <a:pt x="3" y="101"/>
                  </a:lnTo>
                  <a:lnTo>
                    <a:pt x="3" y="105"/>
                  </a:lnTo>
                  <a:lnTo>
                    <a:pt x="2" y="109"/>
                  </a:lnTo>
                  <a:lnTo>
                    <a:pt x="2" y="113"/>
                  </a:lnTo>
                  <a:lnTo>
                    <a:pt x="1" y="117"/>
                  </a:lnTo>
                  <a:lnTo>
                    <a:pt x="1" y="124"/>
                  </a:lnTo>
                  <a:lnTo>
                    <a:pt x="0" y="132"/>
                  </a:lnTo>
                  <a:lnTo>
                    <a:pt x="0" y="141"/>
                  </a:lnTo>
                  <a:lnTo>
                    <a:pt x="0" y="149"/>
                  </a:lnTo>
                  <a:lnTo>
                    <a:pt x="1" y="157"/>
                  </a:lnTo>
                  <a:lnTo>
                    <a:pt x="1" y="165"/>
                  </a:lnTo>
                  <a:lnTo>
                    <a:pt x="2" y="169"/>
                  </a:lnTo>
                  <a:lnTo>
                    <a:pt x="2" y="173"/>
                  </a:lnTo>
                  <a:lnTo>
                    <a:pt x="3" y="180"/>
                  </a:lnTo>
                  <a:lnTo>
                    <a:pt x="5" y="187"/>
                  </a:lnTo>
                  <a:lnTo>
                    <a:pt x="7" y="194"/>
                  </a:lnTo>
                  <a:lnTo>
                    <a:pt x="8" y="201"/>
                  </a:lnTo>
                  <a:lnTo>
                    <a:pt x="11" y="207"/>
                  </a:lnTo>
                  <a:lnTo>
                    <a:pt x="13" y="213"/>
                  </a:lnTo>
                  <a:lnTo>
                    <a:pt x="16" y="219"/>
                  </a:lnTo>
                  <a:lnTo>
                    <a:pt x="19" y="225"/>
                  </a:lnTo>
                  <a:lnTo>
                    <a:pt x="22" y="230"/>
                  </a:lnTo>
                  <a:lnTo>
                    <a:pt x="26" y="236"/>
                  </a:lnTo>
                  <a:lnTo>
                    <a:pt x="29" y="240"/>
                  </a:lnTo>
                  <a:lnTo>
                    <a:pt x="33" y="245"/>
                  </a:lnTo>
                  <a:lnTo>
                    <a:pt x="38" y="249"/>
                  </a:lnTo>
                  <a:lnTo>
                    <a:pt x="42" y="254"/>
                  </a:lnTo>
                  <a:lnTo>
                    <a:pt x="47" y="257"/>
                  </a:lnTo>
                  <a:lnTo>
                    <a:pt x="51" y="261"/>
                  </a:lnTo>
                  <a:lnTo>
                    <a:pt x="57" y="264"/>
                  </a:lnTo>
                  <a:lnTo>
                    <a:pt x="62" y="267"/>
                  </a:lnTo>
                  <a:lnTo>
                    <a:pt x="67" y="270"/>
                  </a:lnTo>
                  <a:lnTo>
                    <a:pt x="73" y="272"/>
                  </a:lnTo>
                  <a:lnTo>
                    <a:pt x="79" y="275"/>
                  </a:lnTo>
                  <a:lnTo>
                    <a:pt x="85" y="277"/>
                  </a:lnTo>
                  <a:lnTo>
                    <a:pt x="92" y="278"/>
                  </a:lnTo>
                  <a:lnTo>
                    <a:pt x="95" y="279"/>
                  </a:lnTo>
                  <a:lnTo>
                    <a:pt x="98" y="279"/>
                  </a:lnTo>
                  <a:lnTo>
                    <a:pt x="101" y="280"/>
                  </a:lnTo>
                  <a:lnTo>
                    <a:pt x="105" y="280"/>
                  </a:lnTo>
                  <a:lnTo>
                    <a:pt x="112" y="281"/>
                  </a:lnTo>
                  <a:lnTo>
                    <a:pt x="119" y="282"/>
                  </a:lnTo>
                  <a:lnTo>
                    <a:pt x="126" y="282"/>
                  </a:lnTo>
                  <a:lnTo>
                    <a:pt x="133" y="282"/>
                  </a:lnTo>
                  <a:lnTo>
                    <a:pt x="139" y="281"/>
                  </a:lnTo>
                  <a:lnTo>
                    <a:pt x="145" y="281"/>
                  </a:lnTo>
                  <a:lnTo>
                    <a:pt x="152" y="280"/>
                  </a:lnTo>
                  <a:lnTo>
                    <a:pt x="157" y="279"/>
                  </a:lnTo>
                  <a:lnTo>
                    <a:pt x="163" y="278"/>
                  </a:lnTo>
                  <a:lnTo>
                    <a:pt x="168" y="276"/>
                  </a:lnTo>
                  <a:lnTo>
                    <a:pt x="174" y="275"/>
                  </a:lnTo>
                  <a:lnTo>
                    <a:pt x="179" y="273"/>
                  </a:lnTo>
                  <a:lnTo>
                    <a:pt x="184" y="271"/>
                  </a:lnTo>
                  <a:lnTo>
                    <a:pt x="189" y="269"/>
                  </a:lnTo>
                  <a:lnTo>
                    <a:pt x="194" y="266"/>
                  </a:lnTo>
                  <a:lnTo>
                    <a:pt x="198" y="263"/>
                  </a:lnTo>
                  <a:lnTo>
                    <a:pt x="203" y="261"/>
                  </a:lnTo>
                  <a:lnTo>
                    <a:pt x="207" y="258"/>
                  </a:lnTo>
                  <a:lnTo>
                    <a:pt x="211" y="255"/>
                  </a:lnTo>
                  <a:lnTo>
                    <a:pt x="214" y="252"/>
                  </a:lnTo>
                  <a:lnTo>
                    <a:pt x="218" y="248"/>
                  </a:lnTo>
                  <a:lnTo>
                    <a:pt x="221" y="244"/>
                  </a:lnTo>
                  <a:lnTo>
                    <a:pt x="225" y="241"/>
                  </a:lnTo>
                  <a:lnTo>
                    <a:pt x="228" y="237"/>
                  </a:lnTo>
                  <a:lnTo>
                    <a:pt x="231" y="232"/>
                  </a:lnTo>
                  <a:lnTo>
                    <a:pt x="233" y="228"/>
                  </a:lnTo>
                  <a:lnTo>
                    <a:pt x="235" y="224"/>
                  </a:lnTo>
                  <a:lnTo>
                    <a:pt x="238" y="219"/>
                  </a:lnTo>
                  <a:lnTo>
                    <a:pt x="239" y="214"/>
                  </a:lnTo>
                  <a:lnTo>
                    <a:pt x="241" y="209"/>
                  </a:lnTo>
                  <a:lnTo>
                    <a:pt x="243" y="204"/>
                  </a:lnTo>
                  <a:lnTo>
                    <a:pt x="244" y="199"/>
                  </a:lnTo>
                  <a:lnTo>
                    <a:pt x="245" y="194"/>
                  </a:lnTo>
                  <a:lnTo>
                    <a:pt x="246" y="188"/>
                  </a:lnTo>
                  <a:lnTo>
                    <a:pt x="246" y="183"/>
                  </a:lnTo>
                </a:path>
              </a:pathLst>
            </a:custGeom>
            <a:solidFill>
              <a:srgbClr val="FFCC00"/>
            </a:solidFill>
            <a:ln w="12700" cap="rnd" cmpd="sng">
              <a:solidFill>
                <a:srgbClr val="FFCC00"/>
              </a:solidFill>
              <a:prstDash val="solid"/>
              <a:round/>
              <a:headEnd type="none" w="med" len="med"/>
              <a:tailEnd type="none" w="med" len="med"/>
            </a:ln>
          </p:spPr>
          <p:txBody>
            <a:bodyPr/>
            <a:lstStyle/>
            <a:p>
              <a:endParaRPr lang="en-PH"/>
            </a:p>
          </p:txBody>
        </p:sp>
        <p:sp>
          <p:nvSpPr>
            <p:cNvPr id="76" name="Freeform 144"/>
            <p:cNvSpPr>
              <a:spLocks/>
            </p:cNvSpPr>
            <p:nvPr/>
          </p:nvSpPr>
          <p:spPr bwMode="auto">
            <a:xfrm>
              <a:off x="813" y="3246"/>
              <a:ext cx="225" cy="269"/>
            </a:xfrm>
            <a:custGeom>
              <a:avLst/>
              <a:gdLst>
                <a:gd name="T0" fmla="*/ 56 w 225"/>
                <a:gd name="T1" fmla="*/ 164 h 269"/>
                <a:gd name="T2" fmla="*/ 126 w 225"/>
                <a:gd name="T3" fmla="*/ 164 h 269"/>
                <a:gd name="T4" fmla="*/ 138 w 225"/>
                <a:gd name="T5" fmla="*/ 167 h 269"/>
                <a:gd name="T6" fmla="*/ 145 w 225"/>
                <a:gd name="T7" fmla="*/ 172 h 269"/>
                <a:gd name="T8" fmla="*/ 151 w 225"/>
                <a:gd name="T9" fmla="*/ 179 h 269"/>
                <a:gd name="T10" fmla="*/ 154 w 225"/>
                <a:gd name="T11" fmla="*/ 190 h 269"/>
                <a:gd name="T12" fmla="*/ 156 w 225"/>
                <a:gd name="T13" fmla="*/ 206 h 269"/>
                <a:gd name="T14" fmla="*/ 157 w 225"/>
                <a:gd name="T15" fmla="*/ 245 h 269"/>
                <a:gd name="T16" fmla="*/ 159 w 225"/>
                <a:gd name="T17" fmla="*/ 258 h 269"/>
                <a:gd name="T18" fmla="*/ 163 w 225"/>
                <a:gd name="T19" fmla="*/ 268 h 269"/>
                <a:gd name="T20" fmla="*/ 222 w 225"/>
                <a:gd name="T21" fmla="*/ 259 h 269"/>
                <a:gd name="T22" fmla="*/ 218 w 225"/>
                <a:gd name="T23" fmla="*/ 255 h 269"/>
                <a:gd name="T24" fmla="*/ 215 w 225"/>
                <a:gd name="T25" fmla="*/ 250 h 269"/>
                <a:gd name="T26" fmla="*/ 214 w 225"/>
                <a:gd name="T27" fmla="*/ 240 h 269"/>
                <a:gd name="T28" fmla="*/ 212 w 225"/>
                <a:gd name="T29" fmla="*/ 198 h 269"/>
                <a:gd name="T30" fmla="*/ 210 w 225"/>
                <a:gd name="T31" fmla="*/ 176 h 269"/>
                <a:gd name="T32" fmla="*/ 206 w 225"/>
                <a:gd name="T33" fmla="*/ 163 h 269"/>
                <a:gd name="T34" fmla="*/ 201 w 225"/>
                <a:gd name="T35" fmla="*/ 155 h 269"/>
                <a:gd name="T36" fmla="*/ 194 w 225"/>
                <a:gd name="T37" fmla="*/ 148 h 269"/>
                <a:gd name="T38" fmla="*/ 183 w 225"/>
                <a:gd name="T39" fmla="*/ 141 h 269"/>
                <a:gd name="T40" fmla="*/ 188 w 225"/>
                <a:gd name="T41" fmla="*/ 136 h 269"/>
                <a:gd name="T42" fmla="*/ 199 w 225"/>
                <a:gd name="T43" fmla="*/ 128 h 269"/>
                <a:gd name="T44" fmla="*/ 209 w 225"/>
                <a:gd name="T45" fmla="*/ 117 h 269"/>
                <a:gd name="T46" fmla="*/ 213 w 225"/>
                <a:gd name="T47" fmla="*/ 108 h 269"/>
                <a:gd name="T48" fmla="*/ 217 w 225"/>
                <a:gd name="T49" fmla="*/ 93 h 269"/>
                <a:gd name="T50" fmla="*/ 219 w 225"/>
                <a:gd name="T51" fmla="*/ 76 h 269"/>
                <a:gd name="T52" fmla="*/ 218 w 225"/>
                <a:gd name="T53" fmla="*/ 62 h 269"/>
                <a:gd name="T54" fmla="*/ 216 w 225"/>
                <a:gd name="T55" fmla="*/ 50 h 269"/>
                <a:gd name="T56" fmla="*/ 129 w 225"/>
                <a:gd name="T57" fmla="*/ 47 h 269"/>
                <a:gd name="T58" fmla="*/ 141 w 225"/>
                <a:gd name="T59" fmla="*/ 49 h 269"/>
                <a:gd name="T60" fmla="*/ 151 w 225"/>
                <a:gd name="T61" fmla="*/ 53 h 269"/>
                <a:gd name="T62" fmla="*/ 158 w 225"/>
                <a:gd name="T63" fmla="*/ 60 h 269"/>
                <a:gd name="T64" fmla="*/ 162 w 225"/>
                <a:gd name="T65" fmla="*/ 70 h 269"/>
                <a:gd name="T66" fmla="*/ 163 w 225"/>
                <a:gd name="T67" fmla="*/ 82 h 269"/>
                <a:gd name="T68" fmla="*/ 162 w 225"/>
                <a:gd name="T69" fmla="*/ 94 h 269"/>
                <a:gd name="T70" fmla="*/ 158 w 225"/>
                <a:gd name="T71" fmla="*/ 104 h 269"/>
                <a:gd name="T72" fmla="*/ 153 w 225"/>
                <a:gd name="T73" fmla="*/ 108 h 269"/>
                <a:gd name="T74" fmla="*/ 144 w 225"/>
                <a:gd name="T75" fmla="*/ 114 h 269"/>
                <a:gd name="T76" fmla="*/ 131 w 225"/>
                <a:gd name="T77" fmla="*/ 117 h 269"/>
                <a:gd name="T78" fmla="*/ 56 w 225"/>
                <a:gd name="T79" fmla="*/ 117 h 269"/>
                <a:gd name="T80" fmla="*/ 215 w 225"/>
                <a:gd name="T81" fmla="*/ 46 h 269"/>
                <a:gd name="T82" fmla="*/ 207 w 225"/>
                <a:gd name="T83" fmla="*/ 29 h 269"/>
                <a:gd name="T84" fmla="*/ 200 w 225"/>
                <a:gd name="T85" fmla="*/ 21 h 269"/>
                <a:gd name="T86" fmla="*/ 192 w 225"/>
                <a:gd name="T87" fmla="*/ 14 h 269"/>
                <a:gd name="T88" fmla="*/ 178 w 225"/>
                <a:gd name="T89" fmla="*/ 7 h 269"/>
                <a:gd name="T90" fmla="*/ 166 w 225"/>
                <a:gd name="T91" fmla="*/ 4 h 269"/>
                <a:gd name="T92" fmla="*/ 148 w 225"/>
                <a:gd name="T93" fmla="*/ 1 h 269"/>
                <a:gd name="T94" fmla="*/ 132 w 225"/>
                <a:gd name="T95" fmla="*/ 0 h 2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25" h="269">
                  <a:moveTo>
                    <a:pt x="0" y="268"/>
                  </a:moveTo>
                  <a:lnTo>
                    <a:pt x="56" y="268"/>
                  </a:lnTo>
                  <a:lnTo>
                    <a:pt x="56" y="164"/>
                  </a:lnTo>
                  <a:lnTo>
                    <a:pt x="115" y="164"/>
                  </a:lnTo>
                  <a:lnTo>
                    <a:pt x="121" y="164"/>
                  </a:lnTo>
                  <a:lnTo>
                    <a:pt x="126" y="164"/>
                  </a:lnTo>
                  <a:lnTo>
                    <a:pt x="130" y="165"/>
                  </a:lnTo>
                  <a:lnTo>
                    <a:pt x="134" y="166"/>
                  </a:lnTo>
                  <a:lnTo>
                    <a:pt x="138" y="167"/>
                  </a:lnTo>
                  <a:lnTo>
                    <a:pt x="141" y="169"/>
                  </a:lnTo>
                  <a:lnTo>
                    <a:pt x="144" y="171"/>
                  </a:lnTo>
                  <a:lnTo>
                    <a:pt x="145" y="172"/>
                  </a:lnTo>
                  <a:lnTo>
                    <a:pt x="147" y="173"/>
                  </a:lnTo>
                  <a:lnTo>
                    <a:pt x="149" y="175"/>
                  </a:lnTo>
                  <a:lnTo>
                    <a:pt x="151" y="179"/>
                  </a:lnTo>
                  <a:lnTo>
                    <a:pt x="152" y="182"/>
                  </a:lnTo>
                  <a:lnTo>
                    <a:pt x="153" y="186"/>
                  </a:lnTo>
                  <a:lnTo>
                    <a:pt x="154" y="190"/>
                  </a:lnTo>
                  <a:lnTo>
                    <a:pt x="155" y="195"/>
                  </a:lnTo>
                  <a:lnTo>
                    <a:pt x="155" y="200"/>
                  </a:lnTo>
                  <a:lnTo>
                    <a:pt x="156" y="206"/>
                  </a:lnTo>
                  <a:lnTo>
                    <a:pt x="156" y="234"/>
                  </a:lnTo>
                  <a:lnTo>
                    <a:pt x="156" y="240"/>
                  </a:lnTo>
                  <a:lnTo>
                    <a:pt x="157" y="245"/>
                  </a:lnTo>
                  <a:lnTo>
                    <a:pt x="158" y="249"/>
                  </a:lnTo>
                  <a:lnTo>
                    <a:pt x="158" y="254"/>
                  </a:lnTo>
                  <a:lnTo>
                    <a:pt x="159" y="258"/>
                  </a:lnTo>
                  <a:lnTo>
                    <a:pt x="160" y="261"/>
                  </a:lnTo>
                  <a:lnTo>
                    <a:pt x="161" y="265"/>
                  </a:lnTo>
                  <a:lnTo>
                    <a:pt x="163" y="268"/>
                  </a:lnTo>
                  <a:lnTo>
                    <a:pt x="224" y="268"/>
                  </a:lnTo>
                  <a:lnTo>
                    <a:pt x="224" y="260"/>
                  </a:lnTo>
                  <a:lnTo>
                    <a:pt x="222" y="259"/>
                  </a:lnTo>
                  <a:lnTo>
                    <a:pt x="220" y="258"/>
                  </a:lnTo>
                  <a:lnTo>
                    <a:pt x="219" y="256"/>
                  </a:lnTo>
                  <a:lnTo>
                    <a:pt x="218" y="255"/>
                  </a:lnTo>
                  <a:lnTo>
                    <a:pt x="217" y="254"/>
                  </a:lnTo>
                  <a:lnTo>
                    <a:pt x="216" y="252"/>
                  </a:lnTo>
                  <a:lnTo>
                    <a:pt x="215" y="250"/>
                  </a:lnTo>
                  <a:lnTo>
                    <a:pt x="215" y="249"/>
                  </a:lnTo>
                  <a:lnTo>
                    <a:pt x="214" y="245"/>
                  </a:lnTo>
                  <a:lnTo>
                    <a:pt x="214" y="240"/>
                  </a:lnTo>
                  <a:lnTo>
                    <a:pt x="213" y="235"/>
                  </a:lnTo>
                  <a:lnTo>
                    <a:pt x="213" y="229"/>
                  </a:lnTo>
                  <a:lnTo>
                    <a:pt x="212" y="198"/>
                  </a:lnTo>
                  <a:lnTo>
                    <a:pt x="211" y="186"/>
                  </a:lnTo>
                  <a:lnTo>
                    <a:pt x="211" y="181"/>
                  </a:lnTo>
                  <a:lnTo>
                    <a:pt x="210" y="176"/>
                  </a:lnTo>
                  <a:lnTo>
                    <a:pt x="209" y="172"/>
                  </a:lnTo>
                  <a:lnTo>
                    <a:pt x="208" y="167"/>
                  </a:lnTo>
                  <a:lnTo>
                    <a:pt x="206" y="163"/>
                  </a:lnTo>
                  <a:lnTo>
                    <a:pt x="205" y="160"/>
                  </a:lnTo>
                  <a:lnTo>
                    <a:pt x="203" y="156"/>
                  </a:lnTo>
                  <a:lnTo>
                    <a:pt x="201" y="155"/>
                  </a:lnTo>
                  <a:lnTo>
                    <a:pt x="200" y="153"/>
                  </a:lnTo>
                  <a:lnTo>
                    <a:pt x="197" y="150"/>
                  </a:lnTo>
                  <a:lnTo>
                    <a:pt x="194" y="148"/>
                  </a:lnTo>
                  <a:lnTo>
                    <a:pt x="191" y="145"/>
                  </a:lnTo>
                  <a:lnTo>
                    <a:pt x="188" y="143"/>
                  </a:lnTo>
                  <a:lnTo>
                    <a:pt x="183" y="141"/>
                  </a:lnTo>
                  <a:lnTo>
                    <a:pt x="179" y="139"/>
                  </a:lnTo>
                  <a:lnTo>
                    <a:pt x="183" y="138"/>
                  </a:lnTo>
                  <a:lnTo>
                    <a:pt x="188" y="136"/>
                  </a:lnTo>
                  <a:lnTo>
                    <a:pt x="192" y="133"/>
                  </a:lnTo>
                  <a:lnTo>
                    <a:pt x="196" y="131"/>
                  </a:lnTo>
                  <a:lnTo>
                    <a:pt x="199" y="128"/>
                  </a:lnTo>
                  <a:lnTo>
                    <a:pt x="203" y="124"/>
                  </a:lnTo>
                  <a:lnTo>
                    <a:pt x="206" y="121"/>
                  </a:lnTo>
                  <a:lnTo>
                    <a:pt x="209" y="117"/>
                  </a:lnTo>
                  <a:lnTo>
                    <a:pt x="211" y="113"/>
                  </a:lnTo>
                  <a:lnTo>
                    <a:pt x="212" y="110"/>
                  </a:lnTo>
                  <a:lnTo>
                    <a:pt x="213" y="108"/>
                  </a:lnTo>
                  <a:lnTo>
                    <a:pt x="215" y="104"/>
                  </a:lnTo>
                  <a:lnTo>
                    <a:pt x="217" y="99"/>
                  </a:lnTo>
                  <a:lnTo>
                    <a:pt x="217" y="93"/>
                  </a:lnTo>
                  <a:lnTo>
                    <a:pt x="219" y="88"/>
                  </a:lnTo>
                  <a:lnTo>
                    <a:pt x="219" y="82"/>
                  </a:lnTo>
                  <a:lnTo>
                    <a:pt x="219" y="76"/>
                  </a:lnTo>
                  <a:lnTo>
                    <a:pt x="219" y="71"/>
                  </a:lnTo>
                  <a:lnTo>
                    <a:pt x="219" y="67"/>
                  </a:lnTo>
                  <a:lnTo>
                    <a:pt x="218" y="62"/>
                  </a:lnTo>
                  <a:lnTo>
                    <a:pt x="218" y="58"/>
                  </a:lnTo>
                  <a:lnTo>
                    <a:pt x="217" y="54"/>
                  </a:lnTo>
                  <a:lnTo>
                    <a:pt x="216" y="50"/>
                  </a:lnTo>
                  <a:lnTo>
                    <a:pt x="215" y="46"/>
                  </a:lnTo>
                  <a:lnTo>
                    <a:pt x="124" y="46"/>
                  </a:lnTo>
                  <a:lnTo>
                    <a:pt x="129" y="47"/>
                  </a:lnTo>
                  <a:lnTo>
                    <a:pt x="133" y="47"/>
                  </a:lnTo>
                  <a:lnTo>
                    <a:pt x="138" y="48"/>
                  </a:lnTo>
                  <a:lnTo>
                    <a:pt x="141" y="49"/>
                  </a:lnTo>
                  <a:lnTo>
                    <a:pt x="145" y="50"/>
                  </a:lnTo>
                  <a:lnTo>
                    <a:pt x="148" y="51"/>
                  </a:lnTo>
                  <a:lnTo>
                    <a:pt x="151" y="53"/>
                  </a:lnTo>
                  <a:lnTo>
                    <a:pt x="154" y="55"/>
                  </a:lnTo>
                  <a:lnTo>
                    <a:pt x="156" y="58"/>
                  </a:lnTo>
                  <a:lnTo>
                    <a:pt x="158" y="60"/>
                  </a:lnTo>
                  <a:lnTo>
                    <a:pt x="159" y="63"/>
                  </a:lnTo>
                  <a:lnTo>
                    <a:pt x="161" y="67"/>
                  </a:lnTo>
                  <a:lnTo>
                    <a:pt x="162" y="70"/>
                  </a:lnTo>
                  <a:lnTo>
                    <a:pt x="163" y="73"/>
                  </a:lnTo>
                  <a:lnTo>
                    <a:pt x="163" y="77"/>
                  </a:lnTo>
                  <a:lnTo>
                    <a:pt x="163" y="82"/>
                  </a:lnTo>
                  <a:lnTo>
                    <a:pt x="163" y="86"/>
                  </a:lnTo>
                  <a:lnTo>
                    <a:pt x="163" y="90"/>
                  </a:lnTo>
                  <a:lnTo>
                    <a:pt x="162" y="94"/>
                  </a:lnTo>
                  <a:lnTo>
                    <a:pt x="161" y="97"/>
                  </a:lnTo>
                  <a:lnTo>
                    <a:pt x="159" y="101"/>
                  </a:lnTo>
                  <a:lnTo>
                    <a:pt x="158" y="104"/>
                  </a:lnTo>
                  <a:lnTo>
                    <a:pt x="156" y="105"/>
                  </a:lnTo>
                  <a:lnTo>
                    <a:pt x="156" y="106"/>
                  </a:lnTo>
                  <a:lnTo>
                    <a:pt x="153" y="108"/>
                  </a:lnTo>
                  <a:lnTo>
                    <a:pt x="150" y="110"/>
                  </a:lnTo>
                  <a:lnTo>
                    <a:pt x="147" y="112"/>
                  </a:lnTo>
                  <a:lnTo>
                    <a:pt x="144" y="114"/>
                  </a:lnTo>
                  <a:lnTo>
                    <a:pt x="140" y="115"/>
                  </a:lnTo>
                  <a:lnTo>
                    <a:pt x="136" y="116"/>
                  </a:lnTo>
                  <a:lnTo>
                    <a:pt x="131" y="117"/>
                  </a:lnTo>
                  <a:lnTo>
                    <a:pt x="127" y="117"/>
                  </a:lnTo>
                  <a:lnTo>
                    <a:pt x="122" y="117"/>
                  </a:lnTo>
                  <a:lnTo>
                    <a:pt x="56" y="117"/>
                  </a:lnTo>
                  <a:lnTo>
                    <a:pt x="56" y="46"/>
                  </a:lnTo>
                  <a:lnTo>
                    <a:pt x="124" y="46"/>
                  </a:lnTo>
                  <a:lnTo>
                    <a:pt x="215" y="46"/>
                  </a:lnTo>
                  <a:lnTo>
                    <a:pt x="214" y="42"/>
                  </a:lnTo>
                  <a:lnTo>
                    <a:pt x="211" y="36"/>
                  </a:lnTo>
                  <a:lnTo>
                    <a:pt x="207" y="29"/>
                  </a:lnTo>
                  <a:lnTo>
                    <a:pt x="205" y="26"/>
                  </a:lnTo>
                  <a:lnTo>
                    <a:pt x="203" y="24"/>
                  </a:lnTo>
                  <a:lnTo>
                    <a:pt x="200" y="21"/>
                  </a:lnTo>
                  <a:lnTo>
                    <a:pt x="197" y="19"/>
                  </a:lnTo>
                  <a:lnTo>
                    <a:pt x="195" y="16"/>
                  </a:lnTo>
                  <a:lnTo>
                    <a:pt x="192" y="14"/>
                  </a:lnTo>
                  <a:lnTo>
                    <a:pt x="185" y="11"/>
                  </a:lnTo>
                  <a:lnTo>
                    <a:pt x="182" y="9"/>
                  </a:lnTo>
                  <a:lnTo>
                    <a:pt x="178" y="7"/>
                  </a:lnTo>
                  <a:lnTo>
                    <a:pt x="174" y="6"/>
                  </a:lnTo>
                  <a:lnTo>
                    <a:pt x="170" y="5"/>
                  </a:lnTo>
                  <a:lnTo>
                    <a:pt x="166" y="4"/>
                  </a:lnTo>
                  <a:lnTo>
                    <a:pt x="162" y="3"/>
                  </a:lnTo>
                  <a:lnTo>
                    <a:pt x="152" y="1"/>
                  </a:lnTo>
                  <a:lnTo>
                    <a:pt x="148" y="1"/>
                  </a:lnTo>
                  <a:lnTo>
                    <a:pt x="142" y="0"/>
                  </a:lnTo>
                  <a:lnTo>
                    <a:pt x="137" y="0"/>
                  </a:lnTo>
                  <a:lnTo>
                    <a:pt x="132" y="0"/>
                  </a:lnTo>
                  <a:lnTo>
                    <a:pt x="0" y="0"/>
                  </a:lnTo>
                  <a:lnTo>
                    <a:pt x="0" y="268"/>
                  </a:lnTo>
                </a:path>
              </a:pathLst>
            </a:custGeom>
            <a:solidFill>
              <a:srgbClr val="FFCC00"/>
            </a:solidFill>
            <a:ln w="12700" cap="rnd" cmpd="sng">
              <a:solidFill>
                <a:srgbClr val="FFCC00"/>
              </a:solidFill>
              <a:prstDash val="solid"/>
              <a:round/>
              <a:headEnd type="none" w="med" len="med"/>
              <a:tailEnd type="none" w="med" len="med"/>
            </a:ln>
          </p:spPr>
          <p:txBody>
            <a:bodyPr/>
            <a:lstStyle/>
            <a:p>
              <a:endParaRPr lang="en-PH"/>
            </a:p>
          </p:txBody>
        </p:sp>
      </p:grpSp>
      <p:sp>
        <p:nvSpPr>
          <p:cNvPr id="30726" name="Rectangle 6"/>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2143469192"/>
      </p:ext>
    </p:extLst>
  </p:cSld>
  <p:clrMapOvr>
    <a:masterClrMapping/>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29A3032D-3E69-4495-9654-0CF313324C0A}" type="slidenum">
              <a:rPr lang="en-US"/>
              <a:pPr>
                <a:defRPr/>
              </a:pPr>
              <a:t>‹#›</a:t>
            </a:fld>
            <a:endParaRPr lang="en-US"/>
          </a:p>
        </p:txBody>
      </p:sp>
    </p:spTree>
    <p:extLst>
      <p:ext uri="{BB962C8B-B14F-4D97-AF65-F5344CB8AC3E}">
        <p14:creationId xmlns:p14="http://schemas.microsoft.com/office/powerpoint/2010/main" val="405514748"/>
      </p:ext>
    </p:extLst>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609600"/>
            <a:ext cx="20574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609600"/>
            <a:ext cx="60198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B55884A0-FC87-46E4-B868-B44346F06584}" type="slidenum">
              <a:rPr lang="en-US"/>
              <a:pPr>
                <a:defRPr/>
              </a:pPr>
              <a:t>‹#›</a:t>
            </a:fld>
            <a:endParaRPr lang="en-US"/>
          </a:p>
        </p:txBody>
      </p:sp>
    </p:spTree>
    <p:extLst>
      <p:ext uri="{BB962C8B-B14F-4D97-AF65-F5344CB8AC3E}">
        <p14:creationId xmlns:p14="http://schemas.microsoft.com/office/powerpoint/2010/main" val="2659047392"/>
      </p:ext>
    </p:extLst>
  </p:cSld>
  <p:clrMapOvr>
    <a:masterClrMapping/>
  </p:clrMapOvr>
  <p:transition>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27163" y="6096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20574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20574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pPr>
              <a:defRPr/>
            </a:pPr>
            <a:fld id="{AA54C8BC-C4B5-4EBE-AB63-279D96089BB6}" type="slidenum">
              <a:rPr lang="en-US"/>
              <a:pPr>
                <a:defRPr/>
              </a:pPr>
              <a:t>‹#›</a:t>
            </a:fld>
            <a:endParaRPr lang="en-US"/>
          </a:p>
        </p:txBody>
      </p:sp>
    </p:spTree>
    <p:extLst>
      <p:ext uri="{BB962C8B-B14F-4D97-AF65-F5344CB8AC3E}">
        <p14:creationId xmlns:p14="http://schemas.microsoft.com/office/powerpoint/2010/main" val="2242169694"/>
      </p:ext>
    </p:extLst>
  </p:cSld>
  <p:clrMapOvr>
    <a:masterClrMapping/>
  </p:clrMapOvr>
  <p:transition>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27163" y="6096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20574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53000" y="20574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53000" y="41910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0"/>
          <p:cNvSpPr>
            <a:spLocks noGrp="1" noChangeArrowheads="1"/>
          </p:cNvSpPr>
          <p:nvPr>
            <p:ph type="sldNum" sz="quarter" idx="10"/>
          </p:nvPr>
        </p:nvSpPr>
        <p:spPr>
          <a:ln/>
        </p:spPr>
        <p:txBody>
          <a:bodyPr/>
          <a:lstStyle>
            <a:lvl1pPr>
              <a:defRPr/>
            </a:lvl1pPr>
          </a:lstStyle>
          <a:p>
            <a:pPr>
              <a:defRPr/>
            </a:pPr>
            <a:fld id="{2A0BBE7B-8FCD-45DE-A051-9F5D4BB9200B}" type="slidenum">
              <a:rPr lang="en-US"/>
              <a:pPr>
                <a:defRPr/>
              </a:pPr>
              <a:t>‹#›</a:t>
            </a:fld>
            <a:endParaRPr lang="en-US"/>
          </a:p>
        </p:txBody>
      </p:sp>
    </p:spTree>
    <p:extLst>
      <p:ext uri="{BB962C8B-B14F-4D97-AF65-F5344CB8AC3E}">
        <p14:creationId xmlns:p14="http://schemas.microsoft.com/office/powerpoint/2010/main" val="1577923604"/>
      </p:ext>
    </p:extLst>
  </p:cSld>
  <p:clrMapOvr>
    <a:masterClrMapping/>
  </p:clrMapOvr>
  <p:transition>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27163" y="609600"/>
            <a:ext cx="7793037"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90600" y="2057400"/>
            <a:ext cx="7772400" cy="4114800"/>
          </a:xfrm>
        </p:spPr>
        <p:txBody>
          <a:bodyPr/>
          <a:lstStyle/>
          <a:p>
            <a:pPr lvl="0"/>
            <a:endParaRPr lang="en-US" noProof="0" smtClean="0"/>
          </a:p>
        </p:txBody>
      </p:sp>
      <p:sp>
        <p:nvSpPr>
          <p:cNvPr id="4" name="Rectangle 10"/>
          <p:cNvSpPr>
            <a:spLocks noGrp="1" noChangeArrowheads="1"/>
          </p:cNvSpPr>
          <p:nvPr>
            <p:ph type="sldNum" sz="quarter" idx="10"/>
          </p:nvPr>
        </p:nvSpPr>
        <p:spPr>
          <a:ln/>
        </p:spPr>
        <p:txBody>
          <a:bodyPr/>
          <a:lstStyle>
            <a:lvl1pPr>
              <a:defRPr/>
            </a:lvl1pPr>
          </a:lstStyle>
          <a:p>
            <a:pPr>
              <a:defRPr/>
            </a:pPr>
            <a:fld id="{A8738CEA-3FBC-47BC-B220-838B34C30DBD}" type="slidenum">
              <a:rPr lang="en-US"/>
              <a:pPr>
                <a:defRPr/>
              </a:pPr>
              <a:t>‹#›</a:t>
            </a:fld>
            <a:endParaRPr lang="en-US"/>
          </a:p>
        </p:txBody>
      </p:sp>
    </p:spTree>
    <p:extLst>
      <p:ext uri="{BB962C8B-B14F-4D97-AF65-F5344CB8AC3E}">
        <p14:creationId xmlns:p14="http://schemas.microsoft.com/office/powerpoint/2010/main" val="198264744"/>
      </p:ext>
    </p:extLst>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72DB12C1-C5B6-4FB6-8DE0-D965C7E6FB05}" type="slidenum">
              <a:rPr lang="en-US"/>
              <a:pPr>
                <a:defRPr/>
              </a:pPr>
              <a:t>‹#›</a:t>
            </a:fld>
            <a:endParaRPr lang="en-US"/>
          </a:p>
        </p:txBody>
      </p:sp>
    </p:spTree>
    <p:extLst>
      <p:ext uri="{BB962C8B-B14F-4D97-AF65-F5344CB8AC3E}">
        <p14:creationId xmlns:p14="http://schemas.microsoft.com/office/powerpoint/2010/main" val="2529324304"/>
      </p:ext>
    </p:extLst>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pPr>
              <a:defRPr/>
            </a:pPr>
            <a:fld id="{A4638AE2-903A-48DF-BC7D-DA6078804E1C}" type="slidenum">
              <a:rPr lang="en-US"/>
              <a:pPr>
                <a:defRPr/>
              </a:pPr>
              <a:t>‹#›</a:t>
            </a:fld>
            <a:endParaRPr lang="en-US"/>
          </a:p>
        </p:txBody>
      </p:sp>
    </p:spTree>
    <p:extLst>
      <p:ext uri="{BB962C8B-B14F-4D97-AF65-F5344CB8AC3E}">
        <p14:creationId xmlns:p14="http://schemas.microsoft.com/office/powerpoint/2010/main" val="576925907"/>
      </p:ext>
    </p:extLst>
  </p:cSld>
  <p:clrMapOvr>
    <a:masterClrMapping/>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pPr>
              <a:defRPr/>
            </a:pPr>
            <a:fld id="{5D7BC93A-E07F-4E6F-A40B-4BB753484899}" type="slidenum">
              <a:rPr lang="en-US"/>
              <a:pPr>
                <a:defRPr/>
              </a:pPr>
              <a:t>‹#›</a:t>
            </a:fld>
            <a:endParaRPr lang="en-US"/>
          </a:p>
        </p:txBody>
      </p:sp>
    </p:spTree>
    <p:extLst>
      <p:ext uri="{BB962C8B-B14F-4D97-AF65-F5344CB8AC3E}">
        <p14:creationId xmlns:p14="http://schemas.microsoft.com/office/powerpoint/2010/main" val="63186137"/>
      </p:ext>
    </p:extLst>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sldNum" sz="quarter" idx="10"/>
          </p:nvPr>
        </p:nvSpPr>
        <p:spPr>
          <a:ln/>
        </p:spPr>
        <p:txBody>
          <a:bodyPr/>
          <a:lstStyle>
            <a:lvl1pPr>
              <a:defRPr/>
            </a:lvl1pPr>
          </a:lstStyle>
          <a:p>
            <a:pPr>
              <a:defRPr/>
            </a:pPr>
            <a:fld id="{03B5D502-DACE-4B74-B6BF-A6A2FEF53729}" type="slidenum">
              <a:rPr lang="en-US"/>
              <a:pPr>
                <a:defRPr/>
              </a:pPr>
              <a:t>‹#›</a:t>
            </a:fld>
            <a:endParaRPr lang="en-US"/>
          </a:p>
        </p:txBody>
      </p:sp>
    </p:spTree>
    <p:extLst>
      <p:ext uri="{BB962C8B-B14F-4D97-AF65-F5344CB8AC3E}">
        <p14:creationId xmlns:p14="http://schemas.microsoft.com/office/powerpoint/2010/main" val="1592932450"/>
      </p:ext>
    </p:extLst>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sldNum" sz="quarter" idx="10"/>
          </p:nvPr>
        </p:nvSpPr>
        <p:spPr>
          <a:ln/>
        </p:spPr>
        <p:txBody>
          <a:bodyPr/>
          <a:lstStyle>
            <a:lvl1pPr>
              <a:defRPr/>
            </a:lvl1pPr>
          </a:lstStyle>
          <a:p>
            <a:pPr>
              <a:defRPr/>
            </a:pPr>
            <a:fld id="{82442D6F-88E0-4B36-BC35-44F054BD41B1}" type="slidenum">
              <a:rPr lang="en-US"/>
              <a:pPr>
                <a:defRPr/>
              </a:pPr>
              <a:t>‹#›</a:t>
            </a:fld>
            <a:endParaRPr lang="en-US"/>
          </a:p>
        </p:txBody>
      </p:sp>
    </p:spTree>
    <p:extLst>
      <p:ext uri="{BB962C8B-B14F-4D97-AF65-F5344CB8AC3E}">
        <p14:creationId xmlns:p14="http://schemas.microsoft.com/office/powerpoint/2010/main" val="2100254844"/>
      </p:ext>
    </p:extLst>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D84618E4-FBB0-4B86-9ECC-9C1AFC4B7B66}" type="slidenum">
              <a:rPr lang="en-US"/>
              <a:pPr>
                <a:defRPr/>
              </a:pPr>
              <a:t>‹#›</a:t>
            </a:fld>
            <a:endParaRPr lang="en-US"/>
          </a:p>
        </p:txBody>
      </p:sp>
    </p:spTree>
    <p:extLst>
      <p:ext uri="{BB962C8B-B14F-4D97-AF65-F5344CB8AC3E}">
        <p14:creationId xmlns:p14="http://schemas.microsoft.com/office/powerpoint/2010/main" val="4252665246"/>
      </p:ext>
    </p:extLst>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73D84AD5-861D-41FC-8A19-D4FA56B99F78}" type="slidenum">
              <a:rPr lang="en-US"/>
              <a:pPr>
                <a:defRPr/>
              </a:pPr>
              <a:t>‹#›</a:t>
            </a:fld>
            <a:endParaRPr lang="en-US"/>
          </a:p>
        </p:txBody>
      </p:sp>
    </p:spTree>
    <p:extLst>
      <p:ext uri="{BB962C8B-B14F-4D97-AF65-F5344CB8AC3E}">
        <p14:creationId xmlns:p14="http://schemas.microsoft.com/office/powerpoint/2010/main" val="2994573308"/>
      </p:ext>
    </p:extLst>
  </p:cSld>
  <p:clrMapOvr>
    <a:masterClrMapping/>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CF647051-14F3-439A-A084-06FE4E28DB53}" type="slidenum">
              <a:rPr lang="en-US"/>
              <a:pPr>
                <a:defRPr/>
              </a:pPr>
              <a:t>‹#›</a:t>
            </a:fld>
            <a:endParaRPr lang="en-US"/>
          </a:p>
        </p:txBody>
      </p:sp>
    </p:spTree>
    <p:extLst>
      <p:ext uri="{BB962C8B-B14F-4D97-AF65-F5344CB8AC3E}">
        <p14:creationId xmlns:p14="http://schemas.microsoft.com/office/powerpoint/2010/main" val="3386371676"/>
      </p:ext>
    </p:extLst>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1828800"/>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sz="1400">
              <a:solidFill>
                <a:srgbClr val="6600CC"/>
              </a:solidFill>
              <a:latin typeface="Arial" charset="0"/>
              <a:cs typeface="Times New Roman" pitchFamily="18" charset="0"/>
            </a:endParaRPr>
          </a:p>
        </p:txBody>
      </p:sp>
      <p:sp>
        <p:nvSpPr>
          <p:cNvPr id="1027" name="Rectangle 3"/>
          <p:cNvSpPr>
            <a:spLocks noChangeArrowheads="1"/>
          </p:cNvSpPr>
          <p:nvPr/>
        </p:nvSpPr>
        <p:spPr bwMode="ltGray">
          <a:xfrm>
            <a:off x="127000" y="1447800"/>
            <a:ext cx="560388" cy="4222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cs typeface="Times New Roman" pitchFamily="18" charset="0"/>
            </a:endParaRPr>
          </a:p>
        </p:txBody>
      </p:sp>
      <p:sp>
        <p:nvSpPr>
          <p:cNvPr id="1028" name="Rectangle 4"/>
          <p:cNvSpPr>
            <a:spLocks noChangeArrowheads="1"/>
          </p:cNvSpPr>
          <p:nvPr/>
        </p:nvSpPr>
        <p:spPr bwMode="ltGray">
          <a:xfrm>
            <a:off x="966788" y="1524000"/>
            <a:ext cx="328612" cy="474663"/>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cs typeface="Times New Roman" pitchFamily="18" charset="0"/>
            </a:endParaRPr>
          </a:p>
        </p:txBody>
      </p:sp>
      <p:sp>
        <p:nvSpPr>
          <p:cNvPr id="1029" name="Rectangle 5"/>
          <p:cNvSpPr>
            <a:spLocks noGrp="1" noChangeArrowheads="1"/>
          </p:cNvSpPr>
          <p:nvPr>
            <p:ph type="title"/>
          </p:nvPr>
        </p:nvSpPr>
        <p:spPr bwMode="auto">
          <a:xfrm>
            <a:off x="1427163" y="6096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0" name="Rectangle 6"/>
          <p:cNvSpPr>
            <a:spLocks noGrp="1" noChangeArrowheads="1"/>
          </p:cNvSpPr>
          <p:nvPr>
            <p:ph type="body" idx="1"/>
          </p:nvPr>
        </p:nvSpPr>
        <p:spPr bwMode="auto">
          <a:xfrm>
            <a:off x="990600" y="20574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7"/>
          <p:cNvSpPr>
            <a:spLocks noChangeArrowheads="1"/>
          </p:cNvSpPr>
          <p:nvPr/>
        </p:nvSpPr>
        <p:spPr bwMode="ltGray">
          <a:xfrm>
            <a:off x="584200" y="1524000"/>
            <a:ext cx="438150" cy="47466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cs typeface="Times New Roman" pitchFamily="18" charset="0"/>
            </a:endParaRPr>
          </a:p>
        </p:txBody>
      </p:sp>
      <p:sp>
        <p:nvSpPr>
          <p:cNvPr id="1032" name="Rectangle 8"/>
          <p:cNvSpPr>
            <a:spLocks noChangeArrowheads="1"/>
          </p:cNvSpPr>
          <p:nvPr/>
        </p:nvSpPr>
        <p:spPr bwMode="gray">
          <a:xfrm flipV="1">
            <a:off x="442913" y="1828800"/>
            <a:ext cx="8701087" cy="3651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kumimoji="1" lang="en-US" sz="2400">
              <a:cs typeface="Times New Roman" pitchFamily="18" charset="0"/>
            </a:endParaRPr>
          </a:p>
        </p:txBody>
      </p:sp>
      <p:sp>
        <p:nvSpPr>
          <p:cNvPr id="1033" name="Rectangle 9"/>
          <p:cNvSpPr>
            <a:spLocks noChangeArrowheads="1"/>
          </p:cNvSpPr>
          <p:nvPr/>
        </p:nvSpPr>
        <p:spPr bwMode="gray">
          <a:xfrm>
            <a:off x="762000" y="1371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cs typeface="Times New Roman" pitchFamily="18" charset="0"/>
            </a:endParaRPr>
          </a:p>
        </p:txBody>
      </p:sp>
      <p:sp>
        <p:nvSpPr>
          <p:cNvPr id="29706" name="Rectangle 10"/>
          <p:cNvSpPr>
            <a:spLocks noGrp="1" noChangeArrowheads="1"/>
          </p:cNvSpPr>
          <p:nvPr>
            <p:ph type="sldNum" sz="quarter" idx="4"/>
          </p:nvPr>
        </p:nvSpPr>
        <p:spPr bwMode="auto">
          <a:xfrm>
            <a:off x="7010400" y="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bg2"/>
                </a:solidFill>
                <a:cs typeface="Times New Roman" pitchFamily="18" charset="0"/>
              </a:defRPr>
            </a:lvl1pPr>
          </a:lstStyle>
          <a:p>
            <a:pPr>
              <a:defRPr/>
            </a:pPr>
            <a:fld id="{33596D5F-1807-4130-B919-B23EFD51B3EC}" type="slidenum">
              <a:rPr lang="en-US"/>
              <a:pPr>
                <a:defRPr/>
              </a:pPr>
              <a:t>‹#›</a:t>
            </a:fld>
            <a:endParaRPr lang="en-US"/>
          </a:p>
        </p:txBody>
      </p:sp>
      <p:grpSp>
        <p:nvGrpSpPr>
          <p:cNvPr id="1035" name="Group 11"/>
          <p:cNvGrpSpPr>
            <a:grpSpLocks/>
          </p:cNvGrpSpPr>
          <p:nvPr/>
        </p:nvGrpSpPr>
        <p:grpSpPr bwMode="auto">
          <a:xfrm>
            <a:off x="152400" y="5181600"/>
            <a:ext cx="914400" cy="838200"/>
            <a:chOff x="0" y="2930"/>
            <a:chExt cx="1440" cy="1391"/>
          </a:xfrm>
        </p:grpSpPr>
        <p:sp>
          <p:nvSpPr>
            <p:cNvPr id="1040" name="Freeform 12"/>
            <p:cNvSpPr>
              <a:spLocks/>
            </p:cNvSpPr>
            <p:nvPr/>
          </p:nvSpPr>
          <p:spPr bwMode="auto">
            <a:xfrm>
              <a:off x="133" y="3051"/>
              <a:ext cx="1182" cy="1151"/>
            </a:xfrm>
            <a:custGeom>
              <a:avLst/>
              <a:gdLst>
                <a:gd name="T0" fmla="*/ 530 w 1182"/>
                <a:gd name="T1" fmla="*/ 3 h 1150"/>
                <a:gd name="T2" fmla="*/ 457 w 1182"/>
                <a:gd name="T3" fmla="*/ 15 h 1150"/>
                <a:gd name="T4" fmla="*/ 387 w 1182"/>
                <a:gd name="T5" fmla="*/ 35 h 1150"/>
                <a:gd name="T6" fmla="*/ 321 w 1182"/>
                <a:gd name="T7" fmla="*/ 63 h 1150"/>
                <a:gd name="T8" fmla="*/ 260 w 1182"/>
                <a:gd name="T9" fmla="*/ 98 h 1150"/>
                <a:gd name="T10" fmla="*/ 204 w 1182"/>
                <a:gd name="T11" fmla="*/ 140 h 1150"/>
                <a:gd name="T12" fmla="*/ 153 w 1182"/>
                <a:gd name="T13" fmla="*/ 188 h 1150"/>
                <a:gd name="T14" fmla="*/ 109 w 1182"/>
                <a:gd name="T15" fmla="*/ 242 h 1150"/>
                <a:gd name="T16" fmla="*/ 71 w 1182"/>
                <a:gd name="T17" fmla="*/ 301 h 1150"/>
                <a:gd name="T18" fmla="*/ 41 w 1182"/>
                <a:gd name="T19" fmla="*/ 364 h 1150"/>
                <a:gd name="T20" fmla="*/ 18 w 1182"/>
                <a:gd name="T21" fmla="*/ 431 h 1150"/>
                <a:gd name="T22" fmla="*/ 7 w 1182"/>
                <a:gd name="T23" fmla="*/ 487 h 1150"/>
                <a:gd name="T24" fmla="*/ 0 w 1182"/>
                <a:gd name="T25" fmla="*/ 545 h 1150"/>
                <a:gd name="T26" fmla="*/ 0 w 1182"/>
                <a:gd name="T27" fmla="*/ 590 h 1150"/>
                <a:gd name="T28" fmla="*/ 5 w 1182"/>
                <a:gd name="T29" fmla="*/ 649 h 1150"/>
                <a:gd name="T30" fmla="*/ 17 w 1182"/>
                <a:gd name="T31" fmla="*/ 712 h 1150"/>
                <a:gd name="T32" fmla="*/ 36 w 1182"/>
                <a:gd name="T33" fmla="*/ 773 h 1150"/>
                <a:gd name="T34" fmla="*/ 64 w 1182"/>
                <a:gd name="T35" fmla="*/ 837 h 1150"/>
                <a:gd name="T36" fmla="*/ 101 w 1182"/>
                <a:gd name="T37" fmla="*/ 897 h 1150"/>
                <a:gd name="T38" fmla="*/ 144 w 1182"/>
                <a:gd name="T39" fmla="*/ 951 h 1150"/>
                <a:gd name="T40" fmla="*/ 193 w 1182"/>
                <a:gd name="T41" fmla="*/ 1001 h 1150"/>
                <a:gd name="T42" fmla="*/ 248 w 1182"/>
                <a:gd name="T43" fmla="*/ 1044 h 1150"/>
                <a:gd name="T44" fmla="*/ 309 w 1182"/>
                <a:gd name="T45" fmla="*/ 1081 h 1150"/>
                <a:gd name="T46" fmla="*/ 374 w 1182"/>
                <a:gd name="T47" fmla="*/ 1110 h 1150"/>
                <a:gd name="T48" fmla="*/ 443 w 1182"/>
                <a:gd name="T49" fmla="*/ 1132 h 1150"/>
                <a:gd name="T50" fmla="*/ 515 w 1182"/>
                <a:gd name="T51" fmla="*/ 1145 h 1150"/>
                <a:gd name="T52" fmla="*/ 590 w 1182"/>
                <a:gd name="T53" fmla="*/ 1150 h 1150"/>
                <a:gd name="T54" fmla="*/ 666 w 1182"/>
                <a:gd name="T55" fmla="*/ 1145 h 1150"/>
                <a:gd name="T56" fmla="*/ 738 w 1182"/>
                <a:gd name="T57" fmla="*/ 1132 h 1150"/>
                <a:gd name="T58" fmla="*/ 807 w 1182"/>
                <a:gd name="T59" fmla="*/ 1110 h 1150"/>
                <a:gd name="T60" fmla="*/ 872 w 1182"/>
                <a:gd name="T61" fmla="*/ 1081 h 1150"/>
                <a:gd name="T62" fmla="*/ 932 w 1182"/>
                <a:gd name="T63" fmla="*/ 1044 h 1150"/>
                <a:gd name="T64" fmla="*/ 987 w 1182"/>
                <a:gd name="T65" fmla="*/ 1001 h 1150"/>
                <a:gd name="T66" fmla="*/ 1037 w 1182"/>
                <a:gd name="T67" fmla="*/ 951 h 1150"/>
                <a:gd name="T68" fmla="*/ 1080 w 1182"/>
                <a:gd name="T69" fmla="*/ 897 h 1150"/>
                <a:gd name="T70" fmla="*/ 1116 w 1182"/>
                <a:gd name="T71" fmla="*/ 837 h 1150"/>
                <a:gd name="T72" fmla="*/ 1145 w 1182"/>
                <a:gd name="T73" fmla="*/ 773 h 1150"/>
                <a:gd name="T74" fmla="*/ 1164 w 1182"/>
                <a:gd name="T75" fmla="*/ 712 h 1150"/>
                <a:gd name="T76" fmla="*/ 1176 w 1182"/>
                <a:gd name="T77" fmla="*/ 649 h 1150"/>
                <a:gd name="T78" fmla="*/ 1181 w 1182"/>
                <a:gd name="T79" fmla="*/ 590 h 1150"/>
                <a:gd name="T80" fmla="*/ 1179 w 1182"/>
                <a:gd name="T81" fmla="*/ 530 h 1150"/>
                <a:gd name="T82" fmla="*/ 1169 w 1182"/>
                <a:gd name="T83" fmla="*/ 459 h 1150"/>
                <a:gd name="T84" fmla="*/ 1154 w 1182"/>
                <a:gd name="T85" fmla="*/ 404 h 1150"/>
                <a:gd name="T86" fmla="*/ 1129 w 1182"/>
                <a:gd name="T87" fmla="*/ 338 h 1150"/>
                <a:gd name="T88" fmla="*/ 1095 w 1182"/>
                <a:gd name="T89" fmla="*/ 277 h 1150"/>
                <a:gd name="T90" fmla="*/ 1055 w 1182"/>
                <a:gd name="T91" fmla="*/ 220 h 1150"/>
                <a:gd name="T92" fmla="*/ 1008 w 1182"/>
                <a:gd name="T93" fmla="*/ 168 h 1150"/>
                <a:gd name="T94" fmla="*/ 944 w 1182"/>
                <a:gd name="T95" fmla="*/ 114 h 1150"/>
                <a:gd name="T96" fmla="*/ 884 w 1182"/>
                <a:gd name="T97" fmla="*/ 76 h 1150"/>
                <a:gd name="T98" fmla="*/ 820 w 1182"/>
                <a:gd name="T99" fmla="*/ 45 h 1150"/>
                <a:gd name="T100" fmla="*/ 752 w 1182"/>
                <a:gd name="T101" fmla="*/ 22 h 1150"/>
                <a:gd name="T102" fmla="*/ 680 w 1182"/>
                <a:gd name="T103" fmla="*/ 7 h 1150"/>
                <a:gd name="T104" fmla="*/ 605 w 1182"/>
                <a:gd name="T105" fmla="*/ 0 h 11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82" h="1150">
                  <a:moveTo>
                    <a:pt x="590" y="0"/>
                  </a:moveTo>
                  <a:lnTo>
                    <a:pt x="575" y="0"/>
                  </a:lnTo>
                  <a:lnTo>
                    <a:pt x="560" y="1"/>
                  </a:lnTo>
                  <a:lnTo>
                    <a:pt x="545" y="2"/>
                  </a:lnTo>
                  <a:lnTo>
                    <a:pt x="530" y="3"/>
                  </a:lnTo>
                  <a:lnTo>
                    <a:pt x="515" y="5"/>
                  </a:lnTo>
                  <a:lnTo>
                    <a:pt x="500" y="7"/>
                  </a:lnTo>
                  <a:lnTo>
                    <a:pt x="486" y="9"/>
                  </a:lnTo>
                  <a:lnTo>
                    <a:pt x="471" y="12"/>
                  </a:lnTo>
                  <a:lnTo>
                    <a:pt x="457" y="15"/>
                  </a:lnTo>
                  <a:lnTo>
                    <a:pt x="443" y="18"/>
                  </a:lnTo>
                  <a:lnTo>
                    <a:pt x="429" y="22"/>
                  </a:lnTo>
                  <a:lnTo>
                    <a:pt x="415" y="26"/>
                  </a:lnTo>
                  <a:lnTo>
                    <a:pt x="401" y="30"/>
                  </a:lnTo>
                  <a:lnTo>
                    <a:pt x="387" y="35"/>
                  </a:lnTo>
                  <a:lnTo>
                    <a:pt x="374" y="40"/>
                  </a:lnTo>
                  <a:lnTo>
                    <a:pt x="360" y="45"/>
                  </a:lnTo>
                  <a:lnTo>
                    <a:pt x="347" y="51"/>
                  </a:lnTo>
                  <a:lnTo>
                    <a:pt x="334" y="57"/>
                  </a:lnTo>
                  <a:lnTo>
                    <a:pt x="321" y="63"/>
                  </a:lnTo>
                  <a:lnTo>
                    <a:pt x="309" y="69"/>
                  </a:lnTo>
                  <a:lnTo>
                    <a:pt x="297" y="76"/>
                  </a:lnTo>
                  <a:lnTo>
                    <a:pt x="284" y="83"/>
                  </a:lnTo>
                  <a:lnTo>
                    <a:pt x="272" y="91"/>
                  </a:lnTo>
                  <a:lnTo>
                    <a:pt x="260" y="98"/>
                  </a:lnTo>
                  <a:lnTo>
                    <a:pt x="248" y="106"/>
                  </a:lnTo>
                  <a:lnTo>
                    <a:pt x="237" y="114"/>
                  </a:lnTo>
                  <a:lnTo>
                    <a:pt x="226" y="122"/>
                  </a:lnTo>
                  <a:lnTo>
                    <a:pt x="215" y="131"/>
                  </a:lnTo>
                  <a:lnTo>
                    <a:pt x="204" y="140"/>
                  </a:lnTo>
                  <a:lnTo>
                    <a:pt x="193" y="149"/>
                  </a:lnTo>
                  <a:lnTo>
                    <a:pt x="183" y="159"/>
                  </a:lnTo>
                  <a:lnTo>
                    <a:pt x="173" y="168"/>
                  </a:lnTo>
                  <a:lnTo>
                    <a:pt x="163" y="178"/>
                  </a:lnTo>
                  <a:lnTo>
                    <a:pt x="153" y="188"/>
                  </a:lnTo>
                  <a:lnTo>
                    <a:pt x="144" y="199"/>
                  </a:lnTo>
                  <a:lnTo>
                    <a:pt x="135" y="209"/>
                  </a:lnTo>
                  <a:lnTo>
                    <a:pt x="126" y="220"/>
                  </a:lnTo>
                  <a:lnTo>
                    <a:pt x="117" y="231"/>
                  </a:lnTo>
                  <a:lnTo>
                    <a:pt x="109" y="242"/>
                  </a:lnTo>
                  <a:lnTo>
                    <a:pt x="101" y="253"/>
                  </a:lnTo>
                  <a:lnTo>
                    <a:pt x="93" y="265"/>
                  </a:lnTo>
                  <a:lnTo>
                    <a:pt x="85" y="277"/>
                  </a:lnTo>
                  <a:lnTo>
                    <a:pt x="78" y="288"/>
                  </a:lnTo>
                  <a:lnTo>
                    <a:pt x="71" y="301"/>
                  </a:lnTo>
                  <a:lnTo>
                    <a:pt x="64" y="313"/>
                  </a:lnTo>
                  <a:lnTo>
                    <a:pt x="58" y="325"/>
                  </a:lnTo>
                  <a:lnTo>
                    <a:pt x="52" y="338"/>
                  </a:lnTo>
                  <a:lnTo>
                    <a:pt x="46" y="351"/>
                  </a:lnTo>
                  <a:lnTo>
                    <a:pt x="41" y="364"/>
                  </a:lnTo>
                  <a:lnTo>
                    <a:pt x="36" y="377"/>
                  </a:lnTo>
                  <a:lnTo>
                    <a:pt x="31" y="390"/>
                  </a:lnTo>
                  <a:lnTo>
                    <a:pt x="26" y="404"/>
                  </a:lnTo>
                  <a:lnTo>
                    <a:pt x="22" y="417"/>
                  </a:lnTo>
                  <a:lnTo>
                    <a:pt x="18" y="431"/>
                  </a:lnTo>
                  <a:lnTo>
                    <a:pt x="17" y="438"/>
                  </a:lnTo>
                  <a:lnTo>
                    <a:pt x="15" y="445"/>
                  </a:lnTo>
                  <a:lnTo>
                    <a:pt x="12" y="459"/>
                  </a:lnTo>
                  <a:lnTo>
                    <a:pt x="9" y="473"/>
                  </a:lnTo>
                  <a:lnTo>
                    <a:pt x="7" y="487"/>
                  </a:lnTo>
                  <a:lnTo>
                    <a:pt x="5" y="501"/>
                  </a:lnTo>
                  <a:lnTo>
                    <a:pt x="3" y="516"/>
                  </a:lnTo>
                  <a:lnTo>
                    <a:pt x="2" y="530"/>
                  </a:lnTo>
                  <a:lnTo>
                    <a:pt x="1" y="538"/>
                  </a:lnTo>
                  <a:lnTo>
                    <a:pt x="0" y="545"/>
                  </a:lnTo>
                  <a:lnTo>
                    <a:pt x="0" y="560"/>
                  </a:lnTo>
                  <a:lnTo>
                    <a:pt x="0" y="567"/>
                  </a:lnTo>
                  <a:lnTo>
                    <a:pt x="0" y="575"/>
                  </a:lnTo>
                  <a:lnTo>
                    <a:pt x="0" y="582"/>
                  </a:lnTo>
                  <a:lnTo>
                    <a:pt x="0" y="589"/>
                  </a:lnTo>
                  <a:lnTo>
                    <a:pt x="0" y="604"/>
                  </a:lnTo>
                  <a:lnTo>
                    <a:pt x="1" y="611"/>
                  </a:lnTo>
                  <a:lnTo>
                    <a:pt x="2" y="619"/>
                  </a:lnTo>
                  <a:lnTo>
                    <a:pt x="3" y="633"/>
                  </a:lnTo>
                  <a:lnTo>
                    <a:pt x="5" y="648"/>
                  </a:lnTo>
                  <a:lnTo>
                    <a:pt x="7" y="662"/>
                  </a:lnTo>
                  <a:lnTo>
                    <a:pt x="9" y="676"/>
                  </a:lnTo>
                  <a:lnTo>
                    <a:pt x="12" y="690"/>
                  </a:lnTo>
                  <a:lnTo>
                    <a:pt x="15" y="704"/>
                  </a:lnTo>
                  <a:lnTo>
                    <a:pt x="17" y="711"/>
                  </a:lnTo>
                  <a:lnTo>
                    <a:pt x="18" y="718"/>
                  </a:lnTo>
                  <a:lnTo>
                    <a:pt x="22" y="732"/>
                  </a:lnTo>
                  <a:lnTo>
                    <a:pt x="26" y="745"/>
                  </a:lnTo>
                  <a:lnTo>
                    <a:pt x="31" y="759"/>
                  </a:lnTo>
                  <a:lnTo>
                    <a:pt x="36" y="772"/>
                  </a:lnTo>
                  <a:lnTo>
                    <a:pt x="41" y="785"/>
                  </a:lnTo>
                  <a:lnTo>
                    <a:pt x="46" y="798"/>
                  </a:lnTo>
                  <a:lnTo>
                    <a:pt x="52" y="811"/>
                  </a:lnTo>
                  <a:lnTo>
                    <a:pt x="58" y="824"/>
                  </a:lnTo>
                  <a:lnTo>
                    <a:pt x="64" y="836"/>
                  </a:lnTo>
                  <a:lnTo>
                    <a:pt x="71" y="848"/>
                  </a:lnTo>
                  <a:lnTo>
                    <a:pt x="78" y="861"/>
                  </a:lnTo>
                  <a:lnTo>
                    <a:pt x="85" y="872"/>
                  </a:lnTo>
                  <a:lnTo>
                    <a:pt x="93" y="884"/>
                  </a:lnTo>
                  <a:lnTo>
                    <a:pt x="101" y="896"/>
                  </a:lnTo>
                  <a:lnTo>
                    <a:pt x="109" y="907"/>
                  </a:lnTo>
                  <a:lnTo>
                    <a:pt x="117" y="918"/>
                  </a:lnTo>
                  <a:lnTo>
                    <a:pt x="126" y="929"/>
                  </a:lnTo>
                  <a:lnTo>
                    <a:pt x="135" y="940"/>
                  </a:lnTo>
                  <a:lnTo>
                    <a:pt x="144" y="950"/>
                  </a:lnTo>
                  <a:lnTo>
                    <a:pt x="153" y="961"/>
                  </a:lnTo>
                  <a:lnTo>
                    <a:pt x="163" y="971"/>
                  </a:lnTo>
                  <a:lnTo>
                    <a:pt x="173" y="981"/>
                  </a:lnTo>
                  <a:lnTo>
                    <a:pt x="183" y="990"/>
                  </a:lnTo>
                  <a:lnTo>
                    <a:pt x="193" y="1000"/>
                  </a:lnTo>
                  <a:lnTo>
                    <a:pt x="204" y="1009"/>
                  </a:lnTo>
                  <a:lnTo>
                    <a:pt x="215" y="1018"/>
                  </a:lnTo>
                  <a:lnTo>
                    <a:pt x="226" y="1027"/>
                  </a:lnTo>
                  <a:lnTo>
                    <a:pt x="237" y="1035"/>
                  </a:lnTo>
                  <a:lnTo>
                    <a:pt x="248" y="1043"/>
                  </a:lnTo>
                  <a:lnTo>
                    <a:pt x="260" y="1051"/>
                  </a:lnTo>
                  <a:lnTo>
                    <a:pt x="272" y="1058"/>
                  </a:lnTo>
                  <a:lnTo>
                    <a:pt x="284" y="1066"/>
                  </a:lnTo>
                  <a:lnTo>
                    <a:pt x="297" y="1073"/>
                  </a:lnTo>
                  <a:lnTo>
                    <a:pt x="309" y="1080"/>
                  </a:lnTo>
                  <a:lnTo>
                    <a:pt x="321" y="1086"/>
                  </a:lnTo>
                  <a:lnTo>
                    <a:pt x="334" y="1092"/>
                  </a:lnTo>
                  <a:lnTo>
                    <a:pt x="347" y="1098"/>
                  </a:lnTo>
                  <a:lnTo>
                    <a:pt x="360" y="1104"/>
                  </a:lnTo>
                  <a:lnTo>
                    <a:pt x="374" y="1109"/>
                  </a:lnTo>
                  <a:lnTo>
                    <a:pt x="387" y="1114"/>
                  </a:lnTo>
                  <a:lnTo>
                    <a:pt x="401" y="1119"/>
                  </a:lnTo>
                  <a:lnTo>
                    <a:pt x="415" y="1123"/>
                  </a:lnTo>
                  <a:lnTo>
                    <a:pt x="429" y="1127"/>
                  </a:lnTo>
                  <a:lnTo>
                    <a:pt x="443" y="1131"/>
                  </a:lnTo>
                  <a:lnTo>
                    <a:pt x="457" y="1134"/>
                  </a:lnTo>
                  <a:lnTo>
                    <a:pt x="471" y="1138"/>
                  </a:lnTo>
                  <a:lnTo>
                    <a:pt x="486" y="1140"/>
                  </a:lnTo>
                  <a:lnTo>
                    <a:pt x="500" y="1142"/>
                  </a:lnTo>
                  <a:lnTo>
                    <a:pt x="515" y="1144"/>
                  </a:lnTo>
                  <a:lnTo>
                    <a:pt x="530" y="1146"/>
                  </a:lnTo>
                  <a:lnTo>
                    <a:pt x="545" y="1147"/>
                  </a:lnTo>
                  <a:lnTo>
                    <a:pt x="560" y="1148"/>
                  </a:lnTo>
                  <a:lnTo>
                    <a:pt x="575" y="1149"/>
                  </a:lnTo>
                  <a:lnTo>
                    <a:pt x="590" y="1149"/>
                  </a:lnTo>
                  <a:lnTo>
                    <a:pt x="605" y="1149"/>
                  </a:lnTo>
                  <a:lnTo>
                    <a:pt x="621" y="1148"/>
                  </a:lnTo>
                  <a:lnTo>
                    <a:pt x="636" y="1147"/>
                  </a:lnTo>
                  <a:lnTo>
                    <a:pt x="651" y="1146"/>
                  </a:lnTo>
                  <a:lnTo>
                    <a:pt x="666" y="1144"/>
                  </a:lnTo>
                  <a:lnTo>
                    <a:pt x="680" y="1142"/>
                  </a:lnTo>
                  <a:lnTo>
                    <a:pt x="695" y="1140"/>
                  </a:lnTo>
                  <a:lnTo>
                    <a:pt x="709" y="1138"/>
                  </a:lnTo>
                  <a:lnTo>
                    <a:pt x="724" y="1134"/>
                  </a:lnTo>
                  <a:lnTo>
                    <a:pt x="738" y="1131"/>
                  </a:lnTo>
                  <a:lnTo>
                    <a:pt x="752" y="1127"/>
                  </a:lnTo>
                  <a:lnTo>
                    <a:pt x="766" y="1123"/>
                  </a:lnTo>
                  <a:lnTo>
                    <a:pt x="780" y="1119"/>
                  </a:lnTo>
                  <a:lnTo>
                    <a:pt x="793" y="1114"/>
                  </a:lnTo>
                  <a:lnTo>
                    <a:pt x="807" y="1109"/>
                  </a:lnTo>
                  <a:lnTo>
                    <a:pt x="820" y="1104"/>
                  </a:lnTo>
                  <a:lnTo>
                    <a:pt x="833" y="1098"/>
                  </a:lnTo>
                  <a:lnTo>
                    <a:pt x="846" y="1092"/>
                  </a:lnTo>
                  <a:lnTo>
                    <a:pt x="859" y="1086"/>
                  </a:lnTo>
                  <a:lnTo>
                    <a:pt x="872" y="1080"/>
                  </a:lnTo>
                  <a:lnTo>
                    <a:pt x="884" y="1073"/>
                  </a:lnTo>
                  <a:lnTo>
                    <a:pt x="897" y="1066"/>
                  </a:lnTo>
                  <a:lnTo>
                    <a:pt x="909" y="1058"/>
                  </a:lnTo>
                  <a:lnTo>
                    <a:pt x="921" y="1051"/>
                  </a:lnTo>
                  <a:lnTo>
                    <a:pt x="932" y="1043"/>
                  </a:lnTo>
                  <a:lnTo>
                    <a:pt x="944" y="1035"/>
                  </a:lnTo>
                  <a:lnTo>
                    <a:pt x="955" y="1027"/>
                  </a:lnTo>
                  <a:lnTo>
                    <a:pt x="966" y="1018"/>
                  </a:lnTo>
                  <a:lnTo>
                    <a:pt x="977" y="1009"/>
                  </a:lnTo>
                  <a:lnTo>
                    <a:pt x="987" y="1000"/>
                  </a:lnTo>
                  <a:lnTo>
                    <a:pt x="998" y="990"/>
                  </a:lnTo>
                  <a:lnTo>
                    <a:pt x="1008" y="981"/>
                  </a:lnTo>
                  <a:lnTo>
                    <a:pt x="1018" y="971"/>
                  </a:lnTo>
                  <a:lnTo>
                    <a:pt x="1028" y="961"/>
                  </a:lnTo>
                  <a:lnTo>
                    <a:pt x="1037" y="950"/>
                  </a:lnTo>
                  <a:lnTo>
                    <a:pt x="1046" y="940"/>
                  </a:lnTo>
                  <a:lnTo>
                    <a:pt x="1055" y="929"/>
                  </a:lnTo>
                  <a:lnTo>
                    <a:pt x="1063" y="918"/>
                  </a:lnTo>
                  <a:lnTo>
                    <a:pt x="1072" y="907"/>
                  </a:lnTo>
                  <a:lnTo>
                    <a:pt x="1080" y="896"/>
                  </a:lnTo>
                  <a:lnTo>
                    <a:pt x="1088" y="884"/>
                  </a:lnTo>
                  <a:lnTo>
                    <a:pt x="1095" y="872"/>
                  </a:lnTo>
                  <a:lnTo>
                    <a:pt x="1103" y="861"/>
                  </a:lnTo>
                  <a:lnTo>
                    <a:pt x="1110" y="848"/>
                  </a:lnTo>
                  <a:lnTo>
                    <a:pt x="1116" y="836"/>
                  </a:lnTo>
                  <a:lnTo>
                    <a:pt x="1123" y="824"/>
                  </a:lnTo>
                  <a:lnTo>
                    <a:pt x="1129" y="811"/>
                  </a:lnTo>
                  <a:lnTo>
                    <a:pt x="1135" y="798"/>
                  </a:lnTo>
                  <a:lnTo>
                    <a:pt x="1140" y="785"/>
                  </a:lnTo>
                  <a:lnTo>
                    <a:pt x="1145" y="772"/>
                  </a:lnTo>
                  <a:lnTo>
                    <a:pt x="1150" y="759"/>
                  </a:lnTo>
                  <a:lnTo>
                    <a:pt x="1154" y="745"/>
                  </a:lnTo>
                  <a:lnTo>
                    <a:pt x="1158" y="732"/>
                  </a:lnTo>
                  <a:lnTo>
                    <a:pt x="1162" y="718"/>
                  </a:lnTo>
                  <a:lnTo>
                    <a:pt x="1164" y="711"/>
                  </a:lnTo>
                  <a:lnTo>
                    <a:pt x="1166" y="704"/>
                  </a:lnTo>
                  <a:lnTo>
                    <a:pt x="1169" y="690"/>
                  </a:lnTo>
                  <a:lnTo>
                    <a:pt x="1172" y="676"/>
                  </a:lnTo>
                  <a:lnTo>
                    <a:pt x="1174" y="662"/>
                  </a:lnTo>
                  <a:lnTo>
                    <a:pt x="1176" y="648"/>
                  </a:lnTo>
                  <a:lnTo>
                    <a:pt x="1178" y="633"/>
                  </a:lnTo>
                  <a:lnTo>
                    <a:pt x="1179" y="619"/>
                  </a:lnTo>
                  <a:lnTo>
                    <a:pt x="1180" y="611"/>
                  </a:lnTo>
                  <a:lnTo>
                    <a:pt x="1180" y="604"/>
                  </a:lnTo>
                  <a:lnTo>
                    <a:pt x="1181" y="589"/>
                  </a:lnTo>
                  <a:lnTo>
                    <a:pt x="1181" y="575"/>
                  </a:lnTo>
                  <a:lnTo>
                    <a:pt x="1181" y="560"/>
                  </a:lnTo>
                  <a:lnTo>
                    <a:pt x="1180" y="545"/>
                  </a:lnTo>
                  <a:lnTo>
                    <a:pt x="1180" y="538"/>
                  </a:lnTo>
                  <a:lnTo>
                    <a:pt x="1179" y="530"/>
                  </a:lnTo>
                  <a:lnTo>
                    <a:pt x="1178" y="516"/>
                  </a:lnTo>
                  <a:lnTo>
                    <a:pt x="1176" y="501"/>
                  </a:lnTo>
                  <a:lnTo>
                    <a:pt x="1174" y="487"/>
                  </a:lnTo>
                  <a:lnTo>
                    <a:pt x="1172" y="473"/>
                  </a:lnTo>
                  <a:lnTo>
                    <a:pt x="1169" y="459"/>
                  </a:lnTo>
                  <a:lnTo>
                    <a:pt x="1166" y="445"/>
                  </a:lnTo>
                  <a:lnTo>
                    <a:pt x="1164" y="438"/>
                  </a:lnTo>
                  <a:lnTo>
                    <a:pt x="1162" y="431"/>
                  </a:lnTo>
                  <a:lnTo>
                    <a:pt x="1158" y="417"/>
                  </a:lnTo>
                  <a:lnTo>
                    <a:pt x="1154" y="404"/>
                  </a:lnTo>
                  <a:lnTo>
                    <a:pt x="1150" y="390"/>
                  </a:lnTo>
                  <a:lnTo>
                    <a:pt x="1145" y="377"/>
                  </a:lnTo>
                  <a:lnTo>
                    <a:pt x="1140" y="364"/>
                  </a:lnTo>
                  <a:lnTo>
                    <a:pt x="1135" y="351"/>
                  </a:lnTo>
                  <a:lnTo>
                    <a:pt x="1129" y="338"/>
                  </a:lnTo>
                  <a:lnTo>
                    <a:pt x="1123" y="325"/>
                  </a:lnTo>
                  <a:lnTo>
                    <a:pt x="1116" y="313"/>
                  </a:lnTo>
                  <a:lnTo>
                    <a:pt x="1110" y="301"/>
                  </a:lnTo>
                  <a:lnTo>
                    <a:pt x="1103" y="288"/>
                  </a:lnTo>
                  <a:lnTo>
                    <a:pt x="1095" y="277"/>
                  </a:lnTo>
                  <a:lnTo>
                    <a:pt x="1088" y="265"/>
                  </a:lnTo>
                  <a:lnTo>
                    <a:pt x="1080" y="253"/>
                  </a:lnTo>
                  <a:lnTo>
                    <a:pt x="1072" y="242"/>
                  </a:lnTo>
                  <a:lnTo>
                    <a:pt x="1063" y="231"/>
                  </a:lnTo>
                  <a:lnTo>
                    <a:pt x="1055" y="220"/>
                  </a:lnTo>
                  <a:lnTo>
                    <a:pt x="1046" y="209"/>
                  </a:lnTo>
                  <a:lnTo>
                    <a:pt x="1037" y="199"/>
                  </a:lnTo>
                  <a:lnTo>
                    <a:pt x="1028" y="188"/>
                  </a:lnTo>
                  <a:lnTo>
                    <a:pt x="1018" y="178"/>
                  </a:lnTo>
                  <a:lnTo>
                    <a:pt x="1008" y="168"/>
                  </a:lnTo>
                  <a:lnTo>
                    <a:pt x="987" y="149"/>
                  </a:lnTo>
                  <a:lnTo>
                    <a:pt x="977" y="140"/>
                  </a:lnTo>
                  <a:lnTo>
                    <a:pt x="966" y="131"/>
                  </a:lnTo>
                  <a:lnTo>
                    <a:pt x="955" y="122"/>
                  </a:lnTo>
                  <a:lnTo>
                    <a:pt x="944" y="114"/>
                  </a:lnTo>
                  <a:lnTo>
                    <a:pt x="932" y="106"/>
                  </a:lnTo>
                  <a:lnTo>
                    <a:pt x="921" y="98"/>
                  </a:lnTo>
                  <a:lnTo>
                    <a:pt x="909" y="91"/>
                  </a:lnTo>
                  <a:lnTo>
                    <a:pt x="897" y="83"/>
                  </a:lnTo>
                  <a:lnTo>
                    <a:pt x="884" y="76"/>
                  </a:lnTo>
                  <a:lnTo>
                    <a:pt x="872" y="69"/>
                  </a:lnTo>
                  <a:lnTo>
                    <a:pt x="859" y="63"/>
                  </a:lnTo>
                  <a:lnTo>
                    <a:pt x="846" y="57"/>
                  </a:lnTo>
                  <a:lnTo>
                    <a:pt x="833" y="51"/>
                  </a:lnTo>
                  <a:lnTo>
                    <a:pt x="820" y="45"/>
                  </a:lnTo>
                  <a:lnTo>
                    <a:pt x="807" y="40"/>
                  </a:lnTo>
                  <a:lnTo>
                    <a:pt x="793" y="35"/>
                  </a:lnTo>
                  <a:lnTo>
                    <a:pt x="780" y="30"/>
                  </a:lnTo>
                  <a:lnTo>
                    <a:pt x="766" y="26"/>
                  </a:lnTo>
                  <a:lnTo>
                    <a:pt x="752" y="22"/>
                  </a:lnTo>
                  <a:lnTo>
                    <a:pt x="738" y="18"/>
                  </a:lnTo>
                  <a:lnTo>
                    <a:pt x="724" y="15"/>
                  </a:lnTo>
                  <a:lnTo>
                    <a:pt x="709" y="12"/>
                  </a:lnTo>
                  <a:lnTo>
                    <a:pt x="695" y="9"/>
                  </a:lnTo>
                  <a:lnTo>
                    <a:pt x="680" y="7"/>
                  </a:lnTo>
                  <a:lnTo>
                    <a:pt x="666" y="5"/>
                  </a:lnTo>
                  <a:lnTo>
                    <a:pt x="651" y="3"/>
                  </a:lnTo>
                  <a:lnTo>
                    <a:pt x="636" y="2"/>
                  </a:lnTo>
                  <a:lnTo>
                    <a:pt x="621" y="1"/>
                  </a:lnTo>
                  <a:lnTo>
                    <a:pt x="605" y="0"/>
                  </a:lnTo>
                  <a:lnTo>
                    <a:pt x="590" y="0"/>
                  </a:lnTo>
                </a:path>
              </a:pathLst>
            </a:custGeom>
            <a:solidFill>
              <a:srgbClr val="009999"/>
            </a:solidFill>
            <a:ln w="12700" cap="rnd" cmpd="sng">
              <a:solidFill>
                <a:schemeClr val="tx1"/>
              </a:solidFill>
              <a:prstDash val="solid"/>
              <a:round/>
              <a:headEnd type="none" w="med" len="med"/>
              <a:tailEnd type="none" w="med" len="med"/>
            </a:ln>
          </p:spPr>
          <p:txBody>
            <a:bodyPr/>
            <a:lstStyle/>
            <a:p>
              <a:endParaRPr lang="en-PH"/>
            </a:p>
          </p:txBody>
        </p:sp>
        <p:sp>
          <p:nvSpPr>
            <p:cNvPr id="1041" name="Line 13"/>
            <p:cNvSpPr>
              <a:spLocks noChangeShapeType="1"/>
            </p:cNvSpPr>
            <p:nvPr/>
          </p:nvSpPr>
          <p:spPr bwMode="auto">
            <a:xfrm>
              <a:off x="135" y="3620"/>
              <a:ext cx="117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42" name="Line 14"/>
            <p:cNvSpPr>
              <a:spLocks noChangeShapeType="1"/>
            </p:cNvSpPr>
            <p:nvPr/>
          </p:nvSpPr>
          <p:spPr bwMode="auto">
            <a:xfrm>
              <a:off x="135" y="3554"/>
              <a:ext cx="1168"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43" name="Line 15"/>
            <p:cNvSpPr>
              <a:spLocks noChangeShapeType="1"/>
            </p:cNvSpPr>
            <p:nvPr/>
          </p:nvSpPr>
          <p:spPr bwMode="auto">
            <a:xfrm>
              <a:off x="150" y="3494"/>
              <a:ext cx="114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44" name="Line 16"/>
            <p:cNvSpPr>
              <a:spLocks noChangeShapeType="1"/>
            </p:cNvSpPr>
            <p:nvPr/>
          </p:nvSpPr>
          <p:spPr bwMode="auto">
            <a:xfrm>
              <a:off x="168" y="3431"/>
              <a:ext cx="110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45" name="Line 17"/>
            <p:cNvSpPr>
              <a:spLocks noChangeShapeType="1"/>
            </p:cNvSpPr>
            <p:nvPr/>
          </p:nvSpPr>
          <p:spPr bwMode="auto">
            <a:xfrm>
              <a:off x="193" y="3367"/>
              <a:ext cx="105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46" name="Line 18"/>
            <p:cNvSpPr>
              <a:spLocks noChangeShapeType="1"/>
            </p:cNvSpPr>
            <p:nvPr/>
          </p:nvSpPr>
          <p:spPr bwMode="auto">
            <a:xfrm>
              <a:off x="238" y="3307"/>
              <a:ext cx="97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47" name="Line 19"/>
            <p:cNvSpPr>
              <a:spLocks noChangeShapeType="1"/>
            </p:cNvSpPr>
            <p:nvPr/>
          </p:nvSpPr>
          <p:spPr bwMode="auto">
            <a:xfrm>
              <a:off x="280" y="3241"/>
              <a:ext cx="88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48" name="Line 20"/>
            <p:cNvSpPr>
              <a:spLocks noChangeShapeType="1"/>
            </p:cNvSpPr>
            <p:nvPr/>
          </p:nvSpPr>
          <p:spPr bwMode="auto">
            <a:xfrm>
              <a:off x="343" y="3180"/>
              <a:ext cx="75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49" name="Line 21"/>
            <p:cNvSpPr>
              <a:spLocks noChangeShapeType="1"/>
            </p:cNvSpPr>
            <p:nvPr/>
          </p:nvSpPr>
          <p:spPr bwMode="auto">
            <a:xfrm>
              <a:off x="443" y="3122"/>
              <a:ext cx="56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50" name="Line 22"/>
            <p:cNvSpPr>
              <a:spLocks noChangeShapeType="1"/>
            </p:cNvSpPr>
            <p:nvPr/>
          </p:nvSpPr>
          <p:spPr bwMode="auto">
            <a:xfrm>
              <a:off x="635" y="3054"/>
              <a:ext cx="16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51" name="Line 23"/>
            <p:cNvSpPr>
              <a:spLocks noChangeShapeType="1"/>
            </p:cNvSpPr>
            <p:nvPr/>
          </p:nvSpPr>
          <p:spPr bwMode="auto">
            <a:xfrm flipV="1">
              <a:off x="763" y="3615"/>
              <a:ext cx="0" cy="5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52" name="Line 24"/>
            <p:cNvSpPr>
              <a:spLocks noChangeShapeType="1"/>
            </p:cNvSpPr>
            <p:nvPr/>
          </p:nvSpPr>
          <p:spPr bwMode="auto">
            <a:xfrm flipV="1">
              <a:off x="838" y="3618"/>
              <a:ext cx="2" cy="5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53" name="Line 25"/>
            <p:cNvSpPr>
              <a:spLocks noChangeShapeType="1"/>
            </p:cNvSpPr>
            <p:nvPr/>
          </p:nvSpPr>
          <p:spPr bwMode="auto">
            <a:xfrm flipV="1">
              <a:off x="915" y="3618"/>
              <a:ext cx="3" cy="55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54" name="Line 26"/>
            <p:cNvSpPr>
              <a:spLocks noChangeShapeType="1"/>
            </p:cNvSpPr>
            <p:nvPr/>
          </p:nvSpPr>
          <p:spPr bwMode="auto">
            <a:xfrm flipV="1">
              <a:off x="993" y="3618"/>
              <a:ext cx="2" cy="5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55" name="Line 27"/>
            <p:cNvSpPr>
              <a:spLocks noChangeShapeType="1"/>
            </p:cNvSpPr>
            <p:nvPr/>
          </p:nvSpPr>
          <p:spPr bwMode="auto">
            <a:xfrm flipV="1">
              <a:off x="1070" y="3615"/>
              <a:ext cx="0" cy="46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56" name="Line 28"/>
            <p:cNvSpPr>
              <a:spLocks noChangeShapeType="1"/>
            </p:cNvSpPr>
            <p:nvPr/>
          </p:nvSpPr>
          <p:spPr bwMode="auto">
            <a:xfrm flipV="1">
              <a:off x="1148" y="3618"/>
              <a:ext cx="0" cy="39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57" name="Line 29"/>
            <p:cNvSpPr>
              <a:spLocks noChangeShapeType="1"/>
            </p:cNvSpPr>
            <p:nvPr/>
          </p:nvSpPr>
          <p:spPr bwMode="auto">
            <a:xfrm flipV="1">
              <a:off x="1225" y="3618"/>
              <a:ext cx="0" cy="29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58" name="Line 30"/>
            <p:cNvSpPr>
              <a:spLocks noChangeShapeType="1"/>
            </p:cNvSpPr>
            <p:nvPr/>
          </p:nvSpPr>
          <p:spPr bwMode="auto">
            <a:xfrm flipV="1">
              <a:off x="1303" y="3618"/>
              <a:ext cx="0" cy="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59" name="Line 31"/>
            <p:cNvSpPr>
              <a:spLocks noChangeShapeType="1"/>
            </p:cNvSpPr>
            <p:nvPr/>
          </p:nvSpPr>
          <p:spPr bwMode="auto">
            <a:xfrm flipV="1">
              <a:off x="683" y="3618"/>
              <a:ext cx="0" cy="58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60" name="Line 32"/>
            <p:cNvSpPr>
              <a:spLocks noChangeShapeType="1"/>
            </p:cNvSpPr>
            <p:nvPr/>
          </p:nvSpPr>
          <p:spPr bwMode="auto">
            <a:xfrm flipV="1">
              <a:off x="605" y="3618"/>
              <a:ext cx="0" cy="5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61" name="Line 33"/>
            <p:cNvSpPr>
              <a:spLocks noChangeShapeType="1"/>
            </p:cNvSpPr>
            <p:nvPr/>
          </p:nvSpPr>
          <p:spPr bwMode="auto">
            <a:xfrm flipV="1">
              <a:off x="528" y="3620"/>
              <a:ext cx="2" cy="5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62" name="Line 34"/>
            <p:cNvSpPr>
              <a:spLocks noChangeShapeType="1"/>
            </p:cNvSpPr>
            <p:nvPr/>
          </p:nvSpPr>
          <p:spPr bwMode="auto">
            <a:xfrm flipV="1">
              <a:off x="453" y="3620"/>
              <a:ext cx="0" cy="5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63" name="Line 35"/>
            <p:cNvSpPr>
              <a:spLocks noChangeShapeType="1"/>
            </p:cNvSpPr>
            <p:nvPr/>
          </p:nvSpPr>
          <p:spPr bwMode="auto">
            <a:xfrm flipV="1">
              <a:off x="373" y="3618"/>
              <a:ext cx="2" cy="46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64" name="Line 36"/>
            <p:cNvSpPr>
              <a:spLocks noChangeShapeType="1"/>
            </p:cNvSpPr>
            <p:nvPr/>
          </p:nvSpPr>
          <p:spPr bwMode="auto">
            <a:xfrm flipV="1">
              <a:off x="298" y="3620"/>
              <a:ext cx="0" cy="39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65" name="Line 37"/>
            <p:cNvSpPr>
              <a:spLocks noChangeShapeType="1"/>
            </p:cNvSpPr>
            <p:nvPr/>
          </p:nvSpPr>
          <p:spPr bwMode="auto">
            <a:xfrm flipV="1">
              <a:off x="220" y="3618"/>
              <a:ext cx="0" cy="3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66" name="Line 38"/>
            <p:cNvSpPr>
              <a:spLocks noChangeShapeType="1"/>
            </p:cNvSpPr>
            <p:nvPr/>
          </p:nvSpPr>
          <p:spPr bwMode="auto">
            <a:xfrm flipV="1">
              <a:off x="143" y="3618"/>
              <a:ext cx="0" cy="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PH"/>
            </a:p>
          </p:txBody>
        </p:sp>
        <p:sp>
          <p:nvSpPr>
            <p:cNvPr id="1067" name="Rectangle 39"/>
            <p:cNvSpPr>
              <a:spLocks noChangeArrowheads="1"/>
            </p:cNvSpPr>
            <p:nvPr/>
          </p:nvSpPr>
          <p:spPr bwMode="auto">
            <a:xfrm>
              <a:off x="0" y="3612"/>
              <a:ext cx="1440" cy="11"/>
            </a:xfrm>
            <a:prstGeom prst="rect">
              <a:avLst/>
            </a:prstGeom>
            <a:solidFill>
              <a:schemeClr val="tx2"/>
            </a:solidFill>
            <a:ln w="12700">
              <a:solidFill>
                <a:schemeClr val="tx1"/>
              </a:solidFill>
              <a:miter lim="800000"/>
              <a:headEnd/>
              <a:tailEnd/>
            </a:ln>
          </p:spPr>
          <p:txBody>
            <a:bodyPr wrap="none" anchor="ctr"/>
            <a:lstStyle/>
            <a:p>
              <a:endParaRPr lang="en-US"/>
            </a:p>
          </p:txBody>
        </p:sp>
        <p:sp>
          <p:nvSpPr>
            <p:cNvPr id="1068" name="Freeform 40"/>
            <p:cNvSpPr>
              <a:spLocks/>
            </p:cNvSpPr>
            <p:nvPr/>
          </p:nvSpPr>
          <p:spPr bwMode="auto">
            <a:xfrm>
              <a:off x="33" y="3670"/>
              <a:ext cx="57" cy="55"/>
            </a:xfrm>
            <a:custGeom>
              <a:avLst/>
              <a:gdLst>
                <a:gd name="T0" fmla="*/ 25 w 57"/>
                <a:gd name="T1" fmla="*/ 54 h 56"/>
                <a:gd name="T2" fmla="*/ 20 w 57"/>
                <a:gd name="T3" fmla="*/ 53 h 56"/>
                <a:gd name="T4" fmla="*/ 15 w 57"/>
                <a:gd name="T5" fmla="*/ 51 h 56"/>
                <a:gd name="T6" fmla="*/ 10 w 57"/>
                <a:gd name="T7" fmla="*/ 48 h 56"/>
                <a:gd name="T8" fmla="*/ 7 w 57"/>
                <a:gd name="T9" fmla="*/ 44 h 56"/>
                <a:gd name="T10" fmla="*/ 4 w 57"/>
                <a:gd name="T11" fmla="*/ 40 h 56"/>
                <a:gd name="T12" fmla="*/ 1 w 57"/>
                <a:gd name="T13" fmla="*/ 35 h 56"/>
                <a:gd name="T14" fmla="*/ 0 w 57"/>
                <a:gd name="T15" fmla="*/ 30 h 56"/>
                <a:gd name="T16" fmla="*/ 0 w 57"/>
                <a:gd name="T17" fmla="*/ 25 h 56"/>
                <a:gd name="T18" fmla="*/ 1 w 57"/>
                <a:gd name="T19" fmla="*/ 19 h 56"/>
                <a:gd name="T20" fmla="*/ 4 w 57"/>
                <a:gd name="T21" fmla="*/ 14 h 56"/>
                <a:gd name="T22" fmla="*/ 7 w 57"/>
                <a:gd name="T23" fmla="*/ 10 h 56"/>
                <a:gd name="T24" fmla="*/ 10 w 57"/>
                <a:gd name="T25" fmla="*/ 6 h 56"/>
                <a:gd name="T26" fmla="*/ 15 w 57"/>
                <a:gd name="T27" fmla="*/ 3 h 56"/>
                <a:gd name="T28" fmla="*/ 20 w 57"/>
                <a:gd name="T29" fmla="*/ 1 h 56"/>
                <a:gd name="T30" fmla="*/ 25 w 57"/>
                <a:gd name="T31" fmla="*/ 0 h 56"/>
                <a:gd name="T32" fmla="*/ 31 w 57"/>
                <a:gd name="T33" fmla="*/ 0 h 56"/>
                <a:gd name="T34" fmla="*/ 36 w 57"/>
                <a:gd name="T35" fmla="*/ 1 h 56"/>
                <a:gd name="T36" fmla="*/ 41 w 57"/>
                <a:gd name="T37" fmla="*/ 3 h 56"/>
                <a:gd name="T38" fmla="*/ 46 w 57"/>
                <a:gd name="T39" fmla="*/ 6 h 56"/>
                <a:gd name="T40" fmla="*/ 50 w 57"/>
                <a:gd name="T41" fmla="*/ 10 h 56"/>
                <a:gd name="T42" fmla="*/ 53 w 57"/>
                <a:gd name="T43" fmla="*/ 14 h 56"/>
                <a:gd name="T44" fmla="*/ 55 w 57"/>
                <a:gd name="T45" fmla="*/ 19 h 56"/>
                <a:gd name="T46" fmla="*/ 56 w 57"/>
                <a:gd name="T47" fmla="*/ 25 h 56"/>
                <a:gd name="T48" fmla="*/ 56 w 57"/>
                <a:gd name="T49" fmla="*/ 30 h 56"/>
                <a:gd name="T50" fmla="*/ 55 w 57"/>
                <a:gd name="T51" fmla="*/ 35 h 56"/>
                <a:gd name="T52" fmla="*/ 53 w 57"/>
                <a:gd name="T53" fmla="*/ 40 h 56"/>
                <a:gd name="T54" fmla="*/ 50 w 57"/>
                <a:gd name="T55" fmla="*/ 44 h 56"/>
                <a:gd name="T56" fmla="*/ 46 w 57"/>
                <a:gd name="T57" fmla="*/ 48 h 56"/>
                <a:gd name="T58" fmla="*/ 41 w 57"/>
                <a:gd name="T59" fmla="*/ 51 h 56"/>
                <a:gd name="T60" fmla="*/ 36 w 57"/>
                <a:gd name="T61" fmla="*/ 53 h 56"/>
                <a:gd name="T62" fmla="*/ 31 w 57"/>
                <a:gd name="T63" fmla="*/ 54 h 5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7" h="56">
                  <a:moveTo>
                    <a:pt x="28" y="55"/>
                  </a:moveTo>
                  <a:lnTo>
                    <a:pt x="25" y="55"/>
                  </a:lnTo>
                  <a:lnTo>
                    <a:pt x="23" y="55"/>
                  </a:lnTo>
                  <a:lnTo>
                    <a:pt x="20" y="54"/>
                  </a:lnTo>
                  <a:lnTo>
                    <a:pt x="17" y="53"/>
                  </a:lnTo>
                  <a:lnTo>
                    <a:pt x="15" y="52"/>
                  </a:lnTo>
                  <a:lnTo>
                    <a:pt x="12" y="50"/>
                  </a:lnTo>
                  <a:lnTo>
                    <a:pt x="10" y="49"/>
                  </a:lnTo>
                  <a:lnTo>
                    <a:pt x="8" y="47"/>
                  </a:lnTo>
                  <a:lnTo>
                    <a:pt x="7" y="45"/>
                  </a:lnTo>
                  <a:lnTo>
                    <a:pt x="5" y="43"/>
                  </a:lnTo>
                  <a:lnTo>
                    <a:pt x="4" y="41"/>
                  </a:lnTo>
                  <a:lnTo>
                    <a:pt x="2" y="38"/>
                  </a:lnTo>
                  <a:lnTo>
                    <a:pt x="1" y="36"/>
                  </a:lnTo>
                  <a:lnTo>
                    <a:pt x="1" y="33"/>
                  </a:lnTo>
                  <a:lnTo>
                    <a:pt x="0" y="31"/>
                  </a:lnTo>
                  <a:lnTo>
                    <a:pt x="0" y="28"/>
                  </a:lnTo>
                  <a:lnTo>
                    <a:pt x="0" y="25"/>
                  </a:lnTo>
                  <a:lnTo>
                    <a:pt x="1" y="22"/>
                  </a:lnTo>
                  <a:lnTo>
                    <a:pt x="1" y="19"/>
                  </a:lnTo>
                  <a:lnTo>
                    <a:pt x="2" y="17"/>
                  </a:lnTo>
                  <a:lnTo>
                    <a:pt x="4" y="14"/>
                  </a:lnTo>
                  <a:lnTo>
                    <a:pt x="5" y="12"/>
                  </a:lnTo>
                  <a:lnTo>
                    <a:pt x="7" y="10"/>
                  </a:lnTo>
                  <a:lnTo>
                    <a:pt x="8" y="8"/>
                  </a:lnTo>
                  <a:lnTo>
                    <a:pt x="10" y="6"/>
                  </a:lnTo>
                  <a:lnTo>
                    <a:pt x="12" y="5"/>
                  </a:lnTo>
                  <a:lnTo>
                    <a:pt x="15" y="3"/>
                  </a:lnTo>
                  <a:lnTo>
                    <a:pt x="17" y="2"/>
                  </a:lnTo>
                  <a:lnTo>
                    <a:pt x="20" y="1"/>
                  </a:lnTo>
                  <a:lnTo>
                    <a:pt x="23" y="0"/>
                  </a:lnTo>
                  <a:lnTo>
                    <a:pt x="25" y="0"/>
                  </a:lnTo>
                  <a:lnTo>
                    <a:pt x="28" y="0"/>
                  </a:lnTo>
                  <a:lnTo>
                    <a:pt x="31" y="0"/>
                  </a:lnTo>
                  <a:lnTo>
                    <a:pt x="34" y="0"/>
                  </a:lnTo>
                  <a:lnTo>
                    <a:pt x="36" y="1"/>
                  </a:lnTo>
                  <a:lnTo>
                    <a:pt x="39" y="2"/>
                  </a:lnTo>
                  <a:lnTo>
                    <a:pt x="41" y="3"/>
                  </a:lnTo>
                  <a:lnTo>
                    <a:pt x="44" y="5"/>
                  </a:lnTo>
                  <a:lnTo>
                    <a:pt x="46" y="6"/>
                  </a:lnTo>
                  <a:lnTo>
                    <a:pt x="48" y="8"/>
                  </a:lnTo>
                  <a:lnTo>
                    <a:pt x="50" y="10"/>
                  </a:lnTo>
                  <a:lnTo>
                    <a:pt x="51" y="12"/>
                  </a:lnTo>
                  <a:lnTo>
                    <a:pt x="53" y="14"/>
                  </a:lnTo>
                  <a:lnTo>
                    <a:pt x="54" y="17"/>
                  </a:lnTo>
                  <a:lnTo>
                    <a:pt x="55" y="19"/>
                  </a:lnTo>
                  <a:lnTo>
                    <a:pt x="56" y="22"/>
                  </a:lnTo>
                  <a:lnTo>
                    <a:pt x="56" y="25"/>
                  </a:lnTo>
                  <a:lnTo>
                    <a:pt x="56" y="28"/>
                  </a:lnTo>
                  <a:lnTo>
                    <a:pt x="56" y="31"/>
                  </a:lnTo>
                  <a:lnTo>
                    <a:pt x="56" y="33"/>
                  </a:lnTo>
                  <a:lnTo>
                    <a:pt x="55" y="36"/>
                  </a:lnTo>
                  <a:lnTo>
                    <a:pt x="54" y="38"/>
                  </a:lnTo>
                  <a:lnTo>
                    <a:pt x="53" y="41"/>
                  </a:lnTo>
                  <a:lnTo>
                    <a:pt x="51" y="43"/>
                  </a:lnTo>
                  <a:lnTo>
                    <a:pt x="50" y="45"/>
                  </a:lnTo>
                  <a:lnTo>
                    <a:pt x="48" y="47"/>
                  </a:lnTo>
                  <a:lnTo>
                    <a:pt x="46" y="49"/>
                  </a:lnTo>
                  <a:lnTo>
                    <a:pt x="44" y="50"/>
                  </a:lnTo>
                  <a:lnTo>
                    <a:pt x="41" y="52"/>
                  </a:lnTo>
                  <a:lnTo>
                    <a:pt x="39" y="53"/>
                  </a:lnTo>
                  <a:lnTo>
                    <a:pt x="36" y="54"/>
                  </a:lnTo>
                  <a:lnTo>
                    <a:pt x="34" y="55"/>
                  </a:lnTo>
                  <a:lnTo>
                    <a:pt x="31" y="55"/>
                  </a:lnTo>
                  <a:lnTo>
                    <a:pt x="28" y="55"/>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PH"/>
            </a:p>
          </p:txBody>
        </p:sp>
        <p:sp>
          <p:nvSpPr>
            <p:cNvPr id="1069" name="Freeform 41"/>
            <p:cNvSpPr>
              <a:spLocks/>
            </p:cNvSpPr>
            <p:nvPr/>
          </p:nvSpPr>
          <p:spPr bwMode="auto">
            <a:xfrm>
              <a:off x="1345" y="3673"/>
              <a:ext cx="55" cy="55"/>
            </a:xfrm>
            <a:custGeom>
              <a:avLst/>
              <a:gdLst>
                <a:gd name="T0" fmla="*/ 24 w 55"/>
                <a:gd name="T1" fmla="*/ 54 h 55"/>
                <a:gd name="T2" fmla="*/ 19 w 55"/>
                <a:gd name="T3" fmla="*/ 53 h 55"/>
                <a:gd name="T4" fmla="*/ 14 w 55"/>
                <a:gd name="T5" fmla="*/ 51 h 55"/>
                <a:gd name="T6" fmla="*/ 10 w 55"/>
                <a:gd name="T7" fmla="*/ 48 h 55"/>
                <a:gd name="T8" fmla="*/ 6 w 55"/>
                <a:gd name="T9" fmla="*/ 44 h 55"/>
                <a:gd name="T10" fmla="*/ 3 w 55"/>
                <a:gd name="T11" fmla="*/ 40 h 55"/>
                <a:gd name="T12" fmla="*/ 1 w 55"/>
                <a:gd name="T13" fmla="*/ 35 h 55"/>
                <a:gd name="T14" fmla="*/ 0 w 55"/>
                <a:gd name="T15" fmla="*/ 30 h 55"/>
                <a:gd name="T16" fmla="*/ 0 w 55"/>
                <a:gd name="T17" fmla="*/ 24 h 55"/>
                <a:gd name="T18" fmla="*/ 1 w 55"/>
                <a:gd name="T19" fmla="*/ 19 h 55"/>
                <a:gd name="T20" fmla="*/ 3 w 55"/>
                <a:gd name="T21" fmla="*/ 14 h 55"/>
                <a:gd name="T22" fmla="*/ 6 w 55"/>
                <a:gd name="T23" fmla="*/ 10 h 55"/>
                <a:gd name="T24" fmla="*/ 10 w 55"/>
                <a:gd name="T25" fmla="*/ 6 h 55"/>
                <a:gd name="T26" fmla="*/ 14 w 55"/>
                <a:gd name="T27" fmla="*/ 3 h 55"/>
                <a:gd name="T28" fmla="*/ 19 w 55"/>
                <a:gd name="T29" fmla="*/ 1 h 55"/>
                <a:gd name="T30" fmla="*/ 24 w 55"/>
                <a:gd name="T31" fmla="*/ 0 h 55"/>
                <a:gd name="T32" fmla="*/ 30 w 55"/>
                <a:gd name="T33" fmla="*/ 0 h 55"/>
                <a:gd name="T34" fmla="*/ 35 w 55"/>
                <a:gd name="T35" fmla="*/ 1 h 55"/>
                <a:gd name="T36" fmla="*/ 40 w 55"/>
                <a:gd name="T37" fmla="*/ 3 h 55"/>
                <a:gd name="T38" fmla="*/ 44 w 55"/>
                <a:gd name="T39" fmla="*/ 6 h 55"/>
                <a:gd name="T40" fmla="*/ 48 w 55"/>
                <a:gd name="T41" fmla="*/ 10 h 55"/>
                <a:gd name="T42" fmla="*/ 51 w 55"/>
                <a:gd name="T43" fmla="*/ 14 h 55"/>
                <a:gd name="T44" fmla="*/ 53 w 55"/>
                <a:gd name="T45" fmla="*/ 19 h 55"/>
                <a:gd name="T46" fmla="*/ 54 w 55"/>
                <a:gd name="T47" fmla="*/ 24 h 55"/>
                <a:gd name="T48" fmla="*/ 54 w 55"/>
                <a:gd name="T49" fmla="*/ 30 h 55"/>
                <a:gd name="T50" fmla="*/ 53 w 55"/>
                <a:gd name="T51" fmla="*/ 35 h 55"/>
                <a:gd name="T52" fmla="*/ 51 w 55"/>
                <a:gd name="T53" fmla="*/ 40 h 55"/>
                <a:gd name="T54" fmla="*/ 48 w 55"/>
                <a:gd name="T55" fmla="*/ 44 h 55"/>
                <a:gd name="T56" fmla="*/ 44 w 55"/>
                <a:gd name="T57" fmla="*/ 48 h 55"/>
                <a:gd name="T58" fmla="*/ 40 w 55"/>
                <a:gd name="T59" fmla="*/ 51 h 55"/>
                <a:gd name="T60" fmla="*/ 35 w 55"/>
                <a:gd name="T61" fmla="*/ 53 h 55"/>
                <a:gd name="T62" fmla="*/ 30 w 55"/>
                <a:gd name="T63" fmla="*/ 54 h 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5" h="55">
                  <a:moveTo>
                    <a:pt x="27" y="54"/>
                  </a:moveTo>
                  <a:lnTo>
                    <a:pt x="24" y="54"/>
                  </a:lnTo>
                  <a:lnTo>
                    <a:pt x="22" y="53"/>
                  </a:lnTo>
                  <a:lnTo>
                    <a:pt x="19" y="53"/>
                  </a:lnTo>
                  <a:lnTo>
                    <a:pt x="16" y="52"/>
                  </a:lnTo>
                  <a:lnTo>
                    <a:pt x="14" y="51"/>
                  </a:lnTo>
                  <a:lnTo>
                    <a:pt x="12" y="49"/>
                  </a:lnTo>
                  <a:lnTo>
                    <a:pt x="10" y="48"/>
                  </a:lnTo>
                  <a:lnTo>
                    <a:pt x="8" y="46"/>
                  </a:lnTo>
                  <a:lnTo>
                    <a:pt x="6" y="44"/>
                  </a:lnTo>
                  <a:lnTo>
                    <a:pt x="5" y="42"/>
                  </a:lnTo>
                  <a:lnTo>
                    <a:pt x="3" y="40"/>
                  </a:lnTo>
                  <a:lnTo>
                    <a:pt x="2" y="37"/>
                  </a:lnTo>
                  <a:lnTo>
                    <a:pt x="1" y="35"/>
                  </a:lnTo>
                  <a:lnTo>
                    <a:pt x="1" y="33"/>
                  </a:lnTo>
                  <a:lnTo>
                    <a:pt x="0" y="30"/>
                  </a:lnTo>
                  <a:lnTo>
                    <a:pt x="0" y="27"/>
                  </a:lnTo>
                  <a:lnTo>
                    <a:pt x="0" y="24"/>
                  </a:lnTo>
                  <a:lnTo>
                    <a:pt x="1" y="22"/>
                  </a:lnTo>
                  <a:lnTo>
                    <a:pt x="1" y="19"/>
                  </a:lnTo>
                  <a:lnTo>
                    <a:pt x="2" y="16"/>
                  </a:lnTo>
                  <a:lnTo>
                    <a:pt x="3" y="14"/>
                  </a:lnTo>
                  <a:lnTo>
                    <a:pt x="5" y="12"/>
                  </a:lnTo>
                  <a:lnTo>
                    <a:pt x="6" y="10"/>
                  </a:lnTo>
                  <a:lnTo>
                    <a:pt x="8" y="8"/>
                  </a:lnTo>
                  <a:lnTo>
                    <a:pt x="10" y="6"/>
                  </a:lnTo>
                  <a:lnTo>
                    <a:pt x="12" y="5"/>
                  </a:lnTo>
                  <a:lnTo>
                    <a:pt x="14" y="3"/>
                  </a:lnTo>
                  <a:lnTo>
                    <a:pt x="16" y="2"/>
                  </a:lnTo>
                  <a:lnTo>
                    <a:pt x="19" y="1"/>
                  </a:lnTo>
                  <a:lnTo>
                    <a:pt x="22" y="1"/>
                  </a:lnTo>
                  <a:lnTo>
                    <a:pt x="24" y="0"/>
                  </a:lnTo>
                  <a:lnTo>
                    <a:pt x="27" y="0"/>
                  </a:lnTo>
                  <a:lnTo>
                    <a:pt x="30" y="0"/>
                  </a:lnTo>
                  <a:lnTo>
                    <a:pt x="33" y="1"/>
                  </a:lnTo>
                  <a:lnTo>
                    <a:pt x="35" y="1"/>
                  </a:lnTo>
                  <a:lnTo>
                    <a:pt x="37" y="2"/>
                  </a:lnTo>
                  <a:lnTo>
                    <a:pt x="40" y="3"/>
                  </a:lnTo>
                  <a:lnTo>
                    <a:pt x="42" y="5"/>
                  </a:lnTo>
                  <a:lnTo>
                    <a:pt x="44" y="6"/>
                  </a:lnTo>
                  <a:lnTo>
                    <a:pt x="46" y="8"/>
                  </a:lnTo>
                  <a:lnTo>
                    <a:pt x="48" y="10"/>
                  </a:lnTo>
                  <a:lnTo>
                    <a:pt x="49" y="12"/>
                  </a:lnTo>
                  <a:lnTo>
                    <a:pt x="51" y="14"/>
                  </a:lnTo>
                  <a:lnTo>
                    <a:pt x="52" y="16"/>
                  </a:lnTo>
                  <a:lnTo>
                    <a:pt x="53" y="19"/>
                  </a:lnTo>
                  <a:lnTo>
                    <a:pt x="54" y="22"/>
                  </a:lnTo>
                  <a:lnTo>
                    <a:pt x="54" y="24"/>
                  </a:lnTo>
                  <a:lnTo>
                    <a:pt x="54" y="27"/>
                  </a:lnTo>
                  <a:lnTo>
                    <a:pt x="54" y="30"/>
                  </a:lnTo>
                  <a:lnTo>
                    <a:pt x="54" y="33"/>
                  </a:lnTo>
                  <a:lnTo>
                    <a:pt x="53" y="35"/>
                  </a:lnTo>
                  <a:lnTo>
                    <a:pt x="52" y="37"/>
                  </a:lnTo>
                  <a:lnTo>
                    <a:pt x="51" y="40"/>
                  </a:lnTo>
                  <a:lnTo>
                    <a:pt x="49" y="42"/>
                  </a:lnTo>
                  <a:lnTo>
                    <a:pt x="48" y="44"/>
                  </a:lnTo>
                  <a:lnTo>
                    <a:pt x="46" y="46"/>
                  </a:lnTo>
                  <a:lnTo>
                    <a:pt x="44" y="48"/>
                  </a:lnTo>
                  <a:lnTo>
                    <a:pt x="42" y="49"/>
                  </a:lnTo>
                  <a:lnTo>
                    <a:pt x="40" y="51"/>
                  </a:lnTo>
                  <a:lnTo>
                    <a:pt x="37" y="52"/>
                  </a:lnTo>
                  <a:lnTo>
                    <a:pt x="35" y="53"/>
                  </a:lnTo>
                  <a:lnTo>
                    <a:pt x="33" y="53"/>
                  </a:lnTo>
                  <a:lnTo>
                    <a:pt x="30" y="54"/>
                  </a:lnTo>
                  <a:lnTo>
                    <a:pt x="27" y="54"/>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PH"/>
            </a:p>
          </p:txBody>
        </p:sp>
        <p:sp>
          <p:nvSpPr>
            <p:cNvPr id="1070" name="Freeform 42"/>
            <p:cNvSpPr>
              <a:spLocks/>
            </p:cNvSpPr>
            <p:nvPr/>
          </p:nvSpPr>
          <p:spPr bwMode="auto">
            <a:xfrm>
              <a:off x="438" y="3728"/>
              <a:ext cx="217" cy="269"/>
            </a:xfrm>
            <a:custGeom>
              <a:avLst/>
              <a:gdLst>
                <a:gd name="T0" fmla="*/ 80 w 216"/>
                <a:gd name="T1" fmla="*/ 268 h 268"/>
                <a:gd name="T2" fmla="*/ 136 w 216"/>
                <a:gd name="T3" fmla="*/ 268 h 268"/>
                <a:gd name="T4" fmla="*/ 136 w 216"/>
                <a:gd name="T5" fmla="*/ 48 h 268"/>
                <a:gd name="T6" fmla="*/ 216 w 216"/>
                <a:gd name="T7" fmla="*/ 48 h 268"/>
                <a:gd name="T8" fmla="*/ 216 w 216"/>
                <a:gd name="T9" fmla="*/ 0 h 268"/>
                <a:gd name="T10" fmla="*/ 0 w 216"/>
                <a:gd name="T11" fmla="*/ 0 h 268"/>
                <a:gd name="T12" fmla="*/ 0 w 216"/>
                <a:gd name="T13" fmla="*/ 48 h 268"/>
                <a:gd name="T14" fmla="*/ 80 w 216"/>
                <a:gd name="T15" fmla="*/ 48 h 268"/>
                <a:gd name="T16" fmla="*/ 80 w 216"/>
                <a:gd name="T17" fmla="*/ 268 h 2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 h="268">
                  <a:moveTo>
                    <a:pt x="80" y="267"/>
                  </a:moveTo>
                  <a:lnTo>
                    <a:pt x="135" y="267"/>
                  </a:lnTo>
                  <a:lnTo>
                    <a:pt x="135" y="48"/>
                  </a:lnTo>
                  <a:lnTo>
                    <a:pt x="215" y="48"/>
                  </a:lnTo>
                  <a:lnTo>
                    <a:pt x="215" y="0"/>
                  </a:lnTo>
                  <a:lnTo>
                    <a:pt x="0" y="0"/>
                  </a:lnTo>
                  <a:lnTo>
                    <a:pt x="0" y="48"/>
                  </a:lnTo>
                  <a:lnTo>
                    <a:pt x="80" y="48"/>
                  </a:lnTo>
                  <a:lnTo>
                    <a:pt x="80" y="267"/>
                  </a:lnTo>
                </a:path>
              </a:pathLst>
            </a:custGeom>
            <a:solidFill>
              <a:srgbClr val="FFCC00"/>
            </a:solidFill>
            <a:ln w="12700" cap="rnd" cmpd="sng">
              <a:solidFill>
                <a:srgbClr val="FFCC00"/>
              </a:solidFill>
              <a:prstDash val="solid"/>
              <a:round/>
              <a:headEnd type="none" w="med" len="med"/>
              <a:tailEnd type="none" w="med" len="med"/>
            </a:ln>
          </p:spPr>
          <p:txBody>
            <a:bodyPr/>
            <a:lstStyle/>
            <a:p>
              <a:endParaRPr lang="en-PH"/>
            </a:p>
          </p:txBody>
        </p:sp>
        <p:sp>
          <p:nvSpPr>
            <p:cNvPr id="1071" name="Freeform 43"/>
            <p:cNvSpPr>
              <a:spLocks/>
            </p:cNvSpPr>
            <p:nvPr/>
          </p:nvSpPr>
          <p:spPr bwMode="auto">
            <a:xfrm>
              <a:off x="25" y="3444"/>
              <a:ext cx="93" cy="76"/>
            </a:xfrm>
            <a:custGeom>
              <a:avLst/>
              <a:gdLst>
                <a:gd name="T0" fmla="*/ 58 w 92"/>
                <a:gd name="T1" fmla="*/ 75 h 75"/>
                <a:gd name="T2" fmla="*/ 67 w 92"/>
                <a:gd name="T3" fmla="*/ 75 h 75"/>
                <a:gd name="T4" fmla="*/ 75 w 92"/>
                <a:gd name="T5" fmla="*/ 71 h 75"/>
                <a:gd name="T6" fmla="*/ 80 w 92"/>
                <a:gd name="T7" fmla="*/ 68 h 75"/>
                <a:gd name="T8" fmla="*/ 85 w 92"/>
                <a:gd name="T9" fmla="*/ 61 h 75"/>
                <a:gd name="T10" fmla="*/ 90 w 92"/>
                <a:gd name="T11" fmla="*/ 50 h 75"/>
                <a:gd name="T12" fmla="*/ 92 w 92"/>
                <a:gd name="T13" fmla="*/ 39 h 75"/>
                <a:gd name="T14" fmla="*/ 92 w 92"/>
                <a:gd name="T15" fmla="*/ 28 h 75"/>
                <a:gd name="T16" fmla="*/ 89 w 92"/>
                <a:gd name="T17" fmla="*/ 19 h 75"/>
                <a:gd name="T18" fmla="*/ 84 w 92"/>
                <a:gd name="T19" fmla="*/ 13 h 75"/>
                <a:gd name="T20" fmla="*/ 77 w 92"/>
                <a:gd name="T21" fmla="*/ 8 h 75"/>
                <a:gd name="T22" fmla="*/ 66 w 92"/>
                <a:gd name="T23" fmla="*/ 5 h 75"/>
                <a:gd name="T24" fmla="*/ 62 w 92"/>
                <a:gd name="T25" fmla="*/ 5 h 75"/>
                <a:gd name="T26" fmla="*/ 54 w 92"/>
                <a:gd name="T27" fmla="*/ 8 h 75"/>
                <a:gd name="T28" fmla="*/ 47 w 92"/>
                <a:gd name="T29" fmla="*/ 15 h 75"/>
                <a:gd name="T30" fmla="*/ 38 w 92"/>
                <a:gd name="T31" fmla="*/ 30 h 75"/>
                <a:gd name="T32" fmla="*/ 30 w 92"/>
                <a:gd name="T33" fmla="*/ 45 h 75"/>
                <a:gd name="T34" fmla="*/ 27 w 92"/>
                <a:gd name="T35" fmla="*/ 48 h 75"/>
                <a:gd name="T36" fmla="*/ 23 w 92"/>
                <a:gd name="T37" fmla="*/ 48 h 75"/>
                <a:gd name="T38" fmla="*/ 20 w 92"/>
                <a:gd name="T39" fmla="*/ 48 h 75"/>
                <a:gd name="T40" fmla="*/ 16 w 92"/>
                <a:gd name="T41" fmla="*/ 43 h 75"/>
                <a:gd name="T42" fmla="*/ 15 w 92"/>
                <a:gd name="T43" fmla="*/ 36 h 75"/>
                <a:gd name="T44" fmla="*/ 16 w 92"/>
                <a:gd name="T45" fmla="*/ 29 h 75"/>
                <a:gd name="T46" fmla="*/ 18 w 92"/>
                <a:gd name="T47" fmla="*/ 24 h 75"/>
                <a:gd name="T48" fmla="*/ 23 w 92"/>
                <a:gd name="T49" fmla="*/ 18 h 75"/>
                <a:gd name="T50" fmla="*/ 30 w 92"/>
                <a:gd name="T51" fmla="*/ 17 h 75"/>
                <a:gd name="T52" fmla="*/ 32 w 92"/>
                <a:gd name="T53" fmla="*/ 0 h 75"/>
                <a:gd name="T54" fmla="*/ 23 w 92"/>
                <a:gd name="T55" fmla="*/ 0 h 75"/>
                <a:gd name="T56" fmla="*/ 16 w 92"/>
                <a:gd name="T57" fmla="*/ 4 h 75"/>
                <a:gd name="T58" fmla="*/ 10 w 92"/>
                <a:gd name="T59" fmla="*/ 9 h 75"/>
                <a:gd name="T60" fmla="*/ 5 w 92"/>
                <a:gd name="T61" fmla="*/ 16 h 75"/>
                <a:gd name="T62" fmla="*/ 2 w 92"/>
                <a:gd name="T63" fmla="*/ 26 h 75"/>
                <a:gd name="T64" fmla="*/ 0 w 92"/>
                <a:gd name="T65" fmla="*/ 37 h 75"/>
                <a:gd name="T66" fmla="*/ 1 w 92"/>
                <a:gd name="T67" fmla="*/ 48 h 75"/>
                <a:gd name="T68" fmla="*/ 4 w 92"/>
                <a:gd name="T69" fmla="*/ 55 h 75"/>
                <a:gd name="T70" fmla="*/ 9 w 92"/>
                <a:gd name="T71" fmla="*/ 61 h 75"/>
                <a:gd name="T72" fmla="*/ 16 w 92"/>
                <a:gd name="T73" fmla="*/ 64 h 75"/>
                <a:gd name="T74" fmla="*/ 26 w 92"/>
                <a:gd name="T75" fmla="*/ 66 h 75"/>
                <a:gd name="T76" fmla="*/ 34 w 92"/>
                <a:gd name="T77" fmla="*/ 65 h 75"/>
                <a:gd name="T78" fmla="*/ 40 w 92"/>
                <a:gd name="T79" fmla="*/ 61 h 75"/>
                <a:gd name="T80" fmla="*/ 47 w 92"/>
                <a:gd name="T81" fmla="*/ 53 h 75"/>
                <a:gd name="T82" fmla="*/ 56 w 92"/>
                <a:gd name="T83" fmla="*/ 33 h 75"/>
                <a:gd name="T84" fmla="*/ 62 w 92"/>
                <a:gd name="T85" fmla="*/ 24 h 75"/>
                <a:gd name="T86" fmla="*/ 66 w 92"/>
                <a:gd name="T87" fmla="*/ 23 h 75"/>
                <a:gd name="T88" fmla="*/ 69 w 92"/>
                <a:gd name="T89" fmla="*/ 23 h 75"/>
                <a:gd name="T90" fmla="*/ 74 w 92"/>
                <a:gd name="T91" fmla="*/ 26 h 75"/>
                <a:gd name="T92" fmla="*/ 77 w 92"/>
                <a:gd name="T93" fmla="*/ 30 h 75"/>
                <a:gd name="T94" fmla="*/ 77 w 92"/>
                <a:gd name="T95" fmla="*/ 37 h 75"/>
                <a:gd name="T96" fmla="*/ 74 w 92"/>
                <a:gd name="T97" fmla="*/ 49 h 75"/>
                <a:gd name="T98" fmla="*/ 70 w 92"/>
                <a:gd name="T99" fmla="*/ 54 h 75"/>
                <a:gd name="T100" fmla="*/ 65 w 92"/>
                <a:gd name="T101" fmla="*/ 57 h 75"/>
                <a:gd name="T102" fmla="*/ 59 w 92"/>
                <a:gd name="T103" fmla="*/ 57 h 7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2" h="75">
                  <a:moveTo>
                    <a:pt x="54" y="74"/>
                  </a:moveTo>
                  <a:lnTo>
                    <a:pt x="55" y="74"/>
                  </a:lnTo>
                  <a:lnTo>
                    <a:pt x="57" y="74"/>
                  </a:lnTo>
                  <a:lnTo>
                    <a:pt x="60" y="74"/>
                  </a:lnTo>
                  <a:lnTo>
                    <a:pt x="63" y="74"/>
                  </a:lnTo>
                  <a:lnTo>
                    <a:pt x="66" y="74"/>
                  </a:lnTo>
                  <a:lnTo>
                    <a:pt x="69" y="73"/>
                  </a:lnTo>
                  <a:lnTo>
                    <a:pt x="72" y="72"/>
                  </a:lnTo>
                  <a:lnTo>
                    <a:pt x="74" y="70"/>
                  </a:lnTo>
                  <a:lnTo>
                    <a:pt x="77" y="69"/>
                  </a:lnTo>
                  <a:lnTo>
                    <a:pt x="78" y="68"/>
                  </a:lnTo>
                  <a:lnTo>
                    <a:pt x="79" y="67"/>
                  </a:lnTo>
                  <a:lnTo>
                    <a:pt x="81" y="65"/>
                  </a:lnTo>
                  <a:lnTo>
                    <a:pt x="83" y="62"/>
                  </a:lnTo>
                  <a:lnTo>
                    <a:pt x="84" y="60"/>
                  </a:lnTo>
                  <a:lnTo>
                    <a:pt x="86" y="56"/>
                  </a:lnTo>
                  <a:lnTo>
                    <a:pt x="87" y="53"/>
                  </a:lnTo>
                  <a:lnTo>
                    <a:pt x="89" y="49"/>
                  </a:lnTo>
                  <a:lnTo>
                    <a:pt x="89" y="46"/>
                  </a:lnTo>
                  <a:lnTo>
                    <a:pt x="90" y="42"/>
                  </a:lnTo>
                  <a:lnTo>
                    <a:pt x="91" y="38"/>
                  </a:lnTo>
                  <a:lnTo>
                    <a:pt x="91" y="34"/>
                  </a:lnTo>
                  <a:lnTo>
                    <a:pt x="91" y="31"/>
                  </a:lnTo>
                  <a:lnTo>
                    <a:pt x="91" y="28"/>
                  </a:lnTo>
                  <a:lnTo>
                    <a:pt x="90" y="24"/>
                  </a:lnTo>
                  <a:lnTo>
                    <a:pt x="89" y="22"/>
                  </a:lnTo>
                  <a:lnTo>
                    <a:pt x="88" y="19"/>
                  </a:lnTo>
                  <a:lnTo>
                    <a:pt x="87" y="17"/>
                  </a:lnTo>
                  <a:lnTo>
                    <a:pt x="85" y="14"/>
                  </a:lnTo>
                  <a:lnTo>
                    <a:pt x="83" y="13"/>
                  </a:lnTo>
                  <a:lnTo>
                    <a:pt x="81" y="11"/>
                  </a:lnTo>
                  <a:lnTo>
                    <a:pt x="79" y="9"/>
                  </a:lnTo>
                  <a:lnTo>
                    <a:pt x="76" y="8"/>
                  </a:lnTo>
                  <a:lnTo>
                    <a:pt x="70" y="6"/>
                  </a:lnTo>
                  <a:lnTo>
                    <a:pt x="67" y="5"/>
                  </a:lnTo>
                  <a:lnTo>
                    <a:pt x="65" y="5"/>
                  </a:lnTo>
                  <a:lnTo>
                    <a:pt x="64" y="5"/>
                  </a:lnTo>
                  <a:lnTo>
                    <a:pt x="63" y="5"/>
                  </a:lnTo>
                  <a:lnTo>
                    <a:pt x="61" y="5"/>
                  </a:lnTo>
                  <a:lnTo>
                    <a:pt x="58" y="6"/>
                  </a:lnTo>
                  <a:lnTo>
                    <a:pt x="56" y="7"/>
                  </a:lnTo>
                  <a:lnTo>
                    <a:pt x="53" y="8"/>
                  </a:lnTo>
                  <a:lnTo>
                    <a:pt x="51" y="10"/>
                  </a:lnTo>
                  <a:lnTo>
                    <a:pt x="49" y="12"/>
                  </a:lnTo>
                  <a:lnTo>
                    <a:pt x="46" y="15"/>
                  </a:lnTo>
                  <a:lnTo>
                    <a:pt x="43" y="20"/>
                  </a:lnTo>
                  <a:lnTo>
                    <a:pt x="41" y="24"/>
                  </a:lnTo>
                  <a:lnTo>
                    <a:pt x="38" y="30"/>
                  </a:lnTo>
                  <a:lnTo>
                    <a:pt x="34" y="38"/>
                  </a:lnTo>
                  <a:lnTo>
                    <a:pt x="32" y="42"/>
                  </a:lnTo>
                  <a:lnTo>
                    <a:pt x="30" y="44"/>
                  </a:lnTo>
                  <a:lnTo>
                    <a:pt x="29" y="46"/>
                  </a:lnTo>
                  <a:lnTo>
                    <a:pt x="28" y="47"/>
                  </a:lnTo>
                  <a:lnTo>
                    <a:pt x="27" y="47"/>
                  </a:lnTo>
                  <a:lnTo>
                    <a:pt x="26" y="47"/>
                  </a:lnTo>
                  <a:lnTo>
                    <a:pt x="25" y="47"/>
                  </a:lnTo>
                  <a:lnTo>
                    <a:pt x="23" y="47"/>
                  </a:lnTo>
                  <a:lnTo>
                    <a:pt x="22" y="47"/>
                  </a:lnTo>
                  <a:lnTo>
                    <a:pt x="21" y="47"/>
                  </a:lnTo>
                  <a:lnTo>
                    <a:pt x="20" y="47"/>
                  </a:lnTo>
                  <a:lnTo>
                    <a:pt x="18" y="45"/>
                  </a:lnTo>
                  <a:lnTo>
                    <a:pt x="17" y="44"/>
                  </a:lnTo>
                  <a:lnTo>
                    <a:pt x="16" y="42"/>
                  </a:lnTo>
                  <a:lnTo>
                    <a:pt x="15" y="40"/>
                  </a:lnTo>
                  <a:lnTo>
                    <a:pt x="15" y="37"/>
                  </a:lnTo>
                  <a:lnTo>
                    <a:pt x="15" y="36"/>
                  </a:lnTo>
                  <a:lnTo>
                    <a:pt x="15" y="34"/>
                  </a:lnTo>
                  <a:lnTo>
                    <a:pt x="15" y="31"/>
                  </a:lnTo>
                  <a:lnTo>
                    <a:pt x="16" y="29"/>
                  </a:lnTo>
                  <a:lnTo>
                    <a:pt x="16" y="27"/>
                  </a:lnTo>
                  <a:lnTo>
                    <a:pt x="17" y="26"/>
                  </a:lnTo>
                  <a:lnTo>
                    <a:pt x="18" y="24"/>
                  </a:lnTo>
                  <a:lnTo>
                    <a:pt x="19" y="22"/>
                  </a:lnTo>
                  <a:lnTo>
                    <a:pt x="21" y="20"/>
                  </a:lnTo>
                  <a:lnTo>
                    <a:pt x="23" y="18"/>
                  </a:lnTo>
                  <a:lnTo>
                    <a:pt x="26" y="17"/>
                  </a:lnTo>
                  <a:lnTo>
                    <a:pt x="29" y="17"/>
                  </a:lnTo>
                  <a:lnTo>
                    <a:pt x="30" y="17"/>
                  </a:lnTo>
                  <a:lnTo>
                    <a:pt x="31" y="17"/>
                  </a:lnTo>
                  <a:lnTo>
                    <a:pt x="35" y="1"/>
                  </a:lnTo>
                  <a:lnTo>
                    <a:pt x="32" y="0"/>
                  </a:lnTo>
                  <a:lnTo>
                    <a:pt x="29" y="0"/>
                  </a:lnTo>
                  <a:lnTo>
                    <a:pt x="26" y="0"/>
                  </a:lnTo>
                  <a:lnTo>
                    <a:pt x="23" y="0"/>
                  </a:lnTo>
                  <a:lnTo>
                    <a:pt x="21" y="1"/>
                  </a:lnTo>
                  <a:lnTo>
                    <a:pt x="18" y="2"/>
                  </a:lnTo>
                  <a:lnTo>
                    <a:pt x="16" y="4"/>
                  </a:lnTo>
                  <a:lnTo>
                    <a:pt x="14" y="5"/>
                  </a:lnTo>
                  <a:lnTo>
                    <a:pt x="12" y="7"/>
                  </a:lnTo>
                  <a:lnTo>
                    <a:pt x="10" y="9"/>
                  </a:lnTo>
                  <a:lnTo>
                    <a:pt x="8" y="11"/>
                  </a:lnTo>
                  <a:lnTo>
                    <a:pt x="7" y="13"/>
                  </a:lnTo>
                  <a:lnTo>
                    <a:pt x="5" y="16"/>
                  </a:lnTo>
                  <a:lnTo>
                    <a:pt x="4" y="19"/>
                  </a:lnTo>
                  <a:lnTo>
                    <a:pt x="3" y="23"/>
                  </a:lnTo>
                  <a:lnTo>
                    <a:pt x="2" y="26"/>
                  </a:lnTo>
                  <a:lnTo>
                    <a:pt x="1" y="30"/>
                  </a:lnTo>
                  <a:lnTo>
                    <a:pt x="0" y="34"/>
                  </a:lnTo>
                  <a:lnTo>
                    <a:pt x="0" y="37"/>
                  </a:lnTo>
                  <a:lnTo>
                    <a:pt x="0" y="40"/>
                  </a:lnTo>
                  <a:lnTo>
                    <a:pt x="0" y="44"/>
                  </a:lnTo>
                  <a:lnTo>
                    <a:pt x="1" y="47"/>
                  </a:lnTo>
                  <a:lnTo>
                    <a:pt x="2" y="49"/>
                  </a:lnTo>
                  <a:lnTo>
                    <a:pt x="3" y="52"/>
                  </a:lnTo>
                  <a:lnTo>
                    <a:pt x="4" y="54"/>
                  </a:lnTo>
                  <a:lnTo>
                    <a:pt x="5" y="56"/>
                  </a:lnTo>
                  <a:lnTo>
                    <a:pt x="7" y="58"/>
                  </a:lnTo>
                  <a:lnTo>
                    <a:pt x="9" y="60"/>
                  </a:lnTo>
                  <a:lnTo>
                    <a:pt x="12" y="61"/>
                  </a:lnTo>
                  <a:lnTo>
                    <a:pt x="14" y="62"/>
                  </a:lnTo>
                  <a:lnTo>
                    <a:pt x="16" y="63"/>
                  </a:lnTo>
                  <a:lnTo>
                    <a:pt x="19" y="64"/>
                  </a:lnTo>
                  <a:lnTo>
                    <a:pt x="23" y="65"/>
                  </a:lnTo>
                  <a:lnTo>
                    <a:pt x="26" y="65"/>
                  </a:lnTo>
                  <a:lnTo>
                    <a:pt x="29" y="65"/>
                  </a:lnTo>
                  <a:lnTo>
                    <a:pt x="31" y="65"/>
                  </a:lnTo>
                  <a:lnTo>
                    <a:pt x="34" y="64"/>
                  </a:lnTo>
                  <a:lnTo>
                    <a:pt x="36" y="63"/>
                  </a:lnTo>
                  <a:lnTo>
                    <a:pt x="38" y="61"/>
                  </a:lnTo>
                  <a:lnTo>
                    <a:pt x="40" y="60"/>
                  </a:lnTo>
                  <a:lnTo>
                    <a:pt x="42" y="58"/>
                  </a:lnTo>
                  <a:lnTo>
                    <a:pt x="44" y="56"/>
                  </a:lnTo>
                  <a:lnTo>
                    <a:pt x="46" y="52"/>
                  </a:lnTo>
                  <a:lnTo>
                    <a:pt x="48" y="47"/>
                  </a:lnTo>
                  <a:lnTo>
                    <a:pt x="51" y="42"/>
                  </a:lnTo>
                  <a:lnTo>
                    <a:pt x="55" y="33"/>
                  </a:lnTo>
                  <a:lnTo>
                    <a:pt x="57" y="29"/>
                  </a:lnTo>
                  <a:lnTo>
                    <a:pt x="59" y="27"/>
                  </a:lnTo>
                  <a:lnTo>
                    <a:pt x="61" y="24"/>
                  </a:lnTo>
                  <a:lnTo>
                    <a:pt x="62" y="24"/>
                  </a:lnTo>
                  <a:lnTo>
                    <a:pt x="63" y="23"/>
                  </a:lnTo>
                  <a:lnTo>
                    <a:pt x="65" y="23"/>
                  </a:lnTo>
                  <a:lnTo>
                    <a:pt x="66" y="23"/>
                  </a:lnTo>
                  <a:lnTo>
                    <a:pt x="67" y="23"/>
                  </a:lnTo>
                  <a:lnTo>
                    <a:pt x="68" y="23"/>
                  </a:lnTo>
                  <a:lnTo>
                    <a:pt x="71" y="24"/>
                  </a:lnTo>
                  <a:lnTo>
                    <a:pt x="73" y="25"/>
                  </a:lnTo>
                  <a:lnTo>
                    <a:pt x="73" y="26"/>
                  </a:lnTo>
                  <a:lnTo>
                    <a:pt x="74" y="27"/>
                  </a:lnTo>
                  <a:lnTo>
                    <a:pt x="75" y="29"/>
                  </a:lnTo>
                  <a:lnTo>
                    <a:pt x="76" y="30"/>
                  </a:lnTo>
                  <a:lnTo>
                    <a:pt x="76" y="31"/>
                  </a:lnTo>
                  <a:lnTo>
                    <a:pt x="76" y="34"/>
                  </a:lnTo>
                  <a:lnTo>
                    <a:pt x="76" y="37"/>
                  </a:lnTo>
                  <a:lnTo>
                    <a:pt x="75" y="41"/>
                  </a:lnTo>
                  <a:lnTo>
                    <a:pt x="74" y="45"/>
                  </a:lnTo>
                  <a:lnTo>
                    <a:pt x="73" y="48"/>
                  </a:lnTo>
                  <a:lnTo>
                    <a:pt x="71" y="51"/>
                  </a:lnTo>
                  <a:lnTo>
                    <a:pt x="70" y="52"/>
                  </a:lnTo>
                  <a:lnTo>
                    <a:pt x="69" y="53"/>
                  </a:lnTo>
                  <a:lnTo>
                    <a:pt x="67" y="55"/>
                  </a:lnTo>
                  <a:lnTo>
                    <a:pt x="65" y="56"/>
                  </a:lnTo>
                  <a:lnTo>
                    <a:pt x="64" y="56"/>
                  </a:lnTo>
                  <a:lnTo>
                    <a:pt x="61" y="56"/>
                  </a:lnTo>
                  <a:lnTo>
                    <a:pt x="59" y="56"/>
                  </a:lnTo>
                  <a:lnTo>
                    <a:pt x="58" y="56"/>
                  </a:lnTo>
                  <a:lnTo>
                    <a:pt x="54" y="74"/>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72" name="Freeform 44"/>
            <p:cNvSpPr>
              <a:spLocks/>
            </p:cNvSpPr>
            <p:nvPr/>
          </p:nvSpPr>
          <p:spPr bwMode="auto">
            <a:xfrm>
              <a:off x="100" y="3272"/>
              <a:ext cx="100" cy="87"/>
            </a:xfrm>
            <a:custGeom>
              <a:avLst/>
              <a:gdLst>
                <a:gd name="T0" fmla="*/ 0 w 100"/>
                <a:gd name="T1" fmla="*/ 18 h 87"/>
                <a:gd name="T2" fmla="*/ 58 w 100"/>
                <a:gd name="T3" fmla="*/ 86 h 87"/>
                <a:gd name="T4" fmla="*/ 67 w 100"/>
                <a:gd name="T5" fmla="*/ 70 h 87"/>
                <a:gd name="T6" fmla="*/ 55 w 100"/>
                <a:gd name="T7" fmla="*/ 56 h 87"/>
                <a:gd name="T8" fmla="*/ 72 w 100"/>
                <a:gd name="T9" fmla="*/ 28 h 87"/>
                <a:gd name="T10" fmla="*/ 89 w 100"/>
                <a:gd name="T11" fmla="*/ 32 h 87"/>
                <a:gd name="T12" fmla="*/ 99 w 100"/>
                <a:gd name="T13" fmla="*/ 16 h 87"/>
                <a:gd name="T14" fmla="*/ 28 w 100"/>
                <a:gd name="T15" fmla="*/ 3 h 87"/>
                <a:gd name="T16" fmla="*/ 20 w 100"/>
                <a:gd name="T17" fmla="*/ 17 h 87"/>
                <a:gd name="T18" fmla="*/ 57 w 100"/>
                <a:gd name="T19" fmla="*/ 25 h 87"/>
                <a:gd name="T20" fmla="*/ 45 w 100"/>
                <a:gd name="T21" fmla="*/ 45 h 87"/>
                <a:gd name="T22" fmla="*/ 20 w 100"/>
                <a:gd name="T23" fmla="*/ 17 h 87"/>
                <a:gd name="T24" fmla="*/ 28 w 100"/>
                <a:gd name="T25" fmla="*/ 3 h 87"/>
                <a:gd name="T26" fmla="*/ 10 w 100"/>
                <a:gd name="T27" fmla="*/ 0 h 87"/>
                <a:gd name="T28" fmla="*/ 0 w 100"/>
                <a:gd name="T29" fmla="*/ 18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 h="87">
                  <a:moveTo>
                    <a:pt x="0" y="18"/>
                  </a:moveTo>
                  <a:lnTo>
                    <a:pt x="58" y="86"/>
                  </a:lnTo>
                  <a:lnTo>
                    <a:pt x="67" y="70"/>
                  </a:lnTo>
                  <a:lnTo>
                    <a:pt x="55" y="56"/>
                  </a:lnTo>
                  <a:lnTo>
                    <a:pt x="72" y="28"/>
                  </a:lnTo>
                  <a:lnTo>
                    <a:pt x="89" y="32"/>
                  </a:lnTo>
                  <a:lnTo>
                    <a:pt x="99" y="16"/>
                  </a:lnTo>
                  <a:lnTo>
                    <a:pt x="28" y="3"/>
                  </a:lnTo>
                  <a:lnTo>
                    <a:pt x="20" y="17"/>
                  </a:lnTo>
                  <a:lnTo>
                    <a:pt x="57" y="25"/>
                  </a:lnTo>
                  <a:lnTo>
                    <a:pt x="45" y="45"/>
                  </a:lnTo>
                  <a:lnTo>
                    <a:pt x="20" y="17"/>
                  </a:lnTo>
                  <a:lnTo>
                    <a:pt x="28" y="3"/>
                  </a:lnTo>
                  <a:lnTo>
                    <a:pt x="10" y="0"/>
                  </a:lnTo>
                  <a:lnTo>
                    <a:pt x="0" y="18"/>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73" name="Freeform 45"/>
            <p:cNvSpPr>
              <a:spLocks/>
            </p:cNvSpPr>
            <p:nvPr/>
          </p:nvSpPr>
          <p:spPr bwMode="auto">
            <a:xfrm>
              <a:off x="418" y="2991"/>
              <a:ext cx="52" cy="90"/>
            </a:xfrm>
            <a:custGeom>
              <a:avLst/>
              <a:gdLst>
                <a:gd name="T0" fmla="*/ 35 w 52"/>
                <a:gd name="T1" fmla="*/ 89 h 88"/>
                <a:gd name="T2" fmla="*/ 51 w 52"/>
                <a:gd name="T3" fmla="*/ 82 h 88"/>
                <a:gd name="T4" fmla="*/ 16 w 52"/>
                <a:gd name="T5" fmla="*/ 0 h 88"/>
                <a:gd name="T6" fmla="*/ 0 w 52"/>
                <a:gd name="T7" fmla="*/ 8 h 88"/>
                <a:gd name="T8" fmla="*/ 35 w 52"/>
                <a:gd name="T9" fmla="*/ 89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88">
                  <a:moveTo>
                    <a:pt x="35" y="87"/>
                  </a:moveTo>
                  <a:lnTo>
                    <a:pt x="51" y="80"/>
                  </a:lnTo>
                  <a:lnTo>
                    <a:pt x="16" y="0"/>
                  </a:lnTo>
                  <a:lnTo>
                    <a:pt x="0" y="8"/>
                  </a:lnTo>
                  <a:lnTo>
                    <a:pt x="35" y="87"/>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74" name="Freeform 46"/>
            <p:cNvSpPr>
              <a:spLocks/>
            </p:cNvSpPr>
            <p:nvPr/>
          </p:nvSpPr>
          <p:spPr bwMode="auto">
            <a:xfrm>
              <a:off x="253" y="3078"/>
              <a:ext cx="92" cy="90"/>
            </a:xfrm>
            <a:custGeom>
              <a:avLst/>
              <a:gdLst>
                <a:gd name="T0" fmla="*/ 35 w 91"/>
                <a:gd name="T1" fmla="*/ 84 h 91"/>
                <a:gd name="T2" fmla="*/ 43 w 91"/>
                <a:gd name="T3" fmla="*/ 88 h 91"/>
                <a:gd name="T4" fmla="*/ 50 w 91"/>
                <a:gd name="T5" fmla="*/ 89 h 91"/>
                <a:gd name="T6" fmla="*/ 59 w 91"/>
                <a:gd name="T7" fmla="*/ 89 h 91"/>
                <a:gd name="T8" fmla="*/ 68 w 91"/>
                <a:gd name="T9" fmla="*/ 85 h 91"/>
                <a:gd name="T10" fmla="*/ 77 w 91"/>
                <a:gd name="T11" fmla="*/ 78 h 91"/>
                <a:gd name="T12" fmla="*/ 85 w 91"/>
                <a:gd name="T13" fmla="*/ 69 h 91"/>
                <a:gd name="T14" fmla="*/ 89 w 91"/>
                <a:gd name="T15" fmla="*/ 60 h 91"/>
                <a:gd name="T16" fmla="*/ 91 w 91"/>
                <a:gd name="T17" fmla="*/ 52 h 91"/>
                <a:gd name="T18" fmla="*/ 90 w 91"/>
                <a:gd name="T19" fmla="*/ 44 h 91"/>
                <a:gd name="T20" fmla="*/ 85 w 91"/>
                <a:gd name="T21" fmla="*/ 36 h 91"/>
                <a:gd name="T22" fmla="*/ 79 w 91"/>
                <a:gd name="T23" fmla="*/ 29 h 91"/>
                <a:gd name="T24" fmla="*/ 71 w 91"/>
                <a:gd name="T25" fmla="*/ 26 h 91"/>
                <a:gd name="T26" fmla="*/ 66 w 91"/>
                <a:gd name="T27" fmla="*/ 26 h 91"/>
                <a:gd name="T28" fmla="*/ 56 w 91"/>
                <a:gd name="T29" fmla="*/ 29 h 91"/>
                <a:gd name="T30" fmla="*/ 42 w 91"/>
                <a:gd name="T31" fmla="*/ 35 h 91"/>
                <a:gd name="T32" fmla="*/ 27 w 91"/>
                <a:gd name="T33" fmla="*/ 43 h 91"/>
                <a:gd name="T34" fmla="*/ 23 w 91"/>
                <a:gd name="T35" fmla="*/ 43 h 91"/>
                <a:gd name="T36" fmla="*/ 20 w 91"/>
                <a:gd name="T37" fmla="*/ 41 h 91"/>
                <a:gd name="T38" fmla="*/ 16 w 91"/>
                <a:gd name="T39" fmla="*/ 36 h 91"/>
                <a:gd name="T40" fmla="*/ 16 w 91"/>
                <a:gd name="T41" fmla="*/ 32 h 91"/>
                <a:gd name="T42" fmla="*/ 20 w 91"/>
                <a:gd name="T43" fmla="*/ 25 h 91"/>
                <a:gd name="T44" fmla="*/ 28 w 91"/>
                <a:gd name="T45" fmla="*/ 18 h 91"/>
                <a:gd name="T46" fmla="*/ 33 w 91"/>
                <a:gd name="T47" fmla="*/ 17 h 91"/>
                <a:gd name="T48" fmla="*/ 38 w 91"/>
                <a:gd name="T49" fmla="*/ 17 h 91"/>
                <a:gd name="T50" fmla="*/ 44 w 91"/>
                <a:gd name="T51" fmla="*/ 21 h 91"/>
                <a:gd name="T52" fmla="*/ 53 w 91"/>
                <a:gd name="T53" fmla="*/ 5 h 91"/>
                <a:gd name="T54" fmla="*/ 44 w 91"/>
                <a:gd name="T55" fmla="*/ 1 h 91"/>
                <a:gd name="T56" fmla="*/ 36 w 91"/>
                <a:gd name="T57" fmla="*/ 0 h 91"/>
                <a:gd name="T58" fmla="*/ 28 w 91"/>
                <a:gd name="T59" fmla="*/ 2 h 91"/>
                <a:gd name="T60" fmla="*/ 19 w 91"/>
                <a:gd name="T61" fmla="*/ 6 h 91"/>
                <a:gd name="T62" fmla="*/ 11 w 91"/>
                <a:gd name="T63" fmla="*/ 13 h 91"/>
                <a:gd name="T64" fmla="*/ 4 w 91"/>
                <a:gd name="T65" fmla="*/ 22 h 91"/>
                <a:gd name="T66" fmla="*/ 0 w 91"/>
                <a:gd name="T67" fmla="*/ 30 h 91"/>
                <a:gd name="T68" fmla="*/ 0 w 91"/>
                <a:gd name="T69" fmla="*/ 38 h 91"/>
                <a:gd name="T70" fmla="*/ 2 w 91"/>
                <a:gd name="T71" fmla="*/ 45 h 91"/>
                <a:gd name="T72" fmla="*/ 7 w 91"/>
                <a:gd name="T73" fmla="*/ 52 h 91"/>
                <a:gd name="T74" fmla="*/ 14 w 91"/>
                <a:gd name="T75" fmla="*/ 58 h 91"/>
                <a:gd name="T76" fmla="*/ 19 w 91"/>
                <a:gd name="T77" fmla="*/ 60 h 91"/>
                <a:gd name="T78" fmla="*/ 27 w 91"/>
                <a:gd name="T79" fmla="*/ 60 h 91"/>
                <a:gd name="T80" fmla="*/ 36 w 91"/>
                <a:gd name="T81" fmla="*/ 57 h 91"/>
                <a:gd name="T82" fmla="*/ 56 w 91"/>
                <a:gd name="T83" fmla="*/ 47 h 91"/>
                <a:gd name="T84" fmla="*/ 63 w 91"/>
                <a:gd name="T85" fmla="*/ 45 h 91"/>
                <a:gd name="T86" fmla="*/ 68 w 91"/>
                <a:gd name="T87" fmla="*/ 45 h 91"/>
                <a:gd name="T88" fmla="*/ 72 w 91"/>
                <a:gd name="T89" fmla="*/ 46 h 91"/>
                <a:gd name="T90" fmla="*/ 75 w 91"/>
                <a:gd name="T91" fmla="*/ 50 h 91"/>
                <a:gd name="T92" fmla="*/ 74 w 91"/>
                <a:gd name="T93" fmla="*/ 57 h 91"/>
                <a:gd name="T94" fmla="*/ 71 w 91"/>
                <a:gd name="T95" fmla="*/ 62 h 91"/>
                <a:gd name="T96" fmla="*/ 63 w 91"/>
                <a:gd name="T97" fmla="*/ 69 h 91"/>
                <a:gd name="T98" fmla="*/ 59 w 91"/>
                <a:gd name="T99" fmla="*/ 71 h 91"/>
                <a:gd name="T100" fmla="*/ 50 w 91"/>
                <a:gd name="T101" fmla="*/ 71 h 91"/>
                <a:gd name="T102" fmla="*/ 43 w 91"/>
                <a:gd name="T103" fmla="*/ 68 h 9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1" h="91">
                  <a:moveTo>
                    <a:pt x="30" y="81"/>
                  </a:moveTo>
                  <a:lnTo>
                    <a:pt x="33" y="83"/>
                  </a:lnTo>
                  <a:lnTo>
                    <a:pt x="35" y="85"/>
                  </a:lnTo>
                  <a:lnTo>
                    <a:pt x="38" y="87"/>
                  </a:lnTo>
                  <a:lnTo>
                    <a:pt x="40" y="88"/>
                  </a:lnTo>
                  <a:lnTo>
                    <a:pt x="43" y="89"/>
                  </a:lnTo>
                  <a:lnTo>
                    <a:pt x="46" y="90"/>
                  </a:lnTo>
                  <a:lnTo>
                    <a:pt x="48" y="90"/>
                  </a:lnTo>
                  <a:lnTo>
                    <a:pt x="49" y="90"/>
                  </a:lnTo>
                  <a:lnTo>
                    <a:pt x="52" y="90"/>
                  </a:lnTo>
                  <a:lnTo>
                    <a:pt x="55" y="90"/>
                  </a:lnTo>
                  <a:lnTo>
                    <a:pt x="58" y="90"/>
                  </a:lnTo>
                  <a:lnTo>
                    <a:pt x="61" y="88"/>
                  </a:lnTo>
                  <a:lnTo>
                    <a:pt x="64" y="87"/>
                  </a:lnTo>
                  <a:lnTo>
                    <a:pt x="67" y="86"/>
                  </a:lnTo>
                  <a:lnTo>
                    <a:pt x="70" y="83"/>
                  </a:lnTo>
                  <a:lnTo>
                    <a:pt x="73" y="81"/>
                  </a:lnTo>
                  <a:lnTo>
                    <a:pt x="76" y="79"/>
                  </a:lnTo>
                  <a:lnTo>
                    <a:pt x="79" y="76"/>
                  </a:lnTo>
                  <a:lnTo>
                    <a:pt x="82" y="73"/>
                  </a:lnTo>
                  <a:lnTo>
                    <a:pt x="84" y="70"/>
                  </a:lnTo>
                  <a:lnTo>
                    <a:pt x="85" y="67"/>
                  </a:lnTo>
                  <a:lnTo>
                    <a:pt x="87" y="64"/>
                  </a:lnTo>
                  <a:lnTo>
                    <a:pt x="88" y="61"/>
                  </a:lnTo>
                  <a:lnTo>
                    <a:pt x="89" y="58"/>
                  </a:lnTo>
                  <a:lnTo>
                    <a:pt x="90" y="55"/>
                  </a:lnTo>
                  <a:lnTo>
                    <a:pt x="90" y="53"/>
                  </a:lnTo>
                  <a:lnTo>
                    <a:pt x="90" y="50"/>
                  </a:lnTo>
                  <a:lnTo>
                    <a:pt x="90" y="47"/>
                  </a:lnTo>
                  <a:lnTo>
                    <a:pt x="89" y="44"/>
                  </a:lnTo>
                  <a:lnTo>
                    <a:pt x="88" y="42"/>
                  </a:lnTo>
                  <a:lnTo>
                    <a:pt x="86" y="39"/>
                  </a:lnTo>
                  <a:lnTo>
                    <a:pt x="84" y="36"/>
                  </a:lnTo>
                  <a:lnTo>
                    <a:pt x="83" y="34"/>
                  </a:lnTo>
                  <a:lnTo>
                    <a:pt x="80" y="31"/>
                  </a:lnTo>
                  <a:lnTo>
                    <a:pt x="78" y="29"/>
                  </a:lnTo>
                  <a:lnTo>
                    <a:pt x="75" y="28"/>
                  </a:lnTo>
                  <a:lnTo>
                    <a:pt x="73" y="27"/>
                  </a:lnTo>
                  <a:lnTo>
                    <a:pt x="70" y="26"/>
                  </a:lnTo>
                  <a:lnTo>
                    <a:pt x="69" y="26"/>
                  </a:lnTo>
                  <a:lnTo>
                    <a:pt x="67" y="26"/>
                  </a:lnTo>
                  <a:lnTo>
                    <a:pt x="65" y="26"/>
                  </a:lnTo>
                  <a:lnTo>
                    <a:pt x="61" y="26"/>
                  </a:lnTo>
                  <a:lnTo>
                    <a:pt x="57" y="28"/>
                  </a:lnTo>
                  <a:lnTo>
                    <a:pt x="55" y="29"/>
                  </a:lnTo>
                  <a:lnTo>
                    <a:pt x="52" y="30"/>
                  </a:lnTo>
                  <a:lnTo>
                    <a:pt x="47" y="32"/>
                  </a:lnTo>
                  <a:lnTo>
                    <a:pt x="42" y="35"/>
                  </a:lnTo>
                  <a:lnTo>
                    <a:pt x="34" y="40"/>
                  </a:lnTo>
                  <a:lnTo>
                    <a:pt x="30" y="41"/>
                  </a:lnTo>
                  <a:lnTo>
                    <a:pt x="27" y="43"/>
                  </a:lnTo>
                  <a:lnTo>
                    <a:pt x="25" y="43"/>
                  </a:lnTo>
                  <a:lnTo>
                    <a:pt x="24" y="43"/>
                  </a:lnTo>
                  <a:lnTo>
                    <a:pt x="23" y="43"/>
                  </a:lnTo>
                  <a:lnTo>
                    <a:pt x="22" y="43"/>
                  </a:lnTo>
                  <a:lnTo>
                    <a:pt x="21" y="42"/>
                  </a:lnTo>
                  <a:lnTo>
                    <a:pt x="20" y="41"/>
                  </a:lnTo>
                  <a:lnTo>
                    <a:pt x="19" y="40"/>
                  </a:lnTo>
                  <a:lnTo>
                    <a:pt x="17" y="39"/>
                  </a:lnTo>
                  <a:lnTo>
                    <a:pt x="16" y="36"/>
                  </a:lnTo>
                  <a:lnTo>
                    <a:pt x="16" y="35"/>
                  </a:lnTo>
                  <a:lnTo>
                    <a:pt x="16" y="34"/>
                  </a:lnTo>
                  <a:lnTo>
                    <a:pt x="16" y="32"/>
                  </a:lnTo>
                  <a:lnTo>
                    <a:pt x="17" y="30"/>
                  </a:lnTo>
                  <a:lnTo>
                    <a:pt x="18" y="27"/>
                  </a:lnTo>
                  <a:lnTo>
                    <a:pt x="20" y="25"/>
                  </a:lnTo>
                  <a:lnTo>
                    <a:pt x="22" y="23"/>
                  </a:lnTo>
                  <a:lnTo>
                    <a:pt x="25" y="20"/>
                  </a:lnTo>
                  <a:lnTo>
                    <a:pt x="28" y="18"/>
                  </a:lnTo>
                  <a:lnTo>
                    <a:pt x="30" y="18"/>
                  </a:lnTo>
                  <a:lnTo>
                    <a:pt x="31" y="17"/>
                  </a:lnTo>
                  <a:lnTo>
                    <a:pt x="33" y="17"/>
                  </a:lnTo>
                  <a:lnTo>
                    <a:pt x="35" y="16"/>
                  </a:lnTo>
                  <a:lnTo>
                    <a:pt x="36" y="17"/>
                  </a:lnTo>
                  <a:lnTo>
                    <a:pt x="38" y="17"/>
                  </a:lnTo>
                  <a:lnTo>
                    <a:pt x="39" y="17"/>
                  </a:lnTo>
                  <a:lnTo>
                    <a:pt x="42" y="19"/>
                  </a:lnTo>
                  <a:lnTo>
                    <a:pt x="44" y="21"/>
                  </a:lnTo>
                  <a:lnTo>
                    <a:pt x="56" y="9"/>
                  </a:lnTo>
                  <a:lnTo>
                    <a:pt x="54" y="7"/>
                  </a:lnTo>
                  <a:lnTo>
                    <a:pt x="52" y="5"/>
                  </a:lnTo>
                  <a:lnTo>
                    <a:pt x="49" y="3"/>
                  </a:lnTo>
                  <a:lnTo>
                    <a:pt x="47" y="2"/>
                  </a:lnTo>
                  <a:lnTo>
                    <a:pt x="44" y="1"/>
                  </a:lnTo>
                  <a:lnTo>
                    <a:pt x="41" y="0"/>
                  </a:lnTo>
                  <a:lnTo>
                    <a:pt x="39" y="0"/>
                  </a:lnTo>
                  <a:lnTo>
                    <a:pt x="36" y="0"/>
                  </a:lnTo>
                  <a:lnTo>
                    <a:pt x="33" y="0"/>
                  </a:lnTo>
                  <a:lnTo>
                    <a:pt x="31" y="1"/>
                  </a:lnTo>
                  <a:lnTo>
                    <a:pt x="28" y="2"/>
                  </a:lnTo>
                  <a:lnTo>
                    <a:pt x="25" y="3"/>
                  </a:lnTo>
                  <a:lnTo>
                    <a:pt x="22" y="5"/>
                  </a:lnTo>
                  <a:lnTo>
                    <a:pt x="19" y="6"/>
                  </a:lnTo>
                  <a:lnTo>
                    <a:pt x="16" y="8"/>
                  </a:lnTo>
                  <a:lnTo>
                    <a:pt x="14" y="11"/>
                  </a:lnTo>
                  <a:lnTo>
                    <a:pt x="11" y="13"/>
                  </a:lnTo>
                  <a:lnTo>
                    <a:pt x="8" y="16"/>
                  </a:lnTo>
                  <a:lnTo>
                    <a:pt x="6" y="19"/>
                  </a:lnTo>
                  <a:lnTo>
                    <a:pt x="4" y="22"/>
                  </a:lnTo>
                  <a:lnTo>
                    <a:pt x="3" y="25"/>
                  </a:lnTo>
                  <a:lnTo>
                    <a:pt x="1" y="27"/>
                  </a:lnTo>
                  <a:lnTo>
                    <a:pt x="0" y="30"/>
                  </a:lnTo>
                  <a:lnTo>
                    <a:pt x="0" y="33"/>
                  </a:lnTo>
                  <a:lnTo>
                    <a:pt x="0" y="35"/>
                  </a:lnTo>
                  <a:lnTo>
                    <a:pt x="0" y="38"/>
                  </a:lnTo>
                  <a:lnTo>
                    <a:pt x="0" y="41"/>
                  </a:lnTo>
                  <a:lnTo>
                    <a:pt x="1" y="43"/>
                  </a:lnTo>
                  <a:lnTo>
                    <a:pt x="2" y="46"/>
                  </a:lnTo>
                  <a:lnTo>
                    <a:pt x="3" y="48"/>
                  </a:lnTo>
                  <a:lnTo>
                    <a:pt x="5" y="51"/>
                  </a:lnTo>
                  <a:lnTo>
                    <a:pt x="7" y="53"/>
                  </a:lnTo>
                  <a:lnTo>
                    <a:pt x="9" y="56"/>
                  </a:lnTo>
                  <a:lnTo>
                    <a:pt x="12" y="57"/>
                  </a:lnTo>
                  <a:lnTo>
                    <a:pt x="14" y="59"/>
                  </a:lnTo>
                  <a:lnTo>
                    <a:pt x="15" y="59"/>
                  </a:lnTo>
                  <a:lnTo>
                    <a:pt x="16" y="60"/>
                  </a:lnTo>
                  <a:lnTo>
                    <a:pt x="19" y="61"/>
                  </a:lnTo>
                  <a:lnTo>
                    <a:pt x="22" y="62"/>
                  </a:lnTo>
                  <a:lnTo>
                    <a:pt x="24" y="62"/>
                  </a:lnTo>
                  <a:lnTo>
                    <a:pt x="27" y="61"/>
                  </a:lnTo>
                  <a:lnTo>
                    <a:pt x="29" y="61"/>
                  </a:lnTo>
                  <a:lnTo>
                    <a:pt x="32" y="60"/>
                  </a:lnTo>
                  <a:lnTo>
                    <a:pt x="36" y="58"/>
                  </a:lnTo>
                  <a:lnTo>
                    <a:pt x="41" y="56"/>
                  </a:lnTo>
                  <a:lnTo>
                    <a:pt x="45" y="53"/>
                  </a:lnTo>
                  <a:lnTo>
                    <a:pt x="55" y="48"/>
                  </a:lnTo>
                  <a:lnTo>
                    <a:pt x="58" y="46"/>
                  </a:lnTo>
                  <a:lnTo>
                    <a:pt x="60" y="46"/>
                  </a:lnTo>
                  <a:lnTo>
                    <a:pt x="62" y="45"/>
                  </a:lnTo>
                  <a:lnTo>
                    <a:pt x="64" y="45"/>
                  </a:lnTo>
                  <a:lnTo>
                    <a:pt x="66" y="44"/>
                  </a:lnTo>
                  <a:lnTo>
                    <a:pt x="67" y="45"/>
                  </a:lnTo>
                  <a:lnTo>
                    <a:pt x="68" y="45"/>
                  </a:lnTo>
                  <a:lnTo>
                    <a:pt x="69" y="45"/>
                  </a:lnTo>
                  <a:lnTo>
                    <a:pt x="71" y="47"/>
                  </a:lnTo>
                  <a:lnTo>
                    <a:pt x="73" y="49"/>
                  </a:lnTo>
                  <a:lnTo>
                    <a:pt x="73" y="50"/>
                  </a:lnTo>
                  <a:lnTo>
                    <a:pt x="74" y="51"/>
                  </a:lnTo>
                  <a:lnTo>
                    <a:pt x="74" y="53"/>
                  </a:lnTo>
                  <a:lnTo>
                    <a:pt x="74" y="56"/>
                  </a:lnTo>
                  <a:lnTo>
                    <a:pt x="73" y="58"/>
                  </a:lnTo>
                  <a:lnTo>
                    <a:pt x="72" y="60"/>
                  </a:lnTo>
                  <a:lnTo>
                    <a:pt x="72" y="61"/>
                  </a:lnTo>
                  <a:lnTo>
                    <a:pt x="70" y="63"/>
                  </a:lnTo>
                  <a:lnTo>
                    <a:pt x="67" y="66"/>
                  </a:lnTo>
                  <a:lnTo>
                    <a:pt x="64" y="69"/>
                  </a:lnTo>
                  <a:lnTo>
                    <a:pt x="62" y="70"/>
                  </a:lnTo>
                  <a:lnTo>
                    <a:pt x="61" y="71"/>
                  </a:lnTo>
                  <a:lnTo>
                    <a:pt x="59" y="72"/>
                  </a:lnTo>
                  <a:lnTo>
                    <a:pt x="58" y="72"/>
                  </a:lnTo>
                  <a:lnTo>
                    <a:pt x="54" y="73"/>
                  </a:lnTo>
                  <a:lnTo>
                    <a:pt x="51" y="73"/>
                  </a:lnTo>
                  <a:lnTo>
                    <a:pt x="49" y="72"/>
                  </a:lnTo>
                  <a:lnTo>
                    <a:pt x="46" y="71"/>
                  </a:lnTo>
                  <a:lnTo>
                    <a:pt x="45" y="70"/>
                  </a:lnTo>
                  <a:lnTo>
                    <a:pt x="43" y="69"/>
                  </a:lnTo>
                  <a:lnTo>
                    <a:pt x="30" y="81"/>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75" name="Freeform 47"/>
            <p:cNvSpPr>
              <a:spLocks/>
            </p:cNvSpPr>
            <p:nvPr/>
          </p:nvSpPr>
          <p:spPr bwMode="auto">
            <a:xfrm>
              <a:off x="48" y="3341"/>
              <a:ext cx="97" cy="68"/>
            </a:xfrm>
            <a:custGeom>
              <a:avLst/>
              <a:gdLst>
                <a:gd name="T0" fmla="*/ 90 w 96"/>
                <a:gd name="T1" fmla="*/ 67 h 70"/>
                <a:gd name="T2" fmla="*/ 96 w 96"/>
                <a:gd name="T3" fmla="*/ 51 h 70"/>
                <a:gd name="T4" fmla="*/ 29 w 96"/>
                <a:gd name="T5" fmla="*/ 27 h 70"/>
                <a:gd name="T6" fmla="*/ 38 w 96"/>
                <a:gd name="T7" fmla="*/ 5 h 70"/>
                <a:gd name="T8" fmla="*/ 24 w 96"/>
                <a:gd name="T9" fmla="*/ 0 h 70"/>
                <a:gd name="T10" fmla="*/ 0 w 96"/>
                <a:gd name="T11" fmla="*/ 61 h 70"/>
                <a:gd name="T12" fmla="*/ 14 w 96"/>
                <a:gd name="T13" fmla="*/ 66 h 70"/>
                <a:gd name="T14" fmla="*/ 23 w 96"/>
                <a:gd name="T15" fmla="*/ 44 h 70"/>
                <a:gd name="T16" fmla="*/ 90 w 96"/>
                <a:gd name="T17" fmla="*/ 67 h 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6" h="70">
                  <a:moveTo>
                    <a:pt x="89" y="69"/>
                  </a:moveTo>
                  <a:lnTo>
                    <a:pt x="95" y="53"/>
                  </a:lnTo>
                  <a:lnTo>
                    <a:pt x="29" y="28"/>
                  </a:lnTo>
                  <a:lnTo>
                    <a:pt x="38" y="5"/>
                  </a:lnTo>
                  <a:lnTo>
                    <a:pt x="24" y="0"/>
                  </a:lnTo>
                  <a:lnTo>
                    <a:pt x="0" y="63"/>
                  </a:lnTo>
                  <a:lnTo>
                    <a:pt x="14" y="68"/>
                  </a:lnTo>
                  <a:lnTo>
                    <a:pt x="23" y="45"/>
                  </a:lnTo>
                  <a:lnTo>
                    <a:pt x="89" y="69"/>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76" name="Freeform 48"/>
            <p:cNvSpPr>
              <a:spLocks/>
            </p:cNvSpPr>
            <p:nvPr/>
          </p:nvSpPr>
          <p:spPr bwMode="auto">
            <a:xfrm>
              <a:off x="200" y="3138"/>
              <a:ext cx="78" cy="71"/>
            </a:xfrm>
            <a:custGeom>
              <a:avLst/>
              <a:gdLst>
                <a:gd name="T0" fmla="*/ 65 w 77"/>
                <a:gd name="T1" fmla="*/ 70 h 71"/>
                <a:gd name="T2" fmla="*/ 77 w 77"/>
                <a:gd name="T3" fmla="*/ 57 h 71"/>
                <a:gd name="T4" fmla="*/ 12 w 77"/>
                <a:gd name="T5" fmla="*/ 0 h 71"/>
                <a:gd name="T6" fmla="*/ 0 w 77"/>
                <a:gd name="T7" fmla="*/ 13 h 71"/>
                <a:gd name="T8" fmla="*/ 65 w 77"/>
                <a:gd name="T9" fmla="*/ 70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71">
                  <a:moveTo>
                    <a:pt x="64" y="70"/>
                  </a:moveTo>
                  <a:lnTo>
                    <a:pt x="76" y="57"/>
                  </a:lnTo>
                  <a:lnTo>
                    <a:pt x="12" y="0"/>
                  </a:lnTo>
                  <a:lnTo>
                    <a:pt x="0" y="13"/>
                  </a:lnTo>
                  <a:lnTo>
                    <a:pt x="64" y="70"/>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77" name="Freeform 49"/>
            <p:cNvSpPr>
              <a:spLocks/>
            </p:cNvSpPr>
            <p:nvPr/>
          </p:nvSpPr>
          <p:spPr bwMode="auto">
            <a:xfrm>
              <a:off x="480" y="2954"/>
              <a:ext cx="85" cy="95"/>
            </a:xfrm>
            <a:custGeom>
              <a:avLst/>
              <a:gdLst>
                <a:gd name="T0" fmla="*/ 66 w 84"/>
                <a:gd name="T1" fmla="*/ 53 h 93"/>
                <a:gd name="T2" fmla="*/ 67 w 84"/>
                <a:gd name="T3" fmla="*/ 57 h 93"/>
                <a:gd name="T4" fmla="*/ 65 w 84"/>
                <a:gd name="T5" fmla="*/ 63 h 93"/>
                <a:gd name="T6" fmla="*/ 62 w 84"/>
                <a:gd name="T7" fmla="*/ 69 h 93"/>
                <a:gd name="T8" fmla="*/ 57 w 84"/>
                <a:gd name="T9" fmla="*/ 74 h 93"/>
                <a:gd name="T10" fmla="*/ 53 w 84"/>
                <a:gd name="T11" fmla="*/ 76 h 93"/>
                <a:gd name="T12" fmla="*/ 48 w 84"/>
                <a:gd name="T13" fmla="*/ 77 h 93"/>
                <a:gd name="T14" fmla="*/ 43 w 84"/>
                <a:gd name="T15" fmla="*/ 77 h 93"/>
                <a:gd name="T16" fmla="*/ 38 w 84"/>
                <a:gd name="T17" fmla="*/ 76 h 93"/>
                <a:gd name="T18" fmla="*/ 34 w 84"/>
                <a:gd name="T19" fmla="*/ 74 h 93"/>
                <a:gd name="T20" fmla="*/ 30 w 84"/>
                <a:gd name="T21" fmla="*/ 70 h 93"/>
                <a:gd name="T22" fmla="*/ 27 w 84"/>
                <a:gd name="T23" fmla="*/ 66 h 93"/>
                <a:gd name="T24" fmla="*/ 22 w 84"/>
                <a:gd name="T25" fmla="*/ 59 h 93"/>
                <a:gd name="T26" fmla="*/ 20 w 84"/>
                <a:gd name="T27" fmla="*/ 52 h 93"/>
                <a:gd name="T28" fmla="*/ 18 w 84"/>
                <a:gd name="T29" fmla="*/ 46 h 93"/>
                <a:gd name="T30" fmla="*/ 18 w 84"/>
                <a:gd name="T31" fmla="*/ 40 h 93"/>
                <a:gd name="T32" fmla="*/ 18 w 84"/>
                <a:gd name="T33" fmla="*/ 35 h 93"/>
                <a:gd name="T34" fmla="*/ 20 w 84"/>
                <a:gd name="T35" fmla="*/ 30 h 93"/>
                <a:gd name="T36" fmla="*/ 22 w 84"/>
                <a:gd name="T37" fmla="*/ 26 h 93"/>
                <a:gd name="T38" fmla="*/ 26 w 84"/>
                <a:gd name="T39" fmla="*/ 22 h 93"/>
                <a:gd name="T40" fmla="*/ 30 w 84"/>
                <a:gd name="T41" fmla="*/ 19 h 93"/>
                <a:gd name="T42" fmla="*/ 34 w 84"/>
                <a:gd name="T43" fmla="*/ 17 h 93"/>
                <a:gd name="T44" fmla="*/ 40 w 84"/>
                <a:gd name="T45" fmla="*/ 17 h 93"/>
                <a:gd name="T46" fmla="*/ 47 w 84"/>
                <a:gd name="T47" fmla="*/ 17 h 93"/>
                <a:gd name="T48" fmla="*/ 50 w 84"/>
                <a:gd name="T49" fmla="*/ 18 h 93"/>
                <a:gd name="T50" fmla="*/ 52 w 84"/>
                <a:gd name="T51" fmla="*/ 20 h 93"/>
                <a:gd name="T52" fmla="*/ 56 w 84"/>
                <a:gd name="T53" fmla="*/ 26 h 93"/>
                <a:gd name="T54" fmla="*/ 71 w 84"/>
                <a:gd name="T55" fmla="*/ 16 h 93"/>
                <a:gd name="T56" fmla="*/ 67 w 84"/>
                <a:gd name="T57" fmla="*/ 11 h 93"/>
                <a:gd name="T58" fmla="*/ 63 w 84"/>
                <a:gd name="T59" fmla="*/ 6 h 93"/>
                <a:gd name="T60" fmla="*/ 58 w 84"/>
                <a:gd name="T61" fmla="*/ 3 h 93"/>
                <a:gd name="T62" fmla="*/ 52 w 84"/>
                <a:gd name="T63" fmla="*/ 1 h 93"/>
                <a:gd name="T64" fmla="*/ 46 w 84"/>
                <a:gd name="T65" fmla="*/ 0 h 93"/>
                <a:gd name="T66" fmla="*/ 38 w 84"/>
                <a:gd name="T67" fmla="*/ 0 h 93"/>
                <a:gd name="T68" fmla="*/ 31 w 84"/>
                <a:gd name="T69" fmla="*/ 2 h 93"/>
                <a:gd name="T70" fmla="*/ 23 w 84"/>
                <a:gd name="T71" fmla="*/ 5 h 93"/>
                <a:gd name="T72" fmla="*/ 16 w 84"/>
                <a:gd name="T73" fmla="*/ 8 h 93"/>
                <a:gd name="T74" fmla="*/ 12 w 84"/>
                <a:gd name="T75" fmla="*/ 12 h 93"/>
                <a:gd name="T76" fmla="*/ 6 w 84"/>
                <a:gd name="T77" fmla="*/ 18 h 93"/>
                <a:gd name="T78" fmla="*/ 2 w 84"/>
                <a:gd name="T79" fmla="*/ 26 h 93"/>
                <a:gd name="T80" fmla="*/ 0 w 84"/>
                <a:gd name="T81" fmla="*/ 34 h 93"/>
                <a:gd name="T82" fmla="*/ 0 w 84"/>
                <a:gd name="T83" fmla="*/ 38 h 93"/>
                <a:gd name="T84" fmla="*/ 0 w 84"/>
                <a:gd name="T85" fmla="*/ 47 h 93"/>
                <a:gd name="T86" fmla="*/ 2 w 84"/>
                <a:gd name="T87" fmla="*/ 56 h 93"/>
                <a:gd name="T88" fmla="*/ 6 w 84"/>
                <a:gd name="T89" fmla="*/ 66 h 93"/>
                <a:gd name="T90" fmla="*/ 11 w 84"/>
                <a:gd name="T91" fmla="*/ 76 h 93"/>
                <a:gd name="T92" fmla="*/ 16 w 84"/>
                <a:gd name="T93" fmla="*/ 83 h 93"/>
                <a:gd name="T94" fmla="*/ 22 w 84"/>
                <a:gd name="T95" fmla="*/ 88 h 93"/>
                <a:gd name="T96" fmla="*/ 27 w 84"/>
                <a:gd name="T97" fmla="*/ 91 h 93"/>
                <a:gd name="T98" fmla="*/ 33 w 84"/>
                <a:gd name="T99" fmla="*/ 93 h 93"/>
                <a:gd name="T100" fmla="*/ 36 w 84"/>
                <a:gd name="T101" fmla="*/ 94 h 93"/>
                <a:gd name="T102" fmla="*/ 40 w 84"/>
                <a:gd name="T103" fmla="*/ 94 h 93"/>
                <a:gd name="T104" fmla="*/ 49 w 84"/>
                <a:gd name="T105" fmla="*/ 94 h 93"/>
                <a:gd name="T106" fmla="*/ 58 w 84"/>
                <a:gd name="T107" fmla="*/ 91 h 93"/>
                <a:gd name="T108" fmla="*/ 65 w 84"/>
                <a:gd name="T109" fmla="*/ 87 h 93"/>
                <a:gd name="T110" fmla="*/ 71 w 84"/>
                <a:gd name="T111" fmla="*/ 83 h 93"/>
                <a:gd name="T112" fmla="*/ 76 w 84"/>
                <a:gd name="T113" fmla="*/ 79 h 93"/>
                <a:gd name="T114" fmla="*/ 80 w 84"/>
                <a:gd name="T115" fmla="*/ 73 h 93"/>
                <a:gd name="T116" fmla="*/ 82 w 84"/>
                <a:gd name="T117" fmla="*/ 66 h 93"/>
                <a:gd name="T118" fmla="*/ 84 w 84"/>
                <a:gd name="T119" fmla="*/ 60 h 93"/>
                <a:gd name="T120" fmla="*/ 84 w 84"/>
                <a:gd name="T121" fmla="*/ 57 h 93"/>
                <a:gd name="T122" fmla="*/ 83 w 84"/>
                <a:gd name="T123" fmla="*/ 50 h 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84" h="93">
                  <a:moveTo>
                    <a:pt x="81" y="46"/>
                  </a:moveTo>
                  <a:lnTo>
                    <a:pt x="65" y="52"/>
                  </a:lnTo>
                  <a:lnTo>
                    <a:pt x="66" y="54"/>
                  </a:lnTo>
                  <a:lnTo>
                    <a:pt x="66" y="56"/>
                  </a:lnTo>
                  <a:lnTo>
                    <a:pt x="65" y="59"/>
                  </a:lnTo>
                  <a:lnTo>
                    <a:pt x="64" y="62"/>
                  </a:lnTo>
                  <a:lnTo>
                    <a:pt x="63" y="65"/>
                  </a:lnTo>
                  <a:lnTo>
                    <a:pt x="61" y="68"/>
                  </a:lnTo>
                  <a:lnTo>
                    <a:pt x="59" y="70"/>
                  </a:lnTo>
                  <a:lnTo>
                    <a:pt x="56" y="72"/>
                  </a:lnTo>
                  <a:lnTo>
                    <a:pt x="54" y="73"/>
                  </a:lnTo>
                  <a:lnTo>
                    <a:pt x="52" y="74"/>
                  </a:lnTo>
                  <a:lnTo>
                    <a:pt x="50" y="74"/>
                  </a:lnTo>
                  <a:lnTo>
                    <a:pt x="47" y="75"/>
                  </a:lnTo>
                  <a:lnTo>
                    <a:pt x="45" y="75"/>
                  </a:lnTo>
                  <a:lnTo>
                    <a:pt x="42" y="75"/>
                  </a:lnTo>
                  <a:lnTo>
                    <a:pt x="40" y="75"/>
                  </a:lnTo>
                  <a:lnTo>
                    <a:pt x="38" y="74"/>
                  </a:lnTo>
                  <a:lnTo>
                    <a:pt x="36" y="74"/>
                  </a:lnTo>
                  <a:lnTo>
                    <a:pt x="34" y="72"/>
                  </a:lnTo>
                  <a:lnTo>
                    <a:pt x="32" y="71"/>
                  </a:lnTo>
                  <a:lnTo>
                    <a:pt x="30" y="69"/>
                  </a:lnTo>
                  <a:lnTo>
                    <a:pt x="28" y="67"/>
                  </a:lnTo>
                  <a:lnTo>
                    <a:pt x="27" y="65"/>
                  </a:lnTo>
                  <a:lnTo>
                    <a:pt x="23" y="60"/>
                  </a:lnTo>
                  <a:lnTo>
                    <a:pt x="22" y="58"/>
                  </a:lnTo>
                  <a:lnTo>
                    <a:pt x="21" y="54"/>
                  </a:lnTo>
                  <a:lnTo>
                    <a:pt x="20" y="51"/>
                  </a:lnTo>
                  <a:lnTo>
                    <a:pt x="19" y="48"/>
                  </a:lnTo>
                  <a:lnTo>
                    <a:pt x="18" y="45"/>
                  </a:lnTo>
                  <a:lnTo>
                    <a:pt x="18" y="42"/>
                  </a:lnTo>
                  <a:lnTo>
                    <a:pt x="18" y="39"/>
                  </a:lnTo>
                  <a:lnTo>
                    <a:pt x="18" y="36"/>
                  </a:lnTo>
                  <a:lnTo>
                    <a:pt x="18" y="34"/>
                  </a:lnTo>
                  <a:lnTo>
                    <a:pt x="19" y="31"/>
                  </a:lnTo>
                  <a:lnTo>
                    <a:pt x="20" y="29"/>
                  </a:lnTo>
                  <a:lnTo>
                    <a:pt x="21" y="27"/>
                  </a:lnTo>
                  <a:lnTo>
                    <a:pt x="22" y="25"/>
                  </a:lnTo>
                  <a:lnTo>
                    <a:pt x="24" y="24"/>
                  </a:lnTo>
                  <a:lnTo>
                    <a:pt x="26" y="22"/>
                  </a:lnTo>
                  <a:lnTo>
                    <a:pt x="28" y="20"/>
                  </a:lnTo>
                  <a:lnTo>
                    <a:pt x="30" y="19"/>
                  </a:lnTo>
                  <a:lnTo>
                    <a:pt x="32" y="18"/>
                  </a:lnTo>
                  <a:lnTo>
                    <a:pt x="34" y="17"/>
                  </a:lnTo>
                  <a:lnTo>
                    <a:pt x="36" y="17"/>
                  </a:lnTo>
                  <a:lnTo>
                    <a:pt x="40" y="17"/>
                  </a:lnTo>
                  <a:lnTo>
                    <a:pt x="43" y="17"/>
                  </a:lnTo>
                  <a:lnTo>
                    <a:pt x="46" y="17"/>
                  </a:lnTo>
                  <a:lnTo>
                    <a:pt x="47" y="17"/>
                  </a:lnTo>
                  <a:lnTo>
                    <a:pt x="49" y="18"/>
                  </a:lnTo>
                  <a:lnTo>
                    <a:pt x="50" y="19"/>
                  </a:lnTo>
                  <a:lnTo>
                    <a:pt x="51" y="20"/>
                  </a:lnTo>
                  <a:lnTo>
                    <a:pt x="53" y="22"/>
                  </a:lnTo>
                  <a:lnTo>
                    <a:pt x="55" y="25"/>
                  </a:lnTo>
                  <a:lnTo>
                    <a:pt x="71" y="19"/>
                  </a:lnTo>
                  <a:lnTo>
                    <a:pt x="70" y="16"/>
                  </a:lnTo>
                  <a:lnTo>
                    <a:pt x="68" y="13"/>
                  </a:lnTo>
                  <a:lnTo>
                    <a:pt x="66" y="11"/>
                  </a:lnTo>
                  <a:lnTo>
                    <a:pt x="64" y="8"/>
                  </a:lnTo>
                  <a:lnTo>
                    <a:pt x="62" y="6"/>
                  </a:lnTo>
                  <a:lnTo>
                    <a:pt x="60" y="4"/>
                  </a:lnTo>
                  <a:lnTo>
                    <a:pt x="57" y="3"/>
                  </a:lnTo>
                  <a:lnTo>
                    <a:pt x="54" y="2"/>
                  </a:lnTo>
                  <a:lnTo>
                    <a:pt x="51" y="1"/>
                  </a:lnTo>
                  <a:lnTo>
                    <a:pt x="48" y="0"/>
                  </a:lnTo>
                  <a:lnTo>
                    <a:pt x="45" y="0"/>
                  </a:lnTo>
                  <a:lnTo>
                    <a:pt x="42" y="0"/>
                  </a:lnTo>
                  <a:lnTo>
                    <a:pt x="38" y="0"/>
                  </a:lnTo>
                  <a:lnTo>
                    <a:pt x="35" y="1"/>
                  </a:lnTo>
                  <a:lnTo>
                    <a:pt x="31" y="2"/>
                  </a:lnTo>
                  <a:lnTo>
                    <a:pt x="27" y="3"/>
                  </a:lnTo>
                  <a:lnTo>
                    <a:pt x="23" y="5"/>
                  </a:lnTo>
                  <a:lnTo>
                    <a:pt x="19" y="7"/>
                  </a:lnTo>
                  <a:lnTo>
                    <a:pt x="16" y="8"/>
                  </a:lnTo>
                  <a:lnTo>
                    <a:pt x="15" y="10"/>
                  </a:lnTo>
                  <a:lnTo>
                    <a:pt x="12" y="12"/>
                  </a:lnTo>
                  <a:lnTo>
                    <a:pt x="8" y="15"/>
                  </a:lnTo>
                  <a:lnTo>
                    <a:pt x="6" y="18"/>
                  </a:lnTo>
                  <a:lnTo>
                    <a:pt x="4" y="22"/>
                  </a:lnTo>
                  <a:lnTo>
                    <a:pt x="2" y="25"/>
                  </a:lnTo>
                  <a:lnTo>
                    <a:pt x="1" y="29"/>
                  </a:lnTo>
                  <a:lnTo>
                    <a:pt x="0" y="33"/>
                  </a:lnTo>
                  <a:lnTo>
                    <a:pt x="0" y="35"/>
                  </a:lnTo>
                  <a:lnTo>
                    <a:pt x="0" y="37"/>
                  </a:lnTo>
                  <a:lnTo>
                    <a:pt x="0" y="41"/>
                  </a:lnTo>
                  <a:lnTo>
                    <a:pt x="0" y="46"/>
                  </a:lnTo>
                  <a:lnTo>
                    <a:pt x="1" y="51"/>
                  </a:lnTo>
                  <a:lnTo>
                    <a:pt x="2" y="55"/>
                  </a:lnTo>
                  <a:lnTo>
                    <a:pt x="4" y="61"/>
                  </a:lnTo>
                  <a:lnTo>
                    <a:pt x="6" y="65"/>
                  </a:lnTo>
                  <a:lnTo>
                    <a:pt x="8" y="70"/>
                  </a:lnTo>
                  <a:lnTo>
                    <a:pt x="11" y="74"/>
                  </a:lnTo>
                  <a:lnTo>
                    <a:pt x="13" y="78"/>
                  </a:lnTo>
                  <a:lnTo>
                    <a:pt x="16" y="81"/>
                  </a:lnTo>
                  <a:lnTo>
                    <a:pt x="19" y="84"/>
                  </a:lnTo>
                  <a:lnTo>
                    <a:pt x="22" y="86"/>
                  </a:lnTo>
                  <a:lnTo>
                    <a:pt x="25" y="88"/>
                  </a:lnTo>
                  <a:lnTo>
                    <a:pt x="27" y="89"/>
                  </a:lnTo>
                  <a:lnTo>
                    <a:pt x="29" y="90"/>
                  </a:lnTo>
                  <a:lnTo>
                    <a:pt x="33" y="91"/>
                  </a:lnTo>
                  <a:lnTo>
                    <a:pt x="34" y="91"/>
                  </a:lnTo>
                  <a:lnTo>
                    <a:pt x="36" y="92"/>
                  </a:lnTo>
                  <a:lnTo>
                    <a:pt x="38" y="92"/>
                  </a:lnTo>
                  <a:lnTo>
                    <a:pt x="40" y="92"/>
                  </a:lnTo>
                  <a:lnTo>
                    <a:pt x="44" y="92"/>
                  </a:lnTo>
                  <a:lnTo>
                    <a:pt x="48" y="92"/>
                  </a:lnTo>
                  <a:lnTo>
                    <a:pt x="52" y="90"/>
                  </a:lnTo>
                  <a:lnTo>
                    <a:pt x="57" y="89"/>
                  </a:lnTo>
                  <a:lnTo>
                    <a:pt x="61" y="87"/>
                  </a:lnTo>
                  <a:lnTo>
                    <a:pt x="64" y="85"/>
                  </a:lnTo>
                  <a:lnTo>
                    <a:pt x="67" y="83"/>
                  </a:lnTo>
                  <a:lnTo>
                    <a:pt x="70" y="81"/>
                  </a:lnTo>
                  <a:lnTo>
                    <a:pt x="73" y="79"/>
                  </a:lnTo>
                  <a:lnTo>
                    <a:pt x="75" y="77"/>
                  </a:lnTo>
                  <a:lnTo>
                    <a:pt x="77" y="74"/>
                  </a:lnTo>
                  <a:lnTo>
                    <a:pt x="79" y="71"/>
                  </a:lnTo>
                  <a:lnTo>
                    <a:pt x="80" y="69"/>
                  </a:lnTo>
                  <a:lnTo>
                    <a:pt x="81" y="65"/>
                  </a:lnTo>
                  <a:lnTo>
                    <a:pt x="82" y="62"/>
                  </a:lnTo>
                  <a:lnTo>
                    <a:pt x="83" y="59"/>
                  </a:lnTo>
                  <a:lnTo>
                    <a:pt x="83" y="57"/>
                  </a:lnTo>
                  <a:lnTo>
                    <a:pt x="83" y="56"/>
                  </a:lnTo>
                  <a:lnTo>
                    <a:pt x="83" y="52"/>
                  </a:lnTo>
                  <a:lnTo>
                    <a:pt x="82" y="49"/>
                  </a:lnTo>
                  <a:lnTo>
                    <a:pt x="81" y="46"/>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78" name="Freeform 50"/>
            <p:cNvSpPr>
              <a:spLocks/>
            </p:cNvSpPr>
            <p:nvPr/>
          </p:nvSpPr>
          <p:spPr bwMode="auto">
            <a:xfrm>
              <a:off x="595" y="2938"/>
              <a:ext cx="80" cy="92"/>
            </a:xfrm>
            <a:custGeom>
              <a:avLst/>
              <a:gdLst>
                <a:gd name="T0" fmla="*/ 15 w 81"/>
                <a:gd name="T1" fmla="*/ 3 h 93"/>
                <a:gd name="T2" fmla="*/ 0 w 81"/>
                <a:gd name="T3" fmla="*/ 91 h 93"/>
                <a:gd name="T4" fmla="*/ 18 w 81"/>
                <a:gd name="T5" fmla="*/ 88 h 93"/>
                <a:gd name="T6" fmla="*/ 21 w 81"/>
                <a:gd name="T7" fmla="*/ 70 h 93"/>
                <a:gd name="T8" fmla="*/ 52 w 81"/>
                <a:gd name="T9" fmla="*/ 64 h 93"/>
                <a:gd name="T10" fmla="*/ 61 w 81"/>
                <a:gd name="T11" fmla="*/ 80 h 93"/>
                <a:gd name="T12" fmla="*/ 79 w 81"/>
                <a:gd name="T13" fmla="*/ 77 h 93"/>
                <a:gd name="T14" fmla="*/ 43 w 81"/>
                <a:gd name="T15" fmla="*/ 16 h 93"/>
                <a:gd name="T16" fmla="*/ 28 w 81"/>
                <a:gd name="T17" fmla="*/ 18 h 93"/>
                <a:gd name="T18" fmla="*/ 45 w 81"/>
                <a:gd name="T19" fmla="*/ 51 h 93"/>
                <a:gd name="T20" fmla="*/ 23 w 81"/>
                <a:gd name="T21" fmla="*/ 55 h 93"/>
                <a:gd name="T22" fmla="*/ 28 w 81"/>
                <a:gd name="T23" fmla="*/ 18 h 93"/>
                <a:gd name="T24" fmla="*/ 43 w 81"/>
                <a:gd name="T25" fmla="*/ 16 h 93"/>
                <a:gd name="T26" fmla="*/ 35 w 81"/>
                <a:gd name="T27" fmla="*/ 0 h 93"/>
                <a:gd name="T28" fmla="*/ 15 w 81"/>
                <a:gd name="T29" fmla="*/ 3 h 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1" h="93">
                  <a:moveTo>
                    <a:pt x="15" y="3"/>
                  </a:moveTo>
                  <a:lnTo>
                    <a:pt x="0" y="92"/>
                  </a:lnTo>
                  <a:lnTo>
                    <a:pt x="18" y="89"/>
                  </a:lnTo>
                  <a:lnTo>
                    <a:pt x="21" y="71"/>
                  </a:lnTo>
                  <a:lnTo>
                    <a:pt x="53" y="65"/>
                  </a:lnTo>
                  <a:lnTo>
                    <a:pt x="62" y="81"/>
                  </a:lnTo>
                  <a:lnTo>
                    <a:pt x="80" y="78"/>
                  </a:lnTo>
                  <a:lnTo>
                    <a:pt x="44" y="16"/>
                  </a:lnTo>
                  <a:lnTo>
                    <a:pt x="28" y="18"/>
                  </a:lnTo>
                  <a:lnTo>
                    <a:pt x="46" y="52"/>
                  </a:lnTo>
                  <a:lnTo>
                    <a:pt x="23" y="56"/>
                  </a:lnTo>
                  <a:lnTo>
                    <a:pt x="28" y="18"/>
                  </a:lnTo>
                  <a:lnTo>
                    <a:pt x="44" y="16"/>
                  </a:lnTo>
                  <a:lnTo>
                    <a:pt x="35" y="0"/>
                  </a:lnTo>
                  <a:lnTo>
                    <a:pt x="15" y="3"/>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79" name="Freeform 51"/>
            <p:cNvSpPr>
              <a:spLocks/>
            </p:cNvSpPr>
            <p:nvPr/>
          </p:nvSpPr>
          <p:spPr bwMode="auto">
            <a:xfrm>
              <a:off x="698" y="2930"/>
              <a:ext cx="60" cy="87"/>
            </a:xfrm>
            <a:custGeom>
              <a:avLst/>
              <a:gdLst>
                <a:gd name="T0" fmla="*/ 0 w 60"/>
                <a:gd name="T1" fmla="*/ 85 h 88"/>
                <a:gd name="T2" fmla="*/ 59 w 60"/>
                <a:gd name="T3" fmla="*/ 86 h 88"/>
                <a:gd name="T4" fmla="*/ 59 w 60"/>
                <a:gd name="T5" fmla="*/ 70 h 88"/>
                <a:gd name="T6" fmla="*/ 18 w 60"/>
                <a:gd name="T7" fmla="*/ 69 h 88"/>
                <a:gd name="T8" fmla="*/ 19 w 60"/>
                <a:gd name="T9" fmla="*/ 0 h 88"/>
                <a:gd name="T10" fmla="*/ 2 w 60"/>
                <a:gd name="T11" fmla="*/ 0 h 88"/>
                <a:gd name="T12" fmla="*/ 0 w 60"/>
                <a:gd name="T13" fmla="*/ 85 h 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88">
                  <a:moveTo>
                    <a:pt x="0" y="86"/>
                  </a:moveTo>
                  <a:lnTo>
                    <a:pt x="59" y="87"/>
                  </a:lnTo>
                  <a:lnTo>
                    <a:pt x="59" y="71"/>
                  </a:lnTo>
                  <a:lnTo>
                    <a:pt x="18" y="70"/>
                  </a:lnTo>
                  <a:lnTo>
                    <a:pt x="19" y="0"/>
                  </a:lnTo>
                  <a:lnTo>
                    <a:pt x="2" y="0"/>
                  </a:lnTo>
                  <a:lnTo>
                    <a:pt x="0" y="86"/>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80" name="Freeform 52"/>
            <p:cNvSpPr>
              <a:spLocks/>
            </p:cNvSpPr>
            <p:nvPr/>
          </p:nvSpPr>
          <p:spPr bwMode="auto">
            <a:xfrm>
              <a:off x="140" y="3172"/>
              <a:ext cx="95" cy="90"/>
            </a:xfrm>
            <a:custGeom>
              <a:avLst/>
              <a:gdLst>
                <a:gd name="T0" fmla="*/ 84 w 95"/>
                <a:gd name="T1" fmla="*/ 89 h 88"/>
                <a:gd name="T2" fmla="*/ 94 w 95"/>
                <a:gd name="T3" fmla="*/ 74 h 88"/>
                <a:gd name="T4" fmla="*/ 37 w 95"/>
                <a:gd name="T5" fmla="*/ 31 h 88"/>
                <a:gd name="T6" fmla="*/ 52 w 95"/>
                <a:gd name="T7" fmla="*/ 9 h 88"/>
                <a:gd name="T8" fmla="*/ 40 w 95"/>
                <a:gd name="T9" fmla="*/ 0 h 88"/>
                <a:gd name="T10" fmla="*/ 0 w 95"/>
                <a:gd name="T11" fmla="*/ 57 h 88"/>
                <a:gd name="T12" fmla="*/ 12 w 95"/>
                <a:gd name="T13" fmla="*/ 66 h 88"/>
                <a:gd name="T14" fmla="*/ 27 w 95"/>
                <a:gd name="T15" fmla="*/ 45 h 88"/>
                <a:gd name="T16" fmla="*/ 84 w 95"/>
                <a:gd name="T17" fmla="*/ 89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88">
                  <a:moveTo>
                    <a:pt x="84" y="87"/>
                  </a:moveTo>
                  <a:lnTo>
                    <a:pt x="94" y="72"/>
                  </a:lnTo>
                  <a:lnTo>
                    <a:pt x="37" y="30"/>
                  </a:lnTo>
                  <a:lnTo>
                    <a:pt x="52" y="9"/>
                  </a:lnTo>
                  <a:lnTo>
                    <a:pt x="40" y="0"/>
                  </a:lnTo>
                  <a:lnTo>
                    <a:pt x="0" y="56"/>
                  </a:lnTo>
                  <a:lnTo>
                    <a:pt x="12" y="65"/>
                  </a:lnTo>
                  <a:lnTo>
                    <a:pt x="27" y="44"/>
                  </a:lnTo>
                  <a:lnTo>
                    <a:pt x="84" y="87"/>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81" name="Freeform 53"/>
            <p:cNvSpPr>
              <a:spLocks/>
            </p:cNvSpPr>
            <p:nvPr/>
          </p:nvSpPr>
          <p:spPr bwMode="auto">
            <a:xfrm>
              <a:off x="325" y="3014"/>
              <a:ext cx="83" cy="97"/>
            </a:xfrm>
            <a:custGeom>
              <a:avLst/>
              <a:gdLst>
                <a:gd name="T0" fmla="*/ 67 w 83"/>
                <a:gd name="T1" fmla="*/ 96 h 96"/>
                <a:gd name="T2" fmla="*/ 82 w 83"/>
                <a:gd name="T3" fmla="*/ 87 h 96"/>
                <a:gd name="T4" fmla="*/ 45 w 83"/>
                <a:gd name="T5" fmla="*/ 26 h 96"/>
                <a:gd name="T6" fmla="*/ 66 w 83"/>
                <a:gd name="T7" fmla="*/ 13 h 96"/>
                <a:gd name="T8" fmla="*/ 58 w 83"/>
                <a:gd name="T9" fmla="*/ 0 h 96"/>
                <a:gd name="T10" fmla="*/ 0 w 83"/>
                <a:gd name="T11" fmla="*/ 36 h 96"/>
                <a:gd name="T12" fmla="*/ 9 w 83"/>
                <a:gd name="T13" fmla="*/ 50 h 96"/>
                <a:gd name="T14" fmla="*/ 30 w 83"/>
                <a:gd name="T15" fmla="*/ 36 h 96"/>
                <a:gd name="T16" fmla="*/ 67 w 83"/>
                <a:gd name="T17" fmla="*/ 96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96">
                  <a:moveTo>
                    <a:pt x="67" y="95"/>
                  </a:moveTo>
                  <a:lnTo>
                    <a:pt x="82" y="86"/>
                  </a:lnTo>
                  <a:lnTo>
                    <a:pt x="45" y="26"/>
                  </a:lnTo>
                  <a:lnTo>
                    <a:pt x="66" y="13"/>
                  </a:lnTo>
                  <a:lnTo>
                    <a:pt x="58" y="0"/>
                  </a:lnTo>
                  <a:lnTo>
                    <a:pt x="0" y="36"/>
                  </a:lnTo>
                  <a:lnTo>
                    <a:pt x="9" y="49"/>
                  </a:lnTo>
                  <a:lnTo>
                    <a:pt x="30" y="36"/>
                  </a:lnTo>
                  <a:lnTo>
                    <a:pt x="67" y="95"/>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82" name="Freeform 54"/>
            <p:cNvSpPr>
              <a:spLocks/>
            </p:cNvSpPr>
            <p:nvPr/>
          </p:nvSpPr>
          <p:spPr bwMode="auto">
            <a:xfrm>
              <a:off x="953" y="2975"/>
              <a:ext cx="92" cy="108"/>
            </a:xfrm>
            <a:custGeom>
              <a:avLst/>
              <a:gdLst>
                <a:gd name="T0" fmla="*/ 0 w 93"/>
                <a:gd name="T1" fmla="*/ 78 h 109"/>
                <a:gd name="T2" fmla="*/ 56 w 93"/>
                <a:gd name="T3" fmla="*/ 107 h 109"/>
                <a:gd name="T4" fmla="*/ 63 w 93"/>
                <a:gd name="T5" fmla="*/ 92 h 109"/>
                <a:gd name="T6" fmla="*/ 22 w 93"/>
                <a:gd name="T7" fmla="*/ 71 h 109"/>
                <a:gd name="T8" fmla="*/ 32 w 93"/>
                <a:gd name="T9" fmla="*/ 52 h 109"/>
                <a:gd name="T10" fmla="*/ 67 w 93"/>
                <a:gd name="T11" fmla="*/ 69 h 109"/>
                <a:gd name="T12" fmla="*/ 74 w 93"/>
                <a:gd name="T13" fmla="*/ 56 h 109"/>
                <a:gd name="T14" fmla="*/ 38 w 93"/>
                <a:gd name="T15" fmla="*/ 39 h 109"/>
                <a:gd name="T16" fmla="*/ 46 w 93"/>
                <a:gd name="T17" fmla="*/ 22 h 109"/>
                <a:gd name="T18" fmla="*/ 85 w 93"/>
                <a:gd name="T19" fmla="*/ 42 h 109"/>
                <a:gd name="T20" fmla="*/ 91 w 93"/>
                <a:gd name="T21" fmla="*/ 28 h 109"/>
                <a:gd name="T22" fmla="*/ 37 w 93"/>
                <a:gd name="T23" fmla="*/ 0 h 109"/>
                <a:gd name="T24" fmla="*/ 0 w 93"/>
                <a:gd name="T25" fmla="*/ 78 h 1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3" h="109">
                  <a:moveTo>
                    <a:pt x="0" y="79"/>
                  </a:moveTo>
                  <a:lnTo>
                    <a:pt x="57" y="108"/>
                  </a:lnTo>
                  <a:lnTo>
                    <a:pt x="64" y="93"/>
                  </a:lnTo>
                  <a:lnTo>
                    <a:pt x="22" y="72"/>
                  </a:lnTo>
                  <a:lnTo>
                    <a:pt x="32" y="52"/>
                  </a:lnTo>
                  <a:lnTo>
                    <a:pt x="68" y="70"/>
                  </a:lnTo>
                  <a:lnTo>
                    <a:pt x="75" y="57"/>
                  </a:lnTo>
                  <a:lnTo>
                    <a:pt x="38" y="39"/>
                  </a:lnTo>
                  <a:lnTo>
                    <a:pt x="46" y="22"/>
                  </a:lnTo>
                  <a:lnTo>
                    <a:pt x="86" y="42"/>
                  </a:lnTo>
                  <a:lnTo>
                    <a:pt x="92" y="28"/>
                  </a:lnTo>
                  <a:lnTo>
                    <a:pt x="37" y="0"/>
                  </a:lnTo>
                  <a:lnTo>
                    <a:pt x="0" y="79"/>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83" name="Freeform 55"/>
            <p:cNvSpPr>
              <a:spLocks/>
            </p:cNvSpPr>
            <p:nvPr/>
          </p:nvSpPr>
          <p:spPr bwMode="auto">
            <a:xfrm>
              <a:off x="1038" y="3027"/>
              <a:ext cx="85" cy="95"/>
            </a:xfrm>
            <a:custGeom>
              <a:avLst/>
              <a:gdLst>
                <a:gd name="T0" fmla="*/ 2 w 85"/>
                <a:gd name="T1" fmla="*/ 46 h 93"/>
                <a:gd name="T2" fmla="*/ 0 w 85"/>
                <a:gd name="T3" fmla="*/ 55 h 93"/>
                <a:gd name="T4" fmla="*/ 1 w 85"/>
                <a:gd name="T5" fmla="*/ 64 h 93"/>
                <a:gd name="T6" fmla="*/ 5 w 85"/>
                <a:gd name="T7" fmla="*/ 73 h 93"/>
                <a:gd name="T8" fmla="*/ 12 w 85"/>
                <a:gd name="T9" fmla="*/ 81 h 93"/>
                <a:gd name="T10" fmla="*/ 21 w 85"/>
                <a:gd name="T11" fmla="*/ 87 h 93"/>
                <a:gd name="T12" fmla="*/ 30 w 85"/>
                <a:gd name="T13" fmla="*/ 92 h 93"/>
                <a:gd name="T14" fmla="*/ 40 w 85"/>
                <a:gd name="T15" fmla="*/ 94 h 93"/>
                <a:gd name="T16" fmla="*/ 48 w 85"/>
                <a:gd name="T17" fmla="*/ 93 h 93"/>
                <a:gd name="T18" fmla="*/ 55 w 85"/>
                <a:gd name="T19" fmla="*/ 89 h 93"/>
                <a:gd name="T20" fmla="*/ 62 w 85"/>
                <a:gd name="T21" fmla="*/ 82 h 93"/>
                <a:gd name="T22" fmla="*/ 66 w 85"/>
                <a:gd name="T23" fmla="*/ 74 h 93"/>
                <a:gd name="T24" fmla="*/ 66 w 85"/>
                <a:gd name="T25" fmla="*/ 65 h 93"/>
                <a:gd name="T26" fmla="*/ 62 w 85"/>
                <a:gd name="T27" fmla="*/ 55 h 93"/>
                <a:gd name="T28" fmla="*/ 51 w 85"/>
                <a:gd name="T29" fmla="*/ 42 h 93"/>
                <a:gd name="T30" fmla="*/ 41 w 85"/>
                <a:gd name="T31" fmla="*/ 30 h 93"/>
                <a:gd name="T32" fmla="*/ 39 w 85"/>
                <a:gd name="T33" fmla="*/ 25 h 93"/>
                <a:gd name="T34" fmla="*/ 40 w 85"/>
                <a:gd name="T35" fmla="*/ 21 h 93"/>
                <a:gd name="T36" fmla="*/ 44 w 85"/>
                <a:gd name="T37" fmla="*/ 17 h 93"/>
                <a:gd name="T38" fmla="*/ 51 w 85"/>
                <a:gd name="T39" fmla="*/ 16 h 93"/>
                <a:gd name="T40" fmla="*/ 56 w 85"/>
                <a:gd name="T41" fmla="*/ 18 h 93"/>
                <a:gd name="T42" fmla="*/ 64 w 85"/>
                <a:gd name="T43" fmla="*/ 25 h 93"/>
                <a:gd name="T44" fmla="*/ 68 w 85"/>
                <a:gd name="T45" fmla="*/ 33 h 93"/>
                <a:gd name="T46" fmla="*/ 67 w 85"/>
                <a:gd name="T47" fmla="*/ 37 h 93"/>
                <a:gd name="T48" fmla="*/ 66 w 85"/>
                <a:gd name="T49" fmla="*/ 41 h 93"/>
                <a:gd name="T50" fmla="*/ 82 w 85"/>
                <a:gd name="T51" fmla="*/ 45 h 93"/>
                <a:gd name="T52" fmla="*/ 84 w 85"/>
                <a:gd name="T53" fmla="*/ 37 h 93"/>
                <a:gd name="T54" fmla="*/ 83 w 85"/>
                <a:gd name="T55" fmla="*/ 29 h 93"/>
                <a:gd name="T56" fmla="*/ 80 w 85"/>
                <a:gd name="T57" fmla="*/ 20 h 93"/>
                <a:gd name="T58" fmla="*/ 74 w 85"/>
                <a:gd name="T59" fmla="*/ 13 h 93"/>
                <a:gd name="T60" fmla="*/ 62 w 85"/>
                <a:gd name="T61" fmla="*/ 5 h 93"/>
                <a:gd name="T62" fmla="*/ 53 w 85"/>
                <a:gd name="T63" fmla="*/ 1 h 93"/>
                <a:gd name="T64" fmla="*/ 44 w 85"/>
                <a:gd name="T65" fmla="*/ 0 h 93"/>
                <a:gd name="T66" fmla="*/ 37 w 85"/>
                <a:gd name="T67" fmla="*/ 2 h 93"/>
                <a:gd name="T68" fmla="*/ 31 w 85"/>
                <a:gd name="T69" fmla="*/ 6 h 93"/>
                <a:gd name="T70" fmla="*/ 27 w 85"/>
                <a:gd name="T71" fmla="*/ 11 h 93"/>
                <a:gd name="T72" fmla="*/ 23 w 85"/>
                <a:gd name="T73" fmla="*/ 19 h 93"/>
                <a:gd name="T74" fmla="*/ 22 w 85"/>
                <a:gd name="T75" fmla="*/ 27 h 93"/>
                <a:gd name="T76" fmla="*/ 22 w 85"/>
                <a:gd name="T77" fmla="*/ 31 h 93"/>
                <a:gd name="T78" fmla="*/ 25 w 85"/>
                <a:gd name="T79" fmla="*/ 38 h 93"/>
                <a:gd name="T80" fmla="*/ 35 w 85"/>
                <a:gd name="T81" fmla="*/ 49 h 93"/>
                <a:gd name="T82" fmla="*/ 46 w 85"/>
                <a:gd name="T83" fmla="*/ 63 h 93"/>
                <a:gd name="T84" fmla="*/ 48 w 85"/>
                <a:gd name="T85" fmla="*/ 68 h 93"/>
                <a:gd name="T86" fmla="*/ 47 w 85"/>
                <a:gd name="T87" fmla="*/ 73 h 93"/>
                <a:gd name="T88" fmla="*/ 43 w 85"/>
                <a:gd name="T89" fmla="*/ 77 h 93"/>
                <a:gd name="T90" fmla="*/ 36 w 85"/>
                <a:gd name="T91" fmla="*/ 78 h 93"/>
                <a:gd name="T92" fmla="*/ 28 w 85"/>
                <a:gd name="T93" fmla="*/ 74 h 93"/>
                <a:gd name="T94" fmla="*/ 19 w 85"/>
                <a:gd name="T95" fmla="*/ 65 h 93"/>
                <a:gd name="T96" fmla="*/ 18 w 85"/>
                <a:gd name="T97" fmla="*/ 61 h 93"/>
                <a:gd name="T98" fmla="*/ 18 w 85"/>
                <a:gd name="T99" fmla="*/ 54 h 9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85" h="93">
                  <a:moveTo>
                    <a:pt x="5" y="40"/>
                  </a:moveTo>
                  <a:lnTo>
                    <a:pt x="3" y="42"/>
                  </a:lnTo>
                  <a:lnTo>
                    <a:pt x="2" y="45"/>
                  </a:lnTo>
                  <a:lnTo>
                    <a:pt x="1" y="48"/>
                  </a:lnTo>
                  <a:lnTo>
                    <a:pt x="1" y="51"/>
                  </a:lnTo>
                  <a:lnTo>
                    <a:pt x="0" y="54"/>
                  </a:lnTo>
                  <a:lnTo>
                    <a:pt x="0" y="57"/>
                  </a:lnTo>
                  <a:lnTo>
                    <a:pt x="0" y="60"/>
                  </a:lnTo>
                  <a:lnTo>
                    <a:pt x="1" y="63"/>
                  </a:lnTo>
                  <a:lnTo>
                    <a:pt x="2" y="65"/>
                  </a:lnTo>
                  <a:lnTo>
                    <a:pt x="3" y="68"/>
                  </a:lnTo>
                  <a:lnTo>
                    <a:pt x="5" y="71"/>
                  </a:lnTo>
                  <a:lnTo>
                    <a:pt x="7" y="74"/>
                  </a:lnTo>
                  <a:lnTo>
                    <a:pt x="9" y="76"/>
                  </a:lnTo>
                  <a:lnTo>
                    <a:pt x="12" y="79"/>
                  </a:lnTo>
                  <a:lnTo>
                    <a:pt x="14" y="81"/>
                  </a:lnTo>
                  <a:lnTo>
                    <a:pt x="17" y="83"/>
                  </a:lnTo>
                  <a:lnTo>
                    <a:pt x="21" y="85"/>
                  </a:lnTo>
                  <a:lnTo>
                    <a:pt x="24" y="88"/>
                  </a:lnTo>
                  <a:lnTo>
                    <a:pt x="28" y="89"/>
                  </a:lnTo>
                  <a:lnTo>
                    <a:pt x="30" y="90"/>
                  </a:lnTo>
                  <a:lnTo>
                    <a:pt x="34" y="91"/>
                  </a:lnTo>
                  <a:lnTo>
                    <a:pt x="37" y="92"/>
                  </a:lnTo>
                  <a:lnTo>
                    <a:pt x="40" y="92"/>
                  </a:lnTo>
                  <a:lnTo>
                    <a:pt x="43" y="92"/>
                  </a:lnTo>
                  <a:lnTo>
                    <a:pt x="45" y="92"/>
                  </a:lnTo>
                  <a:lnTo>
                    <a:pt x="48" y="91"/>
                  </a:lnTo>
                  <a:lnTo>
                    <a:pt x="51" y="90"/>
                  </a:lnTo>
                  <a:lnTo>
                    <a:pt x="53" y="88"/>
                  </a:lnTo>
                  <a:lnTo>
                    <a:pt x="55" y="87"/>
                  </a:lnTo>
                  <a:lnTo>
                    <a:pt x="58" y="85"/>
                  </a:lnTo>
                  <a:lnTo>
                    <a:pt x="60" y="83"/>
                  </a:lnTo>
                  <a:lnTo>
                    <a:pt x="62" y="80"/>
                  </a:lnTo>
                  <a:lnTo>
                    <a:pt x="63" y="77"/>
                  </a:lnTo>
                  <a:lnTo>
                    <a:pt x="65" y="75"/>
                  </a:lnTo>
                  <a:lnTo>
                    <a:pt x="66" y="72"/>
                  </a:lnTo>
                  <a:lnTo>
                    <a:pt x="66" y="69"/>
                  </a:lnTo>
                  <a:lnTo>
                    <a:pt x="66" y="67"/>
                  </a:lnTo>
                  <a:lnTo>
                    <a:pt x="66" y="64"/>
                  </a:lnTo>
                  <a:lnTo>
                    <a:pt x="65" y="61"/>
                  </a:lnTo>
                  <a:lnTo>
                    <a:pt x="64" y="58"/>
                  </a:lnTo>
                  <a:lnTo>
                    <a:pt x="62" y="54"/>
                  </a:lnTo>
                  <a:lnTo>
                    <a:pt x="59" y="50"/>
                  </a:lnTo>
                  <a:lnTo>
                    <a:pt x="55" y="46"/>
                  </a:lnTo>
                  <a:lnTo>
                    <a:pt x="51" y="41"/>
                  </a:lnTo>
                  <a:lnTo>
                    <a:pt x="45" y="34"/>
                  </a:lnTo>
                  <a:lnTo>
                    <a:pt x="43" y="31"/>
                  </a:lnTo>
                  <a:lnTo>
                    <a:pt x="41" y="29"/>
                  </a:lnTo>
                  <a:lnTo>
                    <a:pt x="40" y="27"/>
                  </a:lnTo>
                  <a:lnTo>
                    <a:pt x="40" y="26"/>
                  </a:lnTo>
                  <a:lnTo>
                    <a:pt x="39" y="24"/>
                  </a:lnTo>
                  <a:lnTo>
                    <a:pt x="40" y="23"/>
                  </a:lnTo>
                  <a:lnTo>
                    <a:pt x="40" y="22"/>
                  </a:lnTo>
                  <a:lnTo>
                    <a:pt x="40" y="21"/>
                  </a:lnTo>
                  <a:lnTo>
                    <a:pt x="41" y="20"/>
                  </a:lnTo>
                  <a:lnTo>
                    <a:pt x="43" y="18"/>
                  </a:lnTo>
                  <a:lnTo>
                    <a:pt x="44" y="17"/>
                  </a:lnTo>
                  <a:lnTo>
                    <a:pt x="46" y="16"/>
                  </a:lnTo>
                  <a:lnTo>
                    <a:pt x="49" y="16"/>
                  </a:lnTo>
                  <a:lnTo>
                    <a:pt x="51" y="16"/>
                  </a:lnTo>
                  <a:lnTo>
                    <a:pt x="53" y="17"/>
                  </a:lnTo>
                  <a:lnTo>
                    <a:pt x="55" y="17"/>
                  </a:lnTo>
                  <a:lnTo>
                    <a:pt x="56" y="18"/>
                  </a:lnTo>
                  <a:lnTo>
                    <a:pt x="59" y="20"/>
                  </a:lnTo>
                  <a:lnTo>
                    <a:pt x="62" y="22"/>
                  </a:lnTo>
                  <a:lnTo>
                    <a:pt x="64" y="24"/>
                  </a:lnTo>
                  <a:lnTo>
                    <a:pt x="66" y="27"/>
                  </a:lnTo>
                  <a:lnTo>
                    <a:pt x="67" y="29"/>
                  </a:lnTo>
                  <a:lnTo>
                    <a:pt x="68" y="32"/>
                  </a:lnTo>
                  <a:lnTo>
                    <a:pt x="68" y="33"/>
                  </a:lnTo>
                  <a:lnTo>
                    <a:pt x="68" y="34"/>
                  </a:lnTo>
                  <a:lnTo>
                    <a:pt x="67" y="36"/>
                  </a:lnTo>
                  <a:lnTo>
                    <a:pt x="67" y="37"/>
                  </a:lnTo>
                  <a:lnTo>
                    <a:pt x="66" y="39"/>
                  </a:lnTo>
                  <a:lnTo>
                    <a:pt x="66" y="40"/>
                  </a:lnTo>
                  <a:lnTo>
                    <a:pt x="79" y="50"/>
                  </a:lnTo>
                  <a:lnTo>
                    <a:pt x="81" y="47"/>
                  </a:lnTo>
                  <a:lnTo>
                    <a:pt x="82" y="44"/>
                  </a:lnTo>
                  <a:lnTo>
                    <a:pt x="83" y="41"/>
                  </a:lnTo>
                  <a:lnTo>
                    <a:pt x="84" y="39"/>
                  </a:lnTo>
                  <a:lnTo>
                    <a:pt x="84" y="36"/>
                  </a:lnTo>
                  <a:lnTo>
                    <a:pt x="84" y="33"/>
                  </a:lnTo>
                  <a:lnTo>
                    <a:pt x="84" y="31"/>
                  </a:lnTo>
                  <a:lnTo>
                    <a:pt x="83" y="28"/>
                  </a:lnTo>
                  <a:lnTo>
                    <a:pt x="83" y="25"/>
                  </a:lnTo>
                  <a:lnTo>
                    <a:pt x="81" y="23"/>
                  </a:lnTo>
                  <a:lnTo>
                    <a:pt x="80" y="20"/>
                  </a:lnTo>
                  <a:lnTo>
                    <a:pt x="78" y="18"/>
                  </a:lnTo>
                  <a:lnTo>
                    <a:pt x="76" y="15"/>
                  </a:lnTo>
                  <a:lnTo>
                    <a:pt x="74" y="13"/>
                  </a:lnTo>
                  <a:lnTo>
                    <a:pt x="71" y="11"/>
                  </a:lnTo>
                  <a:lnTo>
                    <a:pt x="68" y="9"/>
                  </a:lnTo>
                  <a:lnTo>
                    <a:pt x="62" y="5"/>
                  </a:lnTo>
                  <a:lnTo>
                    <a:pt x="59" y="3"/>
                  </a:lnTo>
                  <a:lnTo>
                    <a:pt x="56" y="2"/>
                  </a:lnTo>
                  <a:lnTo>
                    <a:pt x="53" y="1"/>
                  </a:lnTo>
                  <a:lnTo>
                    <a:pt x="50" y="0"/>
                  </a:lnTo>
                  <a:lnTo>
                    <a:pt x="47" y="0"/>
                  </a:lnTo>
                  <a:lnTo>
                    <a:pt x="44" y="0"/>
                  </a:lnTo>
                  <a:lnTo>
                    <a:pt x="42" y="0"/>
                  </a:lnTo>
                  <a:lnTo>
                    <a:pt x="39" y="1"/>
                  </a:lnTo>
                  <a:lnTo>
                    <a:pt x="37" y="2"/>
                  </a:lnTo>
                  <a:lnTo>
                    <a:pt x="35" y="3"/>
                  </a:lnTo>
                  <a:lnTo>
                    <a:pt x="33" y="5"/>
                  </a:lnTo>
                  <a:lnTo>
                    <a:pt x="31" y="6"/>
                  </a:lnTo>
                  <a:lnTo>
                    <a:pt x="30" y="6"/>
                  </a:lnTo>
                  <a:lnTo>
                    <a:pt x="28" y="8"/>
                  </a:lnTo>
                  <a:lnTo>
                    <a:pt x="27" y="11"/>
                  </a:lnTo>
                  <a:lnTo>
                    <a:pt x="25" y="14"/>
                  </a:lnTo>
                  <a:lnTo>
                    <a:pt x="24" y="17"/>
                  </a:lnTo>
                  <a:lnTo>
                    <a:pt x="23" y="19"/>
                  </a:lnTo>
                  <a:lnTo>
                    <a:pt x="22" y="22"/>
                  </a:lnTo>
                  <a:lnTo>
                    <a:pt x="22" y="24"/>
                  </a:lnTo>
                  <a:lnTo>
                    <a:pt x="22" y="26"/>
                  </a:lnTo>
                  <a:lnTo>
                    <a:pt x="22" y="27"/>
                  </a:lnTo>
                  <a:lnTo>
                    <a:pt x="22" y="29"/>
                  </a:lnTo>
                  <a:lnTo>
                    <a:pt x="22" y="30"/>
                  </a:lnTo>
                  <a:lnTo>
                    <a:pt x="23" y="32"/>
                  </a:lnTo>
                  <a:lnTo>
                    <a:pt x="24" y="35"/>
                  </a:lnTo>
                  <a:lnTo>
                    <a:pt x="25" y="37"/>
                  </a:lnTo>
                  <a:lnTo>
                    <a:pt x="28" y="40"/>
                  </a:lnTo>
                  <a:lnTo>
                    <a:pt x="31" y="45"/>
                  </a:lnTo>
                  <a:lnTo>
                    <a:pt x="35" y="48"/>
                  </a:lnTo>
                  <a:lnTo>
                    <a:pt x="42" y="56"/>
                  </a:lnTo>
                  <a:lnTo>
                    <a:pt x="44" y="59"/>
                  </a:lnTo>
                  <a:lnTo>
                    <a:pt x="46" y="62"/>
                  </a:lnTo>
                  <a:lnTo>
                    <a:pt x="47" y="65"/>
                  </a:lnTo>
                  <a:lnTo>
                    <a:pt x="48" y="66"/>
                  </a:lnTo>
                  <a:lnTo>
                    <a:pt x="48" y="67"/>
                  </a:lnTo>
                  <a:lnTo>
                    <a:pt x="48" y="68"/>
                  </a:lnTo>
                  <a:lnTo>
                    <a:pt x="47" y="70"/>
                  </a:lnTo>
                  <a:lnTo>
                    <a:pt x="47" y="71"/>
                  </a:lnTo>
                  <a:lnTo>
                    <a:pt x="46" y="72"/>
                  </a:lnTo>
                  <a:lnTo>
                    <a:pt x="45" y="74"/>
                  </a:lnTo>
                  <a:lnTo>
                    <a:pt x="43" y="75"/>
                  </a:lnTo>
                  <a:lnTo>
                    <a:pt x="41" y="76"/>
                  </a:lnTo>
                  <a:lnTo>
                    <a:pt x="38" y="76"/>
                  </a:lnTo>
                  <a:lnTo>
                    <a:pt x="36" y="76"/>
                  </a:lnTo>
                  <a:lnTo>
                    <a:pt x="33" y="75"/>
                  </a:lnTo>
                  <a:lnTo>
                    <a:pt x="30" y="74"/>
                  </a:lnTo>
                  <a:lnTo>
                    <a:pt x="28" y="72"/>
                  </a:lnTo>
                  <a:lnTo>
                    <a:pt x="24" y="70"/>
                  </a:lnTo>
                  <a:lnTo>
                    <a:pt x="21" y="67"/>
                  </a:lnTo>
                  <a:lnTo>
                    <a:pt x="19" y="64"/>
                  </a:lnTo>
                  <a:lnTo>
                    <a:pt x="19" y="63"/>
                  </a:lnTo>
                  <a:lnTo>
                    <a:pt x="18" y="62"/>
                  </a:lnTo>
                  <a:lnTo>
                    <a:pt x="18" y="60"/>
                  </a:lnTo>
                  <a:lnTo>
                    <a:pt x="17" y="59"/>
                  </a:lnTo>
                  <a:lnTo>
                    <a:pt x="17" y="56"/>
                  </a:lnTo>
                  <a:lnTo>
                    <a:pt x="18" y="53"/>
                  </a:lnTo>
                  <a:lnTo>
                    <a:pt x="19" y="50"/>
                  </a:lnTo>
                  <a:lnTo>
                    <a:pt x="5" y="40"/>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84" name="Freeform 56"/>
            <p:cNvSpPr>
              <a:spLocks/>
            </p:cNvSpPr>
            <p:nvPr/>
          </p:nvSpPr>
          <p:spPr bwMode="auto">
            <a:xfrm>
              <a:off x="1235" y="3222"/>
              <a:ext cx="103" cy="105"/>
            </a:xfrm>
            <a:custGeom>
              <a:avLst/>
              <a:gdLst>
                <a:gd name="T0" fmla="*/ 9 w 102"/>
                <a:gd name="T1" fmla="*/ 60 h 105"/>
                <a:gd name="T2" fmla="*/ 48 w 102"/>
                <a:gd name="T3" fmla="*/ 58 h 105"/>
                <a:gd name="T4" fmla="*/ 50 w 102"/>
                <a:gd name="T5" fmla="*/ 63 h 105"/>
                <a:gd name="T6" fmla="*/ 50 w 102"/>
                <a:gd name="T7" fmla="*/ 68 h 105"/>
                <a:gd name="T8" fmla="*/ 50 w 102"/>
                <a:gd name="T9" fmla="*/ 70 h 105"/>
                <a:gd name="T10" fmla="*/ 46 w 102"/>
                <a:gd name="T11" fmla="*/ 74 h 105"/>
                <a:gd name="T12" fmla="*/ 35 w 102"/>
                <a:gd name="T13" fmla="*/ 81 h 105"/>
                <a:gd name="T14" fmla="*/ 30 w 102"/>
                <a:gd name="T15" fmla="*/ 84 h 105"/>
                <a:gd name="T16" fmla="*/ 27 w 102"/>
                <a:gd name="T17" fmla="*/ 88 h 105"/>
                <a:gd name="T18" fmla="*/ 40 w 102"/>
                <a:gd name="T19" fmla="*/ 103 h 105"/>
                <a:gd name="T20" fmla="*/ 40 w 102"/>
                <a:gd name="T21" fmla="*/ 101 h 105"/>
                <a:gd name="T22" fmla="*/ 41 w 102"/>
                <a:gd name="T23" fmla="*/ 99 h 105"/>
                <a:gd name="T24" fmla="*/ 46 w 102"/>
                <a:gd name="T25" fmla="*/ 95 h 105"/>
                <a:gd name="T26" fmla="*/ 59 w 102"/>
                <a:gd name="T27" fmla="*/ 87 h 105"/>
                <a:gd name="T28" fmla="*/ 63 w 102"/>
                <a:gd name="T29" fmla="*/ 83 h 105"/>
                <a:gd name="T30" fmla="*/ 65 w 102"/>
                <a:gd name="T31" fmla="*/ 80 h 105"/>
                <a:gd name="T32" fmla="*/ 66 w 102"/>
                <a:gd name="T33" fmla="*/ 76 h 105"/>
                <a:gd name="T34" fmla="*/ 66 w 102"/>
                <a:gd name="T35" fmla="*/ 74 h 105"/>
                <a:gd name="T36" fmla="*/ 67 w 102"/>
                <a:gd name="T37" fmla="*/ 72 h 105"/>
                <a:gd name="T38" fmla="*/ 70 w 102"/>
                <a:gd name="T39" fmla="*/ 73 h 105"/>
                <a:gd name="T40" fmla="*/ 74 w 102"/>
                <a:gd name="T41" fmla="*/ 75 h 105"/>
                <a:gd name="T42" fmla="*/ 80 w 102"/>
                <a:gd name="T43" fmla="*/ 75 h 105"/>
                <a:gd name="T44" fmla="*/ 83 w 102"/>
                <a:gd name="T45" fmla="*/ 74 h 105"/>
                <a:gd name="T46" fmla="*/ 88 w 102"/>
                <a:gd name="T47" fmla="*/ 72 h 105"/>
                <a:gd name="T48" fmla="*/ 92 w 102"/>
                <a:gd name="T49" fmla="*/ 69 h 105"/>
                <a:gd name="T50" fmla="*/ 97 w 102"/>
                <a:gd name="T51" fmla="*/ 65 h 105"/>
                <a:gd name="T52" fmla="*/ 99 w 102"/>
                <a:gd name="T53" fmla="*/ 62 h 105"/>
                <a:gd name="T54" fmla="*/ 101 w 102"/>
                <a:gd name="T55" fmla="*/ 58 h 105"/>
                <a:gd name="T56" fmla="*/ 102 w 102"/>
                <a:gd name="T57" fmla="*/ 53 h 105"/>
                <a:gd name="T58" fmla="*/ 102 w 102"/>
                <a:gd name="T59" fmla="*/ 49 h 105"/>
                <a:gd name="T60" fmla="*/ 100 w 102"/>
                <a:gd name="T61" fmla="*/ 43 h 105"/>
                <a:gd name="T62" fmla="*/ 97 w 102"/>
                <a:gd name="T63" fmla="*/ 38 h 105"/>
                <a:gd name="T64" fmla="*/ 88 w 102"/>
                <a:gd name="T65" fmla="*/ 23 h 105"/>
                <a:gd name="T66" fmla="*/ 82 w 102"/>
                <a:gd name="T67" fmla="*/ 41 h 105"/>
                <a:gd name="T68" fmla="*/ 84 w 102"/>
                <a:gd name="T69" fmla="*/ 45 h 105"/>
                <a:gd name="T70" fmla="*/ 85 w 102"/>
                <a:gd name="T71" fmla="*/ 49 h 105"/>
                <a:gd name="T72" fmla="*/ 84 w 102"/>
                <a:gd name="T73" fmla="*/ 52 h 105"/>
                <a:gd name="T74" fmla="*/ 81 w 102"/>
                <a:gd name="T75" fmla="*/ 55 h 105"/>
                <a:gd name="T76" fmla="*/ 77 w 102"/>
                <a:gd name="T77" fmla="*/ 58 h 105"/>
                <a:gd name="T78" fmla="*/ 72 w 102"/>
                <a:gd name="T79" fmla="*/ 59 h 105"/>
                <a:gd name="T80" fmla="*/ 70 w 102"/>
                <a:gd name="T81" fmla="*/ 59 h 105"/>
                <a:gd name="T82" fmla="*/ 66 w 102"/>
                <a:gd name="T83" fmla="*/ 56 h 105"/>
                <a:gd name="T84" fmla="*/ 62 w 102"/>
                <a:gd name="T85" fmla="*/ 52 h 105"/>
                <a:gd name="T86" fmla="*/ 71 w 102"/>
                <a:gd name="T87" fmla="*/ 23 h 105"/>
                <a:gd name="T88" fmla="*/ 74 w 102"/>
                <a:gd name="T89" fmla="*/ 0 h 10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2" h="105">
                  <a:moveTo>
                    <a:pt x="0" y="45"/>
                  </a:moveTo>
                  <a:lnTo>
                    <a:pt x="9" y="60"/>
                  </a:lnTo>
                  <a:lnTo>
                    <a:pt x="38" y="42"/>
                  </a:lnTo>
                  <a:lnTo>
                    <a:pt x="48" y="58"/>
                  </a:lnTo>
                  <a:lnTo>
                    <a:pt x="49" y="61"/>
                  </a:lnTo>
                  <a:lnTo>
                    <a:pt x="50" y="63"/>
                  </a:lnTo>
                  <a:lnTo>
                    <a:pt x="51" y="65"/>
                  </a:lnTo>
                  <a:lnTo>
                    <a:pt x="50" y="68"/>
                  </a:lnTo>
                  <a:lnTo>
                    <a:pt x="50" y="69"/>
                  </a:lnTo>
                  <a:lnTo>
                    <a:pt x="50" y="70"/>
                  </a:lnTo>
                  <a:lnTo>
                    <a:pt x="48" y="72"/>
                  </a:lnTo>
                  <a:lnTo>
                    <a:pt x="46" y="74"/>
                  </a:lnTo>
                  <a:lnTo>
                    <a:pt x="43" y="76"/>
                  </a:lnTo>
                  <a:lnTo>
                    <a:pt x="35" y="81"/>
                  </a:lnTo>
                  <a:lnTo>
                    <a:pt x="33" y="83"/>
                  </a:lnTo>
                  <a:lnTo>
                    <a:pt x="30" y="84"/>
                  </a:lnTo>
                  <a:lnTo>
                    <a:pt x="29" y="86"/>
                  </a:lnTo>
                  <a:lnTo>
                    <a:pt x="27" y="88"/>
                  </a:lnTo>
                  <a:lnTo>
                    <a:pt x="38" y="104"/>
                  </a:lnTo>
                  <a:lnTo>
                    <a:pt x="40" y="103"/>
                  </a:lnTo>
                  <a:lnTo>
                    <a:pt x="40" y="102"/>
                  </a:lnTo>
                  <a:lnTo>
                    <a:pt x="40" y="101"/>
                  </a:lnTo>
                  <a:lnTo>
                    <a:pt x="41" y="100"/>
                  </a:lnTo>
                  <a:lnTo>
                    <a:pt x="41" y="99"/>
                  </a:lnTo>
                  <a:lnTo>
                    <a:pt x="43" y="97"/>
                  </a:lnTo>
                  <a:lnTo>
                    <a:pt x="46" y="95"/>
                  </a:lnTo>
                  <a:lnTo>
                    <a:pt x="55" y="89"/>
                  </a:lnTo>
                  <a:lnTo>
                    <a:pt x="58" y="87"/>
                  </a:lnTo>
                  <a:lnTo>
                    <a:pt x="60" y="85"/>
                  </a:lnTo>
                  <a:lnTo>
                    <a:pt x="62" y="83"/>
                  </a:lnTo>
                  <a:lnTo>
                    <a:pt x="64" y="81"/>
                  </a:lnTo>
                  <a:lnTo>
                    <a:pt x="64" y="80"/>
                  </a:lnTo>
                  <a:lnTo>
                    <a:pt x="65" y="79"/>
                  </a:lnTo>
                  <a:lnTo>
                    <a:pt x="65" y="76"/>
                  </a:lnTo>
                  <a:lnTo>
                    <a:pt x="65" y="75"/>
                  </a:lnTo>
                  <a:lnTo>
                    <a:pt x="65" y="74"/>
                  </a:lnTo>
                  <a:lnTo>
                    <a:pt x="65" y="71"/>
                  </a:lnTo>
                  <a:lnTo>
                    <a:pt x="66" y="72"/>
                  </a:lnTo>
                  <a:lnTo>
                    <a:pt x="67" y="72"/>
                  </a:lnTo>
                  <a:lnTo>
                    <a:pt x="69" y="73"/>
                  </a:lnTo>
                  <a:lnTo>
                    <a:pt x="70" y="74"/>
                  </a:lnTo>
                  <a:lnTo>
                    <a:pt x="73" y="75"/>
                  </a:lnTo>
                  <a:lnTo>
                    <a:pt x="76" y="75"/>
                  </a:lnTo>
                  <a:lnTo>
                    <a:pt x="79" y="75"/>
                  </a:lnTo>
                  <a:lnTo>
                    <a:pt x="81" y="74"/>
                  </a:lnTo>
                  <a:lnTo>
                    <a:pt x="82" y="74"/>
                  </a:lnTo>
                  <a:lnTo>
                    <a:pt x="85" y="73"/>
                  </a:lnTo>
                  <a:lnTo>
                    <a:pt x="87" y="72"/>
                  </a:lnTo>
                  <a:lnTo>
                    <a:pt x="89" y="71"/>
                  </a:lnTo>
                  <a:lnTo>
                    <a:pt x="91" y="69"/>
                  </a:lnTo>
                  <a:lnTo>
                    <a:pt x="94" y="67"/>
                  </a:lnTo>
                  <a:lnTo>
                    <a:pt x="96" y="65"/>
                  </a:lnTo>
                  <a:lnTo>
                    <a:pt x="97" y="64"/>
                  </a:lnTo>
                  <a:lnTo>
                    <a:pt x="98" y="62"/>
                  </a:lnTo>
                  <a:lnTo>
                    <a:pt x="99" y="60"/>
                  </a:lnTo>
                  <a:lnTo>
                    <a:pt x="100" y="58"/>
                  </a:lnTo>
                  <a:lnTo>
                    <a:pt x="101" y="55"/>
                  </a:lnTo>
                  <a:lnTo>
                    <a:pt x="101" y="53"/>
                  </a:lnTo>
                  <a:lnTo>
                    <a:pt x="101" y="51"/>
                  </a:lnTo>
                  <a:lnTo>
                    <a:pt x="101" y="49"/>
                  </a:lnTo>
                  <a:lnTo>
                    <a:pt x="100" y="46"/>
                  </a:lnTo>
                  <a:lnTo>
                    <a:pt x="99" y="43"/>
                  </a:lnTo>
                  <a:lnTo>
                    <a:pt x="98" y="41"/>
                  </a:lnTo>
                  <a:lnTo>
                    <a:pt x="96" y="38"/>
                  </a:lnTo>
                  <a:lnTo>
                    <a:pt x="95" y="35"/>
                  </a:lnTo>
                  <a:lnTo>
                    <a:pt x="87" y="23"/>
                  </a:lnTo>
                  <a:lnTo>
                    <a:pt x="70" y="23"/>
                  </a:lnTo>
                  <a:lnTo>
                    <a:pt x="81" y="41"/>
                  </a:lnTo>
                  <a:lnTo>
                    <a:pt x="82" y="43"/>
                  </a:lnTo>
                  <a:lnTo>
                    <a:pt x="83" y="45"/>
                  </a:lnTo>
                  <a:lnTo>
                    <a:pt x="84" y="48"/>
                  </a:lnTo>
                  <a:lnTo>
                    <a:pt x="84" y="49"/>
                  </a:lnTo>
                  <a:lnTo>
                    <a:pt x="83" y="50"/>
                  </a:lnTo>
                  <a:lnTo>
                    <a:pt x="83" y="52"/>
                  </a:lnTo>
                  <a:lnTo>
                    <a:pt x="82" y="54"/>
                  </a:lnTo>
                  <a:lnTo>
                    <a:pt x="80" y="55"/>
                  </a:lnTo>
                  <a:lnTo>
                    <a:pt x="78" y="57"/>
                  </a:lnTo>
                  <a:lnTo>
                    <a:pt x="76" y="58"/>
                  </a:lnTo>
                  <a:lnTo>
                    <a:pt x="73" y="59"/>
                  </a:lnTo>
                  <a:lnTo>
                    <a:pt x="71" y="59"/>
                  </a:lnTo>
                  <a:lnTo>
                    <a:pt x="70" y="59"/>
                  </a:lnTo>
                  <a:lnTo>
                    <a:pt x="69" y="59"/>
                  </a:lnTo>
                  <a:lnTo>
                    <a:pt x="67" y="58"/>
                  </a:lnTo>
                  <a:lnTo>
                    <a:pt x="65" y="56"/>
                  </a:lnTo>
                  <a:lnTo>
                    <a:pt x="63" y="54"/>
                  </a:lnTo>
                  <a:lnTo>
                    <a:pt x="61" y="52"/>
                  </a:lnTo>
                  <a:lnTo>
                    <a:pt x="50" y="34"/>
                  </a:lnTo>
                  <a:lnTo>
                    <a:pt x="70" y="23"/>
                  </a:lnTo>
                  <a:lnTo>
                    <a:pt x="87" y="23"/>
                  </a:lnTo>
                  <a:lnTo>
                    <a:pt x="73" y="0"/>
                  </a:lnTo>
                  <a:lnTo>
                    <a:pt x="0" y="45"/>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85" name="Freeform 57"/>
            <p:cNvSpPr>
              <a:spLocks/>
            </p:cNvSpPr>
            <p:nvPr/>
          </p:nvSpPr>
          <p:spPr bwMode="auto">
            <a:xfrm>
              <a:off x="1293" y="3317"/>
              <a:ext cx="92" cy="87"/>
            </a:xfrm>
            <a:custGeom>
              <a:avLst/>
              <a:gdLst>
                <a:gd name="T0" fmla="*/ 40 w 93"/>
                <a:gd name="T1" fmla="*/ 68 h 86"/>
                <a:gd name="T2" fmla="*/ 33 w 93"/>
                <a:gd name="T3" fmla="*/ 68 h 86"/>
                <a:gd name="T4" fmla="*/ 27 w 93"/>
                <a:gd name="T5" fmla="*/ 66 h 86"/>
                <a:gd name="T6" fmla="*/ 22 w 93"/>
                <a:gd name="T7" fmla="*/ 61 h 86"/>
                <a:gd name="T8" fmla="*/ 19 w 93"/>
                <a:gd name="T9" fmla="*/ 57 h 86"/>
                <a:gd name="T10" fmla="*/ 17 w 93"/>
                <a:gd name="T11" fmla="*/ 52 h 86"/>
                <a:gd name="T12" fmla="*/ 17 w 93"/>
                <a:gd name="T13" fmla="*/ 47 h 86"/>
                <a:gd name="T14" fmla="*/ 17 w 93"/>
                <a:gd name="T15" fmla="*/ 41 h 86"/>
                <a:gd name="T16" fmla="*/ 19 w 93"/>
                <a:gd name="T17" fmla="*/ 37 h 86"/>
                <a:gd name="T18" fmla="*/ 21 w 93"/>
                <a:gd name="T19" fmla="*/ 33 h 86"/>
                <a:gd name="T20" fmla="*/ 24 w 93"/>
                <a:gd name="T21" fmla="*/ 29 h 86"/>
                <a:gd name="T22" fmla="*/ 32 w 93"/>
                <a:gd name="T23" fmla="*/ 24 h 86"/>
                <a:gd name="T24" fmla="*/ 41 w 93"/>
                <a:gd name="T25" fmla="*/ 20 h 86"/>
                <a:gd name="T26" fmla="*/ 47 w 93"/>
                <a:gd name="T27" fmla="*/ 19 h 86"/>
                <a:gd name="T28" fmla="*/ 52 w 93"/>
                <a:gd name="T29" fmla="*/ 18 h 86"/>
                <a:gd name="T30" fmla="*/ 57 w 93"/>
                <a:gd name="T31" fmla="*/ 19 h 86"/>
                <a:gd name="T32" fmla="*/ 62 w 93"/>
                <a:gd name="T33" fmla="*/ 20 h 86"/>
                <a:gd name="T34" fmla="*/ 66 w 93"/>
                <a:gd name="T35" fmla="*/ 23 h 86"/>
                <a:gd name="T36" fmla="*/ 69 w 93"/>
                <a:gd name="T37" fmla="*/ 27 h 86"/>
                <a:gd name="T38" fmla="*/ 72 w 93"/>
                <a:gd name="T39" fmla="*/ 31 h 86"/>
                <a:gd name="T40" fmla="*/ 74 w 93"/>
                <a:gd name="T41" fmla="*/ 37 h 86"/>
                <a:gd name="T42" fmla="*/ 75 w 93"/>
                <a:gd name="T43" fmla="*/ 46 h 86"/>
                <a:gd name="T44" fmla="*/ 73 w 93"/>
                <a:gd name="T45" fmla="*/ 50 h 86"/>
                <a:gd name="T46" fmla="*/ 72 w 93"/>
                <a:gd name="T47" fmla="*/ 53 h 86"/>
                <a:gd name="T48" fmla="*/ 68 w 93"/>
                <a:gd name="T49" fmla="*/ 56 h 86"/>
                <a:gd name="T50" fmla="*/ 72 w 93"/>
                <a:gd name="T51" fmla="*/ 75 h 86"/>
                <a:gd name="T52" fmla="*/ 78 w 93"/>
                <a:gd name="T53" fmla="*/ 71 h 86"/>
                <a:gd name="T54" fmla="*/ 83 w 93"/>
                <a:gd name="T55" fmla="*/ 67 h 86"/>
                <a:gd name="T56" fmla="*/ 86 w 93"/>
                <a:gd name="T57" fmla="*/ 62 h 86"/>
                <a:gd name="T58" fmla="*/ 89 w 93"/>
                <a:gd name="T59" fmla="*/ 57 h 86"/>
                <a:gd name="T60" fmla="*/ 91 w 93"/>
                <a:gd name="T61" fmla="*/ 51 h 86"/>
                <a:gd name="T62" fmla="*/ 91 w 93"/>
                <a:gd name="T63" fmla="*/ 44 h 86"/>
                <a:gd name="T64" fmla="*/ 90 w 93"/>
                <a:gd name="T65" fmla="*/ 36 h 86"/>
                <a:gd name="T66" fmla="*/ 88 w 93"/>
                <a:gd name="T67" fmla="*/ 28 h 86"/>
                <a:gd name="T68" fmla="*/ 84 w 93"/>
                <a:gd name="T69" fmla="*/ 20 h 86"/>
                <a:gd name="T70" fmla="*/ 81 w 93"/>
                <a:gd name="T71" fmla="*/ 16 h 86"/>
                <a:gd name="T72" fmla="*/ 76 w 93"/>
                <a:gd name="T73" fmla="*/ 9 h 86"/>
                <a:gd name="T74" fmla="*/ 70 w 93"/>
                <a:gd name="T75" fmla="*/ 5 h 86"/>
                <a:gd name="T76" fmla="*/ 62 w 93"/>
                <a:gd name="T77" fmla="*/ 2 h 86"/>
                <a:gd name="T78" fmla="*/ 57 w 93"/>
                <a:gd name="T79" fmla="*/ 0 h 86"/>
                <a:gd name="T80" fmla="*/ 50 w 93"/>
                <a:gd name="T81" fmla="*/ 0 h 86"/>
                <a:gd name="T82" fmla="*/ 42 w 93"/>
                <a:gd name="T83" fmla="*/ 1 h 86"/>
                <a:gd name="T84" fmla="*/ 32 w 93"/>
                <a:gd name="T85" fmla="*/ 4 h 86"/>
                <a:gd name="T86" fmla="*/ 22 w 93"/>
                <a:gd name="T87" fmla="*/ 8 h 86"/>
                <a:gd name="T88" fmla="*/ 15 w 93"/>
                <a:gd name="T89" fmla="*/ 14 h 86"/>
                <a:gd name="T90" fmla="*/ 8 w 93"/>
                <a:gd name="T91" fmla="*/ 19 h 86"/>
                <a:gd name="T92" fmla="*/ 4 w 93"/>
                <a:gd name="T93" fmla="*/ 26 h 86"/>
                <a:gd name="T94" fmla="*/ 2 w 93"/>
                <a:gd name="T95" fmla="*/ 29 h 86"/>
                <a:gd name="T96" fmla="*/ 1 w 93"/>
                <a:gd name="T97" fmla="*/ 35 h 86"/>
                <a:gd name="T98" fmla="*/ 0 w 93"/>
                <a:gd name="T99" fmla="*/ 39 h 86"/>
                <a:gd name="T100" fmla="*/ 0 w 93"/>
                <a:gd name="T101" fmla="*/ 46 h 86"/>
                <a:gd name="T102" fmla="*/ 1 w 93"/>
                <a:gd name="T103" fmla="*/ 55 h 86"/>
                <a:gd name="T104" fmla="*/ 4 w 93"/>
                <a:gd name="T105" fmla="*/ 63 h 86"/>
                <a:gd name="T106" fmla="*/ 8 w 93"/>
                <a:gd name="T107" fmla="*/ 70 h 86"/>
                <a:gd name="T108" fmla="*/ 13 w 93"/>
                <a:gd name="T109" fmla="*/ 76 h 86"/>
                <a:gd name="T110" fmla="*/ 17 w 93"/>
                <a:gd name="T111" fmla="*/ 80 h 86"/>
                <a:gd name="T112" fmla="*/ 23 w 93"/>
                <a:gd name="T113" fmla="*/ 84 h 86"/>
                <a:gd name="T114" fmla="*/ 29 w 93"/>
                <a:gd name="T115" fmla="*/ 86 h 86"/>
                <a:gd name="T116" fmla="*/ 34 w 93"/>
                <a:gd name="T117" fmla="*/ 86 h 86"/>
                <a:gd name="T118" fmla="*/ 39 w 93"/>
                <a:gd name="T119" fmla="*/ 86 h 86"/>
                <a:gd name="T120" fmla="*/ 46 w 93"/>
                <a:gd name="T121" fmla="*/ 85 h 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93" h="86">
                  <a:moveTo>
                    <a:pt x="46" y="84"/>
                  </a:moveTo>
                  <a:lnTo>
                    <a:pt x="40" y="67"/>
                  </a:lnTo>
                  <a:lnTo>
                    <a:pt x="36" y="67"/>
                  </a:lnTo>
                  <a:lnTo>
                    <a:pt x="33" y="67"/>
                  </a:lnTo>
                  <a:lnTo>
                    <a:pt x="30" y="66"/>
                  </a:lnTo>
                  <a:lnTo>
                    <a:pt x="27" y="65"/>
                  </a:lnTo>
                  <a:lnTo>
                    <a:pt x="24" y="63"/>
                  </a:lnTo>
                  <a:lnTo>
                    <a:pt x="22" y="60"/>
                  </a:lnTo>
                  <a:lnTo>
                    <a:pt x="20" y="57"/>
                  </a:lnTo>
                  <a:lnTo>
                    <a:pt x="19" y="56"/>
                  </a:lnTo>
                  <a:lnTo>
                    <a:pt x="18" y="54"/>
                  </a:lnTo>
                  <a:lnTo>
                    <a:pt x="17" y="51"/>
                  </a:lnTo>
                  <a:lnTo>
                    <a:pt x="17" y="48"/>
                  </a:lnTo>
                  <a:lnTo>
                    <a:pt x="17" y="46"/>
                  </a:lnTo>
                  <a:lnTo>
                    <a:pt x="17" y="44"/>
                  </a:lnTo>
                  <a:lnTo>
                    <a:pt x="17" y="41"/>
                  </a:lnTo>
                  <a:lnTo>
                    <a:pt x="17" y="39"/>
                  </a:lnTo>
                  <a:lnTo>
                    <a:pt x="19" y="37"/>
                  </a:lnTo>
                  <a:lnTo>
                    <a:pt x="20" y="35"/>
                  </a:lnTo>
                  <a:lnTo>
                    <a:pt x="21" y="33"/>
                  </a:lnTo>
                  <a:lnTo>
                    <a:pt x="23" y="31"/>
                  </a:lnTo>
                  <a:lnTo>
                    <a:pt x="24" y="29"/>
                  </a:lnTo>
                  <a:lnTo>
                    <a:pt x="27" y="27"/>
                  </a:lnTo>
                  <a:lnTo>
                    <a:pt x="32" y="24"/>
                  </a:lnTo>
                  <a:lnTo>
                    <a:pt x="38" y="21"/>
                  </a:lnTo>
                  <a:lnTo>
                    <a:pt x="41" y="20"/>
                  </a:lnTo>
                  <a:lnTo>
                    <a:pt x="44" y="19"/>
                  </a:lnTo>
                  <a:lnTo>
                    <a:pt x="48" y="19"/>
                  </a:lnTo>
                  <a:lnTo>
                    <a:pt x="51" y="19"/>
                  </a:lnTo>
                  <a:lnTo>
                    <a:pt x="53" y="18"/>
                  </a:lnTo>
                  <a:lnTo>
                    <a:pt x="56" y="19"/>
                  </a:lnTo>
                  <a:lnTo>
                    <a:pt x="58" y="19"/>
                  </a:lnTo>
                  <a:lnTo>
                    <a:pt x="61" y="20"/>
                  </a:lnTo>
                  <a:lnTo>
                    <a:pt x="63" y="20"/>
                  </a:lnTo>
                  <a:lnTo>
                    <a:pt x="65" y="22"/>
                  </a:lnTo>
                  <a:lnTo>
                    <a:pt x="67" y="23"/>
                  </a:lnTo>
                  <a:lnTo>
                    <a:pt x="69" y="25"/>
                  </a:lnTo>
                  <a:lnTo>
                    <a:pt x="70" y="27"/>
                  </a:lnTo>
                  <a:lnTo>
                    <a:pt x="72" y="29"/>
                  </a:lnTo>
                  <a:lnTo>
                    <a:pt x="73" y="31"/>
                  </a:lnTo>
                  <a:lnTo>
                    <a:pt x="74" y="34"/>
                  </a:lnTo>
                  <a:lnTo>
                    <a:pt x="75" y="37"/>
                  </a:lnTo>
                  <a:lnTo>
                    <a:pt x="76" y="41"/>
                  </a:lnTo>
                  <a:lnTo>
                    <a:pt x="76" y="45"/>
                  </a:lnTo>
                  <a:lnTo>
                    <a:pt x="75" y="48"/>
                  </a:lnTo>
                  <a:lnTo>
                    <a:pt x="74" y="49"/>
                  </a:lnTo>
                  <a:lnTo>
                    <a:pt x="73" y="50"/>
                  </a:lnTo>
                  <a:lnTo>
                    <a:pt x="73" y="52"/>
                  </a:lnTo>
                  <a:lnTo>
                    <a:pt x="72" y="53"/>
                  </a:lnTo>
                  <a:lnTo>
                    <a:pt x="69" y="55"/>
                  </a:lnTo>
                  <a:lnTo>
                    <a:pt x="67" y="57"/>
                  </a:lnTo>
                  <a:lnTo>
                    <a:pt x="73" y="74"/>
                  </a:lnTo>
                  <a:lnTo>
                    <a:pt x="76" y="72"/>
                  </a:lnTo>
                  <a:lnTo>
                    <a:pt x="79" y="70"/>
                  </a:lnTo>
                  <a:lnTo>
                    <a:pt x="81" y="68"/>
                  </a:lnTo>
                  <a:lnTo>
                    <a:pt x="84" y="66"/>
                  </a:lnTo>
                  <a:lnTo>
                    <a:pt x="86" y="64"/>
                  </a:lnTo>
                  <a:lnTo>
                    <a:pt x="87" y="61"/>
                  </a:lnTo>
                  <a:lnTo>
                    <a:pt x="89" y="59"/>
                  </a:lnTo>
                  <a:lnTo>
                    <a:pt x="90" y="56"/>
                  </a:lnTo>
                  <a:lnTo>
                    <a:pt x="91" y="53"/>
                  </a:lnTo>
                  <a:lnTo>
                    <a:pt x="92" y="50"/>
                  </a:lnTo>
                  <a:lnTo>
                    <a:pt x="92" y="47"/>
                  </a:lnTo>
                  <a:lnTo>
                    <a:pt x="92" y="43"/>
                  </a:lnTo>
                  <a:lnTo>
                    <a:pt x="92" y="40"/>
                  </a:lnTo>
                  <a:lnTo>
                    <a:pt x="91" y="36"/>
                  </a:lnTo>
                  <a:lnTo>
                    <a:pt x="90" y="32"/>
                  </a:lnTo>
                  <a:lnTo>
                    <a:pt x="89" y="28"/>
                  </a:lnTo>
                  <a:lnTo>
                    <a:pt x="87" y="24"/>
                  </a:lnTo>
                  <a:lnTo>
                    <a:pt x="85" y="20"/>
                  </a:lnTo>
                  <a:lnTo>
                    <a:pt x="84" y="17"/>
                  </a:lnTo>
                  <a:lnTo>
                    <a:pt x="82" y="16"/>
                  </a:lnTo>
                  <a:lnTo>
                    <a:pt x="80" y="12"/>
                  </a:lnTo>
                  <a:lnTo>
                    <a:pt x="77" y="9"/>
                  </a:lnTo>
                  <a:lnTo>
                    <a:pt x="74" y="7"/>
                  </a:lnTo>
                  <a:lnTo>
                    <a:pt x="71" y="5"/>
                  </a:lnTo>
                  <a:lnTo>
                    <a:pt x="67" y="3"/>
                  </a:lnTo>
                  <a:lnTo>
                    <a:pt x="63" y="2"/>
                  </a:lnTo>
                  <a:lnTo>
                    <a:pt x="59" y="1"/>
                  </a:lnTo>
                  <a:lnTo>
                    <a:pt x="58" y="0"/>
                  </a:lnTo>
                  <a:lnTo>
                    <a:pt x="55" y="0"/>
                  </a:lnTo>
                  <a:lnTo>
                    <a:pt x="51" y="0"/>
                  </a:lnTo>
                  <a:lnTo>
                    <a:pt x="46" y="1"/>
                  </a:lnTo>
                  <a:lnTo>
                    <a:pt x="42" y="1"/>
                  </a:lnTo>
                  <a:lnTo>
                    <a:pt x="37" y="3"/>
                  </a:lnTo>
                  <a:lnTo>
                    <a:pt x="32" y="4"/>
                  </a:lnTo>
                  <a:lnTo>
                    <a:pt x="27" y="6"/>
                  </a:lnTo>
                  <a:lnTo>
                    <a:pt x="22" y="8"/>
                  </a:lnTo>
                  <a:lnTo>
                    <a:pt x="18" y="11"/>
                  </a:lnTo>
                  <a:lnTo>
                    <a:pt x="15" y="14"/>
                  </a:lnTo>
                  <a:lnTo>
                    <a:pt x="11" y="16"/>
                  </a:lnTo>
                  <a:lnTo>
                    <a:pt x="8" y="19"/>
                  </a:lnTo>
                  <a:lnTo>
                    <a:pt x="6" y="23"/>
                  </a:lnTo>
                  <a:lnTo>
                    <a:pt x="4" y="26"/>
                  </a:lnTo>
                  <a:lnTo>
                    <a:pt x="3" y="28"/>
                  </a:lnTo>
                  <a:lnTo>
                    <a:pt x="2" y="29"/>
                  </a:lnTo>
                  <a:lnTo>
                    <a:pt x="1" y="33"/>
                  </a:lnTo>
                  <a:lnTo>
                    <a:pt x="1" y="35"/>
                  </a:lnTo>
                  <a:lnTo>
                    <a:pt x="0" y="37"/>
                  </a:lnTo>
                  <a:lnTo>
                    <a:pt x="0" y="39"/>
                  </a:lnTo>
                  <a:lnTo>
                    <a:pt x="0" y="41"/>
                  </a:lnTo>
                  <a:lnTo>
                    <a:pt x="0" y="45"/>
                  </a:lnTo>
                  <a:lnTo>
                    <a:pt x="0" y="49"/>
                  </a:lnTo>
                  <a:lnTo>
                    <a:pt x="1" y="54"/>
                  </a:lnTo>
                  <a:lnTo>
                    <a:pt x="3" y="58"/>
                  </a:lnTo>
                  <a:lnTo>
                    <a:pt x="4" y="62"/>
                  </a:lnTo>
                  <a:lnTo>
                    <a:pt x="6" y="66"/>
                  </a:lnTo>
                  <a:lnTo>
                    <a:pt x="8" y="69"/>
                  </a:lnTo>
                  <a:lnTo>
                    <a:pt x="10" y="72"/>
                  </a:lnTo>
                  <a:lnTo>
                    <a:pt x="13" y="75"/>
                  </a:lnTo>
                  <a:lnTo>
                    <a:pt x="15" y="77"/>
                  </a:lnTo>
                  <a:lnTo>
                    <a:pt x="17" y="79"/>
                  </a:lnTo>
                  <a:lnTo>
                    <a:pt x="20" y="81"/>
                  </a:lnTo>
                  <a:lnTo>
                    <a:pt x="23" y="83"/>
                  </a:lnTo>
                  <a:lnTo>
                    <a:pt x="26" y="84"/>
                  </a:lnTo>
                  <a:lnTo>
                    <a:pt x="29" y="85"/>
                  </a:lnTo>
                  <a:lnTo>
                    <a:pt x="33" y="85"/>
                  </a:lnTo>
                  <a:lnTo>
                    <a:pt x="34" y="85"/>
                  </a:lnTo>
                  <a:lnTo>
                    <a:pt x="36" y="85"/>
                  </a:lnTo>
                  <a:lnTo>
                    <a:pt x="39" y="85"/>
                  </a:lnTo>
                  <a:lnTo>
                    <a:pt x="42" y="85"/>
                  </a:lnTo>
                  <a:lnTo>
                    <a:pt x="46" y="84"/>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86" name="Freeform 58"/>
            <p:cNvSpPr>
              <a:spLocks/>
            </p:cNvSpPr>
            <p:nvPr/>
          </p:nvSpPr>
          <p:spPr bwMode="auto">
            <a:xfrm>
              <a:off x="1323" y="3407"/>
              <a:ext cx="102" cy="95"/>
            </a:xfrm>
            <a:custGeom>
              <a:avLst/>
              <a:gdLst>
                <a:gd name="T0" fmla="*/ 0 w 102"/>
                <a:gd name="T1" fmla="*/ 24 h 95"/>
                <a:gd name="T2" fmla="*/ 5 w 102"/>
                <a:gd name="T3" fmla="*/ 42 h 95"/>
                <a:gd name="T4" fmla="*/ 41 w 102"/>
                <a:gd name="T5" fmla="*/ 31 h 95"/>
                <a:gd name="T6" fmla="*/ 51 w 102"/>
                <a:gd name="T7" fmla="*/ 66 h 95"/>
                <a:gd name="T8" fmla="*/ 15 w 102"/>
                <a:gd name="T9" fmla="*/ 77 h 95"/>
                <a:gd name="T10" fmla="*/ 19 w 102"/>
                <a:gd name="T11" fmla="*/ 94 h 95"/>
                <a:gd name="T12" fmla="*/ 101 w 102"/>
                <a:gd name="T13" fmla="*/ 70 h 95"/>
                <a:gd name="T14" fmla="*/ 96 w 102"/>
                <a:gd name="T15" fmla="*/ 52 h 95"/>
                <a:gd name="T16" fmla="*/ 66 w 102"/>
                <a:gd name="T17" fmla="*/ 61 h 95"/>
                <a:gd name="T18" fmla="*/ 56 w 102"/>
                <a:gd name="T19" fmla="*/ 26 h 95"/>
                <a:gd name="T20" fmla="*/ 87 w 102"/>
                <a:gd name="T21" fmla="*/ 18 h 95"/>
                <a:gd name="T22" fmla="*/ 82 w 102"/>
                <a:gd name="T23" fmla="*/ 0 h 95"/>
                <a:gd name="T24" fmla="*/ 0 w 102"/>
                <a:gd name="T25" fmla="*/ 24 h 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95">
                  <a:moveTo>
                    <a:pt x="0" y="24"/>
                  </a:moveTo>
                  <a:lnTo>
                    <a:pt x="5" y="42"/>
                  </a:lnTo>
                  <a:lnTo>
                    <a:pt x="41" y="31"/>
                  </a:lnTo>
                  <a:lnTo>
                    <a:pt x="51" y="66"/>
                  </a:lnTo>
                  <a:lnTo>
                    <a:pt x="15" y="77"/>
                  </a:lnTo>
                  <a:lnTo>
                    <a:pt x="19" y="94"/>
                  </a:lnTo>
                  <a:lnTo>
                    <a:pt x="101" y="70"/>
                  </a:lnTo>
                  <a:lnTo>
                    <a:pt x="96" y="52"/>
                  </a:lnTo>
                  <a:lnTo>
                    <a:pt x="66" y="61"/>
                  </a:lnTo>
                  <a:lnTo>
                    <a:pt x="56" y="26"/>
                  </a:lnTo>
                  <a:lnTo>
                    <a:pt x="87" y="18"/>
                  </a:lnTo>
                  <a:lnTo>
                    <a:pt x="82" y="0"/>
                  </a:lnTo>
                  <a:lnTo>
                    <a:pt x="0" y="24"/>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87" name="Freeform 59"/>
            <p:cNvSpPr>
              <a:spLocks/>
            </p:cNvSpPr>
            <p:nvPr/>
          </p:nvSpPr>
          <p:spPr bwMode="auto">
            <a:xfrm>
              <a:off x="860" y="2946"/>
              <a:ext cx="85" cy="100"/>
            </a:xfrm>
            <a:custGeom>
              <a:avLst/>
              <a:gdLst>
                <a:gd name="T0" fmla="*/ 17 w 86"/>
                <a:gd name="T1" fmla="*/ 84 h 102"/>
                <a:gd name="T2" fmla="*/ 43 w 86"/>
                <a:gd name="T3" fmla="*/ 59 h 102"/>
                <a:gd name="T4" fmla="*/ 49 w 86"/>
                <a:gd name="T5" fmla="*/ 61 h 102"/>
                <a:gd name="T6" fmla="*/ 50 w 86"/>
                <a:gd name="T7" fmla="*/ 63 h 102"/>
                <a:gd name="T8" fmla="*/ 52 w 86"/>
                <a:gd name="T9" fmla="*/ 64 h 102"/>
                <a:gd name="T10" fmla="*/ 52 w 86"/>
                <a:gd name="T11" fmla="*/ 66 h 102"/>
                <a:gd name="T12" fmla="*/ 52 w 86"/>
                <a:gd name="T13" fmla="*/ 69 h 102"/>
                <a:gd name="T14" fmla="*/ 52 w 86"/>
                <a:gd name="T15" fmla="*/ 75 h 102"/>
                <a:gd name="T16" fmla="*/ 48 w 86"/>
                <a:gd name="T17" fmla="*/ 86 h 102"/>
                <a:gd name="T18" fmla="*/ 48 w 86"/>
                <a:gd name="T19" fmla="*/ 89 h 102"/>
                <a:gd name="T20" fmla="*/ 48 w 86"/>
                <a:gd name="T21" fmla="*/ 91 h 102"/>
                <a:gd name="T22" fmla="*/ 66 w 86"/>
                <a:gd name="T23" fmla="*/ 99 h 102"/>
                <a:gd name="T24" fmla="*/ 66 w 86"/>
                <a:gd name="T25" fmla="*/ 96 h 102"/>
                <a:gd name="T26" fmla="*/ 65 w 86"/>
                <a:gd name="T27" fmla="*/ 93 h 102"/>
                <a:gd name="T28" fmla="*/ 66 w 86"/>
                <a:gd name="T29" fmla="*/ 86 h 102"/>
                <a:gd name="T30" fmla="*/ 70 w 86"/>
                <a:gd name="T31" fmla="*/ 74 h 102"/>
                <a:gd name="T32" fmla="*/ 71 w 86"/>
                <a:gd name="T33" fmla="*/ 68 h 102"/>
                <a:gd name="T34" fmla="*/ 70 w 86"/>
                <a:gd name="T35" fmla="*/ 64 h 102"/>
                <a:gd name="T36" fmla="*/ 68 w 86"/>
                <a:gd name="T37" fmla="*/ 61 h 102"/>
                <a:gd name="T38" fmla="*/ 64 w 86"/>
                <a:gd name="T39" fmla="*/ 57 h 102"/>
                <a:gd name="T40" fmla="*/ 68 w 86"/>
                <a:gd name="T41" fmla="*/ 57 h 102"/>
                <a:gd name="T42" fmla="*/ 73 w 86"/>
                <a:gd name="T43" fmla="*/ 55 h 102"/>
                <a:gd name="T44" fmla="*/ 78 w 86"/>
                <a:gd name="T45" fmla="*/ 51 h 102"/>
                <a:gd name="T46" fmla="*/ 81 w 86"/>
                <a:gd name="T47" fmla="*/ 45 h 102"/>
                <a:gd name="T48" fmla="*/ 83 w 86"/>
                <a:gd name="T49" fmla="*/ 39 h 102"/>
                <a:gd name="T50" fmla="*/ 84 w 86"/>
                <a:gd name="T51" fmla="*/ 34 h 102"/>
                <a:gd name="T52" fmla="*/ 84 w 86"/>
                <a:gd name="T53" fmla="*/ 29 h 102"/>
                <a:gd name="T54" fmla="*/ 82 w 86"/>
                <a:gd name="T55" fmla="*/ 25 h 102"/>
                <a:gd name="T56" fmla="*/ 80 w 86"/>
                <a:gd name="T57" fmla="*/ 22 h 102"/>
                <a:gd name="T58" fmla="*/ 77 w 86"/>
                <a:gd name="T59" fmla="*/ 19 h 102"/>
                <a:gd name="T60" fmla="*/ 57 w 86"/>
                <a:gd name="T61" fmla="*/ 25 h 102"/>
                <a:gd name="T62" fmla="*/ 59 w 86"/>
                <a:gd name="T63" fmla="*/ 25 h 102"/>
                <a:gd name="T64" fmla="*/ 63 w 86"/>
                <a:gd name="T65" fmla="*/ 28 h 102"/>
                <a:gd name="T66" fmla="*/ 66 w 86"/>
                <a:gd name="T67" fmla="*/ 31 h 102"/>
                <a:gd name="T68" fmla="*/ 66 w 86"/>
                <a:gd name="T69" fmla="*/ 36 h 102"/>
                <a:gd name="T70" fmla="*/ 64 w 86"/>
                <a:gd name="T71" fmla="*/ 41 h 102"/>
                <a:gd name="T72" fmla="*/ 61 w 86"/>
                <a:gd name="T73" fmla="*/ 45 h 102"/>
                <a:gd name="T74" fmla="*/ 59 w 86"/>
                <a:gd name="T75" fmla="*/ 46 h 102"/>
                <a:gd name="T76" fmla="*/ 57 w 86"/>
                <a:gd name="T77" fmla="*/ 46 h 102"/>
                <a:gd name="T78" fmla="*/ 52 w 86"/>
                <a:gd name="T79" fmla="*/ 46 h 102"/>
                <a:gd name="T80" fmla="*/ 31 w 86"/>
                <a:gd name="T81" fmla="*/ 39 h 102"/>
                <a:gd name="T82" fmla="*/ 77 w 86"/>
                <a:gd name="T83" fmla="*/ 19 h 102"/>
                <a:gd name="T84" fmla="*/ 75 w 86"/>
                <a:gd name="T85" fmla="*/ 17 h 102"/>
                <a:gd name="T86" fmla="*/ 69 w 86"/>
                <a:gd name="T87" fmla="*/ 14 h 102"/>
                <a:gd name="T88" fmla="*/ 25 w 86"/>
                <a:gd name="T89" fmla="*/ 0 h 10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6" h="102">
                  <a:moveTo>
                    <a:pt x="0" y="81"/>
                  </a:moveTo>
                  <a:lnTo>
                    <a:pt x="17" y="86"/>
                  </a:lnTo>
                  <a:lnTo>
                    <a:pt x="27" y="54"/>
                  </a:lnTo>
                  <a:lnTo>
                    <a:pt x="44" y="60"/>
                  </a:lnTo>
                  <a:lnTo>
                    <a:pt x="48" y="61"/>
                  </a:lnTo>
                  <a:lnTo>
                    <a:pt x="50" y="62"/>
                  </a:lnTo>
                  <a:lnTo>
                    <a:pt x="51" y="63"/>
                  </a:lnTo>
                  <a:lnTo>
                    <a:pt x="51" y="64"/>
                  </a:lnTo>
                  <a:lnTo>
                    <a:pt x="52" y="64"/>
                  </a:lnTo>
                  <a:lnTo>
                    <a:pt x="53" y="65"/>
                  </a:lnTo>
                  <a:lnTo>
                    <a:pt x="53" y="66"/>
                  </a:lnTo>
                  <a:lnTo>
                    <a:pt x="53" y="67"/>
                  </a:lnTo>
                  <a:lnTo>
                    <a:pt x="53" y="69"/>
                  </a:lnTo>
                  <a:lnTo>
                    <a:pt x="53" y="70"/>
                  </a:lnTo>
                  <a:lnTo>
                    <a:pt x="53" y="73"/>
                  </a:lnTo>
                  <a:lnTo>
                    <a:pt x="53" y="76"/>
                  </a:lnTo>
                  <a:lnTo>
                    <a:pt x="50" y="85"/>
                  </a:lnTo>
                  <a:lnTo>
                    <a:pt x="49" y="88"/>
                  </a:lnTo>
                  <a:lnTo>
                    <a:pt x="49" y="89"/>
                  </a:lnTo>
                  <a:lnTo>
                    <a:pt x="49" y="91"/>
                  </a:lnTo>
                  <a:lnTo>
                    <a:pt x="49" y="92"/>
                  </a:lnTo>
                  <a:lnTo>
                    <a:pt x="49" y="93"/>
                  </a:lnTo>
                  <a:lnTo>
                    <a:pt x="49" y="95"/>
                  </a:lnTo>
                  <a:lnTo>
                    <a:pt x="67" y="101"/>
                  </a:lnTo>
                  <a:lnTo>
                    <a:pt x="68" y="99"/>
                  </a:lnTo>
                  <a:lnTo>
                    <a:pt x="67" y="98"/>
                  </a:lnTo>
                  <a:lnTo>
                    <a:pt x="67" y="97"/>
                  </a:lnTo>
                  <a:lnTo>
                    <a:pt x="66" y="95"/>
                  </a:lnTo>
                  <a:lnTo>
                    <a:pt x="67" y="92"/>
                  </a:lnTo>
                  <a:lnTo>
                    <a:pt x="67" y="88"/>
                  </a:lnTo>
                  <a:lnTo>
                    <a:pt x="70" y="79"/>
                  </a:lnTo>
                  <a:lnTo>
                    <a:pt x="71" y="75"/>
                  </a:lnTo>
                  <a:lnTo>
                    <a:pt x="71" y="72"/>
                  </a:lnTo>
                  <a:lnTo>
                    <a:pt x="72" y="69"/>
                  </a:lnTo>
                  <a:lnTo>
                    <a:pt x="71" y="67"/>
                  </a:lnTo>
                  <a:lnTo>
                    <a:pt x="71" y="65"/>
                  </a:lnTo>
                  <a:lnTo>
                    <a:pt x="71" y="64"/>
                  </a:lnTo>
                  <a:lnTo>
                    <a:pt x="69" y="62"/>
                  </a:lnTo>
                  <a:lnTo>
                    <a:pt x="68" y="60"/>
                  </a:lnTo>
                  <a:lnTo>
                    <a:pt x="65" y="58"/>
                  </a:lnTo>
                  <a:lnTo>
                    <a:pt x="67" y="58"/>
                  </a:lnTo>
                  <a:lnTo>
                    <a:pt x="69" y="58"/>
                  </a:lnTo>
                  <a:lnTo>
                    <a:pt x="71" y="57"/>
                  </a:lnTo>
                  <a:lnTo>
                    <a:pt x="74" y="56"/>
                  </a:lnTo>
                  <a:lnTo>
                    <a:pt x="76" y="54"/>
                  </a:lnTo>
                  <a:lnTo>
                    <a:pt x="79" y="52"/>
                  </a:lnTo>
                  <a:lnTo>
                    <a:pt x="81" y="49"/>
                  </a:lnTo>
                  <a:lnTo>
                    <a:pt x="82" y="46"/>
                  </a:lnTo>
                  <a:lnTo>
                    <a:pt x="83" y="43"/>
                  </a:lnTo>
                  <a:lnTo>
                    <a:pt x="84" y="40"/>
                  </a:lnTo>
                  <a:lnTo>
                    <a:pt x="85" y="37"/>
                  </a:lnTo>
                  <a:lnTo>
                    <a:pt x="85" y="35"/>
                  </a:lnTo>
                  <a:lnTo>
                    <a:pt x="85" y="32"/>
                  </a:lnTo>
                  <a:lnTo>
                    <a:pt x="85" y="30"/>
                  </a:lnTo>
                  <a:lnTo>
                    <a:pt x="84" y="28"/>
                  </a:lnTo>
                  <a:lnTo>
                    <a:pt x="83" y="25"/>
                  </a:lnTo>
                  <a:lnTo>
                    <a:pt x="82" y="24"/>
                  </a:lnTo>
                  <a:lnTo>
                    <a:pt x="81" y="22"/>
                  </a:lnTo>
                  <a:lnTo>
                    <a:pt x="80" y="20"/>
                  </a:lnTo>
                  <a:lnTo>
                    <a:pt x="78" y="19"/>
                  </a:lnTo>
                  <a:lnTo>
                    <a:pt x="37" y="19"/>
                  </a:lnTo>
                  <a:lnTo>
                    <a:pt x="58" y="25"/>
                  </a:lnTo>
                  <a:lnTo>
                    <a:pt x="59" y="26"/>
                  </a:lnTo>
                  <a:lnTo>
                    <a:pt x="60" y="26"/>
                  </a:lnTo>
                  <a:lnTo>
                    <a:pt x="63" y="27"/>
                  </a:lnTo>
                  <a:lnTo>
                    <a:pt x="64" y="29"/>
                  </a:lnTo>
                  <a:lnTo>
                    <a:pt x="66" y="31"/>
                  </a:lnTo>
                  <a:lnTo>
                    <a:pt x="67" y="32"/>
                  </a:lnTo>
                  <a:lnTo>
                    <a:pt x="67" y="35"/>
                  </a:lnTo>
                  <a:lnTo>
                    <a:pt x="67" y="37"/>
                  </a:lnTo>
                  <a:lnTo>
                    <a:pt x="66" y="39"/>
                  </a:lnTo>
                  <a:lnTo>
                    <a:pt x="65" y="42"/>
                  </a:lnTo>
                  <a:lnTo>
                    <a:pt x="64" y="44"/>
                  </a:lnTo>
                  <a:lnTo>
                    <a:pt x="62" y="46"/>
                  </a:lnTo>
                  <a:lnTo>
                    <a:pt x="61" y="46"/>
                  </a:lnTo>
                  <a:lnTo>
                    <a:pt x="60" y="47"/>
                  </a:lnTo>
                  <a:lnTo>
                    <a:pt x="59" y="47"/>
                  </a:lnTo>
                  <a:lnTo>
                    <a:pt x="58" y="47"/>
                  </a:lnTo>
                  <a:lnTo>
                    <a:pt x="56" y="47"/>
                  </a:lnTo>
                  <a:lnTo>
                    <a:pt x="53" y="47"/>
                  </a:lnTo>
                  <a:lnTo>
                    <a:pt x="51" y="46"/>
                  </a:lnTo>
                  <a:lnTo>
                    <a:pt x="31" y="40"/>
                  </a:lnTo>
                  <a:lnTo>
                    <a:pt x="37" y="19"/>
                  </a:lnTo>
                  <a:lnTo>
                    <a:pt x="78" y="19"/>
                  </a:lnTo>
                  <a:lnTo>
                    <a:pt x="78" y="18"/>
                  </a:lnTo>
                  <a:lnTo>
                    <a:pt x="76" y="17"/>
                  </a:lnTo>
                  <a:lnTo>
                    <a:pt x="73" y="16"/>
                  </a:lnTo>
                  <a:lnTo>
                    <a:pt x="70" y="14"/>
                  </a:lnTo>
                  <a:lnTo>
                    <a:pt x="64" y="12"/>
                  </a:lnTo>
                  <a:lnTo>
                    <a:pt x="25" y="0"/>
                  </a:lnTo>
                  <a:lnTo>
                    <a:pt x="0" y="81"/>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88" name="Freeform 60"/>
            <p:cNvSpPr>
              <a:spLocks/>
            </p:cNvSpPr>
            <p:nvPr/>
          </p:nvSpPr>
          <p:spPr bwMode="auto">
            <a:xfrm>
              <a:off x="1170" y="3159"/>
              <a:ext cx="98" cy="97"/>
            </a:xfrm>
            <a:custGeom>
              <a:avLst/>
              <a:gdLst>
                <a:gd name="T0" fmla="*/ 84 w 98"/>
                <a:gd name="T1" fmla="*/ 0 h 97"/>
                <a:gd name="T2" fmla="*/ 0 w 98"/>
                <a:gd name="T3" fmla="*/ 33 h 97"/>
                <a:gd name="T4" fmla="*/ 11 w 98"/>
                <a:gd name="T5" fmla="*/ 47 h 97"/>
                <a:gd name="T6" fmla="*/ 28 w 98"/>
                <a:gd name="T7" fmla="*/ 40 h 97"/>
                <a:gd name="T8" fmla="*/ 50 w 98"/>
                <a:gd name="T9" fmla="*/ 66 h 97"/>
                <a:gd name="T10" fmla="*/ 40 w 98"/>
                <a:gd name="T11" fmla="*/ 82 h 97"/>
                <a:gd name="T12" fmla="*/ 52 w 98"/>
                <a:gd name="T13" fmla="*/ 96 h 97"/>
                <a:gd name="T14" fmla="*/ 88 w 98"/>
                <a:gd name="T15" fmla="*/ 32 h 97"/>
                <a:gd name="T16" fmla="*/ 78 w 98"/>
                <a:gd name="T17" fmla="*/ 20 h 97"/>
                <a:gd name="T18" fmla="*/ 58 w 98"/>
                <a:gd name="T19" fmla="*/ 53 h 97"/>
                <a:gd name="T20" fmla="*/ 42 w 98"/>
                <a:gd name="T21" fmla="*/ 34 h 97"/>
                <a:gd name="T22" fmla="*/ 78 w 98"/>
                <a:gd name="T23" fmla="*/ 20 h 97"/>
                <a:gd name="T24" fmla="*/ 88 w 98"/>
                <a:gd name="T25" fmla="*/ 32 h 97"/>
                <a:gd name="T26" fmla="*/ 97 w 98"/>
                <a:gd name="T27" fmla="*/ 16 h 97"/>
                <a:gd name="T28" fmla="*/ 84 w 98"/>
                <a:gd name="T29" fmla="*/ 0 h 9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8" h="97">
                  <a:moveTo>
                    <a:pt x="84" y="0"/>
                  </a:moveTo>
                  <a:lnTo>
                    <a:pt x="0" y="33"/>
                  </a:lnTo>
                  <a:lnTo>
                    <a:pt x="11" y="47"/>
                  </a:lnTo>
                  <a:lnTo>
                    <a:pt x="28" y="40"/>
                  </a:lnTo>
                  <a:lnTo>
                    <a:pt x="50" y="66"/>
                  </a:lnTo>
                  <a:lnTo>
                    <a:pt x="40" y="82"/>
                  </a:lnTo>
                  <a:lnTo>
                    <a:pt x="52" y="96"/>
                  </a:lnTo>
                  <a:lnTo>
                    <a:pt x="88" y="32"/>
                  </a:lnTo>
                  <a:lnTo>
                    <a:pt x="78" y="20"/>
                  </a:lnTo>
                  <a:lnTo>
                    <a:pt x="58" y="53"/>
                  </a:lnTo>
                  <a:lnTo>
                    <a:pt x="42" y="34"/>
                  </a:lnTo>
                  <a:lnTo>
                    <a:pt x="78" y="20"/>
                  </a:lnTo>
                  <a:lnTo>
                    <a:pt x="88" y="32"/>
                  </a:lnTo>
                  <a:lnTo>
                    <a:pt x="97" y="16"/>
                  </a:lnTo>
                  <a:lnTo>
                    <a:pt x="84" y="0"/>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89" name="Freeform 61"/>
            <p:cNvSpPr>
              <a:spLocks/>
            </p:cNvSpPr>
            <p:nvPr/>
          </p:nvSpPr>
          <p:spPr bwMode="auto">
            <a:xfrm>
              <a:off x="1108" y="3072"/>
              <a:ext cx="102" cy="111"/>
            </a:xfrm>
            <a:custGeom>
              <a:avLst/>
              <a:gdLst>
                <a:gd name="T0" fmla="*/ 0 w 103"/>
                <a:gd name="T1" fmla="*/ 68 h 110"/>
                <a:gd name="T2" fmla="*/ 49 w 103"/>
                <a:gd name="T3" fmla="*/ 110 h 110"/>
                <a:gd name="T4" fmla="*/ 58 w 103"/>
                <a:gd name="T5" fmla="*/ 97 h 110"/>
                <a:gd name="T6" fmla="*/ 23 w 103"/>
                <a:gd name="T7" fmla="*/ 67 h 110"/>
                <a:gd name="T8" fmla="*/ 38 w 103"/>
                <a:gd name="T9" fmla="*/ 49 h 110"/>
                <a:gd name="T10" fmla="*/ 68 w 103"/>
                <a:gd name="T11" fmla="*/ 76 h 110"/>
                <a:gd name="T12" fmla="*/ 77 w 103"/>
                <a:gd name="T13" fmla="*/ 65 h 110"/>
                <a:gd name="T14" fmla="*/ 47 w 103"/>
                <a:gd name="T15" fmla="*/ 37 h 110"/>
                <a:gd name="T16" fmla="*/ 58 w 103"/>
                <a:gd name="T17" fmla="*/ 23 h 110"/>
                <a:gd name="T18" fmla="*/ 92 w 103"/>
                <a:gd name="T19" fmla="*/ 52 h 110"/>
                <a:gd name="T20" fmla="*/ 101 w 103"/>
                <a:gd name="T21" fmla="*/ 41 h 110"/>
                <a:gd name="T22" fmla="*/ 54 w 103"/>
                <a:gd name="T23" fmla="*/ 0 h 110"/>
                <a:gd name="T24" fmla="*/ 0 w 103"/>
                <a:gd name="T25" fmla="*/ 68 h 1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3" h="110">
                  <a:moveTo>
                    <a:pt x="0" y="67"/>
                  </a:moveTo>
                  <a:lnTo>
                    <a:pt x="49" y="109"/>
                  </a:lnTo>
                  <a:lnTo>
                    <a:pt x="59" y="96"/>
                  </a:lnTo>
                  <a:lnTo>
                    <a:pt x="23" y="66"/>
                  </a:lnTo>
                  <a:lnTo>
                    <a:pt x="38" y="49"/>
                  </a:lnTo>
                  <a:lnTo>
                    <a:pt x="69" y="75"/>
                  </a:lnTo>
                  <a:lnTo>
                    <a:pt x="78" y="64"/>
                  </a:lnTo>
                  <a:lnTo>
                    <a:pt x="47" y="37"/>
                  </a:lnTo>
                  <a:lnTo>
                    <a:pt x="59" y="23"/>
                  </a:lnTo>
                  <a:lnTo>
                    <a:pt x="93" y="52"/>
                  </a:lnTo>
                  <a:lnTo>
                    <a:pt x="102" y="41"/>
                  </a:lnTo>
                  <a:lnTo>
                    <a:pt x="55" y="0"/>
                  </a:lnTo>
                  <a:lnTo>
                    <a:pt x="0" y="67"/>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90" name="Freeform 62"/>
            <p:cNvSpPr>
              <a:spLocks/>
            </p:cNvSpPr>
            <p:nvPr/>
          </p:nvSpPr>
          <p:spPr bwMode="auto">
            <a:xfrm>
              <a:off x="70" y="3849"/>
              <a:ext cx="95" cy="76"/>
            </a:xfrm>
            <a:custGeom>
              <a:avLst/>
              <a:gdLst>
                <a:gd name="T0" fmla="*/ 0 w 94"/>
                <a:gd name="T1" fmla="*/ 59 h 77"/>
                <a:gd name="T2" fmla="*/ 7 w 94"/>
                <a:gd name="T3" fmla="*/ 75 h 77"/>
                <a:gd name="T4" fmla="*/ 70 w 94"/>
                <a:gd name="T5" fmla="*/ 45 h 77"/>
                <a:gd name="T6" fmla="*/ 80 w 94"/>
                <a:gd name="T7" fmla="*/ 68 h 77"/>
                <a:gd name="T8" fmla="*/ 94 w 94"/>
                <a:gd name="T9" fmla="*/ 62 h 77"/>
                <a:gd name="T10" fmla="*/ 67 w 94"/>
                <a:gd name="T11" fmla="*/ 0 h 77"/>
                <a:gd name="T12" fmla="*/ 53 w 94"/>
                <a:gd name="T13" fmla="*/ 7 h 77"/>
                <a:gd name="T14" fmla="*/ 63 w 94"/>
                <a:gd name="T15" fmla="*/ 30 h 77"/>
                <a:gd name="T16" fmla="*/ 0 w 94"/>
                <a:gd name="T17" fmla="*/ 59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4" h="77">
                  <a:moveTo>
                    <a:pt x="0" y="60"/>
                  </a:moveTo>
                  <a:lnTo>
                    <a:pt x="7" y="76"/>
                  </a:lnTo>
                  <a:lnTo>
                    <a:pt x="69" y="46"/>
                  </a:lnTo>
                  <a:lnTo>
                    <a:pt x="79" y="69"/>
                  </a:lnTo>
                  <a:lnTo>
                    <a:pt x="93" y="63"/>
                  </a:lnTo>
                  <a:lnTo>
                    <a:pt x="66" y="0"/>
                  </a:lnTo>
                  <a:lnTo>
                    <a:pt x="52" y="7"/>
                  </a:lnTo>
                  <a:lnTo>
                    <a:pt x="62" y="30"/>
                  </a:lnTo>
                  <a:lnTo>
                    <a:pt x="0" y="60"/>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91" name="Freeform 63"/>
            <p:cNvSpPr>
              <a:spLocks/>
            </p:cNvSpPr>
            <p:nvPr/>
          </p:nvSpPr>
          <p:spPr bwMode="auto">
            <a:xfrm>
              <a:off x="108" y="3934"/>
              <a:ext cx="100" cy="108"/>
            </a:xfrm>
            <a:custGeom>
              <a:avLst/>
              <a:gdLst>
                <a:gd name="T0" fmla="*/ 10 w 101"/>
                <a:gd name="T1" fmla="*/ 63 h 109"/>
                <a:gd name="T2" fmla="*/ 48 w 101"/>
                <a:gd name="T3" fmla="*/ 59 h 109"/>
                <a:gd name="T4" fmla="*/ 50 w 101"/>
                <a:gd name="T5" fmla="*/ 65 h 109"/>
                <a:gd name="T6" fmla="*/ 50 w 101"/>
                <a:gd name="T7" fmla="*/ 69 h 109"/>
                <a:gd name="T8" fmla="*/ 50 w 101"/>
                <a:gd name="T9" fmla="*/ 72 h 109"/>
                <a:gd name="T10" fmla="*/ 47 w 101"/>
                <a:gd name="T11" fmla="*/ 76 h 109"/>
                <a:gd name="T12" fmla="*/ 37 w 101"/>
                <a:gd name="T13" fmla="*/ 83 h 109"/>
                <a:gd name="T14" fmla="*/ 32 w 101"/>
                <a:gd name="T15" fmla="*/ 87 h 109"/>
                <a:gd name="T16" fmla="*/ 29 w 101"/>
                <a:gd name="T17" fmla="*/ 91 h 109"/>
                <a:gd name="T18" fmla="*/ 42 w 101"/>
                <a:gd name="T19" fmla="*/ 105 h 109"/>
                <a:gd name="T20" fmla="*/ 42 w 101"/>
                <a:gd name="T21" fmla="*/ 103 h 109"/>
                <a:gd name="T22" fmla="*/ 43 w 101"/>
                <a:gd name="T23" fmla="*/ 101 h 109"/>
                <a:gd name="T24" fmla="*/ 48 w 101"/>
                <a:gd name="T25" fmla="*/ 97 h 109"/>
                <a:gd name="T26" fmla="*/ 58 w 101"/>
                <a:gd name="T27" fmla="*/ 89 h 109"/>
                <a:gd name="T28" fmla="*/ 62 w 101"/>
                <a:gd name="T29" fmla="*/ 84 h 109"/>
                <a:gd name="T30" fmla="*/ 64 w 101"/>
                <a:gd name="T31" fmla="*/ 80 h 109"/>
                <a:gd name="T32" fmla="*/ 65 w 101"/>
                <a:gd name="T33" fmla="*/ 76 h 109"/>
                <a:gd name="T34" fmla="*/ 64 w 101"/>
                <a:gd name="T35" fmla="*/ 72 h 109"/>
                <a:gd name="T36" fmla="*/ 70 w 101"/>
                <a:gd name="T37" fmla="*/ 74 h 109"/>
                <a:gd name="T38" fmla="*/ 74 w 101"/>
                <a:gd name="T39" fmla="*/ 75 h 109"/>
                <a:gd name="T40" fmla="*/ 77 w 101"/>
                <a:gd name="T41" fmla="*/ 75 h 109"/>
                <a:gd name="T42" fmla="*/ 80 w 101"/>
                <a:gd name="T43" fmla="*/ 75 h 109"/>
                <a:gd name="T44" fmla="*/ 85 w 101"/>
                <a:gd name="T45" fmla="*/ 72 h 109"/>
                <a:gd name="T46" fmla="*/ 90 w 101"/>
                <a:gd name="T47" fmla="*/ 69 h 109"/>
                <a:gd name="T48" fmla="*/ 94 w 101"/>
                <a:gd name="T49" fmla="*/ 65 h 109"/>
                <a:gd name="T50" fmla="*/ 97 w 101"/>
                <a:gd name="T51" fmla="*/ 61 h 109"/>
                <a:gd name="T52" fmla="*/ 99 w 101"/>
                <a:gd name="T53" fmla="*/ 57 h 109"/>
                <a:gd name="T54" fmla="*/ 99 w 101"/>
                <a:gd name="T55" fmla="*/ 53 h 109"/>
                <a:gd name="T56" fmla="*/ 98 w 101"/>
                <a:gd name="T57" fmla="*/ 48 h 109"/>
                <a:gd name="T58" fmla="*/ 95 w 101"/>
                <a:gd name="T59" fmla="*/ 40 h 109"/>
                <a:gd name="T60" fmla="*/ 83 w 101"/>
                <a:gd name="T61" fmla="*/ 22 h 109"/>
                <a:gd name="T62" fmla="*/ 79 w 101"/>
                <a:gd name="T63" fmla="*/ 41 h 109"/>
                <a:gd name="T64" fmla="*/ 81 w 101"/>
                <a:gd name="T65" fmla="*/ 46 h 109"/>
                <a:gd name="T66" fmla="*/ 81 w 101"/>
                <a:gd name="T67" fmla="*/ 51 h 109"/>
                <a:gd name="T68" fmla="*/ 80 w 101"/>
                <a:gd name="T69" fmla="*/ 54 h 109"/>
                <a:gd name="T70" fmla="*/ 76 w 101"/>
                <a:gd name="T71" fmla="*/ 57 h 109"/>
                <a:gd name="T72" fmla="*/ 74 w 101"/>
                <a:gd name="T73" fmla="*/ 58 h 109"/>
                <a:gd name="T74" fmla="*/ 72 w 101"/>
                <a:gd name="T75" fmla="*/ 59 h 109"/>
                <a:gd name="T76" fmla="*/ 70 w 101"/>
                <a:gd name="T77" fmla="*/ 59 h 109"/>
                <a:gd name="T78" fmla="*/ 68 w 101"/>
                <a:gd name="T79" fmla="*/ 59 h 109"/>
                <a:gd name="T80" fmla="*/ 64 w 101"/>
                <a:gd name="T81" fmla="*/ 57 h 109"/>
                <a:gd name="T82" fmla="*/ 61 w 101"/>
                <a:gd name="T83" fmla="*/ 54 h 109"/>
                <a:gd name="T84" fmla="*/ 49 w 101"/>
                <a:gd name="T85" fmla="*/ 36 h 109"/>
                <a:gd name="T86" fmla="*/ 83 w 101"/>
                <a:gd name="T87" fmla="*/ 22 h 109"/>
                <a:gd name="T88" fmla="*/ 0 w 101"/>
                <a:gd name="T89" fmla="*/ 49 h 10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1" h="109">
                  <a:moveTo>
                    <a:pt x="0" y="49"/>
                  </a:moveTo>
                  <a:lnTo>
                    <a:pt x="10" y="64"/>
                  </a:lnTo>
                  <a:lnTo>
                    <a:pt x="37" y="45"/>
                  </a:lnTo>
                  <a:lnTo>
                    <a:pt x="48" y="60"/>
                  </a:lnTo>
                  <a:lnTo>
                    <a:pt x="49" y="63"/>
                  </a:lnTo>
                  <a:lnTo>
                    <a:pt x="51" y="66"/>
                  </a:lnTo>
                  <a:lnTo>
                    <a:pt x="51" y="68"/>
                  </a:lnTo>
                  <a:lnTo>
                    <a:pt x="51" y="70"/>
                  </a:lnTo>
                  <a:lnTo>
                    <a:pt x="50" y="72"/>
                  </a:lnTo>
                  <a:lnTo>
                    <a:pt x="50" y="73"/>
                  </a:lnTo>
                  <a:lnTo>
                    <a:pt x="49" y="74"/>
                  </a:lnTo>
                  <a:lnTo>
                    <a:pt x="47" y="77"/>
                  </a:lnTo>
                  <a:lnTo>
                    <a:pt x="44" y="79"/>
                  </a:lnTo>
                  <a:lnTo>
                    <a:pt x="37" y="84"/>
                  </a:lnTo>
                  <a:lnTo>
                    <a:pt x="34" y="86"/>
                  </a:lnTo>
                  <a:lnTo>
                    <a:pt x="32" y="88"/>
                  </a:lnTo>
                  <a:lnTo>
                    <a:pt x="30" y="90"/>
                  </a:lnTo>
                  <a:lnTo>
                    <a:pt x="29" y="92"/>
                  </a:lnTo>
                  <a:lnTo>
                    <a:pt x="40" y="108"/>
                  </a:lnTo>
                  <a:lnTo>
                    <a:pt x="42" y="106"/>
                  </a:lnTo>
                  <a:lnTo>
                    <a:pt x="42" y="105"/>
                  </a:lnTo>
                  <a:lnTo>
                    <a:pt x="42" y="104"/>
                  </a:lnTo>
                  <a:lnTo>
                    <a:pt x="43" y="103"/>
                  </a:lnTo>
                  <a:lnTo>
                    <a:pt x="43" y="102"/>
                  </a:lnTo>
                  <a:lnTo>
                    <a:pt x="45" y="100"/>
                  </a:lnTo>
                  <a:lnTo>
                    <a:pt x="48" y="98"/>
                  </a:lnTo>
                  <a:lnTo>
                    <a:pt x="56" y="92"/>
                  </a:lnTo>
                  <a:lnTo>
                    <a:pt x="59" y="90"/>
                  </a:lnTo>
                  <a:lnTo>
                    <a:pt x="61" y="88"/>
                  </a:lnTo>
                  <a:lnTo>
                    <a:pt x="63" y="85"/>
                  </a:lnTo>
                  <a:lnTo>
                    <a:pt x="65" y="83"/>
                  </a:lnTo>
                  <a:lnTo>
                    <a:pt x="65" y="81"/>
                  </a:lnTo>
                  <a:lnTo>
                    <a:pt x="66" y="78"/>
                  </a:lnTo>
                  <a:lnTo>
                    <a:pt x="66" y="77"/>
                  </a:lnTo>
                  <a:lnTo>
                    <a:pt x="66" y="75"/>
                  </a:lnTo>
                  <a:lnTo>
                    <a:pt x="65" y="73"/>
                  </a:lnTo>
                  <a:lnTo>
                    <a:pt x="68" y="74"/>
                  </a:lnTo>
                  <a:lnTo>
                    <a:pt x="71" y="75"/>
                  </a:lnTo>
                  <a:lnTo>
                    <a:pt x="74" y="76"/>
                  </a:lnTo>
                  <a:lnTo>
                    <a:pt x="75" y="76"/>
                  </a:lnTo>
                  <a:lnTo>
                    <a:pt x="76" y="76"/>
                  </a:lnTo>
                  <a:lnTo>
                    <a:pt x="78" y="76"/>
                  </a:lnTo>
                  <a:lnTo>
                    <a:pt x="80" y="76"/>
                  </a:lnTo>
                  <a:lnTo>
                    <a:pt x="81" y="76"/>
                  </a:lnTo>
                  <a:lnTo>
                    <a:pt x="83" y="75"/>
                  </a:lnTo>
                  <a:lnTo>
                    <a:pt x="86" y="73"/>
                  </a:lnTo>
                  <a:lnTo>
                    <a:pt x="89" y="72"/>
                  </a:lnTo>
                  <a:lnTo>
                    <a:pt x="91" y="70"/>
                  </a:lnTo>
                  <a:lnTo>
                    <a:pt x="93" y="68"/>
                  </a:lnTo>
                  <a:lnTo>
                    <a:pt x="95" y="66"/>
                  </a:lnTo>
                  <a:lnTo>
                    <a:pt x="97" y="64"/>
                  </a:lnTo>
                  <a:lnTo>
                    <a:pt x="98" y="62"/>
                  </a:lnTo>
                  <a:lnTo>
                    <a:pt x="99" y="60"/>
                  </a:lnTo>
                  <a:lnTo>
                    <a:pt x="100" y="58"/>
                  </a:lnTo>
                  <a:lnTo>
                    <a:pt x="100" y="56"/>
                  </a:lnTo>
                  <a:lnTo>
                    <a:pt x="100" y="53"/>
                  </a:lnTo>
                  <a:lnTo>
                    <a:pt x="100" y="51"/>
                  </a:lnTo>
                  <a:lnTo>
                    <a:pt x="99" y="48"/>
                  </a:lnTo>
                  <a:lnTo>
                    <a:pt x="99" y="46"/>
                  </a:lnTo>
                  <a:lnTo>
                    <a:pt x="96" y="40"/>
                  </a:lnTo>
                  <a:lnTo>
                    <a:pt x="93" y="35"/>
                  </a:lnTo>
                  <a:lnTo>
                    <a:pt x="84" y="22"/>
                  </a:lnTo>
                  <a:lnTo>
                    <a:pt x="67" y="23"/>
                  </a:lnTo>
                  <a:lnTo>
                    <a:pt x="80" y="41"/>
                  </a:lnTo>
                  <a:lnTo>
                    <a:pt x="81" y="44"/>
                  </a:lnTo>
                  <a:lnTo>
                    <a:pt x="82" y="46"/>
                  </a:lnTo>
                  <a:lnTo>
                    <a:pt x="83" y="48"/>
                  </a:lnTo>
                  <a:lnTo>
                    <a:pt x="82" y="51"/>
                  </a:lnTo>
                  <a:lnTo>
                    <a:pt x="82" y="52"/>
                  </a:lnTo>
                  <a:lnTo>
                    <a:pt x="81" y="54"/>
                  </a:lnTo>
                  <a:lnTo>
                    <a:pt x="80" y="56"/>
                  </a:lnTo>
                  <a:lnTo>
                    <a:pt x="77" y="58"/>
                  </a:lnTo>
                  <a:lnTo>
                    <a:pt x="76" y="59"/>
                  </a:lnTo>
                  <a:lnTo>
                    <a:pt x="75" y="59"/>
                  </a:lnTo>
                  <a:lnTo>
                    <a:pt x="74" y="60"/>
                  </a:lnTo>
                  <a:lnTo>
                    <a:pt x="73" y="60"/>
                  </a:lnTo>
                  <a:lnTo>
                    <a:pt x="72" y="60"/>
                  </a:lnTo>
                  <a:lnTo>
                    <a:pt x="71" y="60"/>
                  </a:lnTo>
                  <a:lnTo>
                    <a:pt x="70" y="60"/>
                  </a:lnTo>
                  <a:lnTo>
                    <a:pt x="69" y="60"/>
                  </a:lnTo>
                  <a:lnTo>
                    <a:pt x="67" y="59"/>
                  </a:lnTo>
                  <a:lnTo>
                    <a:pt x="65" y="58"/>
                  </a:lnTo>
                  <a:lnTo>
                    <a:pt x="63" y="56"/>
                  </a:lnTo>
                  <a:lnTo>
                    <a:pt x="62" y="55"/>
                  </a:lnTo>
                  <a:lnTo>
                    <a:pt x="61" y="53"/>
                  </a:lnTo>
                  <a:lnTo>
                    <a:pt x="49" y="36"/>
                  </a:lnTo>
                  <a:lnTo>
                    <a:pt x="67" y="23"/>
                  </a:lnTo>
                  <a:lnTo>
                    <a:pt x="84" y="22"/>
                  </a:lnTo>
                  <a:lnTo>
                    <a:pt x="70" y="0"/>
                  </a:lnTo>
                  <a:lnTo>
                    <a:pt x="0" y="49"/>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92" name="Freeform 64"/>
            <p:cNvSpPr>
              <a:spLocks/>
            </p:cNvSpPr>
            <p:nvPr/>
          </p:nvSpPr>
          <p:spPr bwMode="auto">
            <a:xfrm>
              <a:off x="165" y="4029"/>
              <a:ext cx="98" cy="97"/>
            </a:xfrm>
            <a:custGeom>
              <a:avLst/>
              <a:gdLst>
                <a:gd name="T0" fmla="*/ 83 w 97"/>
                <a:gd name="T1" fmla="*/ 0 h 98"/>
                <a:gd name="T2" fmla="*/ 0 w 97"/>
                <a:gd name="T3" fmla="*/ 39 h 98"/>
                <a:gd name="T4" fmla="*/ 13 w 97"/>
                <a:gd name="T5" fmla="*/ 52 h 98"/>
                <a:gd name="T6" fmla="*/ 30 w 97"/>
                <a:gd name="T7" fmla="*/ 44 h 98"/>
                <a:gd name="T8" fmla="*/ 54 w 97"/>
                <a:gd name="T9" fmla="*/ 67 h 98"/>
                <a:gd name="T10" fmla="*/ 44 w 97"/>
                <a:gd name="T11" fmla="*/ 83 h 98"/>
                <a:gd name="T12" fmla="*/ 59 w 97"/>
                <a:gd name="T13" fmla="*/ 96 h 98"/>
                <a:gd name="T14" fmla="*/ 89 w 97"/>
                <a:gd name="T15" fmla="*/ 31 h 98"/>
                <a:gd name="T16" fmla="*/ 78 w 97"/>
                <a:gd name="T17" fmla="*/ 20 h 98"/>
                <a:gd name="T18" fmla="*/ 61 w 97"/>
                <a:gd name="T19" fmla="*/ 53 h 98"/>
                <a:gd name="T20" fmla="*/ 43 w 97"/>
                <a:gd name="T21" fmla="*/ 37 h 98"/>
                <a:gd name="T22" fmla="*/ 78 w 97"/>
                <a:gd name="T23" fmla="*/ 20 h 98"/>
                <a:gd name="T24" fmla="*/ 89 w 97"/>
                <a:gd name="T25" fmla="*/ 31 h 98"/>
                <a:gd name="T26" fmla="*/ 97 w 97"/>
                <a:gd name="T27" fmla="*/ 15 h 98"/>
                <a:gd name="T28" fmla="*/ 83 w 97"/>
                <a:gd name="T29" fmla="*/ 0 h 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7" h="98">
                  <a:moveTo>
                    <a:pt x="82" y="0"/>
                  </a:moveTo>
                  <a:lnTo>
                    <a:pt x="0" y="39"/>
                  </a:lnTo>
                  <a:lnTo>
                    <a:pt x="13" y="53"/>
                  </a:lnTo>
                  <a:lnTo>
                    <a:pt x="30" y="44"/>
                  </a:lnTo>
                  <a:lnTo>
                    <a:pt x="53" y="68"/>
                  </a:lnTo>
                  <a:lnTo>
                    <a:pt x="44" y="84"/>
                  </a:lnTo>
                  <a:lnTo>
                    <a:pt x="58" y="97"/>
                  </a:lnTo>
                  <a:lnTo>
                    <a:pt x="88" y="31"/>
                  </a:lnTo>
                  <a:lnTo>
                    <a:pt x="77" y="20"/>
                  </a:lnTo>
                  <a:lnTo>
                    <a:pt x="60" y="54"/>
                  </a:lnTo>
                  <a:lnTo>
                    <a:pt x="43" y="37"/>
                  </a:lnTo>
                  <a:lnTo>
                    <a:pt x="77" y="20"/>
                  </a:lnTo>
                  <a:lnTo>
                    <a:pt x="88" y="31"/>
                  </a:lnTo>
                  <a:lnTo>
                    <a:pt x="96" y="15"/>
                  </a:lnTo>
                  <a:lnTo>
                    <a:pt x="82" y="0"/>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93" name="Freeform 65"/>
            <p:cNvSpPr>
              <a:spLocks/>
            </p:cNvSpPr>
            <p:nvPr/>
          </p:nvSpPr>
          <p:spPr bwMode="auto">
            <a:xfrm>
              <a:off x="245" y="4084"/>
              <a:ext cx="70" cy="79"/>
            </a:xfrm>
            <a:custGeom>
              <a:avLst/>
              <a:gdLst>
                <a:gd name="T0" fmla="*/ 0 w 69"/>
                <a:gd name="T1" fmla="*/ 67 h 79"/>
                <a:gd name="T2" fmla="*/ 13 w 69"/>
                <a:gd name="T3" fmla="*/ 78 h 79"/>
                <a:gd name="T4" fmla="*/ 69 w 69"/>
                <a:gd name="T5" fmla="*/ 11 h 79"/>
                <a:gd name="T6" fmla="*/ 55 w 69"/>
                <a:gd name="T7" fmla="*/ 0 h 79"/>
                <a:gd name="T8" fmla="*/ 0 w 69"/>
                <a:gd name="T9" fmla="*/ 67 h 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79">
                  <a:moveTo>
                    <a:pt x="0" y="67"/>
                  </a:moveTo>
                  <a:lnTo>
                    <a:pt x="13" y="78"/>
                  </a:lnTo>
                  <a:lnTo>
                    <a:pt x="68" y="11"/>
                  </a:lnTo>
                  <a:lnTo>
                    <a:pt x="54" y="0"/>
                  </a:lnTo>
                  <a:lnTo>
                    <a:pt x="0" y="67"/>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94" name="Freeform 66"/>
            <p:cNvSpPr>
              <a:spLocks/>
            </p:cNvSpPr>
            <p:nvPr/>
          </p:nvSpPr>
          <p:spPr bwMode="auto">
            <a:xfrm>
              <a:off x="293" y="4118"/>
              <a:ext cx="107" cy="111"/>
            </a:xfrm>
            <a:custGeom>
              <a:avLst/>
              <a:gdLst>
                <a:gd name="T0" fmla="*/ 0 w 106"/>
                <a:gd name="T1" fmla="*/ 69 h 112"/>
                <a:gd name="T2" fmla="*/ 14 w 106"/>
                <a:gd name="T3" fmla="*/ 79 h 112"/>
                <a:gd name="T4" fmla="*/ 47 w 106"/>
                <a:gd name="T5" fmla="*/ 32 h 112"/>
                <a:gd name="T6" fmla="*/ 42 w 106"/>
                <a:gd name="T7" fmla="*/ 99 h 112"/>
                <a:gd name="T8" fmla="*/ 58 w 106"/>
                <a:gd name="T9" fmla="*/ 110 h 112"/>
                <a:gd name="T10" fmla="*/ 106 w 106"/>
                <a:gd name="T11" fmla="*/ 41 h 112"/>
                <a:gd name="T12" fmla="*/ 92 w 106"/>
                <a:gd name="T13" fmla="*/ 31 h 112"/>
                <a:gd name="T14" fmla="*/ 59 w 106"/>
                <a:gd name="T15" fmla="*/ 78 h 112"/>
                <a:gd name="T16" fmla="*/ 64 w 106"/>
                <a:gd name="T17" fmla="*/ 11 h 112"/>
                <a:gd name="T18" fmla="*/ 48 w 106"/>
                <a:gd name="T19" fmla="*/ 0 h 112"/>
                <a:gd name="T20" fmla="*/ 0 w 106"/>
                <a:gd name="T21" fmla="*/ 69 h 1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6" h="112">
                  <a:moveTo>
                    <a:pt x="0" y="70"/>
                  </a:moveTo>
                  <a:lnTo>
                    <a:pt x="14" y="80"/>
                  </a:lnTo>
                  <a:lnTo>
                    <a:pt x="47" y="32"/>
                  </a:lnTo>
                  <a:lnTo>
                    <a:pt x="42" y="100"/>
                  </a:lnTo>
                  <a:lnTo>
                    <a:pt x="57" y="111"/>
                  </a:lnTo>
                  <a:lnTo>
                    <a:pt x="105" y="41"/>
                  </a:lnTo>
                  <a:lnTo>
                    <a:pt x="91" y="31"/>
                  </a:lnTo>
                  <a:lnTo>
                    <a:pt x="58" y="79"/>
                  </a:lnTo>
                  <a:lnTo>
                    <a:pt x="63" y="11"/>
                  </a:lnTo>
                  <a:lnTo>
                    <a:pt x="48" y="0"/>
                  </a:lnTo>
                  <a:lnTo>
                    <a:pt x="0" y="70"/>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95" name="Freeform 67"/>
            <p:cNvSpPr>
              <a:spLocks/>
            </p:cNvSpPr>
            <p:nvPr/>
          </p:nvSpPr>
          <p:spPr bwMode="auto">
            <a:xfrm>
              <a:off x="393" y="4171"/>
              <a:ext cx="52" cy="87"/>
            </a:xfrm>
            <a:custGeom>
              <a:avLst/>
              <a:gdLst>
                <a:gd name="T0" fmla="*/ 0 w 52"/>
                <a:gd name="T1" fmla="*/ 79 h 86"/>
                <a:gd name="T2" fmla="*/ 16 w 52"/>
                <a:gd name="T3" fmla="*/ 86 h 86"/>
                <a:gd name="T4" fmla="*/ 51 w 52"/>
                <a:gd name="T5" fmla="*/ 7 h 86"/>
                <a:gd name="T6" fmla="*/ 35 w 52"/>
                <a:gd name="T7" fmla="*/ 0 h 86"/>
                <a:gd name="T8" fmla="*/ 0 w 52"/>
                <a:gd name="T9" fmla="*/ 79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86">
                  <a:moveTo>
                    <a:pt x="0" y="78"/>
                  </a:moveTo>
                  <a:lnTo>
                    <a:pt x="16" y="85"/>
                  </a:lnTo>
                  <a:lnTo>
                    <a:pt x="51" y="7"/>
                  </a:lnTo>
                  <a:lnTo>
                    <a:pt x="35" y="0"/>
                  </a:lnTo>
                  <a:lnTo>
                    <a:pt x="0" y="78"/>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96" name="Freeform 68"/>
            <p:cNvSpPr>
              <a:spLocks/>
            </p:cNvSpPr>
            <p:nvPr/>
          </p:nvSpPr>
          <p:spPr bwMode="auto">
            <a:xfrm>
              <a:off x="440" y="4189"/>
              <a:ext cx="95" cy="108"/>
            </a:xfrm>
            <a:custGeom>
              <a:avLst/>
              <a:gdLst>
                <a:gd name="T0" fmla="*/ 0 w 95"/>
                <a:gd name="T1" fmla="*/ 81 h 107"/>
                <a:gd name="T2" fmla="*/ 15 w 95"/>
                <a:gd name="T3" fmla="*/ 88 h 107"/>
                <a:gd name="T4" fmla="*/ 36 w 95"/>
                <a:gd name="T5" fmla="*/ 31 h 107"/>
                <a:gd name="T6" fmla="*/ 47 w 95"/>
                <a:gd name="T7" fmla="*/ 101 h 107"/>
                <a:gd name="T8" fmla="*/ 64 w 95"/>
                <a:gd name="T9" fmla="*/ 107 h 107"/>
                <a:gd name="T10" fmla="*/ 94 w 95"/>
                <a:gd name="T11" fmla="*/ 26 h 107"/>
                <a:gd name="T12" fmla="*/ 79 w 95"/>
                <a:gd name="T13" fmla="*/ 19 h 107"/>
                <a:gd name="T14" fmla="*/ 57 w 95"/>
                <a:gd name="T15" fmla="*/ 75 h 107"/>
                <a:gd name="T16" fmla="*/ 47 w 95"/>
                <a:gd name="T17" fmla="*/ 6 h 107"/>
                <a:gd name="T18" fmla="*/ 30 w 95"/>
                <a:gd name="T19" fmla="*/ 0 h 107"/>
                <a:gd name="T20" fmla="*/ 0 w 95"/>
                <a:gd name="T21" fmla="*/ 81 h 1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5" h="107">
                  <a:moveTo>
                    <a:pt x="0" y="80"/>
                  </a:moveTo>
                  <a:lnTo>
                    <a:pt x="15" y="87"/>
                  </a:lnTo>
                  <a:lnTo>
                    <a:pt x="36" y="31"/>
                  </a:lnTo>
                  <a:lnTo>
                    <a:pt x="47" y="100"/>
                  </a:lnTo>
                  <a:lnTo>
                    <a:pt x="64" y="106"/>
                  </a:lnTo>
                  <a:lnTo>
                    <a:pt x="94" y="26"/>
                  </a:lnTo>
                  <a:lnTo>
                    <a:pt x="79" y="19"/>
                  </a:lnTo>
                  <a:lnTo>
                    <a:pt x="57" y="74"/>
                  </a:lnTo>
                  <a:lnTo>
                    <a:pt x="47" y="6"/>
                  </a:lnTo>
                  <a:lnTo>
                    <a:pt x="30" y="0"/>
                  </a:lnTo>
                  <a:lnTo>
                    <a:pt x="0" y="80"/>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97" name="Freeform 69"/>
            <p:cNvSpPr>
              <a:spLocks/>
            </p:cNvSpPr>
            <p:nvPr/>
          </p:nvSpPr>
          <p:spPr bwMode="auto">
            <a:xfrm>
              <a:off x="548" y="4226"/>
              <a:ext cx="80" cy="95"/>
            </a:xfrm>
            <a:custGeom>
              <a:avLst/>
              <a:gdLst>
                <a:gd name="T0" fmla="*/ 58 w 80"/>
                <a:gd name="T1" fmla="*/ 92 h 95"/>
                <a:gd name="T2" fmla="*/ 77 w 80"/>
                <a:gd name="T3" fmla="*/ 48 h 95"/>
                <a:gd name="T4" fmla="*/ 41 w 80"/>
                <a:gd name="T5" fmla="*/ 57 h 95"/>
                <a:gd name="T6" fmla="*/ 58 w 80"/>
                <a:gd name="T7" fmla="*/ 64 h 95"/>
                <a:gd name="T8" fmla="*/ 56 w 80"/>
                <a:gd name="T9" fmla="*/ 67 h 95"/>
                <a:gd name="T10" fmla="*/ 53 w 80"/>
                <a:gd name="T11" fmla="*/ 70 h 95"/>
                <a:gd name="T12" fmla="*/ 50 w 80"/>
                <a:gd name="T13" fmla="*/ 72 h 95"/>
                <a:gd name="T14" fmla="*/ 44 w 80"/>
                <a:gd name="T15" fmla="*/ 74 h 95"/>
                <a:gd name="T16" fmla="*/ 40 w 80"/>
                <a:gd name="T17" fmla="*/ 75 h 95"/>
                <a:gd name="T18" fmla="*/ 36 w 80"/>
                <a:gd name="T19" fmla="*/ 74 h 95"/>
                <a:gd name="T20" fmla="*/ 31 w 80"/>
                <a:gd name="T21" fmla="*/ 73 h 95"/>
                <a:gd name="T22" fmla="*/ 27 w 80"/>
                <a:gd name="T23" fmla="*/ 71 h 95"/>
                <a:gd name="T24" fmla="*/ 24 w 80"/>
                <a:gd name="T25" fmla="*/ 68 h 95"/>
                <a:gd name="T26" fmla="*/ 21 w 80"/>
                <a:gd name="T27" fmla="*/ 64 h 95"/>
                <a:gd name="T28" fmla="*/ 19 w 80"/>
                <a:gd name="T29" fmla="*/ 59 h 95"/>
                <a:gd name="T30" fmla="*/ 18 w 80"/>
                <a:gd name="T31" fmla="*/ 54 h 95"/>
                <a:gd name="T32" fmla="*/ 18 w 80"/>
                <a:gd name="T33" fmla="*/ 48 h 95"/>
                <a:gd name="T34" fmla="*/ 19 w 80"/>
                <a:gd name="T35" fmla="*/ 41 h 95"/>
                <a:gd name="T36" fmla="*/ 20 w 80"/>
                <a:gd name="T37" fmla="*/ 34 h 95"/>
                <a:gd name="T38" fmla="*/ 22 w 80"/>
                <a:gd name="T39" fmla="*/ 29 h 95"/>
                <a:gd name="T40" fmla="*/ 25 w 80"/>
                <a:gd name="T41" fmla="*/ 24 h 95"/>
                <a:gd name="T42" fmla="*/ 28 w 80"/>
                <a:gd name="T43" fmla="*/ 21 h 95"/>
                <a:gd name="T44" fmla="*/ 32 w 80"/>
                <a:gd name="T45" fmla="*/ 18 h 95"/>
                <a:gd name="T46" fmla="*/ 36 w 80"/>
                <a:gd name="T47" fmla="*/ 16 h 95"/>
                <a:gd name="T48" fmla="*/ 40 w 80"/>
                <a:gd name="T49" fmla="*/ 16 h 95"/>
                <a:gd name="T50" fmla="*/ 45 w 80"/>
                <a:gd name="T51" fmla="*/ 16 h 95"/>
                <a:gd name="T52" fmla="*/ 50 w 80"/>
                <a:gd name="T53" fmla="*/ 17 h 95"/>
                <a:gd name="T54" fmla="*/ 55 w 80"/>
                <a:gd name="T55" fmla="*/ 20 h 95"/>
                <a:gd name="T56" fmla="*/ 57 w 80"/>
                <a:gd name="T57" fmla="*/ 21 h 95"/>
                <a:gd name="T58" fmla="*/ 59 w 80"/>
                <a:gd name="T59" fmla="*/ 24 h 95"/>
                <a:gd name="T60" fmla="*/ 61 w 80"/>
                <a:gd name="T61" fmla="*/ 29 h 95"/>
                <a:gd name="T62" fmla="*/ 79 w 80"/>
                <a:gd name="T63" fmla="*/ 36 h 95"/>
                <a:gd name="T64" fmla="*/ 79 w 80"/>
                <a:gd name="T65" fmla="*/ 29 h 95"/>
                <a:gd name="T66" fmla="*/ 77 w 80"/>
                <a:gd name="T67" fmla="*/ 23 h 95"/>
                <a:gd name="T68" fmla="*/ 75 w 80"/>
                <a:gd name="T69" fmla="*/ 18 h 95"/>
                <a:gd name="T70" fmla="*/ 71 w 80"/>
                <a:gd name="T71" fmla="*/ 13 h 95"/>
                <a:gd name="T72" fmla="*/ 66 w 80"/>
                <a:gd name="T73" fmla="*/ 9 h 95"/>
                <a:gd name="T74" fmla="*/ 61 w 80"/>
                <a:gd name="T75" fmla="*/ 5 h 95"/>
                <a:gd name="T76" fmla="*/ 55 w 80"/>
                <a:gd name="T77" fmla="*/ 2 h 95"/>
                <a:gd name="T78" fmla="*/ 47 w 80"/>
                <a:gd name="T79" fmla="*/ 1 h 95"/>
                <a:gd name="T80" fmla="*/ 39 w 80"/>
                <a:gd name="T81" fmla="*/ 0 h 95"/>
                <a:gd name="T82" fmla="*/ 33 w 80"/>
                <a:gd name="T83" fmla="*/ 0 h 95"/>
                <a:gd name="T84" fmla="*/ 27 w 80"/>
                <a:gd name="T85" fmla="*/ 2 h 95"/>
                <a:gd name="T86" fmla="*/ 20 w 80"/>
                <a:gd name="T87" fmla="*/ 5 h 95"/>
                <a:gd name="T88" fmla="*/ 14 w 80"/>
                <a:gd name="T89" fmla="*/ 10 h 95"/>
                <a:gd name="T90" fmla="*/ 9 w 80"/>
                <a:gd name="T91" fmla="*/ 16 h 95"/>
                <a:gd name="T92" fmla="*/ 5 w 80"/>
                <a:gd name="T93" fmla="*/ 24 h 95"/>
                <a:gd name="T94" fmla="*/ 2 w 80"/>
                <a:gd name="T95" fmla="*/ 33 h 95"/>
                <a:gd name="T96" fmla="*/ 1 w 80"/>
                <a:gd name="T97" fmla="*/ 38 h 95"/>
                <a:gd name="T98" fmla="*/ 0 w 80"/>
                <a:gd name="T99" fmla="*/ 43 h 95"/>
                <a:gd name="T100" fmla="*/ 0 w 80"/>
                <a:gd name="T101" fmla="*/ 52 h 95"/>
                <a:gd name="T102" fmla="*/ 1 w 80"/>
                <a:gd name="T103" fmla="*/ 61 h 95"/>
                <a:gd name="T104" fmla="*/ 4 w 80"/>
                <a:gd name="T105" fmla="*/ 69 h 95"/>
                <a:gd name="T106" fmla="*/ 8 w 80"/>
                <a:gd name="T107" fmla="*/ 75 h 95"/>
                <a:gd name="T108" fmla="*/ 12 w 80"/>
                <a:gd name="T109" fmla="*/ 80 h 95"/>
                <a:gd name="T110" fmla="*/ 15 w 80"/>
                <a:gd name="T111" fmla="*/ 82 h 95"/>
                <a:gd name="T112" fmla="*/ 20 w 80"/>
                <a:gd name="T113" fmla="*/ 85 h 95"/>
                <a:gd name="T114" fmla="*/ 26 w 80"/>
                <a:gd name="T115" fmla="*/ 88 h 95"/>
                <a:gd name="T116" fmla="*/ 30 w 80"/>
                <a:gd name="T117" fmla="*/ 89 h 95"/>
                <a:gd name="T118" fmla="*/ 35 w 80"/>
                <a:gd name="T119" fmla="*/ 90 h 95"/>
                <a:gd name="T120" fmla="*/ 42 w 80"/>
                <a:gd name="T121" fmla="*/ 90 h 95"/>
                <a:gd name="T122" fmla="*/ 49 w 80"/>
                <a:gd name="T123" fmla="*/ 88 h 95"/>
                <a:gd name="T124" fmla="*/ 55 w 80"/>
                <a:gd name="T125" fmla="*/ 84 h 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0" h="95">
                  <a:moveTo>
                    <a:pt x="58" y="82"/>
                  </a:moveTo>
                  <a:lnTo>
                    <a:pt x="58" y="92"/>
                  </a:lnTo>
                  <a:lnTo>
                    <a:pt x="69" y="94"/>
                  </a:lnTo>
                  <a:lnTo>
                    <a:pt x="77" y="48"/>
                  </a:lnTo>
                  <a:lnTo>
                    <a:pt x="43" y="42"/>
                  </a:lnTo>
                  <a:lnTo>
                    <a:pt x="41" y="57"/>
                  </a:lnTo>
                  <a:lnTo>
                    <a:pt x="59" y="60"/>
                  </a:lnTo>
                  <a:lnTo>
                    <a:pt x="58" y="64"/>
                  </a:lnTo>
                  <a:lnTo>
                    <a:pt x="57" y="66"/>
                  </a:lnTo>
                  <a:lnTo>
                    <a:pt x="56" y="67"/>
                  </a:lnTo>
                  <a:lnTo>
                    <a:pt x="54" y="69"/>
                  </a:lnTo>
                  <a:lnTo>
                    <a:pt x="53" y="70"/>
                  </a:lnTo>
                  <a:lnTo>
                    <a:pt x="52" y="71"/>
                  </a:lnTo>
                  <a:lnTo>
                    <a:pt x="50" y="72"/>
                  </a:lnTo>
                  <a:lnTo>
                    <a:pt x="47" y="73"/>
                  </a:lnTo>
                  <a:lnTo>
                    <a:pt x="44" y="74"/>
                  </a:lnTo>
                  <a:lnTo>
                    <a:pt x="42" y="75"/>
                  </a:lnTo>
                  <a:lnTo>
                    <a:pt x="40" y="75"/>
                  </a:lnTo>
                  <a:lnTo>
                    <a:pt x="38" y="75"/>
                  </a:lnTo>
                  <a:lnTo>
                    <a:pt x="36" y="74"/>
                  </a:lnTo>
                  <a:lnTo>
                    <a:pt x="33" y="74"/>
                  </a:lnTo>
                  <a:lnTo>
                    <a:pt x="31" y="73"/>
                  </a:lnTo>
                  <a:lnTo>
                    <a:pt x="29" y="72"/>
                  </a:lnTo>
                  <a:lnTo>
                    <a:pt x="27" y="71"/>
                  </a:lnTo>
                  <a:lnTo>
                    <a:pt x="25" y="69"/>
                  </a:lnTo>
                  <a:lnTo>
                    <a:pt x="24" y="68"/>
                  </a:lnTo>
                  <a:lnTo>
                    <a:pt x="22" y="66"/>
                  </a:lnTo>
                  <a:lnTo>
                    <a:pt x="21" y="64"/>
                  </a:lnTo>
                  <a:lnTo>
                    <a:pt x="20" y="61"/>
                  </a:lnTo>
                  <a:lnTo>
                    <a:pt x="19" y="59"/>
                  </a:lnTo>
                  <a:lnTo>
                    <a:pt x="18" y="57"/>
                  </a:lnTo>
                  <a:lnTo>
                    <a:pt x="18" y="54"/>
                  </a:lnTo>
                  <a:lnTo>
                    <a:pt x="18" y="51"/>
                  </a:lnTo>
                  <a:lnTo>
                    <a:pt x="18" y="48"/>
                  </a:lnTo>
                  <a:lnTo>
                    <a:pt x="18" y="44"/>
                  </a:lnTo>
                  <a:lnTo>
                    <a:pt x="19" y="41"/>
                  </a:lnTo>
                  <a:lnTo>
                    <a:pt x="19" y="38"/>
                  </a:lnTo>
                  <a:lnTo>
                    <a:pt x="20" y="34"/>
                  </a:lnTo>
                  <a:lnTo>
                    <a:pt x="21" y="32"/>
                  </a:lnTo>
                  <a:lnTo>
                    <a:pt x="22" y="29"/>
                  </a:lnTo>
                  <a:lnTo>
                    <a:pt x="23" y="27"/>
                  </a:lnTo>
                  <a:lnTo>
                    <a:pt x="25" y="24"/>
                  </a:lnTo>
                  <a:lnTo>
                    <a:pt x="26" y="22"/>
                  </a:lnTo>
                  <a:lnTo>
                    <a:pt x="28" y="21"/>
                  </a:lnTo>
                  <a:lnTo>
                    <a:pt x="30" y="19"/>
                  </a:lnTo>
                  <a:lnTo>
                    <a:pt x="32" y="18"/>
                  </a:lnTo>
                  <a:lnTo>
                    <a:pt x="34" y="17"/>
                  </a:lnTo>
                  <a:lnTo>
                    <a:pt x="36" y="16"/>
                  </a:lnTo>
                  <a:lnTo>
                    <a:pt x="38" y="16"/>
                  </a:lnTo>
                  <a:lnTo>
                    <a:pt x="40" y="16"/>
                  </a:lnTo>
                  <a:lnTo>
                    <a:pt x="43" y="16"/>
                  </a:lnTo>
                  <a:lnTo>
                    <a:pt x="45" y="16"/>
                  </a:lnTo>
                  <a:lnTo>
                    <a:pt x="49" y="17"/>
                  </a:lnTo>
                  <a:lnTo>
                    <a:pt x="50" y="17"/>
                  </a:lnTo>
                  <a:lnTo>
                    <a:pt x="52" y="18"/>
                  </a:lnTo>
                  <a:lnTo>
                    <a:pt x="55" y="20"/>
                  </a:lnTo>
                  <a:lnTo>
                    <a:pt x="56" y="20"/>
                  </a:lnTo>
                  <a:lnTo>
                    <a:pt x="57" y="21"/>
                  </a:lnTo>
                  <a:lnTo>
                    <a:pt x="58" y="23"/>
                  </a:lnTo>
                  <a:lnTo>
                    <a:pt x="59" y="24"/>
                  </a:lnTo>
                  <a:lnTo>
                    <a:pt x="60" y="27"/>
                  </a:lnTo>
                  <a:lnTo>
                    <a:pt x="61" y="29"/>
                  </a:lnTo>
                  <a:lnTo>
                    <a:pt x="62" y="33"/>
                  </a:lnTo>
                  <a:lnTo>
                    <a:pt x="79" y="36"/>
                  </a:lnTo>
                  <a:lnTo>
                    <a:pt x="79" y="33"/>
                  </a:lnTo>
                  <a:lnTo>
                    <a:pt x="79" y="29"/>
                  </a:lnTo>
                  <a:lnTo>
                    <a:pt x="78" y="26"/>
                  </a:lnTo>
                  <a:lnTo>
                    <a:pt x="77" y="23"/>
                  </a:lnTo>
                  <a:lnTo>
                    <a:pt x="76" y="20"/>
                  </a:lnTo>
                  <a:lnTo>
                    <a:pt x="75" y="18"/>
                  </a:lnTo>
                  <a:lnTo>
                    <a:pt x="73" y="15"/>
                  </a:lnTo>
                  <a:lnTo>
                    <a:pt x="71" y="13"/>
                  </a:lnTo>
                  <a:lnTo>
                    <a:pt x="69" y="11"/>
                  </a:lnTo>
                  <a:lnTo>
                    <a:pt x="66" y="9"/>
                  </a:lnTo>
                  <a:lnTo>
                    <a:pt x="64" y="7"/>
                  </a:lnTo>
                  <a:lnTo>
                    <a:pt x="61" y="5"/>
                  </a:lnTo>
                  <a:lnTo>
                    <a:pt x="58" y="4"/>
                  </a:lnTo>
                  <a:lnTo>
                    <a:pt x="55" y="2"/>
                  </a:lnTo>
                  <a:lnTo>
                    <a:pt x="51" y="2"/>
                  </a:lnTo>
                  <a:lnTo>
                    <a:pt x="47" y="1"/>
                  </a:lnTo>
                  <a:lnTo>
                    <a:pt x="43" y="0"/>
                  </a:lnTo>
                  <a:lnTo>
                    <a:pt x="39" y="0"/>
                  </a:lnTo>
                  <a:lnTo>
                    <a:pt x="35" y="0"/>
                  </a:lnTo>
                  <a:lnTo>
                    <a:pt x="33" y="0"/>
                  </a:lnTo>
                  <a:lnTo>
                    <a:pt x="31" y="1"/>
                  </a:lnTo>
                  <a:lnTo>
                    <a:pt x="27" y="2"/>
                  </a:lnTo>
                  <a:lnTo>
                    <a:pt x="23" y="4"/>
                  </a:lnTo>
                  <a:lnTo>
                    <a:pt x="20" y="5"/>
                  </a:lnTo>
                  <a:lnTo>
                    <a:pt x="17" y="7"/>
                  </a:lnTo>
                  <a:lnTo>
                    <a:pt x="14" y="10"/>
                  </a:lnTo>
                  <a:lnTo>
                    <a:pt x="11" y="13"/>
                  </a:lnTo>
                  <a:lnTo>
                    <a:pt x="9" y="16"/>
                  </a:lnTo>
                  <a:lnTo>
                    <a:pt x="7" y="20"/>
                  </a:lnTo>
                  <a:lnTo>
                    <a:pt x="5" y="24"/>
                  </a:lnTo>
                  <a:lnTo>
                    <a:pt x="3" y="28"/>
                  </a:lnTo>
                  <a:lnTo>
                    <a:pt x="2" y="33"/>
                  </a:lnTo>
                  <a:lnTo>
                    <a:pt x="1" y="35"/>
                  </a:lnTo>
                  <a:lnTo>
                    <a:pt x="1" y="38"/>
                  </a:lnTo>
                  <a:lnTo>
                    <a:pt x="0" y="41"/>
                  </a:lnTo>
                  <a:lnTo>
                    <a:pt x="0" y="43"/>
                  </a:lnTo>
                  <a:lnTo>
                    <a:pt x="0" y="48"/>
                  </a:lnTo>
                  <a:lnTo>
                    <a:pt x="0" y="52"/>
                  </a:lnTo>
                  <a:lnTo>
                    <a:pt x="0" y="57"/>
                  </a:lnTo>
                  <a:lnTo>
                    <a:pt x="1" y="61"/>
                  </a:lnTo>
                  <a:lnTo>
                    <a:pt x="3" y="65"/>
                  </a:lnTo>
                  <a:lnTo>
                    <a:pt x="4" y="69"/>
                  </a:lnTo>
                  <a:lnTo>
                    <a:pt x="6" y="72"/>
                  </a:lnTo>
                  <a:lnTo>
                    <a:pt x="8" y="75"/>
                  </a:lnTo>
                  <a:lnTo>
                    <a:pt x="11" y="78"/>
                  </a:lnTo>
                  <a:lnTo>
                    <a:pt x="12" y="80"/>
                  </a:lnTo>
                  <a:lnTo>
                    <a:pt x="14" y="81"/>
                  </a:lnTo>
                  <a:lnTo>
                    <a:pt x="15" y="82"/>
                  </a:lnTo>
                  <a:lnTo>
                    <a:pt x="17" y="83"/>
                  </a:lnTo>
                  <a:lnTo>
                    <a:pt x="20" y="85"/>
                  </a:lnTo>
                  <a:lnTo>
                    <a:pt x="24" y="87"/>
                  </a:lnTo>
                  <a:lnTo>
                    <a:pt x="26" y="88"/>
                  </a:lnTo>
                  <a:lnTo>
                    <a:pt x="27" y="89"/>
                  </a:lnTo>
                  <a:lnTo>
                    <a:pt x="30" y="89"/>
                  </a:lnTo>
                  <a:lnTo>
                    <a:pt x="32" y="89"/>
                  </a:lnTo>
                  <a:lnTo>
                    <a:pt x="35" y="90"/>
                  </a:lnTo>
                  <a:lnTo>
                    <a:pt x="39" y="90"/>
                  </a:lnTo>
                  <a:lnTo>
                    <a:pt x="42" y="90"/>
                  </a:lnTo>
                  <a:lnTo>
                    <a:pt x="46" y="89"/>
                  </a:lnTo>
                  <a:lnTo>
                    <a:pt x="49" y="88"/>
                  </a:lnTo>
                  <a:lnTo>
                    <a:pt x="52" y="86"/>
                  </a:lnTo>
                  <a:lnTo>
                    <a:pt x="55" y="84"/>
                  </a:lnTo>
                  <a:lnTo>
                    <a:pt x="58" y="82"/>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98" name="Freeform 70"/>
            <p:cNvSpPr>
              <a:spLocks/>
            </p:cNvSpPr>
            <p:nvPr/>
          </p:nvSpPr>
          <p:spPr bwMode="auto">
            <a:xfrm>
              <a:off x="878" y="4208"/>
              <a:ext cx="82" cy="92"/>
            </a:xfrm>
            <a:custGeom>
              <a:avLst/>
              <a:gdLst>
                <a:gd name="T0" fmla="*/ 64 w 83"/>
                <a:gd name="T1" fmla="*/ 51 h 93"/>
                <a:gd name="T2" fmla="*/ 64 w 83"/>
                <a:gd name="T3" fmla="*/ 55 h 93"/>
                <a:gd name="T4" fmla="*/ 63 w 83"/>
                <a:gd name="T5" fmla="*/ 61 h 93"/>
                <a:gd name="T6" fmla="*/ 59 w 83"/>
                <a:gd name="T7" fmla="*/ 67 h 93"/>
                <a:gd name="T8" fmla="*/ 54 w 83"/>
                <a:gd name="T9" fmla="*/ 71 h 93"/>
                <a:gd name="T10" fmla="*/ 51 w 83"/>
                <a:gd name="T11" fmla="*/ 73 h 93"/>
                <a:gd name="T12" fmla="*/ 46 w 83"/>
                <a:gd name="T13" fmla="*/ 74 h 93"/>
                <a:gd name="T14" fmla="*/ 41 w 83"/>
                <a:gd name="T15" fmla="*/ 74 h 93"/>
                <a:gd name="T16" fmla="*/ 37 w 83"/>
                <a:gd name="T17" fmla="*/ 73 h 93"/>
                <a:gd name="T18" fmla="*/ 33 w 83"/>
                <a:gd name="T19" fmla="*/ 71 h 93"/>
                <a:gd name="T20" fmla="*/ 30 w 83"/>
                <a:gd name="T21" fmla="*/ 68 h 93"/>
                <a:gd name="T22" fmla="*/ 26 w 83"/>
                <a:gd name="T23" fmla="*/ 64 h 93"/>
                <a:gd name="T24" fmla="*/ 22 w 83"/>
                <a:gd name="T25" fmla="*/ 56 h 93"/>
                <a:gd name="T26" fmla="*/ 19 w 83"/>
                <a:gd name="T27" fmla="*/ 50 h 93"/>
                <a:gd name="T28" fmla="*/ 18 w 83"/>
                <a:gd name="T29" fmla="*/ 45 h 93"/>
                <a:gd name="T30" fmla="*/ 18 w 83"/>
                <a:gd name="T31" fmla="*/ 39 h 93"/>
                <a:gd name="T32" fmla="*/ 18 w 83"/>
                <a:gd name="T33" fmla="*/ 34 h 93"/>
                <a:gd name="T34" fmla="*/ 20 w 83"/>
                <a:gd name="T35" fmla="*/ 29 h 93"/>
                <a:gd name="T36" fmla="*/ 22 w 83"/>
                <a:gd name="T37" fmla="*/ 25 h 93"/>
                <a:gd name="T38" fmla="*/ 25 w 83"/>
                <a:gd name="T39" fmla="*/ 22 h 93"/>
                <a:gd name="T40" fmla="*/ 30 w 83"/>
                <a:gd name="T41" fmla="*/ 19 h 93"/>
                <a:gd name="T42" fmla="*/ 34 w 83"/>
                <a:gd name="T43" fmla="*/ 17 h 93"/>
                <a:gd name="T44" fmla="*/ 39 w 83"/>
                <a:gd name="T45" fmla="*/ 17 h 93"/>
                <a:gd name="T46" fmla="*/ 45 w 83"/>
                <a:gd name="T47" fmla="*/ 17 h 93"/>
                <a:gd name="T48" fmla="*/ 47 w 83"/>
                <a:gd name="T49" fmla="*/ 18 h 93"/>
                <a:gd name="T50" fmla="*/ 50 w 83"/>
                <a:gd name="T51" fmla="*/ 20 h 93"/>
                <a:gd name="T52" fmla="*/ 54 w 83"/>
                <a:gd name="T53" fmla="*/ 26 h 93"/>
                <a:gd name="T54" fmla="*/ 68 w 83"/>
                <a:gd name="T55" fmla="*/ 17 h 93"/>
                <a:gd name="T56" fmla="*/ 65 w 83"/>
                <a:gd name="T57" fmla="*/ 11 h 93"/>
                <a:gd name="T58" fmla="*/ 61 w 83"/>
                <a:gd name="T59" fmla="*/ 6 h 93"/>
                <a:gd name="T60" fmla="*/ 56 w 83"/>
                <a:gd name="T61" fmla="*/ 3 h 93"/>
                <a:gd name="T62" fmla="*/ 50 w 83"/>
                <a:gd name="T63" fmla="*/ 1 h 93"/>
                <a:gd name="T64" fmla="*/ 44 w 83"/>
                <a:gd name="T65" fmla="*/ 0 h 93"/>
                <a:gd name="T66" fmla="*/ 38 w 83"/>
                <a:gd name="T67" fmla="*/ 0 h 93"/>
                <a:gd name="T68" fmla="*/ 31 w 83"/>
                <a:gd name="T69" fmla="*/ 2 h 93"/>
                <a:gd name="T70" fmla="*/ 23 w 83"/>
                <a:gd name="T71" fmla="*/ 5 h 93"/>
                <a:gd name="T72" fmla="*/ 17 w 83"/>
                <a:gd name="T73" fmla="*/ 8 h 93"/>
                <a:gd name="T74" fmla="*/ 12 w 83"/>
                <a:gd name="T75" fmla="*/ 12 h 93"/>
                <a:gd name="T76" fmla="*/ 6 w 83"/>
                <a:gd name="T77" fmla="*/ 18 h 93"/>
                <a:gd name="T78" fmla="*/ 3 w 83"/>
                <a:gd name="T79" fmla="*/ 25 h 93"/>
                <a:gd name="T80" fmla="*/ 0 w 83"/>
                <a:gd name="T81" fmla="*/ 32 h 93"/>
                <a:gd name="T82" fmla="*/ 0 w 83"/>
                <a:gd name="T83" fmla="*/ 36 h 93"/>
                <a:gd name="T84" fmla="*/ 0 w 83"/>
                <a:gd name="T85" fmla="*/ 45 h 93"/>
                <a:gd name="T86" fmla="*/ 2 w 83"/>
                <a:gd name="T87" fmla="*/ 54 h 93"/>
                <a:gd name="T88" fmla="*/ 6 w 83"/>
                <a:gd name="T89" fmla="*/ 64 h 93"/>
                <a:gd name="T90" fmla="*/ 10 w 83"/>
                <a:gd name="T91" fmla="*/ 73 h 93"/>
                <a:gd name="T92" fmla="*/ 16 w 83"/>
                <a:gd name="T93" fmla="*/ 80 h 93"/>
                <a:gd name="T94" fmla="*/ 22 w 83"/>
                <a:gd name="T95" fmla="*/ 85 h 93"/>
                <a:gd name="T96" fmla="*/ 27 w 83"/>
                <a:gd name="T97" fmla="*/ 88 h 93"/>
                <a:gd name="T98" fmla="*/ 32 w 83"/>
                <a:gd name="T99" fmla="*/ 90 h 93"/>
                <a:gd name="T100" fmla="*/ 36 w 83"/>
                <a:gd name="T101" fmla="*/ 91 h 93"/>
                <a:gd name="T102" fmla="*/ 39 w 83"/>
                <a:gd name="T103" fmla="*/ 91 h 93"/>
                <a:gd name="T104" fmla="*/ 47 w 83"/>
                <a:gd name="T105" fmla="*/ 91 h 93"/>
                <a:gd name="T106" fmla="*/ 55 w 83"/>
                <a:gd name="T107" fmla="*/ 88 h 93"/>
                <a:gd name="T108" fmla="*/ 62 w 83"/>
                <a:gd name="T109" fmla="*/ 85 h 93"/>
                <a:gd name="T110" fmla="*/ 68 w 83"/>
                <a:gd name="T111" fmla="*/ 81 h 93"/>
                <a:gd name="T112" fmla="*/ 73 w 83"/>
                <a:gd name="T113" fmla="*/ 76 h 93"/>
                <a:gd name="T114" fmla="*/ 77 w 83"/>
                <a:gd name="T115" fmla="*/ 71 h 93"/>
                <a:gd name="T116" fmla="*/ 80 w 83"/>
                <a:gd name="T117" fmla="*/ 65 h 93"/>
                <a:gd name="T118" fmla="*/ 81 w 83"/>
                <a:gd name="T119" fmla="*/ 59 h 93"/>
                <a:gd name="T120" fmla="*/ 81 w 83"/>
                <a:gd name="T121" fmla="*/ 55 h 93"/>
                <a:gd name="T122" fmla="*/ 80 w 83"/>
                <a:gd name="T123" fmla="*/ 48 h 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83" h="93">
                  <a:moveTo>
                    <a:pt x="81" y="46"/>
                  </a:moveTo>
                  <a:lnTo>
                    <a:pt x="65" y="52"/>
                  </a:lnTo>
                  <a:lnTo>
                    <a:pt x="65" y="54"/>
                  </a:lnTo>
                  <a:lnTo>
                    <a:pt x="65" y="56"/>
                  </a:lnTo>
                  <a:lnTo>
                    <a:pt x="65" y="59"/>
                  </a:lnTo>
                  <a:lnTo>
                    <a:pt x="64" y="62"/>
                  </a:lnTo>
                  <a:lnTo>
                    <a:pt x="62" y="65"/>
                  </a:lnTo>
                  <a:lnTo>
                    <a:pt x="60" y="68"/>
                  </a:lnTo>
                  <a:lnTo>
                    <a:pt x="58" y="70"/>
                  </a:lnTo>
                  <a:lnTo>
                    <a:pt x="55" y="72"/>
                  </a:lnTo>
                  <a:lnTo>
                    <a:pt x="53" y="73"/>
                  </a:lnTo>
                  <a:lnTo>
                    <a:pt x="52" y="74"/>
                  </a:lnTo>
                  <a:lnTo>
                    <a:pt x="49" y="74"/>
                  </a:lnTo>
                  <a:lnTo>
                    <a:pt x="47" y="75"/>
                  </a:lnTo>
                  <a:lnTo>
                    <a:pt x="44" y="75"/>
                  </a:lnTo>
                  <a:lnTo>
                    <a:pt x="42" y="75"/>
                  </a:lnTo>
                  <a:lnTo>
                    <a:pt x="39" y="75"/>
                  </a:lnTo>
                  <a:lnTo>
                    <a:pt x="37" y="74"/>
                  </a:lnTo>
                  <a:lnTo>
                    <a:pt x="35" y="73"/>
                  </a:lnTo>
                  <a:lnTo>
                    <a:pt x="33" y="72"/>
                  </a:lnTo>
                  <a:lnTo>
                    <a:pt x="32" y="71"/>
                  </a:lnTo>
                  <a:lnTo>
                    <a:pt x="30" y="69"/>
                  </a:lnTo>
                  <a:lnTo>
                    <a:pt x="28" y="67"/>
                  </a:lnTo>
                  <a:lnTo>
                    <a:pt x="26" y="65"/>
                  </a:lnTo>
                  <a:lnTo>
                    <a:pt x="23" y="60"/>
                  </a:lnTo>
                  <a:lnTo>
                    <a:pt x="22" y="57"/>
                  </a:lnTo>
                  <a:lnTo>
                    <a:pt x="21" y="54"/>
                  </a:lnTo>
                  <a:lnTo>
                    <a:pt x="19" y="51"/>
                  </a:lnTo>
                  <a:lnTo>
                    <a:pt x="19" y="47"/>
                  </a:lnTo>
                  <a:lnTo>
                    <a:pt x="18" y="45"/>
                  </a:lnTo>
                  <a:lnTo>
                    <a:pt x="18" y="41"/>
                  </a:lnTo>
                  <a:lnTo>
                    <a:pt x="18" y="39"/>
                  </a:lnTo>
                  <a:lnTo>
                    <a:pt x="18" y="36"/>
                  </a:lnTo>
                  <a:lnTo>
                    <a:pt x="18" y="34"/>
                  </a:lnTo>
                  <a:lnTo>
                    <a:pt x="19" y="31"/>
                  </a:lnTo>
                  <a:lnTo>
                    <a:pt x="20" y="29"/>
                  </a:lnTo>
                  <a:lnTo>
                    <a:pt x="21" y="27"/>
                  </a:lnTo>
                  <a:lnTo>
                    <a:pt x="22" y="25"/>
                  </a:lnTo>
                  <a:lnTo>
                    <a:pt x="24" y="23"/>
                  </a:lnTo>
                  <a:lnTo>
                    <a:pt x="25" y="22"/>
                  </a:lnTo>
                  <a:lnTo>
                    <a:pt x="27" y="20"/>
                  </a:lnTo>
                  <a:lnTo>
                    <a:pt x="30" y="19"/>
                  </a:lnTo>
                  <a:lnTo>
                    <a:pt x="32" y="18"/>
                  </a:lnTo>
                  <a:lnTo>
                    <a:pt x="34" y="17"/>
                  </a:lnTo>
                  <a:lnTo>
                    <a:pt x="36" y="17"/>
                  </a:lnTo>
                  <a:lnTo>
                    <a:pt x="39" y="17"/>
                  </a:lnTo>
                  <a:lnTo>
                    <a:pt x="43" y="17"/>
                  </a:lnTo>
                  <a:lnTo>
                    <a:pt x="46" y="17"/>
                  </a:lnTo>
                  <a:lnTo>
                    <a:pt x="47" y="18"/>
                  </a:lnTo>
                  <a:lnTo>
                    <a:pt x="48" y="18"/>
                  </a:lnTo>
                  <a:lnTo>
                    <a:pt x="50" y="19"/>
                  </a:lnTo>
                  <a:lnTo>
                    <a:pt x="51" y="20"/>
                  </a:lnTo>
                  <a:lnTo>
                    <a:pt x="53" y="23"/>
                  </a:lnTo>
                  <a:lnTo>
                    <a:pt x="55" y="26"/>
                  </a:lnTo>
                  <a:lnTo>
                    <a:pt x="71" y="20"/>
                  </a:lnTo>
                  <a:lnTo>
                    <a:pt x="69" y="17"/>
                  </a:lnTo>
                  <a:lnTo>
                    <a:pt x="68" y="13"/>
                  </a:lnTo>
                  <a:lnTo>
                    <a:pt x="66" y="11"/>
                  </a:lnTo>
                  <a:lnTo>
                    <a:pt x="64" y="9"/>
                  </a:lnTo>
                  <a:lnTo>
                    <a:pt x="62" y="6"/>
                  </a:lnTo>
                  <a:lnTo>
                    <a:pt x="59" y="4"/>
                  </a:lnTo>
                  <a:lnTo>
                    <a:pt x="57" y="3"/>
                  </a:lnTo>
                  <a:lnTo>
                    <a:pt x="54" y="2"/>
                  </a:lnTo>
                  <a:lnTo>
                    <a:pt x="51" y="1"/>
                  </a:lnTo>
                  <a:lnTo>
                    <a:pt x="48" y="0"/>
                  </a:lnTo>
                  <a:lnTo>
                    <a:pt x="45" y="0"/>
                  </a:lnTo>
                  <a:lnTo>
                    <a:pt x="41" y="0"/>
                  </a:lnTo>
                  <a:lnTo>
                    <a:pt x="38" y="0"/>
                  </a:lnTo>
                  <a:lnTo>
                    <a:pt x="35" y="1"/>
                  </a:lnTo>
                  <a:lnTo>
                    <a:pt x="31" y="2"/>
                  </a:lnTo>
                  <a:lnTo>
                    <a:pt x="27" y="3"/>
                  </a:lnTo>
                  <a:lnTo>
                    <a:pt x="23" y="5"/>
                  </a:lnTo>
                  <a:lnTo>
                    <a:pt x="19" y="7"/>
                  </a:lnTo>
                  <a:lnTo>
                    <a:pt x="17" y="8"/>
                  </a:lnTo>
                  <a:lnTo>
                    <a:pt x="15" y="9"/>
                  </a:lnTo>
                  <a:lnTo>
                    <a:pt x="12" y="12"/>
                  </a:lnTo>
                  <a:lnTo>
                    <a:pt x="9" y="15"/>
                  </a:lnTo>
                  <a:lnTo>
                    <a:pt x="6" y="18"/>
                  </a:lnTo>
                  <a:lnTo>
                    <a:pt x="4" y="21"/>
                  </a:lnTo>
                  <a:lnTo>
                    <a:pt x="3" y="25"/>
                  </a:lnTo>
                  <a:lnTo>
                    <a:pt x="1" y="28"/>
                  </a:lnTo>
                  <a:lnTo>
                    <a:pt x="0" y="32"/>
                  </a:lnTo>
                  <a:lnTo>
                    <a:pt x="0" y="34"/>
                  </a:lnTo>
                  <a:lnTo>
                    <a:pt x="0" y="36"/>
                  </a:lnTo>
                  <a:lnTo>
                    <a:pt x="0" y="41"/>
                  </a:lnTo>
                  <a:lnTo>
                    <a:pt x="0" y="45"/>
                  </a:lnTo>
                  <a:lnTo>
                    <a:pt x="1" y="50"/>
                  </a:lnTo>
                  <a:lnTo>
                    <a:pt x="2" y="55"/>
                  </a:lnTo>
                  <a:lnTo>
                    <a:pt x="4" y="60"/>
                  </a:lnTo>
                  <a:lnTo>
                    <a:pt x="6" y="65"/>
                  </a:lnTo>
                  <a:lnTo>
                    <a:pt x="8" y="70"/>
                  </a:lnTo>
                  <a:lnTo>
                    <a:pt x="10" y="74"/>
                  </a:lnTo>
                  <a:lnTo>
                    <a:pt x="13" y="77"/>
                  </a:lnTo>
                  <a:lnTo>
                    <a:pt x="16" y="81"/>
                  </a:lnTo>
                  <a:lnTo>
                    <a:pt x="19" y="83"/>
                  </a:lnTo>
                  <a:lnTo>
                    <a:pt x="22" y="86"/>
                  </a:lnTo>
                  <a:lnTo>
                    <a:pt x="25" y="88"/>
                  </a:lnTo>
                  <a:lnTo>
                    <a:pt x="27" y="89"/>
                  </a:lnTo>
                  <a:lnTo>
                    <a:pt x="28" y="90"/>
                  </a:lnTo>
                  <a:lnTo>
                    <a:pt x="32" y="91"/>
                  </a:lnTo>
                  <a:lnTo>
                    <a:pt x="34" y="91"/>
                  </a:lnTo>
                  <a:lnTo>
                    <a:pt x="36" y="92"/>
                  </a:lnTo>
                  <a:lnTo>
                    <a:pt x="38" y="92"/>
                  </a:lnTo>
                  <a:lnTo>
                    <a:pt x="39" y="92"/>
                  </a:lnTo>
                  <a:lnTo>
                    <a:pt x="44" y="92"/>
                  </a:lnTo>
                  <a:lnTo>
                    <a:pt x="48" y="92"/>
                  </a:lnTo>
                  <a:lnTo>
                    <a:pt x="52" y="90"/>
                  </a:lnTo>
                  <a:lnTo>
                    <a:pt x="56" y="89"/>
                  </a:lnTo>
                  <a:lnTo>
                    <a:pt x="60" y="87"/>
                  </a:lnTo>
                  <a:lnTo>
                    <a:pt x="63" y="86"/>
                  </a:lnTo>
                  <a:lnTo>
                    <a:pt x="66" y="84"/>
                  </a:lnTo>
                  <a:lnTo>
                    <a:pt x="69" y="82"/>
                  </a:lnTo>
                  <a:lnTo>
                    <a:pt x="72" y="79"/>
                  </a:lnTo>
                  <a:lnTo>
                    <a:pt x="74" y="77"/>
                  </a:lnTo>
                  <a:lnTo>
                    <a:pt x="76" y="74"/>
                  </a:lnTo>
                  <a:lnTo>
                    <a:pt x="78" y="72"/>
                  </a:lnTo>
                  <a:lnTo>
                    <a:pt x="79" y="69"/>
                  </a:lnTo>
                  <a:lnTo>
                    <a:pt x="81" y="66"/>
                  </a:lnTo>
                  <a:lnTo>
                    <a:pt x="81" y="63"/>
                  </a:lnTo>
                  <a:lnTo>
                    <a:pt x="82" y="60"/>
                  </a:lnTo>
                  <a:lnTo>
                    <a:pt x="82" y="58"/>
                  </a:lnTo>
                  <a:lnTo>
                    <a:pt x="82" y="56"/>
                  </a:lnTo>
                  <a:lnTo>
                    <a:pt x="82" y="53"/>
                  </a:lnTo>
                  <a:lnTo>
                    <a:pt x="81" y="49"/>
                  </a:lnTo>
                  <a:lnTo>
                    <a:pt x="81" y="46"/>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099" name="Freeform 71"/>
            <p:cNvSpPr>
              <a:spLocks/>
            </p:cNvSpPr>
            <p:nvPr/>
          </p:nvSpPr>
          <p:spPr bwMode="auto">
            <a:xfrm>
              <a:off x="968" y="4171"/>
              <a:ext cx="95" cy="105"/>
            </a:xfrm>
            <a:custGeom>
              <a:avLst/>
              <a:gdLst>
                <a:gd name="T0" fmla="*/ 36 w 95"/>
                <a:gd name="T1" fmla="*/ 104 h 106"/>
                <a:gd name="T2" fmla="*/ 94 w 95"/>
                <a:gd name="T3" fmla="*/ 76 h 106"/>
                <a:gd name="T4" fmla="*/ 87 w 95"/>
                <a:gd name="T5" fmla="*/ 62 h 106"/>
                <a:gd name="T6" fmla="*/ 45 w 95"/>
                <a:gd name="T7" fmla="*/ 82 h 106"/>
                <a:gd name="T8" fmla="*/ 36 w 95"/>
                <a:gd name="T9" fmla="*/ 62 h 106"/>
                <a:gd name="T10" fmla="*/ 73 w 95"/>
                <a:gd name="T11" fmla="*/ 46 h 106"/>
                <a:gd name="T12" fmla="*/ 66 w 95"/>
                <a:gd name="T13" fmla="*/ 32 h 106"/>
                <a:gd name="T14" fmla="*/ 29 w 95"/>
                <a:gd name="T15" fmla="*/ 50 h 106"/>
                <a:gd name="T16" fmla="*/ 22 w 95"/>
                <a:gd name="T17" fmla="*/ 33 h 106"/>
                <a:gd name="T18" fmla="*/ 62 w 95"/>
                <a:gd name="T19" fmla="*/ 14 h 106"/>
                <a:gd name="T20" fmla="*/ 56 w 95"/>
                <a:gd name="T21" fmla="*/ 0 h 106"/>
                <a:gd name="T22" fmla="*/ 0 w 95"/>
                <a:gd name="T23" fmla="*/ 27 h 106"/>
                <a:gd name="T24" fmla="*/ 36 w 95"/>
                <a:gd name="T25" fmla="*/ 104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5" h="106">
                  <a:moveTo>
                    <a:pt x="36" y="105"/>
                  </a:moveTo>
                  <a:lnTo>
                    <a:pt x="94" y="77"/>
                  </a:lnTo>
                  <a:lnTo>
                    <a:pt x="87" y="63"/>
                  </a:lnTo>
                  <a:lnTo>
                    <a:pt x="45" y="83"/>
                  </a:lnTo>
                  <a:lnTo>
                    <a:pt x="36" y="63"/>
                  </a:lnTo>
                  <a:lnTo>
                    <a:pt x="73" y="46"/>
                  </a:lnTo>
                  <a:lnTo>
                    <a:pt x="66" y="32"/>
                  </a:lnTo>
                  <a:lnTo>
                    <a:pt x="29" y="50"/>
                  </a:lnTo>
                  <a:lnTo>
                    <a:pt x="22" y="33"/>
                  </a:lnTo>
                  <a:lnTo>
                    <a:pt x="62" y="14"/>
                  </a:lnTo>
                  <a:lnTo>
                    <a:pt x="56" y="0"/>
                  </a:lnTo>
                  <a:lnTo>
                    <a:pt x="0" y="27"/>
                  </a:lnTo>
                  <a:lnTo>
                    <a:pt x="36" y="105"/>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100" name="Freeform 72"/>
            <p:cNvSpPr>
              <a:spLocks/>
            </p:cNvSpPr>
            <p:nvPr/>
          </p:nvSpPr>
          <p:spPr bwMode="auto">
            <a:xfrm>
              <a:off x="1043" y="4121"/>
              <a:ext cx="105" cy="113"/>
            </a:xfrm>
            <a:custGeom>
              <a:avLst/>
              <a:gdLst>
                <a:gd name="T0" fmla="*/ 46 w 106"/>
                <a:gd name="T1" fmla="*/ 112 h 113"/>
                <a:gd name="T2" fmla="*/ 60 w 106"/>
                <a:gd name="T3" fmla="*/ 102 h 113"/>
                <a:gd name="T4" fmla="*/ 29 w 106"/>
                <a:gd name="T5" fmla="*/ 52 h 113"/>
                <a:gd name="T6" fmla="*/ 89 w 106"/>
                <a:gd name="T7" fmla="*/ 83 h 113"/>
                <a:gd name="T8" fmla="*/ 104 w 106"/>
                <a:gd name="T9" fmla="*/ 73 h 113"/>
                <a:gd name="T10" fmla="*/ 58 w 106"/>
                <a:gd name="T11" fmla="*/ 0 h 113"/>
                <a:gd name="T12" fmla="*/ 44 w 106"/>
                <a:gd name="T13" fmla="*/ 10 h 113"/>
                <a:gd name="T14" fmla="*/ 75 w 106"/>
                <a:gd name="T15" fmla="*/ 60 h 113"/>
                <a:gd name="T16" fmla="*/ 15 w 106"/>
                <a:gd name="T17" fmla="*/ 29 h 113"/>
                <a:gd name="T18" fmla="*/ 0 w 106"/>
                <a:gd name="T19" fmla="*/ 39 h 113"/>
                <a:gd name="T20" fmla="*/ 46 w 106"/>
                <a:gd name="T21" fmla="*/ 112 h 1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6" h="113">
                  <a:moveTo>
                    <a:pt x="46" y="112"/>
                  </a:moveTo>
                  <a:lnTo>
                    <a:pt x="61" y="102"/>
                  </a:lnTo>
                  <a:lnTo>
                    <a:pt x="29" y="52"/>
                  </a:lnTo>
                  <a:lnTo>
                    <a:pt x="90" y="83"/>
                  </a:lnTo>
                  <a:lnTo>
                    <a:pt x="105" y="73"/>
                  </a:lnTo>
                  <a:lnTo>
                    <a:pt x="59" y="0"/>
                  </a:lnTo>
                  <a:lnTo>
                    <a:pt x="44" y="10"/>
                  </a:lnTo>
                  <a:lnTo>
                    <a:pt x="76" y="60"/>
                  </a:lnTo>
                  <a:lnTo>
                    <a:pt x="15" y="29"/>
                  </a:lnTo>
                  <a:lnTo>
                    <a:pt x="0" y="39"/>
                  </a:lnTo>
                  <a:lnTo>
                    <a:pt x="46" y="112"/>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101" name="Freeform 73"/>
            <p:cNvSpPr>
              <a:spLocks/>
            </p:cNvSpPr>
            <p:nvPr/>
          </p:nvSpPr>
          <p:spPr bwMode="auto">
            <a:xfrm>
              <a:off x="1115" y="4063"/>
              <a:ext cx="88" cy="97"/>
            </a:xfrm>
            <a:custGeom>
              <a:avLst/>
              <a:gdLst>
                <a:gd name="T0" fmla="*/ 74 w 87"/>
                <a:gd name="T1" fmla="*/ 96 h 96"/>
                <a:gd name="T2" fmla="*/ 87 w 87"/>
                <a:gd name="T3" fmla="*/ 84 h 96"/>
                <a:gd name="T4" fmla="*/ 42 w 87"/>
                <a:gd name="T5" fmla="*/ 28 h 96"/>
                <a:gd name="T6" fmla="*/ 62 w 87"/>
                <a:gd name="T7" fmla="*/ 12 h 96"/>
                <a:gd name="T8" fmla="*/ 52 w 87"/>
                <a:gd name="T9" fmla="*/ 0 h 96"/>
                <a:gd name="T10" fmla="*/ 0 w 87"/>
                <a:gd name="T11" fmla="*/ 45 h 96"/>
                <a:gd name="T12" fmla="*/ 10 w 87"/>
                <a:gd name="T13" fmla="*/ 57 h 96"/>
                <a:gd name="T14" fmla="*/ 29 w 87"/>
                <a:gd name="T15" fmla="*/ 40 h 96"/>
                <a:gd name="T16" fmla="*/ 74 w 87"/>
                <a:gd name="T17" fmla="*/ 96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7" h="96">
                  <a:moveTo>
                    <a:pt x="73" y="95"/>
                  </a:moveTo>
                  <a:lnTo>
                    <a:pt x="86" y="83"/>
                  </a:lnTo>
                  <a:lnTo>
                    <a:pt x="42" y="28"/>
                  </a:lnTo>
                  <a:lnTo>
                    <a:pt x="61" y="12"/>
                  </a:lnTo>
                  <a:lnTo>
                    <a:pt x="51" y="0"/>
                  </a:lnTo>
                  <a:lnTo>
                    <a:pt x="0" y="45"/>
                  </a:lnTo>
                  <a:lnTo>
                    <a:pt x="10" y="56"/>
                  </a:lnTo>
                  <a:lnTo>
                    <a:pt x="29" y="40"/>
                  </a:lnTo>
                  <a:lnTo>
                    <a:pt x="73" y="95"/>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102" name="Freeform 74"/>
            <p:cNvSpPr>
              <a:spLocks/>
            </p:cNvSpPr>
            <p:nvPr/>
          </p:nvSpPr>
          <p:spPr bwMode="auto">
            <a:xfrm>
              <a:off x="1188" y="3997"/>
              <a:ext cx="107" cy="105"/>
            </a:xfrm>
            <a:custGeom>
              <a:avLst/>
              <a:gdLst>
                <a:gd name="T0" fmla="*/ 65 w 106"/>
                <a:gd name="T1" fmla="*/ 104 h 105"/>
                <a:gd name="T2" fmla="*/ 106 w 106"/>
                <a:gd name="T3" fmla="*/ 54 h 105"/>
                <a:gd name="T4" fmla="*/ 94 w 106"/>
                <a:gd name="T5" fmla="*/ 44 h 105"/>
                <a:gd name="T6" fmla="*/ 65 w 106"/>
                <a:gd name="T7" fmla="*/ 80 h 105"/>
                <a:gd name="T8" fmla="*/ 47 w 106"/>
                <a:gd name="T9" fmla="*/ 66 h 105"/>
                <a:gd name="T10" fmla="*/ 74 w 106"/>
                <a:gd name="T11" fmla="*/ 34 h 105"/>
                <a:gd name="T12" fmla="*/ 63 w 106"/>
                <a:gd name="T13" fmla="*/ 24 h 105"/>
                <a:gd name="T14" fmla="*/ 36 w 106"/>
                <a:gd name="T15" fmla="*/ 56 h 105"/>
                <a:gd name="T16" fmla="*/ 22 w 106"/>
                <a:gd name="T17" fmla="*/ 44 h 105"/>
                <a:gd name="T18" fmla="*/ 50 w 106"/>
                <a:gd name="T19" fmla="*/ 10 h 105"/>
                <a:gd name="T20" fmla="*/ 39 w 106"/>
                <a:gd name="T21" fmla="*/ 0 h 105"/>
                <a:gd name="T22" fmla="*/ 0 w 106"/>
                <a:gd name="T23" fmla="*/ 48 h 105"/>
                <a:gd name="T24" fmla="*/ 65 w 106"/>
                <a:gd name="T25" fmla="*/ 104 h 1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6" h="105">
                  <a:moveTo>
                    <a:pt x="64" y="104"/>
                  </a:moveTo>
                  <a:lnTo>
                    <a:pt x="105" y="54"/>
                  </a:lnTo>
                  <a:lnTo>
                    <a:pt x="93" y="44"/>
                  </a:lnTo>
                  <a:lnTo>
                    <a:pt x="64" y="80"/>
                  </a:lnTo>
                  <a:lnTo>
                    <a:pt x="47" y="66"/>
                  </a:lnTo>
                  <a:lnTo>
                    <a:pt x="73" y="34"/>
                  </a:lnTo>
                  <a:lnTo>
                    <a:pt x="62" y="24"/>
                  </a:lnTo>
                  <a:lnTo>
                    <a:pt x="36" y="56"/>
                  </a:lnTo>
                  <a:lnTo>
                    <a:pt x="22" y="44"/>
                  </a:lnTo>
                  <a:lnTo>
                    <a:pt x="50" y="10"/>
                  </a:lnTo>
                  <a:lnTo>
                    <a:pt x="39" y="0"/>
                  </a:lnTo>
                  <a:lnTo>
                    <a:pt x="0" y="48"/>
                  </a:lnTo>
                  <a:lnTo>
                    <a:pt x="64" y="104"/>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103" name="Freeform 75"/>
            <p:cNvSpPr>
              <a:spLocks/>
            </p:cNvSpPr>
            <p:nvPr/>
          </p:nvSpPr>
          <p:spPr bwMode="auto">
            <a:xfrm>
              <a:off x="1248" y="3921"/>
              <a:ext cx="110" cy="100"/>
            </a:xfrm>
            <a:custGeom>
              <a:avLst/>
              <a:gdLst>
                <a:gd name="T0" fmla="*/ 80 w 111"/>
                <a:gd name="T1" fmla="*/ 83 h 100"/>
                <a:gd name="T2" fmla="*/ 62 w 111"/>
                <a:gd name="T3" fmla="*/ 49 h 100"/>
                <a:gd name="T4" fmla="*/ 64 w 111"/>
                <a:gd name="T5" fmla="*/ 46 h 100"/>
                <a:gd name="T6" fmla="*/ 68 w 111"/>
                <a:gd name="T7" fmla="*/ 43 h 100"/>
                <a:gd name="T8" fmla="*/ 70 w 111"/>
                <a:gd name="T9" fmla="*/ 42 h 100"/>
                <a:gd name="T10" fmla="*/ 72 w 111"/>
                <a:gd name="T11" fmla="*/ 42 h 100"/>
                <a:gd name="T12" fmla="*/ 75 w 111"/>
                <a:gd name="T13" fmla="*/ 43 h 100"/>
                <a:gd name="T14" fmla="*/ 80 w 111"/>
                <a:gd name="T15" fmla="*/ 45 h 100"/>
                <a:gd name="T16" fmla="*/ 91 w 111"/>
                <a:gd name="T17" fmla="*/ 52 h 100"/>
                <a:gd name="T18" fmla="*/ 96 w 111"/>
                <a:gd name="T19" fmla="*/ 54 h 100"/>
                <a:gd name="T20" fmla="*/ 109 w 111"/>
                <a:gd name="T21" fmla="*/ 38 h 100"/>
                <a:gd name="T22" fmla="*/ 105 w 111"/>
                <a:gd name="T23" fmla="*/ 37 h 100"/>
                <a:gd name="T24" fmla="*/ 103 w 111"/>
                <a:gd name="T25" fmla="*/ 37 h 100"/>
                <a:gd name="T26" fmla="*/ 99 w 111"/>
                <a:gd name="T27" fmla="*/ 36 h 100"/>
                <a:gd name="T28" fmla="*/ 88 w 111"/>
                <a:gd name="T29" fmla="*/ 28 h 100"/>
                <a:gd name="T30" fmla="*/ 81 w 111"/>
                <a:gd name="T31" fmla="*/ 26 h 100"/>
                <a:gd name="T32" fmla="*/ 76 w 111"/>
                <a:gd name="T33" fmla="*/ 24 h 100"/>
                <a:gd name="T34" fmla="*/ 74 w 111"/>
                <a:gd name="T35" fmla="*/ 24 h 100"/>
                <a:gd name="T36" fmla="*/ 69 w 111"/>
                <a:gd name="T37" fmla="*/ 26 h 100"/>
                <a:gd name="T38" fmla="*/ 67 w 111"/>
                <a:gd name="T39" fmla="*/ 26 h 100"/>
                <a:gd name="T40" fmla="*/ 67 w 111"/>
                <a:gd name="T41" fmla="*/ 23 h 100"/>
                <a:gd name="T42" fmla="*/ 67 w 111"/>
                <a:gd name="T43" fmla="*/ 20 h 100"/>
                <a:gd name="T44" fmla="*/ 45 w 111"/>
                <a:gd name="T45" fmla="*/ 19 h 100"/>
                <a:gd name="T46" fmla="*/ 47 w 111"/>
                <a:gd name="T47" fmla="*/ 20 h 100"/>
                <a:gd name="T48" fmla="*/ 51 w 111"/>
                <a:gd name="T49" fmla="*/ 23 h 100"/>
                <a:gd name="T50" fmla="*/ 54 w 111"/>
                <a:gd name="T51" fmla="*/ 27 h 100"/>
                <a:gd name="T52" fmla="*/ 55 w 111"/>
                <a:gd name="T53" fmla="*/ 30 h 100"/>
                <a:gd name="T54" fmla="*/ 54 w 111"/>
                <a:gd name="T55" fmla="*/ 34 h 100"/>
                <a:gd name="T56" fmla="*/ 51 w 111"/>
                <a:gd name="T57" fmla="*/ 39 h 100"/>
                <a:gd name="T58" fmla="*/ 22 w 111"/>
                <a:gd name="T59" fmla="*/ 45 h 100"/>
                <a:gd name="T60" fmla="*/ 35 w 111"/>
                <a:gd name="T61" fmla="*/ 24 h 100"/>
                <a:gd name="T62" fmla="*/ 39 w 111"/>
                <a:gd name="T63" fmla="*/ 21 h 100"/>
                <a:gd name="T64" fmla="*/ 43 w 111"/>
                <a:gd name="T65" fmla="*/ 19 h 100"/>
                <a:gd name="T66" fmla="*/ 67 w 111"/>
                <a:gd name="T67" fmla="*/ 20 h 100"/>
                <a:gd name="T68" fmla="*/ 65 w 111"/>
                <a:gd name="T69" fmla="*/ 15 h 100"/>
                <a:gd name="T70" fmla="*/ 62 w 111"/>
                <a:gd name="T71" fmla="*/ 10 h 100"/>
                <a:gd name="T72" fmla="*/ 59 w 111"/>
                <a:gd name="T73" fmla="*/ 8 h 100"/>
                <a:gd name="T74" fmla="*/ 52 w 111"/>
                <a:gd name="T75" fmla="*/ 2 h 100"/>
                <a:gd name="T76" fmla="*/ 47 w 111"/>
                <a:gd name="T77" fmla="*/ 1 h 100"/>
                <a:gd name="T78" fmla="*/ 42 w 111"/>
                <a:gd name="T79" fmla="*/ 0 h 100"/>
                <a:gd name="T80" fmla="*/ 38 w 111"/>
                <a:gd name="T81" fmla="*/ 1 h 100"/>
                <a:gd name="T82" fmla="*/ 34 w 111"/>
                <a:gd name="T83" fmla="*/ 3 h 100"/>
                <a:gd name="T84" fmla="*/ 30 w 111"/>
                <a:gd name="T85" fmla="*/ 6 h 100"/>
                <a:gd name="T86" fmla="*/ 26 w 111"/>
                <a:gd name="T87" fmla="*/ 11 h 100"/>
                <a:gd name="T88" fmla="*/ 22 w 111"/>
                <a:gd name="T89" fmla="*/ 16 h 100"/>
                <a:gd name="T90" fmla="*/ 71 w 111"/>
                <a:gd name="T91" fmla="*/ 99 h 1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11" h="100">
                  <a:moveTo>
                    <a:pt x="72" y="99"/>
                  </a:moveTo>
                  <a:lnTo>
                    <a:pt x="81" y="83"/>
                  </a:lnTo>
                  <a:lnTo>
                    <a:pt x="53" y="65"/>
                  </a:lnTo>
                  <a:lnTo>
                    <a:pt x="63" y="49"/>
                  </a:lnTo>
                  <a:lnTo>
                    <a:pt x="64" y="47"/>
                  </a:lnTo>
                  <a:lnTo>
                    <a:pt x="65" y="46"/>
                  </a:lnTo>
                  <a:lnTo>
                    <a:pt x="67" y="44"/>
                  </a:lnTo>
                  <a:lnTo>
                    <a:pt x="69" y="43"/>
                  </a:lnTo>
                  <a:lnTo>
                    <a:pt x="70" y="42"/>
                  </a:lnTo>
                  <a:lnTo>
                    <a:pt x="71" y="42"/>
                  </a:lnTo>
                  <a:lnTo>
                    <a:pt x="72" y="42"/>
                  </a:lnTo>
                  <a:lnTo>
                    <a:pt x="73" y="42"/>
                  </a:lnTo>
                  <a:lnTo>
                    <a:pt x="74" y="42"/>
                  </a:lnTo>
                  <a:lnTo>
                    <a:pt x="76" y="43"/>
                  </a:lnTo>
                  <a:lnTo>
                    <a:pt x="78" y="44"/>
                  </a:lnTo>
                  <a:lnTo>
                    <a:pt x="81" y="45"/>
                  </a:lnTo>
                  <a:lnTo>
                    <a:pt x="89" y="50"/>
                  </a:lnTo>
                  <a:lnTo>
                    <a:pt x="92" y="52"/>
                  </a:lnTo>
                  <a:lnTo>
                    <a:pt x="95" y="53"/>
                  </a:lnTo>
                  <a:lnTo>
                    <a:pt x="97" y="54"/>
                  </a:lnTo>
                  <a:lnTo>
                    <a:pt x="99" y="54"/>
                  </a:lnTo>
                  <a:lnTo>
                    <a:pt x="110" y="38"/>
                  </a:lnTo>
                  <a:lnTo>
                    <a:pt x="108" y="36"/>
                  </a:lnTo>
                  <a:lnTo>
                    <a:pt x="106" y="37"/>
                  </a:lnTo>
                  <a:lnTo>
                    <a:pt x="105" y="37"/>
                  </a:lnTo>
                  <a:lnTo>
                    <a:pt x="104" y="37"/>
                  </a:lnTo>
                  <a:lnTo>
                    <a:pt x="103" y="37"/>
                  </a:lnTo>
                  <a:lnTo>
                    <a:pt x="100" y="36"/>
                  </a:lnTo>
                  <a:lnTo>
                    <a:pt x="97" y="34"/>
                  </a:lnTo>
                  <a:lnTo>
                    <a:pt x="89" y="28"/>
                  </a:lnTo>
                  <a:lnTo>
                    <a:pt x="85" y="27"/>
                  </a:lnTo>
                  <a:lnTo>
                    <a:pt x="82" y="26"/>
                  </a:lnTo>
                  <a:lnTo>
                    <a:pt x="80" y="25"/>
                  </a:lnTo>
                  <a:lnTo>
                    <a:pt x="77" y="24"/>
                  </a:lnTo>
                  <a:lnTo>
                    <a:pt x="76" y="24"/>
                  </a:lnTo>
                  <a:lnTo>
                    <a:pt x="75" y="24"/>
                  </a:lnTo>
                  <a:lnTo>
                    <a:pt x="72" y="24"/>
                  </a:lnTo>
                  <a:lnTo>
                    <a:pt x="70" y="26"/>
                  </a:lnTo>
                  <a:lnTo>
                    <a:pt x="67" y="28"/>
                  </a:lnTo>
                  <a:lnTo>
                    <a:pt x="68" y="26"/>
                  </a:lnTo>
                  <a:lnTo>
                    <a:pt x="68" y="24"/>
                  </a:lnTo>
                  <a:lnTo>
                    <a:pt x="68" y="23"/>
                  </a:lnTo>
                  <a:lnTo>
                    <a:pt x="68" y="21"/>
                  </a:lnTo>
                  <a:lnTo>
                    <a:pt x="68" y="20"/>
                  </a:lnTo>
                  <a:lnTo>
                    <a:pt x="44" y="19"/>
                  </a:lnTo>
                  <a:lnTo>
                    <a:pt x="45" y="19"/>
                  </a:lnTo>
                  <a:lnTo>
                    <a:pt x="46" y="20"/>
                  </a:lnTo>
                  <a:lnTo>
                    <a:pt x="47" y="20"/>
                  </a:lnTo>
                  <a:lnTo>
                    <a:pt x="49" y="21"/>
                  </a:lnTo>
                  <a:lnTo>
                    <a:pt x="51" y="23"/>
                  </a:lnTo>
                  <a:lnTo>
                    <a:pt x="53" y="25"/>
                  </a:lnTo>
                  <a:lnTo>
                    <a:pt x="54" y="27"/>
                  </a:lnTo>
                  <a:lnTo>
                    <a:pt x="55" y="29"/>
                  </a:lnTo>
                  <a:lnTo>
                    <a:pt x="55" y="30"/>
                  </a:lnTo>
                  <a:lnTo>
                    <a:pt x="55" y="32"/>
                  </a:lnTo>
                  <a:lnTo>
                    <a:pt x="54" y="34"/>
                  </a:lnTo>
                  <a:lnTo>
                    <a:pt x="53" y="36"/>
                  </a:lnTo>
                  <a:lnTo>
                    <a:pt x="51" y="39"/>
                  </a:lnTo>
                  <a:lnTo>
                    <a:pt x="41" y="57"/>
                  </a:lnTo>
                  <a:lnTo>
                    <a:pt x="22" y="45"/>
                  </a:lnTo>
                  <a:lnTo>
                    <a:pt x="33" y="26"/>
                  </a:lnTo>
                  <a:lnTo>
                    <a:pt x="35" y="24"/>
                  </a:lnTo>
                  <a:lnTo>
                    <a:pt x="37" y="22"/>
                  </a:lnTo>
                  <a:lnTo>
                    <a:pt x="39" y="21"/>
                  </a:lnTo>
                  <a:lnTo>
                    <a:pt x="40" y="19"/>
                  </a:lnTo>
                  <a:lnTo>
                    <a:pt x="43" y="19"/>
                  </a:lnTo>
                  <a:lnTo>
                    <a:pt x="44" y="19"/>
                  </a:lnTo>
                  <a:lnTo>
                    <a:pt x="68" y="20"/>
                  </a:lnTo>
                  <a:lnTo>
                    <a:pt x="67" y="18"/>
                  </a:lnTo>
                  <a:lnTo>
                    <a:pt x="66" y="15"/>
                  </a:lnTo>
                  <a:lnTo>
                    <a:pt x="65" y="13"/>
                  </a:lnTo>
                  <a:lnTo>
                    <a:pt x="63" y="10"/>
                  </a:lnTo>
                  <a:lnTo>
                    <a:pt x="62" y="9"/>
                  </a:lnTo>
                  <a:lnTo>
                    <a:pt x="60" y="8"/>
                  </a:lnTo>
                  <a:lnTo>
                    <a:pt x="57" y="5"/>
                  </a:lnTo>
                  <a:lnTo>
                    <a:pt x="52" y="2"/>
                  </a:lnTo>
                  <a:lnTo>
                    <a:pt x="50" y="1"/>
                  </a:lnTo>
                  <a:lnTo>
                    <a:pt x="47" y="1"/>
                  </a:lnTo>
                  <a:lnTo>
                    <a:pt x="45" y="1"/>
                  </a:lnTo>
                  <a:lnTo>
                    <a:pt x="42" y="0"/>
                  </a:lnTo>
                  <a:lnTo>
                    <a:pt x="40" y="1"/>
                  </a:lnTo>
                  <a:lnTo>
                    <a:pt x="38" y="1"/>
                  </a:lnTo>
                  <a:lnTo>
                    <a:pt x="36" y="2"/>
                  </a:lnTo>
                  <a:lnTo>
                    <a:pt x="34" y="3"/>
                  </a:lnTo>
                  <a:lnTo>
                    <a:pt x="32" y="4"/>
                  </a:lnTo>
                  <a:lnTo>
                    <a:pt x="30" y="6"/>
                  </a:lnTo>
                  <a:lnTo>
                    <a:pt x="28" y="8"/>
                  </a:lnTo>
                  <a:lnTo>
                    <a:pt x="26" y="11"/>
                  </a:lnTo>
                  <a:lnTo>
                    <a:pt x="24" y="13"/>
                  </a:lnTo>
                  <a:lnTo>
                    <a:pt x="22" y="16"/>
                  </a:lnTo>
                  <a:lnTo>
                    <a:pt x="0" y="52"/>
                  </a:lnTo>
                  <a:lnTo>
                    <a:pt x="72" y="99"/>
                  </a:lnTo>
                </a:path>
              </a:pathLst>
            </a:custGeom>
            <a:solidFill>
              <a:schemeClr val="tx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PH"/>
            </a:p>
          </p:txBody>
        </p:sp>
        <p:sp>
          <p:nvSpPr>
            <p:cNvPr id="1104" name="Freeform 76"/>
            <p:cNvSpPr>
              <a:spLocks/>
            </p:cNvSpPr>
            <p:nvPr/>
          </p:nvSpPr>
          <p:spPr bwMode="auto">
            <a:xfrm>
              <a:off x="423" y="3238"/>
              <a:ext cx="222" cy="282"/>
            </a:xfrm>
            <a:custGeom>
              <a:avLst/>
              <a:gdLst>
                <a:gd name="T0" fmla="*/ 3 w 222"/>
                <a:gd name="T1" fmla="*/ 211 h 283"/>
                <a:gd name="T2" fmla="*/ 11 w 222"/>
                <a:gd name="T3" fmla="*/ 233 h 283"/>
                <a:gd name="T4" fmla="*/ 24 w 222"/>
                <a:gd name="T5" fmla="*/ 251 h 283"/>
                <a:gd name="T6" fmla="*/ 42 w 222"/>
                <a:gd name="T7" fmla="*/ 265 h 283"/>
                <a:gd name="T8" fmla="*/ 65 w 222"/>
                <a:gd name="T9" fmla="*/ 275 h 283"/>
                <a:gd name="T10" fmla="*/ 93 w 222"/>
                <a:gd name="T11" fmla="*/ 280 h 283"/>
                <a:gd name="T12" fmla="*/ 124 w 222"/>
                <a:gd name="T13" fmla="*/ 281 h 283"/>
                <a:gd name="T14" fmla="*/ 153 w 222"/>
                <a:gd name="T15" fmla="*/ 276 h 283"/>
                <a:gd name="T16" fmla="*/ 177 w 222"/>
                <a:gd name="T17" fmla="*/ 268 h 283"/>
                <a:gd name="T18" fmla="*/ 196 w 222"/>
                <a:gd name="T19" fmla="*/ 255 h 283"/>
                <a:gd name="T20" fmla="*/ 210 w 222"/>
                <a:gd name="T21" fmla="*/ 238 h 283"/>
                <a:gd name="T22" fmla="*/ 218 w 222"/>
                <a:gd name="T23" fmla="*/ 217 h 283"/>
                <a:gd name="T24" fmla="*/ 221 w 222"/>
                <a:gd name="T25" fmla="*/ 193 h 283"/>
                <a:gd name="T26" fmla="*/ 218 w 222"/>
                <a:gd name="T27" fmla="*/ 170 h 283"/>
                <a:gd name="T28" fmla="*/ 208 w 222"/>
                <a:gd name="T29" fmla="*/ 151 h 283"/>
                <a:gd name="T30" fmla="*/ 192 w 222"/>
                <a:gd name="T31" fmla="*/ 137 h 283"/>
                <a:gd name="T32" fmla="*/ 159 w 222"/>
                <a:gd name="T33" fmla="*/ 123 h 283"/>
                <a:gd name="T34" fmla="*/ 95 w 222"/>
                <a:gd name="T35" fmla="*/ 107 h 283"/>
                <a:gd name="T36" fmla="*/ 69 w 222"/>
                <a:gd name="T37" fmla="*/ 98 h 283"/>
                <a:gd name="T38" fmla="*/ 61 w 222"/>
                <a:gd name="T39" fmla="*/ 89 h 283"/>
                <a:gd name="T40" fmla="*/ 58 w 222"/>
                <a:gd name="T41" fmla="*/ 80 h 283"/>
                <a:gd name="T42" fmla="*/ 59 w 222"/>
                <a:gd name="T43" fmla="*/ 69 h 283"/>
                <a:gd name="T44" fmla="*/ 67 w 222"/>
                <a:gd name="T45" fmla="*/ 56 h 283"/>
                <a:gd name="T46" fmla="*/ 82 w 222"/>
                <a:gd name="T47" fmla="*/ 48 h 283"/>
                <a:gd name="T48" fmla="*/ 99 w 222"/>
                <a:gd name="T49" fmla="*/ 45 h 283"/>
                <a:gd name="T50" fmla="*/ 126 w 222"/>
                <a:gd name="T51" fmla="*/ 48 h 283"/>
                <a:gd name="T52" fmla="*/ 146 w 222"/>
                <a:gd name="T53" fmla="*/ 58 h 283"/>
                <a:gd name="T54" fmla="*/ 156 w 222"/>
                <a:gd name="T55" fmla="*/ 74 h 283"/>
                <a:gd name="T56" fmla="*/ 211 w 222"/>
                <a:gd name="T57" fmla="*/ 80 h 283"/>
                <a:gd name="T58" fmla="*/ 207 w 222"/>
                <a:gd name="T59" fmla="*/ 57 h 283"/>
                <a:gd name="T60" fmla="*/ 195 w 222"/>
                <a:gd name="T61" fmla="*/ 35 h 283"/>
                <a:gd name="T62" fmla="*/ 176 w 222"/>
                <a:gd name="T63" fmla="*/ 17 h 283"/>
                <a:gd name="T64" fmla="*/ 156 w 222"/>
                <a:gd name="T65" fmla="*/ 7 h 283"/>
                <a:gd name="T66" fmla="*/ 131 w 222"/>
                <a:gd name="T67" fmla="*/ 1 h 283"/>
                <a:gd name="T68" fmla="*/ 102 w 222"/>
                <a:gd name="T69" fmla="*/ 0 h 283"/>
                <a:gd name="T70" fmla="*/ 74 w 222"/>
                <a:gd name="T71" fmla="*/ 3 h 283"/>
                <a:gd name="T72" fmla="*/ 46 w 222"/>
                <a:gd name="T73" fmla="*/ 12 h 283"/>
                <a:gd name="T74" fmla="*/ 27 w 222"/>
                <a:gd name="T75" fmla="*/ 24 h 283"/>
                <a:gd name="T76" fmla="*/ 15 w 222"/>
                <a:gd name="T77" fmla="*/ 39 h 283"/>
                <a:gd name="T78" fmla="*/ 7 w 222"/>
                <a:gd name="T79" fmla="*/ 58 h 283"/>
                <a:gd name="T80" fmla="*/ 4 w 222"/>
                <a:gd name="T81" fmla="*/ 81 h 283"/>
                <a:gd name="T82" fmla="*/ 7 w 222"/>
                <a:gd name="T83" fmla="*/ 105 h 283"/>
                <a:gd name="T84" fmla="*/ 16 w 222"/>
                <a:gd name="T85" fmla="*/ 124 h 283"/>
                <a:gd name="T86" fmla="*/ 37 w 222"/>
                <a:gd name="T87" fmla="*/ 142 h 283"/>
                <a:gd name="T88" fmla="*/ 70 w 222"/>
                <a:gd name="T89" fmla="*/ 155 h 283"/>
                <a:gd name="T90" fmla="*/ 133 w 222"/>
                <a:gd name="T91" fmla="*/ 170 h 283"/>
                <a:gd name="T92" fmla="*/ 156 w 222"/>
                <a:gd name="T93" fmla="*/ 180 h 283"/>
                <a:gd name="T94" fmla="*/ 165 w 222"/>
                <a:gd name="T95" fmla="*/ 190 h 283"/>
                <a:gd name="T96" fmla="*/ 165 w 222"/>
                <a:gd name="T97" fmla="*/ 208 h 283"/>
                <a:gd name="T98" fmla="*/ 160 w 222"/>
                <a:gd name="T99" fmla="*/ 221 h 283"/>
                <a:gd name="T100" fmla="*/ 143 w 222"/>
                <a:gd name="T101" fmla="*/ 231 h 283"/>
                <a:gd name="T102" fmla="*/ 117 w 222"/>
                <a:gd name="T103" fmla="*/ 234 h 283"/>
                <a:gd name="T104" fmla="*/ 87 w 222"/>
                <a:gd name="T105" fmla="*/ 230 h 283"/>
                <a:gd name="T106" fmla="*/ 67 w 222"/>
                <a:gd name="T107" fmla="*/ 218 h 283"/>
                <a:gd name="T108" fmla="*/ 56 w 222"/>
                <a:gd name="T109" fmla="*/ 197 h 28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22" h="283">
                  <a:moveTo>
                    <a:pt x="0" y="192"/>
                  </a:moveTo>
                  <a:lnTo>
                    <a:pt x="0" y="197"/>
                  </a:lnTo>
                  <a:lnTo>
                    <a:pt x="1" y="202"/>
                  </a:lnTo>
                  <a:lnTo>
                    <a:pt x="2" y="207"/>
                  </a:lnTo>
                  <a:lnTo>
                    <a:pt x="3" y="212"/>
                  </a:lnTo>
                  <a:lnTo>
                    <a:pt x="4" y="217"/>
                  </a:lnTo>
                  <a:lnTo>
                    <a:pt x="5" y="221"/>
                  </a:lnTo>
                  <a:lnTo>
                    <a:pt x="7" y="226"/>
                  </a:lnTo>
                  <a:lnTo>
                    <a:pt x="9" y="230"/>
                  </a:lnTo>
                  <a:lnTo>
                    <a:pt x="11" y="234"/>
                  </a:lnTo>
                  <a:lnTo>
                    <a:pt x="13" y="238"/>
                  </a:lnTo>
                  <a:lnTo>
                    <a:pt x="16" y="242"/>
                  </a:lnTo>
                  <a:lnTo>
                    <a:pt x="18" y="246"/>
                  </a:lnTo>
                  <a:lnTo>
                    <a:pt x="21" y="249"/>
                  </a:lnTo>
                  <a:lnTo>
                    <a:pt x="24" y="252"/>
                  </a:lnTo>
                  <a:lnTo>
                    <a:pt x="27" y="255"/>
                  </a:lnTo>
                  <a:lnTo>
                    <a:pt x="31" y="258"/>
                  </a:lnTo>
                  <a:lnTo>
                    <a:pt x="35" y="261"/>
                  </a:lnTo>
                  <a:lnTo>
                    <a:pt x="38" y="264"/>
                  </a:lnTo>
                  <a:lnTo>
                    <a:pt x="42" y="266"/>
                  </a:lnTo>
                  <a:lnTo>
                    <a:pt x="47" y="268"/>
                  </a:lnTo>
                  <a:lnTo>
                    <a:pt x="51" y="271"/>
                  </a:lnTo>
                  <a:lnTo>
                    <a:pt x="56" y="272"/>
                  </a:lnTo>
                  <a:lnTo>
                    <a:pt x="61" y="274"/>
                  </a:lnTo>
                  <a:lnTo>
                    <a:pt x="65" y="276"/>
                  </a:lnTo>
                  <a:lnTo>
                    <a:pt x="71" y="277"/>
                  </a:lnTo>
                  <a:lnTo>
                    <a:pt x="76" y="278"/>
                  </a:lnTo>
                  <a:lnTo>
                    <a:pt x="81" y="279"/>
                  </a:lnTo>
                  <a:lnTo>
                    <a:pt x="87" y="280"/>
                  </a:lnTo>
                  <a:lnTo>
                    <a:pt x="93" y="281"/>
                  </a:lnTo>
                  <a:lnTo>
                    <a:pt x="99" y="282"/>
                  </a:lnTo>
                  <a:lnTo>
                    <a:pt x="106" y="282"/>
                  </a:lnTo>
                  <a:lnTo>
                    <a:pt x="112" y="282"/>
                  </a:lnTo>
                  <a:lnTo>
                    <a:pt x="118" y="282"/>
                  </a:lnTo>
                  <a:lnTo>
                    <a:pt x="124" y="282"/>
                  </a:lnTo>
                  <a:lnTo>
                    <a:pt x="131" y="281"/>
                  </a:lnTo>
                  <a:lnTo>
                    <a:pt x="137" y="280"/>
                  </a:lnTo>
                  <a:lnTo>
                    <a:pt x="142" y="279"/>
                  </a:lnTo>
                  <a:lnTo>
                    <a:pt x="148" y="278"/>
                  </a:lnTo>
                  <a:lnTo>
                    <a:pt x="153" y="277"/>
                  </a:lnTo>
                  <a:lnTo>
                    <a:pt x="158" y="276"/>
                  </a:lnTo>
                  <a:lnTo>
                    <a:pt x="164" y="275"/>
                  </a:lnTo>
                  <a:lnTo>
                    <a:pt x="168" y="273"/>
                  </a:lnTo>
                  <a:lnTo>
                    <a:pt x="173" y="271"/>
                  </a:lnTo>
                  <a:lnTo>
                    <a:pt x="177" y="269"/>
                  </a:lnTo>
                  <a:lnTo>
                    <a:pt x="181" y="266"/>
                  </a:lnTo>
                  <a:lnTo>
                    <a:pt x="185" y="264"/>
                  </a:lnTo>
                  <a:lnTo>
                    <a:pt x="189" y="262"/>
                  </a:lnTo>
                  <a:lnTo>
                    <a:pt x="193" y="259"/>
                  </a:lnTo>
                  <a:lnTo>
                    <a:pt x="196" y="256"/>
                  </a:lnTo>
                  <a:lnTo>
                    <a:pt x="199" y="253"/>
                  </a:lnTo>
                  <a:lnTo>
                    <a:pt x="202" y="250"/>
                  </a:lnTo>
                  <a:lnTo>
                    <a:pt x="205" y="246"/>
                  </a:lnTo>
                  <a:lnTo>
                    <a:pt x="208" y="243"/>
                  </a:lnTo>
                  <a:lnTo>
                    <a:pt x="210" y="239"/>
                  </a:lnTo>
                  <a:lnTo>
                    <a:pt x="212" y="235"/>
                  </a:lnTo>
                  <a:lnTo>
                    <a:pt x="214" y="231"/>
                  </a:lnTo>
                  <a:lnTo>
                    <a:pt x="216" y="227"/>
                  </a:lnTo>
                  <a:lnTo>
                    <a:pt x="217" y="223"/>
                  </a:lnTo>
                  <a:lnTo>
                    <a:pt x="218" y="218"/>
                  </a:lnTo>
                  <a:lnTo>
                    <a:pt x="219" y="214"/>
                  </a:lnTo>
                  <a:lnTo>
                    <a:pt x="220" y="209"/>
                  </a:lnTo>
                  <a:lnTo>
                    <a:pt x="221" y="204"/>
                  </a:lnTo>
                  <a:lnTo>
                    <a:pt x="221" y="200"/>
                  </a:lnTo>
                  <a:lnTo>
                    <a:pt x="221" y="194"/>
                  </a:lnTo>
                  <a:lnTo>
                    <a:pt x="221" y="189"/>
                  </a:lnTo>
                  <a:lnTo>
                    <a:pt x="221" y="184"/>
                  </a:lnTo>
                  <a:lnTo>
                    <a:pt x="220" y="180"/>
                  </a:lnTo>
                  <a:lnTo>
                    <a:pt x="219" y="175"/>
                  </a:lnTo>
                  <a:lnTo>
                    <a:pt x="218" y="171"/>
                  </a:lnTo>
                  <a:lnTo>
                    <a:pt x="216" y="167"/>
                  </a:lnTo>
                  <a:lnTo>
                    <a:pt x="215" y="163"/>
                  </a:lnTo>
                  <a:lnTo>
                    <a:pt x="213" y="159"/>
                  </a:lnTo>
                  <a:lnTo>
                    <a:pt x="210" y="155"/>
                  </a:lnTo>
                  <a:lnTo>
                    <a:pt x="208" y="152"/>
                  </a:lnTo>
                  <a:lnTo>
                    <a:pt x="205" y="148"/>
                  </a:lnTo>
                  <a:lnTo>
                    <a:pt x="202" y="145"/>
                  </a:lnTo>
                  <a:lnTo>
                    <a:pt x="199" y="142"/>
                  </a:lnTo>
                  <a:lnTo>
                    <a:pt x="196" y="139"/>
                  </a:lnTo>
                  <a:lnTo>
                    <a:pt x="192" y="137"/>
                  </a:lnTo>
                  <a:lnTo>
                    <a:pt x="188" y="135"/>
                  </a:lnTo>
                  <a:lnTo>
                    <a:pt x="181" y="131"/>
                  </a:lnTo>
                  <a:lnTo>
                    <a:pt x="174" y="128"/>
                  </a:lnTo>
                  <a:lnTo>
                    <a:pt x="167" y="126"/>
                  </a:lnTo>
                  <a:lnTo>
                    <a:pt x="159" y="123"/>
                  </a:lnTo>
                  <a:lnTo>
                    <a:pt x="151" y="121"/>
                  </a:lnTo>
                  <a:lnTo>
                    <a:pt x="142" y="118"/>
                  </a:lnTo>
                  <a:lnTo>
                    <a:pt x="124" y="114"/>
                  </a:lnTo>
                  <a:lnTo>
                    <a:pt x="108" y="110"/>
                  </a:lnTo>
                  <a:lnTo>
                    <a:pt x="95" y="107"/>
                  </a:lnTo>
                  <a:lnTo>
                    <a:pt x="83" y="104"/>
                  </a:lnTo>
                  <a:lnTo>
                    <a:pt x="79" y="102"/>
                  </a:lnTo>
                  <a:lnTo>
                    <a:pt x="74" y="101"/>
                  </a:lnTo>
                  <a:lnTo>
                    <a:pt x="70" y="99"/>
                  </a:lnTo>
                  <a:lnTo>
                    <a:pt x="69" y="98"/>
                  </a:lnTo>
                  <a:lnTo>
                    <a:pt x="67" y="97"/>
                  </a:lnTo>
                  <a:lnTo>
                    <a:pt x="64" y="95"/>
                  </a:lnTo>
                  <a:lnTo>
                    <a:pt x="62" y="92"/>
                  </a:lnTo>
                  <a:lnTo>
                    <a:pt x="61" y="91"/>
                  </a:lnTo>
                  <a:lnTo>
                    <a:pt x="61" y="89"/>
                  </a:lnTo>
                  <a:lnTo>
                    <a:pt x="60" y="87"/>
                  </a:lnTo>
                  <a:lnTo>
                    <a:pt x="59" y="86"/>
                  </a:lnTo>
                  <a:lnTo>
                    <a:pt x="59" y="84"/>
                  </a:lnTo>
                  <a:lnTo>
                    <a:pt x="58" y="82"/>
                  </a:lnTo>
                  <a:lnTo>
                    <a:pt x="58" y="80"/>
                  </a:lnTo>
                  <a:lnTo>
                    <a:pt x="58" y="77"/>
                  </a:lnTo>
                  <a:lnTo>
                    <a:pt x="58" y="76"/>
                  </a:lnTo>
                  <a:lnTo>
                    <a:pt x="58" y="74"/>
                  </a:lnTo>
                  <a:lnTo>
                    <a:pt x="59" y="70"/>
                  </a:lnTo>
                  <a:lnTo>
                    <a:pt x="59" y="69"/>
                  </a:lnTo>
                  <a:lnTo>
                    <a:pt x="60" y="67"/>
                  </a:lnTo>
                  <a:lnTo>
                    <a:pt x="61" y="64"/>
                  </a:lnTo>
                  <a:lnTo>
                    <a:pt x="63" y="61"/>
                  </a:lnTo>
                  <a:lnTo>
                    <a:pt x="65" y="58"/>
                  </a:lnTo>
                  <a:lnTo>
                    <a:pt x="67" y="56"/>
                  </a:lnTo>
                  <a:lnTo>
                    <a:pt x="70" y="54"/>
                  </a:lnTo>
                  <a:lnTo>
                    <a:pt x="73" y="52"/>
                  </a:lnTo>
                  <a:lnTo>
                    <a:pt x="76" y="50"/>
                  </a:lnTo>
                  <a:lnTo>
                    <a:pt x="80" y="48"/>
                  </a:lnTo>
                  <a:lnTo>
                    <a:pt x="82" y="48"/>
                  </a:lnTo>
                  <a:lnTo>
                    <a:pt x="84" y="47"/>
                  </a:lnTo>
                  <a:lnTo>
                    <a:pt x="86" y="47"/>
                  </a:lnTo>
                  <a:lnTo>
                    <a:pt x="89" y="46"/>
                  </a:lnTo>
                  <a:lnTo>
                    <a:pt x="93" y="46"/>
                  </a:lnTo>
                  <a:lnTo>
                    <a:pt x="99" y="45"/>
                  </a:lnTo>
                  <a:lnTo>
                    <a:pt x="104" y="45"/>
                  </a:lnTo>
                  <a:lnTo>
                    <a:pt x="110" y="45"/>
                  </a:lnTo>
                  <a:lnTo>
                    <a:pt x="116" y="46"/>
                  </a:lnTo>
                  <a:lnTo>
                    <a:pt x="121" y="47"/>
                  </a:lnTo>
                  <a:lnTo>
                    <a:pt x="126" y="48"/>
                  </a:lnTo>
                  <a:lnTo>
                    <a:pt x="131" y="49"/>
                  </a:lnTo>
                  <a:lnTo>
                    <a:pt x="135" y="51"/>
                  </a:lnTo>
                  <a:lnTo>
                    <a:pt x="139" y="53"/>
                  </a:lnTo>
                  <a:lnTo>
                    <a:pt x="143" y="55"/>
                  </a:lnTo>
                  <a:lnTo>
                    <a:pt x="146" y="58"/>
                  </a:lnTo>
                  <a:lnTo>
                    <a:pt x="149" y="61"/>
                  </a:lnTo>
                  <a:lnTo>
                    <a:pt x="151" y="64"/>
                  </a:lnTo>
                  <a:lnTo>
                    <a:pt x="153" y="68"/>
                  </a:lnTo>
                  <a:lnTo>
                    <a:pt x="155" y="71"/>
                  </a:lnTo>
                  <a:lnTo>
                    <a:pt x="156" y="74"/>
                  </a:lnTo>
                  <a:lnTo>
                    <a:pt x="156" y="76"/>
                  </a:lnTo>
                  <a:lnTo>
                    <a:pt x="157" y="80"/>
                  </a:lnTo>
                  <a:lnTo>
                    <a:pt x="158" y="85"/>
                  </a:lnTo>
                  <a:lnTo>
                    <a:pt x="212" y="85"/>
                  </a:lnTo>
                  <a:lnTo>
                    <a:pt x="211" y="80"/>
                  </a:lnTo>
                  <a:lnTo>
                    <a:pt x="211" y="75"/>
                  </a:lnTo>
                  <a:lnTo>
                    <a:pt x="210" y="70"/>
                  </a:lnTo>
                  <a:lnTo>
                    <a:pt x="209" y="66"/>
                  </a:lnTo>
                  <a:lnTo>
                    <a:pt x="208" y="61"/>
                  </a:lnTo>
                  <a:lnTo>
                    <a:pt x="207" y="57"/>
                  </a:lnTo>
                  <a:lnTo>
                    <a:pt x="205" y="53"/>
                  </a:lnTo>
                  <a:lnTo>
                    <a:pt x="204" y="49"/>
                  </a:lnTo>
                  <a:lnTo>
                    <a:pt x="200" y="41"/>
                  </a:lnTo>
                  <a:lnTo>
                    <a:pt x="198" y="38"/>
                  </a:lnTo>
                  <a:lnTo>
                    <a:pt x="195" y="35"/>
                  </a:lnTo>
                  <a:lnTo>
                    <a:pt x="192" y="31"/>
                  </a:lnTo>
                  <a:lnTo>
                    <a:pt x="190" y="28"/>
                  </a:lnTo>
                  <a:lnTo>
                    <a:pt x="183" y="22"/>
                  </a:lnTo>
                  <a:lnTo>
                    <a:pt x="180" y="20"/>
                  </a:lnTo>
                  <a:lnTo>
                    <a:pt x="176" y="17"/>
                  </a:lnTo>
                  <a:lnTo>
                    <a:pt x="173" y="15"/>
                  </a:lnTo>
                  <a:lnTo>
                    <a:pt x="169" y="13"/>
                  </a:lnTo>
                  <a:lnTo>
                    <a:pt x="165" y="11"/>
                  </a:lnTo>
                  <a:lnTo>
                    <a:pt x="160" y="9"/>
                  </a:lnTo>
                  <a:lnTo>
                    <a:pt x="156" y="7"/>
                  </a:lnTo>
                  <a:lnTo>
                    <a:pt x="151" y="6"/>
                  </a:lnTo>
                  <a:lnTo>
                    <a:pt x="147" y="4"/>
                  </a:lnTo>
                  <a:lnTo>
                    <a:pt x="142" y="3"/>
                  </a:lnTo>
                  <a:lnTo>
                    <a:pt x="137" y="2"/>
                  </a:lnTo>
                  <a:lnTo>
                    <a:pt x="131" y="1"/>
                  </a:lnTo>
                  <a:lnTo>
                    <a:pt x="126" y="1"/>
                  </a:lnTo>
                  <a:lnTo>
                    <a:pt x="120" y="0"/>
                  </a:lnTo>
                  <a:lnTo>
                    <a:pt x="115" y="0"/>
                  </a:lnTo>
                  <a:lnTo>
                    <a:pt x="109" y="0"/>
                  </a:lnTo>
                  <a:lnTo>
                    <a:pt x="102" y="0"/>
                  </a:lnTo>
                  <a:lnTo>
                    <a:pt x="96" y="0"/>
                  </a:lnTo>
                  <a:lnTo>
                    <a:pt x="90" y="1"/>
                  </a:lnTo>
                  <a:lnTo>
                    <a:pt x="85" y="1"/>
                  </a:lnTo>
                  <a:lnTo>
                    <a:pt x="79" y="2"/>
                  </a:lnTo>
                  <a:lnTo>
                    <a:pt x="74" y="3"/>
                  </a:lnTo>
                  <a:lnTo>
                    <a:pt x="68" y="4"/>
                  </a:lnTo>
                  <a:lnTo>
                    <a:pt x="64" y="6"/>
                  </a:lnTo>
                  <a:lnTo>
                    <a:pt x="59" y="7"/>
                  </a:lnTo>
                  <a:lnTo>
                    <a:pt x="54" y="8"/>
                  </a:lnTo>
                  <a:lnTo>
                    <a:pt x="46" y="12"/>
                  </a:lnTo>
                  <a:lnTo>
                    <a:pt x="42" y="14"/>
                  </a:lnTo>
                  <a:lnTo>
                    <a:pt x="38" y="16"/>
                  </a:lnTo>
                  <a:lnTo>
                    <a:pt x="34" y="19"/>
                  </a:lnTo>
                  <a:lnTo>
                    <a:pt x="31" y="21"/>
                  </a:lnTo>
                  <a:lnTo>
                    <a:pt x="27" y="24"/>
                  </a:lnTo>
                  <a:lnTo>
                    <a:pt x="25" y="26"/>
                  </a:lnTo>
                  <a:lnTo>
                    <a:pt x="22" y="30"/>
                  </a:lnTo>
                  <a:lnTo>
                    <a:pt x="19" y="33"/>
                  </a:lnTo>
                  <a:lnTo>
                    <a:pt x="17" y="36"/>
                  </a:lnTo>
                  <a:lnTo>
                    <a:pt x="15" y="39"/>
                  </a:lnTo>
                  <a:lnTo>
                    <a:pt x="13" y="43"/>
                  </a:lnTo>
                  <a:lnTo>
                    <a:pt x="11" y="46"/>
                  </a:lnTo>
                  <a:lnTo>
                    <a:pt x="9" y="50"/>
                  </a:lnTo>
                  <a:lnTo>
                    <a:pt x="8" y="54"/>
                  </a:lnTo>
                  <a:lnTo>
                    <a:pt x="7" y="58"/>
                  </a:lnTo>
                  <a:lnTo>
                    <a:pt x="6" y="62"/>
                  </a:lnTo>
                  <a:lnTo>
                    <a:pt x="5" y="67"/>
                  </a:lnTo>
                  <a:lnTo>
                    <a:pt x="5" y="71"/>
                  </a:lnTo>
                  <a:lnTo>
                    <a:pt x="4" y="76"/>
                  </a:lnTo>
                  <a:lnTo>
                    <a:pt x="4" y="81"/>
                  </a:lnTo>
                  <a:lnTo>
                    <a:pt x="4" y="86"/>
                  </a:lnTo>
                  <a:lnTo>
                    <a:pt x="5" y="91"/>
                  </a:lnTo>
                  <a:lnTo>
                    <a:pt x="5" y="96"/>
                  </a:lnTo>
                  <a:lnTo>
                    <a:pt x="6" y="100"/>
                  </a:lnTo>
                  <a:lnTo>
                    <a:pt x="7" y="105"/>
                  </a:lnTo>
                  <a:lnTo>
                    <a:pt x="8" y="109"/>
                  </a:lnTo>
                  <a:lnTo>
                    <a:pt x="10" y="113"/>
                  </a:lnTo>
                  <a:lnTo>
                    <a:pt x="12" y="117"/>
                  </a:lnTo>
                  <a:lnTo>
                    <a:pt x="14" y="121"/>
                  </a:lnTo>
                  <a:lnTo>
                    <a:pt x="16" y="124"/>
                  </a:lnTo>
                  <a:lnTo>
                    <a:pt x="21" y="131"/>
                  </a:lnTo>
                  <a:lnTo>
                    <a:pt x="27" y="137"/>
                  </a:lnTo>
                  <a:lnTo>
                    <a:pt x="30" y="139"/>
                  </a:lnTo>
                  <a:lnTo>
                    <a:pt x="34" y="142"/>
                  </a:lnTo>
                  <a:lnTo>
                    <a:pt x="37" y="143"/>
                  </a:lnTo>
                  <a:lnTo>
                    <a:pt x="40" y="145"/>
                  </a:lnTo>
                  <a:lnTo>
                    <a:pt x="47" y="148"/>
                  </a:lnTo>
                  <a:lnTo>
                    <a:pt x="55" y="151"/>
                  </a:lnTo>
                  <a:lnTo>
                    <a:pt x="62" y="154"/>
                  </a:lnTo>
                  <a:lnTo>
                    <a:pt x="70" y="156"/>
                  </a:lnTo>
                  <a:lnTo>
                    <a:pt x="77" y="158"/>
                  </a:lnTo>
                  <a:lnTo>
                    <a:pt x="94" y="161"/>
                  </a:lnTo>
                  <a:lnTo>
                    <a:pt x="111" y="165"/>
                  </a:lnTo>
                  <a:lnTo>
                    <a:pt x="126" y="169"/>
                  </a:lnTo>
                  <a:lnTo>
                    <a:pt x="133" y="171"/>
                  </a:lnTo>
                  <a:lnTo>
                    <a:pt x="138" y="172"/>
                  </a:lnTo>
                  <a:lnTo>
                    <a:pt x="144" y="174"/>
                  </a:lnTo>
                  <a:lnTo>
                    <a:pt x="149" y="176"/>
                  </a:lnTo>
                  <a:lnTo>
                    <a:pt x="153" y="178"/>
                  </a:lnTo>
                  <a:lnTo>
                    <a:pt x="156" y="181"/>
                  </a:lnTo>
                  <a:lnTo>
                    <a:pt x="158" y="182"/>
                  </a:lnTo>
                  <a:lnTo>
                    <a:pt x="160" y="184"/>
                  </a:lnTo>
                  <a:lnTo>
                    <a:pt x="162" y="187"/>
                  </a:lnTo>
                  <a:lnTo>
                    <a:pt x="164" y="189"/>
                  </a:lnTo>
                  <a:lnTo>
                    <a:pt x="165" y="191"/>
                  </a:lnTo>
                  <a:lnTo>
                    <a:pt x="165" y="193"/>
                  </a:lnTo>
                  <a:lnTo>
                    <a:pt x="166" y="197"/>
                  </a:lnTo>
                  <a:lnTo>
                    <a:pt x="166" y="202"/>
                  </a:lnTo>
                  <a:lnTo>
                    <a:pt x="166" y="206"/>
                  </a:lnTo>
                  <a:lnTo>
                    <a:pt x="165" y="209"/>
                  </a:lnTo>
                  <a:lnTo>
                    <a:pt x="165" y="211"/>
                  </a:lnTo>
                  <a:lnTo>
                    <a:pt x="165" y="213"/>
                  </a:lnTo>
                  <a:lnTo>
                    <a:pt x="163" y="216"/>
                  </a:lnTo>
                  <a:lnTo>
                    <a:pt x="162" y="219"/>
                  </a:lnTo>
                  <a:lnTo>
                    <a:pt x="160" y="222"/>
                  </a:lnTo>
                  <a:lnTo>
                    <a:pt x="157" y="224"/>
                  </a:lnTo>
                  <a:lnTo>
                    <a:pt x="154" y="227"/>
                  </a:lnTo>
                  <a:lnTo>
                    <a:pt x="151" y="229"/>
                  </a:lnTo>
                  <a:lnTo>
                    <a:pt x="147" y="230"/>
                  </a:lnTo>
                  <a:lnTo>
                    <a:pt x="143" y="232"/>
                  </a:lnTo>
                  <a:lnTo>
                    <a:pt x="139" y="233"/>
                  </a:lnTo>
                  <a:lnTo>
                    <a:pt x="134" y="234"/>
                  </a:lnTo>
                  <a:lnTo>
                    <a:pt x="129" y="235"/>
                  </a:lnTo>
                  <a:lnTo>
                    <a:pt x="123" y="235"/>
                  </a:lnTo>
                  <a:lnTo>
                    <a:pt x="117" y="235"/>
                  </a:lnTo>
                  <a:lnTo>
                    <a:pt x="110" y="235"/>
                  </a:lnTo>
                  <a:lnTo>
                    <a:pt x="104" y="234"/>
                  </a:lnTo>
                  <a:lnTo>
                    <a:pt x="98" y="234"/>
                  </a:lnTo>
                  <a:lnTo>
                    <a:pt x="92" y="233"/>
                  </a:lnTo>
                  <a:lnTo>
                    <a:pt x="87" y="231"/>
                  </a:lnTo>
                  <a:lnTo>
                    <a:pt x="82" y="230"/>
                  </a:lnTo>
                  <a:lnTo>
                    <a:pt x="78" y="227"/>
                  </a:lnTo>
                  <a:lnTo>
                    <a:pt x="74" y="225"/>
                  </a:lnTo>
                  <a:lnTo>
                    <a:pt x="70" y="222"/>
                  </a:lnTo>
                  <a:lnTo>
                    <a:pt x="67" y="219"/>
                  </a:lnTo>
                  <a:lnTo>
                    <a:pt x="64" y="215"/>
                  </a:lnTo>
                  <a:lnTo>
                    <a:pt x="61" y="211"/>
                  </a:lnTo>
                  <a:lnTo>
                    <a:pt x="59" y="207"/>
                  </a:lnTo>
                  <a:lnTo>
                    <a:pt x="57" y="202"/>
                  </a:lnTo>
                  <a:lnTo>
                    <a:pt x="56" y="198"/>
                  </a:lnTo>
                  <a:lnTo>
                    <a:pt x="56" y="195"/>
                  </a:lnTo>
                  <a:lnTo>
                    <a:pt x="55" y="192"/>
                  </a:lnTo>
                  <a:lnTo>
                    <a:pt x="0" y="192"/>
                  </a:lnTo>
                </a:path>
              </a:pathLst>
            </a:custGeom>
            <a:solidFill>
              <a:srgbClr val="FFCC00"/>
            </a:solidFill>
            <a:ln w="12700" cap="rnd" cmpd="sng">
              <a:solidFill>
                <a:srgbClr val="FFCC00"/>
              </a:solidFill>
              <a:prstDash val="solid"/>
              <a:round/>
              <a:headEnd type="none" w="med" len="med"/>
              <a:tailEnd type="none" w="med" len="med"/>
            </a:ln>
          </p:spPr>
          <p:txBody>
            <a:bodyPr/>
            <a:lstStyle/>
            <a:p>
              <a:endParaRPr lang="en-PH"/>
            </a:p>
          </p:txBody>
        </p:sp>
        <p:sp>
          <p:nvSpPr>
            <p:cNvPr id="1105" name="Freeform 77"/>
            <p:cNvSpPr>
              <a:spLocks/>
            </p:cNvSpPr>
            <p:nvPr/>
          </p:nvSpPr>
          <p:spPr bwMode="auto">
            <a:xfrm>
              <a:off x="800" y="3720"/>
              <a:ext cx="248" cy="285"/>
            </a:xfrm>
            <a:custGeom>
              <a:avLst/>
              <a:gdLst>
                <a:gd name="T0" fmla="*/ 189 w 247"/>
                <a:gd name="T1" fmla="*/ 195 h 283"/>
                <a:gd name="T2" fmla="*/ 179 w 247"/>
                <a:gd name="T3" fmla="*/ 213 h 283"/>
                <a:gd name="T4" fmla="*/ 168 w 247"/>
                <a:gd name="T5" fmla="*/ 224 h 283"/>
                <a:gd name="T6" fmla="*/ 156 w 247"/>
                <a:gd name="T7" fmla="*/ 230 h 283"/>
                <a:gd name="T8" fmla="*/ 137 w 247"/>
                <a:gd name="T9" fmla="*/ 234 h 283"/>
                <a:gd name="T10" fmla="*/ 113 w 247"/>
                <a:gd name="T11" fmla="*/ 233 h 283"/>
                <a:gd name="T12" fmla="*/ 99 w 247"/>
                <a:gd name="T13" fmla="*/ 228 h 283"/>
                <a:gd name="T14" fmla="*/ 86 w 247"/>
                <a:gd name="T15" fmla="*/ 221 h 283"/>
                <a:gd name="T16" fmla="*/ 76 w 247"/>
                <a:gd name="T17" fmla="*/ 210 h 283"/>
                <a:gd name="T18" fmla="*/ 67 w 247"/>
                <a:gd name="T19" fmla="*/ 197 h 283"/>
                <a:gd name="T20" fmla="*/ 61 w 247"/>
                <a:gd name="T21" fmla="*/ 181 h 283"/>
                <a:gd name="T22" fmla="*/ 58 w 247"/>
                <a:gd name="T23" fmla="*/ 163 h 283"/>
                <a:gd name="T24" fmla="*/ 57 w 247"/>
                <a:gd name="T25" fmla="*/ 142 h 283"/>
                <a:gd name="T26" fmla="*/ 59 w 247"/>
                <a:gd name="T27" fmla="*/ 111 h 283"/>
                <a:gd name="T28" fmla="*/ 64 w 247"/>
                <a:gd name="T29" fmla="*/ 94 h 283"/>
                <a:gd name="T30" fmla="*/ 71 w 247"/>
                <a:gd name="T31" fmla="*/ 80 h 283"/>
                <a:gd name="T32" fmla="*/ 81 w 247"/>
                <a:gd name="T33" fmla="*/ 67 h 283"/>
                <a:gd name="T34" fmla="*/ 92 w 247"/>
                <a:gd name="T35" fmla="*/ 58 h 283"/>
                <a:gd name="T36" fmla="*/ 110 w 247"/>
                <a:gd name="T37" fmla="*/ 51 h 283"/>
                <a:gd name="T38" fmla="*/ 132 w 247"/>
                <a:gd name="T39" fmla="*/ 49 h 283"/>
                <a:gd name="T40" fmla="*/ 150 w 247"/>
                <a:gd name="T41" fmla="*/ 51 h 283"/>
                <a:gd name="T42" fmla="*/ 165 w 247"/>
                <a:gd name="T43" fmla="*/ 56 h 283"/>
                <a:gd name="T44" fmla="*/ 177 w 247"/>
                <a:gd name="T45" fmla="*/ 64 h 283"/>
                <a:gd name="T46" fmla="*/ 188 w 247"/>
                <a:gd name="T47" fmla="*/ 81 h 283"/>
                <a:gd name="T48" fmla="*/ 247 w 247"/>
                <a:gd name="T49" fmla="*/ 97 h 283"/>
                <a:gd name="T50" fmla="*/ 243 w 247"/>
                <a:gd name="T51" fmla="*/ 75 h 283"/>
                <a:gd name="T52" fmla="*/ 237 w 247"/>
                <a:gd name="T53" fmla="*/ 55 h 283"/>
                <a:gd name="T54" fmla="*/ 227 w 247"/>
                <a:gd name="T55" fmla="*/ 39 h 283"/>
                <a:gd name="T56" fmla="*/ 214 w 247"/>
                <a:gd name="T57" fmla="*/ 25 h 283"/>
                <a:gd name="T58" fmla="*/ 198 w 247"/>
                <a:gd name="T59" fmla="*/ 14 h 283"/>
                <a:gd name="T60" fmla="*/ 179 w 247"/>
                <a:gd name="T61" fmla="*/ 6 h 283"/>
                <a:gd name="T62" fmla="*/ 151 w 247"/>
                <a:gd name="T63" fmla="*/ 1 h 283"/>
                <a:gd name="T64" fmla="*/ 123 w 247"/>
                <a:gd name="T65" fmla="*/ 0 h 283"/>
                <a:gd name="T66" fmla="*/ 94 w 247"/>
                <a:gd name="T67" fmla="*/ 4 h 283"/>
                <a:gd name="T68" fmla="*/ 72 w 247"/>
                <a:gd name="T69" fmla="*/ 11 h 283"/>
                <a:gd name="T70" fmla="*/ 52 w 247"/>
                <a:gd name="T71" fmla="*/ 21 h 283"/>
                <a:gd name="T72" fmla="*/ 34 w 247"/>
                <a:gd name="T73" fmla="*/ 36 h 283"/>
                <a:gd name="T74" fmla="*/ 19 w 247"/>
                <a:gd name="T75" fmla="*/ 56 h 283"/>
                <a:gd name="T76" fmla="*/ 8 w 247"/>
                <a:gd name="T77" fmla="*/ 82 h 283"/>
                <a:gd name="T78" fmla="*/ 3 w 247"/>
                <a:gd name="T79" fmla="*/ 106 h 283"/>
                <a:gd name="T80" fmla="*/ 1 w 247"/>
                <a:gd name="T81" fmla="*/ 125 h 283"/>
                <a:gd name="T82" fmla="*/ 1 w 247"/>
                <a:gd name="T83" fmla="*/ 158 h 283"/>
                <a:gd name="T84" fmla="*/ 3 w 247"/>
                <a:gd name="T85" fmla="*/ 181 h 283"/>
                <a:gd name="T86" fmla="*/ 11 w 247"/>
                <a:gd name="T87" fmla="*/ 208 h 283"/>
                <a:gd name="T88" fmla="*/ 22 w 247"/>
                <a:gd name="T89" fmla="*/ 232 h 283"/>
                <a:gd name="T90" fmla="*/ 38 w 247"/>
                <a:gd name="T91" fmla="*/ 251 h 283"/>
                <a:gd name="T92" fmla="*/ 57 w 247"/>
                <a:gd name="T93" fmla="*/ 266 h 283"/>
                <a:gd name="T94" fmla="*/ 79 w 247"/>
                <a:gd name="T95" fmla="*/ 277 h 283"/>
                <a:gd name="T96" fmla="*/ 98 w 247"/>
                <a:gd name="T97" fmla="*/ 281 h 283"/>
                <a:gd name="T98" fmla="*/ 119 w 247"/>
                <a:gd name="T99" fmla="*/ 284 h 283"/>
                <a:gd name="T100" fmla="*/ 146 w 247"/>
                <a:gd name="T101" fmla="*/ 283 h 283"/>
                <a:gd name="T102" fmla="*/ 169 w 247"/>
                <a:gd name="T103" fmla="*/ 278 h 283"/>
                <a:gd name="T104" fmla="*/ 190 w 247"/>
                <a:gd name="T105" fmla="*/ 271 h 283"/>
                <a:gd name="T106" fmla="*/ 208 w 247"/>
                <a:gd name="T107" fmla="*/ 260 h 283"/>
                <a:gd name="T108" fmla="*/ 222 w 247"/>
                <a:gd name="T109" fmla="*/ 246 h 283"/>
                <a:gd name="T110" fmla="*/ 234 w 247"/>
                <a:gd name="T111" fmla="*/ 230 h 283"/>
                <a:gd name="T112" fmla="*/ 242 w 247"/>
                <a:gd name="T113" fmla="*/ 210 h 283"/>
                <a:gd name="T114" fmla="*/ 247 w 247"/>
                <a:gd name="T115" fmla="*/ 189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7" h="283">
                  <a:moveTo>
                    <a:pt x="246" y="183"/>
                  </a:moveTo>
                  <a:lnTo>
                    <a:pt x="192" y="183"/>
                  </a:lnTo>
                  <a:lnTo>
                    <a:pt x="190" y="189"/>
                  </a:lnTo>
                  <a:lnTo>
                    <a:pt x="188" y="194"/>
                  </a:lnTo>
                  <a:lnTo>
                    <a:pt x="186" y="199"/>
                  </a:lnTo>
                  <a:lnTo>
                    <a:pt x="184" y="204"/>
                  </a:lnTo>
                  <a:lnTo>
                    <a:pt x="181" y="208"/>
                  </a:lnTo>
                  <a:lnTo>
                    <a:pt x="178" y="212"/>
                  </a:lnTo>
                  <a:lnTo>
                    <a:pt x="176" y="214"/>
                  </a:lnTo>
                  <a:lnTo>
                    <a:pt x="175" y="216"/>
                  </a:lnTo>
                  <a:lnTo>
                    <a:pt x="171" y="219"/>
                  </a:lnTo>
                  <a:lnTo>
                    <a:pt x="167" y="222"/>
                  </a:lnTo>
                  <a:lnTo>
                    <a:pt x="162" y="225"/>
                  </a:lnTo>
                  <a:lnTo>
                    <a:pt x="160" y="226"/>
                  </a:lnTo>
                  <a:lnTo>
                    <a:pt x="157" y="227"/>
                  </a:lnTo>
                  <a:lnTo>
                    <a:pt x="155" y="228"/>
                  </a:lnTo>
                  <a:lnTo>
                    <a:pt x="152" y="229"/>
                  </a:lnTo>
                  <a:lnTo>
                    <a:pt x="147" y="230"/>
                  </a:lnTo>
                  <a:lnTo>
                    <a:pt x="141" y="231"/>
                  </a:lnTo>
                  <a:lnTo>
                    <a:pt x="136" y="232"/>
                  </a:lnTo>
                  <a:lnTo>
                    <a:pt x="132" y="232"/>
                  </a:lnTo>
                  <a:lnTo>
                    <a:pt x="129" y="232"/>
                  </a:lnTo>
                  <a:lnTo>
                    <a:pt x="121" y="232"/>
                  </a:lnTo>
                  <a:lnTo>
                    <a:pt x="113" y="231"/>
                  </a:lnTo>
                  <a:lnTo>
                    <a:pt x="109" y="230"/>
                  </a:lnTo>
                  <a:lnTo>
                    <a:pt x="106" y="229"/>
                  </a:lnTo>
                  <a:lnTo>
                    <a:pt x="102" y="227"/>
                  </a:lnTo>
                  <a:lnTo>
                    <a:pt x="99" y="226"/>
                  </a:lnTo>
                  <a:lnTo>
                    <a:pt x="95" y="225"/>
                  </a:lnTo>
                  <a:lnTo>
                    <a:pt x="92" y="223"/>
                  </a:lnTo>
                  <a:lnTo>
                    <a:pt x="89" y="221"/>
                  </a:lnTo>
                  <a:lnTo>
                    <a:pt x="86" y="219"/>
                  </a:lnTo>
                  <a:lnTo>
                    <a:pt x="83" y="216"/>
                  </a:lnTo>
                  <a:lnTo>
                    <a:pt x="81" y="214"/>
                  </a:lnTo>
                  <a:lnTo>
                    <a:pt x="78" y="211"/>
                  </a:lnTo>
                  <a:lnTo>
                    <a:pt x="76" y="209"/>
                  </a:lnTo>
                  <a:lnTo>
                    <a:pt x="74" y="205"/>
                  </a:lnTo>
                  <a:lnTo>
                    <a:pt x="71" y="202"/>
                  </a:lnTo>
                  <a:lnTo>
                    <a:pt x="69" y="199"/>
                  </a:lnTo>
                  <a:lnTo>
                    <a:pt x="67" y="196"/>
                  </a:lnTo>
                  <a:lnTo>
                    <a:pt x="66" y="192"/>
                  </a:lnTo>
                  <a:lnTo>
                    <a:pt x="64" y="188"/>
                  </a:lnTo>
                  <a:lnTo>
                    <a:pt x="63" y="184"/>
                  </a:lnTo>
                  <a:lnTo>
                    <a:pt x="61" y="180"/>
                  </a:lnTo>
                  <a:lnTo>
                    <a:pt x="60" y="176"/>
                  </a:lnTo>
                  <a:lnTo>
                    <a:pt x="59" y="171"/>
                  </a:lnTo>
                  <a:lnTo>
                    <a:pt x="59" y="166"/>
                  </a:lnTo>
                  <a:lnTo>
                    <a:pt x="58" y="162"/>
                  </a:lnTo>
                  <a:lnTo>
                    <a:pt x="57" y="157"/>
                  </a:lnTo>
                  <a:lnTo>
                    <a:pt x="57" y="152"/>
                  </a:lnTo>
                  <a:lnTo>
                    <a:pt x="57" y="146"/>
                  </a:lnTo>
                  <a:lnTo>
                    <a:pt x="57" y="141"/>
                  </a:lnTo>
                  <a:lnTo>
                    <a:pt x="57" y="130"/>
                  </a:lnTo>
                  <a:lnTo>
                    <a:pt x="58" y="120"/>
                  </a:lnTo>
                  <a:lnTo>
                    <a:pt x="58" y="115"/>
                  </a:lnTo>
                  <a:lnTo>
                    <a:pt x="59" y="110"/>
                  </a:lnTo>
                  <a:lnTo>
                    <a:pt x="60" y="106"/>
                  </a:lnTo>
                  <a:lnTo>
                    <a:pt x="61" y="101"/>
                  </a:lnTo>
                  <a:lnTo>
                    <a:pt x="63" y="97"/>
                  </a:lnTo>
                  <a:lnTo>
                    <a:pt x="64" y="93"/>
                  </a:lnTo>
                  <a:lnTo>
                    <a:pt x="66" y="89"/>
                  </a:lnTo>
                  <a:lnTo>
                    <a:pt x="67" y="86"/>
                  </a:lnTo>
                  <a:lnTo>
                    <a:pt x="69" y="82"/>
                  </a:lnTo>
                  <a:lnTo>
                    <a:pt x="71" y="79"/>
                  </a:lnTo>
                  <a:lnTo>
                    <a:pt x="74" y="75"/>
                  </a:lnTo>
                  <a:lnTo>
                    <a:pt x="76" y="73"/>
                  </a:lnTo>
                  <a:lnTo>
                    <a:pt x="78" y="70"/>
                  </a:lnTo>
                  <a:lnTo>
                    <a:pt x="81" y="67"/>
                  </a:lnTo>
                  <a:lnTo>
                    <a:pt x="83" y="65"/>
                  </a:lnTo>
                  <a:lnTo>
                    <a:pt x="86" y="62"/>
                  </a:lnTo>
                  <a:lnTo>
                    <a:pt x="89" y="60"/>
                  </a:lnTo>
                  <a:lnTo>
                    <a:pt x="92" y="58"/>
                  </a:lnTo>
                  <a:lnTo>
                    <a:pt x="96" y="56"/>
                  </a:lnTo>
                  <a:lnTo>
                    <a:pt x="99" y="55"/>
                  </a:lnTo>
                  <a:lnTo>
                    <a:pt x="106" y="52"/>
                  </a:lnTo>
                  <a:lnTo>
                    <a:pt x="110" y="51"/>
                  </a:lnTo>
                  <a:lnTo>
                    <a:pt x="114" y="51"/>
                  </a:lnTo>
                  <a:lnTo>
                    <a:pt x="122" y="49"/>
                  </a:lnTo>
                  <a:lnTo>
                    <a:pt x="127" y="49"/>
                  </a:lnTo>
                  <a:lnTo>
                    <a:pt x="131" y="49"/>
                  </a:lnTo>
                  <a:lnTo>
                    <a:pt x="138" y="49"/>
                  </a:lnTo>
                  <a:lnTo>
                    <a:pt x="143" y="50"/>
                  </a:lnTo>
                  <a:lnTo>
                    <a:pt x="147" y="50"/>
                  </a:lnTo>
                  <a:lnTo>
                    <a:pt x="149" y="51"/>
                  </a:lnTo>
                  <a:lnTo>
                    <a:pt x="152" y="51"/>
                  </a:lnTo>
                  <a:lnTo>
                    <a:pt x="155" y="52"/>
                  </a:lnTo>
                  <a:lnTo>
                    <a:pt x="159" y="54"/>
                  </a:lnTo>
                  <a:lnTo>
                    <a:pt x="164" y="56"/>
                  </a:lnTo>
                  <a:lnTo>
                    <a:pt x="168" y="58"/>
                  </a:lnTo>
                  <a:lnTo>
                    <a:pt x="170" y="60"/>
                  </a:lnTo>
                  <a:lnTo>
                    <a:pt x="172" y="61"/>
                  </a:lnTo>
                  <a:lnTo>
                    <a:pt x="176" y="64"/>
                  </a:lnTo>
                  <a:lnTo>
                    <a:pt x="179" y="68"/>
                  </a:lnTo>
                  <a:lnTo>
                    <a:pt x="182" y="71"/>
                  </a:lnTo>
                  <a:lnTo>
                    <a:pt x="184" y="76"/>
                  </a:lnTo>
                  <a:lnTo>
                    <a:pt x="187" y="80"/>
                  </a:lnTo>
                  <a:lnTo>
                    <a:pt x="188" y="85"/>
                  </a:lnTo>
                  <a:lnTo>
                    <a:pt x="190" y="90"/>
                  </a:lnTo>
                  <a:lnTo>
                    <a:pt x="191" y="96"/>
                  </a:lnTo>
                  <a:lnTo>
                    <a:pt x="246" y="96"/>
                  </a:lnTo>
                  <a:lnTo>
                    <a:pt x="245" y="90"/>
                  </a:lnTo>
                  <a:lnTo>
                    <a:pt x="244" y="85"/>
                  </a:lnTo>
                  <a:lnTo>
                    <a:pt x="244" y="79"/>
                  </a:lnTo>
                  <a:lnTo>
                    <a:pt x="242" y="74"/>
                  </a:lnTo>
                  <a:lnTo>
                    <a:pt x="241" y="69"/>
                  </a:lnTo>
                  <a:lnTo>
                    <a:pt x="239" y="64"/>
                  </a:lnTo>
                  <a:lnTo>
                    <a:pt x="238" y="60"/>
                  </a:lnTo>
                  <a:lnTo>
                    <a:pt x="236" y="55"/>
                  </a:lnTo>
                  <a:lnTo>
                    <a:pt x="234" y="51"/>
                  </a:lnTo>
                  <a:lnTo>
                    <a:pt x="231" y="47"/>
                  </a:lnTo>
                  <a:lnTo>
                    <a:pt x="229" y="43"/>
                  </a:lnTo>
                  <a:lnTo>
                    <a:pt x="226" y="39"/>
                  </a:lnTo>
                  <a:lnTo>
                    <a:pt x="223" y="35"/>
                  </a:lnTo>
                  <a:lnTo>
                    <a:pt x="220" y="32"/>
                  </a:lnTo>
                  <a:lnTo>
                    <a:pt x="216" y="28"/>
                  </a:lnTo>
                  <a:lnTo>
                    <a:pt x="213" y="25"/>
                  </a:lnTo>
                  <a:lnTo>
                    <a:pt x="209" y="22"/>
                  </a:lnTo>
                  <a:lnTo>
                    <a:pt x="205" y="19"/>
                  </a:lnTo>
                  <a:lnTo>
                    <a:pt x="201" y="17"/>
                  </a:lnTo>
                  <a:lnTo>
                    <a:pt x="197" y="14"/>
                  </a:lnTo>
                  <a:lnTo>
                    <a:pt x="192" y="12"/>
                  </a:lnTo>
                  <a:lnTo>
                    <a:pt x="188" y="10"/>
                  </a:lnTo>
                  <a:lnTo>
                    <a:pt x="183" y="8"/>
                  </a:lnTo>
                  <a:lnTo>
                    <a:pt x="178" y="6"/>
                  </a:lnTo>
                  <a:lnTo>
                    <a:pt x="167" y="4"/>
                  </a:lnTo>
                  <a:lnTo>
                    <a:pt x="162" y="2"/>
                  </a:lnTo>
                  <a:lnTo>
                    <a:pt x="156" y="2"/>
                  </a:lnTo>
                  <a:lnTo>
                    <a:pt x="150" y="1"/>
                  </a:lnTo>
                  <a:lnTo>
                    <a:pt x="144" y="0"/>
                  </a:lnTo>
                  <a:lnTo>
                    <a:pt x="138" y="0"/>
                  </a:lnTo>
                  <a:lnTo>
                    <a:pt x="131" y="0"/>
                  </a:lnTo>
                  <a:lnTo>
                    <a:pt x="123" y="0"/>
                  </a:lnTo>
                  <a:lnTo>
                    <a:pt x="116" y="0"/>
                  </a:lnTo>
                  <a:lnTo>
                    <a:pt x="108" y="2"/>
                  </a:lnTo>
                  <a:lnTo>
                    <a:pt x="101" y="2"/>
                  </a:lnTo>
                  <a:lnTo>
                    <a:pt x="94" y="4"/>
                  </a:lnTo>
                  <a:lnTo>
                    <a:pt x="88" y="5"/>
                  </a:lnTo>
                  <a:lnTo>
                    <a:pt x="81" y="7"/>
                  </a:lnTo>
                  <a:lnTo>
                    <a:pt x="75" y="9"/>
                  </a:lnTo>
                  <a:lnTo>
                    <a:pt x="72" y="11"/>
                  </a:lnTo>
                  <a:lnTo>
                    <a:pt x="69" y="12"/>
                  </a:lnTo>
                  <a:lnTo>
                    <a:pt x="63" y="14"/>
                  </a:lnTo>
                  <a:lnTo>
                    <a:pt x="58" y="17"/>
                  </a:lnTo>
                  <a:lnTo>
                    <a:pt x="52" y="21"/>
                  </a:lnTo>
                  <a:lnTo>
                    <a:pt x="47" y="24"/>
                  </a:lnTo>
                  <a:lnTo>
                    <a:pt x="43" y="28"/>
                  </a:lnTo>
                  <a:lnTo>
                    <a:pt x="38" y="32"/>
                  </a:lnTo>
                  <a:lnTo>
                    <a:pt x="34" y="36"/>
                  </a:lnTo>
                  <a:lnTo>
                    <a:pt x="30" y="41"/>
                  </a:lnTo>
                  <a:lnTo>
                    <a:pt x="26" y="46"/>
                  </a:lnTo>
                  <a:lnTo>
                    <a:pt x="22" y="51"/>
                  </a:lnTo>
                  <a:lnTo>
                    <a:pt x="19" y="56"/>
                  </a:lnTo>
                  <a:lnTo>
                    <a:pt x="16" y="62"/>
                  </a:lnTo>
                  <a:lnTo>
                    <a:pt x="13" y="68"/>
                  </a:lnTo>
                  <a:lnTo>
                    <a:pt x="11" y="74"/>
                  </a:lnTo>
                  <a:lnTo>
                    <a:pt x="8" y="81"/>
                  </a:lnTo>
                  <a:lnTo>
                    <a:pt x="7" y="87"/>
                  </a:lnTo>
                  <a:lnTo>
                    <a:pt x="5" y="94"/>
                  </a:lnTo>
                  <a:lnTo>
                    <a:pt x="3" y="101"/>
                  </a:lnTo>
                  <a:lnTo>
                    <a:pt x="3" y="105"/>
                  </a:lnTo>
                  <a:lnTo>
                    <a:pt x="2" y="109"/>
                  </a:lnTo>
                  <a:lnTo>
                    <a:pt x="2" y="113"/>
                  </a:lnTo>
                  <a:lnTo>
                    <a:pt x="1" y="117"/>
                  </a:lnTo>
                  <a:lnTo>
                    <a:pt x="1" y="124"/>
                  </a:lnTo>
                  <a:lnTo>
                    <a:pt x="0" y="132"/>
                  </a:lnTo>
                  <a:lnTo>
                    <a:pt x="0" y="141"/>
                  </a:lnTo>
                  <a:lnTo>
                    <a:pt x="0" y="149"/>
                  </a:lnTo>
                  <a:lnTo>
                    <a:pt x="1" y="157"/>
                  </a:lnTo>
                  <a:lnTo>
                    <a:pt x="1" y="165"/>
                  </a:lnTo>
                  <a:lnTo>
                    <a:pt x="2" y="169"/>
                  </a:lnTo>
                  <a:lnTo>
                    <a:pt x="2" y="173"/>
                  </a:lnTo>
                  <a:lnTo>
                    <a:pt x="3" y="180"/>
                  </a:lnTo>
                  <a:lnTo>
                    <a:pt x="5" y="187"/>
                  </a:lnTo>
                  <a:lnTo>
                    <a:pt x="7" y="194"/>
                  </a:lnTo>
                  <a:lnTo>
                    <a:pt x="8" y="201"/>
                  </a:lnTo>
                  <a:lnTo>
                    <a:pt x="11" y="207"/>
                  </a:lnTo>
                  <a:lnTo>
                    <a:pt x="13" y="213"/>
                  </a:lnTo>
                  <a:lnTo>
                    <a:pt x="16" y="219"/>
                  </a:lnTo>
                  <a:lnTo>
                    <a:pt x="19" y="225"/>
                  </a:lnTo>
                  <a:lnTo>
                    <a:pt x="22" y="230"/>
                  </a:lnTo>
                  <a:lnTo>
                    <a:pt x="26" y="236"/>
                  </a:lnTo>
                  <a:lnTo>
                    <a:pt x="29" y="240"/>
                  </a:lnTo>
                  <a:lnTo>
                    <a:pt x="33" y="245"/>
                  </a:lnTo>
                  <a:lnTo>
                    <a:pt x="38" y="249"/>
                  </a:lnTo>
                  <a:lnTo>
                    <a:pt x="42" y="254"/>
                  </a:lnTo>
                  <a:lnTo>
                    <a:pt x="47" y="257"/>
                  </a:lnTo>
                  <a:lnTo>
                    <a:pt x="51" y="261"/>
                  </a:lnTo>
                  <a:lnTo>
                    <a:pt x="57" y="264"/>
                  </a:lnTo>
                  <a:lnTo>
                    <a:pt x="62" y="267"/>
                  </a:lnTo>
                  <a:lnTo>
                    <a:pt x="67" y="270"/>
                  </a:lnTo>
                  <a:lnTo>
                    <a:pt x="73" y="272"/>
                  </a:lnTo>
                  <a:lnTo>
                    <a:pt x="79" y="275"/>
                  </a:lnTo>
                  <a:lnTo>
                    <a:pt x="85" y="277"/>
                  </a:lnTo>
                  <a:lnTo>
                    <a:pt x="92" y="278"/>
                  </a:lnTo>
                  <a:lnTo>
                    <a:pt x="95" y="279"/>
                  </a:lnTo>
                  <a:lnTo>
                    <a:pt x="98" y="279"/>
                  </a:lnTo>
                  <a:lnTo>
                    <a:pt x="101" y="280"/>
                  </a:lnTo>
                  <a:lnTo>
                    <a:pt x="105" y="280"/>
                  </a:lnTo>
                  <a:lnTo>
                    <a:pt x="112" y="281"/>
                  </a:lnTo>
                  <a:lnTo>
                    <a:pt x="119" y="282"/>
                  </a:lnTo>
                  <a:lnTo>
                    <a:pt x="126" y="282"/>
                  </a:lnTo>
                  <a:lnTo>
                    <a:pt x="133" y="282"/>
                  </a:lnTo>
                  <a:lnTo>
                    <a:pt x="139" y="281"/>
                  </a:lnTo>
                  <a:lnTo>
                    <a:pt x="145" y="281"/>
                  </a:lnTo>
                  <a:lnTo>
                    <a:pt x="152" y="280"/>
                  </a:lnTo>
                  <a:lnTo>
                    <a:pt x="157" y="279"/>
                  </a:lnTo>
                  <a:lnTo>
                    <a:pt x="163" y="278"/>
                  </a:lnTo>
                  <a:lnTo>
                    <a:pt x="168" y="276"/>
                  </a:lnTo>
                  <a:lnTo>
                    <a:pt x="174" y="275"/>
                  </a:lnTo>
                  <a:lnTo>
                    <a:pt x="179" y="273"/>
                  </a:lnTo>
                  <a:lnTo>
                    <a:pt x="184" y="271"/>
                  </a:lnTo>
                  <a:lnTo>
                    <a:pt x="189" y="269"/>
                  </a:lnTo>
                  <a:lnTo>
                    <a:pt x="194" y="266"/>
                  </a:lnTo>
                  <a:lnTo>
                    <a:pt x="198" y="263"/>
                  </a:lnTo>
                  <a:lnTo>
                    <a:pt x="203" y="261"/>
                  </a:lnTo>
                  <a:lnTo>
                    <a:pt x="207" y="258"/>
                  </a:lnTo>
                  <a:lnTo>
                    <a:pt x="211" y="255"/>
                  </a:lnTo>
                  <a:lnTo>
                    <a:pt x="214" y="252"/>
                  </a:lnTo>
                  <a:lnTo>
                    <a:pt x="218" y="248"/>
                  </a:lnTo>
                  <a:lnTo>
                    <a:pt x="221" y="244"/>
                  </a:lnTo>
                  <a:lnTo>
                    <a:pt x="225" y="241"/>
                  </a:lnTo>
                  <a:lnTo>
                    <a:pt x="228" y="237"/>
                  </a:lnTo>
                  <a:lnTo>
                    <a:pt x="231" y="232"/>
                  </a:lnTo>
                  <a:lnTo>
                    <a:pt x="233" y="228"/>
                  </a:lnTo>
                  <a:lnTo>
                    <a:pt x="235" y="224"/>
                  </a:lnTo>
                  <a:lnTo>
                    <a:pt x="238" y="219"/>
                  </a:lnTo>
                  <a:lnTo>
                    <a:pt x="239" y="214"/>
                  </a:lnTo>
                  <a:lnTo>
                    <a:pt x="241" y="209"/>
                  </a:lnTo>
                  <a:lnTo>
                    <a:pt x="243" y="204"/>
                  </a:lnTo>
                  <a:lnTo>
                    <a:pt x="244" y="199"/>
                  </a:lnTo>
                  <a:lnTo>
                    <a:pt x="245" y="194"/>
                  </a:lnTo>
                  <a:lnTo>
                    <a:pt x="246" y="188"/>
                  </a:lnTo>
                  <a:lnTo>
                    <a:pt x="246" y="183"/>
                  </a:lnTo>
                </a:path>
              </a:pathLst>
            </a:custGeom>
            <a:solidFill>
              <a:srgbClr val="FFCC00"/>
            </a:solidFill>
            <a:ln w="12700" cap="rnd" cmpd="sng">
              <a:solidFill>
                <a:srgbClr val="FFCC00"/>
              </a:solidFill>
              <a:prstDash val="solid"/>
              <a:round/>
              <a:headEnd type="none" w="med" len="med"/>
              <a:tailEnd type="none" w="med" len="med"/>
            </a:ln>
          </p:spPr>
          <p:txBody>
            <a:bodyPr/>
            <a:lstStyle/>
            <a:p>
              <a:endParaRPr lang="en-PH"/>
            </a:p>
          </p:txBody>
        </p:sp>
        <p:sp>
          <p:nvSpPr>
            <p:cNvPr id="1106" name="Freeform 78"/>
            <p:cNvSpPr>
              <a:spLocks/>
            </p:cNvSpPr>
            <p:nvPr/>
          </p:nvSpPr>
          <p:spPr bwMode="auto">
            <a:xfrm>
              <a:off x="813" y="3246"/>
              <a:ext cx="225" cy="269"/>
            </a:xfrm>
            <a:custGeom>
              <a:avLst/>
              <a:gdLst>
                <a:gd name="T0" fmla="*/ 56 w 225"/>
                <a:gd name="T1" fmla="*/ 164 h 269"/>
                <a:gd name="T2" fmla="*/ 126 w 225"/>
                <a:gd name="T3" fmla="*/ 164 h 269"/>
                <a:gd name="T4" fmla="*/ 138 w 225"/>
                <a:gd name="T5" fmla="*/ 167 h 269"/>
                <a:gd name="T6" fmla="*/ 145 w 225"/>
                <a:gd name="T7" fmla="*/ 172 h 269"/>
                <a:gd name="T8" fmla="*/ 151 w 225"/>
                <a:gd name="T9" fmla="*/ 179 h 269"/>
                <a:gd name="T10" fmla="*/ 154 w 225"/>
                <a:gd name="T11" fmla="*/ 190 h 269"/>
                <a:gd name="T12" fmla="*/ 156 w 225"/>
                <a:gd name="T13" fmla="*/ 206 h 269"/>
                <a:gd name="T14" fmla="*/ 157 w 225"/>
                <a:gd name="T15" fmla="*/ 245 h 269"/>
                <a:gd name="T16" fmla="*/ 159 w 225"/>
                <a:gd name="T17" fmla="*/ 258 h 269"/>
                <a:gd name="T18" fmla="*/ 163 w 225"/>
                <a:gd name="T19" fmla="*/ 268 h 269"/>
                <a:gd name="T20" fmla="*/ 222 w 225"/>
                <a:gd name="T21" fmla="*/ 259 h 269"/>
                <a:gd name="T22" fmla="*/ 218 w 225"/>
                <a:gd name="T23" fmla="*/ 255 h 269"/>
                <a:gd name="T24" fmla="*/ 215 w 225"/>
                <a:gd name="T25" fmla="*/ 250 h 269"/>
                <a:gd name="T26" fmla="*/ 214 w 225"/>
                <a:gd name="T27" fmla="*/ 240 h 269"/>
                <a:gd name="T28" fmla="*/ 212 w 225"/>
                <a:gd name="T29" fmla="*/ 198 h 269"/>
                <a:gd name="T30" fmla="*/ 210 w 225"/>
                <a:gd name="T31" fmla="*/ 176 h 269"/>
                <a:gd name="T32" fmla="*/ 206 w 225"/>
                <a:gd name="T33" fmla="*/ 163 h 269"/>
                <a:gd name="T34" fmla="*/ 201 w 225"/>
                <a:gd name="T35" fmla="*/ 155 h 269"/>
                <a:gd name="T36" fmla="*/ 194 w 225"/>
                <a:gd name="T37" fmla="*/ 148 h 269"/>
                <a:gd name="T38" fmla="*/ 183 w 225"/>
                <a:gd name="T39" fmla="*/ 141 h 269"/>
                <a:gd name="T40" fmla="*/ 188 w 225"/>
                <a:gd name="T41" fmla="*/ 136 h 269"/>
                <a:gd name="T42" fmla="*/ 199 w 225"/>
                <a:gd name="T43" fmla="*/ 128 h 269"/>
                <a:gd name="T44" fmla="*/ 209 w 225"/>
                <a:gd name="T45" fmla="*/ 117 h 269"/>
                <a:gd name="T46" fmla="*/ 213 w 225"/>
                <a:gd name="T47" fmla="*/ 108 h 269"/>
                <a:gd name="T48" fmla="*/ 217 w 225"/>
                <a:gd name="T49" fmla="*/ 93 h 269"/>
                <a:gd name="T50" fmla="*/ 219 w 225"/>
                <a:gd name="T51" fmla="*/ 76 h 269"/>
                <a:gd name="T52" fmla="*/ 218 w 225"/>
                <a:gd name="T53" fmla="*/ 62 h 269"/>
                <a:gd name="T54" fmla="*/ 216 w 225"/>
                <a:gd name="T55" fmla="*/ 50 h 269"/>
                <a:gd name="T56" fmla="*/ 129 w 225"/>
                <a:gd name="T57" fmla="*/ 47 h 269"/>
                <a:gd name="T58" fmla="*/ 141 w 225"/>
                <a:gd name="T59" fmla="*/ 49 h 269"/>
                <a:gd name="T60" fmla="*/ 151 w 225"/>
                <a:gd name="T61" fmla="*/ 53 h 269"/>
                <a:gd name="T62" fmla="*/ 158 w 225"/>
                <a:gd name="T63" fmla="*/ 60 h 269"/>
                <a:gd name="T64" fmla="*/ 162 w 225"/>
                <a:gd name="T65" fmla="*/ 70 h 269"/>
                <a:gd name="T66" fmla="*/ 163 w 225"/>
                <a:gd name="T67" fmla="*/ 82 h 269"/>
                <a:gd name="T68" fmla="*/ 162 w 225"/>
                <a:gd name="T69" fmla="*/ 94 h 269"/>
                <a:gd name="T70" fmla="*/ 158 w 225"/>
                <a:gd name="T71" fmla="*/ 104 h 269"/>
                <a:gd name="T72" fmla="*/ 153 w 225"/>
                <a:gd name="T73" fmla="*/ 108 h 269"/>
                <a:gd name="T74" fmla="*/ 144 w 225"/>
                <a:gd name="T75" fmla="*/ 114 h 269"/>
                <a:gd name="T76" fmla="*/ 131 w 225"/>
                <a:gd name="T77" fmla="*/ 117 h 269"/>
                <a:gd name="T78" fmla="*/ 56 w 225"/>
                <a:gd name="T79" fmla="*/ 117 h 269"/>
                <a:gd name="T80" fmla="*/ 215 w 225"/>
                <a:gd name="T81" fmla="*/ 46 h 269"/>
                <a:gd name="T82" fmla="*/ 207 w 225"/>
                <a:gd name="T83" fmla="*/ 29 h 269"/>
                <a:gd name="T84" fmla="*/ 200 w 225"/>
                <a:gd name="T85" fmla="*/ 21 h 269"/>
                <a:gd name="T86" fmla="*/ 192 w 225"/>
                <a:gd name="T87" fmla="*/ 14 h 269"/>
                <a:gd name="T88" fmla="*/ 178 w 225"/>
                <a:gd name="T89" fmla="*/ 7 h 269"/>
                <a:gd name="T90" fmla="*/ 166 w 225"/>
                <a:gd name="T91" fmla="*/ 4 h 269"/>
                <a:gd name="T92" fmla="*/ 148 w 225"/>
                <a:gd name="T93" fmla="*/ 1 h 269"/>
                <a:gd name="T94" fmla="*/ 132 w 225"/>
                <a:gd name="T95" fmla="*/ 0 h 2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25" h="269">
                  <a:moveTo>
                    <a:pt x="0" y="268"/>
                  </a:moveTo>
                  <a:lnTo>
                    <a:pt x="56" y="268"/>
                  </a:lnTo>
                  <a:lnTo>
                    <a:pt x="56" y="164"/>
                  </a:lnTo>
                  <a:lnTo>
                    <a:pt x="115" y="164"/>
                  </a:lnTo>
                  <a:lnTo>
                    <a:pt x="121" y="164"/>
                  </a:lnTo>
                  <a:lnTo>
                    <a:pt x="126" y="164"/>
                  </a:lnTo>
                  <a:lnTo>
                    <a:pt x="130" y="165"/>
                  </a:lnTo>
                  <a:lnTo>
                    <a:pt x="134" y="166"/>
                  </a:lnTo>
                  <a:lnTo>
                    <a:pt x="138" y="167"/>
                  </a:lnTo>
                  <a:lnTo>
                    <a:pt x="141" y="169"/>
                  </a:lnTo>
                  <a:lnTo>
                    <a:pt x="144" y="171"/>
                  </a:lnTo>
                  <a:lnTo>
                    <a:pt x="145" y="172"/>
                  </a:lnTo>
                  <a:lnTo>
                    <a:pt x="147" y="173"/>
                  </a:lnTo>
                  <a:lnTo>
                    <a:pt x="149" y="175"/>
                  </a:lnTo>
                  <a:lnTo>
                    <a:pt x="151" y="179"/>
                  </a:lnTo>
                  <a:lnTo>
                    <a:pt x="152" y="182"/>
                  </a:lnTo>
                  <a:lnTo>
                    <a:pt x="153" y="186"/>
                  </a:lnTo>
                  <a:lnTo>
                    <a:pt x="154" y="190"/>
                  </a:lnTo>
                  <a:lnTo>
                    <a:pt x="155" y="195"/>
                  </a:lnTo>
                  <a:lnTo>
                    <a:pt x="155" y="200"/>
                  </a:lnTo>
                  <a:lnTo>
                    <a:pt x="156" y="206"/>
                  </a:lnTo>
                  <a:lnTo>
                    <a:pt x="156" y="234"/>
                  </a:lnTo>
                  <a:lnTo>
                    <a:pt x="156" y="240"/>
                  </a:lnTo>
                  <a:lnTo>
                    <a:pt x="157" y="245"/>
                  </a:lnTo>
                  <a:lnTo>
                    <a:pt x="158" y="249"/>
                  </a:lnTo>
                  <a:lnTo>
                    <a:pt x="158" y="254"/>
                  </a:lnTo>
                  <a:lnTo>
                    <a:pt x="159" y="258"/>
                  </a:lnTo>
                  <a:lnTo>
                    <a:pt x="160" y="261"/>
                  </a:lnTo>
                  <a:lnTo>
                    <a:pt x="161" y="265"/>
                  </a:lnTo>
                  <a:lnTo>
                    <a:pt x="163" y="268"/>
                  </a:lnTo>
                  <a:lnTo>
                    <a:pt x="224" y="268"/>
                  </a:lnTo>
                  <a:lnTo>
                    <a:pt x="224" y="260"/>
                  </a:lnTo>
                  <a:lnTo>
                    <a:pt x="222" y="259"/>
                  </a:lnTo>
                  <a:lnTo>
                    <a:pt x="220" y="258"/>
                  </a:lnTo>
                  <a:lnTo>
                    <a:pt x="219" y="256"/>
                  </a:lnTo>
                  <a:lnTo>
                    <a:pt x="218" y="255"/>
                  </a:lnTo>
                  <a:lnTo>
                    <a:pt x="217" y="254"/>
                  </a:lnTo>
                  <a:lnTo>
                    <a:pt x="216" y="252"/>
                  </a:lnTo>
                  <a:lnTo>
                    <a:pt x="215" y="250"/>
                  </a:lnTo>
                  <a:lnTo>
                    <a:pt x="215" y="249"/>
                  </a:lnTo>
                  <a:lnTo>
                    <a:pt x="214" y="245"/>
                  </a:lnTo>
                  <a:lnTo>
                    <a:pt x="214" y="240"/>
                  </a:lnTo>
                  <a:lnTo>
                    <a:pt x="213" y="235"/>
                  </a:lnTo>
                  <a:lnTo>
                    <a:pt x="213" y="229"/>
                  </a:lnTo>
                  <a:lnTo>
                    <a:pt x="212" y="198"/>
                  </a:lnTo>
                  <a:lnTo>
                    <a:pt x="211" y="186"/>
                  </a:lnTo>
                  <a:lnTo>
                    <a:pt x="211" y="181"/>
                  </a:lnTo>
                  <a:lnTo>
                    <a:pt x="210" y="176"/>
                  </a:lnTo>
                  <a:lnTo>
                    <a:pt x="209" y="172"/>
                  </a:lnTo>
                  <a:lnTo>
                    <a:pt x="208" y="167"/>
                  </a:lnTo>
                  <a:lnTo>
                    <a:pt x="206" y="163"/>
                  </a:lnTo>
                  <a:lnTo>
                    <a:pt x="205" y="160"/>
                  </a:lnTo>
                  <a:lnTo>
                    <a:pt x="203" y="156"/>
                  </a:lnTo>
                  <a:lnTo>
                    <a:pt x="201" y="155"/>
                  </a:lnTo>
                  <a:lnTo>
                    <a:pt x="200" y="153"/>
                  </a:lnTo>
                  <a:lnTo>
                    <a:pt x="197" y="150"/>
                  </a:lnTo>
                  <a:lnTo>
                    <a:pt x="194" y="148"/>
                  </a:lnTo>
                  <a:lnTo>
                    <a:pt x="191" y="145"/>
                  </a:lnTo>
                  <a:lnTo>
                    <a:pt x="188" y="143"/>
                  </a:lnTo>
                  <a:lnTo>
                    <a:pt x="183" y="141"/>
                  </a:lnTo>
                  <a:lnTo>
                    <a:pt x="179" y="139"/>
                  </a:lnTo>
                  <a:lnTo>
                    <a:pt x="183" y="138"/>
                  </a:lnTo>
                  <a:lnTo>
                    <a:pt x="188" y="136"/>
                  </a:lnTo>
                  <a:lnTo>
                    <a:pt x="192" y="133"/>
                  </a:lnTo>
                  <a:lnTo>
                    <a:pt x="196" y="131"/>
                  </a:lnTo>
                  <a:lnTo>
                    <a:pt x="199" y="128"/>
                  </a:lnTo>
                  <a:lnTo>
                    <a:pt x="203" y="124"/>
                  </a:lnTo>
                  <a:lnTo>
                    <a:pt x="206" y="121"/>
                  </a:lnTo>
                  <a:lnTo>
                    <a:pt x="209" y="117"/>
                  </a:lnTo>
                  <a:lnTo>
                    <a:pt x="211" y="113"/>
                  </a:lnTo>
                  <a:lnTo>
                    <a:pt x="212" y="110"/>
                  </a:lnTo>
                  <a:lnTo>
                    <a:pt x="213" y="108"/>
                  </a:lnTo>
                  <a:lnTo>
                    <a:pt x="215" y="104"/>
                  </a:lnTo>
                  <a:lnTo>
                    <a:pt x="217" y="99"/>
                  </a:lnTo>
                  <a:lnTo>
                    <a:pt x="217" y="93"/>
                  </a:lnTo>
                  <a:lnTo>
                    <a:pt x="219" y="88"/>
                  </a:lnTo>
                  <a:lnTo>
                    <a:pt x="219" y="82"/>
                  </a:lnTo>
                  <a:lnTo>
                    <a:pt x="219" y="76"/>
                  </a:lnTo>
                  <a:lnTo>
                    <a:pt x="219" y="71"/>
                  </a:lnTo>
                  <a:lnTo>
                    <a:pt x="219" y="67"/>
                  </a:lnTo>
                  <a:lnTo>
                    <a:pt x="218" y="62"/>
                  </a:lnTo>
                  <a:lnTo>
                    <a:pt x="218" y="58"/>
                  </a:lnTo>
                  <a:lnTo>
                    <a:pt x="217" y="54"/>
                  </a:lnTo>
                  <a:lnTo>
                    <a:pt x="216" y="50"/>
                  </a:lnTo>
                  <a:lnTo>
                    <a:pt x="215" y="46"/>
                  </a:lnTo>
                  <a:lnTo>
                    <a:pt x="124" y="46"/>
                  </a:lnTo>
                  <a:lnTo>
                    <a:pt x="129" y="47"/>
                  </a:lnTo>
                  <a:lnTo>
                    <a:pt x="133" y="47"/>
                  </a:lnTo>
                  <a:lnTo>
                    <a:pt x="138" y="48"/>
                  </a:lnTo>
                  <a:lnTo>
                    <a:pt x="141" y="49"/>
                  </a:lnTo>
                  <a:lnTo>
                    <a:pt x="145" y="50"/>
                  </a:lnTo>
                  <a:lnTo>
                    <a:pt x="148" y="51"/>
                  </a:lnTo>
                  <a:lnTo>
                    <a:pt x="151" y="53"/>
                  </a:lnTo>
                  <a:lnTo>
                    <a:pt x="154" y="55"/>
                  </a:lnTo>
                  <a:lnTo>
                    <a:pt x="156" y="58"/>
                  </a:lnTo>
                  <a:lnTo>
                    <a:pt x="158" y="60"/>
                  </a:lnTo>
                  <a:lnTo>
                    <a:pt x="159" y="63"/>
                  </a:lnTo>
                  <a:lnTo>
                    <a:pt x="161" y="67"/>
                  </a:lnTo>
                  <a:lnTo>
                    <a:pt x="162" y="70"/>
                  </a:lnTo>
                  <a:lnTo>
                    <a:pt x="163" y="73"/>
                  </a:lnTo>
                  <a:lnTo>
                    <a:pt x="163" y="77"/>
                  </a:lnTo>
                  <a:lnTo>
                    <a:pt x="163" y="82"/>
                  </a:lnTo>
                  <a:lnTo>
                    <a:pt x="163" y="86"/>
                  </a:lnTo>
                  <a:lnTo>
                    <a:pt x="163" y="90"/>
                  </a:lnTo>
                  <a:lnTo>
                    <a:pt x="162" y="94"/>
                  </a:lnTo>
                  <a:lnTo>
                    <a:pt x="161" y="97"/>
                  </a:lnTo>
                  <a:lnTo>
                    <a:pt x="159" y="101"/>
                  </a:lnTo>
                  <a:lnTo>
                    <a:pt x="158" y="104"/>
                  </a:lnTo>
                  <a:lnTo>
                    <a:pt x="156" y="105"/>
                  </a:lnTo>
                  <a:lnTo>
                    <a:pt x="156" y="106"/>
                  </a:lnTo>
                  <a:lnTo>
                    <a:pt x="153" y="108"/>
                  </a:lnTo>
                  <a:lnTo>
                    <a:pt x="150" y="110"/>
                  </a:lnTo>
                  <a:lnTo>
                    <a:pt x="147" y="112"/>
                  </a:lnTo>
                  <a:lnTo>
                    <a:pt x="144" y="114"/>
                  </a:lnTo>
                  <a:lnTo>
                    <a:pt x="140" y="115"/>
                  </a:lnTo>
                  <a:lnTo>
                    <a:pt x="136" y="116"/>
                  </a:lnTo>
                  <a:lnTo>
                    <a:pt x="131" y="117"/>
                  </a:lnTo>
                  <a:lnTo>
                    <a:pt x="127" y="117"/>
                  </a:lnTo>
                  <a:lnTo>
                    <a:pt x="122" y="117"/>
                  </a:lnTo>
                  <a:lnTo>
                    <a:pt x="56" y="117"/>
                  </a:lnTo>
                  <a:lnTo>
                    <a:pt x="56" y="46"/>
                  </a:lnTo>
                  <a:lnTo>
                    <a:pt x="124" y="46"/>
                  </a:lnTo>
                  <a:lnTo>
                    <a:pt x="215" y="46"/>
                  </a:lnTo>
                  <a:lnTo>
                    <a:pt x="214" y="42"/>
                  </a:lnTo>
                  <a:lnTo>
                    <a:pt x="211" y="36"/>
                  </a:lnTo>
                  <a:lnTo>
                    <a:pt x="207" y="29"/>
                  </a:lnTo>
                  <a:lnTo>
                    <a:pt x="205" y="26"/>
                  </a:lnTo>
                  <a:lnTo>
                    <a:pt x="203" y="24"/>
                  </a:lnTo>
                  <a:lnTo>
                    <a:pt x="200" y="21"/>
                  </a:lnTo>
                  <a:lnTo>
                    <a:pt x="197" y="19"/>
                  </a:lnTo>
                  <a:lnTo>
                    <a:pt x="195" y="16"/>
                  </a:lnTo>
                  <a:lnTo>
                    <a:pt x="192" y="14"/>
                  </a:lnTo>
                  <a:lnTo>
                    <a:pt x="185" y="11"/>
                  </a:lnTo>
                  <a:lnTo>
                    <a:pt x="182" y="9"/>
                  </a:lnTo>
                  <a:lnTo>
                    <a:pt x="178" y="7"/>
                  </a:lnTo>
                  <a:lnTo>
                    <a:pt x="174" y="6"/>
                  </a:lnTo>
                  <a:lnTo>
                    <a:pt x="170" y="5"/>
                  </a:lnTo>
                  <a:lnTo>
                    <a:pt x="166" y="4"/>
                  </a:lnTo>
                  <a:lnTo>
                    <a:pt x="162" y="3"/>
                  </a:lnTo>
                  <a:lnTo>
                    <a:pt x="152" y="1"/>
                  </a:lnTo>
                  <a:lnTo>
                    <a:pt x="148" y="1"/>
                  </a:lnTo>
                  <a:lnTo>
                    <a:pt x="142" y="0"/>
                  </a:lnTo>
                  <a:lnTo>
                    <a:pt x="137" y="0"/>
                  </a:lnTo>
                  <a:lnTo>
                    <a:pt x="132" y="0"/>
                  </a:lnTo>
                  <a:lnTo>
                    <a:pt x="0" y="0"/>
                  </a:lnTo>
                  <a:lnTo>
                    <a:pt x="0" y="268"/>
                  </a:lnTo>
                </a:path>
              </a:pathLst>
            </a:custGeom>
            <a:solidFill>
              <a:srgbClr val="FFCC00"/>
            </a:solidFill>
            <a:ln w="12700" cap="rnd" cmpd="sng">
              <a:solidFill>
                <a:srgbClr val="FFCC00"/>
              </a:solidFill>
              <a:prstDash val="solid"/>
              <a:round/>
              <a:headEnd type="none" w="med" len="med"/>
              <a:tailEnd type="none" w="med" len="med"/>
            </a:ln>
          </p:spPr>
          <p:txBody>
            <a:bodyPr/>
            <a:lstStyle/>
            <a:p>
              <a:endParaRPr lang="en-PH"/>
            </a:p>
          </p:txBody>
        </p:sp>
      </p:grpSp>
      <p:sp>
        <p:nvSpPr>
          <p:cNvPr id="1036" name="Rectangle 79"/>
          <p:cNvSpPr>
            <a:spLocks noChangeArrowheads="1"/>
          </p:cNvSpPr>
          <p:nvPr/>
        </p:nvSpPr>
        <p:spPr bwMode="auto">
          <a:xfrm>
            <a:off x="0" y="6021388"/>
            <a:ext cx="9144000" cy="836612"/>
          </a:xfrm>
          <a:prstGeom prst="rect">
            <a:avLst/>
          </a:prstGeom>
          <a:solidFill>
            <a:schemeClr val="tx1"/>
          </a:solidFill>
          <a:ln w="12700" cap="sq">
            <a:solidFill>
              <a:schemeClr val="tx1"/>
            </a:solidFill>
            <a:miter lim="800000"/>
            <a:headEnd type="none" w="sm" len="sm"/>
            <a:tailEnd type="none" w="sm" len="sm"/>
          </a:ln>
        </p:spPr>
        <p:txBody>
          <a:bodyPr>
            <a:spAutoFit/>
          </a:bodyPr>
          <a:lstStyle/>
          <a:p>
            <a:pPr algn="ctr" eaLnBrk="0" hangingPunct="0"/>
            <a:r>
              <a:rPr kumimoji="1" lang="en-US" sz="2800" b="1" i="1">
                <a:solidFill>
                  <a:schemeClr val="bg1"/>
                </a:solidFill>
                <a:latin typeface="Baskerville Old Face" pitchFamily="18" charset="0"/>
                <a:cs typeface="Times New Roman" pitchFamily="18" charset="0"/>
              </a:rPr>
              <a:t>www.srtc.gov.ph</a:t>
            </a:r>
          </a:p>
          <a:p>
            <a:pPr algn="ctr" eaLnBrk="0" hangingPunct="0"/>
            <a:endParaRPr kumimoji="1" lang="en-US" sz="2000" b="1" i="1">
              <a:solidFill>
                <a:schemeClr val="bg1"/>
              </a:solidFill>
              <a:latin typeface="Garamond" pitchFamily="18" charset="0"/>
              <a:cs typeface="Times New Roman" pitchFamily="18" charset="0"/>
            </a:endParaRPr>
          </a:p>
        </p:txBody>
      </p:sp>
      <p:sp>
        <p:nvSpPr>
          <p:cNvPr id="1037" name="Rectangle 80"/>
          <p:cNvSpPr>
            <a:spLocks noChangeArrowheads="1"/>
          </p:cNvSpPr>
          <p:nvPr/>
        </p:nvSpPr>
        <p:spPr bwMode="auto">
          <a:xfrm>
            <a:off x="0" y="0"/>
            <a:ext cx="3886200" cy="379413"/>
          </a:xfrm>
          <a:prstGeom prst="rect">
            <a:avLst/>
          </a:prstGeom>
          <a:solidFill>
            <a:schemeClr val="tx1"/>
          </a:solidFill>
          <a:ln w="12700" cap="sq">
            <a:solidFill>
              <a:schemeClr val="tx1"/>
            </a:solidFill>
            <a:miter lim="800000"/>
            <a:headEnd type="none" w="sm" len="sm"/>
            <a:tailEnd type="none" w="sm" len="sm"/>
          </a:ln>
        </p:spPr>
        <p:txBody>
          <a:bodyPr>
            <a:spAutoFit/>
          </a:bodyPr>
          <a:lstStyle/>
          <a:p>
            <a:pPr eaLnBrk="0" hangingPunct="0"/>
            <a:r>
              <a:rPr kumimoji="1" lang="en-US" sz="1800" b="1" i="1">
                <a:solidFill>
                  <a:schemeClr val="bg1"/>
                </a:solidFill>
                <a:latin typeface="Garamond" pitchFamily="18" charset="0"/>
                <a:cs typeface="Times New Roman" pitchFamily="18" charset="0"/>
              </a:rPr>
              <a:t>Training of Trainors (TOT) </a:t>
            </a:r>
          </a:p>
        </p:txBody>
      </p:sp>
      <p:sp>
        <p:nvSpPr>
          <p:cNvPr id="1038" name="Text Box 81"/>
          <p:cNvSpPr txBox="1">
            <a:spLocks noChangeArrowheads="1"/>
          </p:cNvSpPr>
          <p:nvPr/>
        </p:nvSpPr>
        <p:spPr bwMode="auto">
          <a:xfrm>
            <a:off x="8229600" y="-122238"/>
            <a:ext cx="1277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1600">
                <a:solidFill>
                  <a:schemeClr val="tx1"/>
                </a:solidFill>
                <a:latin typeface="Tahoma" pitchFamily="34" charset="0"/>
              </a:defRPr>
            </a:lvl1pPr>
            <a:lvl2pPr marL="742950" indent="-285750" eaLnBrk="0" hangingPunct="0">
              <a:defRPr sz="1600">
                <a:solidFill>
                  <a:schemeClr val="tx1"/>
                </a:solidFill>
                <a:latin typeface="Tahoma" pitchFamily="34" charset="0"/>
              </a:defRPr>
            </a:lvl2pPr>
            <a:lvl3pPr marL="1143000" indent="-228600" eaLnBrk="0" hangingPunct="0">
              <a:defRPr sz="1600">
                <a:solidFill>
                  <a:schemeClr val="tx1"/>
                </a:solidFill>
                <a:latin typeface="Tahoma" pitchFamily="34" charset="0"/>
              </a:defRPr>
            </a:lvl3pPr>
            <a:lvl4pPr marL="1600200" indent="-228600" eaLnBrk="0" hangingPunct="0">
              <a:defRPr sz="1600">
                <a:solidFill>
                  <a:schemeClr val="tx1"/>
                </a:solidFill>
                <a:latin typeface="Tahoma" pitchFamily="34" charset="0"/>
              </a:defRPr>
            </a:lvl4pPr>
            <a:lvl5pPr marL="2057400" indent="-228600" eaLnBrk="0" hangingPunct="0">
              <a:defRPr sz="1600">
                <a:solidFill>
                  <a:schemeClr val="tx1"/>
                </a:solidFill>
                <a:latin typeface="Tahoma" pitchFamily="34" charset="0"/>
              </a:defRPr>
            </a:lvl5pPr>
            <a:lvl6pPr marL="2514600" indent="-228600" eaLnBrk="0" fontAlgn="base" hangingPunct="0">
              <a:spcBef>
                <a:spcPct val="0"/>
              </a:spcBef>
              <a:spcAft>
                <a:spcPct val="0"/>
              </a:spcAft>
              <a:defRPr sz="1600">
                <a:solidFill>
                  <a:schemeClr val="tx1"/>
                </a:solidFill>
                <a:latin typeface="Tahoma" pitchFamily="34" charset="0"/>
              </a:defRPr>
            </a:lvl6pPr>
            <a:lvl7pPr marL="2971800" indent="-228600" eaLnBrk="0" fontAlgn="base" hangingPunct="0">
              <a:spcBef>
                <a:spcPct val="0"/>
              </a:spcBef>
              <a:spcAft>
                <a:spcPct val="0"/>
              </a:spcAft>
              <a:defRPr sz="1600">
                <a:solidFill>
                  <a:schemeClr val="tx1"/>
                </a:solidFill>
                <a:latin typeface="Tahoma" pitchFamily="34" charset="0"/>
              </a:defRPr>
            </a:lvl7pPr>
            <a:lvl8pPr marL="3429000" indent="-228600" eaLnBrk="0" fontAlgn="base" hangingPunct="0">
              <a:spcBef>
                <a:spcPct val="0"/>
              </a:spcBef>
              <a:spcAft>
                <a:spcPct val="0"/>
              </a:spcAft>
              <a:defRPr sz="1600">
                <a:solidFill>
                  <a:schemeClr val="tx1"/>
                </a:solidFill>
                <a:latin typeface="Tahoma" pitchFamily="34" charset="0"/>
              </a:defRPr>
            </a:lvl8pPr>
            <a:lvl9pPr marL="3886200" indent="-228600" eaLnBrk="0" fontAlgn="base" hangingPunct="0">
              <a:spcBef>
                <a:spcPct val="0"/>
              </a:spcBef>
              <a:spcAft>
                <a:spcPct val="0"/>
              </a:spcAft>
              <a:defRPr sz="1600">
                <a:solidFill>
                  <a:schemeClr val="tx1"/>
                </a:solidFill>
                <a:latin typeface="Tahoma" pitchFamily="34" charset="0"/>
              </a:defRPr>
            </a:lvl9pPr>
          </a:lstStyle>
          <a:p>
            <a:pPr algn="ctr">
              <a:spcBef>
                <a:spcPct val="50000"/>
              </a:spcBef>
              <a:defRPr/>
            </a:pPr>
            <a:fld id="{2DBC74A8-CE7D-4F98-AA7A-62E3D31F9C0C}" type="slidenum">
              <a:rPr kumimoji="1" lang="en-US" sz="3200" b="1" smtClean="0">
                <a:solidFill>
                  <a:schemeClr val="bg1"/>
                </a:solidFill>
                <a:latin typeface="Arial" charset="0"/>
                <a:cs typeface="Times New Roman" pitchFamily="18" charset="0"/>
              </a:rPr>
              <a:pPr algn="ctr">
                <a:spcBef>
                  <a:spcPct val="50000"/>
                </a:spcBef>
                <a:defRPr/>
              </a:pPr>
              <a:t>‹#›</a:t>
            </a:fld>
            <a:endParaRPr kumimoji="1" lang="en-US" sz="3200" b="1" smtClean="0">
              <a:solidFill>
                <a:schemeClr val="bg1"/>
              </a:solidFill>
              <a:latin typeface="Arial" charset="0"/>
              <a:cs typeface="Times New Roman" pitchFamily="18" charset="0"/>
            </a:endParaRPr>
          </a:p>
        </p:txBody>
      </p:sp>
      <p:sp>
        <p:nvSpPr>
          <p:cNvPr id="1039" name="Rectangle 82"/>
          <p:cNvSpPr>
            <a:spLocks noChangeArrowheads="1"/>
          </p:cNvSpPr>
          <p:nvPr/>
        </p:nvSpPr>
        <p:spPr bwMode="auto">
          <a:xfrm>
            <a:off x="0" y="6292850"/>
            <a:ext cx="4591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i="1">
                <a:latin typeface="Verdana" pitchFamily="34" charset="0"/>
                <a:cs typeface="Times New Roman" pitchFamily="18" charset="0"/>
              </a:rPr>
              <a:t>1.The Concept of Poverty &amp; Well Being</a:t>
            </a:r>
          </a:p>
        </p:txBody>
      </p:sp>
    </p:spTree>
  </p:cSld>
  <p:clrMap bg1="lt1" tx1="dk1" bg2="lt2" tx2="dk2" accent1="accent1" accent2="accent2" accent3="accent3" accent4="accent4" accent5="accent5" accent6="accent6" hlink="hlink" folHlink="folHlink"/>
  <p:sldLayoutIdLst>
    <p:sldLayoutId id="2147483710"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Lst>
  <p:transition>
    <p:wedge/>
  </p:transition>
  <p:timing>
    <p:tnLst>
      <p:par>
        <p:cTn id="1" dur="indefinite" restart="never" nodeType="tmRoot"/>
      </p:par>
    </p:tnLst>
  </p:timing>
  <p:txStyles>
    <p:titleStyle>
      <a:lvl1pPr algn="l" rtl="0" eaLnBrk="0" fontAlgn="base" hangingPunct="0">
        <a:spcBef>
          <a:spcPct val="0"/>
        </a:spcBef>
        <a:spcAft>
          <a:spcPct val="0"/>
        </a:spcAft>
        <a:defRPr sz="4400">
          <a:solidFill>
            <a:schemeClr val="bg1"/>
          </a:solidFill>
          <a:latin typeface="+mj-lt"/>
          <a:ea typeface="+mj-ea"/>
          <a:cs typeface="+mj-cs"/>
        </a:defRPr>
      </a:lvl1pPr>
      <a:lvl2pPr algn="l" rtl="0" eaLnBrk="0" fontAlgn="base" hangingPunct="0">
        <a:spcBef>
          <a:spcPct val="0"/>
        </a:spcBef>
        <a:spcAft>
          <a:spcPct val="0"/>
        </a:spcAft>
        <a:defRPr sz="4400">
          <a:solidFill>
            <a:schemeClr val="bg1"/>
          </a:solidFill>
          <a:latin typeface="Tahoma" pitchFamily="34" charset="0"/>
        </a:defRPr>
      </a:lvl2pPr>
      <a:lvl3pPr algn="l" rtl="0" eaLnBrk="0" fontAlgn="base" hangingPunct="0">
        <a:spcBef>
          <a:spcPct val="0"/>
        </a:spcBef>
        <a:spcAft>
          <a:spcPct val="0"/>
        </a:spcAft>
        <a:defRPr sz="4400">
          <a:solidFill>
            <a:schemeClr val="bg1"/>
          </a:solidFill>
          <a:latin typeface="Tahoma" pitchFamily="34" charset="0"/>
        </a:defRPr>
      </a:lvl3pPr>
      <a:lvl4pPr algn="l" rtl="0" eaLnBrk="0" fontAlgn="base" hangingPunct="0">
        <a:spcBef>
          <a:spcPct val="0"/>
        </a:spcBef>
        <a:spcAft>
          <a:spcPct val="0"/>
        </a:spcAft>
        <a:defRPr sz="4400">
          <a:solidFill>
            <a:schemeClr val="bg1"/>
          </a:solidFill>
          <a:latin typeface="Tahoma" pitchFamily="34" charset="0"/>
        </a:defRPr>
      </a:lvl4pPr>
      <a:lvl5pPr algn="l" rtl="0" eaLnBrk="0" fontAlgn="base" hangingPunct="0">
        <a:spcBef>
          <a:spcPct val="0"/>
        </a:spcBef>
        <a:spcAft>
          <a:spcPct val="0"/>
        </a:spcAft>
        <a:defRPr sz="4400">
          <a:solidFill>
            <a:schemeClr val="bg1"/>
          </a:solidFill>
          <a:latin typeface="Tahoma" pitchFamily="34" charset="0"/>
        </a:defRPr>
      </a:lvl5pPr>
      <a:lvl6pPr marL="457200" algn="l" rtl="0" fontAlgn="base">
        <a:spcBef>
          <a:spcPct val="0"/>
        </a:spcBef>
        <a:spcAft>
          <a:spcPct val="0"/>
        </a:spcAft>
        <a:defRPr sz="4400">
          <a:solidFill>
            <a:schemeClr val="bg1"/>
          </a:solidFill>
          <a:latin typeface="Tahoma" pitchFamily="34" charset="0"/>
        </a:defRPr>
      </a:lvl6pPr>
      <a:lvl7pPr marL="914400" algn="l" rtl="0" fontAlgn="base">
        <a:spcBef>
          <a:spcPct val="0"/>
        </a:spcBef>
        <a:spcAft>
          <a:spcPct val="0"/>
        </a:spcAft>
        <a:defRPr sz="4400">
          <a:solidFill>
            <a:schemeClr val="bg1"/>
          </a:solidFill>
          <a:latin typeface="Tahoma" pitchFamily="34" charset="0"/>
        </a:defRPr>
      </a:lvl7pPr>
      <a:lvl8pPr marL="1371600" algn="l" rtl="0" fontAlgn="base">
        <a:spcBef>
          <a:spcPct val="0"/>
        </a:spcBef>
        <a:spcAft>
          <a:spcPct val="0"/>
        </a:spcAft>
        <a:defRPr sz="4400">
          <a:solidFill>
            <a:schemeClr val="bg1"/>
          </a:solidFill>
          <a:latin typeface="Tahoma" pitchFamily="34" charset="0"/>
        </a:defRPr>
      </a:lvl8pPr>
      <a:lvl9pPr marL="1828800" algn="l" rtl="0" fontAlgn="base">
        <a:spcBef>
          <a:spcPct val="0"/>
        </a:spcBef>
        <a:spcAft>
          <a:spcPct val="0"/>
        </a:spcAft>
        <a:defRPr sz="4400">
          <a:solidFill>
            <a:schemeClr val="bg1"/>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20.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ChangeArrowheads="1"/>
          </p:cNvSpPr>
          <p:nvPr>
            <p:ph type="subTitle" idx="4294967295"/>
          </p:nvPr>
        </p:nvSpPr>
        <p:spPr>
          <a:xfrm>
            <a:off x="1905000" y="3429000"/>
            <a:ext cx="5943600" cy="2209800"/>
          </a:xfrm>
          <a:noFill/>
        </p:spPr>
        <p:txBody>
          <a:bodyPr/>
          <a:lstStyle/>
          <a:p>
            <a:pPr marL="0" indent="0" algn="ctr" eaLnBrk="1" hangingPunct="1">
              <a:buFont typeface="Wingdings" pitchFamily="2" charset="2"/>
              <a:buNone/>
            </a:pPr>
            <a:r>
              <a:rPr lang="en-US" smtClean="0"/>
              <a:t>Module 2:</a:t>
            </a:r>
          </a:p>
          <a:p>
            <a:pPr marL="0" indent="0" algn="ctr" eaLnBrk="1" hangingPunct="1">
              <a:buFont typeface="Wingdings" pitchFamily="2" charset="2"/>
              <a:buNone/>
            </a:pPr>
            <a:r>
              <a:rPr lang="en-US" smtClean="0"/>
              <a:t>Descriptive Statistics</a:t>
            </a:r>
          </a:p>
        </p:txBody>
      </p:sp>
      <p:sp>
        <p:nvSpPr>
          <p:cNvPr id="3075" name="Rectangle 4"/>
          <p:cNvSpPr>
            <a:spLocks noChangeArrowheads="1"/>
          </p:cNvSpPr>
          <p:nvPr/>
        </p:nvSpPr>
        <p:spPr bwMode="auto">
          <a:xfrm>
            <a:off x="838200" y="152400"/>
            <a:ext cx="8153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402" tIns="41701" rIns="83402" bIns="41701"/>
          <a:lstStyle/>
          <a:p>
            <a:pPr algn="ctr">
              <a:buClr>
                <a:schemeClr val="folHlink"/>
              </a:buClr>
              <a:buSzPct val="60000"/>
              <a:buFont typeface="Wingdings" pitchFamily="2" charset="2"/>
              <a:buNone/>
            </a:pPr>
            <a:endParaRPr lang="en-US" sz="4000" b="1" dirty="0">
              <a:solidFill>
                <a:schemeClr val="bg1"/>
              </a:solidFill>
            </a:endParaRPr>
          </a:p>
        </p:txBody>
      </p:sp>
      <p:sp>
        <p:nvSpPr>
          <p:cNvPr id="3076" name="Rectangle 8"/>
          <p:cNvSpPr>
            <a:spLocks noGrp="1" noChangeArrowheads="1"/>
          </p:cNvSpPr>
          <p:nvPr>
            <p:ph type="ctrTitle"/>
          </p:nvPr>
        </p:nvSpPr>
        <p:spPr>
          <a:noFill/>
        </p:spPr>
        <p:txBody>
          <a:bodyPr/>
          <a:lstStyle/>
          <a:p>
            <a:pPr algn="ctr" eaLnBrk="1" hangingPunct="1"/>
            <a:r>
              <a:rPr lang="en-US" sz="4000" b="1" smtClean="0"/>
              <a:t>Program 1: </a:t>
            </a:r>
            <a:br>
              <a:rPr lang="en-US" sz="4000" b="1" smtClean="0"/>
            </a:br>
            <a:r>
              <a:rPr lang="en-US" sz="4000" b="1" smtClean="0"/>
              <a:t>DESCRIPTIVE STATISTICS</a:t>
            </a:r>
          </a:p>
        </p:txBody>
      </p:sp>
    </p:spTree>
  </p:cSld>
  <p:clrMapOvr>
    <a:masterClrMapping/>
  </p:clrMapOvr>
  <p:transition>
    <p:diamon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4000" smtClean="0"/>
              <a:t>1.1. Mean</a:t>
            </a:r>
          </a:p>
        </p:txBody>
      </p:sp>
      <p:sp>
        <p:nvSpPr>
          <p:cNvPr id="12291" name="Rectangle 3"/>
          <p:cNvSpPr>
            <a:spLocks noGrp="1" noChangeArrowheads="1"/>
          </p:cNvSpPr>
          <p:nvPr>
            <p:ph type="body" idx="1"/>
          </p:nvPr>
        </p:nvSpPr>
        <p:spPr/>
        <p:txBody>
          <a:bodyPr/>
          <a:lstStyle/>
          <a:p>
            <a:pPr marL="522288" indent="-522288" eaLnBrk="1" hangingPunct="1"/>
            <a:r>
              <a:rPr lang="en-US" smtClean="0"/>
              <a:t>Basic Features of the Sample Mean </a:t>
            </a:r>
          </a:p>
          <a:p>
            <a:pPr marL="1041400" lvl="1" indent="-404813" eaLnBrk="1" hangingPunct="1"/>
            <a:r>
              <a:rPr lang="en-US" smtClean="0"/>
              <a:t>Easy to calculate</a:t>
            </a:r>
          </a:p>
          <a:p>
            <a:pPr marL="1041400" lvl="1" indent="-404813" eaLnBrk="1" hangingPunct="1"/>
            <a:r>
              <a:rPr lang="en-US" smtClean="0"/>
              <a:t>Gives equal weights to each observation</a:t>
            </a:r>
          </a:p>
          <a:p>
            <a:pPr marL="1041400" lvl="1" indent="-404813" eaLnBrk="1" hangingPunct="1"/>
            <a:r>
              <a:rPr lang="en-US" smtClean="0"/>
              <a:t>Easily distorted by extreme values e.g. data on income </a:t>
            </a:r>
          </a:p>
        </p:txBody>
      </p:sp>
    </p:spTree>
  </p:cSld>
  <p:clrMapOvr>
    <a:masterClrMapping/>
  </p:clrMapOvr>
  <p:transition>
    <p:checke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4000" smtClean="0"/>
              <a:t>1.2. Median</a:t>
            </a:r>
          </a:p>
        </p:txBody>
      </p:sp>
      <p:sp>
        <p:nvSpPr>
          <p:cNvPr id="13315" name="Rectangle 3"/>
          <p:cNvSpPr>
            <a:spLocks noGrp="1" noChangeArrowheads="1"/>
          </p:cNvSpPr>
          <p:nvPr>
            <p:ph type="body" sz="half" idx="1"/>
          </p:nvPr>
        </p:nvSpPr>
        <p:spPr>
          <a:xfrm>
            <a:off x="990600" y="2057400"/>
            <a:ext cx="7721600" cy="4114800"/>
          </a:xfrm>
        </p:spPr>
        <p:txBody>
          <a:bodyPr/>
          <a:lstStyle/>
          <a:p>
            <a:pPr marL="522288" indent="-522288" eaLnBrk="1" hangingPunct="1"/>
            <a:r>
              <a:rPr lang="en-US" smtClean="0"/>
              <a:t>Given list of data </a:t>
            </a:r>
            <a:r>
              <a:rPr lang="en-US" i="1" smtClean="0">
                <a:latin typeface="Times New Roman" pitchFamily="18" charset="0"/>
              </a:rPr>
              <a:t>x</a:t>
            </a:r>
            <a:r>
              <a:rPr lang="en-US" baseline="-25000" smtClean="0">
                <a:latin typeface="Times New Roman" pitchFamily="18" charset="0"/>
              </a:rPr>
              <a:t>1</a:t>
            </a:r>
            <a:r>
              <a:rPr lang="en-US" smtClean="0"/>
              <a:t>, </a:t>
            </a:r>
            <a:r>
              <a:rPr lang="en-US" i="1" smtClean="0">
                <a:latin typeface="Times New Roman" pitchFamily="18" charset="0"/>
              </a:rPr>
              <a:t>x</a:t>
            </a:r>
            <a:r>
              <a:rPr lang="en-US" baseline="-25000" smtClean="0">
                <a:latin typeface="Times New Roman" pitchFamily="18" charset="0"/>
              </a:rPr>
              <a:t>2</a:t>
            </a:r>
            <a:r>
              <a:rPr lang="en-US" smtClean="0"/>
              <a:t>, …, </a:t>
            </a:r>
            <a:r>
              <a:rPr lang="en-US" i="1" smtClean="0">
                <a:latin typeface="Times New Roman" pitchFamily="18" charset="0"/>
              </a:rPr>
              <a:t>x</a:t>
            </a:r>
            <a:r>
              <a:rPr lang="en-US" baseline="-25000" smtClean="0">
                <a:latin typeface="Times New Roman" pitchFamily="18" charset="0"/>
              </a:rPr>
              <a:t>n</a:t>
            </a:r>
            <a:r>
              <a:rPr lang="en-US" smtClean="0"/>
              <a:t>, sorted from smallest to largest (or vice versa)</a:t>
            </a:r>
          </a:p>
          <a:p>
            <a:pPr marL="1041400" lvl="1" indent="-404813" eaLnBrk="1" hangingPunct="1"/>
            <a:r>
              <a:rPr lang="en-US" smtClean="0"/>
              <a:t>If the size n of the data is </a:t>
            </a:r>
            <a:r>
              <a:rPr lang="en-US" b="1" smtClean="0"/>
              <a:t>odd</a:t>
            </a:r>
            <a:r>
              <a:rPr lang="en-US" smtClean="0"/>
              <a:t>, then the median is </a:t>
            </a:r>
            <a:r>
              <a:rPr lang="en-US" sz="3200" i="1" smtClean="0">
                <a:latin typeface="Times New Roman" pitchFamily="18" charset="0"/>
              </a:rPr>
              <a:t>x</a:t>
            </a:r>
            <a:r>
              <a:rPr lang="en-US" sz="3200" baseline="-25000" smtClean="0">
                <a:latin typeface="Times New Roman" pitchFamily="18" charset="0"/>
              </a:rPr>
              <a:t>(n+1)/2</a:t>
            </a:r>
          </a:p>
          <a:p>
            <a:pPr marL="1041400" lvl="1" indent="-404813" eaLnBrk="1" hangingPunct="1"/>
            <a:r>
              <a:rPr lang="en-US" smtClean="0"/>
              <a:t>If size is </a:t>
            </a:r>
            <a:r>
              <a:rPr lang="en-US" b="1" smtClean="0"/>
              <a:t>even</a:t>
            </a:r>
            <a:r>
              <a:rPr lang="en-US" smtClean="0"/>
              <a:t>, the median is the average of the two middle scores, i.e  (</a:t>
            </a:r>
            <a:r>
              <a:rPr lang="en-US" sz="3200" i="1" smtClean="0">
                <a:latin typeface="Times New Roman" pitchFamily="18" charset="0"/>
              </a:rPr>
              <a:t>x</a:t>
            </a:r>
            <a:r>
              <a:rPr lang="en-US" sz="3200" baseline="-25000" smtClean="0">
                <a:latin typeface="Times New Roman" pitchFamily="18" charset="0"/>
              </a:rPr>
              <a:t>n/2 </a:t>
            </a:r>
            <a:r>
              <a:rPr lang="en-US" sz="3200" i="1" smtClean="0">
                <a:latin typeface="Times New Roman" pitchFamily="18" charset="0"/>
              </a:rPr>
              <a:t>+ x</a:t>
            </a:r>
            <a:r>
              <a:rPr lang="en-US" sz="3200" baseline="-25000" smtClean="0">
                <a:latin typeface="Times New Roman" pitchFamily="18" charset="0"/>
              </a:rPr>
              <a:t>(n+2)/2 </a:t>
            </a:r>
            <a:r>
              <a:rPr lang="en-US" smtClean="0"/>
              <a:t>)/2</a:t>
            </a:r>
          </a:p>
        </p:txBody>
      </p:sp>
    </p:spTree>
  </p:cSld>
  <p:clrMapOvr>
    <a:masterClrMapping/>
  </p:clrMapOvr>
  <p:transition>
    <p:diamon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4000" smtClean="0"/>
              <a:t>1.2. Median: Example with Excel</a:t>
            </a:r>
          </a:p>
        </p:txBody>
      </p:sp>
      <p:sp>
        <p:nvSpPr>
          <p:cNvPr id="14339" name="Rectangle 3"/>
          <p:cNvSpPr>
            <a:spLocks noGrp="1" noChangeArrowheads="1"/>
          </p:cNvSpPr>
          <p:nvPr>
            <p:ph type="body" sz="half" idx="1"/>
          </p:nvPr>
        </p:nvSpPr>
        <p:spPr>
          <a:xfrm>
            <a:off x="990600" y="2057400"/>
            <a:ext cx="7772400" cy="4114800"/>
          </a:xfrm>
        </p:spPr>
        <p:txBody>
          <a:bodyPr/>
          <a:lstStyle/>
          <a:p>
            <a:pPr marL="508000" indent="-508000" eaLnBrk="1" hangingPunct="1">
              <a:lnSpc>
                <a:spcPct val="95000"/>
              </a:lnSpc>
              <a:spcBef>
                <a:spcPct val="10000"/>
              </a:spcBef>
              <a:buFont typeface="Wingdings" pitchFamily="2" charset="2"/>
              <a:buNone/>
            </a:pPr>
            <a:r>
              <a:rPr lang="en-US" smtClean="0"/>
              <a:t>	= MEDIAN(B2:B6) </a:t>
            </a:r>
          </a:p>
          <a:p>
            <a:pPr marL="508000" indent="-508000" eaLnBrk="1" hangingPunct="1">
              <a:lnSpc>
                <a:spcPct val="95000"/>
              </a:lnSpc>
              <a:spcBef>
                <a:spcPct val="10000"/>
              </a:spcBef>
              <a:buFont typeface="Wingdings" pitchFamily="2" charset="2"/>
              <a:buNone/>
            </a:pPr>
            <a:r>
              <a:rPr lang="en-US" smtClean="0"/>
              <a:t>	= 1187 </a:t>
            </a:r>
          </a:p>
        </p:txBody>
      </p:sp>
      <p:pic>
        <p:nvPicPr>
          <p:cNvPr id="14340" name="Picture 6"/>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r="76584" b="43655"/>
          <a:stretch>
            <a:fillRect/>
          </a:stretch>
        </p:blipFill>
        <p:spPr>
          <a:xfrm>
            <a:off x="5232400" y="2159000"/>
            <a:ext cx="2717800" cy="3378200"/>
          </a:xfrm>
          <a:noFill/>
        </p:spPr>
      </p:pic>
    </p:spTree>
  </p:cSld>
  <p:clrMapOvr>
    <a:masterClrMapping/>
  </p:clrMapOvr>
  <p:transition>
    <p:blind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4000" smtClean="0"/>
              <a:t>1.2. Median</a:t>
            </a:r>
          </a:p>
        </p:txBody>
      </p:sp>
      <p:sp>
        <p:nvSpPr>
          <p:cNvPr id="15363" name="Rectangle 3"/>
          <p:cNvSpPr>
            <a:spLocks noGrp="1" noChangeArrowheads="1"/>
          </p:cNvSpPr>
          <p:nvPr>
            <p:ph type="body" idx="1"/>
          </p:nvPr>
        </p:nvSpPr>
        <p:spPr/>
        <p:txBody>
          <a:bodyPr/>
          <a:lstStyle/>
          <a:p>
            <a:pPr marL="522288" indent="-522288" eaLnBrk="1" hangingPunct="1"/>
            <a:r>
              <a:rPr lang="en-US" smtClean="0"/>
              <a:t>Basic Features of the Sample Median</a:t>
            </a:r>
            <a:r>
              <a:rPr lang="en-US" b="1" smtClean="0"/>
              <a:t> </a:t>
            </a:r>
          </a:p>
          <a:p>
            <a:pPr marL="1041400" lvl="1" indent="-404813" eaLnBrk="1" hangingPunct="1"/>
            <a:r>
              <a:rPr lang="en-US" smtClean="0"/>
              <a:t>Easy to compute</a:t>
            </a:r>
          </a:p>
          <a:p>
            <a:pPr marL="1041400" lvl="1" indent="-404813" eaLnBrk="1" hangingPunct="1"/>
            <a:r>
              <a:rPr lang="en-US" smtClean="0"/>
              <a:t>Ignores all data values except the middlemost value</a:t>
            </a:r>
          </a:p>
          <a:p>
            <a:pPr marL="1041400" lvl="1" indent="-404813" eaLnBrk="1" hangingPunct="1"/>
            <a:r>
              <a:rPr lang="en-US" smtClean="0"/>
              <a:t>Less sensitive to extreme observations </a:t>
            </a:r>
          </a:p>
        </p:txBody>
      </p:sp>
    </p:spTree>
  </p:cSld>
  <p:clrMapOvr>
    <a:masterClrMapping/>
  </p:clrMapOvr>
  <p:transition>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4000" smtClean="0"/>
              <a:t>1.3. Mode</a:t>
            </a:r>
          </a:p>
        </p:txBody>
      </p:sp>
      <p:sp>
        <p:nvSpPr>
          <p:cNvPr id="16387" name="Rectangle 3"/>
          <p:cNvSpPr>
            <a:spLocks noGrp="1" noChangeArrowheads="1"/>
          </p:cNvSpPr>
          <p:nvPr>
            <p:ph type="body" sz="half" idx="1"/>
          </p:nvPr>
        </p:nvSpPr>
        <p:spPr>
          <a:xfrm>
            <a:off x="990600" y="2057400"/>
            <a:ext cx="7721600" cy="4114800"/>
          </a:xfrm>
        </p:spPr>
        <p:txBody>
          <a:bodyPr/>
          <a:lstStyle/>
          <a:p>
            <a:pPr marL="522288" indent="-522288" eaLnBrk="1" hangingPunct="1"/>
            <a:r>
              <a:rPr lang="en-US" smtClean="0"/>
              <a:t>Data set can be unimodal, bimodal or multimodal (or it can have no mode)</a:t>
            </a:r>
          </a:p>
        </p:txBody>
      </p:sp>
    </p:spTree>
  </p:cSld>
  <p:clrMapOvr>
    <a:masterClrMapping/>
  </p:clrMapOvr>
  <p:transition>
    <p:plu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4000" smtClean="0"/>
              <a:t>1.3. Mode: Example</a:t>
            </a:r>
          </a:p>
        </p:txBody>
      </p:sp>
      <p:sp>
        <p:nvSpPr>
          <p:cNvPr id="17411" name="Rectangle 3"/>
          <p:cNvSpPr>
            <a:spLocks noGrp="1" noChangeArrowheads="1"/>
          </p:cNvSpPr>
          <p:nvPr>
            <p:ph type="body" sz="half" idx="1"/>
          </p:nvPr>
        </p:nvSpPr>
        <p:spPr>
          <a:xfrm>
            <a:off x="990600" y="2057400"/>
            <a:ext cx="7721600" cy="4114800"/>
          </a:xfrm>
        </p:spPr>
        <p:txBody>
          <a:bodyPr/>
          <a:lstStyle/>
          <a:p>
            <a:pPr marL="522288" indent="-522288" eaLnBrk="1" hangingPunct="1"/>
            <a:r>
              <a:rPr lang="en-US" smtClean="0"/>
              <a:t>Number of Hours spent watching TV:</a:t>
            </a:r>
          </a:p>
          <a:p>
            <a:pPr marL="522288" indent="-522288" eaLnBrk="1" hangingPunct="1">
              <a:buFont typeface="Wingdings" pitchFamily="2" charset="2"/>
              <a:buNone/>
            </a:pPr>
            <a:r>
              <a:rPr lang="en-US" smtClean="0"/>
              <a:t>		3,4,5,1,4,4,3,3,4 </a:t>
            </a:r>
          </a:p>
          <a:p>
            <a:pPr marL="522288" indent="-522288" eaLnBrk="1" hangingPunct="1"/>
            <a:r>
              <a:rPr lang="en-US" smtClean="0"/>
              <a:t>Mode = 4 </a:t>
            </a:r>
          </a:p>
        </p:txBody>
      </p:sp>
    </p:spTree>
  </p:cSld>
  <p:clrMapOvr>
    <a:masterClrMapping/>
  </p:clrMapOvr>
  <p:transition>
    <p:check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4000" smtClean="0"/>
              <a:t>1.3. Mode</a:t>
            </a:r>
          </a:p>
        </p:txBody>
      </p:sp>
      <p:sp>
        <p:nvSpPr>
          <p:cNvPr id="18435" name="Rectangle 3"/>
          <p:cNvSpPr>
            <a:spLocks noGrp="1" noChangeArrowheads="1"/>
          </p:cNvSpPr>
          <p:nvPr>
            <p:ph type="body" idx="1"/>
          </p:nvPr>
        </p:nvSpPr>
        <p:spPr/>
        <p:txBody>
          <a:bodyPr/>
          <a:lstStyle/>
          <a:p>
            <a:pPr marL="522288" indent="-522288" eaLnBrk="1" hangingPunct="1"/>
            <a:r>
              <a:rPr lang="en-US" smtClean="0"/>
              <a:t>Basic Features of the Sample Mode</a:t>
            </a:r>
            <a:r>
              <a:rPr lang="en-US" b="1" smtClean="0"/>
              <a:t> </a:t>
            </a:r>
          </a:p>
          <a:p>
            <a:pPr marL="1041400" lvl="1" indent="-404813" eaLnBrk="1" hangingPunct="1"/>
            <a:r>
              <a:rPr lang="en-US" smtClean="0"/>
              <a:t>Useful for categorical or nominal data</a:t>
            </a:r>
          </a:p>
          <a:p>
            <a:pPr marL="1041400" lvl="1" indent="-404813" eaLnBrk="1" hangingPunct="1"/>
            <a:r>
              <a:rPr lang="en-US" smtClean="0"/>
              <a:t>Easy to compute </a:t>
            </a:r>
          </a:p>
        </p:txBody>
      </p:sp>
    </p:spTree>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marL="1041400" indent="-1041400" eaLnBrk="1" hangingPunct="1"/>
            <a:r>
              <a:rPr lang="en-US" sz="4000" smtClean="0"/>
              <a:t>1.4. Other Measures of Centrality</a:t>
            </a:r>
          </a:p>
        </p:txBody>
      </p:sp>
      <p:sp>
        <p:nvSpPr>
          <p:cNvPr id="19459" name="Rectangle 3"/>
          <p:cNvSpPr>
            <a:spLocks noGrp="1" noChangeArrowheads="1"/>
          </p:cNvSpPr>
          <p:nvPr>
            <p:ph type="body" sz="half" idx="1"/>
          </p:nvPr>
        </p:nvSpPr>
        <p:spPr>
          <a:xfrm>
            <a:off x="990600" y="2057400"/>
            <a:ext cx="6688138" cy="4114800"/>
          </a:xfrm>
        </p:spPr>
        <p:txBody>
          <a:bodyPr/>
          <a:lstStyle/>
          <a:p>
            <a:pPr marL="522288" indent="-522288" eaLnBrk="1" hangingPunct="1"/>
            <a:r>
              <a:rPr lang="en-US" sz="2800" smtClean="0"/>
              <a:t>Weighted Mean </a:t>
            </a:r>
          </a:p>
          <a:p>
            <a:pPr marL="522288" indent="-522288" eaLnBrk="1" hangingPunct="1"/>
            <a:endParaRPr lang="en-US" sz="2800" smtClean="0"/>
          </a:p>
          <a:p>
            <a:pPr marL="1041400" lvl="1" indent="-404813" eaLnBrk="1" hangingPunct="1"/>
            <a:r>
              <a:rPr lang="en-US" sz="2400" smtClean="0"/>
              <a:t>where W</a:t>
            </a:r>
            <a:r>
              <a:rPr lang="en-US" sz="2400" baseline="-25000" smtClean="0"/>
              <a:t>i</a:t>
            </a:r>
            <a:r>
              <a:rPr lang="en-US" sz="2400" smtClean="0"/>
              <a:t> is the weight of observation X</a:t>
            </a:r>
            <a:r>
              <a:rPr lang="en-US" sz="2400" baseline="-25000" smtClean="0"/>
              <a:t>i</a:t>
            </a:r>
            <a:r>
              <a:rPr lang="en-US" sz="2400" smtClean="0"/>
              <a:t> </a:t>
            </a:r>
          </a:p>
          <a:p>
            <a:pPr marL="522288" indent="-522288" eaLnBrk="1" hangingPunct="1"/>
            <a:r>
              <a:rPr lang="en-US" sz="2800" smtClean="0"/>
              <a:t>Geometric Mean </a:t>
            </a:r>
          </a:p>
          <a:p>
            <a:pPr marL="522288" indent="-522288" eaLnBrk="1" hangingPunct="1"/>
            <a:r>
              <a:rPr lang="en-US" sz="2800" smtClean="0"/>
              <a:t>Midrange =  </a:t>
            </a:r>
            <a:r>
              <a:rPr lang="en-US" smtClean="0">
                <a:latin typeface="Times New Roman" pitchFamily="18" charset="0"/>
              </a:rPr>
              <a:t>(max{X</a:t>
            </a:r>
            <a:r>
              <a:rPr lang="en-US" baseline="-25000" smtClean="0">
                <a:latin typeface="Times New Roman" pitchFamily="18" charset="0"/>
              </a:rPr>
              <a:t>i</a:t>
            </a:r>
            <a:r>
              <a:rPr lang="en-US" smtClean="0">
                <a:latin typeface="Times New Roman" pitchFamily="18" charset="0"/>
              </a:rPr>
              <a:t>}+min{X</a:t>
            </a:r>
            <a:r>
              <a:rPr lang="en-US" baseline="-25000" smtClean="0">
                <a:latin typeface="Times New Roman" pitchFamily="18" charset="0"/>
              </a:rPr>
              <a:t>i</a:t>
            </a:r>
            <a:r>
              <a:rPr lang="en-US" smtClean="0">
                <a:latin typeface="Times New Roman" pitchFamily="18" charset="0"/>
              </a:rPr>
              <a:t>})/2</a:t>
            </a:r>
            <a:r>
              <a:rPr lang="en-US" sz="2800" smtClean="0"/>
              <a:t> </a:t>
            </a:r>
          </a:p>
        </p:txBody>
      </p:sp>
      <p:graphicFrame>
        <p:nvGraphicFramePr>
          <p:cNvPr id="19460" name="Object 8"/>
          <p:cNvGraphicFramePr>
            <a:graphicFrameLocks noChangeAspect="1"/>
          </p:cNvGraphicFramePr>
          <p:nvPr>
            <p:ph sz="quarter" idx="2"/>
          </p:nvPr>
        </p:nvGraphicFramePr>
        <p:xfrm>
          <a:off x="4332288" y="1793875"/>
          <a:ext cx="904875" cy="1357313"/>
        </p:xfrm>
        <a:graphic>
          <a:graphicData uri="http://schemas.openxmlformats.org/presentationml/2006/ole">
            <mc:AlternateContent xmlns:mc="http://schemas.openxmlformats.org/markup-compatibility/2006">
              <mc:Choice xmlns:v="urn:schemas-microsoft-com:vml" Requires="v">
                <p:oleObj spid="_x0000_s19462" name="Equation" r:id="rId3" imgW="558800" imgH="838200" progId="Equation.3">
                  <p:embed/>
                </p:oleObj>
              </mc:Choice>
              <mc:Fallback>
                <p:oleObj name="Equation" r:id="rId3" imgW="558800" imgH="838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2288" y="1793875"/>
                        <a:ext cx="904875" cy="1357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10"/>
          <p:cNvGraphicFramePr>
            <a:graphicFrameLocks noChangeAspect="1"/>
          </p:cNvGraphicFramePr>
          <p:nvPr>
            <p:ph sz="quarter" idx="3"/>
          </p:nvPr>
        </p:nvGraphicFramePr>
        <p:xfrm>
          <a:off x="4456113" y="3502025"/>
          <a:ext cx="1778000" cy="549275"/>
        </p:xfrm>
        <a:graphic>
          <a:graphicData uri="http://schemas.openxmlformats.org/presentationml/2006/ole">
            <mc:AlternateContent xmlns:mc="http://schemas.openxmlformats.org/markup-compatibility/2006">
              <mc:Choice xmlns:v="urn:schemas-microsoft-com:vml" Requires="v">
                <p:oleObj spid="_x0000_s19463" name="Equation" r:id="rId5" imgW="863225" imgH="266584" progId="Equation.3">
                  <p:embed/>
                </p:oleObj>
              </mc:Choice>
              <mc:Fallback>
                <p:oleObj name="Equation" r:id="rId5" imgW="863225" imgH="266584"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6113" y="3502025"/>
                        <a:ext cx="1778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marL="1041400" indent="-1041400" eaLnBrk="1" hangingPunct="1"/>
            <a:r>
              <a:rPr lang="en-US" sz="4000" smtClean="0"/>
              <a:t>1.4. Other Measures: Example</a:t>
            </a:r>
          </a:p>
        </p:txBody>
      </p:sp>
      <p:sp>
        <p:nvSpPr>
          <p:cNvPr id="20483" name="Rectangle 3"/>
          <p:cNvSpPr>
            <a:spLocks noGrp="1" noChangeArrowheads="1"/>
          </p:cNvSpPr>
          <p:nvPr>
            <p:ph type="body" sz="half" idx="1"/>
          </p:nvPr>
        </p:nvSpPr>
        <p:spPr>
          <a:xfrm>
            <a:off x="990600" y="2057400"/>
            <a:ext cx="7823200" cy="4114800"/>
          </a:xfrm>
        </p:spPr>
        <p:txBody>
          <a:bodyPr/>
          <a:lstStyle/>
          <a:p>
            <a:pPr marL="522288" indent="-522288" eaLnBrk="1" hangingPunct="1"/>
            <a:r>
              <a:rPr lang="en-US" smtClean="0"/>
              <a:t>Suppose that the numbers {2,5,9} are given such that the number 2 and 9 appear 25% of the time, while the number 5 appears 50% of the time. </a:t>
            </a:r>
          </a:p>
          <a:p>
            <a:pPr marL="1041400" lvl="1" indent="-404813" eaLnBrk="1" hangingPunct="1"/>
            <a:r>
              <a:rPr lang="en-US" smtClean="0"/>
              <a:t>Weighted Mean  = </a:t>
            </a:r>
          </a:p>
          <a:p>
            <a:pPr marL="1041400" lvl="1" indent="-404813" eaLnBrk="1" hangingPunct="1"/>
            <a:endParaRPr lang="en-US" sz="1000" smtClean="0"/>
          </a:p>
          <a:p>
            <a:pPr marL="1041400" lvl="1" indent="-404813" eaLnBrk="1" hangingPunct="1">
              <a:buFont typeface="Wingdings" pitchFamily="2" charset="2"/>
              <a:buNone/>
            </a:pPr>
            <a:r>
              <a:rPr lang="en-US" smtClean="0"/>
              <a:t>				= 5.25 </a:t>
            </a:r>
          </a:p>
          <a:p>
            <a:pPr marL="1041400" lvl="1" indent="-404813" eaLnBrk="1" hangingPunct="1">
              <a:spcBef>
                <a:spcPct val="40000"/>
              </a:spcBef>
            </a:pPr>
            <a:r>
              <a:rPr lang="en-US" smtClean="0"/>
              <a:t>While		= 5.33</a:t>
            </a:r>
          </a:p>
        </p:txBody>
      </p:sp>
      <p:graphicFrame>
        <p:nvGraphicFramePr>
          <p:cNvPr id="20484" name="Object 10"/>
          <p:cNvGraphicFramePr>
            <a:graphicFrameLocks noChangeAspect="1"/>
          </p:cNvGraphicFramePr>
          <p:nvPr/>
        </p:nvGraphicFramePr>
        <p:xfrm>
          <a:off x="5164138" y="4113213"/>
          <a:ext cx="3208337" cy="638175"/>
        </p:xfrm>
        <a:graphic>
          <a:graphicData uri="http://schemas.openxmlformats.org/presentationml/2006/ole">
            <mc:AlternateContent xmlns:mc="http://schemas.openxmlformats.org/markup-compatibility/2006">
              <mc:Choice xmlns:v="urn:schemas-microsoft-com:vml" Requires="v">
                <p:oleObj spid="_x0000_s20486" name="Equation" r:id="rId3" imgW="1981200" imgH="393700" progId="Equation.3">
                  <p:embed/>
                </p:oleObj>
              </mc:Choice>
              <mc:Fallback>
                <p:oleObj name="Equation" r:id="rId3" imgW="1981200" imgH="3937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4138" y="4113213"/>
                        <a:ext cx="320833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5" name="Object 13"/>
          <p:cNvGraphicFramePr>
            <a:graphicFrameLocks noChangeAspect="1"/>
          </p:cNvGraphicFramePr>
          <p:nvPr>
            <p:ph sz="quarter" idx="2"/>
          </p:nvPr>
        </p:nvGraphicFramePr>
        <p:xfrm>
          <a:off x="3252788" y="5330825"/>
          <a:ext cx="1347787" cy="631825"/>
        </p:xfrm>
        <a:graphic>
          <a:graphicData uri="http://schemas.openxmlformats.org/presentationml/2006/ole">
            <mc:AlternateContent xmlns:mc="http://schemas.openxmlformats.org/markup-compatibility/2006">
              <mc:Choice xmlns:v="urn:schemas-microsoft-com:vml" Requires="v">
                <p:oleObj spid="_x0000_s20487" name="Equation" r:id="rId5" imgW="837836" imgH="393529" progId="Equation.3">
                  <p:embed/>
                </p:oleObj>
              </mc:Choice>
              <mc:Fallback>
                <p:oleObj name="Equation" r:id="rId5" imgW="837836" imgH="393529"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2788" y="5330825"/>
                        <a:ext cx="1347787"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checke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marL="1041400" indent="-1041400" eaLnBrk="1" hangingPunct="1"/>
            <a:r>
              <a:rPr lang="en-US" sz="4000" smtClean="0"/>
              <a:t>1.4. Other Measures: Example</a:t>
            </a:r>
          </a:p>
        </p:txBody>
      </p:sp>
      <p:sp>
        <p:nvSpPr>
          <p:cNvPr id="21507" name="Rectangle 3"/>
          <p:cNvSpPr>
            <a:spLocks noGrp="1" noChangeArrowheads="1"/>
          </p:cNvSpPr>
          <p:nvPr>
            <p:ph type="body" sz="half" idx="1"/>
          </p:nvPr>
        </p:nvSpPr>
        <p:spPr>
          <a:xfrm>
            <a:off x="990600" y="2057400"/>
            <a:ext cx="7369175" cy="4114800"/>
          </a:xfrm>
        </p:spPr>
        <p:txBody>
          <a:bodyPr/>
          <a:lstStyle/>
          <a:p>
            <a:pPr marL="1041400" lvl="1" indent="-404813" eaLnBrk="1" hangingPunct="1">
              <a:lnSpc>
                <a:spcPct val="90000"/>
              </a:lnSpc>
            </a:pPr>
            <a:r>
              <a:rPr lang="en-US" smtClean="0"/>
              <a:t>GM = (2 x 5 x 9)</a:t>
            </a:r>
            <a:r>
              <a:rPr lang="en-US" baseline="30000" smtClean="0"/>
              <a:t>1/3</a:t>
            </a:r>
            <a:r>
              <a:rPr lang="en-US" smtClean="0"/>
              <a:t> = 4.48 </a:t>
            </a:r>
          </a:p>
          <a:p>
            <a:pPr marL="1041400" lvl="1" indent="-404813" eaLnBrk="1" hangingPunct="1">
              <a:lnSpc>
                <a:spcPct val="90000"/>
              </a:lnSpc>
              <a:spcBef>
                <a:spcPct val="50000"/>
              </a:spcBef>
            </a:pPr>
            <a:r>
              <a:rPr lang="en-US" smtClean="0"/>
              <a:t>Midrange  = 		= 5.50</a:t>
            </a:r>
          </a:p>
          <a:p>
            <a:pPr marL="1041400" lvl="1" indent="-404813" eaLnBrk="1" hangingPunct="1">
              <a:lnSpc>
                <a:spcPct val="90000"/>
              </a:lnSpc>
              <a:spcBef>
                <a:spcPct val="50000"/>
              </a:spcBef>
            </a:pPr>
            <a:endParaRPr lang="en-US" smtClean="0"/>
          </a:p>
          <a:p>
            <a:pPr marL="522288" indent="-522288" eaLnBrk="1" hangingPunct="1">
              <a:lnSpc>
                <a:spcPct val="90000"/>
              </a:lnSpc>
              <a:spcBef>
                <a:spcPct val="50000"/>
              </a:spcBef>
            </a:pPr>
            <a:r>
              <a:rPr lang="en-US" sz="2800" smtClean="0"/>
              <a:t>Of the three measures of centrality, the mean and the weighted mean appear to be in agreement. </a:t>
            </a:r>
          </a:p>
        </p:txBody>
      </p:sp>
      <p:graphicFrame>
        <p:nvGraphicFramePr>
          <p:cNvPr id="21508" name="Object 10"/>
          <p:cNvGraphicFramePr>
            <a:graphicFrameLocks noChangeAspect="1"/>
          </p:cNvGraphicFramePr>
          <p:nvPr>
            <p:ph sz="quarter" idx="3"/>
          </p:nvPr>
        </p:nvGraphicFramePr>
        <p:xfrm>
          <a:off x="4316413" y="2563813"/>
          <a:ext cx="1128712" cy="673100"/>
        </p:xfrm>
        <a:graphic>
          <a:graphicData uri="http://schemas.openxmlformats.org/presentationml/2006/ole">
            <mc:AlternateContent xmlns:mc="http://schemas.openxmlformats.org/markup-compatibility/2006">
              <mc:Choice xmlns:v="urn:schemas-microsoft-com:vml" Requires="v">
                <p:oleObj spid="_x0000_s21509" name="Equation" r:id="rId3" imgW="660240" imgH="393480" progId="Equation.3">
                  <p:embed/>
                </p:oleObj>
              </mc:Choice>
              <mc:Fallback>
                <p:oleObj name="Equation" r:id="rId3" imgW="660240" imgH="39348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6413" y="2563813"/>
                        <a:ext cx="1128712"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Module 2 </a:t>
            </a:r>
          </a:p>
        </p:txBody>
      </p:sp>
      <p:sp>
        <p:nvSpPr>
          <p:cNvPr id="4099" name="Rectangle 3"/>
          <p:cNvSpPr>
            <a:spLocks noGrp="1" noChangeArrowheads="1"/>
          </p:cNvSpPr>
          <p:nvPr>
            <p:ph type="body" idx="1"/>
          </p:nvPr>
        </p:nvSpPr>
        <p:spPr/>
        <p:txBody>
          <a:bodyPr/>
          <a:lstStyle/>
          <a:p>
            <a:pPr marL="609600" indent="-609600" eaLnBrk="1" hangingPunct="1">
              <a:lnSpc>
                <a:spcPct val="80000"/>
              </a:lnSpc>
              <a:buClr>
                <a:schemeClr val="tx1"/>
              </a:buClr>
              <a:buSzTx/>
              <a:buFontTx/>
              <a:buNone/>
            </a:pPr>
            <a:r>
              <a:rPr lang="en-US" sz="2800" smtClean="0"/>
              <a:t>	Piles of raw data, by themselves, may neither be interesting nor informative. However, when presented in summary form, they may be much more meaningful to us. </a:t>
            </a:r>
          </a:p>
          <a:p>
            <a:pPr marL="609600" indent="-609600" eaLnBrk="1" hangingPunct="1">
              <a:lnSpc>
                <a:spcPct val="80000"/>
              </a:lnSpc>
              <a:buClr>
                <a:schemeClr val="tx1"/>
              </a:buClr>
              <a:buSzTx/>
              <a:buFontTx/>
              <a:buNone/>
            </a:pPr>
            <a:r>
              <a:rPr lang="en-US" sz="2800" smtClean="0"/>
              <a:t>		</a:t>
            </a:r>
            <a:r>
              <a:rPr lang="en-US" sz="2800" u="sng" smtClean="0"/>
              <a:t>Module Objectives</a:t>
            </a:r>
          </a:p>
          <a:p>
            <a:pPr marL="1752600" lvl="3" indent="-381000" eaLnBrk="1" hangingPunct="1">
              <a:lnSpc>
                <a:spcPct val="80000"/>
              </a:lnSpc>
              <a:buClr>
                <a:schemeClr val="hlink"/>
              </a:buClr>
            </a:pPr>
            <a:r>
              <a:rPr lang="en-US" smtClean="0"/>
              <a:t>Describe data characteristics by computing measures of location and central tendency</a:t>
            </a:r>
          </a:p>
          <a:p>
            <a:pPr marL="1752600" lvl="3" indent="-381000" eaLnBrk="1" hangingPunct="1">
              <a:lnSpc>
                <a:spcPct val="80000"/>
              </a:lnSpc>
              <a:buClr>
                <a:schemeClr val="hlink"/>
              </a:buClr>
            </a:pPr>
            <a:r>
              <a:rPr lang="en-US" smtClean="0"/>
              <a:t>Calculate measures of dispersion to obtain a clearer picture of the data behavior</a:t>
            </a:r>
          </a:p>
          <a:p>
            <a:pPr marL="1752600" lvl="3" indent="-381000" eaLnBrk="1" hangingPunct="1">
              <a:lnSpc>
                <a:spcPct val="80000"/>
              </a:lnSpc>
              <a:buClr>
                <a:schemeClr val="hlink"/>
              </a:buClr>
            </a:pPr>
            <a:r>
              <a:rPr lang="en-US" smtClean="0"/>
              <a:t>Provide graphical representation of the data behavior</a:t>
            </a:r>
          </a:p>
        </p:txBody>
      </p:sp>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marL="762000" indent="-762000" eaLnBrk="1" hangingPunct="1"/>
            <a:r>
              <a:rPr lang="en-US" sz="4000" smtClean="0"/>
              <a:t>1.5. Measures of Location </a:t>
            </a:r>
          </a:p>
        </p:txBody>
      </p:sp>
      <p:sp>
        <p:nvSpPr>
          <p:cNvPr id="22531" name="Rectangle 3"/>
          <p:cNvSpPr>
            <a:spLocks noGrp="1" noChangeArrowheads="1"/>
          </p:cNvSpPr>
          <p:nvPr>
            <p:ph type="body" idx="1"/>
          </p:nvPr>
        </p:nvSpPr>
        <p:spPr>
          <a:xfrm>
            <a:off x="990600" y="2057400"/>
            <a:ext cx="8153400" cy="4114800"/>
          </a:xfrm>
        </p:spPr>
        <p:txBody>
          <a:bodyPr/>
          <a:lstStyle/>
          <a:p>
            <a:pPr marL="392113" indent="-392113" eaLnBrk="1" hangingPunct="1">
              <a:lnSpc>
                <a:spcPct val="80000"/>
              </a:lnSpc>
              <a:spcBef>
                <a:spcPct val="5000"/>
              </a:spcBef>
              <a:buSzTx/>
              <a:buFont typeface="Wingdings" pitchFamily="2" charset="2"/>
              <a:buChar char="§"/>
            </a:pPr>
            <a:r>
              <a:rPr lang="en-US" smtClean="0"/>
              <a:t>Describes the data distribution, i.e. how data are “distributed” on the real line</a:t>
            </a:r>
          </a:p>
          <a:p>
            <a:pPr marL="392113" indent="-392113" eaLnBrk="1" hangingPunct="1">
              <a:lnSpc>
                <a:spcPct val="80000"/>
              </a:lnSpc>
              <a:spcBef>
                <a:spcPct val="5000"/>
              </a:spcBef>
              <a:buSzTx/>
              <a:buFont typeface="Wingdings" pitchFamily="2" charset="2"/>
              <a:buChar char="§"/>
            </a:pPr>
            <a:r>
              <a:rPr lang="en-US" i="1" smtClean="0"/>
              <a:t>Quartiles</a:t>
            </a:r>
            <a:r>
              <a:rPr lang="en-US" smtClean="0"/>
              <a:t> – values that separate sorted data into four equal groups</a:t>
            </a:r>
          </a:p>
          <a:p>
            <a:pPr marL="392113" indent="-392113" eaLnBrk="1" hangingPunct="1">
              <a:lnSpc>
                <a:spcPct val="80000"/>
              </a:lnSpc>
              <a:spcBef>
                <a:spcPct val="5000"/>
              </a:spcBef>
              <a:buSzTx/>
              <a:buFont typeface="Wingdings" pitchFamily="2" charset="2"/>
              <a:buChar char="§"/>
            </a:pPr>
            <a:r>
              <a:rPr lang="en-US" i="1" smtClean="0"/>
              <a:t>Percentiles </a:t>
            </a:r>
            <a:r>
              <a:rPr lang="en-US" smtClean="0"/>
              <a:t>– separate the sorted data into 100 equal groups</a:t>
            </a:r>
          </a:p>
          <a:p>
            <a:pPr marL="914400" lvl="1" indent="-406400" eaLnBrk="1" hangingPunct="1">
              <a:lnSpc>
                <a:spcPct val="80000"/>
              </a:lnSpc>
              <a:spcBef>
                <a:spcPct val="5000"/>
              </a:spcBef>
              <a:buSzTx/>
              <a:buFont typeface="Wingdings" pitchFamily="2" charset="2"/>
              <a:buChar char="§"/>
            </a:pPr>
            <a:r>
              <a:rPr lang="en-US" smtClean="0"/>
              <a:t>1</a:t>
            </a:r>
            <a:r>
              <a:rPr lang="en-US" baseline="30000" smtClean="0"/>
              <a:t>st</a:t>
            </a:r>
            <a:r>
              <a:rPr lang="en-US" smtClean="0"/>
              <a:t> quartile (Q1) – 25% of data are below it</a:t>
            </a:r>
          </a:p>
          <a:p>
            <a:pPr marL="914400" lvl="1" indent="-406400" eaLnBrk="1" hangingPunct="1">
              <a:lnSpc>
                <a:spcPct val="80000"/>
              </a:lnSpc>
              <a:spcBef>
                <a:spcPct val="5000"/>
              </a:spcBef>
              <a:buSzTx/>
              <a:buFont typeface="Wingdings" pitchFamily="2" charset="2"/>
              <a:buChar char="§"/>
            </a:pPr>
            <a:r>
              <a:rPr lang="en-US" smtClean="0"/>
              <a:t>Q2 = the median</a:t>
            </a:r>
          </a:p>
          <a:p>
            <a:pPr marL="914400" lvl="1" indent="-406400" eaLnBrk="1" hangingPunct="1">
              <a:lnSpc>
                <a:spcPct val="80000"/>
              </a:lnSpc>
              <a:spcBef>
                <a:spcPct val="5000"/>
              </a:spcBef>
              <a:buSzTx/>
              <a:buFont typeface="Wingdings" pitchFamily="2" charset="2"/>
              <a:buChar char="§"/>
            </a:pPr>
            <a:r>
              <a:rPr lang="en-US" smtClean="0"/>
              <a:t>Q3 (upper quartile) – point such that 75% of the observations are below it</a:t>
            </a:r>
          </a:p>
        </p:txBody>
      </p:sp>
    </p:spTree>
  </p:cSld>
  <p:clrMapOvr>
    <a:masterClrMapping/>
  </p:clrMapOvr>
  <p:transition>
    <p:blinds/>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marL="1041400" indent="-1041400" eaLnBrk="1" hangingPunct="1"/>
            <a:r>
              <a:rPr lang="en-US" sz="4000" smtClean="0"/>
              <a:t>1.5. Location Measures: Example</a:t>
            </a:r>
          </a:p>
        </p:txBody>
      </p:sp>
      <p:sp>
        <p:nvSpPr>
          <p:cNvPr id="23555" name="Rectangle 3"/>
          <p:cNvSpPr>
            <a:spLocks noGrp="1" noChangeArrowheads="1"/>
          </p:cNvSpPr>
          <p:nvPr>
            <p:ph type="body" sz="half" idx="1"/>
          </p:nvPr>
        </p:nvSpPr>
        <p:spPr>
          <a:xfrm>
            <a:off x="990600" y="2057400"/>
            <a:ext cx="7823200" cy="4114800"/>
          </a:xfrm>
        </p:spPr>
        <p:txBody>
          <a:bodyPr/>
          <a:lstStyle/>
          <a:p>
            <a:pPr marL="508000" indent="-508000" eaLnBrk="1" hangingPunct="1"/>
            <a:r>
              <a:rPr lang="en-US" smtClean="0"/>
              <a:t>25 data points representing difference in scores of two players: </a:t>
            </a:r>
          </a:p>
          <a:p>
            <a:pPr marL="1143000" lvl="1" indent="-506413" eaLnBrk="1" hangingPunct="1"/>
            <a:r>
              <a:rPr lang="en-US" smtClean="0"/>
              <a:t>-47, -38, -15, -3, -47, 28, -1, 16, -22,     -25, 37, -48, 38, -7,  -28, -47, 26, 20, -8, 40, 34, -24, 48, -28,</a:t>
            </a:r>
          </a:p>
        </p:txBody>
      </p:sp>
    </p:spTree>
  </p:cSld>
  <p:clrMapOvr>
    <a:masterClrMapping/>
  </p:clrMapOvr>
  <p:transition>
    <p:zoom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marL="1041400" indent="-1041400" eaLnBrk="1" hangingPunct="1"/>
            <a:r>
              <a:rPr lang="en-US" sz="4000" smtClean="0"/>
              <a:t>1.5. Location Measures: Example</a:t>
            </a:r>
          </a:p>
        </p:txBody>
      </p:sp>
      <p:sp>
        <p:nvSpPr>
          <p:cNvPr id="24579" name="Rectangle 3"/>
          <p:cNvSpPr>
            <a:spLocks noGrp="1" noChangeArrowheads="1"/>
          </p:cNvSpPr>
          <p:nvPr>
            <p:ph type="body" sz="half" idx="1"/>
          </p:nvPr>
        </p:nvSpPr>
        <p:spPr>
          <a:xfrm>
            <a:off x="990600" y="2057400"/>
            <a:ext cx="8153400" cy="4114800"/>
          </a:xfrm>
        </p:spPr>
        <p:txBody>
          <a:bodyPr/>
          <a:lstStyle/>
          <a:p>
            <a:pPr marL="457200" indent="-457200" eaLnBrk="1" hangingPunct="1">
              <a:lnSpc>
                <a:spcPct val="90000"/>
              </a:lnSpc>
              <a:spcBef>
                <a:spcPct val="5000"/>
              </a:spcBef>
            </a:pPr>
            <a:r>
              <a:rPr lang="en-US" smtClean="0"/>
              <a:t>Sorted Data:</a:t>
            </a:r>
          </a:p>
          <a:p>
            <a:pPr marL="1041400" lvl="1" indent="-404813" eaLnBrk="1" hangingPunct="1">
              <a:lnSpc>
                <a:spcPct val="90000"/>
              </a:lnSpc>
              <a:spcBef>
                <a:spcPct val="5000"/>
              </a:spcBef>
            </a:pPr>
            <a:r>
              <a:rPr lang="en-US" sz="2400" smtClean="0"/>
              <a:t>-48	-47	-47	-47	-38	-28   -28  -25</a:t>
            </a:r>
          </a:p>
          <a:p>
            <a:pPr marL="1041400" lvl="1" indent="-404813" eaLnBrk="1" hangingPunct="1">
              <a:lnSpc>
                <a:spcPct val="90000"/>
              </a:lnSpc>
              <a:spcBef>
                <a:spcPct val="5000"/>
              </a:spcBef>
              <a:buFont typeface="Wingdings" pitchFamily="2" charset="2"/>
              <a:buNone/>
            </a:pPr>
            <a:r>
              <a:rPr lang="en-US" sz="2400" smtClean="0"/>
              <a:t>	-24	-22	-15	-8	 -7	-3     -1    10  16	 20	 26	 28	34	 37    38   40  48 </a:t>
            </a:r>
          </a:p>
          <a:p>
            <a:pPr marL="1041400" lvl="1" indent="-404813" eaLnBrk="1" hangingPunct="1">
              <a:lnSpc>
                <a:spcPct val="90000"/>
              </a:lnSpc>
              <a:spcBef>
                <a:spcPct val="5000"/>
              </a:spcBef>
            </a:pPr>
            <a:r>
              <a:rPr lang="en-US" smtClean="0"/>
              <a:t>Q1= –28 (the 25% of 25 = 6.25th observation or the 7th)</a:t>
            </a:r>
          </a:p>
          <a:p>
            <a:pPr marL="1041400" lvl="1" indent="-404813" eaLnBrk="1" hangingPunct="1">
              <a:lnSpc>
                <a:spcPct val="90000"/>
              </a:lnSpc>
              <a:spcBef>
                <a:spcPct val="5000"/>
              </a:spcBef>
            </a:pPr>
            <a:r>
              <a:rPr lang="en-US" smtClean="0"/>
              <a:t>Q2 (median) = –7</a:t>
            </a:r>
          </a:p>
          <a:p>
            <a:pPr marL="1041400" lvl="1" indent="-404813" eaLnBrk="1" hangingPunct="1">
              <a:lnSpc>
                <a:spcPct val="90000"/>
              </a:lnSpc>
              <a:spcBef>
                <a:spcPct val="5000"/>
              </a:spcBef>
            </a:pPr>
            <a:r>
              <a:rPr lang="en-US" smtClean="0"/>
              <a:t>Q3 = 26 (the 75% of 25 = 18.75th or 19th observation); and the midline as </a:t>
            </a:r>
            <a:br>
              <a:rPr lang="en-US" smtClean="0"/>
            </a:br>
            <a:r>
              <a:rPr lang="en-US" smtClean="0"/>
              <a:t>(-28+26)/2 = -1. </a:t>
            </a:r>
          </a:p>
        </p:txBody>
      </p:sp>
      <p:sp>
        <p:nvSpPr>
          <p:cNvPr id="24580" name="Oval 4"/>
          <p:cNvSpPr>
            <a:spLocks noChangeArrowheads="1"/>
          </p:cNvSpPr>
          <p:nvPr/>
        </p:nvSpPr>
        <p:spPr bwMode="auto">
          <a:xfrm>
            <a:off x="7200900" y="2413000"/>
            <a:ext cx="685800" cy="584200"/>
          </a:xfrm>
          <a:prstGeom prst="ellipse">
            <a:avLst/>
          </a:prstGeom>
          <a:noFill/>
          <a:ln w="19050">
            <a:solidFill>
              <a:srgbClr val="5F5F5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p:check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marL="1041400" indent="-1041400" eaLnBrk="1" hangingPunct="1"/>
            <a:r>
              <a:rPr lang="en-US" sz="4000" smtClean="0"/>
              <a:t>1.5. Location Measures: W/ Excel</a:t>
            </a:r>
          </a:p>
        </p:txBody>
      </p:sp>
      <p:sp>
        <p:nvSpPr>
          <p:cNvPr id="25603" name="Rectangle 3"/>
          <p:cNvSpPr>
            <a:spLocks noGrp="1" noChangeArrowheads="1"/>
          </p:cNvSpPr>
          <p:nvPr>
            <p:ph type="body" sz="half" idx="1"/>
          </p:nvPr>
        </p:nvSpPr>
        <p:spPr>
          <a:xfrm>
            <a:off x="990600" y="2057400"/>
            <a:ext cx="3175000" cy="4114800"/>
          </a:xfrm>
        </p:spPr>
        <p:txBody>
          <a:bodyPr/>
          <a:lstStyle/>
          <a:p>
            <a:pPr marL="522288" indent="-522288" eaLnBrk="1" hangingPunct="1"/>
            <a:r>
              <a:rPr lang="en-US" smtClean="0"/>
              <a:t>Sorting data with “sort” icon</a:t>
            </a:r>
          </a:p>
        </p:txBody>
      </p:sp>
      <p:pic>
        <p:nvPicPr>
          <p:cNvPr id="25604" name="Picture 4"/>
          <p:cNvPicPr>
            <a:picLocks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4064000" y="2144713"/>
            <a:ext cx="4749800" cy="3644900"/>
          </a:xfrm>
          <a:noFill/>
        </p:spPr>
      </p:pic>
    </p:spTree>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marL="1041400" indent="-1041400" eaLnBrk="1" hangingPunct="1"/>
            <a:r>
              <a:rPr lang="en-US" sz="4000" smtClean="0"/>
              <a:t>1.5. Location Measures: W/ Excel</a:t>
            </a:r>
          </a:p>
        </p:txBody>
      </p:sp>
      <p:sp>
        <p:nvSpPr>
          <p:cNvPr id="26627" name="Rectangle 3"/>
          <p:cNvSpPr>
            <a:spLocks noGrp="1" noChangeArrowheads="1"/>
          </p:cNvSpPr>
          <p:nvPr>
            <p:ph type="body" sz="half" idx="1"/>
          </p:nvPr>
        </p:nvSpPr>
        <p:spPr>
          <a:xfrm>
            <a:off x="990600" y="2057400"/>
            <a:ext cx="7797800" cy="4114800"/>
          </a:xfrm>
        </p:spPr>
        <p:txBody>
          <a:bodyPr/>
          <a:lstStyle/>
          <a:p>
            <a:pPr marL="522288" indent="-522288" eaLnBrk="1" hangingPunct="1">
              <a:lnSpc>
                <a:spcPct val="90000"/>
              </a:lnSpc>
            </a:pPr>
            <a:r>
              <a:rPr lang="en-US" smtClean="0"/>
              <a:t>Q1 = QUARTILE(A2:A26,</a:t>
            </a:r>
            <a:r>
              <a:rPr lang="en-US" b="1" smtClean="0">
                <a:solidFill>
                  <a:srgbClr val="FF3300"/>
                </a:solidFill>
              </a:rPr>
              <a:t>1</a:t>
            </a:r>
            <a:r>
              <a:rPr lang="en-US" smtClean="0"/>
              <a:t>)</a:t>
            </a:r>
          </a:p>
          <a:p>
            <a:pPr marL="522288" indent="-522288" eaLnBrk="1" hangingPunct="1">
              <a:lnSpc>
                <a:spcPct val="90000"/>
              </a:lnSpc>
            </a:pPr>
            <a:r>
              <a:rPr lang="it-IT" smtClean="0"/>
              <a:t>Q2 = QUARTILE(A2:A26,</a:t>
            </a:r>
            <a:r>
              <a:rPr lang="it-IT" b="1" smtClean="0">
                <a:solidFill>
                  <a:srgbClr val="FF3300"/>
                </a:solidFill>
              </a:rPr>
              <a:t>2</a:t>
            </a:r>
            <a:r>
              <a:rPr lang="it-IT" smtClean="0"/>
              <a:t>) ,</a:t>
            </a:r>
          </a:p>
          <a:p>
            <a:pPr marL="522288" indent="-522288" eaLnBrk="1" hangingPunct="1">
              <a:lnSpc>
                <a:spcPct val="90000"/>
              </a:lnSpc>
            </a:pPr>
            <a:r>
              <a:rPr lang="it-IT" smtClean="0"/>
              <a:t>Q3 = QUARTILE(A2:A26,</a:t>
            </a:r>
            <a:r>
              <a:rPr lang="it-IT" b="1" smtClean="0">
                <a:solidFill>
                  <a:srgbClr val="FF3300"/>
                </a:solidFill>
              </a:rPr>
              <a:t>3</a:t>
            </a:r>
            <a:r>
              <a:rPr lang="it-IT" smtClean="0"/>
              <a:t>)</a:t>
            </a:r>
          </a:p>
          <a:p>
            <a:pPr marL="1041400" lvl="1" indent="-404813" eaLnBrk="1" hangingPunct="1">
              <a:lnSpc>
                <a:spcPct val="90000"/>
              </a:lnSpc>
            </a:pPr>
            <a:r>
              <a:rPr lang="en-US" smtClean="0"/>
              <a:t>enter these commands in any two unoccupied cells </a:t>
            </a: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marL="762000" indent="-762000" eaLnBrk="1" hangingPunct="1">
              <a:buFontTx/>
              <a:buAutoNum type="arabicPeriod" startAt="2"/>
            </a:pPr>
            <a:r>
              <a:rPr lang="en-US" smtClean="0"/>
              <a:t>Measures of Variation</a:t>
            </a:r>
          </a:p>
        </p:txBody>
      </p:sp>
      <p:sp>
        <p:nvSpPr>
          <p:cNvPr id="27651" name="Rectangle 3"/>
          <p:cNvSpPr>
            <a:spLocks noGrp="1" noChangeArrowheads="1"/>
          </p:cNvSpPr>
          <p:nvPr>
            <p:ph type="body" idx="1"/>
          </p:nvPr>
        </p:nvSpPr>
        <p:spPr/>
        <p:txBody>
          <a:bodyPr/>
          <a:lstStyle/>
          <a:p>
            <a:pPr marL="392113" indent="-392113" eaLnBrk="1" hangingPunct="1">
              <a:buSzTx/>
              <a:buFont typeface="Wingdings" pitchFamily="2" charset="2"/>
              <a:buChar char="§"/>
            </a:pPr>
            <a:r>
              <a:rPr lang="en-US" smtClean="0"/>
              <a:t>Range </a:t>
            </a:r>
          </a:p>
          <a:p>
            <a:pPr marL="392113" indent="-392113" eaLnBrk="1" hangingPunct="1">
              <a:buSzTx/>
              <a:buFont typeface="Wingdings" pitchFamily="2" charset="2"/>
              <a:buChar char="§"/>
            </a:pPr>
            <a:r>
              <a:rPr lang="en-US" smtClean="0"/>
              <a:t>Inter-quartile Range </a:t>
            </a:r>
          </a:p>
          <a:p>
            <a:pPr marL="392113" indent="-392113" eaLnBrk="1" hangingPunct="1">
              <a:buSzTx/>
              <a:buFont typeface="Wingdings" pitchFamily="2" charset="2"/>
              <a:buChar char="§"/>
            </a:pPr>
            <a:r>
              <a:rPr lang="en-US" smtClean="0"/>
              <a:t>Five-Number Summary</a:t>
            </a:r>
          </a:p>
          <a:p>
            <a:pPr marL="392113" indent="-392113" eaLnBrk="1" hangingPunct="1">
              <a:buSzTx/>
              <a:buFont typeface="Wingdings" pitchFamily="2" charset="2"/>
              <a:buChar char="§"/>
            </a:pPr>
            <a:r>
              <a:rPr lang="en-US" smtClean="0"/>
              <a:t>Mean Absolute Deviation </a:t>
            </a:r>
          </a:p>
          <a:p>
            <a:pPr marL="392113" indent="-392113" eaLnBrk="1" hangingPunct="1">
              <a:buSzTx/>
              <a:buFont typeface="Wingdings" pitchFamily="2" charset="2"/>
              <a:buChar char="§"/>
            </a:pPr>
            <a:r>
              <a:rPr lang="en-US" smtClean="0"/>
              <a:t>Variance and Standard Deviation </a:t>
            </a:r>
          </a:p>
          <a:p>
            <a:pPr marL="392113" indent="-392113" eaLnBrk="1" hangingPunct="1">
              <a:buSzTx/>
              <a:buFont typeface="Wingdings" pitchFamily="2" charset="2"/>
              <a:buChar char="§"/>
            </a:pPr>
            <a:r>
              <a:rPr lang="en-US" smtClean="0"/>
              <a:t>Coefficient of Variation (CV) </a:t>
            </a:r>
          </a:p>
        </p:txBody>
      </p:sp>
    </p:spTree>
  </p:cSld>
  <p:clrMapOvr>
    <a:masterClrMapping/>
  </p:clrMapOvr>
  <p:transition>
    <p:checke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marL="762000" indent="-762000" eaLnBrk="1" hangingPunct="1"/>
            <a:r>
              <a:rPr lang="en-US" sz="4000" smtClean="0"/>
              <a:t>2.1. Range</a:t>
            </a:r>
          </a:p>
        </p:txBody>
      </p:sp>
      <p:sp>
        <p:nvSpPr>
          <p:cNvPr id="28675" name="Rectangle 3"/>
          <p:cNvSpPr>
            <a:spLocks noGrp="1" noChangeArrowheads="1"/>
          </p:cNvSpPr>
          <p:nvPr>
            <p:ph type="body" idx="1"/>
          </p:nvPr>
        </p:nvSpPr>
        <p:spPr/>
        <p:txBody>
          <a:bodyPr/>
          <a:lstStyle/>
          <a:p>
            <a:pPr marL="392113" indent="-392113" eaLnBrk="1" hangingPunct="1">
              <a:buSzTx/>
              <a:buFont typeface="Wingdings" pitchFamily="2" charset="2"/>
              <a:buChar char="§"/>
            </a:pPr>
            <a:r>
              <a:rPr lang="en-US" smtClean="0"/>
              <a:t>difference between the largest and smallest values</a:t>
            </a:r>
          </a:p>
          <a:p>
            <a:pPr marL="1155700" lvl="1" indent="-533400" eaLnBrk="1" hangingPunct="1">
              <a:buSzTx/>
              <a:buFont typeface="Wingdings" pitchFamily="2" charset="2"/>
              <a:buChar char="§"/>
            </a:pPr>
            <a:r>
              <a:rPr lang="en-US" smtClean="0"/>
              <a:t>Range = max{X</a:t>
            </a:r>
            <a:r>
              <a:rPr lang="en-US" baseline="-25000" smtClean="0"/>
              <a:t>i</a:t>
            </a:r>
            <a:r>
              <a:rPr lang="en-US" smtClean="0"/>
              <a:t>} – min{X</a:t>
            </a:r>
            <a:r>
              <a:rPr lang="en-US" baseline="-25000" smtClean="0"/>
              <a:t>i</a:t>
            </a:r>
            <a:r>
              <a:rPr lang="en-US" smtClean="0"/>
              <a:t>} </a:t>
            </a:r>
          </a:p>
          <a:p>
            <a:pPr marL="392113" indent="-392113" eaLnBrk="1" hangingPunct="1">
              <a:buSzTx/>
              <a:buFont typeface="Wingdings" pitchFamily="2" charset="2"/>
              <a:buChar char="§"/>
            </a:pPr>
            <a:r>
              <a:rPr lang="en-US" smtClean="0"/>
              <a:t>easy to compute, but hardly used for  statistical analysis</a:t>
            </a:r>
          </a:p>
          <a:p>
            <a:pPr marL="392113" indent="-392113" eaLnBrk="1" hangingPunct="1">
              <a:buSzTx/>
              <a:buFont typeface="Wingdings" pitchFamily="2" charset="2"/>
              <a:buChar char="§"/>
            </a:pPr>
            <a:r>
              <a:rPr lang="en-US" smtClean="0"/>
              <a:t>extremely sensitive to unusually large or small values</a:t>
            </a:r>
          </a:p>
        </p:txBody>
      </p:sp>
    </p:spTree>
  </p:cSld>
  <p:clrMapOvr>
    <a:masterClrMapping/>
  </p:clrMapOvr>
  <p:transition>
    <p:blinds/>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marL="762000" indent="-762000" eaLnBrk="1" hangingPunct="1"/>
            <a:r>
              <a:rPr lang="en-US" sz="4000" smtClean="0"/>
              <a:t>2.2. Inter-quartile Range</a:t>
            </a:r>
          </a:p>
        </p:txBody>
      </p:sp>
      <p:sp>
        <p:nvSpPr>
          <p:cNvPr id="29699" name="Rectangle 3"/>
          <p:cNvSpPr>
            <a:spLocks noGrp="1" noChangeArrowheads="1"/>
          </p:cNvSpPr>
          <p:nvPr>
            <p:ph type="body" idx="1"/>
          </p:nvPr>
        </p:nvSpPr>
        <p:spPr/>
        <p:txBody>
          <a:bodyPr/>
          <a:lstStyle/>
          <a:p>
            <a:pPr marL="392113" indent="-392113" eaLnBrk="1" hangingPunct="1">
              <a:buSzTx/>
              <a:buFont typeface="Wingdings" pitchFamily="2" charset="2"/>
              <a:buChar char="§"/>
            </a:pPr>
            <a:r>
              <a:rPr lang="en-US" smtClean="0"/>
              <a:t>difference between the upper and lower quartiles </a:t>
            </a:r>
          </a:p>
          <a:p>
            <a:pPr marL="1155700" lvl="1" indent="-533400" eaLnBrk="1" hangingPunct="1">
              <a:buSzTx/>
              <a:buFont typeface="Wingdings" pitchFamily="2" charset="2"/>
              <a:buChar char="§"/>
            </a:pPr>
            <a:r>
              <a:rPr lang="en-US" smtClean="0"/>
              <a:t>Inter-quartile Range = Q3-Q1 </a:t>
            </a:r>
          </a:p>
        </p:txBody>
      </p:sp>
    </p:spTree>
  </p:cSld>
  <p:clrMapOvr>
    <a:masterClrMapping/>
  </p:clrMapOvr>
  <p:transition>
    <p:zoom dir="in"/>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marL="762000" indent="-762000" eaLnBrk="1" hangingPunct="1"/>
            <a:r>
              <a:rPr lang="en-US" sz="4000" smtClean="0"/>
              <a:t>2.3. Five-Number Summary</a:t>
            </a:r>
          </a:p>
        </p:txBody>
      </p:sp>
      <p:sp>
        <p:nvSpPr>
          <p:cNvPr id="30723" name="Rectangle 3"/>
          <p:cNvSpPr>
            <a:spLocks noGrp="1" noChangeArrowheads="1"/>
          </p:cNvSpPr>
          <p:nvPr>
            <p:ph type="body" idx="1"/>
          </p:nvPr>
        </p:nvSpPr>
        <p:spPr/>
        <p:txBody>
          <a:bodyPr/>
          <a:lstStyle/>
          <a:p>
            <a:pPr marL="457200" indent="-457200" eaLnBrk="1" hangingPunct="1">
              <a:lnSpc>
                <a:spcPct val="90000"/>
              </a:lnSpc>
              <a:buSzTx/>
              <a:buFont typeface="Wingdings" pitchFamily="2" charset="2"/>
              <a:buChar char="§"/>
            </a:pPr>
            <a:r>
              <a:rPr lang="en-US" smtClean="0"/>
              <a:t>consists of the smallest value, the lower quartile, the median, the upper quartile and the largest value </a:t>
            </a:r>
          </a:p>
          <a:p>
            <a:pPr marL="457200" indent="-457200" eaLnBrk="1" hangingPunct="1">
              <a:lnSpc>
                <a:spcPct val="90000"/>
              </a:lnSpc>
            </a:pPr>
            <a:r>
              <a:rPr lang="en-US" b="1" smtClean="0"/>
              <a:t>Example:</a:t>
            </a:r>
            <a:r>
              <a:rPr lang="en-US" smtClean="0"/>
              <a:t> From the previous data set</a:t>
            </a:r>
          </a:p>
          <a:p>
            <a:pPr marL="1092200" lvl="1" indent="-469900" eaLnBrk="1" hangingPunct="1">
              <a:lnSpc>
                <a:spcPct val="90000"/>
              </a:lnSpc>
            </a:pPr>
            <a:r>
              <a:rPr lang="en-US" sz="2400" smtClean="0"/>
              <a:t>Range= 48-(-48) = 96</a:t>
            </a:r>
          </a:p>
          <a:p>
            <a:pPr marL="1092200" lvl="1" indent="-469900" eaLnBrk="1" hangingPunct="1">
              <a:lnSpc>
                <a:spcPct val="90000"/>
              </a:lnSpc>
            </a:pPr>
            <a:r>
              <a:rPr lang="en-US" sz="2400" smtClean="0"/>
              <a:t>Inter-quartile range = 28-(-78) = 54</a:t>
            </a:r>
          </a:p>
          <a:p>
            <a:pPr marL="1092200" lvl="1" indent="-469900" eaLnBrk="1" hangingPunct="1">
              <a:lnSpc>
                <a:spcPct val="90000"/>
              </a:lnSpc>
            </a:pPr>
            <a:r>
              <a:rPr lang="en-US" sz="2400" smtClean="0"/>
              <a:t>Min Value = -48</a:t>
            </a:r>
          </a:p>
          <a:p>
            <a:pPr marL="1092200" lvl="1" indent="-469900" eaLnBrk="1" hangingPunct="1">
              <a:lnSpc>
                <a:spcPct val="90000"/>
              </a:lnSpc>
            </a:pPr>
            <a:r>
              <a:rPr lang="en-US" sz="2400" smtClean="0"/>
              <a:t>Max Value = 48</a:t>
            </a:r>
          </a:p>
          <a:p>
            <a:pPr marL="1092200" lvl="1" indent="-469900" eaLnBrk="1" hangingPunct="1">
              <a:lnSpc>
                <a:spcPct val="90000"/>
              </a:lnSpc>
            </a:pPr>
            <a:r>
              <a:rPr lang="en-US" sz="2400" smtClean="0"/>
              <a:t>Median = -7 </a:t>
            </a:r>
          </a:p>
        </p:txBody>
      </p:sp>
    </p:spTree>
  </p:cSld>
  <p:clrMapOvr>
    <a:masterClrMapping/>
  </p:clrMapOvr>
  <p:transition>
    <p:check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marL="762000" indent="-762000" eaLnBrk="1" hangingPunct="1"/>
            <a:r>
              <a:rPr lang="en-US" sz="4000" smtClean="0"/>
              <a:t>2.4. Mean Absolute Deviation </a:t>
            </a:r>
          </a:p>
        </p:txBody>
      </p:sp>
      <p:sp>
        <p:nvSpPr>
          <p:cNvPr id="31747" name="Rectangle 3"/>
          <p:cNvSpPr>
            <a:spLocks noGrp="1" noChangeArrowheads="1"/>
          </p:cNvSpPr>
          <p:nvPr>
            <p:ph type="body" sz="half" idx="1"/>
          </p:nvPr>
        </p:nvSpPr>
        <p:spPr>
          <a:xfrm>
            <a:off x="990600" y="2057400"/>
            <a:ext cx="7664450" cy="4114800"/>
          </a:xfrm>
        </p:spPr>
        <p:txBody>
          <a:bodyPr/>
          <a:lstStyle/>
          <a:p>
            <a:pPr marL="457200" indent="-457200" eaLnBrk="1" hangingPunct="1">
              <a:lnSpc>
                <a:spcPct val="85000"/>
              </a:lnSpc>
              <a:spcBef>
                <a:spcPct val="15000"/>
              </a:spcBef>
              <a:buSzTx/>
              <a:buFont typeface="Wingdings" pitchFamily="2" charset="2"/>
              <a:buChar char="§"/>
            </a:pPr>
            <a:r>
              <a:rPr lang="en-US" smtClean="0"/>
              <a:t>deviation from the average</a:t>
            </a:r>
          </a:p>
          <a:p>
            <a:pPr marL="457200" indent="-457200" eaLnBrk="1" hangingPunct="1">
              <a:lnSpc>
                <a:spcPct val="85000"/>
              </a:lnSpc>
              <a:spcBef>
                <a:spcPct val="15000"/>
              </a:spcBef>
              <a:buSzTx/>
              <a:buFont typeface="Wingdings" pitchFamily="2" charset="2"/>
              <a:buNone/>
            </a:pPr>
            <a:r>
              <a:rPr lang="en-US" smtClean="0"/>
              <a:t>	= entry - average </a:t>
            </a:r>
          </a:p>
          <a:p>
            <a:pPr marL="1092200" lvl="1" indent="-469900" eaLnBrk="1" hangingPunct="1">
              <a:lnSpc>
                <a:spcPct val="85000"/>
              </a:lnSpc>
              <a:spcBef>
                <a:spcPct val="15000"/>
              </a:spcBef>
              <a:buSzTx/>
              <a:buFont typeface="Wingdings" pitchFamily="2" charset="2"/>
              <a:buChar char="§"/>
            </a:pPr>
            <a:r>
              <a:rPr lang="en-US" smtClean="0"/>
              <a:t>average of these deviations is always 0</a:t>
            </a:r>
          </a:p>
          <a:p>
            <a:pPr marL="457200" indent="-457200" eaLnBrk="1" hangingPunct="1">
              <a:lnSpc>
                <a:spcPct val="85000"/>
              </a:lnSpc>
              <a:spcBef>
                <a:spcPct val="15000"/>
              </a:spcBef>
              <a:buSzTx/>
              <a:buFont typeface="Wingdings" pitchFamily="2" charset="2"/>
              <a:buChar char="§"/>
            </a:pPr>
            <a:r>
              <a:rPr lang="en-US" smtClean="0"/>
              <a:t>average of absolute values of these deviations =  </a:t>
            </a:r>
            <a:r>
              <a:rPr lang="en-US" b="1" smtClean="0"/>
              <a:t>mean absolute deviation (MAD)</a:t>
            </a:r>
          </a:p>
          <a:p>
            <a:pPr marL="1092200" lvl="1" indent="-469900" eaLnBrk="1" hangingPunct="1">
              <a:lnSpc>
                <a:spcPct val="85000"/>
              </a:lnSpc>
              <a:spcBef>
                <a:spcPct val="15000"/>
              </a:spcBef>
              <a:buSzTx/>
              <a:buFont typeface="Wingdings" pitchFamily="2" charset="2"/>
              <a:buChar char="§"/>
            </a:pPr>
            <a:r>
              <a:rPr lang="en-US" smtClean="0"/>
              <a:t>useful for measuring spread</a:t>
            </a:r>
          </a:p>
          <a:p>
            <a:pPr marL="1092200" lvl="1" indent="-469900" eaLnBrk="1" hangingPunct="1">
              <a:lnSpc>
                <a:spcPct val="85000"/>
              </a:lnSpc>
              <a:spcBef>
                <a:spcPct val="15000"/>
              </a:spcBef>
              <a:buSzTx/>
              <a:buFont typeface="Wingdings" pitchFamily="2" charset="2"/>
              <a:buChar char="§"/>
            </a:pPr>
            <a:r>
              <a:rPr lang="en-US" smtClean="0"/>
              <a:t>MAD = </a:t>
            </a:r>
          </a:p>
        </p:txBody>
      </p:sp>
      <p:graphicFrame>
        <p:nvGraphicFramePr>
          <p:cNvPr id="31748" name="Object 6"/>
          <p:cNvGraphicFramePr>
            <a:graphicFrameLocks noChangeAspect="1"/>
          </p:cNvGraphicFramePr>
          <p:nvPr>
            <p:ph sz="quarter" idx="3"/>
          </p:nvPr>
        </p:nvGraphicFramePr>
        <p:xfrm>
          <a:off x="3475038" y="5054600"/>
          <a:ext cx="1498600" cy="996950"/>
        </p:xfrm>
        <a:graphic>
          <a:graphicData uri="http://schemas.openxmlformats.org/presentationml/2006/ole">
            <mc:AlternateContent xmlns:mc="http://schemas.openxmlformats.org/markup-compatibility/2006">
              <mc:Choice xmlns:v="urn:schemas-microsoft-com:vml" Requires="v">
                <p:oleObj spid="_x0000_s31749" name="Equation" r:id="rId3" imgW="723586" imgH="482391" progId="Equation.3">
                  <p:embed/>
                </p:oleObj>
              </mc:Choice>
              <mc:Fallback>
                <p:oleObj name="Equation" r:id="rId3" imgW="723586" imgH="48239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5038" y="5054600"/>
                        <a:ext cx="149860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Agenda</a:t>
            </a:r>
          </a:p>
        </p:txBody>
      </p:sp>
      <p:sp>
        <p:nvSpPr>
          <p:cNvPr id="5123" name="Rectangle 3"/>
          <p:cNvSpPr>
            <a:spLocks noGrp="1" noChangeArrowheads="1"/>
          </p:cNvSpPr>
          <p:nvPr>
            <p:ph type="body" idx="1"/>
          </p:nvPr>
        </p:nvSpPr>
        <p:spPr/>
        <p:txBody>
          <a:bodyPr/>
          <a:lstStyle/>
          <a:p>
            <a:pPr marL="392113" indent="-392113" eaLnBrk="1" hangingPunct="1"/>
            <a:r>
              <a:rPr lang="en-US" smtClean="0"/>
              <a:t>Measures of Central Tendency </a:t>
            </a:r>
          </a:p>
          <a:p>
            <a:pPr marL="392113" indent="-392113" eaLnBrk="1" hangingPunct="1"/>
            <a:r>
              <a:rPr lang="en-US" smtClean="0"/>
              <a:t>Measures of Variation </a:t>
            </a:r>
          </a:p>
          <a:p>
            <a:pPr marL="392113" indent="-392113" eaLnBrk="1" hangingPunct="1"/>
            <a:r>
              <a:rPr lang="en-US" smtClean="0"/>
              <a:t>Tables and Graphs </a:t>
            </a: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marL="762000" indent="-762000" eaLnBrk="1" hangingPunct="1"/>
            <a:r>
              <a:rPr lang="en-US" sz="4000" smtClean="0"/>
              <a:t>2.4. MAD: Example </a:t>
            </a:r>
          </a:p>
        </p:txBody>
      </p:sp>
      <p:sp>
        <p:nvSpPr>
          <p:cNvPr id="32771" name="Rectangle 3"/>
          <p:cNvSpPr>
            <a:spLocks noGrp="1" noChangeArrowheads="1"/>
          </p:cNvSpPr>
          <p:nvPr>
            <p:ph type="body" sz="half" idx="1"/>
          </p:nvPr>
        </p:nvSpPr>
        <p:spPr>
          <a:xfrm>
            <a:off x="990600" y="2057400"/>
            <a:ext cx="7848600" cy="4114800"/>
          </a:xfrm>
        </p:spPr>
        <p:txBody>
          <a:bodyPr/>
          <a:lstStyle/>
          <a:p>
            <a:pPr marL="457200" indent="-457200" eaLnBrk="1" hangingPunct="1">
              <a:lnSpc>
                <a:spcPct val="85000"/>
              </a:lnSpc>
              <a:spcBef>
                <a:spcPct val="15000"/>
              </a:spcBef>
              <a:buSzTx/>
              <a:buFont typeface="Wingdings" pitchFamily="2" charset="2"/>
              <a:buChar char="§"/>
            </a:pPr>
            <a:r>
              <a:rPr lang="en-US" smtClean="0"/>
              <a:t>Using the number {2,5,9} we obtain </a:t>
            </a:r>
          </a:p>
        </p:txBody>
      </p:sp>
      <p:pic>
        <p:nvPicPr>
          <p:cNvPr id="32772" name="Picture 6"/>
          <p:cNvPicPr>
            <a:picLocks noChangeAspect="1" noChangeArrowheads="1"/>
          </p:cNvPicPr>
          <p:nvPr>
            <p:ph sz="quarter" idx="2"/>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l="16031" t="56421" r="48901" b="19708"/>
          <a:stretch>
            <a:fillRect/>
          </a:stretch>
        </p:blipFill>
        <p:spPr>
          <a:xfrm>
            <a:off x="1727200" y="2743200"/>
            <a:ext cx="5994400" cy="3060700"/>
          </a:xfrm>
          <a:noFill/>
        </p:spPr>
      </p:pic>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965200" indent="-965200" eaLnBrk="1" hangingPunct="1"/>
            <a:r>
              <a:rPr lang="en-US" sz="4000" smtClean="0"/>
              <a:t>2.5. Variance &amp; SD </a:t>
            </a:r>
          </a:p>
        </p:txBody>
      </p:sp>
      <p:sp>
        <p:nvSpPr>
          <p:cNvPr id="33795" name="Rectangle 3"/>
          <p:cNvSpPr>
            <a:spLocks noGrp="1" noChangeArrowheads="1"/>
          </p:cNvSpPr>
          <p:nvPr>
            <p:ph type="body" sz="half" idx="1"/>
          </p:nvPr>
        </p:nvSpPr>
        <p:spPr>
          <a:xfrm>
            <a:off x="990600" y="2057400"/>
            <a:ext cx="7848600" cy="4114800"/>
          </a:xfrm>
        </p:spPr>
        <p:txBody>
          <a:bodyPr/>
          <a:lstStyle/>
          <a:p>
            <a:pPr marL="457200" indent="-457200" eaLnBrk="1" hangingPunct="1">
              <a:lnSpc>
                <a:spcPct val="85000"/>
              </a:lnSpc>
              <a:spcBef>
                <a:spcPct val="15000"/>
              </a:spcBef>
              <a:buSzTx/>
              <a:buFont typeface="Wingdings" pitchFamily="2" charset="2"/>
              <a:buChar char="§"/>
            </a:pPr>
            <a:r>
              <a:rPr lang="en-US" i="1" smtClean="0"/>
              <a:t>Variance</a:t>
            </a:r>
            <a:r>
              <a:rPr lang="en-US" smtClean="0"/>
              <a:t> – mean of the squared deviations from the average </a:t>
            </a:r>
          </a:p>
          <a:p>
            <a:pPr marL="457200" indent="-457200" eaLnBrk="1" hangingPunct="1">
              <a:lnSpc>
                <a:spcPct val="85000"/>
              </a:lnSpc>
              <a:spcBef>
                <a:spcPct val="15000"/>
              </a:spcBef>
              <a:buSzTx/>
              <a:buFont typeface="Wingdings" pitchFamily="2" charset="2"/>
              <a:buChar char="§"/>
            </a:pPr>
            <a:r>
              <a:rPr lang="en-US" i="1" smtClean="0"/>
              <a:t>Standard deviation</a:t>
            </a:r>
            <a:r>
              <a:rPr lang="en-US" smtClean="0"/>
              <a:t> (SD) – square root of the variance </a:t>
            </a:r>
          </a:p>
        </p:txBody>
      </p:sp>
    </p:spTree>
  </p:cSld>
  <p:clrMapOvr>
    <a:masterClrMapping/>
  </p:clrMapOvr>
  <p:transition>
    <p:checke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marL="965200" indent="-965200" eaLnBrk="1" hangingPunct="1"/>
            <a:r>
              <a:rPr lang="en-US" sz="4000" smtClean="0"/>
              <a:t>2.5. Variance &amp; SD</a:t>
            </a:r>
          </a:p>
        </p:txBody>
      </p:sp>
      <p:sp>
        <p:nvSpPr>
          <p:cNvPr id="34819" name="Rectangle 3"/>
          <p:cNvSpPr>
            <a:spLocks noGrp="1" noChangeArrowheads="1"/>
          </p:cNvSpPr>
          <p:nvPr>
            <p:ph type="body" sz="half" idx="1"/>
          </p:nvPr>
        </p:nvSpPr>
        <p:spPr>
          <a:xfrm>
            <a:off x="990600" y="2057400"/>
            <a:ext cx="7848600" cy="4114800"/>
          </a:xfrm>
        </p:spPr>
        <p:txBody>
          <a:bodyPr/>
          <a:lstStyle/>
          <a:p>
            <a:pPr marL="457200" indent="-457200" eaLnBrk="1" hangingPunct="1">
              <a:lnSpc>
                <a:spcPct val="85000"/>
              </a:lnSpc>
              <a:spcBef>
                <a:spcPct val="15000"/>
              </a:spcBef>
              <a:buSzTx/>
              <a:buFont typeface="Wingdings" pitchFamily="2" charset="2"/>
              <a:buChar char="§"/>
            </a:pPr>
            <a:r>
              <a:rPr lang="en-US" b="1" smtClean="0"/>
              <a:t>Chebychev’s Inequality</a:t>
            </a:r>
            <a:r>
              <a:rPr lang="en-US" smtClean="0"/>
              <a:t> indicates that for all data sets</a:t>
            </a:r>
          </a:p>
          <a:p>
            <a:pPr marL="1092200" lvl="1" indent="-469900" eaLnBrk="1" hangingPunct="1">
              <a:lnSpc>
                <a:spcPct val="85000"/>
              </a:lnSpc>
              <a:spcBef>
                <a:spcPct val="15000"/>
              </a:spcBef>
              <a:buSzTx/>
              <a:buFont typeface="Wingdings" pitchFamily="2" charset="2"/>
              <a:buChar char="§"/>
            </a:pPr>
            <a:r>
              <a:rPr lang="en-US" smtClean="0"/>
              <a:t>at least three fourths of the data are within two standard deviations from the mean</a:t>
            </a:r>
          </a:p>
          <a:p>
            <a:pPr marL="1092200" lvl="1" indent="-469900" eaLnBrk="1" hangingPunct="1">
              <a:lnSpc>
                <a:spcPct val="85000"/>
              </a:lnSpc>
              <a:spcBef>
                <a:spcPct val="15000"/>
              </a:spcBef>
              <a:buSzTx/>
              <a:buFont typeface="Wingdings" pitchFamily="2" charset="2"/>
              <a:buChar char="§"/>
            </a:pPr>
            <a:r>
              <a:rPr lang="en-US" smtClean="0"/>
              <a:t>at least eight ninths of the data are within three standard deviations from the mean. </a:t>
            </a:r>
          </a:p>
        </p:txBody>
      </p:sp>
    </p:spTree>
  </p:cSld>
  <p:clrMapOvr>
    <a:masterClrMapping/>
  </p:clrMapOvr>
  <p:transition>
    <p:blinds/>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marL="965200" indent="-965200" eaLnBrk="1" hangingPunct="1"/>
            <a:r>
              <a:rPr lang="en-US" sz="4000" smtClean="0"/>
              <a:t>2.5. Variance &amp; SD: Example </a:t>
            </a:r>
          </a:p>
        </p:txBody>
      </p:sp>
      <p:graphicFrame>
        <p:nvGraphicFramePr>
          <p:cNvPr id="123004" name="Group 124"/>
          <p:cNvGraphicFramePr>
            <a:graphicFrameLocks noGrp="1"/>
          </p:cNvGraphicFramePr>
          <p:nvPr>
            <p:ph idx="1"/>
          </p:nvPr>
        </p:nvGraphicFramePr>
        <p:xfrm>
          <a:off x="1473200" y="2387600"/>
          <a:ext cx="7061200" cy="3225801"/>
        </p:xfrm>
        <a:graphic>
          <a:graphicData uri="http://schemas.openxmlformats.org/drawingml/2006/table">
            <a:tbl>
              <a:tblPr/>
              <a:tblGrid>
                <a:gridCol w="2168525"/>
                <a:gridCol w="2708275"/>
                <a:gridCol w="2184400"/>
              </a:tblGrid>
              <a:tr h="85407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Tahoma" pitchFamily="34" charset="0"/>
                          <a:cs typeface="Times New Roman" pitchFamily="18" charset="0"/>
                        </a:rPr>
                        <a:t>Sample Data</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Tahoma" pitchFamily="34" charset="0"/>
                          <a:cs typeface="Times New Roman" pitchFamily="18" charset="0"/>
                        </a:rPr>
                        <a:t>Deviations from</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Tahoma" pitchFamily="34" charset="0"/>
                          <a:cs typeface="Times New Roman" pitchFamily="18" charset="0"/>
                        </a:rPr>
                        <a:t>the Average</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Tahoma" pitchFamily="34" charset="0"/>
                          <a:cs typeface="Times New Roman" pitchFamily="18" charset="0"/>
                        </a:rPr>
                        <a:t>Squared Deviations</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46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-47</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-48</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2304</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46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28</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27</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729</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0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37</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36</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1296</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46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-47</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-48</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2304</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46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34</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33</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1089</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diamon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marL="965200" indent="-965200" eaLnBrk="1" hangingPunct="1"/>
            <a:r>
              <a:rPr lang="en-US" sz="4000" smtClean="0"/>
              <a:t>2.5. Variance &amp; SD: Example</a:t>
            </a:r>
          </a:p>
        </p:txBody>
      </p:sp>
      <p:sp>
        <p:nvSpPr>
          <p:cNvPr id="36867" name="Rectangle 3"/>
          <p:cNvSpPr>
            <a:spLocks noGrp="1" noChangeArrowheads="1"/>
          </p:cNvSpPr>
          <p:nvPr>
            <p:ph type="body" sz="half" idx="1"/>
          </p:nvPr>
        </p:nvSpPr>
        <p:spPr>
          <a:xfrm>
            <a:off x="990600" y="2057400"/>
            <a:ext cx="7848600" cy="4114800"/>
          </a:xfrm>
        </p:spPr>
        <p:txBody>
          <a:bodyPr/>
          <a:lstStyle/>
          <a:p>
            <a:pPr marL="457200" indent="-457200" eaLnBrk="1" hangingPunct="1">
              <a:lnSpc>
                <a:spcPct val="85000"/>
              </a:lnSpc>
              <a:spcBef>
                <a:spcPct val="15000"/>
              </a:spcBef>
              <a:buSzTx/>
              <a:buFont typeface="Wingdings" pitchFamily="2" charset="2"/>
              <a:buChar char="§"/>
            </a:pPr>
            <a:r>
              <a:rPr lang="en-US" smtClean="0"/>
              <a:t>To compute for standard deviation</a:t>
            </a:r>
          </a:p>
          <a:p>
            <a:pPr marL="1092200" lvl="1" indent="-469900" eaLnBrk="1" hangingPunct="1">
              <a:lnSpc>
                <a:spcPct val="85000"/>
              </a:lnSpc>
              <a:spcBef>
                <a:spcPct val="15000"/>
              </a:spcBef>
              <a:buSzPct val="90000"/>
              <a:buFont typeface="Wingdings" pitchFamily="2" charset="2"/>
              <a:buAutoNum type="arabicPeriod"/>
            </a:pPr>
            <a:r>
              <a:rPr lang="en-US" sz="2400" smtClean="0"/>
              <a:t>compute the sample mean, i.e. sum the values in the first column and divide by the number of items thus yielding </a:t>
            </a:r>
          </a:p>
          <a:p>
            <a:pPr marL="1092200" lvl="1" indent="-469900" eaLnBrk="1" hangingPunct="1">
              <a:buSzPct val="90000"/>
              <a:buFont typeface="Wingdings" pitchFamily="2" charset="2"/>
              <a:buAutoNum type="arabicPeriod"/>
            </a:pPr>
            <a:r>
              <a:rPr lang="en-US" sz="2400" smtClean="0"/>
              <a:t>subtract the sample mean from each of the items (yielding the “deviations from the average”): (2</a:t>
            </a:r>
            <a:r>
              <a:rPr lang="en-US" sz="2400" baseline="30000" smtClean="0"/>
              <a:t>nd</a:t>
            </a:r>
            <a:r>
              <a:rPr lang="en-US" sz="2400" smtClean="0"/>
              <a:t> column in the table)</a:t>
            </a:r>
          </a:p>
          <a:p>
            <a:pPr marL="1092200" lvl="1" indent="-469900" eaLnBrk="1" hangingPunct="1">
              <a:buSzPct val="90000"/>
              <a:buFont typeface="Wingdings" pitchFamily="2" charset="2"/>
              <a:buAutoNum type="arabicPeriod"/>
            </a:pPr>
            <a:r>
              <a:rPr lang="en-US" sz="2400" smtClean="0"/>
              <a:t>square the deviations from the average (2</a:t>
            </a:r>
            <a:r>
              <a:rPr lang="en-US" sz="2400" baseline="30000" smtClean="0"/>
              <a:t>nd</a:t>
            </a:r>
            <a:r>
              <a:rPr lang="en-US" sz="2400" smtClean="0"/>
              <a:t>  column): (3</a:t>
            </a:r>
            <a:r>
              <a:rPr lang="en-US" sz="2400" baseline="30000" smtClean="0"/>
              <a:t>rd</a:t>
            </a:r>
            <a:r>
              <a:rPr lang="en-US" sz="2400" smtClean="0"/>
              <a:t> column in the table) </a:t>
            </a:r>
          </a:p>
        </p:txBody>
      </p:sp>
      <p:pic>
        <p:nvPicPr>
          <p:cNvPr id="36868" name="Picture 4"/>
          <p:cNvPicPr>
            <a:picLocks noChangeAspect="1" noChangeArrowheads="1"/>
          </p:cNvPicPr>
          <p:nvPr>
            <p:ph sz="half" idx="2"/>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l="40224" t="47403" r="55440" b="48924"/>
          <a:stretch>
            <a:fillRect/>
          </a:stretch>
        </p:blipFill>
        <p:spPr>
          <a:xfrm>
            <a:off x="4800600" y="3114675"/>
            <a:ext cx="827088" cy="525463"/>
          </a:xfrm>
          <a:noFill/>
        </p:spPr>
      </p:pic>
    </p:spTree>
  </p:cSld>
  <p:clrMapOvr>
    <a:masterClrMapping/>
  </p:clrMapOvr>
  <p:transition>
    <p:zoom dir="in"/>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marL="965200" indent="-965200" eaLnBrk="1" hangingPunct="1"/>
            <a:r>
              <a:rPr lang="en-US" sz="4000" smtClean="0"/>
              <a:t>2.5. Variance &amp; SD: Example</a:t>
            </a:r>
          </a:p>
        </p:txBody>
      </p:sp>
      <p:sp>
        <p:nvSpPr>
          <p:cNvPr id="37891" name="Rectangle 3"/>
          <p:cNvSpPr>
            <a:spLocks noGrp="1" noChangeArrowheads="1"/>
          </p:cNvSpPr>
          <p:nvPr>
            <p:ph type="body" sz="half" idx="1"/>
          </p:nvPr>
        </p:nvSpPr>
        <p:spPr>
          <a:xfrm>
            <a:off x="990600" y="2057400"/>
            <a:ext cx="7848600" cy="4114800"/>
          </a:xfrm>
        </p:spPr>
        <p:txBody>
          <a:bodyPr/>
          <a:lstStyle/>
          <a:p>
            <a:pPr marL="457200" indent="-457200" eaLnBrk="1" hangingPunct="1">
              <a:lnSpc>
                <a:spcPct val="85000"/>
              </a:lnSpc>
              <a:spcBef>
                <a:spcPct val="15000"/>
              </a:spcBef>
              <a:buSzTx/>
              <a:buFont typeface="Wingdings" pitchFamily="2" charset="2"/>
              <a:buChar char="§"/>
            </a:pPr>
            <a:r>
              <a:rPr lang="en-US" smtClean="0"/>
              <a:t>To compute for standard deviation</a:t>
            </a:r>
          </a:p>
          <a:p>
            <a:pPr marL="1092200" lvl="1" indent="-469900" eaLnBrk="1" hangingPunct="1">
              <a:buSzPct val="90000"/>
              <a:buFont typeface="Wingdings" pitchFamily="2" charset="2"/>
              <a:buAutoNum type="arabicPeriod" startAt="4"/>
            </a:pPr>
            <a:r>
              <a:rPr lang="en-US" sz="2400" smtClean="0"/>
              <a:t>sum the values in the third column and divide by one less than the number of data, thus yielding  </a:t>
            </a:r>
            <a:r>
              <a:rPr lang="en-US" sz="2400" i="1" smtClean="0"/>
              <a:t>s</a:t>
            </a:r>
            <a:r>
              <a:rPr lang="en-US" sz="2400" baseline="30000" smtClean="0"/>
              <a:t>2</a:t>
            </a:r>
            <a:r>
              <a:rPr lang="en-US" sz="2400" smtClean="0"/>
              <a:t> = 7722/4 = 1930.5</a:t>
            </a:r>
          </a:p>
          <a:p>
            <a:pPr marL="1092200" lvl="1" indent="-469900" eaLnBrk="1" hangingPunct="1">
              <a:buSzPct val="90000"/>
              <a:buFont typeface="Wingdings" pitchFamily="2" charset="2"/>
              <a:buAutoNum type="arabicPeriod" startAt="4"/>
            </a:pPr>
            <a:r>
              <a:rPr lang="en-US" sz="2400" smtClean="0"/>
              <a:t>take the square root of the result from (4): </a:t>
            </a:r>
          </a:p>
          <a:p>
            <a:pPr marL="1092200" lvl="1" indent="-469900" eaLnBrk="1" hangingPunct="1">
              <a:buSzPct val="90000"/>
              <a:buFont typeface="Wingdings" pitchFamily="2" charset="2"/>
              <a:buNone/>
            </a:pPr>
            <a:r>
              <a:rPr lang="en-US" sz="2400" i="1" smtClean="0"/>
              <a:t>	s</a:t>
            </a:r>
            <a:r>
              <a:rPr lang="en-US" sz="2400" smtClean="0"/>
              <a:t> = 43.937</a:t>
            </a:r>
          </a:p>
        </p:txBody>
      </p:sp>
    </p:spTree>
  </p:cSld>
  <p:clrMapOvr>
    <a:masterClrMapping/>
  </p:clrMapOvr>
  <p:transition>
    <p:check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marL="965200" indent="-965200" eaLnBrk="1" hangingPunct="1"/>
            <a:r>
              <a:rPr lang="en-US" sz="4000" smtClean="0"/>
              <a:t>2.5. Variance &amp; SD in Excel</a:t>
            </a:r>
          </a:p>
        </p:txBody>
      </p:sp>
      <p:sp>
        <p:nvSpPr>
          <p:cNvPr id="38915" name="Rectangle 3"/>
          <p:cNvSpPr>
            <a:spLocks noGrp="1" noChangeArrowheads="1"/>
          </p:cNvSpPr>
          <p:nvPr>
            <p:ph type="body" sz="half" idx="1"/>
          </p:nvPr>
        </p:nvSpPr>
        <p:spPr>
          <a:xfrm>
            <a:off x="990600" y="2057400"/>
            <a:ext cx="7848600" cy="4114800"/>
          </a:xfrm>
        </p:spPr>
        <p:txBody>
          <a:bodyPr/>
          <a:lstStyle/>
          <a:p>
            <a:pPr marL="457200" indent="-457200" algn="just" eaLnBrk="1" hangingPunct="1">
              <a:lnSpc>
                <a:spcPct val="85000"/>
              </a:lnSpc>
              <a:spcBef>
                <a:spcPct val="15000"/>
              </a:spcBef>
              <a:buSzTx/>
              <a:buFont typeface="Wingdings" pitchFamily="2" charset="2"/>
              <a:buNone/>
            </a:pPr>
            <a:r>
              <a:rPr lang="en-US" smtClean="0"/>
              <a:t>	standard deviation = STDEV(A2:A6)</a:t>
            </a:r>
          </a:p>
          <a:p>
            <a:pPr marL="457200" indent="-457200" algn="just" eaLnBrk="1" hangingPunct="1">
              <a:lnSpc>
                <a:spcPct val="85000"/>
              </a:lnSpc>
              <a:spcBef>
                <a:spcPct val="15000"/>
              </a:spcBef>
              <a:buSzTx/>
              <a:buFont typeface="Wingdings" pitchFamily="2" charset="2"/>
              <a:buNone/>
            </a:pPr>
            <a:r>
              <a:rPr lang="en-US" smtClean="0"/>
              <a:t>					  = s = 43.397  </a:t>
            </a:r>
          </a:p>
          <a:p>
            <a:pPr marL="1092200" lvl="1" indent="-469900" eaLnBrk="1" hangingPunct="1">
              <a:lnSpc>
                <a:spcPct val="85000"/>
              </a:lnSpc>
              <a:spcBef>
                <a:spcPct val="15000"/>
              </a:spcBef>
              <a:buSzTx/>
              <a:buFont typeface="Wingdings" pitchFamily="2" charset="2"/>
              <a:buChar char="§"/>
            </a:pPr>
            <a:r>
              <a:rPr lang="en-US" smtClean="0"/>
              <a:t>According to Chebychev’s Inequality, we may expect at least ¾ of the data to be within the interval from 1-2(43.397) =    -86.87 up to 1+2(43.397) = 88.87. The Chebychev bound may be quite conservative. In fact, here, all the data are within this interval </a:t>
            </a:r>
          </a:p>
        </p:txBody>
      </p:sp>
    </p:spTree>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marL="965200" indent="-965200" eaLnBrk="1" hangingPunct="1"/>
            <a:r>
              <a:rPr lang="en-US" sz="4000" smtClean="0"/>
              <a:t>2.6. Coefficient of Variation (CV)</a:t>
            </a:r>
          </a:p>
        </p:txBody>
      </p:sp>
      <p:sp>
        <p:nvSpPr>
          <p:cNvPr id="39939" name="Rectangle 3"/>
          <p:cNvSpPr>
            <a:spLocks noGrp="1" noChangeArrowheads="1"/>
          </p:cNvSpPr>
          <p:nvPr>
            <p:ph type="body" sz="half" idx="1"/>
          </p:nvPr>
        </p:nvSpPr>
        <p:spPr>
          <a:xfrm>
            <a:off x="990600" y="2057400"/>
            <a:ext cx="7848600" cy="4114800"/>
          </a:xfrm>
        </p:spPr>
        <p:txBody>
          <a:bodyPr/>
          <a:lstStyle/>
          <a:p>
            <a:pPr marL="457200" indent="-457200" eaLnBrk="1" hangingPunct="1">
              <a:lnSpc>
                <a:spcPct val="85000"/>
              </a:lnSpc>
              <a:spcBef>
                <a:spcPct val="15000"/>
              </a:spcBef>
              <a:buSzTx/>
              <a:buFont typeface="Wingdings" pitchFamily="2" charset="2"/>
              <a:buChar char="§"/>
            </a:pPr>
            <a:r>
              <a:rPr lang="en-US" smtClean="0"/>
              <a:t>the ratio of the standard deviation to the mean, expressed in percent.</a:t>
            </a:r>
          </a:p>
        </p:txBody>
      </p:sp>
    </p:spTree>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marL="965200" indent="-965200" eaLnBrk="1" hangingPunct="1"/>
            <a:r>
              <a:rPr lang="en-US" sz="4000" smtClean="0"/>
              <a:t>2.6. CV: Example</a:t>
            </a:r>
          </a:p>
        </p:txBody>
      </p:sp>
      <p:graphicFrame>
        <p:nvGraphicFramePr>
          <p:cNvPr id="129183" name="Group 159"/>
          <p:cNvGraphicFramePr>
            <a:graphicFrameLocks noGrp="1"/>
          </p:cNvGraphicFramePr>
          <p:nvPr>
            <p:ph sz="half" idx="2"/>
          </p:nvPr>
        </p:nvGraphicFramePr>
        <p:xfrm>
          <a:off x="1652588" y="2143125"/>
          <a:ext cx="7075487" cy="3608389"/>
        </p:xfrm>
        <a:graphic>
          <a:graphicData uri="http://schemas.openxmlformats.org/drawingml/2006/table">
            <a:tbl>
              <a:tblPr/>
              <a:tblGrid>
                <a:gridCol w="1404937"/>
                <a:gridCol w="2854325"/>
                <a:gridCol w="950913"/>
                <a:gridCol w="1089025"/>
                <a:gridCol w="776287"/>
              </a:tblGrid>
              <a:tr h="5906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Province</a:t>
                      </a:r>
                      <a:endParaRPr kumimoji="0" lang="en-US" sz="20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Data</a:t>
                      </a:r>
                      <a:endParaRPr kumimoji="0" lang="en-US" sz="20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Mean</a:t>
                      </a:r>
                      <a:endParaRPr kumimoji="0" lang="en-US" sz="20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SD</a:t>
                      </a:r>
                      <a:endParaRPr kumimoji="0" lang="en-US" sz="20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CV</a:t>
                      </a:r>
                      <a:endParaRPr kumimoji="0" lang="en-US" sz="20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592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A</a:t>
                      </a:r>
                      <a:endParaRPr kumimoji="0" lang="en-US" sz="20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392, 103, 450, 1040, 201, 501, 294,385, 672, 216</a:t>
                      </a:r>
                      <a:endParaRPr kumimoji="0" lang="en-US" sz="20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425.4</a:t>
                      </a:r>
                      <a:endParaRPr kumimoji="0" lang="en-US" sz="20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271.42</a:t>
                      </a:r>
                      <a:endParaRPr kumimoji="0" lang="en-US" sz="20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0.64</a:t>
                      </a:r>
                      <a:endParaRPr kumimoji="0" lang="en-US" sz="20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592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B</a:t>
                      </a:r>
                      <a:endParaRPr kumimoji="0" lang="en-US" sz="20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1264, 1041, 2889, 719, 14021, 10793, 823, 570, 602, 573</a:t>
                      </a:r>
                      <a:endParaRPr kumimoji="0" lang="en-US" sz="20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3329.5</a:t>
                      </a:r>
                      <a:endParaRPr kumimoji="0" lang="en-US" sz="20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4892.84</a:t>
                      </a:r>
                      <a:endParaRPr kumimoji="0" lang="en-US" sz="20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1.47</a:t>
                      </a:r>
                      <a:endParaRPr kumimoji="0" lang="en-US" sz="20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592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C</a:t>
                      </a:r>
                      <a:endParaRPr kumimoji="0" lang="en-US" sz="20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1124, 578, 489, 3913, 1452, 2059, 632, 1668, 848, 416</a:t>
                      </a:r>
                      <a:endParaRPr kumimoji="0" lang="en-US" sz="20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1317.9</a:t>
                      </a:r>
                      <a:endParaRPr kumimoji="0" lang="en-US" sz="20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1064.64</a:t>
                      </a:r>
                      <a:endParaRPr kumimoji="0" lang="en-US" sz="20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0.81</a:t>
                      </a:r>
                      <a:endParaRPr kumimoji="0" lang="en-US" sz="20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checke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marL="838200" indent="-838200" eaLnBrk="1" hangingPunct="1">
              <a:buFontTx/>
              <a:buAutoNum type="arabicPeriod" startAt="3"/>
            </a:pPr>
            <a:r>
              <a:rPr lang="en-US" smtClean="0"/>
              <a:t>Tables and Graphs</a:t>
            </a:r>
          </a:p>
        </p:txBody>
      </p:sp>
      <p:sp>
        <p:nvSpPr>
          <p:cNvPr id="41987" name="Rectangle 3"/>
          <p:cNvSpPr>
            <a:spLocks noGrp="1" noChangeArrowheads="1"/>
          </p:cNvSpPr>
          <p:nvPr>
            <p:ph type="body" idx="1"/>
          </p:nvPr>
        </p:nvSpPr>
        <p:spPr/>
        <p:txBody>
          <a:bodyPr/>
          <a:lstStyle/>
          <a:p>
            <a:pPr marL="392113" indent="-392113" eaLnBrk="1" hangingPunct="1">
              <a:buSzTx/>
              <a:buFont typeface="Wingdings" pitchFamily="2" charset="2"/>
              <a:buChar char="§"/>
            </a:pPr>
            <a:r>
              <a:rPr lang="en-US" smtClean="0"/>
              <a:t>Box-Plots</a:t>
            </a:r>
          </a:p>
          <a:p>
            <a:pPr marL="392113" indent="-392113" eaLnBrk="1" hangingPunct="1">
              <a:buSzTx/>
              <a:buFont typeface="Wingdings" pitchFamily="2" charset="2"/>
              <a:buChar char="§"/>
            </a:pPr>
            <a:r>
              <a:rPr lang="en-US" smtClean="0"/>
              <a:t>Frequency Table</a:t>
            </a:r>
          </a:p>
          <a:p>
            <a:pPr marL="392113" indent="-392113" eaLnBrk="1" hangingPunct="1">
              <a:buSzTx/>
              <a:buFont typeface="Wingdings" pitchFamily="2" charset="2"/>
              <a:buChar char="§"/>
            </a:pPr>
            <a:r>
              <a:rPr lang="en-US" smtClean="0"/>
              <a:t>Histograms</a:t>
            </a:r>
          </a:p>
          <a:p>
            <a:pPr marL="392113" indent="-392113" eaLnBrk="1" hangingPunct="1">
              <a:buSzTx/>
              <a:buFont typeface="Wingdings" pitchFamily="2" charset="2"/>
              <a:buChar char="§"/>
            </a:pPr>
            <a:r>
              <a:rPr lang="en-US" smtClean="0"/>
              <a:t>Stem-and-Leaf Display</a:t>
            </a:r>
          </a:p>
          <a:p>
            <a:pPr marL="392113" indent="-392113" eaLnBrk="1" hangingPunct="1">
              <a:buSzTx/>
              <a:buFont typeface="Wingdings" pitchFamily="2" charset="2"/>
              <a:buChar char="§"/>
            </a:pPr>
            <a:r>
              <a:rPr lang="en-US" smtClean="0"/>
              <a:t>Pie Chart</a:t>
            </a:r>
          </a:p>
        </p:txBody>
      </p:sp>
    </p:spTree>
  </p:cSld>
  <p:clrMapOvr>
    <a:masterClrMapping/>
  </p:clrMapOvr>
  <p:transition>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marL="762000" indent="-762000" eaLnBrk="1" hangingPunct="1">
              <a:buFontTx/>
              <a:buAutoNum type="arabicPeriod"/>
            </a:pPr>
            <a:r>
              <a:rPr lang="en-US" smtClean="0"/>
              <a:t>Measures of Cntrl Tndency</a:t>
            </a:r>
          </a:p>
        </p:txBody>
      </p:sp>
      <p:sp>
        <p:nvSpPr>
          <p:cNvPr id="6147" name="Rectangle 3"/>
          <p:cNvSpPr>
            <a:spLocks noGrp="1" noChangeArrowheads="1"/>
          </p:cNvSpPr>
          <p:nvPr>
            <p:ph type="body" idx="1"/>
          </p:nvPr>
        </p:nvSpPr>
        <p:spPr/>
        <p:txBody>
          <a:bodyPr/>
          <a:lstStyle/>
          <a:p>
            <a:pPr marL="392113" indent="-392113" eaLnBrk="1" hangingPunct="1">
              <a:buSzTx/>
              <a:buFont typeface="Wingdings" pitchFamily="2" charset="2"/>
              <a:buChar char="§"/>
            </a:pPr>
            <a:r>
              <a:rPr lang="en-US" i="1" smtClean="0"/>
              <a:t>Average (or mean)</a:t>
            </a:r>
            <a:r>
              <a:rPr lang="en-US" smtClean="0"/>
              <a:t> – the sum of the data divided by the number of data </a:t>
            </a:r>
          </a:p>
          <a:p>
            <a:pPr marL="392113" indent="-392113" eaLnBrk="1" hangingPunct="1">
              <a:buSzTx/>
              <a:buFont typeface="Wingdings" pitchFamily="2" charset="2"/>
              <a:buChar char="§"/>
            </a:pPr>
            <a:r>
              <a:rPr lang="en-US" i="1" smtClean="0"/>
              <a:t>Median</a:t>
            </a:r>
            <a:r>
              <a:rPr lang="en-US" b="1" smtClean="0"/>
              <a:t> </a:t>
            </a:r>
            <a:r>
              <a:rPr lang="en-US" smtClean="0"/>
              <a:t>– the “middle observation” when the data set is sorted (in either increasing or decreasing order)</a:t>
            </a:r>
          </a:p>
          <a:p>
            <a:pPr marL="392113" indent="-392113" eaLnBrk="1" hangingPunct="1">
              <a:buSzTx/>
              <a:buFont typeface="Wingdings" pitchFamily="2" charset="2"/>
              <a:buChar char="§"/>
            </a:pPr>
            <a:r>
              <a:rPr lang="en-US" i="1" smtClean="0"/>
              <a:t>Mode</a:t>
            </a:r>
            <a:r>
              <a:rPr lang="en-US" smtClean="0"/>
              <a:t> – the value that occurs most frequently </a:t>
            </a:r>
          </a:p>
        </p:txBody>
      </p:sp>
    </p:spTree>
  </p:cSld>
  <p:clrMapOvr>
    <a:masterClrMapping/>
  </p:clrMapOvr>
  <p:transition>
    <p:blinds/>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marL="965200" indent="-965200" eaLnBrk="1" hangingPunct="1"/>
            <a:r>
              <a:rPr lang="en-US" sz="4000" smtClean="0"/>
              <a:t>3.1. Box-Plots</a:t>
            </a:r>
          </a:p>
        </p:txBody>
      </p:sp>
      <p:sp>
        <p:nvSpPr>
          <p:cNvPr id="43011" name="Rectangle 3"/>
          <p:cNvSpPr>
            <a:spLocks noGrp="1" noChangeArrowheads="1"/>
          </p:cNvSpPr>
          <p:nvPr>
            <p:ph type="body" sz="half" idx="1"/>
          </p:nvPr>
        </p:nvSpPr>
        <p:spPr>
          <a:xfrm>
            <a:off x="990600" y="2057400"/>
            <a:ext cx="7848600" cy="4114800"/>
          </a:xfrm>
        </p:spPr>
        <p:txBody>
          <a:bodyPr/>
          <a:lstStyle/>
          <a:p>
            <a:pPr marL="457200" indent="-457200" eaLnBrk="1" hangingPunct="1">
              <a:lnSpc>
                <a:spcPct val="85000"/>
              </a:lnSpc>
              <a:spcBef>
                <a:spcPct val="15000"/>
              </a:spcBef>
              <a:buSzTx/>
              <a:buFont typeface="Wingdings" pitchFamily="2" charset="2"/>
              <a:buChar char="§"/>
            </a:pPr>
            <a:r>
              <a:rPr lang="en-US" smtClean="0"/>
              <a:t>incorporates the concepts of the five-number summary </a:t>
            </a:r>
          </a:p>
          <a:p>
            <a:pPr marL="457200" indent="-457200" eaLnBrk="1" hangingPunct="1">
              <a:lnSpc>
                <a:spcPct val="85000"/>
              </a:lnSpc>
              <a:spcBef>
                <a:spcPct val="15000"/>
              </a:spcBef>
              <a:buSzTx/>
              <a:buFont typeface="Wingdings" pitchFamily="2" charset="2"/>
              <a:buChar char="§"/>
            </a:pPr>
            <a:r>
              <a:rPr lang="en-US" i="1" smtClean="0"/>
              <a:t>Example:</a:t>
            </a:r>
            <a:r>
              <a:rPr lang="en-US" smtClean="0"/>
              <a:t> income of 100 car loan clients </a:t>
            </a:r>
          </a:p>
        </p:txBody>
      </p:sp>
      <p:pic>
        <p:nvPicPr>
          <p:cNvPr id="43012" name="Picture 4"/>
          <p:cNvPicPr>
            <a:picLocks noGrp="1" noChangeAspect="1" noChangeArrowheads="1"/>
          </p:cNvPicPr>
          <p:nvPr>
            <p:ph sz="quarter" idx="2"/>
          </p:nvPr>
        </p:nvPicPr>
        <p:blipFill>
          <a:blip r:embed="rId2">
            <a:lum contrast="6000"/>
            <a:extLst>
              <a:ext uri="{28A0092B-C50C-407E-A947-70E740481C1C}">
                <a14:useLocalDpi xmlns:a14="http://schemas.microsoft.com/office/drawing/2010/main" val="0"/>
              </a:ext>
            </a:extLst>
          </a:blip>
          <a:srcRect l="13594" t="47092" r="22105" b="26805"/>
          <a:stretch>
            <a:fillRect/>
          </a:stretch>
        </p:blipFill>
        <p:spPr>
          <a:xfrm>
            <a:off x="1470025" y="3429000"/>
            <a:ext cx="7673975" cy="2487613"/>
          </a:xfrm>
        </p:spPr>
      </p:pic>
    </p:spTree>
  </p:cSld>
  <p:clrMapOvr>
    <a:masterClrMapping/>
  </p:clrMapOvr>
  <p:transition>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marL="965200" indent="-965200" eaLnBrk="1" hangingPunct="1"/>
            <a:r>
              <a:rPr lang="en-US" sz="4000" smtClean="0"/>
              <a:t>3.1. Box-Plots: Example (cont’d)</a:t>
            </a:r>
          </a:p>
        </p:txBody>
      </p:sp>
      <p:sp>
        <p:nvSpPr>
          <p:cNvPr id="44035" name="Rectangle 3"/>
          <p:cNvSpPr>
            <a:spLocks noGrp="1" noChangeArrowheads="1"/>
          </p:cNvSpPr>
          <p:nvPr>
            <p:ph type="body" sz="half" idx="1"/>
          </p:nvPr>
        </p:nvSpPr>
        <p:spPr>
          <a:xfrm>
            <a:off x="990600" y="2057400"/>
            <a:ext cx="8153400" cy="4114800"/>
          </a:xfrm>
        </p:spPr>
        <p:txBody>
          <a:bodyPr/>
          <a:lstStyle/>
          <a:p>
            <a:pPr marL="401638" indent="-401638" eaLnBrk="1" hangingPunct="1">
              <a:lnSpc>
                <a:spcPct val="85000"/>
              </a:lnSpc>
              <a:spcBef>
                <a:spcPct val="15000"/>
              </a:spcBef>
              <a:buSzTx/>
              <a:buFont typeface="Wingdings" pitchFamily="2" charset="2"/>
              <a:buChar char="§"/>
            </a:pPr>
            <a:r>
              <a:rPr lang="en-US" smtClean="0"/>
              <a:t>Q1 = 23750; Q3 = 51880</a:t>
            </a:r>
          </a:p>
          <a:p>
            <a:pPr marL="914400" lvl="1" indent="-398463" eaLnBrk="1" hangingPunct="1">
              <a:lnSpc>
                <a:spcPct val="85000"/>
              </a:lnSpc>
              <a:spcBef>
                <a:spcPct val="15000"/>
              </a:spcBef>
              <a:buSzTx/>
              <a:buFont typeface="Wingdings" pitchFamily="2" charset="2"/>
              <a:buChar char="§"/>
            </a:pPr>
            <a:r>
              <a:rPr lang="en-US" smtClean="0"/>
              <a:t>inter-quartile range = 51880-23750 = 28130</a:t>
            </a:r>
          </a:p>
          <a:p>
            <a:pPr marL="401638" indent="-401638" eaLnBrk="1" hangingPunct="1">
              <a:lnSpc>
                <a:spcPct val="85000"/>
              </a:lnSpc>
              <a:spcBef>
                <a:spcPct val="15000"/>
              </a:spcBef>
              <a:buSzTx/>
              <a:buFont typeface="Wingdings" pitchFamily="2" charset="2"/>
              <a:buChar char="§"/>
            </a:pPr>
            <a:r>
              <a:rPr lang="en-US" smtClean="0"/>
              <a:t>cutoff points for to determine outliers:</a:t>
            </a:r>
          </a:p>
          <a:p>
            <a:pPr marL="914400" lvl="1" indent="-398463" eaLnBrk="1" hangingPunct="1">
              <a:lnSpc>
                <a:spcPct val="85000"/>
              </a:lnSpc>
              <a:spcBef>
                <a:spcPct val="15000"/>
              </a:spcBef>
              <a:buSzTx/>
              <a:buFont typeface="Wingdings" pitchFamily="2" charset="2"/>
              <a:buChar char="§"/>
            </a:pPr>
            <a:r>
              <a:rPr lang="en-US" smtClean="0"/>
              <a:t>23750-1.5*28130 = -18445</a:t>
            </a:r>
          </a:p>
          <a:p>
            <a:pPr marL="914400" lvl="1" indent="-398463" eaLnBrk="1" hangingPunct="1">
              <a:lnSpc>
                <a:spcPct val="85000"/>
              </a:lnSpc>
              <a:spcBef>
                <a:spcPct val="15000"/>
              </a:spcBef>
              <a:buSzTx/>
              <a:buFont typeface="Wingdings" pitchFamily="2" charset="2"/>
              <a:buChar char="§"/>
            </a:pPr>
            <a:r>
              <a:rPr lang="en-US" smtClean="0"/>
              <a:t>51880+1.5*28130 = 94075</a:t>
            </a:r>
          </a:p>
        </p:txBody>
      </p:sp>
    </p:spTree>
  </p:cSld>
  <p:clrMapOvr>
    <a:masterClrMapping/>
  </p:clrMapOvr>
  <p:transition>
    <p:check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marL="965200" indent="-965200" eaLnBrk="1" hangingPunct="1"/>
            <a:r>
              <a:rPr lang="en-US" sz="4000" smtClean="0"/>
              <a:t>3.1. Box-Plots: Example (cont’d)</a:t>
            </a:r>
          </a:p>
        </p:txBody>
      </p:sp>
      <p:pic>
        <p:nvPicPr>
          <p:cNvPr id="45059" name="Picture 5"/>
          <p:cNvPicPr>
            <a:picLocks noChangeAspect="1" noChangeArrowheads="1"/>
          </p:cNvPicPr>
          <p:nvPr>
            <p:ph idx="1"/>
          </p:nvPr>
        </p:nvPicPr>
        <p:blipFill>
          <a:blip r:embed="rId2" cstate="print">
            <a:lum bright="-20000"/>
            <a:extLst>
              <a:ext uri="{28A0092B-C50C-407E-A947-70E740481C1C}">
                <a14:useLocalDpi xmlns:a14="http://schemas.microsoft.com/office/drawing/2010/main" val="0"/>
              </a:ext>
            </a:extLst>
          </a:blip>
          <a:srcRect/>
          <a:stretch>
            <a:fillRect/>
          </a:stretch>
        </p:blipFill>
        <p:spPr>
          <a:xfrm>
            <a:off x="2697163" y="2127250"/>
            <a:ext cx="4594225" cy="3657600"/>
          </a:xfrm>
          <a:solidFill>
            <a:srgbClr val="DDDDDD"/>
          </a:solidFill>
        </p:spPr>
      </p:pic>
    </p:spTree>
  </p:cSld>
  <p:clrMapOvr>
    <a:masterClrMapping/>
  </p:clrMapOvr>
  <p:transition>
    <p:zoom dir="in"/>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marL="965200" indent="-965200" eaLnBrk="1" hangingPunct="1"/>
            <a:r>
              <a:rPr lang="en-US" sz="4000" smtClean="0"/>
              <a:t>3.2. Frequency Table</a:t>
            </a:r>
          </a:p>
        </p:txBody>
      </p:sp>
      <p:sp>
        <p:nvSpPr>
          <p:cNvPr id="46083" name="Rectangle 3"/>
          <p:cNvSpPr>
            <a:spLocks noGrp="1" noChangeArrowheads="1"/>
          </p:cNvSpPr>
          <p:nvPr>
            <p:ph type="body" sz="half" idx="1"/>
          </p:nvPr>
        </p:nvSpPr>
        <p:spPr>
          <a:xfrm>
            <a:off x="990600" y="2057400"/>
            <a:ext cx="8153400" cy="4114800"/>
          </a:xfrm>
        </p:spPr>
        <p:txBody>
          <a:bodyPr/>
          <a:lstStyle/>
          <a:p>
            <a:pPr marL="401638" indent="-401638" eaLnBrk="1" hangingPunct="1">
              <a:lnSpc>
                <a:spcPct val="85000"/>
              </a:lnSpc>
              <a:spcBef>
                <a:spcPct val="15000"/>
              </a:spcBef>
              <a:buSzTx/>
              <a:buFont typeface="Wingdings" pitchFamily="2" charset="2"/>
              <a:buChar char="§"/>
            </a:pPr>
            <a:r>
              <a:rPr lang="en-US" smtClean="0"/>
              <a:t>specifies class intervals and respective frequencies of data falling into the intervals </a:t>
            </a:r>
          </a:p>
          <a:p>
            <a:pPr marL="401638" indent="-401638" eaLnBrk="1" hangingPunct="1">
              <a:lnSpc>
                <a:spcPct val="85000"/>
              </a:lnSpc>
              <a:spcBef>
                <a:spcPct val="15000"/>
              </a:spcBef>
              <a:buSzTx/>
              <a:buFont typeface="Wingdings" pitchFamily="2" charset="2"/>
              <a:buChar char="§"/>
            </a:pPr>
            <a:r>
              <a:rPr lang="en-US" smtClean="0"/>
              <a:t>To determine no. of class intervals (</a:t>
            </a:r>
            <a:r>
              <a:rPr lang="en-US" i="1" smtClean="0"/>
              <a:t>k</a:t>
            </a:r>
            <a:r>
              <a:rPr lang="en-US" smtClean="0"/>
              <a:t>)</a:t>
            </a:r>
          </a:p>
          <a:p>
            <a:pPr marL="914400" lvl="1" indent="-398463" eaLnBrk="1" hangingPunct="1">
              <a:lnSpc>
                <a:spcPct val="85000"/>
              </a:lnSpc>
              <a:spcBef>
                <a:spcPct val="15000"/>
              </a:spcBef>
              <a:buSzTx/>
              <a:buFont typeface="Wingdings" pitchFamily="2" charset="2"/>
              <a:buChar char="§"/>
            </a:pPr>
            <a:r>
              <a:rPr lang="en-US" b="1" i="1" smtClean="0"/>
              <a:t>Sturges’ rule:</a:t>
            </a:r>
            <a:endParaRPr lang="en-US" smtClean="0"/>
          </a:p>
          <a:p>
            <a:pPr marL="914400" lvl="1" indent="-398463" eaLnBrk="1" hangingPunct="1">
              <a:lnSpc>
                <a:spcPct val="85000"/>
              </a:lnSpc>
              <a:spcBef>
                <a:spcPct val="15000"/>
              </a:spcBef>
              <a:buSzTx/>
              <a:buFont typeface="Wingdings" pitchFamily="2" charset="2"/>
              <a:buNone/>
            </a:pPr>
            <a:r>
              <a:rPr lang="en-US" smtClean="0"/>
              <a:t>	</a:t>
            </a:r>
            <a:r>
              <a:rPr lang="en-US" i="1" smtClean="0"/>
              <a:t>k </a:t>
            </a:r>
            <a:r>
              <a:rPr lang="en-US" smtClean="0"/>
              <a:t>= smallest integer </a:t>
            </a:r>
            <a:r>
              <a:rPr lang="en-US" smtClean="0">
                <a:sym typeface="Symbol" pitchFamily="18" charset="2"/>
              </a:rPr>
              <a:t></a:t>
            </a:r>
            <a:r>
              <a:rPr lang="en-US" smtClean="0"/>
              <a:t> to 1+log(</a:t>
            </a:r>
            <a:r>
              <a:rPr lang="en-US" i="1" smtClean="0"/>
              <a:t>n</a:t>
            </a:r>
            <a:r>
              <a:rPr lang="en-US" smtClean="0"/>
              <a:t>)/log(2)</a:t>
            </a:r>
          </a:p>
          <a:p>
            <a:pPr marL="914400" lvl="1" indent="-398463" eaLnBrk="1" hangingPunct="1">
              <a:lnSpc>
                <a:spcPct val="85000"/>
              </a:lnSpc>
              <a:spcBef>
                <a:spcPct val="15000"/>
              </a:spcBef>
              <a:buSzTx/>
              <a:buFont typeface="Wingdings" pitchFamily="2" charset="2"/>
              <a:buNone/>
            </a:pPr>
            <a:r>
              <a:rPr lang="en-US" smtClean="0"/>
              <a:t>				     </a:t>
            </a:r>
            <a:r>
              <a:rPr lang="en-US" smtClean="0">
                <a:latin typeface="Arial" charset="0"/>
                <a:cs typeface="Arial" charset="0"/>
              </a:rPr>
              <a:t>≈</a:t>
            </a:r>
            <a:r>
              <a:rPr lang="en-US" smtClean="0"/>
              <a:t> 1+3.332log(</a:t>
            </a:r>
            <a:r>
              <a:rPr lang="en-US" i="1" smtClean="0"/>
              <a:t>n</a:t>
            </a:r>
            <a:r>
              <a:rPr lang="en-US" smtClean="0"/>
              <a:t>)</a:t>
            </a:r>
          </a:p>
          <a:p>
            <a:pPr marL="1727200" lvl="2" indent="-457200" eaLnBrk="1" hangingPunct="1">
              <a:lnSpc>
                <a:spcPct val="85000"/>
              </a:lnSpc>
              <a:spcBef>
                <a:spcPct val="15000"/>
              </a:spcBef>
              <a:buSzTx/>
              <a:buFont typeface="Wingdings" pitchFamily="2" charset="2"/>
              <a:buChar char="§"/>
            </a:pPr>
            <a:r>
              <a:rPr lang="en-US" smtClean="0"/>
              <a:t>where </a:t>
            </a:r>
            <a:r>
              <a:rPr lang="en-US" i="1" smtClean="0"/>
              <a:t>n</a:t>
            </a:r>
            <a:r>
              <a:rPr lang="en-US" smtClean="0"/>
              <a:t> = no. of data</a:t>
            </a:r>
          </a:p>
          <a:p>
            <a:pPr marL="914400" lvl="1" indent="-398463" eaLnBrk="1" hangingPunct="1">
              <a:lnSpc>
                <a:spcPct val="85000"/>
              </a:lnSpc>
              <a:spcBef>
                <a:spcPct val="15000"/>
              </a:spcBef>
              <a:buSzTx/>
              <a:buFont typeface="Wingdings" pitchFamily="2" charset="2"/>
              <a:buChar char="§"/>
            </a:pPr>
            <a:r>
              <a:rPr lang="en-US" i="1" smtClean="0"/>
              <a:t>Example</a:t>
            </a:r>
            <a:r>
              <a:rPr lang="en-US" smtClean="0"/>
              <a:t>: n = 100; then k = 7</a:t>
            </a:r>
          </a:p>
        </p:txBody>
      </p:sp>
    </p:spTree>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marL="965200" indent="-965200" eaLnBrk="1" hangingPunct="1"/>
            <a:r>
              <a:rPr lang="en-US" sz="4000" smtClean="0"/>
              <a:t>3.2. Frequency Table: Example</a:t>
            </a:r>
          </a:p>
        </p:txBody>
      </p:sp>
      <p:sp>
        <p:nvSpPr>
          <p:cNvPr id="47107" name="Rectangle 3"/>
          <p:cNvSpPr>
            <a:spLocks noGrp="1" noChangeArrowheads="1"/>
          </p:cNvSpPr>
          <p:nvPr>
            <p:ph type="body" sz="half" idx="1"/>
          </p:nvPr>
        </p:nvSpPr>
        <p:spPr>
          <a:xfrm>
            <a:off x="990600" y="2057400"/>
            <a:ext cx="8153400" cy="4114800"/>
          </a:xfrm>
        </p:spPr>
        <p:txBody>
          <a:bodyPr/>
          <a:lstStyle/>
          <a:p>
            <a:pPr marL="401638" indent="-401638" eaLnBrk="1" hangingPunct="1">
              <a:lnSpc>
                <a:spcPct val="85000"/>
              </a:lnSpc>
              <a:spcBef>
                <a:spcPct val="15000"/>
              </a:spcBef>
              <a:buSzTx/>
              <a:buFont typeface="Wingdings" pitchFamily="2" charset="2"/>
              <a:buChar char="§"/>
            </a:pPr>
            <a:r>
              <a:rPr lang="en-US" smtClean="0"/>
              <a:t>frequency table for incomes </a:t>
            </a:r>
          </a:p>
        </p:txBody>
      </p:sp>
      <p:graphicFrame>
        <p:nvGraphicFramePr>
          <p:cNvPr id="136289" name="Group 97"/>
          <p:cNvGraphicFramePr>
            <a:graphicFrameLocks noGrp="1"/>
          </p:cNvGraphicFramePr>
          <p:nvPr>
            <p:ph sz="half" idx="2"/>
          </p:nvPr>
        </p:nvGraphicFramePr>
        <p:xfrm>
          <a:off x="1655763" y="2657475"/>
          <a:ext cx="6465887" cy="3028987"/>
        </p:xfrm>
        <a:graphic>
          <a:graphicData uri="http://schemas.openxmlformats.org/drawingml/2006/table">
            <a:tbl>
              <a:tblPr/>
              <a:tblGrid>
                <a:gridCol w="5124450"/>
                <a:gridCol w="1341437"/>
              </a:tblGrid>
              <a:tr h="4808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Income Interval</a:t>
                      </a:r>
                      <a:endParaRPr kumimoji="0" lang="en-US" sz="2000" b="0" i="0" u="none" strike="noStrike" cap="none" normalizeH="0" baseline="0" smtClean="0">
                        <a:ln>
                          <a:noFill/>
                        </a:ln>
                        <a:solidFill>
                          <a:schemeClr val="tx1"/>
                        </a:solidFill>
                        <a:effectLst/>
                        <a:latin typeface="Tahoma"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Frequency</a:t>
                      </a:r>
                      <a:endParaRPr kumimoji="0" lang="en-US" sz="2000" b="0" i="0" u="none" strike="noStrike" cap="none" normalizeH="0" baseline="0" smtClean="0">
                        <a:ln>
                          <a:noFill/>
                        </a:ln>
                        <a:solidFill>
                          <a:schemeClr val="tx1"/>
                        </a:solidFill>
                        <a:effectLst/>
                        <a:latin typeface="Tahoma"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Above 0 up to and including 25,000</a:t>
                      </a:r>
                      <a:endParaRPr kumimoji="0" lang="en-US" sz="2000" b="0" i="0" u="none" strike="noStrike" cap="none" normalizeH="0" baseline="0" smtClean="0">
                        <a:ln>
                          <a:noFill/>
                        </a:ln>
                        <a:solidFill>
                          <a:schemeClr val="tx1"/>
                        </a:solidFill>
                        <a:effectLst/>
                        <a:latin typeface="Tahoma"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31</a:t>
                      </a:r>
                      <a:endParaRPr kumimoji="0" lang="en-US" sz="2000" b="0" i="0" u="none" strike="noStrike" cap="none" normalizeH="0" baseline="0" smtClean="0">
                        <a:ln>
                          <a:noFill/>
                        </a:ln>
                        <a:solidFill>
                          <a:schemeClr val="tx1"/>
                        </a:solidFill>
                        <a:effectLst/>
                        <a:latin typeface="Tahoma"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Above 25,000 up to and including 50,000</a:t>
                      </a:r>
                      <a:endParaRPr kumimoji="0" lang="en-US" sz="2000" b="0" i="0" u="none" strike="noStrike" cap="none" normalizeH="0" baseline="0" smtClean="0">
                        <a:ln>
                          <a:noFill/>
                        </a:ln>
                        <a:solidFill>
                          <a:schemeClr val="tx1"/>
                        </a:solidFill>
                        <a:effectLst/>
                        <a:latin typeface="Tahoma"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40</a:t>
                      </a:r>
                      <a:endParaRPr kumimoji="0" lang="en-US" sz="2000" b="0" i="0" u="none" strike="noStrike" cap="none" normalizeH="0" baseline="0" smtClean="0">
                        <a:ln>
                          <a:noFill/>
                        </a:ln>
                        <a:solidFill>
                          <a:schemeClr val="tx1"/>
                        </a:solidFill>
                        <a:effectLst/>
                        <a:latin typeface="Tahoma"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Above 50,000 up to and including 75,000</a:t>
                      </a:r>
                      <a:endParaRPr kumimoji="0" lang="en-US" sz="2000" b="0" i="0" u="none" strike="noStrike" cap="none" normalizeH="0" baseline="0" smtClean="0">
                        <a:ln>
                          <a:noFill/>
                        </a:ln>
                        <a:solidFill>
                          <a:schemeClr val="tx1"/>
                        </a:solidFill>
                        <a:effectLst/>
                        <a:latin typeface="Tahoma"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22</a:t>
                      </a:r>
                      <a:endParaRPr kumimoji="0" lang="en-US" sz="2000" b="0" i="0" u="none" strike="noStrike" cap="none" normalizeH="0" baseline="0" smtClean="0">
                        <a:ln>
                          <a:noFill/>
                        </a:ln>
                        <a:solidFill>
                          <a:schemeClr val="tx1"/>
                        </a:solidFill>
                        <a:effectLst/>
                        <a:latin typeface="Tahoma"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Above 75,000 up to and including 100,000</a:t>
                      </a:r>
                      <a:endParaRPr kumimoji="0" lang="en-US" sz="2000" b="0" i="0" u="none" strike="noStrike" cap="none" normalizeH="0" baseline="0" smtClean="0">
                        <a:ln>
                          <a:noFill/>
                        </a:ln>
                        <a:solidFill>
                          <a:schemeClr val="tx1"/>
                        </a:solidFill>
                        <a:effectLst/>
                        <a:latin typeface="Tahoma"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4</a:t>
                      </a:r>
                      <a:endParaRPr kumimoji="0" lang="en-US" sz="2000" b="0" i="0" u="none" strike="noStrike" cap="none" normalizeH="0" baseline="0" smtClean="0">
                        <a:ln>
                          <a:noFill/>
                        </a:ln>
                        <a:solidFill>
                          <a:schemeClr val="tx1"/>
                        </a:solidFill>
                        <a:effectLst/>
                        <a:latin typeface="Tahoma"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44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Above 100,000 up to and including 125,000</a:t>
                      </a:r>
                      <a:endParaRPr kumimoji="0" lang="en-US" sz="2000" b="0" i="0" u="none" strike="noStrike" cap="none" normalizeH="0" baseline="0" smtClean="0">
                        <a:ln>
                          <a:noFill/>
                        </a:ln>
                        <a:solidFill>
                          <a:schemeClr val="tx1"/>
                        </a:solidFill>
                        <a:effectLst/>
                        <a:latin typeface="Tahoma"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2</a:t>
                      </a:r>
                      <a:endParaRPr kumimoji="0" lang="en-US" sz="2000" b="0" i="0" u="none" strike="noStrike" cap="none" normalizeH="0" baseline="0" smtClean="0">
                        <a:ln>
                          <a:noFill/>
                        </a:ln>
                        <a:solidFill>
                          <a:schemeClr val="tx1"/>
                        </a:solidFill>
                        <a:effectLst/>
                        <a:latin typeface="Tahoma"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08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Above 125,000 up to and including 150,000</a:t>
                      </a:r>
                      <a:endParaRPr kumimoji="0" lang="en-US" sz="2000" b="0" i="0" u="none" strike="noStrike" cap="none" normalizeH="0" baseline="0" smtClean="0">
                        <a:ln>
                          <a:noFill/>
                        </a:ln>
                        <a:solidFill>
                          <a:schemeClr val="tx1"/>
                        </a:solidFill>
                        <a:effectLst/>
                        <a:latin typeface="Tahoma"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1</a:t>
                      </a:r>
                      <a:endParaRPr kumimoji="0" lang="en-US" sz="2000" b="0" i="0" u="none" strike="noStrike" cap="none" normalizeH="0" baseline="0" smtClean="0">
                        <a:ln>
                          <a:noFill/>
                        </a:ln>
                        <a:solidFill>
                          <a:schemeClr val="tx1"/>
                        </a:solidFill>
                        <a:effectLst/>
                        <a:latin typeface="Tahoma" pitchFamily="34"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marL="965200" indent="-965200" eaLnBrk="1" hangingPunct="1"/>
            <a:r>
              <a:rPr lang="en-US" sz="4000" smtClean="0"/>
              <a:t>3.2. Frequency Table: Example</a:t>
            </a:r>
          </a:p>
        </p:txBody>
      </p:sp>
      <p:sp>
        <p:nvSpPr>
          <p:cNvPr id="48131" name="Rectangle 3"/>
          <p:cNvSpPr>
            <a:spLocks noGrp="1" noChangeArrowheads="1"/>
          </p:cNvSpPr>
          <p:nvPr>
            <p:ph type="body" sz="half" idx="1"/>
          </p:nvPr>
        </p:nvSpPr>
        <p:spPr>
          <a:xfrm>
            <a:off x="990600" y="2057400"/>
            <a:ext cx="8153400" cy="4114800"/>
          </a:xfrm>
        </p:spPr>
        <p:txBody>
          <a:bodyPr/>
          <a:lstStyle/>
          <a:p>
            <a:pPr marL="401638" indent="-401638" eaLnBrk="1" hangingPunct="1">
              <a:lnSpc>
                <a:spcPct val="85000"/>
              </a:lnSpc>
              <a:spcBef>
                <a:spcPct val="15000"/>
              </a:spcBef>
              <a:buSzTx/>
              <a:buFont typeface="Wingdings" pitchFamily="2" charset="2"/>
              <a:buChar char="§"/>
            </a:pPr>
            <a:r>
              <a:rPr lang="en-US" smtClean="0"/>
              <a:t>cumulative frequency table for incomes </a:t>
            </a:r>
          </a:p>
        </p:txBody>
      </p:sp>
      <p:graphicFrame>
        <p:nvGraphicFramePr>
          <p:cNvPr id="137337" name="Group 121"/>
          <p:cNvGraphicFramePr>
            <a:graphicFrameLocks noGrp="1"/>
          </p:cNvGraphicFramePr>
          <p:nvPr>
            <p:ph sz="half" idx="2"/>
          </p:nvPr>
        </p:nvGraphicFramePr>
        <p:xfrm>
          <a:off x="1739900" y="2632075"/>
          <a:ext cx="6807200" cy="3078312"/>
        </p:xfrm>
        <a:graphic>
          <a:graphicData uri="http://schemas.openxmlformats.org/drawingml/2006/table">
            <a:tbl>
              <a:tblPr/>
              <a:tblGrid>
                <a:gridCol w="5191125"/>
                <a:gridCol w="1616075"/>
              </a:tblGrid>
              <a:tr h="7009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Income Interval</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Cumulative Frequency</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Above 0 up to and including 25,000</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31</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Above 25,000 up to and including 50,000</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71</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Above 50,000 up to and including 75,000</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93</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Above 75,000 up to and including 100,000</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97</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Above 100,000 up to and including 125,000</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99</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Above 125,000 up to and including 150,000</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100</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checke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marL="965200" indent="-965200" eaLnBrk="1" hangingPunct="1"/>
            <a:r>
              <a:rPr lang="en-US" sz="4000" smtClean="0"/>
              <a:t>3.2. Frequency Table: Example</a:t>
            </a:r>
          </a:p>
        </p:txBody>
      </p:sp>
      <p:sp>
        <p:nvSpPr>
          <p:cNvPr id="49155" name="Rectangle 3"/>
          <p:cNvSpPr>
            <a:spLocks noGrp="1" noChangeArrowheads="1"/>
          </p:cNvSpPr>
          <p:nvPr>
            <p:ph type="body" sz="half" idx="1"/>
          </p:nvPr>
        </p:nvSpPr>
        <p:spPr>
          <a:xfrm>
            <a:off x="990600" y="2057400"/>
            <a:ext cx="8153400" cy="4114800"/>
          </a:xfrm>
        </p:spPr>
        <p:txBody>
          <a:bodyPr/>
          <a:lstStyle/>
          <a:p>
            <a:pPr marL="401638" indent="-401638" eaLnBrk="1" hangingPunct="1">
              <a:lnSpc>
                <a:spcPct val="85000"/>
              </a:lnSpc>
              <a:spcBef>
                <a:spcPct val="15000"/>
              </a:spcBef>
              <a:buSzTx/>
              <a:buFont typeface="Wingdings" pitchFamily="2" charset="2"/>
              <a:buChar char="§"/>
            </a:pPr>
            <a:r>
              <a:rPr lang="en-US" smtClean="0"/>
              <a:t>another frequency table for incomes </a:t>
            </a:r>
          </a:p>
          <a:p>
            <a:pPr marL="401638" indent="-401638" eaLnBrk="1" hangingPunct="1">
              <a:lnSpc>
                <a:spcPct val="85000"/>
              </a:lnSpc>
              <a:spcBef>
                <a:spcPct val="15000"/>
              </a:spcBef>
              <a:buSzTx/>
              <a:buFont typeface="Wingdings" pitchFamily="2" charset="2"/>
              <a:buChar char="§"/>
            </a:pPr>
            <a:endParaRPr lang="en-US" smtClean="0"/>
          </a:p>
          <a:p>
            <a:pPr marL="401638" indent="-401638" eaLnBrk="1" hangingPunct="1">
              <a:lnSpc>
                <a:spcPct val="85000"/>
              </a:lnSpc>
              <a:spcBef>
                <a:spcPct val="15000"/>
              </a:spcBef>
              <a:buSzTx/>
              <a:buFont typeface="Wingdings" pitchFamily="2" charset="2"/>
              <a:buChar char="§"/>
            </a:pPr>
            <a:endParaRPr lang="en-US" smtClean="0"/>
          </a:p>
          <a:p>
            <a:pPr marL="401638" indent="-401638" eaLnBrk="1" hangingPunct="1">
              <a:lnSpc>
                <a:spcPct val="85000"/>
              </a:lnSpc>
              <a:spcBef>
                <a:spcPct val="15000"/>
              </a:spcBef>
              <a:buSzTx/>
              <a:buFont typeface="Wingdings" pitchFamily="2" charset="2"/>
              <a:buChar char="§"/>
            </a:pPr>
            <a:endParaRPr lang="en-US" smtClean="0"/>
          </a:p>
          <a:p>
            <a:pPr marL="401638" indent="-401638" eaLnBrk="1" hangingPunct="1">
              <a:lnSpc>
                <a:spcPct val="85000"/>
              </a:lnSpc>
              <a:spcBef>
                <a:spcPct val="15000"/>
              </a:spcBef>
              <a:buSzTx/>
              <a:buFont typeface="Wingdings" pitchFamily="2" charset="2"/>
              <a:buChar char="§"/>
            </a:pPr>
            <a:endParaRPr lang="en-US" smtClean="0"/>
          </a:p>
          <a:p>
            <a:pPr marL="401638" indent="-401638" eaLnBrk="1" hangingPunct="1">
              <a:lnSpc>
                <a:spcPct val="85000"/>
              </a:lnSpc>
              <a:spcBef>
                <a:spcPct val="15000"/>
              </a:spcBef>
              <a:buSzTx/>
              <a:buFont typeface="Wingdings" pitchFamily="2" charset="2"/>
              <a:buChar char="§"/>
            </a:pPr>
            <a:endParaRPr lang="en-US" smtClean="0"/>
          </a:p>
          <a:p>
            <a:pPr marL="914400" lvl="1" indent="-398463" eaLnBrk="1" hangingPunct="1">
              <a:lnSpc>
                <a:spcPct val="85000"/>
              </a:lnSpc>
              <a:spcBef>
                <a:spcPct val="40000"/>
              </a:spcBef>
              <a:buSzTx/>
              <a:buFont typeface="Wingdings" pitchFamily="2" charset="2"/>
              <a:buChar char="§"/>
            </a:pPr>
            <a:r>
              <a:rPr lang="en-US" smtClean="0"/>
              <a:t>table construction involves arbitrary decisions </a:t>
            </a:r>
          </a:p>
        </p:txBody>
      </p:sp>
      <p:graphicFrame>
        <p:nvGraphicFramePr>
          <p:cNvPr id="138350" name="Group 110"/>
          <p:cNvGraphicFramePr>
            <a:graphicFrameLocks noGrp="1"/>
          </p:cNvGraphicFramePr>
          <p:nvPr>
            <p:ph sz="half" idx="2"/>
          </p:nvPr>
        </p:nvGraphicFramePr>
        <p:xfrm>
          <a:off x="1784350" y="2613025"/>
          <a:ext cx="6189663" cy="2378076"/>
        </p:xfrm>
        <a:graphic>
          <a:graphicData uri="http://schemas.openxmlformats.org/drawingml/2006/table">
            <a:tbl>
              <a:tblPr/>
              <a:tblGrid>
                <a:gridCol w="4743450"/>
                <a:gridCol w="1446213"/>
              </a:tblGrid>
              <a:tr h="3963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Income Interval</a:t>
                      </a:r>
                      <a:endParaRPr kumimoji="0" lang="en-US" sz="2000" b="0" i="0" u="none" strike="noStrike" cap="none" normalizeH="0" baseline="0" smtClean="0">
                        <a:ln>
                          <a:noFill/>
                        </a:ln>
                        <a:solidFill>
                          <a:schemeClr val="tx1"/>
                        </a:solidFill>
                        <a:effectLst/>
                        <a:latin typeface="Tahoma" pitchFamily="34"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Frequency</a:t>
                      </a:r>
                      <a:endParaRPr kumimoji="0" lang="en-US" sz="2000" b="0" i="0" u="none" strike="noStrike" cap="none" normalizeH="0" baseline="0" smtClean="0">
                        <a:ln>
                          <a:noFill/>
                        </a:ln>
                        <a:solidFill>
                          <a:schemeClr val="tx1"/>
                        </a:solidFill>
                        <a:effectLst/>
                        <a:latin typeface="Tahoma" pitchFamily="34"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Below 25,000</a:t>
                      </a:r>
                      <a:endParaRPr kumimoji="0" lang="en-US" sz="2000" b="0" i="0" u="none" strike="noStrike" cap="none" normalizeH="0" baseline="0" smtClean="0">
                        <a:ln>
                          <a:noFill/>
                        </a:ln>
                        <a:solidFill>
                          <a:schemeClr val="tx1"/>
                        </a:solidFill>
                        <a:effectLst/>
                        <a:latin typeface="Tahoma" pitchFamily="34"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31</a:t>
                      </a:r>
                      <a:endParaRPr kumimoji="0" lang="en-US" sz="2000" b="0" i="0" u="none" strike="noStrike" cap="none" normalizeH="0" baseline="0" smtClean="0">
                        <a:ln>
                          <a:noFill/>
                        </a:ln>
                        <a:solidFill>
                          <a:schemeClr val="tx1"/>
                        </a:solidFill>
                        <a:effectLst/>
                        <a:latin typeface="Tahoma" pitchFamily="34"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From 25,000 up but less than 50,000</a:t>
                      </a:r>
                      <a:endParaRPr kumimoji="0" lang="en-US" sz="2000" b="0" i="0" u="none" strike="noStrike" cap="none" normalizeH="0" baseline="0" smtClean="0">
                        <a:ln>
                          <a:noFill/>
                        </a:ln>
                        <a:solidFill>
                          <a:schemeClr val="tx1"/>
                        </a:solidFill>
                        <a:effectLst/>
                        <a:latin typeface="Tahoma" pitchFamily="34"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40</a:t>
                      </a:r>
                      <a:endParaRPr kumimoji="0" lang="en-US" sz="2000" b="0" i="0" u="none" strike="noStrike" cap="none" normalizeH="0" baseline="0" smtClean="0">
                        <a:ln>
                          <a:noFill/>
                        </a:ln>
                        <a:solidFill>
                          <a:schemeClr val="tx1"/>
                        </a:solidFill>
                        <a:effectLst/>
                        <a:latin typeface="Tahoma" pitchFamily="34"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From 50,000 up but less than 75,000</a:t>
                      </a:r>
                      <a:endParaRPr kumimoji="0" lang="en-US" sz="2000" b="0" i="0" u="none" strike="noStrike" cap="none" normalizeH="0" baseline="0" smtClean="0">
                        <a:ln>
                          <a:noFill/>
                        </a:ln>
                        <a:solidFill>
                          <a:schemeClr val="tx1"/>
                        </a:solidFill>
                        <a:effectLst/>
                        <a:latin typeface="Tahoma" pitchFamily="34"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22</a:t>
                      </a:r>
                      <a:endParaRPr kumimoji="0" lang="en-US" sz="2000" b="0" i="0" u="none" strike="noStrike" cap="none" normalizeH="0" baseline="0" smtClean="0">
                        <a:ln>
                          <a:noFill/>
                        </a:ln>
                        <a:solidFill>
                          <a:schemeClr val="tx1"/>
                        </a:solidFill>
                        <a:effectLst/>
                        <a:latin typeface="Tahoma" pitchFamily="34"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From 75,000 up But less than 100,000</a:t>
                      </a:r>
                      <a:endParaRPr kumimoji="0" lang="en-US" sz="2000" b="0" i="0" u="none" strike="noStrike" cap="none" normalizeH="0" baseline="0" smtClean="0">
                        <a:ln>
                          <a:noFill/>
                        </a:ln>
                        <a:solidFill>
                          <a:schemeClr val="tx1"/>
                        </a:solidFill>
                        <a:effectLst/>
                        <a:latin typeface="Tahoma" pitchFamily="34"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4</a:t>
                      </a:r>
                      <a:endParaRPr kumimoji="0" lang="en-US" sz="2000" b="0" i="0" u="none" strike="noStrike" cap="none" normalizeH="0" baseline="0" smtClean="0">
                        <a:ln>
                          <a:noFill/>
                        </a:ln>
                        <a:solidFill>
                          <a:schemeClr val="tx1"/>
                        </a:solidFill>
                        <a:effectLst/>
                        <a:latin typeface="Tahoma" pitchFamily="34"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100,000 and above</a:t>
                      </a:r>
                      <a:endParaRPr kumimoji="0" lang="en-US" sz="2000" b="0" i="0" u="none" strike="noStrike" cap="none" normalizeH="0" baseline="0" smtClean="0">
                        <a:ln>
                          <a:noFill/>
                        </a:ln>
                        <a:solidFill>
                          <a:schemeClr val="tx1"/>
                        </a:solidFill>
                        <a:effectLst/>
                        <a:latin typeface="Tahoma" pitchFamily="34"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3</a:t>
                      </a:r>
                      <a:endParaRPr kumimoji="0" lang="en-US" sz="2000" b="0" i="0" u="none" strike="noStrike" cap="none" normalizeH="0" baseline="0" smtClean="0">
                        <a:ln>
                          <a:noFill/>
                        </a:ln>
                        <a:solidFill>
                          <a:schemeClr val="tx1"/>
                        </a:solidFill>
                        <a:effectLst/>
                        <a:latin typeface="Tahoma" pitchFamily="34"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Ba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marL="965200" indent="-965200" eaLnBrk="1" hangingPunct="1"/>
            <a:r>
              <a:rPr lang="en-US" sz="4000" smtClean="0"/>
              <a:t>3.3. Histogram</a:t>
            </a:r>
          </a:p>
        </p:txBody>
      </p:sp>
      <p:sp>
        <p:nvSpPr>
          <p:cNvPr id="50179" name="Rectangle 3"/>
          <p:cNvSpPr>
            <a:spLocks noGrp="1" noChangeArrowheads="1"/>
          </p:cNvSpPr>
          <p:nvPr>
            <p:ph type="body" sz="half" idx="1"/>
          </p:nvPr>
        </p:nvSpPr>
        <p:spPr>
          <a:xfrm>
            <a:off x="990600" y="2057400"/>
            <a:ext cx="7897813" cy="4114800"/>
          </a:xfrm>
        </p:spPr>
        <p:txBody>
          <a:bodyPr/>
          <a:lstStyle/>
          <a:p>
            <a:pPr marL="401638" indent="-401638" eaLnBrk="1" hangingPunct="1">
              <a:lnSpc>
                <a:spcPct val="85000"/>
              </a:lnSpc>
              <a:spcBef>
                <a:spcPct val="15000"/>
              </a:spcBef>
              <a:buSzTx/>
              <a:buFont typeface="Wingdings" pitchFamily="2" charset="2"/>
              <a:buChar char="§"/>
            </a:pPr>
            <a:r>
              <a:rPr lang="en-US" smtClean="0"/>
              <a:t>From the first frequency table, we get the following histogram</a:t>
            </a:r>
          </a:p>
          <a:p>
            <a:pPr marL="401638" indent="-401638" eaLnBrk="1" hangingPunct="1">
              <a:lnSpc>
                <a:spcPct val="85000"/>
              </a:lnSpc>
              <a:spcBef>
                <a:spcPct val="15000"/>
              </a:spcBef>
              <a:buSzTx/>
              <a:buFont typeface="Wingdings" pitchFamily="2" charset="2"/>
              <a:buChar char="§"/>
            </a:pPr>
            <a:endParaRPr lang="en-US" smtClean="0"/>
          </a:p>
        </p:txBody>
      </p:sp>
      <p:graphicFrame>
        <p:nvGraphicFramePr>
          <p:cNvPr id="50180" name="Object 28"/>
          <p:cNvGraphicFramePr>
            <a:graphicFrameLocks noChangeAspect="1"/>
          </p:cNvGraphicFramePr>
          <p:nvPr/>
        </p:nvGraphicFramePr>
        <p:xfrm>
          <a:off x="2486025" y="2965450"/>
          <a:ext cx="5108575" cy="2759075"/>
        </p:xfrm>
        <a:graphic>
          <a:graphicData uri="http://schemas.openxmlformats.org/presentationml/2006/ole">
            <mc:AlternateContent xmlns:mc="http://schemas.openxmlformats.org/markup-compatibility/2006">
              <mc:Choice xmlns:v="urn:schemas-microsoft-com:vml" Requires="v">
                <p:oleObj spid="_x0000_s50182" name="Chart" r:id="rId3" imgW="3086100" imgH="1666875" progId="Excel.Chart.8">
                  <p:embed/>
                </p:oleObj>
              </mc:Choice>
              <mc:Fallback>
                <p:oleObj name="Chart" r:id="rId3" imgW="3086100" imgH="1666875" progId="Excel.Chart.8">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6025" y="2965450"/>
                        <a:ext cx="5108575"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1" name="Rectangle 30"/>
          <p:cNvSpPr>
            <a:spLocks noChangeArrowheads="1"/>
          </p:cNvSpPr>
          <p:nvPr/>
        </p:nvSpPr>
        <p:spPr bwMode="auto">
          <a:xfrm>
            <a:off x="2630488" y="5665788"/>
            <a:ext cx="48371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01638" indent="-401638" algn="ctr">
              <a:lnSpc>
                <a:spcPct val="85000"/>
              </a:lnSpc>
              <a:spcBef>
                <a:spcPct val="15000"/>
              </a:spcBef>
              <a:buClr>
                <a:schemeClr val="folHlink"/>
              </a:buClr>
              <a:buFont typeface="Wingdings" pitchFamily="2" charset="2"/>
              <a:buNone/>
            </a:pPr>
            <a:r>
              <a:rPr lang="en-US" sz="2000"/>
              <a:t>Income Distribution</a:t>
            </a:r>
          </a:p>
          <a:p>
            <a:pPr marL="401638" indent="-401638" algn="ctr">
              <a:lnSpc>
                <a:spcPct val="85000"/>
              </a:lnSpc>
              <a:spcBef>
                <a:spcPct val="15000"/>
              </a:spcBef>
              <a:buClr>
                <a:schemeClr val="folHlink"/>
              </a:buClr>
              <a:buFont typeface="Wingdings" pitchFamily="2" charset="2"/>
              <a:buNone/>
            </a:pPr>
            <a:endParaRPr lang="en-US" sz="2000"/>
          </a:p>
        </p:txBody>
      </p:sp>
    </p:spTree>
  </p:cSld>
  <p:clrMapOvr>
    <a:masterClrMapping/>
  </p:clrMapOvr>
  <p:transition>
    <p:circl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marL="965200" indent="-965200" eaLnBrk="1" hangingPunct="1"/>
            <a:r>
              <a:rPr lang="en-US" sz="4000" smtClean="0"/>
              <a:t>3.3. Histogram</a:t>
            </a:r>
          </a:p>
        </p:txBody>
      </p:sp>
      <p:sp>
        <p:nvSpPr>
          <p:cNvPr id="51203" name="Rectangle 3"/>
          <p:cNvSpPr>
            <a:spLocks noGrp="1" noChangeArrowheads="1"/>
          </p:cNvSpPr>
          <p:nvPr>
            <p:ph type="body" sz="half" idx="1"/>
          </p:nvPr>
        </p:nvSpPr>
        <p:spPr>
          <a:xfrm>
            <a:off x="990600" y="2057400"/>
            <a:ext cx="7897813" cy="4114800"/>
          </a:xfrm>
        </p:spPr>
        <p:txBody>
          <a:bodyPr/>
          <a:lstStyle/>
          <a:p>
            <a:pPr marL="401638" indent="-401638" eaLnBrk="1" hangingPunct="1">
              <a:lnSpc>
                <a:spcPct val="85000"/>
              </a:lnSpc>
              <a:spcBef>
                <a:spcPct val="15000"/>
              </a:spcBef>
              <a:buSzTx/>
              <a:buFont typeface="Wingdings" pitchFamily="2" charset="2"/>
              <a:buChar char="§"/>
            </a:pPr>
            <a:r>
              <a:rPr lang="en-US" smtClean="0"/>
              <a:t>Distributions of incomes (as in the histogram) and prices tend to be skewed to the right due to presence of a few high figures.</a:t>
            </a:r>
          </a:p>
          <a:p>
            <a:pPr marL="401638" indent="-401638" eaLnBrk="1" hangingPunct="1">
              <a:lnSpc>
                <a:spcPct val="85000"/>
              </a:lnSpc>
              <a:spcBef>
                <a:spcPct val="15000"/>
              </a:spcBef>
              <a:buSzTx/>
              <a:buFont typeface="Wingdings" pitchFamily="2" charset="2"/>
              <a:buChar char="§"/>
            </a:pPr>
            <a:r>
              <a:rPr lang="en-US" smtClean="0"/>
              <a:t>Data pertaining to scores in an examination tend to be symmetric (and in fact, are typically modeled by a bell-shaped curve).</a:t>
            </a:r>
          </a:p>
        </p:txBody>
      </p:sp>
    </p:spTree>
  </p:cSld>
  <p:clrMapOvr>
    <a:masterClrMapping/>
  </p:clrMapOvr>
  <p:transition>
    <p:blinds/>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marL="965200" indent="-965200" eaLnBrk="1" hangingPunct="1"/>
            <a:r>
              <a:rPr lang="en-US" sz="4000" smtClean="0"/>
              <a:t>3.3. Histogram</a:t>
            </a:r>
          </a:p>
        </p:txBody>
      </p:sp>
      <p:sp>
        <p:nvSpPr>
          <p:cNvPr id="52227" name="Rectangle 3"/>
          <p:cNvSpPr>
            <a:spLocks noGrp="1" noChangeArrowheads="1"/>
          </p:cNvSpPr>
          <p:nvPr>
            <p:ph type="body" sz="half" idx="1"/>
          </p:nvPr>
        </p:nvSpPr>
        <p:spPr>
          <a:xfrm>
            <a:off x="990600" y="2057400"/>
            <a:ext cx="7897813" cy="4114800"/>
          </a:xfrm>
        </p:spPr>
        <p:txBody>
          <a:bodyPr/>
          <a:lstStyle/>
          <a:p>
            <a:pPr marL="401638" indent="-401638" eaLnBrk="1" hangingPunct="1">
              <a:lnSpc>
                <a:spcPct val="85000"/>
              </a:lnSpc>
              <a:spcBef>
                <a:spcPct val="15000"/>
              </a:spcBef>
              <a:buSzTx/>
              <a:buFont typeface="Wingdings" pitchFamily="2" charset="2"/>
              <a:buChar char="§"/>
            </a:pPr>
            <a:r>
              <a:rPr lang="en-US" smtClean="0"/>
              <a:t>Data pertaining to the lifelengths of some semi-conductors are skewed to the left.  Such results when a few semi-conductors readily fail, with most of the items having a rather long life. </a:t>
            </a:r>
          </a:p>
          <a:p>
            <a:pPr marL="401638" indent="-401638" eaLnBrk="1" hangingPunct="1">
              <a:lnSpc>
                <a:spcPct val="85000"/>
              </a:lnSpc>
              <a:spcBef>
                <a:spcPct val="15000"/>
              </a:spcBef>
              <a:buSzTx/>
              <a:buFont typeface="Wingdings" pitchFamily="2" charset="2"/>
              <a:buChar char="§"/>
            </a:pPr>
            <a:endParaRPr lang="en-US" smtClean="0"/>
          </a:p>
        </p:txBody>
      </p:sp>
    </p:spTree>
  </p:cSld>
  <p:clrMapOvr>
    <a:masterClrMapping/>
  </p:clrMapOvr>
  <p:transition>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4000" smtClean="0"/>
              <a:t>1.1. Mean</a:t>
            </a:r>
          </a:p>
        </p:txBody>
      </p:sp>
      <p:sp>
        <p:nvSpPr>
          <p:cNvPr id="7171" name="Rectangle 3"/>
          <p:cNvSpPr>
            <a:spLocks noGrp="1" noChangeArrowheads="1"/>
          </p:cNvSpPr>
          <p:nvPr>
            <p:ph type="body" sz="half" idx="1"/>
          </p:nvPr>
        </p:nvSpPr>
        <p:spPr>
          <a:xfrm>
            <a:off x="990600" y="2057400"/>
            <a:ext cx="7772400" cy="4114800"/>
          </a:xfrm>
        </p:spPr>
        <p:txBody>
          <a:bodyPr/>
          <a:lstStyle/>
          <a:p>
            <a:pPr marL="508000" indent="-508000" eaLnBrk="1" hangingPunct="1">
              <a:lnSpc>
                <a:spcPct val="95000"/>
              </a:lnSpc>
              <a:spcBef>
                <a:spcPct val="10000"/>
              </a:spcBef>
            </a:pPr>
            <a:r>
              <a:rPr lang="en-US" smtClean="0"/>
              <a:t>When data set forms a population</a:t>
            </a:r>
          </a:p>
          <a:p>
            <a:pPr marL="1143000" lvl="1" indent="-520700" eaLnBrk="1" hangingPunct="1">
              <a:lnSpc>
                <a:spcPct val="95000"/>
              </a:lnSpc>
              <a:spcBef>
                <a:spcPct val="10000"/>
              </a:spcBef>
            </a:pPr>
            <a:r>
              <a:rPr lang="en-US" smtClean="0"/>
              <a:t>the average of the data is the </a:t>
            </a:r>
            <a:r>
              <a:rPr lang="en-US" b="1" smtClean="0"/>
              <a:t>population average</a:t>
            </a:r>
            <a:r>
              <a:rPr lang="en-US" smtClean="0"/>
              <a:t> or </a:t>
            </a:r>
            <a:r>
              <a:rPr lang="en-US" b="1" smtClean="0"/>
              <a:t>population mean</a:t>
            </a:r>
            <a:r>
              <a:rPr lang="en-US" smtClean="0"/>
              <a:t>; denoted by the Greek letter µ (read “mu”). </a:t>
            </a:r>
          </a:p>
          <a:p>
            <a:pPr marL="1143000" lvl="1" indent="-520700" eaLnBrk="1" hangingPunct="1">
              <a:lnSpc>
                <a:spcPct val="95000"/>
              </a:lnSpc>
              <a:spcBef>
                <a:spcPct val="10000"/>
              </a:spcBef>
            </a:pPr>
            <a:r>
              <a:rPr lang="en-US" smtClean="0"/>
              <a:t>estimated from the sample data through the  </a:t>
            </a:r>
            <a:r>
              <a:rPr lang="en-US" b="1" smtClean="0"/>
              <a:t>sample mean</a:t>
            </a:r>
            <a:r>
              <a:rPr lang="en-US" smtClean="0"/>
              <a:t> or </a:t>
            </a:r>
            <a:r>
              <a:rPr lang="en-US" b="1" smtClean="0"/>
              <a:t>sample average</a:t>
            </a:r>
            <a:r>
              <a:rPr lang="en-US" smtClean="0"/>
              <a:t>; </a:t>
            </a:r>
            <a:r>
              <a:rPr lang="en-US" smtClean="0">
                <a:solidFill>
                  <a:srgbClr val="FF3300"/>
                </a:solidFill>
              </a:rPr>
              <a:t>  </a:t>
            </a:r>
            <a:r>
              <a:rPr lang="en-US" smtClean="0"/>
              <a:t> (read as “x bar”) used to denote the sample average </a:t>
            </a:r>
          </a:p>
        </p:txBody>
      </p:sp>
      <p:sp>
        <p:nvSpPr>
          <p:cNvPr id="7172"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7173" name="Object 12"/>
          <p:cNvGraphicFramePr>
            <a:graphicFrameLocks noChangeAspect="1"/>
          </p:cNvGraphicFramePr>
          <p:nvPr/>
        </p:nvGraphicFramePr>
        <p:xfrm>
          <a:off x="3794125" y="4986338"/>
          <a:ext cx="487363" cy="523875"/>
        </p:xfrm>
        <a:graphic>
          <a:graphicData uri="http://schemas.openxmlformats.org/presentationml/2006/ole">
            <mc:AlternateContent xmlns:mc="http://schemas.openxmlformats.org/markup-compatibility/2006">
              <mc:Choice xmlns:v="urn:schemas-microsoft-com:vml" Requires="v">
                <p:oleObj spid="_x0000_s7174" name="Equation" r:id="rId3" imgW="177646" imgH="190335" progId="Equation.3">
                  <p:embed/>
                </p:oleObj>
              </mc:Choice>
              <mc:Fallback>
                <p:oleObj name="Equation" r:id="rId3" imgW="177646" imgH="190335"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125" y="4986338"/>
                        <a:ext cx="487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dir="in"/>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marL="965200" indent="-965200" eaLnBrk="1" hangingPunct="1"/>
            <a:r>
              <a:rPr lang="en-US" sz="4000" smtClean="0"/>
              <a:t>3.4. Stem-and-Leaf Display (SLD)</a:t>
            </a:r>
          </a:p>
        </p:txBody>
      </p:sp>
      <p:sp>
        <p:nvSpPr>
          <p:cNvPr id="53251" name="Rectangle 3"/>
          <p:cNvSpPr>
            <a:spLocks noGrp="1" noChangeArrowheads="1"/>
          </p:cNvSpPr>
          <p:nvPr>
            <p:ph type="body" sz="half" idx="1"/>
          </p:nvPr>
        </p:nvSpPr>
        <p:spPr>
          <a:xfrm>
            <a:off x="990600" y="2057400"/>
            <a:ext cx="7897813" cy="4114800"/>
          </a:xfrm>
        </p:spPr>
        <p:txBody>
          <a:bodyPr/>
          <a:lstStyle/>
          <a:p>
            <a:pPr marL="401638" indent="-401638" eaLnBrk="1" hangingPunct="1">
              <a:lnSpc>
                <a:spcPct val="85000"/>
              </a:lnSpc>
              <a:spcBef>
                <a:spcPct val="15000"/>
              </a:spcBef>
              <a:buSzTx/>
              <a:buFont typeface="Wingdings" pitchFamily="2" charset="2"/>
              <a:buChar char="§"/>
            </a:pPr>
            <a:r>
              <a:rPr lang="en-US" smtClean="0"/>
              <a:t>Major limitation of frequency distributions is that when the data are grouped into class intervals, the original data are lost. </a:t>
            </a:r>
          </a:p>
          <a:p>
            <a:pPr marL="401638" indent="-401638" eaLnBrk="1" hangingPunct="1">
              <a:lnSpc>
                <a:spcPct val="85000"/>
              </a:lnSpc>
              <a:spcBef>
                <a:spcPct val="15000"/>
              </a:spcBef>
              <a:buSzTx/>
              <a:buFont typeface="Wingdings" pitchFamily="2" charset="2"/>
              <a:buChar char="§"/>
            </a:pPr>
            <a:r>
              <a:rPr lang="en-US" smtClean="0"/>
              <a:t>This limitation is overcome by stem-and-leaf display. </a:t>
            </a:r>
          </a:p>
        </p:txBody>
      </p:sp>
    </p:spTree>
  </p:cSld>
  <p:clrMapOvr>
    <a:masterClrMapping/>
  </p:clrMapOvr>
  <p:transition>
    <p:checke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marL="965200" indent="-965200" eaLnBrk="1" hangingPunct="1"/>
            <a:r>
              <a:rPr lang="en-US" sz="4000" smtClean="0"/>
              <a:t>3.4. SLD: Example</a:t>
            </a:r>
          </a:p>
        </p:txBody>
      </p:sp>
      <p:sp>
        <p:nvSpPr>
          <p:cNvPr id="54275" name="Rectangle 3"/>
          <p:cNvSpPr>
            <a:spLocks noGrp="1" noChangeArrowheads="1"/>
          </p:cNvSpPr>
          <p:nvPr>
            <p:ph type="body" sz="half" idx="1"/>
          </p:nvPr>
        </p:nvSpPr>
        <p:spPr>
          <a:xfrm>
            <a:off x="990600" y="2057400"/>
            <a:ext cx="7897813" cy="4114800"/>
          </a:xfrm>
        </p:spPr>
        <p:txBody>
          <a:bodyPr/>
          <a:lstStyle/>
          <a:p>
            <a:pPr marL="401638" indent="-401638" eaLnBrk="1" hangingPunct="1">
              <a:lnSpc>
                <a:spcPct val="85000"/>
              </a:lnSpc>
              <a:spcBef>
                <a:spcPct val="15000"/>
              </a:spcBef>
              <a:buSzTx/>
              <a:buFont typeface="Wingdings" pitchFamily="2" charset="2"/>
              <a:buChar char="§"/>
            </a:pPr>
            <a:r>
              <a:rPr lang="en-US" smtClean="0"/>
              <a:t>Income data, in thousands</a:t>
            </a:r>
          </a:p>
        </p:txBody>
      </p:sp>
      <p:pic>
        <p:nvPicPr>
          <p:cNvPr id="54276" name="Picture 8"/>
          <p:cNvPicPr>
            <a:picLocks noChangeAspect="1" noChangeArrowheads="1"/>
          </p:cNvPicPr>
          <p:nvPr>
            <p:ph sz="half" idx="2"/>
          </p:nvPr>
        </p:nvPicPr>
        <p:blipFill>
          <a:blip r:embed="rId2">
            <a:lum contrast="6000"/>
            <a:extLst>
              <a:ext uri="{28A0092B-C50C-407E-A947-70E740481C1C}">
                <a14:useLocalDpi xmlns:a14="http://schemas.microsoft.com/office/drawing/2010/main" val="0"/>
              </a:ext>
            </a:extLst>
          </a:blip>
          <a:srcRect l="24304" t="55646" r="29132" b="28696"/>
          <a:stretch>
            <a:fillRect/>
          </a:stretch>
        </p:blipFill>
        <p:spPr>
          <a:xfrm>
            <a:off x="1933575" y="2622550"/>
            <a:ext cx="6870700" cy="2284413"/>
          </a:xfrm>
          <a:noFill/>
        </p:spPr>
      </p:pic>
    </p:spTree>
  </p:cSld>
  <p:clrMapOvr>
    <a:masterClrMapping/>
  </p:clrMapOvr>
  <p:transition>
    <p:blinds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marL="965200" indent="-965200" eaLnBrk="1" hangingPunct="1"/>
            <a:r>
              <a:rPr lang="en-US" sz="4000" smtClean="0"/>
              <a:t>3.4. SLD: Example</a:t>
            </a:r>
          </a:p>
        </p:txBody>
      </p:sp>
      <p:sp>
        <p:nvSpPr>
          <p:cNvPr id="55299" name="Rectangle 3"/>
          <p:cNvSpPr>
            <a:spLocks noGrp="1" noChangeArrowheads="1"/>
          </p:cNvSpPr>
          <p:nvPr>
            <p:ph type="body" sz="half" idx="1"/>
          </p:nvPr>
        </p:nvSpPr>
        <p:spPr>
          <a:xfrm>
            <a:off x="990600" y="2057400"/>
            <a:ext cx="7897813" cy="4114800"/>
          </a:xfrm>
        </p:spPr>
        <p:txBody>
          <a:bodyPr/>
          <a:lstStyle/>
          <a:p>
            <a:pPr marL="401638" indent="-401638" eaLnBrk="1" hangingPunct="1">
              <a:lnSpc>
                <a:spcPct val="85000"/>
              </a:lnSpc>
              <a:spcBef>
                <a:spcPct val="15000"/>
              </a:spcBef>
              <a:buSzTx/>
              <a:buFont typeface="Wingdings" pitchFamily="2" charset="2"/>
              <a:buChar char="§"/>
            </a:pPr>
            <a:r>
              <a:rPr lang="en-US" smtClean="0"/>
              <a:t>Sorting the data,</a:t>
            </a:r>
          </a:p>
        </p:txBody>
      </p:sp>
      <p:pic>
        <p:nvPicPr>
          <p:cNvPr id="55300" name="Picture 7"/>
          <p:cNvPicPr>
            <a:picLocks noChangeAspect="1" noChangeArrowheads="1"/>
          </p:cNvPicPr>
          <p:nvPr>
            <p:ph sz="half" idx="2"/>
          </p:nvPr>
        </p:nvPicPr>
        <p:blipFill>
          <a:blip r:embed="rId2">
            <a:lum contrast="6000"/>
            <a:extLst>
              <a:ext uri="{28A0092B-C50C-407E-A947-70E740481C1C}">
                <a14:useLocalDpi xmlns:a14="http://schemas.microsoft.com/office/drawing/2010/main" val="0"/>
              </a:ext>
            </a:extLst>
          </a:blip>
          <a:srcRect l="17961" t="48865" r="24762" b="24014"/>
          <a:stretch>
            <a:fillRect/>
          </a:stretch>
        </p:blipFill>
        <p:spPr>
          <a:xfrm>
            <a:off x="2166938" y="2574925"/>
            <a:ext cx="6446837" cy="3282950"/>
          </a:xfrm>
          <a:noFill/>
        </p:spPr>
      </p:pic>
    </p:spTree>
  </p:cSld>
  <p:clrMapOvr>
    <a:masterClrMapping/>
  </p:clrMapOvr>
  <p:transition>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marL="965200" indent="-965200" eaLnBrk="1" hangingPunct="1"/>
            <a:r>
              <a:rPr lang="en-US" sz="4000" smtClean="0"/>
              <a:t>3.4. SLD: Example</a:t>
            </a:r>
          </a:p>
        </p:txBody>
      </p:sp>
      <p:pic>
        <p:nvPicPr>
          <p:cNvPr id="56323" name="Picture 9"/>
          <p:cNvPicPr>
            <a:picLocks noChangeAspect="1" noChangeArrowheads="1"/>
          </p:cNvPicPr>
          <p:nvPr>
            <p:ph sz="half" idx="2"/>
          </p:nvPr>
        </p:nvPicPr>
        <p:blipFill>
          <a:blip r:embed="rId2">
            <a:lum contrast="6000"/>
            <a:extLst>
              <a:ext uri="{28A0092B-C50C-407E-A947-70E740481C1C}">
                <a14:useLocalDpi xmlns:a14="http://schemas.microsoft.com/office/drawing/2010/main" val="0"/>
              </a:ext>
            </a:extLst>
          </a:blip>
          <a:srcRect l="28636" t="33376" r="35928" b="19405"/>
          <a:stretch>
            <a:fillRect/>
          </a:stretch>
        </p:blipFill>
        <p:spPr>
          <a:xfrm>
            <a:off x="3101975" y="1960563"/>
            <a:ext cx="3937000" cy="3935412"/>
          </a:xfrm>
          <a:noFill/>
        </p:spPr>
      </p:pic>
      <p:sp>
        <p:nvSpPr>
          <p:cNvPr id="56324" name="Rectangle 3"/>
          <p:cNvSpPr>
            <a:spLocks noGrp="1" noChangeArrowheads="1"/>
          </p:cNvSpPr>
          <p:nvPr>
            <p:ph type="body" sz="half" idx="1"/>
          </p:nvPr>
        </p:nvSpPr>
        <p:spPr>
          <a:xfrm>
            <a:off x="5435600" y="3833813"/>
            <a:ext cx="2730500" cy="787400"/>
          </a:xfrm>
        </p:spPr>
        <p:txBody>
          <a:bodyPr/>
          <a:lstStyle/>
          <a:p>
            <a:pPr marL="0" indent="0" eaLnBrk="1" hangingPunct="1">
              <a:lnSpc>
                <a:spcPct val="85000"/>
              </a:lnSpc>
              <a:spcBef>
                <a:spcPct val="15000"/>
              </a:spcBef>
              <a:buSzTx/>
              <a:buFont typeface="Wingdings" pitchFamily="2" charset="2"/>
              <a:buNone/>
            </a:pPr>
            <a:r>
              <a:rPr lang="en-US" sz="2000" smtClean="0"/>
              <a:t>Stem-and-Leaf Display of Incomes</a:t>
            </a:r>
          </a:p>
        </p:txBody>
      </p:sp>
    </p:spTree>
  </p:cSld>
  <p:clrMapOvr>
    <a:masterClrMapping/>
  </p:clrMapOvr>
  <p:transition>
    <p:checke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marL="965200" indent="-965200" eaLnBrk="1" hangingPunct="1"/>
            <a:r>
              <a:rPr lang="en-US" sz="4000" smtClean="0"/>
              <a:t>3.5. Pie Chart</a:t>
            </a:r>
          </a:p>
        </p:txBody>
      </p:sp>
      <p:sp>
        <p:nvSpPr>
          <p:cNvPr id="57347" name="Rectangle 3"/>
          <p:cNvSpPr>
            <a:spLocks noGrp="1" noChangeArrowheads="1"/>
          </p:cNvSpPr>
          <p:nvPr>
            <p:ph type="body" sz="half" idx="1"/>
          </p:nvPr>
        </p:nvSpPr>
        <p:spPr>
          <a:xfrm>
            <a:off x="990600" y="2057400"/>
            <a:ext cx="7897813" cy="4114800"/>
          </a:xfrm>
        </p:spPr>
        <p:txBody>
          <a:bodyPr/>
          <a:lstStyle/>
          <a:p>
            <a:pPr marL="401638" indent="-401638" eaLnBrk="1" hangingPunct="1">
              <a:lnSpc>
                <a:spcPct val="85000"/>
              </a:lnSpc>
              <a:spcBef>
                <a:spcPct val="10000"/>
              </a:spcBef>
              <a:buSzTx/>
              <a:buFont typeface="Wingdings" pitchFamily="2" charset="2"/>
              <a:buChar char="§"/>
            </a:pPr>
            <a:r>
              <a:rPr lang="en-US" smtClean="0"/>
              <a:t>circle divided into sectors, each sector representing the categories of the data</a:t>
            </a:r>
          </a:p>
          <a:p>
            <a:pPr marL="401638" indent="-401638" eaLnBrk="1" hangingPunct="1">
              <a:lnSpc>
                <a:spcPct val="85000"/>
              </a:lnSpc>
              <a:spcBef>
                <a:spcPct val="10000"/>
              </a:spcBef>
              <a:buSzTx/>
              <a:buFont typeface="Wingdings" pitchFamily="2" charset="2"/>
              <a:buChar char="§"/>
            </a:pPr>
            <a:r>
              <a:rPr lang="en-US" smtClean="0"/>
              <a:t>area of each sector represents relative proportion of data falling in the category</a:t>
            </a:r>
          </a:p>
          <a:p>
            <a:pPr marL="401638" indent="-401638" eaLnBrk="1" hangingPunct="1">
              <a:lnSpc>
                <a:spcPct val="85000"/>
              </a:lnSpc>
              <a:spcBef>
                <a:spcPct val="10000"/>
              </a:spcBef>
              <a:buSzTx/>
              <a:buFont typeface="Wingdings" pitchFamily="2" charset="2"/>
              <a:buChar char="§"/>
            </a:pPr>
            <a:r>
              <a:rPr lang="en-US" smtClean="0"/>
              <a:t>total pie or circle represents 100% of all the data</a:t>
            </a:r>
          </a:p>
          <a:p>
            <a:pPr marL="401638" indent="-401638" eaLnBrk="1" hangingPunct="1">
              <a:lnSpc>
                <a:spcPct val="85000"/>
              </a:lnSpc>
              <a:spcBef>
                <a:spcPct val="10000"/>
              </a:spcBef>
              <a:buSzTx/>
              <a:buFont typeface="Wingdings" pitchFamily="2" charset="2"/>
              <a:buChar char="§"/>
            </a:pPr>
            <a:r>
              <a:rPr lang="en-US" smtClean="0"/>
              <a:t>biggest slice of pie corresponds to the modal category, i.e. category that occurs most frequently </a:t>
            </a:r>
          </a:p>
        </p:txBody>
      </p:sp>
    </p:spTree>
  </p:cSld>
  <p:clrMapOvr>
    <a:masterClrMapping/>
  </p:clrMapOvr>
  <p:transition>
    <p:plus/>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marL="965200" indent="-965200" eaLnBrk="1" hangingPunct="1"/>
            <a:r>
              <a:rPr lang="en-US" sz="4000" smtClean="0"/>
              <a:t>3.5. Pie Chart: Example</a:t>
            </a:r>
          </a:p>
        </p:txBody>
      </p:sp>
      <p:sp>
        <p:nvSpPr>
          <p:cNvPr id="58371" name="Rectangle 3"/>
          <p:cNvSpPr>
            <a:spLocks noGrp="1" noChangeArrowheads="1"/>
          </p:cNvSpPr>
          <p:nvPr>
            <p:ph type="body" sz="half" idx="1"/>
          </p:nvPr>
        </p:nvSpPr>
        <p:spPr>
          <a:xfrm>
            <a:off x="990600" y="2057400"/>
            <a:ext cx="7897813" cy="4114800"/>
          </a:xfrm>
        </p:spPr>
        <p:txBody>
          <a:bodyPr/>
          <a:lstStyle/>
          <a:p>
            <a:pPr marL="401638" indent="-401638" algn="ctr" eaLnBrk="1" hangingPunct="1">
              <a:lnSpc>
                <a:spcPct val="85000"/>
              </a:lnSpc>
              <a:spcBef>
                <a:spcPct val="10000"/>
              </a:spcBef>
              <a:buSzTx/>
              <a:buFont typeface="Wingdings" pitchFamily="2" charset="2"/>
              <a:buNone/>
            </a:pPr>
            <a:r>
              <a:rPr lang="en-US" sz="2000" smtClean="0"/>
              <a:t>Frequency Table</a:t>
            </a:r>
          </a:p>
          <a:p>
            <a:pPr marL="401638" indent="-401638" algn="ctr" eaLnBrk="1" hangingPunct="1">
              <a:lnSpc>
                <a:spcPct val="85000"/>
              </a:lnSpc>
              <a:spcBef>
                <a:spcPct val="10000"/>
              </a:spcBef>
              <a:buSzTx/>
              <a:buFont typeface="Wingdings" pitchFamily="2" charset="2"/>
              <a:buNone/>
            </a:pPr>
            <a:r>
              <a:rPr lang="en-US" sz="2000" smtClean="0"/>
              <a:t>for Number of Dependents of Bank Customers</a:t>
            </a:r>
          </a:p>
        </p:txBody>
      </p:sp>
      <p:graphicFrame>
        <p:nvGraphicFramePr>
          <p:cNvPr id="148581" name="Group 101"/>
          <p:cNvGraphicFramePr>
            <a:graphicFrameLocks noGrp="1"/>
          </p:cNvGraphicFramePr>
          <p:nvPr>
            <p:ph sz="half" idx="2"/>
          </p:nvPr>
        </p:nvGraphicFramePr>
        <p:xfrm>
          <a:off x="2762250" y="2781300"/>
          <a:ext cx="4446588" cy="2773512"/>
        </p:xfrm>
        <a:graphic>
          <a:graphicData uri="http://schemas.openxmlformats.org/drawingml/2006/table">
            <a:tbl>
              <a:tblPr/>
              <a:tblGrid>
                <a:gridCol w="3000375"/>
                <a:gridCol w="1446213"/>
              </a:tblGrid>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Number of Dependents</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Frequency</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0 </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11</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1 </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18</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2</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18</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3</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22</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4</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16</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5</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cs typeface="Times New Roman" pitchFamily="18" charset="0"/>
                        </a:rPr>
                        <a:t>15</a:t>
                      </a:r>
                      <a:endParaRPr kumimoji="0" lang="en-US" sz="2000" b="0" i="0" u="none" strike="noStrike" cap="none" normalizeH="0" baseline="0" smtClean="0">
                        <a:ln>
                          <a:noFill/>
                        </a:ln>
                        <a:solidFill>
                          <a:schemeClr val="tx1"/>
                        </a:solidFill>
                        <a:effectLst/>
                        <a:latin typeface="Tahoma" pitchFamily="3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marL="965200" indent="-965200" eaLnBrk="1" hangingPunct="1"/>
            <a:r>
              <a:rPr lang="en-US" sz="4000" smtClean="0"/>
              <a:t>3.5. Pie Chart: Example</a:t>
            </a:r>
          </a:p>
        </p:txBody>
      </p:sp>
      <p:sp>
        <p:nvSpPr>
          <p:cNvPr id="59395" name="Rectangle 3"/>
          <p:cNvSpPr>
            <a:spLocks noGrp="1" noChangeArrowheads="1"/>
          </p:cNvSpPr>
          <p:nvPr>
            <p:ph type="body" sz="half" idx="1"/>
          </p:nvPr>
        </p:nvSpPr>
        <p:spPr>
          <a:xfrm>
            <a:off x="990600" y="2057400"/>
            <a:ext cx="7897813" cy="4114800"/>
          </a:xfrm>
        </p:spPr>
        <p:txBody>
          <a:bodyPr/>
          <a:lstStyle/>
          <a:p>
            <a:pPr marL="401638" indent="-401638" algn="ctr" eaLnBrk="1" hangingPunct="1">
              <a:lnSpc>
                <a:spcPct val="85000"/>
              </a:lnSpc>
              <a:spcBef>
                <a:spcPct val="10000"/>
              </a:spcBef>
              <a:buSzTx/>
              <a:buFont typeface="Wingdings" pitchFamily="2" charset="2"/>
              <a:buNone/>
            </a:pPr>
            <a:r>
              <a:rPr lang="en-US" sz="2000" smtClean="0"/>
              <a:t>Pie Chart</a:t>
            </a:r>
          </a:p>
          <a:p>
            <a:pPr marL="401638" indent="-401638" algn="ctr" eaLnBrk="1" hangingPunct="1">
              <a:lnSpc>
                <a:spcPct val="85000"/>
              </a:lnSpc>
              <a:spcBef>
                <a:spcPct val="10000"/>
              </a:spcBef>
              <a:buSzTx/>
              <a:buFont typeface="Wingdings" pitchFamily="2" charset="2"/>
              <a:buNone/>
            </a:pPr>
            <a:r>
              <a:rPr lang="en-US" sz="2000" smtClean="0"/>
              <a:t>Number of Dependents of Bank Customers</a:t>
            </a:r>
          </a:p>
        </p:txBody>
      </p:sp>
      <p:sp>
        <p:nvSpPr>
          <p:cNvPr id="59396" name="Rectangle 32"/>
          <p:cNvSpPr>
            <a:spLocks noChangeArrowheads="1"/>
          </p:cNvSpPr>
          <p:nvPr/>
        </p:nvSpPr>
        <p:spPr bwMode="auto">
          <a:xfrm>
            <a:off x="0" y="2833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59397" name="Object 31"/>
          <p:cNvGraphicFramePr>
            <a:graphicFrameLocks noChangeAspect="1"/>
          </p:cNvGraphicFramePr>
          <p:nvPr/>
        </p:nvGraphicFramePr>
        <p:xfrm>
          <a:off x="2054225" y="2770188"/>
          <a:ext cx="5813425" cy="3003550"/>
        </p:xfrm>
        <a:graphic>
          <a:graphicData uri="http://schemas.openxmlformats.org/presentationml/2006/ole">
            <mc:AlternateContent xmlns:mc="http://schemas.openxmlformats.org/markup-compatibility/2006">
              <mc:Choice xmlns:v="urn:schemas-microsoft-com:vml" Requires="v">
                <p:oleObj spid="_x0000_s59398" name="Chart" r:id="rId3" imgW="2305050" imgH="1190625" progId="Excel.Chart.8">
                  <p:embed/>
                </p:oleObj>
              </mc:Choice>
              <mc:Fallback>
                <p:oleObj name="Chart" r:id="rId3" imgW="2305050" imgH="1190625" progId="Excel.Chart.8">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4225" y="2770188"/>
                        <a:ext cx="5813425" cy="300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blinds/>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WORKSHOP 2</a:t>
            </a:r>
          </a:p>
        </p:txBody>
      </p:sp>
      <p:sp>
        <p:nvSpPr>
          <p:cNvPr id="60419" name="Rectangle 3"/>
          <p:cNvSpPr>
            <a:spLocks noGrp="1" noChangeArrowheads="1"/>
          </p:cNvSpPr>
          <p:nvPr>
            <p:ph type="body" idx="1"/>
          </p:nvPr>
        </p:nvSpPr>
        <p:spPr/>
        <p:txBody>
          <a:bodyPr/>
          <a:lstStyle/>
          <a:p>
            <a:pPr marL="609600" indent="-609600" eaLnBrk="1" hangingPunct="1">
              <a:lnSpc>
                <a:spcPct val="80000"/>
              </a:lnSpc>
              <a:buClr>
                <a:schemeClr val="tx1"/>
              </a:buClr>
              <a:buSzTx/>
              <a:buFont typeface="Wingdings" pitchFamily="2" charset="2"/>
              <a:buNone/>
            </a:pPr>
            <a:r>
              <a:rPr lang="en-US" sz="2800" b="1" smtClean="0"/>
              <a:t>Prepare a group presentation for each of the following:</a:t>
            </a:r>
          </a:p>
          <a:p>
            <a:pPr marL="609600" indent="-609600" eaLnBrk="1" hangingPunct="1">
              <a:lnSpc>
                <a:spcPct val="80000"/>
              </a:lnSpc>
              <a:buClr>
                <a:schemeClr val="tx1"/>
              </a:buClr>
              <a:buSzTx/>
              <a:buFont typeface="Wingdings" pitchFamily="2" charset="2"/>
              <a:buNone/>
            </a:pPr>
            <a:endParaRPr lang="en-US" sz="2800" b="1" smtClean="0"/>
          </a:p>
          <a:p>
            <a:pPr marL="609600" indent="-609600" eaLnBrk="1" hangingPunct="1">
              <a:lnSpc>
                <a:spcPct val="80000"/>
              </a:lnSpc>
              <a:buClr>
                <a:schemeClr val="tx1"/>
              </a:buClr>
              <a:buSzTx/>
              <a:buFont typeface="Wingdings" pitchFamily="2" charset="2"/>
              <a:buAutoNum type="arabicPeriod"/>
            </a:pPr>
            <a:r>
              <a:rPr lang="en-US" sz="2800" smtClean="0"/>
              <a:t>Infant Mortality Rate (IMR) is a commonly generated measure of the health conditions in an area. The higher the IMR of an area, the less healthy the place is. According to the National Demographic Survey ,conducted in 1995 by the National Statistics Office, IMR in the Visayas and Mindanao regions is generally homogenous. </a:t>
            </a:r>
          </a:p>
        </p:txBody>
      </p:sp>
    </p:spTree>
  </p:cSld>
  <p:clrMapOvr>
    <a:masterClrMapping/>
  </p:clrMapOvr>
  <p:transition>
    <p:zoom dir="in"/>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WORKSHOP 2</a:t>
            </a:r>
          </a:p>
        </p:txBody>
      </p:sp>
      <p:sp>
        <p:nvSpPr>
          <p:cNvPr id="61443" name="Rectangle 3"/>
          <p:cNvSpPr>
            <a:spLocks noGrp="1" noChangeArrowheads="1"/>
          </p:cNvSpPr>
          <p:nvPr>
            <p:ph type="body" idx="1"/>
          </p:nvPr>
        </p:nvSpPr>
        <p:spPr/>
        <p:txBody>
          <a:bodyPr/>
          <a:lstStyle/>
          <a:p>
            <a:pPr marL="609600" indent="-609600" eaLnBrk="1" hangingPunct="1">
              <a:lnSpc>
                <a:spcPct val="80000"/>
              </a:lnSpc>
              <a:buClr>
                <a:schemeClr val="tx1"/>
              </a:buClr>
              <a:buSzTx/>
              <a:buFont typeface="Wingdings" pitchFamily="2" charset="2"/>
              <a:buNone/>
            </a:pPr>
            <a:r>
              <a:rPr lang="en-US" sz="2800" b="1" smtClean="0"/>
              <a:t>Prepare a group presentation for each of the following:</a:t>
            </a:r>
          </a:p>
          <a:p>
            <a:pPr marL="609600" indent="-609600" eaLnBrk="1" hangingPunct="1">
              <a:lnSpc>
                <a:spcPct val="80000"/>
              </a:lnSpc>
              <a:buClr>
                <a:schemeClr val="tx1"/>
              </a:buClr>
              <a:buSzTx/>
              <a:buFont typeface="Wingdings" pitchFamily="2" charset="2"/>
              <a:buNone/>
            </a:pPr>
            <a:r>
              <a:rPr lang="en-US" sz="2800" smtClean="0"/>
              <a:t>	</a:t>
            </a:r>
          </a:p>
          <a:p>
            <a:pPr marL="609600" indent="-609600" eaLnBrk="1" hangingPunct="1">
              <a:lnSpc>
                <a:spcPct val="80000"/>
              </a:lnSpc>
              <a:buClr>
                <a:schemeClr val="tx1"/>
              </a:buClr>
              <a:buSzTx/>
              <a:buFont typeface="Wingdings" pitchFamily="2" charset="2"/>
              <a:buNone/>
            </a:pPr>
            <a:r>
              <a:rPr lang="en-US" sz="2800" smtClean="0"/>
              <a:t>	Given the following IMR rates for sample provinces in Visayas and for Mindanao, calculate the sample averages of the IMRs for Visayas and for Mindanao. Compare the health conditions in the two major islands.</a:t>
            </a:r>
          </a:p>
        </p:txBody>
      </p:sp>
    </p:spTree>
  </p:cSld>
  <p:clrMapOvr>
    <a:masterClrMapping/>
  </p:clrMapOvr>
  <p:transition>
    <p:checke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90"/>
          <p:cNvSpPr>
            <a:spLocks noGrp="1" noChangeArrowheads="1"/>
          </p:cNvSpPr>
          <p:nvPr>
            <p:ph type="title"/>
          </p:nvPr>
        </p:nvSpPr>
        <p:spPr/>
        <p:txBody>
          <a:bodyPr/>
          <a:lstStyle/>
          <a:p>
            <a:pPr eaLnBrk="1" hangingPunct="1"/>
            <a:r>
              <a:rPr lang="en-US" smtClean="0"/>
              <a:t>WORKSHOP 2</a:t>
            </a:r>
          </a:p>
        </p:txBody>
      </p:sp>
      <p:graphicFrame>
        <p:nvGraphicFramePr>
          <p:cNvPr id="152060" name="Group 508"/>
          <p:cNvGraphicFramePr>
            <a:graphicFrameLocks noGrp="1"/>
          </p:cNvGraphicFramePr>
          <p:nvPr>
            <p:ph idx="1"/>
          </p:nvPr>
        </p:nvGraphicFramePr>
        <p:xfrm>
          <a:off x="2308225" y="1978025"/>
          <a:ext cx="4486275" cy="3932237"/>
        </p:xfrm>
        <a:graphic>
          <a:graphicData uri="http://schemas.openxmlformats.org/drawingml/2006/table">
            <a:tbl>
              <a:tblPr/>
              <a:tblGrid>
                <a:gridCol w="1317625"/>
                <a:gridCol w="1893888"/>
                <a:gridCol w="1274762"/>
              </a:tblGrid>
              <a:tr h="579167">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ea typeface="Times New Roman" pitchFamily="18" charset="0"/>
                          <a:cs typeface="Arial" charset="0"/>
                        </a:rPr>
                        <a:t>INFANT MORTALITY RATE IN VISAYAS AND MINDANAO PROVINCES: 1995</a:t>
                      </a:r>
                      <a:endPar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endParaRPr>
                    </a:p>
                  </a:txBody>
                  <a:tcPr marT="45724" marB="4572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3530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Region</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Province</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IMR</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30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Visayas</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Aklan</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62.17</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0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Antique</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52.40</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0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Bohol</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53.93</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0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E. Samar</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71.40</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0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Iloilo</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50.98</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0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N. Samar</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66.60</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0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Negros Occ.</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53.98</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0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Romblon</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43.8</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0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Siquijor</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45.30</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heel spokes="2"/>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4000" smtClean="0"/>
              <a:t>1.1. Mean</a:t>
            </a:r>
          </a:p>
        </p:txBody>
      </p:sp>
      <p:sp>
        <p:nvSpPr>
          <p:cNvPr id="8195" name="Rectangle 3"/>
          <p:cNvSpPr>
            <a:spLocks noGrp="1" noChangeArrowheads="1"/>
          </p:cNvSpPr>
          <p:nvPr>
            <p:ph type="body" sz="half" idx="1"/>
          </p:nvPr>
        </p:nvSpPr>
        <p:spPr>
          <a:xfrm>
            <a:off x="990600" y="2057400"/>
            <a:ext cx="7772400" cy="4114800"/>
          </a:xfrm>
        </p:spPr>
        <p:txBody>
          <a:bodyPr/>
          <a:lstStyle/>
          <a:p>
            <a:pPr marL="508000" indent="-508000" eaLnBrk="1" hangingPunct="1">
              <a:lnSpc>
                <a:spcPct val="95000"/>
              </a:lnSpc>
              <a:spcBef>
                <a:spcPct val="10000"/>
              </a:spcBef>
            </a:pPr>
            <a:r>
              <a:rPr lang="en-US" smtClean="0"/>
              <a:t>Formula</a:t>
            </a:r>
          </a:p>
        </p:txBody>
      </p:sp>
      <p:sp>
        <p:nvSpPr>
          <p:cNvPr id="8196" name="Rectangle 11"/>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8197" name="Object 10"/>
          <p:cNvGraphicFramePr>
            <a:graphicFrameLocks noChangeAspect="1"/>
          </p:cNvGraphicFramePr>
          <p:nvPr/>
        </p:nvGraphicFramePr>
        <p:xfrm>
          <a:off x="1647825" y="2781300"/>
          <a:ext cx="6665913" cy="2078038"/>
        </p:xfrm>
        <a:graphic>
          <a:graphicData uri="http://schemas.openxmlformats.org/presentationml/2006/ole">
            <mc:AlternateContent xmlns:mc="http://schemas.openxmlformats.org/markup-compatibility/2006">
              <mc:Choice xmlns:v="urn:schemas-microsoft-com:vml" Requires="v">
                <p:oleObj spid="_x0000_s8198" name="Equation" r:id="rId3" imgW="1955800" imgH="609600" progId="Equation.3">
                  <p:embed/>
                </p:oleObj>
              </mc:Choice>
              <mc:Fallback>
                <p:oleObj name="Equation" r:id="rId3" imgW="1955800" imgH="6096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7825" y="2781300"/>
                        <a:ext cx="6665913"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checke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WORKSHOP 2</a:t>
            </a:r>
          </a:p>
        </p:txBody>
      </p:sp>
      <p:graphicFrame>
        <p:nvGraphicFramePr>
          <p:cNvPr id="153818" name="Group 218"/>
          <p:cNvGraphicFramePr>
            <a:graphicFrameLocks noGrp="1"/>
          </p:cNvGraphicFramePr>
          <p:nvPr>
            <p:ph idx="1"/>
          </p:nvPr>
        </p:nvGraphicFramePr>
        <p:xfrm>
          <a:off x="1474788" y="2057400"/>
          <a:ext cx="7442200" cy="3597273"/>
        </p:xfrm>
        <a:graphic>
          <a:graphicData uri="http://schemas.openxmlformats.org/drawingml/2006/table">
            <a:tbl>
              <a:tblPr/>
              <a:tblGrid>
                <a:gridCol w="1049337"/>
                <a:gridCol w="2289175"/>
                <a:gridCol w="893763"/>
                <a:gridCol w="2317750"/>
                <a:gridCol w="892175"/>
              </a:tblGrid>
              <a:tr h="579222">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ea typeface="Times New Roman" pitchFamily="18" charset="0"/>
                          <a:cs typeface="Arial" charset="0"/>
                        </a:rPr>
                        <a:t>INFANT MORTALITY RATE IN VISAYAS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ea typeface="Times New Roman" pitchFamily="18" charset="0"/>
                          <a:cs typeface="Arial" charset="0"/>
                        </a:rPr>
                        <a:t>AND MINDANAO PROVINCES: 1995</a:t>
                      </a:r>
                      <a:endPar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endParaRP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533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Region</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Province</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IMR</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Province</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IMR</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Mindanao</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Agusan del Sur</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52.07</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Misamis Occidental</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65.00</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Basilan</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63.72</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Misamis Oriental</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56.10</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Bukidnon</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87.20</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S. Cotabato</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52.84</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Camiguin</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67.10</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Sultan Kudarat</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83.40</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Davao del Norte</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60.07</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Surigao de Norte</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63.90</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Davao del Sur</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48.94</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Surigao del Sur</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62.12</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Davao Oriental</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58.80</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Zamboanga del Norte</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62.31</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Lanao del Norte</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94.00</a:t>
                      </a: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8" marB="4572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blinds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WORKSHOP 2</a:t>
            </a:r>
          </a:p>
        </p:txBody>
      </p:sp>
      <p:sp>
        <p:nvSpPr>
          <p:cNvPr id="64515" name="Rectangle 3"/>
          <p:cNvSpPr>
            <a:spLocks noGrp="1" noChangeArrowheads="1"/>
          </p:cNvSpPr>
          <p:nvPr>
            <p:ph type="body" idx="1"/>
          </p:nvPr>
        </p:nvSpPr>
        <p:spPr>
          <a:xfrm>
            <a:off x="914400" y="1770185"/>
            <a:ext cx="7848600" cy="4402015"/>
          </a:xfrm>
        </p:spPr>
        <p:txBody>
          <a:bodyPr/>
          <a:lstStyle/>
          <a:p>
            <a:pPr marL="609600" indent="-609600" eaLnBrk="1" hangingPunct="1">
              <a:lnSpc>
                <a:spcPct val="75000"/>
              </a:lnSpc>
              <a:buClr>
                <a:schemeClr val="tx1"/>
              </a:buClr>
              <a:buSzTx/>
              <a:buFont typeface="Wingdings" pitchFamily="2" charset="2"/>
              <a:buAutoNum type="arabicPeriod" startAt="2"/>
            </a:pPr>
            <a:r>
              <a:rPr lang="en-US" sz="2800" dirty="0" smtClean="0"/>
              <a:t>Human Development Index (HDI) is a proxy measure of economic development.  It is anchored on the quality of life, largely different from an economic growth perspective as typically measured by gross national product and gross domestic product.  The higher the value of HDI in an area, the higher is the quality of life of the people living in this area. Using data from the succeeding table, determine the lower and upper quartiles and the median. Solve also for the </a:t>
            </a:r>
            <a:r>
              <a:rPr lang="en-US" sz="2800" dirty="0" smtClean="0"/>
              <a:t>midrange </a:t>
            </a:r>
            <a:r>
              <a:rPr lang="en-US" sz="2800" dirty="0" smtClean="0"/>
              <a:t>and the </a:t>
            </a:r>
            <a:r>
              <a:rPr lang="en-US" sz="2800" dirty="0" smtClean="0"/>
              <a:t>trimmed mean</a:t>
            </a:r>
            <a:r>
              <a:rPr lang="en-US" sz="2800" dirty="0" smtClean="0"/>
              <a:t>.</a:t>
            </a:r>
          </a:p>
        </p:txBody>
      </p:sp>
    </p:spTree>
  </p:cSld>
  <p:clrMapOvr>
    <a:masterClrMapping/>
  </p:clrMapOvr>
  <p:transition>
    <p:zo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WORKSHOP 2</a:t>
            </a:r>
          </a:p>
        </p:txBody>
      </p:sp>
      <p:graphicFrame>
        <p:nvGraphicFramePr>
          <p:cNvPr id="157983" name="Group 1311"/>
          <p:cNvGraphicFramePr>
            <a:graphicFrameLocks noGrp="1"/>
          </p:cNvGraphicFramePr>
          <p:nvPr>
            <p:ph idx="1"/>
          </p:nvPr>
        </p:nvGraphicFramePr>
        <p:xfrm>
          <a:off x="2168525" y="1930400"/>
          <a:ext cx="5937250" cy="4041778"/>
        </p:xfrm>
        <a:graphic>
          <a:graphicData uri="http://schemas.openxmlformats.org/drawingml/2006/table">
            <a:tbl>
              <a:tblPr/>
              <a:tblGrid>
                <a:gridCol w="1935163"/>
                <a:gridCol w="936625"/>
                <a:gridCol w="1998662"/>
                <a:gridCol w="1066800"/>
              </a:tblGrid>
              <a:tr h="310906">
                <a:tc gridSpan="4">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rPr>
                        <a:t>HUMAN DEVELOPMENT INDEX BY PROVINCE: 1997</a:t>
                      </a:r>
                      <a:endParaRPr kumimoji="0" lang="en-US" sz="1600" b="0" i="0" u="none" strike="noStrike" cap="none" normalizeH="0" baseline="0" smtClean="0">
                        <a:ln>
                          <a:noFill/>
                        </a:ln>
                        <a:solidFill>
                          <a:schemeClr val="tx1"/>
                        </a:solidFill>
                        <a:effectLst/>
                        <a:latin typeface="Tahoma" pitchFamily="34" charset="0"/>
                      </a:endParaRP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10906">
                <a:tc>
                  <a:txBody>
                    <a:bodyPr/>
                    <a:lstStyle/>
                    <a:p>
                      <a:pPr marL="342900" marR="0" lvl="0" indent="-34290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PROVINCES</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HDI</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PROVINCES</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HDI</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Abra</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0.579</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Cagayan</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0.552</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Apayao</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0.529</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Isabela</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0.603</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Benguet</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0.624</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Nueva Viscaya</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0.576</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Ifugao</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0.448</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Quirino</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0.552</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Kalinga</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0.522</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Bataan</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0.723</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Mt. Province</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0.541</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Bulacan</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0.700</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Ilocos Norte</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0.644</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Nueva Ecija</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0.602</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Ilocos Sur</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0.615</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Pampanga</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0.646</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La Union</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0.617</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Tarlac</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0.604</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Pangasinan</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0.611</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Zambales</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0.598</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Batanes</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0.709</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Aurora</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0.585</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checke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WORKSHOP 2</a:t>
            </a:r>
          </a:p>
        </p:txBody>
      </p:sp>
      <p:graphicFrame>
        <p:nvGraphicFramePr>
          <p:cNvPr id="159086" name="Group 366"/>
          <p:cNvGraphicFramePr>
            <a:graphicFrameLocks noGrp="1"/>
          </p:cNvGraphicFramePr>
          <p:nvPr>
            <p:ph idx="1"/>
          </p:nvPr>
        </p:nvGraphicFramePr>
        <p:xfrm>
          <a:off x="2168525" y="1930400"/>
          <a:ext cx="5937250" cy="4041778"/>
        </p:xfrm>
        <a:graphic>
          <a:graphicData uri="http://schemas.openxmlformats.org/drawingml/2006/table">
            <a:tbl>
              <a:tblPr/>
              <a:tblGrid>
                <a:gridCol w="1935163"/>
                <a:gridCol w="936625"/>
                <a:gridCol w="1998662"/>
                <a:gridCol w="1066800"/>
              </a:tblGrid>
              <a:tr h="310906">
                <a:tc gridSpan="4">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rPr>
                        <a:t>HUMAN DEVELOPMENT INDEX BY PROVINCE: 1997</a:t>
                      </a:r>
                      <a:endParaRPr kumimoji="0" lang="en-US" sz="1600" b="0" i="0" u="none" strike="noStrike" cap="none" normalizeH="0" baseline="0" smtClean="0">
                        <a:ln>
                          <a:noFill/>
                        </a:ln>
                        <a:solidFill>
                          <a:schemeClr val="tx1"/>
                        </a:solidFill>
                        <a:effectLst/>
                        <a:latin typeface="Tahoma" pitchFamily="34" charset="0"/>
                      </a:endParaRP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10906">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PROVINCES</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HDI</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PROVINCES</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HDI</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Batangas</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0.681</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Camarines Norte</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0.549</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Cavite</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0.721</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Camarines Sur</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0.568</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Laguna</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0.673</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Catanduanes</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0.550</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Marinduque</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0.582</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Masbate</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0.487</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Occidental Mindoro</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0.553</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Sorsogon</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0.589</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Oriental Mindoro</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0.592</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Aklan</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0.553</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Palawan</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0.535</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Antique</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0.550</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Quezon</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0.599</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Capiz</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0.543</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Rizal</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0.690</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Guimaras</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0.555</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Romblon</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0.533</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Iloilo</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0.584</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Albay</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0.556</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Negros Occidental</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0.539</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blinds/>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WORKSHOP 2</a:t>
            </a:r>
          </a:p>
        </p:txBody>
      </p:sp>
      <p:graphicFrame>
        <p:nvGraphicFramePr>
          <p:cNvPr id="162046" name="Group 254"/>
          <p:cNvGraphicFramePr>
            <a:graphicFrameLocks noGrp="1"/>
          </p:cNvGraphicFramePr>
          <p:nvPr>
            <p:ph idx="1"/>
          </p:nvPr>
        </p:nvGraphicFramePr>
        <p:xfrm>
          <a:off x="2168525" y="1930400"/>
          <a:ext cx="6103938" cy="4041778"/>
        </p:xfrm>
        <a:graphic>
          <a:graphicData uri="http://schemas.openxmlformats.org/drawingml/2006/table">
            <a:tbl>
              <a:tblPr/>
              <a:tblGrid>
                <a:gridCol w="1935163"/>
                <a:gridCol w="936625"/>
                <a:gridCol w="2274887"/>
                <a:gridCol w="957263"/>
              </a:tblGrid>
              <a:tr h="310906">
                <a:tc gridSpan="4">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rPr>
                        <a:t>HUMAN DEVELOPMENT INDEX BY PROVINCE: 1997</a:t>
                      </a:r>
                      <a:endParaRPr kumimoji="0" lang="en-US" sz="1600" b="0" i="0" u="none" strike="noStrike" cap="none" normalizeH="0" baseline="0" smtClean="0">
                        <a:ln>
                          <a:noFill/>
                        </a:ln>
                        <a:solidFill>
                          <a:schemeClr val="tx1"/>
                        </a:solidFill>
                        <a:effectLst/>
                        <a:latin typeface="Tahoma" pitchFamily="34" charset="0"/>
                      </a:endParaRP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10906">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PROVINCES</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HDI</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PROVINCES</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HDI</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Bohol</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0.543</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Zamboanga del Norte</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0.505</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Cebu</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0.556</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Zamboanga del Sur</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0.521</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Negros Oriental</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0.494</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Bukidnon</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0.533</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Siquijor</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0.509</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Camiguin</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0.532</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Biliran</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0.522</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Misamis Occidental</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0.533</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Eastern Samar</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0.509</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Misamis Oriental</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0.540</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Leyte</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0.520</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Davao (Norte)</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0.525</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Northern Samar</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0.482</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Davao del Sur</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0.517</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Samar</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0.492</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Davao Oriental</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0.492</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Southern Leyte</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0.550</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Southern Cotabato</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0.532</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90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Basilan</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0.434</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Saranggani</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0.489</a:t>
                      </a:r>
                    </a:p>
                  </a:txBody>
                  <a:tcPr marT="45721" marB="4572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zoom dir="in"/>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WORKSHOP 2</a:t>
            </a:r>
          </a:p>
        </p:txBody>
      </p:sp>
      <p:graphicFrame>
        <p:nvGraphicFramePr>
          <p:cNvPr id="162951" name="Group 135"/>
          <p:cNvGraphicFramePr>
            <a:graphicFrameLocks noGrp="1"/>
          </p:cNvGraphicFramePr>
          <p:nvPr>
            <p:ph idx="1"/>
          </p:nvPr>
        </p:nvGraphicFramePr>
        <p:xfrm>
          <a:off x="2168525" y="1930400"/>
          <a:ext cx="6230938" cy="2511472"/>
        </p:xfrm>
        <a:graphic>
          <a:graphicData uri="http://schemas.openxmlformats.org/drawingml/2006/table">
            <a:tbl>
              <a:tblPr/>
              <a:tblGrid>
                <a:gridCol w="2190750"/>
                <a:gridCol w="1041400"/>
                <a:gridCol w="2041525"/>
                <a:gridCol w="957263"/>
              </a:tblGrid>
              <a:tr h="310880">
                <a:tc gridSpan="4">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rPr>
                        <a:t>HUMAN DEVELOPMENT INDEX BY PROVINCE: 1997</a:t>
                      </a:r>
                      <a:endParaRPr kumimoji="0" lang="en-US" sz="1600" b="0" i="0" u="none" strike="noStrike" cap="none" normalizeH="0" baseline="0" smtClean="0">
                        <a:ln>
                          <a:noFill/>
                        </a:ln>
                        <a:solidFill>
                          <a:schemeClr val="tx1"/>
                        </a:solidFill>
                        <a:effectLst/>
                        <a:latin typeface="Tahoma"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10880">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PROVINCES</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HDI</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PROVINCES</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HDI</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6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rgbClr val="000000"/>
                          </a:solidFill>
                          <a:effectLst/>
                          <a:latin typeface="Tahoma" pitchFamily="34" charset="0"/>
                          <a:ea typeface="Times New Roman" pitchFamily="18" charset="0"/>
                          <a:cs typeface="Arial" charset="0"/>
                        </a:rPr>
                        <a:t>Lanao del Norte</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rgbClr val="000000"/>
                          </a:solidFill>
                          <a:effectLst/>
                          <a:latin typeface="Tahoma" pitchFamily="34" charset="0"/>
                          <a:ea typeface="Times New Roman" pitchFamily="18" charset="0"/>
                          <a:cs typeface="Arial" charset="0"/>
                        </a:rPr>
                        <a:t>0.465</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Surigao del Sur</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0.516</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88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Cotabato (North)</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0.514</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Lanao del Sur</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0.321</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88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Sultan Kudarat</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0.546</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Maguindanao</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0.403</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88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Agusan del Norte</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0.512</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Sulu</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0.331</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88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Agusan del Sur</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0.478</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Tawi-Tawi</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0.425</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88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Surigao del Norte</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0.526</a:t>
                      </a: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blinds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mtClean="0"/>
              <a:t>WORKSHOP 2</a:t>
            </a:r>
          </a:p>
        </p:txBody>
      </p:sp>
      <p:sp>
        <p:nvSpPr>
          <p:cNvPr id="69635" name="Rectangle 3"/>
          <p:cNvSpPr>
            <a:spLocks noGrp="1" noChangeArrowheads="1"/>
          </p:cNvSpPr>
          <p:nvPr>
            <p:ph type="body" idx="1"/>
          </p:nvPr>
        </p:nvSpPr>
        <p:spPr/>
        <p:txBody>
          <a:bodyPr/>
          <a:lstStyle/>
          <a:p>
            <a:pPr marL="609600" indent="-609600" eaLnBrk="1" hangingPunct="1">
              <a:lnSpc>
                <a:spcPct val="75000"/>
              </a:lnSpc>
              <a:buClr>
                <a:schemeClr val="tx1"/>
              </a:buClr>
              <a:buSzTx/>
              <a:buFont typeface="Wingdings" pitchFamily="2" charset="2"/>
              <a:buAutoNum type="arabicPeriod" startAt="3"/>
            </a:pPr>
            <a:r>
              <a:rPr lang="en-US" sz="2800" smtClean="0"/>
              <a:t>Traffic accidents are very prevalent in the metropolis. The Traffic Management Group of the Philippine National Police identified varying causes of accidents. The table below shows that most of the accidents are caused by driving error, that is, people are driving with little knowledge of how top drive properly. Provide a graphical presentation of these data to express the nature of Traffic Accidents in the National Capital Region (NCR).</a:t>
            </a:r>
          </a:p>
        </p:txBody>
      </p:sp>
    </p:spTree>
  </p:cSld>
  <p:clrMapOvr>
    <a:masterClrMapping/>
  </p:clrMapOvr>
  <p:transition>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WORKSHOP 2</a:t>
            </a:r>
          </a:p>
        </p:txBody>
      </p:sp>
      <p:graphicFrame>
        <p:nvGraphicFramePr>
          <p:cNvPr id="165134" name="Group 270"/>
          <p:cNvGraphicFramePr>
            <a:graphicFrameLocks noGrp="1"/>
          </p:cNvGraphicFramePr>
          <p:nvPr>
            <p:ph idx="1"/>
          </p:nvPr>
        </p:nvGraphicFramePr>
        <p:xfrm>
          <a:off x="1735138" y="2195513"/>
          <a:ext cx="6430962" cy="3017835"/>
        </p:xfrm>
        <a:graphic>
          <a:graphicData uri="http://schemas.openxmlformats.org/drawingml/2006/table">
            <a:tbl>
              <a:tblPr/>
              <a:tblGrid>
                <a:gridCol w="1806575"/>
                <a:gridCol w="1295400"/>
                <a:gridCol w="1968500"/>
                <a:gridCol w="1360487"/>
              </a:tblGrid>
              <a:tr h="335315">
                <a:tc grid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ea typeface="Times New Roman" pitchFamily="18" charset="0"/>
                          <a:cs typeface="Arial" charset="0"/>
                        </a:rPr>
                        <a:t>TRAFFIC ACCIDENTS BY CAUSE IN NCR: 2000</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3531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Causes</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Cases</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Causes</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Cases</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31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Driving Error</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        1,116 </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Bad Overtaking</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             37 </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1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Drunk Driving</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           110 </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Overloading</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           331 </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1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Mechanical Defect</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           339 </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Seld-accident</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             99 </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1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Overspeeding</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           115 </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Bad Training</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             29 </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1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Road Defect</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             82 </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Using Cellphone</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              3 </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1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Hit and run</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             43 </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Others</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             79 </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1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TOTAL</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        2,383</a:t>
                      </a: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Tree>
  </p:cSld>
  <p:clrMapOvr>
    <a:masterClrMapping/>
  </p:clrMapOvr>
  <p:transition>
    <p:checker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WORKSHOP 2</a:t>
            </a:r>
          </a:p>
        </p:txBody>
      </p:sp>
      <p:sp>
        <p:nvSpPr>
          <p:cNvPr id="71683" name="Rectangle 3"/>
          <p:cNvSpPr>
            <a:spLocks noGrp="1" noChangeArrowheads="1"/>
          </p:cNvSpPr>
          <p:nvPr>
            <p:ph type="body" sz="half" idx="1"/>
          </p:nvPr>
        </p:nvSpPr>
        <p:spPr>
          <a:xfrm>
            <a:off x="990600" y="2057400"/>
            <a:ext cx="3581400" cy="4114800"/>
          </a:xfrm>
        </p:spPr>
        <p:txBody>
          <a:bodyPr/>
          <a:lstStyle/>
          <a:p>
            <a:pPr marL="609600" indent="-609600" eaLnBrk="1" hangingPunct="1">
              <a:lnSpc>
                <a:spcPct val="75000"/>
              </a:lnSpc>
              <a:buClr>
                <a:schemeClr val="tx1"/>
              </a:buClr>
              <a:buSzTx/>
              <a:buFont typeface="Wingdings" pitchFamily="2" charset="2"/>
              <a:buAutoNum type="arabicPeriod" startAt="4"/>
            </a:pPr>
            <a:r>
              <a:rPr lang="en-US" sz="2800" smtClean="0"/>
              <a:t>Three hundred students taking a first course in Statistics are provided a common final examination. This histogram shows the distribution of the final score:</a:t>
            </a:r>
          </a:p>
        </p:txBody>
      </p:sp>
      <p:pic>
        <p:nvPicPr>
          <p:cNvPr id="71684" name="Picture 4"/>
          <p:cNvPicPr>
            <a:picLocks noChangeAspect="1" noChangeArrowheads="1"/>
          </p:cNvPicPr>
          <p:nvPr>
            <p:ph sz="half" idx="2"/>
          </p:nvPr>
        </p:nvPicPr>
        <p:blipFill>
          <a:blip r:embed="rId2">
            <a:lum contrast="6000"/>
            <a:extLst>
              <a:ext uri="{28A0092B-C50C-407E-A947-70E740481C1C}">
                <a14:useLocalDpi xmlns:a14="http://schemas.microsoft.com/office/drawing/2010/main" val="0"/>
              </a:ext>
            </a:extLst>
          </a:blip>
          <a:srcRect l="10042" t="30669" r="43709" b="14890"/>
          <a:stretch>
            <a:fillRect/>
          </a:stretch>
        </p:blipFill>
        <p:spPr>
          <a:xfrm>
            <a:off x="4572000" y="1987550"/>
            <a:ext cx="4510088" cy="3981450"/>
          </a:xfrm>
          <a:noFill/>
        </p:spPr>
      </p:pic>
    </p:spTree>
  </p:cSld>
  <p:clrMapOvr>
    <a:masterClrMapping/>
  </p:clrMapOvr>
  <p:transition>
    <p:blinds/>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mtClean="0"/>
              <a:t>WORKSHOP 2</a:t>
            </a:r>
          </a:p>
        </p:txBody>
      </p:sp>
      <p:sp>
        <p:nvSpPr>
          <p:cNvPr id="72707" name="Rectangle 3"/>
          <p:cNvSpPr>
            <a:spLocks noGrp="1" noChangeArrowheads="1"/>
          </p:cNvSpPr>
          <p:nvPr>
            <p:ph type="body" sz="half" idx="1"/>
          </p:nvPr>
        </p:nvSpPr>
        <p:spPr>
          <a:xfrm>
            <a:off x="990600" y="2057400"/>
            <a:ext cx="7854950" cy="4114800"/>
          </a:xfrm>
        </p:spPr>
        <p:txBody>
          <a:bodyPr/>
          <a:lstStyle/>
          <a:p>
            <a:pPr marL="509588" indent="-509588" eaLnBrk="1" hangingPunct="1">
              <a:lnSpc>
                <a:spcPct val="80000"/>
              </a:lnSpc>
              <a:spcBef>
                <a:spcPct val="5000"/>
              </a:spcBef>
              <a:buClr>
                <a:schemeClr val="tx1"/>
              </a:buClr>
              <a:buSzTx/>
              <a:buFont typeface="Wingdings" pitchFamily="2" charset="2"/>
              <a:buAutoNum type="arabicPeriod" startAt="4"/>
            </a:pPr>
            <a:r>
              <a:rPr lang="en-US" sz="2800" smtClean="0"/>
              <a:t>(cont’d) Answer the following:</a:t>
            </a:r>
          </a:p>
          <a:p>
            <a:pPr marL="1147763" lvl="1" indent="-509588" eaLnBrk="1" hangingPunct="1">
              <a:lnSpc>
                <a:spcPct val="80000"/>
              </a:lnSpc>
              <a:spcBef>
                <a:spcPct val="5000"/>
              </a:spcBef>
              <a:buSzPct val="90000"/>
              <a:buFont typeface="Wingdings" pitchFamily="2" charset="2"/>
              <a:buAutoNum type="alphaLcPeriod"/>
            </a:pPr>
            <a:r>
              <a:rPr lang="en-US" sz="2000" smtClean="0"/>
              <a:t>Which blocks represent the students who scored between 80 and 100?</a:t>
            </a:r>
          </a:p>
          <a:p>
            <a:pPr marL="1147763" lvl="1" indent="-509588" eaLnBrk="1" hangingPunct="1">
              <a:lnSpc>
                <a:spcPct val="80000"/>
              </a:lnSpc>
              <a:spcBef>
                <a:spcPct val="5000"/>
              </a:spcBef>
              <a:buSzPct val="90000"/>
              <a:buFont typeface="Wingdings" pitchFamily="2" charset="2"/>
              <a:buAutoNum type="alphaLcPeriod"/>
            </a:pPr>
            <a:r>
              <a:rPr lang="en-US" sz="2000" smtClean="0"/>
              <a:t>About what percentage scored below 60?</a:t>
            </a:r>
          </a:p>
          <a:p>
            <a:pPr marL="1147763" lvl="1" indent="-509588" eaLnBrk="1" hangingPunct="1">
              <a:lnSpc>
                <a:spcPct val="80000"/>
              </a:lnSpc>
              <a:spcBef>
                <a:spcPct val="5000"/>
              </a:spcBef>
              <a:buSzPct val="90000"/>
              <a:buFont typeface="Wingdings" pitchFamily="2" charset="2"/>
              <a:buAutoNum type="alphaLcPeriod"/>
            </a:pPr>
            <a:r>
              <a:rPr lang="en-US" sz="2000" smtClean="0"/>
              <a:t>About how many students scored between 70 and 90?</a:t>
            </a:r>
          </a:p>
          <a:p>
            <a:pPr marL="1147763" lvl="1" indent="-509588" eaLnBrk="1" hangingPunct="1">
              <a:lnSpc>
                <a:spcPct val="80000"/>
              </a:lnSpc>
              <a:spcBef>
                <a:spcPct val="5000"/>
              </a:spcBef>
              <a:buSzPct val="90000"/>
              <a:buFont typeface="Wingdings" pitchFamily="2" charset="2"/>
              <a:buAutoNum type="alphaLcPeriod"/>
            </a:pPr>
            <a:r>
              <a:rPr lang="en-US" sz="2000" smtClean="0"/>
              <a:t>Suppose the professor will give 30% weight to the Final Examination, what effect would multiplying 30% on all the Final Scores have on the mean of the Final Exam Scores? on the standard deviation of the Final Exam Scores? </a:t>
            </a:r>
          </a:p>
          <a:p>
            <a:pPr marL="1147763" lvl="1" indent="-509588" eaLnBrk="1" hangingPunct="1">
              <a:lnSpc>
                <a:spcPct val="80000"/>
              </a:lnSpc>
              <a:spcBef>
                <a:spcPct val="5000"/>
              </a:spcBef>
              <a:buSzPct val="90000"/>
              <a:buFont typeface="Wingdings" pitchFamily="2" charset="2"/>
              <a:buAutoNum type="alphaLcPeriod"/>
            </a:pPr>
            <a:r>
              <a:rPr lang="en-US" sz="2000" smtClean="0"/>
              <a:t>Suppose the professor wants to bloat the Final Examination Scores, what effect would adding 5 points to all the Final Scores have on the mean of the Final Exam Scores? on the standard deviation of the Final Exam Scores? </a:t>
            </a:r>
          </a:p>
        </p:txBody>
      </p:sp>
    </p:spTree>
  </p:cSld>
  <p:clrMapOvr>
    <a:masterClrMapping/>
  </p:clrMapOvr>
  <p:transition>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4000" smtClean="0"/>
              <a:t>1.1. Mean: Example</a:t>
            </a:r>
          </a:p>
        </p:txBody>
      </p:sp>
      <p:sp>
        <p:nvSpPr>
          <p:cNvPr id="9219" name="Rectangle 3"/>
          <p:cNvSpPr>
            <a:spLocks noGrp="1" noChangeArrowheads="1"/>
          </p:cNvSpPr>
          <p:nvPr>
            <p:ph type="body" sz="half" idx="1"/>
          </p:nvPr>
        </p:nvSpPr>
        <p:spPr>
          <a:xfrm>
            <a:off x="990600" y="2057400"/>
            <a:ext cx="7772400" cy="4114800"/>
          </a:xfrm>
        </p:spPr>
        <p:txBody>
          <a:bodyPr/>
          <a:lstStyle/>
          <a:p>
            <a:pPr marL="508000" indent="-508000" eaLnBrk="1" hangingPunct="1">
              <a:lnSpc>
                <a:spcPct val="95000"/>
              </a:lnSpc>
              <a:spcBef>
                <a:spcPct val="10000"/>
              </a:spcBef>
            </a:pPr>
            <a:r>
              <a:rPr lang="en-US" smtClean="0"/>
              <a:t>The heights (in meters) of sampled volcanoes are as follows: </a:t>
            </a:r>
          </a:p>
        </p:txBody>
      </p:sp>
      <p:graphicFrame>
        <p:nvGraphicFramePr>
          <p:cNvPr id="83025" name="Group 81"/>
          <p:cNvGraphicFramePr>
            <a:graphicFrameLocks noGrp="1"/>
          </p:cNvGraphicFramePr>
          <p:nvPr>
            <p:ph sz="half" idx="2"/>
          </p:nvPr>
        </p:nvGraphicFramePr>
        <p:xfrm>
          <a:off x="2667000" y="3063875"/>
          <a:ext cx="3810000" cy="2743200"/>
        </p:xfrm>
        <a:graphic>
          <a:graphicData uri="http://schemas.openxmlformats.org/drawingml/2006/table">
            <a:tbl>
              <a:tblPr/>
              <a:tblGrid>
                <a:gridCol w="2170113"/>
                <a:gridCol w="1639887"/>
              </a:tblGrid>
              <a:tr h="379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ahoma" pitchFamily="34" charset="0"/>
                          <a:cs typeface="Times New Roman" pitchFamily="18" charset="0"/>
                        </a:rPr>
                        <a:t>Volcano</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ahoma" pitchFamily="34" charset="0"/>
                          <a:cs typeface="Times New Roman" pitchFamily="18" charset="0"/>
                        </a:rPr>
                        <a:t>Height</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Mariveles</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1420</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9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Smith</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688</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9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Biliran</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1187</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Bulusan</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1559</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9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Calayo</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cs typeface="Times New Roman" pitchFamily="18" charset="0"/>
                        </a:rPr>
                        <a:t>302</a:t>
                      </a:r>
                      <a:endParaRPr kumimoji="0" lang="en-US" sz="24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blinds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WORKSHOP 2</a:t>
            </a:r>
          </a:p>
        </p:txBody>
      </p:sp>
      <p:sp>
        <p:nvSpPr>
          <p:cNvPr id="73731" name="Rectangle 3"/>
          <p:cNvSpPr>
            <a:spLocks noGrp="1" noChangeArrowheads="1"/>
          </p:cNvSpPr>
          <p:nvPr>
            <p:ph type="body" sz="half" idx="1"/>
          </p:nvPr>
        </p:nvSpPr>
        <p:spPr>
          <a:xfrm>
            <a:off x="990600" y="2057400"/>
            <a:ext cx="7854950" cy="4114800"/>
          </a:xfrm>
        </p:spPr>
        <p:txBody>
          <a:bodyPr/>
          <a:lstStyle/>
          <a:p>
            <a:pPr marL="509588" indent="-509588" eaLnBrk="1" hangingPunct="1">
              <a:lnSpc>
                <a:spcPct val="80000"/>
              </a:lnSpc>
              <a:spcBef>
                <a:spcPct val="5000"/>
              </a:spcBef>
              <a:buClr>
                <a:schemeClr val="tx1"/>
              </a:buClr>
              <a:buSzTx/>
              <a:buFont typeface="Wingdings" pitchFamily="2" charset="2"/>
              <a:buAutoNum type="arabicPeriod" startAt="5"/>
            </a:pPr>
            <a:r>
              <a:rPr lang="en-US" sz="2800" smtClean="0"/>
              <a:t>The following stem-and-leaf display represent the amount of kilos of rice purchased in a month by a sample of 25 households: </a:t>
            </a:r>
          </a:p>
          <a:p>
            <a:pPr marL="509588" indent="-509588" eaLnBrk="1" hangingPunct="1">
              <a:lnSpc>
                <a:spcPct val="80000"/>
              </a:lnSpc>
              <a:buFont typeface="Wingdings" pitchFamily="2" charset="2"/>
              <a:buNone/>
            </a:pPr>
            <a:r>
              <a:rPr lang="en-US" sz="2400" smtClean="0"/>
              <a:t>			4 | 603</a:t>
            </a:r>
          </a:p>
          <a:p>
            <a:pPr marL="509588" indent="-509588" eaLnBrk="1" hangingPunct="1">
              <a:lnSpc>
                <a:spcPct val="80000"/>
              </a:lnSpc>
              <a:buFont typeface="Wingdings" pitchFamily="2" charset="2"/>
              <a:buNone/>
            </a:pPr>
            <a:r>
              <a:rPr lang="en-US" sz="2400" smtClean="0"/>
              <a:t>			5 | 94133</a:t>
            </a:r>
          </a:p>
          <a:p>
            <a:pPr marL="509588" indent="-509588" eaLnBrk="1" hangingPunct="1">
              <a:lnSpc>
                <a:spcPct val="80000"/>
              </a:lnSpc>
              <a:buFont typeface="Wingdings" pitchFamily="2" charset="2"/>
              <a:buNone/>
            </a:pPr>
            <a:r>
              <a:rPr lang="en-US" sz="2400" smtClean="0"/>
              <a:t>			6 | 652776375</a:t>
            </a:r>
          </a:p>
          <a:p>
            <a:pPr marL="509588" indent="-509588" eaLnBrk="1" hangingPunct="1">
              <a:lnSpc>
                <a:spcPct val="80000"/>
              </a:lnSpc>
              <a:buFont typeface="Wingdings" pitchFamily="2" charset="2"/>
              <a:buNone/>
            </a:pPr>
            <a:r>
              <a:rPr lang="en-US" sz="2400" smtClean="0"/>
              <a:t>			7 | 423972</a:t>
            </a:r>
          </a:p>
          <a:p>
            <a:pPr marL="509588" indent="-509588" eaLnBrk="1" hangingPunct="1">
              <a:lnSpc>
                <a:spcPct val="80000"/>
              </a:lnSpc>
              <a:buFont typeface="Wingdings" pitchFamily="2" charset="2"/>
              <a:buNone/>
            </a:pPr>
            <a:r>
              <a:rPr lang="en-US" sz="2400" smtClean="0"/>
              <a:t>			8 | 13</a:t>
            </a:r>
            <a:endParaRPr lang="en-US" smtClean="0"/>
          </a:p>
        </p:txBody>
      </p:sp>
    </p:spTree>
  </p:cSld>
  <p:clrMapOvr>
    <a:masterClrMapping/>
  </p:clrMapOvr>
  <p:transition>
    <p:checke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mtClean="0"/>
              <a:t>WORKSHOP 2</a:t>
            </a:r>
          </a:p>
        </p:txBody>
      </p:sp>
      <p:sp>
        <p:nvSpPr>
          <p:cNvPr id="74755" name="Rectangle 3"/>
          <p:cNvSpPr>
            <a:spLocks noGrp="1" noChangeArrowheads="1"/>
          </p:cNvSpPr>
          <p:nvPr>
            <p:ph type="body" sz="half" idx="1"/>
          </p:nvPr>
        </p:nvSpPr>
        <p:spPr>
          <a:xfrm>
            <a:off x="990600" y="2057400"/>
            <a:ext cx="7854950" cy="4114800"/>
          </a:xfrm>
        </p:spPr>
        <p:txBody>
          <a:bodyPr/>
          <a:lstStyle/>
          <a:p>
            <a:pPr marL="509588" indent="-509588" eaLnBrk="1" hangingPunct="1">
              <a:buClr>
                <a:schemeClr val="tx1"/>
              </a:buClr>
              <a:buSzTx/>
              <a:buFont typeface="Wingdings" pitchFamily="2" charset="2"/>
              <a:buAutoNum type="arabicPeriod" startAt="5"/>
            </a:pPr>
            <a:r>
              <a:rPr lang="en-US" sz="2800" smtClean="0"/>
              <a:t>(cont’d)</a:t>
            </a:r>
          </a:p>
          <a:p>
            <a:pPr marL="1147763" lvl="1" indent="-509588" eaLnBrk="1" hangingPunct="1">
              <a:buSzTx/>
              <a:buFont typeface="Wingdings" pitchFamily="2" charset="2"/>
              <a:buAutoNum type="alphaLcPeriod"/>
            </a:pPr>
            <a:r>
              <a:rPr lang="en-US" sz="2000" smtClean="0"/>
              <a:t>Write the data into an ordered list of numbers.</a:t>
            </a:r>
          </a:p>
          <a:p>
            <a:pPr marL="1147763" lvl="1" indent="-509588" eaLnBrk="1" hangingPunct="1">
              <a:buSzTx/>
              <a:buFont typeface="Wingdings" pitchFamily="2" charset="2"/>
              <a:buAutoNum type="alphaLcPeriod"/>
            </a:pPr>
            <a:r>
              <a:rPr lang="en-US" sz="2000" smtClean="0"/>
              <a:t>What amount of rice is most likely to be purchased?</a:t>
            </a:r>
          </a:p>
          <a:p>
            <a:pPr marL="1147763" lvl="1" indent="-509588" eaLnBrk="1" hangingPunct="1">
              <a:buSzTx/>
              <a:buFont typeface="Wingdings" pitchFamily="2" charset="2"/>
              <a:buAutoNum type="alphaLcPeriod"/>
            </a:pPr>
            <a:r>
              <a:rPr lang="en-US" sz="2000" smtClean="0"/>
              <a:t>Obtain the mean and standard deviation of the list of purchases.</a:t>
            </a:r>
          </a:p>
          <a:p>
            <a:pPr marL="1147763" lvl="1" indent="-509588" eaLnBrk="1" hangingPunct="1">
              <a:buSzTx/>
              <a:buFont typeface="Wingdings" pitchFamily="2" charset="2"/>
              <a:buAutoNum type="alphaLcPeriod"/>
            </a:pPr>
            <a:r>
              <a:rPr lang="en-US" sz="2000" smtClean="0"/>
              <a:t>Is there a concentration of the purchase amounts in the center of the distribution?</a:t>
            </a:r>
          </a:p>
        </p:txBody>
      </p:sp>
    </p:spTree>
  </p:cSld>
  <p:clrMapOvr>
    <a:masterClrMapping/>
  </p:clrMapOvr>
  <p:transition>
    <p:blinds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mtClean="0"/>
              <a:t>WORKSHOP 2</a:t>
            </a:r>
          </a:p>
        </p:txBody>
      </p:sp>
      <p:sp>
        <p:nvSpPr>
          <p:cNvPr id="75779" name="Rectangle 3"/>
          <p:cNvSpPr>
            <a:spLocks noGrp="1" noChangeArrowheads="1"/>
          </p:cNvSpPr>
          <p:nvPr>
            <p:ph type="body" sz="half" idx="1"/>
          </p:nvPr>
        </p:nvSpPr>
        <p:spPr>
          <a:xfrm>
            <a:off x="990600" y="2057400"/>
            <a:ext cx="7854950" cy="4114800"/>
          </a:xfrm>
        </p:spPr>
        <p:txBody>
          <a:bodyPr/>
          <a:lstStyle/>
          <a:p>
            <a:pPr marL="509588" indent="-509588" eaLnBrk="1" hangingPunct="1">
              <a:lnSpc>
                <a:spcPct val="75000"/>
              </a:lnSpc>
              <a:spcBef>
                <a:spcPct val="10000"/>
              </a:spcBef>
              <a:buClr>
                <a:schemeClr val="tx1"/>
              </a:buClr>
              <a:buSzTx/>
              <a:buFont typeface="Wingdings" pitchFamily="2" charset="2"/>
              <a:buAutoNum type="arabicPeriod" startAt="6"/>
            </a:pPr>
            <a:r>
              <a:rPr lang="en-US" sz="2800" smtClean="0"/>
              <a:t>According to the succeeding table, there were 3.1 million unemployed Filipinos in 2000, most of whom were male.  Considering the variability of data, find out which between the sexes is more homogenous by solving for the coefficient of variation.  Among the three major islands (viz., Luzon, Visayas, and Mindanao), which is the least scattered?  (Note: Luzon is composed of Regions 1 to 5, CAR and NCR, Visayas consists of Regions 6,7 and 8 while Mindanao is composed of Regions 9 to 13 and ARMM).</a:t>
            </a:r>
          </a:p>
        </p:txBody>
      </p:sp>
    </p:spTree>
  </p:cSld>
  <p:clrMapOvr>
    <a:masterClrMapping/>
  </p:clrMapOvr>
  <p:transition>
    <p:checker dir="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mtClean="0"/>
              <a:t>WORKSHOP 2</a:t>
            </a:r>
          </a:p>
        </p:txBody>
      </p:sp>
      <p:graphicFrame>
        <p:nvGraphicFramePr>
          <p:cNvPr id="173424" name="Group 368"/>
          <p:cNvGraphicFramePr>
            <a:graphicFrameLocks noGrp="1"/>
          </p:cNvGraphicFramePr>
          <p:nvPr>
            <p:ph idx="1"/>
          </p:nvPr>
        </p:nvGraphicFramePr>
        <p:xfrm>
          <a:off x="1712913" y="1997075"/>
          <a:ext cx="6940550" cy="3749675"/>
        </p:xfrm>
        <a:graphic>
          <a:graphicData uri="http://schemas.openxmlformats.org/drawingml/2006/table">
            <a:tbl>
              <a:tblPr/>
              <a:tblGrid>
                <a:gridCol w="2752725"/>
                <a:gridCol w="2147887"/>
                <a:gridCol w="2039938"/>
              </a:tblGrid>
              <a:tr h="396875">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ea typeface="Times New Roman" pitchFamily="18" charset="0"/>
                          <a:cs typeface="Arial" charset="0"/>
                        </a:rPr>
                        <a:t>UNEMPLOYED PERSONS BY SEX &amp; REGION: 2000 </a:t>
                      </a: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(in thousands)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03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Region</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Male</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Female</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3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Philippines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1978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1156</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03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NCR</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498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267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03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CAR</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25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15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03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97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50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03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35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27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03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186</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115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03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349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173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03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95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63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047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6</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136</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93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blinds/>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smtClean="0"/>
              <a:t>WORKSHOP 2</a:t>
            </a:r>
          </a:p>
        </p:txBody>
      </p:sp>
      <p:graphicFrame>
        <p:nvGraphicFramePr>
          <p:cNvPr id="175189" name="Group 85"/>
          <p:cNvGraphicFramePr>
            <a:graphicFrameLocks noGrp="1"/>
          </p:cNvGraphicFramePr>
          <p:nvPr>
            <p:ph idx="1"/>
          </p:nvPr>
        </p:nvGraphicFramePr>
        <p:xfrm>
          <a:off x="1712913" y="1997075"/>
          <a:ext cx="6940550" cy="3414711"/>
        </p:xfrm>
        <a:graphic>
          <a:graphicData uri="http://schemas.openxmlformats.org/drawingml/2006/table">
            <a:tbl>
              <a:tblPr/>
              <a:tblGrid>
                <a:gridCol w="2752725"/>
                <a:gridCol w="2147887"/>
                <a:gridCol w="2039938"/>
              </a:tblGrid>
              <a:tr h="396912">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ea typeface="Times New Roman" pitchFamily="18" charset="0"/>
                          <a:cs typeface="Arial" charset="0"/>
                        </a:rPr>
                        <a:t>UNEMPLOYED PERSONS BY SEX &amp; REGION: 2000 </a:t>
                      </a: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(in thousands)</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3531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Region</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Male</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Female</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31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7</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159</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78</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1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8</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69</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48</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1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9</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45</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35</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1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10</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45</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36</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1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11</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118</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73</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1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12</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58</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32</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1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13</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51</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28</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531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ARMM</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11</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Arial" charset="0"/>
                        </a:rPr>
                        <a:t>20</a:t>
                      </a:r>
                    </a:p>
                  </a:txBody>
                  <a:tcPr marT="45724" marB="45724"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blinds dir="ver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ctrTitle"/>
          </p:nvPr>
        </p:nvSpPr>
        <p:spPr/>
        <p:txBody>
          <a:bodyPr/>
          <a:lstStyle/>
          <a:p>
            <a:pPr eaLnBrk="1" hangingPunct="1"/>
            <a:r>
              <a:rPr lang="en-US" sz="4000" b="1" smtClean="0"/>
              <a:t>End of Program 1, Module 2</a:t>
            </a:r>
          </a:p>
        </p:txBody>
      </p:sp>
    </p:spTree>
  </p:cSld>
  <p:clrMapOvr>
    <a:masterClrMapping/>
  </p:clrMapOvr>
  <p:transition>
    <p:wheel/>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p:txBody>
          <a:bodyPr/>
          <a:lstStyle/>
          <a:p>
            <a:pPr eaLnBrk="1" hangingPunct="1"/>
            <a:r>
              <a:rPr lang="en-US" b="1" smtClean="0"/>
              <a:t>THANK YOU…</a:t>
            </a:r>
          </a:p>
        </p:txBody>
      </p:sp>
    </p:spTree>
  </p:cSld>
  <p:clrMapOvr>
    <a:masterClrMapping/>
  </p:clrMapOvr>
  <p:transition>
    <p:whee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title"/>
          </p:nvPr>
        </p:nvSpPr>
        <p:spPr/>
        <p:txBody>
          <a:bodyPr/>
          <a:lstStyle/>
          <a:p>
            <a:pPr eaLnBrk="1" hangingPunct="1"/>
            <a:r>
              <a:rPr lang="en-US" sz="4000" smtClean="0"/>
              <a:t>1.1. Mean: Example</a:t>
            </a:r>
          </a:p>
        </p:txBody>
      </p:sp>
      <p:graphicFrame>
        <p:nvGraphicFramePr>
          <p:cNvPr id="10243" name="Object 7"/>
          <p:cNvGraphicFramePr>
            <a:graphicFrameLocks noChangeAspect="1"/>
          </p:cNvGraphicFramePr>
          <p:nvPr>
            <p:ph sz="half" idx="2"/>
          </p:nvPr>
        </p:nvGraphicFramePr>
        <p:xfrm>
          <a:off x="1473200" y="2532063"/>
          <a:ext cx="6919913" cy="1990725"/>
        </p:xfrm>
        <a:graphic>
          <a:graphicData uri="http://schemas.openxmlformats.org/presentationml/2006/ole">
            <mc:AlternateContent xmlns:mc="http://schemas.openxmlformats.org/markup-compatibility/2006">
              <mc:Choice xmlns:v="urn:schemas-microsoft-com:vml" Requires="v">
                <p:oleObj spid="_x0000_s10244" name="Equation" r:id="rId3" imgW="2209800" imgH="635000" progId="Equation.3">
                  <p:embed/>
                </p:oleObj>
              </mc:Choice>
              <mc:Fallback>
                <p:oleObj name="Equation" r:id="rId3" imgW="2209800" imgH="635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3200" y="2532063"/>
                        <a:ext cx="6919913" cy="199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4000" smtClean="0"/>
              <a:t>1.1. Mean: Using MS Excel</a:t>
            </a:r>
          </a:p>
        </p:txBody>
      </p:sp>
      <p:sp>
        <p:nvSpPr>
          <p:cNvPr id="11267" name="Rectangle 3"/>
          <p:cNvSpPr>
            <a:spLocks noGrp="1" noChangeArrowheads="1"/>
          </p:cNvSpPr>
          <p:nvPr>
            <p:ph type="body" sz="half" idx="1"/>
          </p:nvPr>
        </p:nvSpPr>
        <p:spPr>
          <a:xfrm>
            <a:off x="990600" y="2057400"/>
            <a:ext cx="7772400" cy="4114800"/>
          </a:xfrm>
        </p:spPr>
        <p:txBody>
          <a:bodyPr/>
          <a:lstStyle/>
          <a:p>
            <a:pPr marL="508000" indent="-508000" eaLnBrk="1" hangingPunct="1">
              <a:lnSpc>
                <a:spcPct val="95000"/>
              </a:lnSpc>
              <a:spcBef>
                <a:spcPct val="10000"/>
              </a:spcBef>
              <a:buFont typeface="Wingdings" pitchFamily="2" charset="2"/>
              <a:buNone/>
            </a:pPr>
            <a:r>
              <a:rPr lang="en-US" smtClean="0"/>
              <a:t>	= AVERAGE(B2:B6) </a:t>
            </a:r>
          </a:p>
          <a:p>
            <a:pPr marL="508000" indent="-508000" eaLnBrk="1" hangingPunct="1">
              <a:lnSpc>
                <a:spcPct val="95000"/>
              </a:lnSpc>
              <a:spcBef>
                <a:spcPct val="10000"/>
              </a:spcBef>
              <a:buFont typeface="Wingdings" pitchFamily="2" charset="2"/>
              <a:buNone/>
            </a:pPr>
            <a:r>
              <a:rPr lang="en-US" smtClean="0"/>
              <a:t>	= 1031.2 </a:t>
            </a:r>
          </a:p>
        </p:txBody>
      </p:sp>
      <p:pic>
        <p:nvPicPr>
          <p:cNvPr id="11268" name="Picture 4"/>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r="76584" b="43655"/>
          <a:stretch>
            <a:fillRect/>
          </a:stretch>
        </p:blipFill>
        <p:spPr>
          <a:xfrm>
            <a:off x="5232400" y="2159000"/>
            <a:ext cx="2717800" cy="3378200"/>
          </a:xfrm>
          <a:noFill/>
        </p:spPr>
      </p:pic>
    </p:spTree>
  </p:cSld>
  <p:clrMapOvr>
    <a:masterClrMapping/>
  </p:clrMapOvr>
  <p:transition>
    <p:wheel spokes="3"/>
  </p:transition>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srtc</Template>
  <TotalTime>673</TotalTime>
  <Words>2797</Words>
  <Application>Microsoft Office PowerPoint</Application>
  <PresentationFormat>On-screen Show (4:3)</PresentationFormat>
  <Paragraphs>695</Paragraphs>
  <Slides>76</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76</vt:i4>
      </vt:variant>
    </vt:vector>
  </HeadingPairs>
  <TitlesOfParts>
    <vt:vector size="88" baseType="lpstr">
      <vt:lpstr>Tahoma</vt:lpstr>
      <vt:lpstr>Arial</vt:lpstr>
      <vt:lpstr>Wingdings</vt:lpstr>
      <vt:lpstr>Calibri</vt:lpstr>
      <vt:lpstr>Times New Roman</vt:lpstr>
      <vt:lpstr>Baskerville Old Face</vt:lpstr>
      <vt:lpstr>Garamond</vt:lpstr>
      <vt:lpstr>Verdana</vt:lpstr>
      <vt:lpstr>Symbol</vt:lpstr>
      <vt:lpstr>Blends</vt:lpstr>
      <vt:lpstr>Microsoft Equation 3.0</vt:lpstr>
      <vt:lpstr>Microsoft Excel Chart</vt:lpstr>
      <vt:lpstr>Program 1:  DESCRIPTIVE STATISTICS</vt:lpstr>
      <vt:lpstr>Module 2 </vt:lpstr>
      <vt:lpstr>Agenda</vt:lpstr>
      <vt:lpstr>Measures of Cntrl Tndency</vt:lpstr>
      <vt:lpstr>1.1. Mean</vt:lpstr>
      <vt:lpstr>1.1. Mean</vt:lpstr>
      <vt:lpstr>1.1. Mean: Example</vt:lpstr>
      <vt:lpstr>1.1. Mean: Example</vt:lpstr>
      <vt:lpstr>1.1. Mean: Using MS Excel</vt:lpstr>
      <vt:lpstr>1.1. Mean</vt:lpstr>
      <vt:lpstr>1.2. Median</vt:lpstr>
      <vt:lpstr>1.2. Median: Example with Excel</vt:lpstr>
      <vt:lpstr>1.2. Median</vt:lpstr>
      <vt:lpstr>1.3. Mode</vt:lpstr>
      <vt:lpstr>1.3. Mode: Example</vt:lpstr>
      <vt:lpstr>1.3. Mode</vt:lpstr>
      <vt:lpstr>1.4. Other Measures of Centrality</vt:lpstr>
      <vt:lpstr>1.4. Other Measures: Example</vt:lpstr>
      <vt:lpstr>1.4. Other Measures: Example</vt:lpstr>
      <vt:lpstr>1.5. Measures of Location </vt:lpstr>
      <vt:lpstr>1.5. Location Measures: Example</vt:lpstr>
      <vt:lpstr>1.5. Location Measures: Example</vt:lpstr>
      <vt:lpstr>1.5. Location Measures: W/ Excel</vt:lpstr>
      <vt:lpstr>1.5. Location Measures: W/ Excel</vt:lpstr>
      <vt:lpstr>Measures of Variation</vt:lpstr>
      <vt:lpstr>2.1. Range</vt:lpstr>
      <vt:lpstr>2.2. Inter-quartile Range</vt:lpstr>
      <vt:lpstr>2.3. Five-Number Summary</vt:lpstr>
      <vt:lpstr>2.4. Mean Absolute Deviation </vt:lpstr>
      <vt:lpstr>2.4. MAD: Example </vt:lpstr>
      <vt:lpstr>2.5. Variance &amp; SD </vt:lpstr>
      <vt:lpstr>2.5. Variance &amp; SD</vt:lpstr>
      <vt:lpstr>2.5. Variance &amp; SD: Example </vt:lpstr>
      <vt:lpstr>2.5. Variance &amp; SD: Example</vt:lpstr>
      <vt:lpstr>2.5. Variance &amp; SD: Example</vt:lpstr>
      <vt:lpstr>2.5. Variance &amp; SD in Excel</vt:lpstr>
      <vt:lpstr>2.6. Coefficient of Variation (CV)</vt:lpstr>
      <vt:lpstr>2.6. CV: Example</vt:lpstr>
      <vt:lpstr>Tables and Graphs</vt:lpstr>
      <vt:lpstr>3.1. Box-Plots</vt:lpstr>
      <vt:lpstr>3.1. Box-Plots: Example (cont’d)</vt:lpstr>
      <vt:lpstr>3.1. Box-Plots: Example (cont’d)</vt:lpstr>
      <vt:lpstr>3.2. Frequency Table</vt:lpstr>
      <vt:lpstr>3.2. Frequency Table: Example</vt:lpstr>
      <vt:lpstr>3.2. Frequency Table: Example</vt:lpstr>
      <vt:lpstr>3.2. Frequency Table: Example</vt:lpstr>
      <vt:lpstr>3.3. Histogram</vt:lpstr>
      <vt:lpstr>3.3. Histogram</vt:lpstr>
      <vt:lpstr>3.3. Histogram</vt:lpstr>
      <vt:lpstr>3.4. Stem-and-Leaf Display (SLD)</vt:lpstr>
      <vt:lpstr>3.4. SLD: Example</vt:lpstr>
      <vt:lpstr>3.4. SLD: Example</vt:lpstr>
      <vt:lpstr>3.4. SLD: Example</vt:lpstr>
      <vt:lpstr>3.5. Pie Chart</vt:lpstr>
      <vt:lpstr>3.5. Pie Chart: Example</vt:lpstr>
      <vt:lpstr>3.5. Pie Chart: Example</vt:lpstr>
      <vt:lpstr>WORKSHOP 2</vt:lpstr>
      <vt:lpstr>WORKSHOP 2</vt:lpstr>
      <vt:lpstr>WORKSHOP 2</vt:lpstr>
      <vt:lpstr>WORKSHOP 2</vt:lpstr>
      <vt:lpstr>WORKSHOP 2</vt:lpstr>
      <vt:lpstr>WORKSHOP 2</vt:lpstr>
      <vt:lpstr>WORKSHOP 2</vt:lpstr>
      <vt:lpstr>WORKSHOP 2</vt:lpstr>
      <vt:lpstr>WORKSHOP 2</vt:lpstr>
      <vt:lpstr>WORKSHOP 2</vt:lpstr>
      <vt:lpstr>WORKSHOP 2</vt:lpstr>
      <vt:lpstr>WORKSHOP 2</vt:lpstr>
      <vt:lpstr>WORKSHOP 2</vt:lpstr>
      <vt:lpstr>WORKSHOP 2</vt:lpstr>
      <vt:lpstr>WORKSHOP 2</vt:lpstr>
      <vt:lpstr>WORKSHOP 2</vt:lpstr>
      <vt:lpstr>WORKSHOP 2</vt:lpstr>
      <vt:lpstr>WORKSHOP 2</vt:lpstr>
      <vt:lpstr>End of Program 1, Module 2</vt:lpstr>
      <vt:lpstr>THANK YOU…</vt:lpstr>
    </vt:vector>
  </TitlesOfParts>
  <Company>Statistical Research and Training Center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Training Division</dc:creator>
  <cp:lastModifiedBy>Rene N. Argenal</cp:lastModifiedBy>
  <cp:revision>137</cp:revision>
  <dcterms:created xsi:type="dcterms:W3CDTF">2007-03-14T23:55:44Z</dcterms:created>
  <dcterms:modified xsi:type="dcterms:W3CDTF">2021-02-28T15:37:35Z</dcterms:modified>
</cp:coreProperties>
</file>