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75" r:id="rId5"/>
    <p:sldId id="446" r:id="rId6"/>
    <p:sldId id="408" r:id="rId7"/>
    <p:sldId id="447" r:id="rId8"/>
    <p:sldId id="440" r:id="rId9"/>
    <p:sldId id="438" r:id="rId10"/>
    <p:sldId id="369" r:id="rId11"/>
    <p:sldId id="439" r:id="rId12"/>
    <p:sldId id="371" r:id="rId13"/>
    <p:sldId id="377" r:id="rId14"/>
    <p:sldId id="386" r:id="rId15"/>
    <p:sldId id="379" r:id="rId16"/>
    <p:sldId id="380" r:id="rId17"/>
    <p:sldId id="412" r:id="rId18"/>
    <p:sldId id="413" r:id="rId19"/>
    <p:sldId id="381" r:id="rId20"/>
    <p:sldId id="382" r:id="rId21"/>
    <p:sldId id="383" r:id="rId22"/>
    <p:sldId id="384" r:id="rId23"/>
    <p:sldId id="385" r:id="rId24"/>
    <p:sldId id="414" r:id="rId25"/>
    <p:sldId id="387" r:id="rId26"/>
    <p:sldId id="415" r:id="rId27"/>
    <p:sldId id="416" r:id="rId28"/>
    <p:sldId id="417" r:id="rId29"/>
    <p:sldId id="388" r:id="rId30"/>
    <p:sldId id="389" r:id="rId31"/>
    <p:sldId id="418" r:id="rId32"/>
    <p:sldId id="419" r:id="rId33"/>
    <p:sldId id="420" r:id="rId34"/>
    <p:sldId id="392" r:id="rId35"/>
    <p:sldId id="422" r:id="rId36"/>
    <p:sldId id="423" r:id="rId37"/>
    <p:sldId id="393" r:id="rId38"/>
    <p:sldId id="394" r:id="rId39"/>
    <p:sldId id="395" r:id="rId40"/>
    <p:sldId id="424" r:id="rId41"/>
    <p:sldId id="425" r:id="rId42"/>
    <p:sldId id="396" r:id="rId43"/>
    <p:sldId id="426" r:id="rId44"/>
    <p:sldId id="427" r:id="rId45"/>
    <p:sldId id="431" r:id="rId46"/>
    <p:sldId id="429" r:id="rId47"/>
    <p:sldId id="432" r:id="rId48"/>
    <p:sldId id="430" r:id="rId49"/>
    <p:sldId id="433" r:id="rId50"/>
    <p:sldId id="434" r:id="rId51"/>
    <p:sldId id="399" r:id="rId52"/>
    <p:sldId id="445" r:id="rId53"/>
    <p:sldId id="401" r:id="rId54"/>
    <p:sldId id="442" r:id="rId55"/>
    <p:sldId id="402" r:id="rId56"/>
    <p:sldId id="443" r:id="rId57"/>
    <p:sldId id="444" r:id="rId58"/>
    <p:sldId id="403" r:id="rId59"/>
    <p:sldId id="404" r:id="rId60"/>
    <p:sldId id="436" r:id="rId61"/>
    <p:sldId id="437" r:id="rId62"/>
    <p:sldId id="410" r:id="rId63"/>
    <p:sldId id="448" r:id="rId64"/>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C8B"/>
    <a:srgbClr val="A50021"/>
    <a:srgbClr val="0B5ED7"/>
    <a:srgbClr val="9966FF"/>
    <a:srgbClr val="CC3300"/>
    <a:srgbClr val="EBEBBD"/>
    <a:srgbClr val="FFFFFF"/>
    <a:srgbClr val="FFFF99"/>
    <a:srgbClr val="FF66FF"/>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32" autoAdjust="0"/>
    <p:restoredTop sz="95501" autoAdjust="0"/>
  </p:normalViewPr>
  <p:slideViewPr>
    <p:cSldViewPr snapToGrid="0">
      <p:cViewPr varScale="1">
        <p:scale>
          <a:sx n="115" d="100"/>
          <a:sy n="115" d="100"/>
        </p:scale>
        <p:origin x="1806" y="108"/>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528539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8901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4"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789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588482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27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320242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8"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0930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64"/>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10055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8618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90413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1643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88520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4"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8" y="6356357"/>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2"/>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6973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663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2"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068802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r>
              <a:rPr lang="en-IN" smtClean="0">
                <a:solidFill>
                  <a:srgbClr val="DBF5F9">
                    <a:shade val="90000"/>
                  </a:srgbClr>
                </a:solidFill>
              </a:rPr>
              <a:t>CS 40003: Data Analytics</a:t>
            </a:r>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074240603"/>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059040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DBF5F9">
                    <a:shade val="90000"/>
                  </a:srgbClr>
                </a:solidFill>
              </a:rPr>
              <a:t>CS 40003: Data Analytics</a:t>
            </a: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11626639"/>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358323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441525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411777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58474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21523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935313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889849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30285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51264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533142502"/>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41394722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685351206"/>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028554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363569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5879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8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2"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55543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7830493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1469149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2124841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3843260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845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5"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13" y="1859769"/>
            <a:ext cx="4137907"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5"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13" y="2514600"/>
            <a:ext cx="413790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2198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85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804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2659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6"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20" y="6356362"/>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7"/>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7632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80"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80"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80" y="6356362"/>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62"/>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62"/>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6061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8"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8"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8" y="6356357"/>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7"/>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7"/>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6"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4127355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92780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0970437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13.xml"/><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8.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7.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21.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0.wmf"/><Relationship Id="rId4" Type="http://schemas.openxmlformats.org/officeDocument/2006/relationships/oleObject" Target="../embeddings/oleObject6.bin"/><Relationship Id="rId9"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38.w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7" y="1268763"/>
            <a:ext cx="7957265" cy="1470025"/>
          </a:xfrm>
        </p:spPr>
        <p:txBody>
          <a:bodyPr>
            <a:normAutofit fontScale="90000"/>
          </a:bodyPr>
          <a:lstStyle/>
          <a:p>
            <a:r>
              <a:rPr lang="en-US" dirty="0" smtClean="0">
                <a:solidFill>
                  <a:srgbClr val="6C0000"/>
                </a:solidFill>
                <a:latin typeface="Times New Roman" pitchFamily="18" charset="0"/>
                <a:cs typeface="Times New Roman" pitchFamily="18" charset="0"/>
              </a:rPr>
              <a:t>Data Analytics</a:t>
            </a:r>
            <a:br>
              <a:rPr lang="en-US" dirty="0" smtClean="0">
                <a:solidFill>
                  <a:srgbClr val="6C0000"/>
                </a:solidFill>
                <a:latin typeface="Times New Roman" pitchFamily="18" charset="0"/>
                <a:cs typeface="Times New Roman" pitchFamily="18" charset="0"/>
              </a:rPr>
            </a:br>
            <a:r>
              <a:rPr lang="en-US" smtClean="0">
                <a:solidFill>
                  <a:srgbClr val="002060"/>
                </a:solidFill>
                <a:latin typeface="Times New Roman" pitchFamily="18" charset="0"/>
                <a:cs typeface="Times New Roman" pitchFamily="18" charset="0"/>
              </a:rPr>
              <a:t>(CS3203N)</a:t>
            </a:r>
            <a:endParaRPr lang="en-IN" dirty="0">
              <a:solidFill>
                <a:srgbClr val="002060"/>
              </a:solidFill>
              <a:latin typeface="Times New Roman" pitchFamily="18" charset="0"/>
              <a:cs typeface="Times New Roman" pitchFamily="18" charset="0"/>
            </a:endParaRPr>
          </a:p>
        </p:txBody>
      </p:sp>
      <p:sp>
        <p:nvSpPr>
          <p:cNvPr id="4" name="Subtitle 2"/>
          <p:cNvSpPr txBox="1">
            <a:spLocks/>
          </p:cNvSpPr>
          <p:nvPr/>
        </p:nvSpPr>
        <p:spPr>
          <a:xfrm>
            <a:off x="708410" y="2996952"/>
            <a:ext cx="8041518"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0BD0D9"/>
              </a:buClr>
            </a:pPr>
            <a:r>
              <a:rPr lang="en-US" sz="2400" b="1" i="1" dirty="0" smtClean="0">
                <a:solidFill>
                  <a:srgbClr val="FFFF00"/>
                </a:solidFill>
              </a:rPr>
              <a:t>Lecture #7</a:t>
            </a:r>
          </a:p>
          <a:p>
            <a:pPr algn="l">
              <a:buClr>
                <a:srgbClr val="0BD0D9"/>
              </a:buClr>
            </a:pPr>
            <a:r>
              <a:rPr lang="en-US" sz="4000" b="1" i="1" dirty="0" smtClean="0">
                <a:solidFill>
                  <a:srgbClr val="FFFF00"/>
                </a:solidFill>
              </a:rPr>
              <a:t>Statistical Inference</a:t>
            </a:r>
          </a:p>
        </p:txBody>
      </p:sp>
    </p:spTree>
    <p:extLst>
      <p:ext uri="{BB962C8B-B14F-4D97-AF65-F5344CB8AC3E}">
        <p14:creationId xmlns:p14="http://schemas.microsoft.com/office/powerpoint/2010/main" val="292796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63338"/>
            <a:ext cx="8425339" cy="4464330"/>
          </a:xfrm>
        </p:spPr>
        <p:txBody>
          <a:bodyPr>
            <a:noAutofit/>
          </a:bodyPr>
          <a:lstStyle/>
          <a:p>
            <a:r>
              <a:rPr lang="en-US" sz="2000" dirty="0" smtClean="0">
                <a:latin typeface="Times New Roman" panose="02020603050405020304" pitchFamily="18" charset="0"/>
                <a:cs typeface="Times New Roman" panose="02020603050405020304" pitchFamily="18" charset="0"/>
              </a:rPr>
              <a:t>If the hypothesis is stated in terms of population parameters (such as mean and variance), the hypothesis is called </a:t>
            </a:r>
            <a:r>
              <a:rPr lang="en-US" sz="2000" dirty="0" smtClean="0">
                <a:solidFill>
                  <a:srgbClr val="0070C0"/>
                </a:solidFill>
                <a:latin typeface="Times New Roman" panose="02020603050405020304" pitchFamily="18" charset="0"/>
                <a:cs typeface="Times New Roman" panose="02020603050405020304" pitchFamily="18" charset="0"/>
              </a:rPr>
              <a:t>statistical hypothesis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8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Data from a sample (which may be an experiment)  are used to test the validity of the hypothesis.</a:t>
            </a:r>
          </a:p>
          <a:p>
            <a:pPr marL="0" indent="0">
              <a:buNone/>
            </a:pPr>
            <a:endParaRPr lang="en-US" sz="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 procedure that enables us to agree (or disagree) with the statistical hypothesis is called a </a:t>
            </a:r>
            <a:r>
              <a:rPr lang="en-US" sz="1800" b="1" dirty="0" smtClean="0">
                <a:latin typeface="Times New Roman" panose="02020603050405020304" pitchFamily="18" charset="0"/>
                <a:cs typeface="Times New Roman" panose="02020603050405020304" pitchFamily="18" charset="0"/>
              </a:rPr>
              <a:t>test of the hypothesis.</a:t>
            </a:r>
          </a:p>
          <a:p>
            <a:pPr marL="0" indent="0">
              <a:buNone/>
            </a:pPr>
            <a:endParaRPr lang="en-US" sz="800" b="1" dirty="0">
              <a:latin typeface="Times New Roman" panose="02020603050405020304" pitchFamily="18" charset="0"/>
              <a:cs typeface="Times New Roman" panose="02020603050405020304" pitchFamily="18" charset="0"/>
            </a:endParaRPr>
          </a:p>
          <a:p>
            <a:pPr marL="0" indent="0">
              <a:buNone/>
            </a:pPr>
            <a:r>
              <a:rPr lang="en-US" sz="1800" b="1" dirty="0" smtClean="0">
                <a:solidFill>
                  <a:srgbClr val="073C8B"/>
                </a:solidFill>
                <a:latin typeface="Times New Roman" panose="02020603050405020304" pitchFamily="18" charset="0"/>
                <a:cs typeface="Times New Roman" panose="02020603050405020304" pitchFamily="18" charset="0"/>
              </a:rPr>
              <a:t>Example 6.2:</a:t>
            </a:r>
          </a:p>
          <a:p>
            <a:pPr marL="342900" indent="-342900">
              <a:buFont typeface="+mj-lt"/>
              <a:buAutoNum type="arabicPeriod"/>
            </a:pPr>
            <a:r>
              <a:rPr lang="en-US" sz="1800" dirty="0" smtClean="0">
                <a:solidFill>
                  <a:srgbClr val="0B5ED7"/>
                </a:solidFill>
                <a:latin typeface="Times New Roman" panose="02020603050405020304" pitchFamily="18" charset="0"/>
                <a:cs typeface="Times New Roman" panose="02020603050405020304" pitchFamily="18" charset="0"/>
              </a:rPr>
              <a:t>To determine whether the wages of men and women are equal.</a:t>
            </a:r>
          </a:p>
          <a:p>
            <a:pPr marL="2537460" lvl="8" indent="-342900">
              <a:buFont typeface="+mj-lt"/>
              <a:buAutoNum type="arabicPeriod"/>
            </a:pPr>
            <a:endParaRPr lang="en-US" sz="600" dirty="0" smtClean="0">
              <a:solidFill>
                <a:srgbClr val="0B5ED7"/>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smtClean="0">
                <a:solidFill>
                  <a:srgbClr val="0B5ED7"/>
                </a:solidFill>
                <a:latin typeface="Times New Roman" panose="02020603050405020304" pitchFamily="18" charset="0"/>
                <a:cs typeface="Times New Roman" panose="02020603050405020304" pitchFamily="18" charset="0"/>
              </a:rPr>
              <a:t>A product in the market is of standard quality.</a:t>
            </a:r>
          </a:p>
          <a:p>
            <a:pPr marL="2537460" lvl="8" indent="-342900">
              <a:buFont typeface="+mj-lt"/>
              <a:buAutoNum type="arabicPeriod"/>
            </a:pPr>
            <a:endParaRPr lang="en-US" sz="600" dirty="0" smtClean="0">
              <a:solidFill>
                <a:srgbClr val="0B5ED7"/>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smtClean="0">
                <a:solidFill>
                  <a:srgbClr val="0B5ED7"/>
                </a:solidFill>
                <a:latin typeface="Times New Roman" panose="02020603050405020304" pitchFamily="18" charset="0"/>
                <a:cs typeface="Times New Roman" panose="02020603050405020304" pitchFamily="18" charset="0"/>
              </a:rPr>
              <a:t>Whether a particular medicine is effective to cure a disease. </a:t>
            </a:r>
            <a:endParaRPr lang="en-US" sz="1800" dirty="0">
              <a:solidFill>
                <a:srgbClr val="0B5ED7"/>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950635"/>
          </a:xfrm>
        </p:spPr>
        <p:txBody>
          <a:bodyPr>
            <a:normAutofit/>
          </a:bodyPr>
          <a:lstStyle/>
          <a:p>
            <a:r>
              <a:rPr lang="en-US" sz="4000" dirty="0" smtClean="0">
                <a:solidFill>
                  <a:srgbClr val="A50021"/>
                </a:solidFill>
                <a:latin typeface="Times New Roman" pitchFamily="18" charset="0"/>
                <a:cs typeface="Times New Roman" pitchFamily="18" charset="0"/>
              </a:rPr>
              <a:t>Statistical Hypothesis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953160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445617"/>
                <a:ext cx="8425339" cy="4910739"/>
              </a:xfrm>
            </p:spPr>
            <p:txBody>
              <a:bodyPr>
                <a:normAutofit/>
              </a:bodyPr>
              <a:lstStyle/>
              <a:p>
                <a:r>
                  <a:rPr lang="en-US" sz="2000" dirty="0" smtClean="0">
                    <a:latin typeface="Times New Roman" panose="02020603050405020304" pitchFamily="18" charset="0"/>
                    <a:cs typeface="Times New Roman" panose="02020603050405020304" pitchFamily="18" charset="0"/>
                  </a:rPr>
                  <a:t>The main purpose of statistical hypothesis testing is to choose between two competing hypotheses.</a:t>
                </a:r>
              </a:p>
              <a:p>
                <a:pPr lvl="8"/>
                <a:endParaRPr lang="en-US" sz="800" dirty="0" smtClean="0">
                  <a:latin typeface="Times New Roman" panose="02020603050405020304" pitchFamily="18" charset="0"/>
                  <a:cs typeface="Times New Roman" panose="02020603050405020304" pitchFamily="18" charset="0"/>
                </a:endParaRPr>
              </a:p>
              <a:p>
                <a:pPr marL="0" indent="0">
                  <a:buNone/>
                </a:pPr>
                <a:r>
                  <a:rPr lang="en-US" sz="1800" b="1" dirty="0" smtClean="0">
                    <a:solidFill>
                      <a:srgbClr val="073C8B"/>
                    </a:solidFill>
                    <a:latin typeface="Times New Roman" panose="02020603050405020304" pitchFamily="18" charset="0"/>
                    <a:cs typeface="Times New Roman" panose="02020603050405020304" pitchFamily="18" charset="0"/>
                  </a:rPr>
                  <a:t>Example 6.3:</a:t>
                </a:r>
              </a:p>
              <a:p>
                <a:pPr marL="914400" indent="0">
                  <a:buNone/>
                </a:pPr>
                <a:r>
                  <a:rPr lang="en-US" sz="1800" dirty="0" smtClean="0">
                    <a:solidFill>
                      <a:srgbClr val="0B5ED7"/>
                    </a:solidFill>
                    <a:latin typeface="Times New Roman" panose="02020603050405020304" pitchFamily="18" charset="0"/>
                    <a:cs typeface="Times New Roman" panose="02020603050405020304" pitchFamily="18" charset="0"/>
                  </a:rPr>
                  <a:t>One hypothesis might claim that wages of men and women are equal, while the </a:t>
                </a:r>
                <a:r>
                  <a:rPr lang="en-US" sz="1800" b="1" dirty="0" smtClean="0">
                    <a:solidFill>
                      <a:srgbClr val="0B5ED7"/>
                    </a:solidFill>
                    <a:latin typeface="Times New Roman" panose="02020603050405020304" pitchFamily="18" charset="0"/>
                    <a:cs typeface="Times New Roman" panose="02020603050405020304" pitchFamily="18" charset="0"/>
                  </a:rPr>
                  <a:t>alternative</a:t>
                </a:r>
                <a:r>
                  <a:rPr lang="en-US" sz="1800" dirty="0" smtClean="0">
                    <a:solidFill>
                      <a:srgbClr val="0B5ED7"/>
                    </a:solidFill>
                    <a:latin typeface="Times New Roman" panose="02020603050405020304" pitchFamily="18" charset="0"/>
                    <a:cs typeface="Times New Roman" panose="02020603050405020304" pitchFamily="18" charset="0"/>
                  </a:rPr>
                  <a:t> might claim that men make more than women.</a:t>
                </a:r>
              </a:p>
              <a:p>
                <a:pPr marL="914400" indent="0">
                  <a:buNone/>
                </a:pPr>
                <a:endParaRPr lang="en-US" sz="8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Hypothesis testing start by making a set of two statements about the parameter(s) in question.</a:t>
                </a:r>
              </a:p>
              <a:p>
                <a:pPr lvl="8"/>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hypothesis actually to be tested is usually given the symbol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𝐻</m:t>
                        </m:r>
                      </m:e>
                      <m:sub>
                        <m:r>
                          <a:rPr lang="en-US" sz="2000" b="0" i="1" smtClean="0">
                            <a:latin typeface="Cambria Math" panose="02040503050406030204" pitchFamily="18" charset="0"/>
                            <a:cs typeface="Times New Roman" panose="02020603050405020304" pitchFamily="18" charset="0"/>
                          </a:rPr>
                          <m:t>0</m:t>
                        </m:r>
                      </m:sub>
                    </m:sSub>
                  </m:oMath>
                </a14:m>
                <a:r>
                  <a:rPr lang="en-US" sz="2000" dirty="0" smtClean="0">
                    <a:latin typeface="Times New Roman" panose="02020603050405020304" pitchFamily="18" charset="0"/>
                    <a:cs typeface="Times New Roman" panose="02020603050405020304" pitchFamily="18" charset="0"/>
                  </a:rPr>
                  <a:t> and is commonly referred as the</a:t>
                </a:r>
                <a:r>
                  <a:rPr lang="en-US" sz="2000" b="1" dirty="0" smtClean="0">
                    <a:latin typeface="Times New Roman" panose="02020603050405020304" pitchFamily="18" charset="0"/>
                    <a:cs typeface="Times New Roman" panose="02020603050405020304" pitchFamily="18" charset="0"/>
                  </a:rPr>
                  <a:t> </a:t>
                </a:r>
                <a:r>
                  <a:rPr lang="en-US" sz="2000" b="1" dirty="0" smtClean="0">
                    <a:solidFill>
                      <a:srgbClr val="0B5ED7"/>
                    </a:solidFill>
                    <a:latin typeface="Times New Roman" panose="02020603050405020304" pitchFamily="18" charset="0"/>
                    <a:cs typeface="Times New Roman" panose="02020603050405020304" pitchFamily="18" charset="0"/>
                  </a:rPr>
                  <a:t>null hypothesis</a:t>
                </a:r>
                <a:r>
                  <a:rPr lang="en-US" sz="2000" b="1" dirty="0" smtClean="0">
                    <a:latin typeface="Times New Roman" panose="02020603050405020304" pitchFamily="18" charset="0"/>
                    <a:cs typeface="Times New Roman" panose="02020603050405020304" pitchFamily="18" charset="0"/>
                  </a:rPr>
                  <a:t>. </a:t>
                </a:r>
              </a:p>
              <a:p>
                <a:pPr lvl="8"/>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other hypothesis, which is assumed to be true when null hypothesis is false, is referred as the </a:t>
                </a:r>
                <a:r>
                  <a:rPr lang="en-US" sz="2000" b="1" dirty="0" smtClean="0">
                    <a:solidFill>
                      <a:srgbClr val="0B5ED7"/>
                    </a:solidFill>
                    <a:latin typeface="Times New Roman" panose="02020603050405020304" pitchFamily="18" charset="0"/>
                    <a:cs typeface="Times New Roman" panose="02020603050405020304" pitchFamily="18" charset="0"/>
                  </a:rPr>
                  <a:t>alternate hypothesis </a:t>
                </a:r>
                <a:r>
                  <a:rPr lang="en-US" sz="2000" dirty="0" smtClean="0">
                    <a:latin typeface="Times New Roman" panose="02020603050405020304" pitchFamily="18" charset="0"/>
                    <a:cs typeface="Times New Roman" panose="02020603050405020304" pitchFamily="18" charset="0"/>
                  </a:rPr>
                  <a:t>and is often symbolized by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𝐻</m:t>
                        </m:r>
                      </m:e>
                      <m:sub>
                        <m:r>
                          <a:rPr lang="en-US" sz="2000" b="0" i="1" smtClean="0">
                            <a:latin typeface="Cambria Math" panose="02040503050406030204" pitchFamily="18" charset="0"/>
                            <a:cs typeface="Times New Roman" panose="02020603050405020304" pitchFamily="18" charset="0"/>
                          </a:rPr>
                          <m:t>1</m:t>
                        </m:r>
                      </m:sub>
                    </m:sSub>
                  </m:oMath>
                </a14:m>
                <a:endParaRPr lang="en-US" sz="2000" dirty="0" smtClean="0">
                  <a:latin typeface="Times New Roman" panose="02020603050405020304" pitchFamily="18" charset="0"/>
                  <a:cs typeface="Times New Roman" panose="02020603050405020304" pitchFamily="18" charset="0"/>
                </a:endParaRPr>
              </a:p>
              <a:p>
                <a:pPr lvl="8"/>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two hypotheses are </a:t>
                </a:r>
                <a:r>
                  <a:rPr lang="en-US" sz="2000" dirty="0" smtClean="0">
                    <a:solidFill>
                      <a:srgbClr val="A50021"/>
                    </a:solidFill>
                    <a:latin typeface="Times New Roman" panose="02020603050405020304" pitchFamily="18" charset="0"/>
                    <a:cs typeface="Times New Roman" panose="02020603050405020304" pitchFamily="18" charset="0"/>
                  </a:rPr>
                  <a:t>exclusive</a:t>
                </a:r>
                <a:r>
                  <a:rPr lang="en-US" sz="2000" dirty="0" smtClean="0">
                    <a:latin typeface="Times New Roman" panose="02020603050405020304" pitchFamily="18" charset="0"/>
                    <a:cs typeface="Times New Roman" panose="02020603050405020304" pitchFamily="18" charset="0"/>
                  </a:rPr>
                  <a:t> and </a:t>
                </a:r>
                <a:r>
                  <a:rPr lang="en-US" sz="2000" dirty="0" smtClean="0">
                    <a:solidFill>
                      <a:srgbClr val="A50021"/>
                    </a:solidFill>
                    <a:latin typeface="Times New Roman" panose="02020603050405020304" pitchFamily="18" charset="0"/>
                    <a:cs typeface="Times New Roman" panose="02020603050405020304" pitchFamily="18" charset="0"/>
                  </a:rPr>
                  <a:t>exhaustive</a:t>
                </a:r>
                <a:r>
                  <a:rPr lang="en-US" sz="2000" dirty="0" smtClean="0">
                    <a:latin typeface="Times New Roman" panose="02020603050405020304" pitchFamily="18" charset="0"/>
                    <a:cs typeface="Times New Roman" panose="02020603050405020304" pitchFamily="18" charset="0"/>
                  </a:rPr>
                  <a:t>.</a:t>
                </a:r>
              </a:p>
              <a:p>
                <a:endParaRPr lang="en-US" sz="8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445617"/>
                <a:ext cx="8425339" cy="4910739"/>
              </a:xfrm>
              <a:blipFill rotWithShape="0">
                <a:blip r:embed="rId2"/>
                <a:stretch>
                  <a:fillRect l="-651" t="-620" r="-507"/>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974386"/>
          </a:xfrm>
        </p:spPr>
        <p:txBody>
          <a:bodyPr>
            <a:normAutofit/>
          </a:bodyPr>
          <a:lstStyle/>
          <a:p>
            <a:r>
              <a:rPr lang="en-US" sz="4000" dirty="0" smtClean="0">
                <a:solidFill>
                  <a:srgbClr val="A50021"/>
                </a:solidFill>
                <a:latin typeface="Times New Roman" pitchFamily="18" charset="0"/>
                <a:cs typeface="Times New Roman" pitchFamily="18" charset="0"/>
              </a:rPr>
              <a:t>The Hypotheses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497007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4947" y="1356148"/>
                <a:ext cx="8425339" cy="4914023"/>
              </a:xfrm>
            </p:spPr>
            <p:txBody>
              <a:bodyPr>
                <a:normAutofit fontScale="92500"/>
              </a:bodyPr>
              <a:lstStyle/>
              <a:p>
                <a:pPr marL="0" indent="0">
                  <a:buNone/>
                </a:pPr>
                <a:r>
                  <a:rPr lang="en-US" sz="2000" b="1" dirty="0" smtClean="0">
                    <a:solidFill>
                      <a:srgbClr val="073C8B"/>
                    </a:solidFill>
                    <a:latin typeface="Times New Roman" panose="02020603050405020304" pitchFamily="18" charset="0"/>
                    <a:ea typeface="Tahoma" panose="020B0604030504040204" pitchFamily="34" charset="0"/>
                    <a:cs typeface="Times New Roman" panose="02020603050405020304" pitchFamily="18" charset="0"/>
                  </a:rPr>
                  <a:t>Example 6.4: </a:t>
                </a:r>
                <a:endParaRPr lang="en-US" sz="2000" dirty="0" smtClean="0">
                  <a:solidFill>
                    <a:srgbClr val="073C8B"/>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Ministry of Education and Sports, Government of the Philippines took an initiative to improve the country’s human resources and hence set up   NCEE in the country. </a:t>
                </a:r>
              </a:p>
              <a:p>
                <a:pPr marL="0" indent="0">
                  <a:buNone/>
                </a:pPr>
                <a:endParaRPr lang="en-US" sz="1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To measure the engineering aptitudes of graduates, MES conducts NCEE examination for a mark of 1000 in every year. A sample of 300 students who took NCEE examination in 1982 were collected and the mean is observed as 220.</a:t>
                </a:r>
              </a:p>
              <a:p>
                <a:pPr marL="0" indent="0">
                  <a:buNone/>
                </a:pPr>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In this context, statistical hypothesis testing is to determine the mean mark of  the all NCEE1982  examinee.</a:t>
                </a:r>
              </a:p>
              <a:p>
                <a:pPr marL="0" indent="0">
                  <a:buNone/>
                </a:pPr>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two hypotheses in this context are:</a:t>
                </a:r>
              </a:p>
              <a:p>
                <a:pPr marL="0" indent="0">
                  <a:buNone/>
                </a:pPr>
                <a:endPar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sub>
                      </m:sSub>
                      <m:r>
                        <a:rPr lang="en-US"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=220 </m:t>
                      </m:r>
                    </m:oMath>
                  </m:oMathPara>
                </a14:m>
                <a:endParaRPr lang="en-US" sz="2000" b="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ctr">
                  <a:buNone/>
                </a:pPr>
                <a:endParaRPr lang="en-US" sz="11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&lt;220</m:t>
                      </m:r>
                    </m:oMath>
                  </m:oMathPara>
                </a14:m>
                <a:endPar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4947" y="1356148"/>
                <a:ext cx="8425339" cy="4914023"/>
              </a:xfrm>
              <a:blipFill rotWithShape="1">
                <a:blip r:embed="rId2"/>
                <a:stretch>
                  <a:fillRect l="-651" t="-620" r="-1302"/>
                </a:stretch>
              </a:blipFill>
            </p:spPr>
            <p:txBody>
              <a:bodyPr/>
              <a:lstStyle/>
              <a:p>
                <a:r>
                  <a:rPr lang="en-PH">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
        <p:nvSpPr>
          <p:cNvPr id="7" name="Title 1"/>
          <p:cNvSpPr>
            <a:spLocks noGrp="1"/>
          </p:cNvSpPr>
          <p:nvPr>
            <p:ph type="title"/>
          </p:nvPr>
        </p:nvSpPr>
        <p:spPr>
          <a:xfrm>
            <a:off x="404948" y="-48987"/>
            <a:ext cx="8425339" cy="1058389"/>
          </a:xfrm>
        </p:spPr>
        <p:txBody>
          <a:bodyPr>
            <a:normAutofit/>
          </a:bodyPr>
          <a:lstStyle/>
          <a:p>
            <a:r>
              <a:rPr lang="en-US" sz="4000" dirty="0" smtClean="0">
                <a:solidFill>
                  <a:srgbClr val="A50021"/>
                </a:solidFill>
                <a:latin typeface="Times New Roman" pitchFamily="18" charset="0"/>
                <a:cs typeface="Times New Roman" pitchFamily="18" charset="0"/>
              </a:rPr>
              <a:t>The Hypotheses</a:t>
            </a:r>
            <a:endParaRPr lang="en-IN" sz="4000" dirty="0">
              <a:solidFill>
                <a:srgbClr val="A50021"/>
              </a:solidFill>
              <a:latin typeface="Times New Roman" pitchFamily="18" charset="0"/>
              <a:cs typeface="Times New Roman"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871393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068779"/>
                <a:ext cx="8425339" cy="5343895"/>
              </a:xfrm>
            </p:spPr>
            <p:txBody>
              <a:bodyPr>
                <a:normAutofit lnSpcReduction="10000"/>
              </a:bodyPr>
              <a:lstStyle/>
              <a:p>
                <a:pPr marL="0" indent="0">
                  <a:buNone/>
                </a:pPr>
                <a:endParaRPr lang="en-US" sz="2000" b="1"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Note: </a:t>
                </a: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As null hypothesis, we could choose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220 </m:t>
                    </m:r>
                    <m:r>
                      <a:rPr lang="en-US" sz="2000" b="0" i="1" smtClean="0">
                        <a:latin typeface="Cambria Math"/>
                        <a:ea typeface="Cambria Math" panose="02040503050406030204" pitchFamily="18" charset="0"/>
                        <a:cs typeface="Times New Roman" panose="02020603050405020304" pitchFamily="18" charset="0"/>
                      </a:rPr>
                      <m:t>    </m:t>
                    </m:r>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or</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b="0" i="1" smtClean="0">
                            <a:latin typeface="Cambria Math"/>
                            <a:ea typeface="Tahoma" panose="020B0604030504040204" pitchFamily="34" charset="0"/>
                            <a:cs typeface="Times New Roman" panose="02020603050405020304" pitchFamily="18" charset="0"/>
                          </a:rPr>
                          <m:t>     </m:t>
                        </m:r>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220</m:t>
                    </m:r>
                  </m:oMath>
                </a14:m>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2477135" lvl="8" indent="-228600">
                  <a:buFont typeface="+mj-lt"/>
                  <a:buAutoNum type="arabicPeriod"/>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Font typeface="+mj-lt"/>
                  <a:buAutoNum type="arabicPeriod"/>
                </a:pPr>
                <a:r>
                  <a:rPr lang="en-US" sz="2000"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rPr>
                  <a:t>It is customary to always have the null hypothesis with an equal sign.</a:t>
                </a:r>
              </a:p>
              <a:p>
                <a:pPr marL="2477135" lvl="8" indent="-228600">
                  <a:buFont typeface="+mj-lt"/>
                  <a:buAutoNum type="arabicPeriod"/>
                </a:pPr>
                <a:endParaRPr lang="en-US" sz="800"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endParaRPr>
              </a:p>
              <a:p>
                <a:pPr marL="2477135" lvl="8" indent="-228600">
                  <a:buFont typeface="+mj-lt"/>
                  <a:buAutoNum type="arabicPeriod"/>
                </a:pPr>
                <a:endParaRPr lang="en-US" sz="200" dirty="0" smtClean="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As an alternative hypothesis there are many options available with  us. </a:t>
                </a:r>
              </a:p>
              <a:p>
                <a:pPr marL="282575" indent="-228600">
                  <a:buFont typeface="+mj-lt"/>
                  <a:buAutoNum type="arabicPeriod"/>
                </a:pP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2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Examples 6.5:</a:t>
                </a:r>
              </a:p>
              <a:p>
                <a:pPr marL="631825" lvl="1" indent="-228600">
                  <a:buFont typeface="+mj-lt"/>
                  <a:buAutoNum type="romanUcPeriod"/>
                  <a:tabLst>
                    <a:tab pos="228600" algn="l"/>
                  </a:tabLst>
                </a:pPr>
                <a:r>
                  <a:rPr lang="en-US" sz="2200" dirty="0" smtClean="0">
                    <a:solidFill>
                      <a:srgbClr val="0B5ED7"/>
                    </a:solidFill>
                    <a:ea typeface="Tahoma" panose="020B0604030504040204" pitchFamily="34" charset="0"/>
                    <a:cs typeface="Times New Roman" panose="02020603050405020304" pitchFamily="18" charset="0"/>
                  </a:rPr>
                  <a:t>  </a:t>
                </a:r>
                <a14:m>
                  <m:oMath xmlns:m="http://schemas.openxmlformats.org/officeDocument/2006/math">
                    <m:sSub>
                      <m:sSubPr>
                        <m:ctrlP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&gt;220</m:t>
                    </m:r>
                  </m:oMath>
                </a14:m>
                <a:endParaRPr lang="en-US" sz="22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631825" lvl="1" indent="-228600">
                  <a:buFont typeface="+mj-lt"/>
                  <a:buAutoNum type="romanUcPeriod"/>
                  <a:tabLst>
                    <a:tab pos="228600" algn="l"/>
                  </a:tabLst>
                </a:pPr>
                <a14:m>
                  <m:oMath xmlns:m="http://schemas.openxmlformats.org/officeDocument/2006/math">
                    <m:sSub>
                      <m:sSubPr>
                        <m:ctrlP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200" b="0" i="1" smtClean="0">
                            <a:solidFill>
                              <a:srgbClr val="0B5ED7"/>
                            </a:solidFill>
                            <a:latin typeface="Cambria Math"/>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&lt;220</m:t>
                    </m:r>
                  </m:oMath>
                </a14:m>
                <a:endParaRPr lang="en-US" sz="22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631825" lvl="1" indent="-228600">
                  <a:buFont typeface="+mj-lt"/>
                  <a:buAutoNum type="romanUcPeriod"/>
                  <a:tabLst>
                    <a:tab pos="228600" algn="l"/>
                  </a:tabLst>
                </a:pPr>
                <a14:m>
                  <m:oMath xmlns:m="http://schemas.openxmlformats.org/officeDocument/2006/math">
                    <m:sSub>
                      <m:sSubPr>
                        <m:ctrlP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200" b="0" i="1" smtClean="0">
                            <a:solidFill>
                              <a:srgbClr val="0B5ED7"/>
                            </a:solidFill>
                            <a:latin typeface="Cambria Math"/>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200" i="1">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2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≠220</m:t>
                    </m:r>
                  </m:oMath>
                </a14:m>
                <a:endParaRPr lang="en-US" sz="220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403225" lvl="1" indent="0">
                  <a:buNone/>
                  <a:tabLst>
                    <a:tab pos="228600" algn="l"/>
                  </a:tabLst>
                </a:pPr>
                <a:endParaRPr lang="en-US" sz="220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511175" indent="-457200">
                  <a:buFont typeface="+mj-lt"/>
                  <a:buAutoNum type="arabicPeriod" startAt="4"/>
                </a:pPr>
                <a:r>
                  <a:rPr lang="en-US" sz="2000" dirty="0">
                    <a:latin typeface="Times New Roman" panose="02020603050405020304" pitchFamily="18" charset="0"/>
                    <a:ea typeface="Tahoma" panose="020B0604030504040204" pitchFamily="34" charset="0"/>
                    <a:cs typeface="Times New Roman" panose="02020603050405020304" pitchFamily="18" charset="0"/>
                  </a:rPr>
                  <a:t>The two hypothesis should be chosen in such a way that they are </a:t>
                </a: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exclusive</a:t>
                </a:r>
                <a:r>
                  <a:rPr lang="en-US" sz="2000" dirty="0">
                    <a:latin typeface="Times New Roman" panose="02020603050405020304" pitchFamily="18" charset="0"/>
                    <a:ea typeface="Tahoma" panose="020B0604030504040204" pitchFamily="34" charset="0"/>
                    <a:cs typeface="Times New Roman" panose="02020603050405020304" pitchFamily="18" charset="0"/>
                  </a:rPr>
                  <a:t> and </a:t>
                </a: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exhaustive</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979805" lvl="2" indent="-285750"/>
                <a:r>
                  <a:rPr lang="en-US" sz="1800" dirty="0">
                    <a:latin typeface="Times New Roman" panose="02020603050405020304" pitchFamily="18" charset="0"/>
                    <a:ea typeface="Tahoma" panose="020B0604030504040204" pitchFamily="34" charset="0"/>
                    <a:cs typeface="Times New Roman" panose="02020603050405020304" pitchFamily="18" charset="0"/>
                  </a:rPr>
                  <a:t>One or other must be true, but they cannot both be true.</a:t>
                </a:r>
              </a:p>
              <a:p>
                <a:pPr marL="53975" indent="0">
                  <a:buNone/>
                </a:pPr>
                <a:endParaRPr lang="en-US" sz="18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068779"/>
                <a:ext cx="8425339" cy="5343895"/>
              </a:xfrm>
              <a:blipFill rotWithShape="0">
                <a:blip r:embed="rId2"/>
                <a:stretch>
                  <a:fillRect l="-796"/>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6" name="Title 1"/>
          <p:cNvSpPr>
            <a:spLocks noGrp="1"/>
          </p:cNvSpPr>
          <p:nvPr>
            <p:ph type="title"/>
          </p:nvPr>
        </p:nvSpPr>
        <p:spPr>
          <a:xfrm>
            <a:off x="404948" y="-48986"/>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The Hypotheses</a:t>
            </a:r>
            <a:endParaRPr lang="en-IN" sz="4000" dirty="0">
              <a:solidFill>
                <a:srgbClr val="A50021"/>
              </a:solidFill>
              <a:latin typeface="Times New Roman" pitchFamily="18" charset="0"/>
              <a:cs typeface="Times New Roman" pitchFamily="18" charset="0"/>
            </a:endParaRPr>
          </a:p>
        </p:txBody>
      </p:sp>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215580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341912"/>
                <a:ext cx="8425339" cy="4987636"/>
              </a:xfrm>
            </p:spPr>
            <p:txBody>
              <a:bodyPr>
                <a:normAutofit/>
              </a:bodyPr>
              <a:lstStyle/>
              <a:p>
                <a:pPr marL="0" indent="0">
                  <a:buNone/>
                </a:pPr>
                <a:r>
                  <a:rPr lang="en-US" sz="2000" b="1"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rPr>
                  <a:t>One-tailed test</a:t>
                </a:r>
                <a:endParaRPr lang="en-US" sz="2000"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endParaRPr>
              </a:p>
              <a:p>
                <a:pPr marL="2202815" lvl="7" indent="-228600">
                  <a:buFont typeface="+mj-lt"/>
                  <a:buAutoNum type="arabicPeriod"/>
                </a:pPr>
                <a:endParaRPr lang="en-US" sz="10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r>
                  <a:rPr lang="en-US" sz="2000" dirty="0" smtClean="0">
                    <a:latin typeface="Times New Roman" pitchFamily="18" charset="0"/>
                    <a:ea typeface="Tahoma" panose="020B0604030504040204" pitchFamily="34" charset="0"/>
                    <a:cs typeface="Times New Roman" panose="02020603050405020304" pitchFamily="18" charset="0"/>
                  </a:rPr>
                  <a:t>A statistical test in which the alternative hypothesis specifies that the population parameter lies entirely above or below the value specified in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is called a one-sided (or one-tailed) test. </a:t>
                </a:r>
              </a:p>
              <a:p>
                <a:pPr marL="1196975" lvl="3" indent="-228600">
                  <a:buFont typeface="+mj-lt"/>
                  <a:buAutoNum type="arabicPeriod"/>
                </a:pPr>
                <a:endParaRPr lang="en-US" sz="14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solidFill>
                      <a:srgbClr val="0B5ED7"/>
                    </a:solidFill>
                    <a:latin typeface="Times New Roman" pitchFamily="18" charset="0"/>
                    <a:ea typeface="Tahoma" panose="020B0604030504040204" pitchFamily="34" charset="0"/>
                    <a:cs typeface="Times New Roman" panose="02020603050405020304" pitchFamily="18" charset="0"/>
                  </a:rPr>
                  <a:t>Example.</a:t>
                </a:r>
              </a:p>
              <a:p>
                <a:pPr marL="282575" indent="-228600" algn="ctr">
                  <a:buNone/>
                </a:pPr>
                <a14:m>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=100 </m:t>
                    </m:r>
                  </m:oMath>
                </a14:m>
                <a:r>
                  <a:rPr lang="en-US" sz="2000" i="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&gt;100</m:t>
                    </m:r>
                  </m:oMath>
                </a14:m>
                <a:endParaRPr lang="en-US" sz="2000" i="1"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282575" indent="-228600" algn="ctr">
                  <a:buNone/>
                </a:pPr>
                <a:endPar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b="1"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rPr>
                  <a:t>Two-tailed </a:t>
                </a:r>
                <a:r>
                  <a:rPr lang="en-US"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test</a:t>
                </a:r>
                <a:endParaRPr lang="en-US"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endParaRPr>
              </a:p>
              <a:p>
                <a:pPr marL="396875" indent="-342900"/>
                <a:r>
                  <a:rPr lang="en-US" sz="2000" dirty="0" smtClean="0">
                    <a:latin typeface="Times New Roman" panose="02020603050405020304" pitchFamily="18" charset="0"/>
                    <a:ea typeface="Tahoma" panose="020B0604030504040204" pitchFamily="34" charset="0"/>
                    <a:cs typeface="Times New Roman" panose="02020603050405020304" pitchFamily="18" charset="0"/>
                  </a:rPr>
                  <a:t>An alternative </a:t>
                </a:r>
                <a:r>
                  <a:rPr lang="en-US" sz="2000" dirty="0">
                    <a:latin typeface="Times New Roman" panose="02020603050405020304" pitchFamily="18" charset="0"/>
                    <a:ea typeface="Tahoma" panose="020B0604030504040204" pitchFamily="34" charset="0"/>
                    <a:cs typeface="Times New Roman" panose="02020603050405020304" pitchFamily="18" charset="0"/>
                  </a:rPr>
                  <a:t>hypothesis that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specifies </a:t>
                </a:r>
                <a:r>
                  <a:rPr lang="en-US" sz="2000" dirty="0">
                    <a:latin typeface="Times New Roman" panose="02020603050405020304" pitchFamily="18" charset="0"/>
                    <a:ea typeface="Tahoma" panose="020B0604030504040204" pitchFamily="34" charset="0"/>
                    <a:cs typeface="Times New Roman" panose="02020603050405020304" pitchFamily="18" charset="0"/>
                  </a:rPr>
                  <a:t>that the parameter can lie on their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sides </a:t>
                </a:r>
                <a:r>
                  <a:rPr lang="en-US" sz="2000" dirty="0">
                    <a:latin typeface="Times New Roman" panose="02020603050405020304" pitchFamily="18" charset="0"/>
                    <a:ea typeface="Tahoma" panose="020B0604030504040204" pitchFamily="34" charset="0"/>
                    <a:cs typeface="Times New Roman" panose="02020603050405020304" pitchFamily="18" charset="0"/>
                  </a:rPr>
                  <a:t>of the value specified by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called a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two-sided </a:t>
                </a:r>
                <a:r>
                  <a:rPr lang="en-US" sz="2000" dirty="0">
                    <a:latin typeface="Times New Roman" panose="02020603050405020304" pitchFamily="18" charset="0"/>
                    <a:ea typeface="Tahoma" panose="020B0604030504040204" pitchFamily="34" charset="0"/>
                    <a:cs typeface="Times New Roman" panose="02020603050405020304" pitchFamily="18" charset="0"/>
                  </a:rPr>
                  <a:t>(or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two-tailed</a:t>
                </a:r>
                <a:r>
                  <a:rPr lang="en-US" sz="2000" dirty="0">
                    <a:latin typeface="Times New Roman" panose="02020603050405020304" pitchFamily="18" charset="0"/>
                    <a:ea typeface="Tahoma" panose="020B0604030504040204" pitchFamily="34" charset="0"/>
                    <a:cs typeface="Times New Roman" panose="02020603050405020304" pitchFamily="18" charset="0"/>
                  </a:rPr>
                  <a:t>) test. </a:t>
                </a: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a:t>
                </a:r>
                <a:endPar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282575" indent="-228600" algn="ctr">
                  <a:buNone/>
                </a:pPr>
                <a14:m>
                  <m:oMathPara xmlns:m="http://schemas.openxmlformats.org/officeDocument/2006/math">
                    <m:oMathParaPr>
                      <m:jc m:val="centerGroup"/>
                    </m:oMathParaPr>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=100              </m:t>
                      </m:r>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&lt;&gt;100</m:t>
                      </m:r>
                    </m:oMath>
                  </m:oMathPara>
                </a14:m>
                <a:endPar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341912"/>
                <a:ext cx="8425339" cy="4987636"/>
              </a:xfrm>
              <a:blipFill rotWithShape="0">
                <a:blip r:embed="rId2"/>
                <a:stretch>
                  <a:fillRect l="-796" t="-611" b="-489"/>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
        <p:nvSpPr>
          <p:cNvPr id="6" name="Title 1"/>
          <p:cNvSpPr>
            <a:spLocks noGrp="1"/>
          </p:cNvSpPr>
          <p:nvPr>
            <p:ph type="title"/>
          </p:nvPr>
        </p:nvSpPr>
        <p:spPr>
          <a:xfrm>
            <a:off x="404948" y="-48986"/>
            <a:ext cx="8425339" cy="794048"/>
          </a:xfrm>
        </p:spPr>
        <p:txBody>
          <a:bodyPr>
            <a:normAutofit/>
          </a:bodyPr>
          <a:lstStyle/>
          <a:p>
            <a:r>
              <a:rPr lang="en-US" sz="4000" dirty="0" smtClean="0">
                <a:solidFill>
                  <a:srgbClr val="C00000"/>
                </a:solidFill>
                <a:latin typeface="Times New Roman" pitchFamily="18" charset="0"/>
                <a:cs typeface="Times New Roman" pitchFamily="18" charset="0"/>
              </a:rPr>
              <a:t>The Hypotheses</a:t>
            </a:r>
            <a:endParaRPr lang="en-IN" sz="4000" dirty="0">
              <a:solidFill>
                <a:srgbClr val="C00000"/>
              </a:solidFill>
              <a:latin typeface="Times New Roman" pitchFamily="18" charset="0"/>
              <a:cs typeface="Times New Roman" pitchFamily="18" charset="0"/>
            </a:endParaRPr>
          </a:p>
        </p:txBody>
      </p:sp>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688810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0026" y="745062"/>
                <a:ext cx="7943391" cy="4848216"/>
              </a:xfrm>
            </p:spPr>
            <p:txBody>
              <a:bodyPr>
                <a:normAutofit/>
              </a:bodyPr>
              <a:lstStyle/>
              <a:p>
                <a:pPr marL="0" indent="0">
                  <a:buNone/>
                </a:pP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Note: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In fact, a 1-tailed test such as:</a:t>
                </a:r>
              </a:p>
              <a:p>
                <a:pPr marL="282575" indent="-228600">
                  <a:buNone/>
                  <a:tabLst>
                    <a:tab pos="3886200" algn="l"/>
                  </a:tabLst>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                                                               </a:t>
                </a:r>
              </a:p>
              <a:p>
                <a:pPr marL="282575" indent="-228600">
                  <a:buNone/>
                  <a:tabLst>
                    <a:tab pos="3886200" algn="l"/>
                  </a:tabLst>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None/>
                  <a:tabLst>
                    <a:tab pos="3886200" algn="l"/>
                  </a:tabLst>
                </a:pPr>
                <a:endParaRPr lang="en-US" sz="1600" dirty="0" smtClean="0">
                  <a:latin typeface="Times New Roman" panose="02020603050405020304" pitchFamily="18" charset="0"/>
                  <a:ea typeface="Tahoma" panose="020B0604030504040204" pitchFamily="34" charset="0"/>
                  <a:cs typeface="Times New Roman" panose="02020603050405020304" pitchFamily="18" charset="0"/>
                </a:endParaRPr>
              </a:p>
              <a:p>
                <a:pPr marL="282575" indent="-228600">
                  <a:buNone/>
                  <a:tabLst>
                    <a:tab pos="3886200" algn="l"/>
                  </a:tabLst>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is same as         </a:t>
                </a:r>
              </a:p>
              <a:p>
                <a:pPr marL="282575" indent="-228600">
                  <a:buFont typeface="+mj-lt"/>
                  <a:buAutoNum type="arabicPeriod" startAt="7"/>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In essence,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i="1">
                        <a:latin typeface="Cambria Math" panose="02040503050406030204" pitchFamily="18" charset="0"/>
                        <a:ea typeface="Cambria Math" panose="02040503050406030204" pitchFamily="18" charset="0"/>
                        <a:cs typeface="Times New Roman" panose="02020603050405020304" pitchFamily="18" charset="0"/>
                      </a:rPr>
                      <m:t>&gt;100, </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it does not imply that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i="1">
                        <a:latin typeface="Cambria Math" panose="02040503050406030204" pitchFamily="18" charset="0"/>
                        <a:ea typeface="Cambria Math" panose="02040503050406030204" pitchFamily="18" charset="0"/>
                        <a:cs typeface="Times New Roman" panose="02020603050405020304" pitchFamily="18" charset="0"/>
                      </a:rPr>
                      <m:t>&gt;80,</m:t>
                    </m:r>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i="1">
                        <a:latin typeface="Cambria Math" panose="02040503050406030204" pitchFamily="18" charset="0"/>
                        <a:ea typeface="Cambria Math" panose="02040503050406030204" pitchFamily="18" charset="0"/>
                        <a:cs typeface="Times New Roman" panose="02020603050405020304" pitchFamily="18" charset="0"/>
                      </a:rPr>
                      <m:t>&gt;90</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etc.</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0026" y="745062"/>
                <a:ext cx="7943391" cy="4848216"/>
              </a:xfrm>
              <a:blipFill rotWithShape="1">
                <a:blip r:embed="rId2"/>
                <a:stretch>
                  <a:fillRect l="-844" t="-628"/>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
        <p:nvSpPr>
          <p:cNvPr id="6" name="Title 1"/>
          <p:cNvSpPr>
            <a:spLocks noGrp="1"/>
          </p:cNvSpPr>
          <p:nvPr>
            <p:ph type="title"/>
          </p:nvPr>
        </p:nvSpPr>
        <p:spPr>
          <a:xfrm>
            <a:off x="404948" y="-48986"/>
            <a:ext cx="8425339" cy="794048"/>
          </a:xfrm>
        </p:spPr>
        <p:txBody>
          <a:bodyPr>
            <a:normAutofit/>
          </a:bodyPr>
          <a:lstStyle/>
          <a:p>
            <a:r>
              <a:rPr lang="en-US" sz="4000" dirty="0" smtClean="0">
                <a:solidFill>
                  <a:srgbClr val="C00000"/>
                </a:solidFill>
                <a:latin typeface="Times New Roman" pitchFamily="18" charset="0"/>
                <a:cs typeface="Times New Roman" pitchFamily="18" charset="0"/>
              </a:rPr>
              <a:t>The Hypotheses</a:t>
            </a:r>
            <a:endParaRPr lang="en-IN" sz="4000"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2319416" y="1921068"/>
                <a:ext cx="1859704" cy="769441"/>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0</m:t>
                          </m:r>
                        </m:sub>
                      </m:sSub>
                      <m:r>
                        <a:rPr lang="en-US" i="1">
                          <a:latin typeface="Cambria Math" panose="02040503050406030204" pitchFamily="18" charset="0"/>
                          <a:ea typeface="Tahoma" panose="020B0604030504040204" pitchFamily="34"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=100 </m:t>
                      </m:r>
                    </m:oMath>
                  </m:oMathPara>
                </a14:m>
                <a:endParaRPr lang="en-US" i="1" dirty="0">
                  <a:latin typeface="Cambria Math" panose="02040503050406030204" pitchFamily="18" charset="0"/>
                  <a:ea typeface="Tahoma" panose="020B0604030504040204" pitchFamily="34" charset="0"/>
                  <a:cs typeface="Times New Roman" panose="02020603050405020304" pitchFamily="18" charset="0"/>
                </a:endParaRPr>
              </a:p>
              <a:p>
                <a:pPr algn="just"/>
                <a:r>
                  <a:rPr lang="en-US" sz="800" i="1" dirty="0" smtClean="0">
                    <a:latin typeface="Cambria Math" panose="02040503050406030204" pitchFamily="18" charset="0"/>
                    <a:ea typeface="Tahoma" panose="020B0604030504040204" pitchFamily="34" charset="0"/>
                    <a:cs typeface="Times New Roman" panose="02020603050405020304" pitchFamily="18" charset="0"/>
                  </a:rPr>
                  <a:t> </a:t>
                </a:r>
                <a:endParaRPr lang="en-US" sz="800" i="1" dirty="0">
                  <a:latin typeface="Cambria Math" panose="02040503050406030204" pitchFamily="18" charset="0"/>
                  <a:ea typeface="Tahoma" panose="020B0604030504040204" pitchFamily="34" charset="0"/>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1</m:t>
                          </m:r>
                        </m:sub>
                      </m:sSub>
                      <m:r>
                        <a:rPr lang="en-US" i="1">
                          <a:latin typeface="Cambria Math" panose="02040503050406030204" pitchFamily="18" charset="0"/>
                          <a:ea typeface="Tahoma" panose="020B0604030504040204" pitchFamily="34"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&gt;100</m:t>
                      </m:r>
                    </m:oMath>
                  </m:oMathPara>
                </a14:m>
                <a:endParaRPr lang="en-US" sz="1400" dirty="0">
                  <a:ea typeface="Tahoma" panose="020B0604030504040204" pitchFamily="34"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319416" y="1921068"/>
                <a:ext cx="1859704" cy="769441"/>
              </a:xfrm>
              <a:prstGeom prst="rect">
                <a:avLst/>
              </a:prstGeom>
              <a:blipFill rotWithShape="1">
                <a:blip r:embed="rId3"/>
                <a:stretch>
                  <a:fillRect b="-158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069044" y="3132350"/>
                <a:ext cx="2360447" cy="769441"/>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0</m:t>
                          </m:r>
                        </m:sub>
                      </m:sSub>
                      <m:r>
                        <a:rPr lang="en-US" i="1">
                          <a:latin typeface="Cambria Math" panose="02040503050406030204" pitchFamily="18" charset="0"/>
                          <a:ea typeface="Tahoma" panose="020B0604030504040204" pitchFamily="34"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100 </m:t>
                      </m:r>
                    </m:oMath>
                  </m:oMathPara>
                </a14:m>
                <a:endParaRPr lang="en-US" i="1" dirty="0">
                  <a:latin typeface="Cambria Math" panose="02040503050406030204" pitchFamily="18" charset="0"/>
                  <a:ea typeface="Tahoma" panose="020B0604030504040204" pitchFamily="34" charset="0"/>
                  <a:cs typeface="Times New Roman" panose="02020603050405020304" pitchFamily="18" charset="0"/>
                </a:endParaRPr>
              </a:p>
              <a:p>
                <a:pPr algn="just"/>
                <a:endParaRPr lang="en-US" sz="800" i="1" dirty="0">
                  <a:latin typeface="Cambria Math" panose="02040503050406030204" pitchFamily="18" charset="0"/>
                  <a:ea typeface="Tahoma" panose="020B0604030504040204" pitchFamily="34" charset="0"/>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US" i="1">
                              <a:latin typeface="Cambria Math" panose="02040503050406030204" pitchFamily="18" charset="0"/>
                              <a:ea typeface="Tahoma" panose="020B0604030504040204" pitchFamily="34" charset="0"/>
                              <a:cs typeface="Times New Roman" panose="02020603050405020304" pitchFamily="18" charset="0"/>
                            </a:rPr>
                            <m:t>𝐻</m:t>
                          </m:r>
                        </m:e>
                        <m:sub>
                          <m:r>
                            <a:rPr lang="en-US" i="1">
                              <a:latin typeface="Cambria Math" panose="02040503050406030204" pitchFamily="18" charset="0"/>
                              <a:ea typeface="Tahoma" panose="020B0604030504040204" pitchFamily="34" charset="0"/>
                              <a:cs typeface="Times New Roman" panose="02020603050405020304" pitchFamily="18" charset="0"/>
                            </a:rPr>
                            <m:t>1</m:t>
                          </m:r>
                        </m:sub>
                      </m:sSub>
                      <m:r>
                        <a:rPr lang="en-US" i="1">
                          <a:latin typeface="Cambria Math" panose="02040503050406030204" pitchFamily="18" charset="0"/>
                          <a:ea typeface="Tahoma" panose="020B0604030504040204" pitchFamily="34"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&gt;100</m:t>
                      </m:r>
                    </m:oMath>
                  </m:oMathPara>
                </a14:m>
                <a:endParaRPr lang="en-US" sz="1400" dirty="0">
                  <a:ea typeface="Tahoma" panose="020B0604030504040204" pitchFamily="34"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069044" y="3132350"/>
                <a:ext cx="2360447" cy="769441"/>
              </a:xfrm>
              <a:prstGeom prst="rect">
                <a:avLst/>
              </a:prstGeom>
              <a:blipFill rotWithShape="1">
                <a:blip r:embed="rId4"/>
                <a:stretch>
                  <a:fillRect b="-1587"/>
                </a:stretch>
              </a:blipFill>
            </p:spPr>
            <p:txBody>
              <a:bodyPr/>
              <a:lstStyle/>
              <a:p>
                <a:r>
                  <a:rPr lang="en-IN">
                    <a:noFill/>
                  </a:rPr>
                  <a:t> </a:t>
                </a:r>
              </a:p>
            </p:txBody>
          </p:sp>
        </mc:Fallback>
      </mc:AlternateContent>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4271713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48449"/>
                <a:ext cx="8425339" cy="4119842"/>
              </a:xfrm>
            </p:spPr>
            <p:txBody>
              <a:bodyPr>
                <a:normAutofit/>
              </a:bodyPr>
              <a:lstStyle/>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following </a:t>
                </a: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five steps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are followed when testing hypothesis</a:t>
                </a:r>
              </a:p>
              <a:p>
                <a:pPr marL="53975" indent="0">
                  <a:buNone/>
                </a:pP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Specify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latin typeface="Cambria Math" panose="02040503050406030204" pitchFamily="18" charset="0"/>
                            <a:ea typeface="Tahoma" panose="020B0604030504040204" pitchFamily="34" charset="0"/>
                            <a:cs typeface="Times New Roman" panose="02020603050405020304" pitchFamily="18" charset="0"/>
                          </a:rPr>
                          <m:t>1</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the null and alternate hypothesis, and an </a:t>
                </a:r>
                <a:r>
                  <a:rPr lang="en-US" sz="2000" b="1"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rPr>
                  <a:t>acceptable level of </a:t>
                </a:r>
                <a14:m>
                  <m:oMath xmlns:m="http://schemas.openxmlformats.org/officeDocument/2006/math">
                    <m:r>
                      <a:rPr lang="en-US" sz="2000" b="1"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a:t>
                </a:r>
              </a:p>
              <a:p>
                <a:pPr marL="2157095" lvl="6" indent="-457200">
                  <a:buFont typeface="+mj-lt"/>
                  <a:buAutoNum type="arabicPeriod"/>
                </a:pPr>
                <a:endParaRPr lang="en-US" sz="1000" b="1"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Determine an appropriate sample-based test statistics and the </a:t>
                </a:r>
                <a:r>
                  <a:rPr lang="en-US" sz="2000" b="1"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rPr>
                  <a:t>rejection region</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for the specified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2705735" lvl="8" indent="-457200">
                  <a:buFont typeface="+mj-lt"/>
                  <a:buAutoNum type="arabicPeriod"/>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Collect the sample data and calculate the test statistics.</a:t>
                </a:r>
              </a:p>
              <a:p>
                <a:pPr marL="2705735" lvl="8" indent="-457200">
                  <a:buFont typeface="+mj-lt"/>
                  <a:buAutoNum type="arabicPeriod"/>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Make a decision to either reject or fail to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2705735" lvl="8" indent="-457200">
                  <a:buFont typeface="+mj-lt"/>
                  <a:buAutoNum type="arabicPeriod"/>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Interpret the result in common language suitable for practitioners.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48449"/>
                <a:ext cx="8425339" cy="4119842"/>
              </a:xfrm>
              <a:blipFill rotWithShape="1">
                <a:blip r:embed="rId2"/>
                <a:stretch>
                  <a:fillRect l="-145" t="-741"/>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
        <p:nvSpPr>
          <p:cNvPr id="6" name="Title 1"/>
          <p:cNvSpPr>
            <a:spLocks noGrp="1"/>
          </p:cNvSpPr>
          <p:nvPr>
            <p:ph type="title"/>
          </p:nvPr>
        </p:nvSpPr>
        <p:spPr>
          <a:xfrm>
            <a:off x="372290" y="620486"/>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Hypothesis </a:t>
            </a:r>
            <a:r>
              <a:rPr lang="en-US" sz="4000" dirty="0">
                <a:solidFill>
                  <a:srgbClr val="A50021"/>
                </a:solidFill>
                <a:latin typeface="Times New Roman" pitchFamily="18" charset="0"/>
                <a:cs typeface="Times New Roman" pitchFamily="18" charset="0"/>
              </a:rPr>
              <a:t>T</a:t>
            </a:r>
            <a:r>
              <a:rPr lang="en-US" sz="4000" dirty="0" smtClean="0">
                <a:solidFill>
                  <a:srgbClr val="A50021"/>
                </a:solidFill>
                <a:latin typeface="Times New Roman" pitchFamily="18" charset="0"/>
                <a:cs typeface="Times New Roman" pitchFamily="18" charset="0"/>
              </a:rPr>
              <a:t>esting Procedures	</a:t>
            </a:r>
            <a:endParaRPr lang="en-IN" sz="4000" dirty="0">
              <a:solidFill>
                <a:srgbClr val="A50021"/>
              </a:solidFill>
              <a:latin typeface="Times New Roman" pitchFamily="18" charset="0"/>
              <a:cs typeface="Times New Roman" pitchFamily="18" charset="0"/>
            </a:endParaRPr>
          </a:p>
        </p:txBody>
      </p:sp>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718626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48448"/>
                <a:ext cx="8425339" cy="4096091"/>
              </a:xfrm>
            </p:spPr>
            <p:txBody>
              <a:bodyPr>
                <a:normAutofit/>
              </a:bodyPr>
              <a:lstStyle/>
              <a:p>
                <a:pPr marL="511175" indent="-457200"/>
                <a:r>
                  <a:rPr lang="en-US" sz="2000" dirty="0" smtClean="0">
                    <a:latin typeface="Times New Roman" panose="02020603050405020304" pitchFamily="18" charset="0"/>
                    <a:ea typeface="Tahoma" panose="020B0604030504040204" pitchFamily="34" charset="0"/>
                    <a:cs typeface="Times New Roman" panose="02020603050405020304" pitchFamily="18" charset="0"/>
                  </a:rPr>
                  <a:t>In summary, we have to choose between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latin typeface="Cambria Math" panose="02040503050406030204" pitchFamily="18" charset="0"/>
                            <a:ea typeface="Tahoma" panose="020B0604030504040204" pitchFamily="34" charset="0"/>
                            <a:cs typeface="Times New Roman" panose="02020603050405020304" pitchFamily="18" charset="0"/>
                          </a:rPr>
                          <m:t>1</m:t>
                        </m:r>
                      </m:sub>
                    </m:sSub>
                  </m:oMath>
                </a14:m>
                <a:endParaRPr lang="en-US" sz="2000" b="0" dirty="0" smtClean="0">
                  <a:latin typeface="Times New Roman" panose="02020603050405020304" pitchFamily="18" charset="0"/>
                  <a:ea typeface="Tahoma" panose="020B0604030504040204" pitchFamily="34" charset="0"/>
                  <a:cs typeface="Times New Roman" panose="02020603050405020304" pitchFamily="18" charset="0"/>
                </a:endParaRPr>
              </a:p>
              <a:p>
                <a:pPr marL="1974215" lvl="7" indent="0">
                  <a:buNone/>
                </a:pPr>
                <a:r>
                  <a:rPr lang="en-US" sz="1000" dirty="0" smtClean="0">
                    <a:latin typeface="Times New Roman" panose="02020603050405020304" pitchFamily="18" charset="0"/>
                    <a:ea typeface="Tahoma" panose="020B0604030504040204" pitchFamily="34" charset="0"/>
                    <a:cs typeface="Times New Roman" panose="02020603050405020304" pitchFamily="18" charset="0"/>
                  </a:rPr>
                  <a:t>		</a:t>
                </a:r>
              </a:p>
              <a:p>
                <a:pPr marL="511175" indent="-457200"/>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standard procedure is to assume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is true.</a:t>
                </a:r>
              </a:p>
              <a:p>
                <a:pPr marL="419735" lvl="1" indent="0">
                  <a:buNone/>
                </a:pPr>
                <a:r>
                  <a:rPr lang="en-US" sz="1800" b="1" dirty="0" smtClean="0">
                    <a:latin typeface="Times New Roman" panose="02020603050405020304" pitchFamily="18" charset="0"/>
                    <a:ea typeface="Tahoma" panose="020B0604030504040204" pitchFamily="34" charset="0"/>
                    <a:cs typeface="Times New Roman" panose="02020603050405020304" pitchFamily="18" charset="0"/>
                  </a:rPr>
                  <a:t>   (Just we presume innocent until proven guilty)</a:t>
                </a:r>
              </a:p>
              <a:p>
                <a:pPr marL="419735" lvl="1" indent="0">
                  <a:buNone/>
                </a:pPr>
                <a:endParaRPr lang="en-US" sz="1800" b="1"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r>
                  <a:rPr lang="en-US" sz="2000" dirty="0" smtClean="0">
                    <a:latin typeface="Times New Roman" pitchFamily="18" charset="0"/>
                    <a:ea typeface="Tahoma" panose="020B0604030504040204" pitchFamily="34" charset="0"/>
                    <a:cs typeface="Times New Roman" pitchFamily="18" charset="0"/>
                  </a:rPr>
                  <a:t>Using statistical test, we try to determine whether there is sufficient evidence to declare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false.</a:t>
                </a:r>
              </a:p>
              <a:p>
                <a:pPr marL="2705735" lvl="8" indent="-457200"/>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r>
                  <a:rPr lang="en-US" sz="2000" dirty="0" smtClean="0">
                    <a:latin typeface="Times New Roman" panose="02020603050405020304" pitchFamily="18" charset="0"/>
                    <a:ea typeface="Tahoma" panose="020B0604030504040204" pitchFamily="34" charset="0"/>
                    <a:cs typeface="Times New Roman" panose="02020603050405020304" pitchFamily="18" charset="0"/>
                  </a:rPr>
                  <a:t>We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only when the </a:t>
                </a:r>
                <a:r>
                  <a:rPr lang="en-US" sz="2000" b="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chance is small</a:t>
                </a: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that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is true.</a:t>
                </a:r>
              </a:p>
              <a:p>
                <a:pPr marL="2705735" lvl="8" indent="-457200"/>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procedure is based on probability theory, that is, there is a chance that we can </a:t>
                </a: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make errors</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48448"/>
                <a:ext cx="8425339" cy="4096091"/>
              </a:xfrm>
              <a:blipFill rotWithShape="0">
                <a:blip r:embed="rId2"/>
                <a:stretch>
                  <a:fillRect t="-893"/>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
        <p:nvSpPr>
          <p:cNvPr id="6" name="Title 1"/>
          <p:cNvSpPr>
            <a:spLocks noGrp="1"/>
          </p:cNvSpPr>
          <p:nvPr>
            <p:ph type="title"/>
          </p:nvPr>
        </p:nvSpPr>
        <p:spPr>
          <a:xfrm>
            <a:off x="372290" y="620486"/>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Hypothesis Testing Procedure</a:t>
            </a:r>
            <a:r>
              <a:rPr lang="en-US" sz="4000" dirty="0" smtClean="0">
                <a:solidFill>
                  <a:srgbClr val="C00000"/>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564901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708957"/>
                <a:ext cx="8425339" cy="2150524"/>
              </a:xfrm>
            </p:spPr>
            <p:txBody>
              <a:bodyPr>
                <a:normAutofit lnSpcReduction="10000"/>
              </a:bodyPr>
              <a:lstStyle/>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In hypothesis testing, there are two types of errors.</a:t>
                </a:r>
              </a:p>
              <a:p>
                <a:pPr marL="1546225" indent="-1089025">
                  <a:buNone/>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2003425" indent="-1546225">
                  <a:buNone/>
                </a:pPr>
                <a:r>
                  <a:rPr lang="en-US" sz="2000" b="1" dirty="0" smtClean="0">
                    <a:solidFill>
                      <a:srgbClr val="0B5ED7"/>
                    </a:solidFill>
                    <a:latin typeface="Times New Roman" pitchFamily="18" charset="0"/>
                    <a:ea typeface="Tahoma" panose="020B0604030504040204" pitchFamily="34" charset="0"/>
                    <a:cs typeface="Times New Roman" panose="02020603050405020304" pitchFamily="18" charset="0"/>
                  </a:rPr>
                  <a:t>Type I error: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 type I error occurs when we incorrectly reject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US" sz="2000" b="0" i="1" smtClean="0">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(i.e., we reject the null hypothesis, when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is true).</a:t>
                </a:r>
              </a:p>
              <a:p>
                <a:pPr marL="2003425" indent="-1546225">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2003425" indent="-1546225">
                  <a:buNone/>
                </a:pPr>
                <a:r>
                  <a:rPr lang="en-US" sz="2000" b="1" dirty="0">
                    <a:solidFill>
                      <a:srgbClr val="0B5ED7"/>
                    </a:solidFill>
                    <a:latin typeface="Times New Roman" pitchFamily="18" charset="0"/>
                    <a:ea typeface="Tahoma" panose="020B0604030504040204" pitchFamily="34" charset="0"/>
                    <a:cs typeface="Times New Roman" panose="02020603050405020304" pitchFamily="18" charset="0"/>
                  </a:rPr>
                  <a:t>Type </a:t>
                </a:r>
                <a:r>
                  <a:rPr lang="en-US" sz="2000" b="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II </a:t>
                </a: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error: </a:t>
                </a:r>
                <a:r>
                  <a:rPr lang="en-US" sz="2000" dirty="0">
                    <a:latin typeface="Times New Roman" panose="02020603050405020304" pitchFamily="18" charset="0"/>
                    <a:ea typeface="Tahoma" panose="020B0604030504040204" pitchFamily="34" charset="0"/>
                    <a:cs typeface="Times New Roman" panose="02020603050405020304" pitchFamily="18" charset="0"/>
                  </a:rPr>
                  <a:t>A type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II </a:t>
                </a:r>
                <a:r>
                  <a:rPr lang="en-US" sz="2000" dirty="0">
                    <a:latin typeface="Times New Roman" panose="02020603050405020304" pitchFamily="18" charset="0"/>
                    <a:ea typeface="Tahoma" panose="020B0604030504040204" pitchFamily="34" charset="0"/>
                    <a:cs typeface="Times New Roman" panose="02020603050405020304" pitchFamily="18" charset="0"/>
                  </a:rPr>
                  <a:t>error occurs when we incorrectly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fail to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(i.e</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we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accept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when it is not </a:t>
                </a:r>
                <a:r>
                  <a:rPr lang="en-US" sz="2000" dirty="0">
                    <a:latin typeface="Times New Roman" panose="02020603050405020304" pitchFamily="18" charset="0"/>
                    <a:ea typeface="Tahoma" panose="020B0604030504040204" pitchFamily="34" charset="0"/>
                    <a:cs typeface="Times New Roman" panose="02020603050405020304" pitchFamily="18" charset="0"/>
                  </a:rPr>
                  <a:t>true</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003425" indent="-1546225">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708957"/>
                <a:ext cx="8425339" cy="2150524"/>
              </a:xfrm>
              <a:blipFill rotWithShape="0">
                <a:blip r:embed="rId2"/>
                <a:stretch>
                  <a:fillRect l="-145" t="-2833"/>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
        <p:nvSpPr>
          <p:cNvPr id="10" name="Title 1"/>
          <p:cNvSpPr txBox="1">
            <a:spLocks/>
          </p:cNvSpPr>
          <p:nvPr/>
        </p:nvSpPr>
        <p:spPr>
          <a:xfrm>
            <a:off x="372290" y="620486"/>
            <a:ext cx="8425339" cy="541564"/>
          </a:xfrm>
          <a:prstGeom prst="rect">
            <a:avLst/>
          </a:prstGeom>
        </p:spPr>
        <p:txBody>
          <a:bodyPr vert="horz" lIns="0" rIns="0" bIns="0" anchor="b">
            <a:normAutofit fontScale="9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Errors in Hypothesis Testing</a:t>
            </a:r>
            <a:r>
              <a:rPr lang="en-US" sz="4000" dirty="0" smtClean="0">
                <a:solidFill>
                  <a:srgbClr val="C00000"/>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7" y="4139416"/>
            <a:ext cx="62579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372934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330036"/>
                <a:ext cx="8425339" cy="5201393"/>
              </a:xfrm>
            </p:spPr>
            <p:txBody>
              <a:bodyPr>
                <a:normAutofit/>
              </a:bodyPr>
              <a:lstStyle/>
              <a:p>
                <a:pPr marL="53975" indent="0">
                  <a:buNone/>
                </a:pPr>
                <a:r>
                  <a:rPr lang="en-US" sz="2000" b="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Type I error calculation</a:t>
                </a:r>
              </a:p>
              <a:p>
                <a:pPr marL="53975" indent="0">
                  <a:buNone/>
                </a:pPr>
                <a:endParaRPr lang="en-US" sz="8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 xmlns:m="http://schemas.openxmlformats.org/officeDocument/2006/math">
                    <m:r>
                      <a:rPr lang="en-US" sz="1900" b="1" i="1" smtClean="0">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1900"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900" dirty="0" smtClean="0">
                    <a:latin typeface="Times New Roman" panose="02020603050405020304" pitchFamily="18" charset="0"/>
                    <a:ea typeface="Tahoma" panose="020B0604030504040204" pitchFamily="34" charset="0"/>
                    <a:cs typeface="Times New Roman" panose="02020603050405020304" pitchFamily="18" charset="0"/>
                  </a:rPr>
                  <a:t>denotes the probability of making a Type I error</a:t>
                </a:r>
              </a:p>
              <a:p>
                <a:pPr marL="53975" indent="0">
                  <a:buNone/>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900"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900" b="1" dirty="0">
                    <a:ea typeface="Cambria Math" panose="02040503050406030204" pitchFamily="18" charset="0"/>
                    <a:cs typeface="Times New Roman" panose="02020603050405020304" pitchFamily="18" charset="0"/>
                  </a:rPr>
                  <a:t> </a:t>
                </a:r>
                <a14:m>
                  <m:oMath xmlns:m="http://schemas.openxmlformats.org/officeDocument/2006/math">
                    <m:r>
                      <a:rPr lang="en-US" sz="1900" b="1" i="1">
                        <a:latin typeface="Cambria Math" panose="02040503050406030204" pitchFamily="18" charset="0"/>
                        <a:ea typeface="Cambria Math" panose="02040503050406030204" pitchFamily="18" charset="0"/>
                        <a:cs typeface="Times New Roman" panose="02020603050405020304" pitchFamily="18" charset="0"/>
                      </a:rPr>
                      <m:t>𝜶</m:t>
                    </m:r>
                    <m:r>
                      <a:rPr lang="en-US" sz="19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sz="1900" b="1" i="0" smtClean="0">
                        <a:latin typeface="Cambria Math" panose="02040503050406030204" pitchFamily="18" charset="0"/>
                        <a:ea typeface="Cambria Math" panose="02040503050406030204" pitchFamily="18" charset="0"/>
                        <a:cs typeface="Times New Roman" panose="02020603050405020304" pitchFamily="18" charset="0"/>
                      </a:rPr>
                      <m:t>𝐏</m:t>
                    </m:r>
                    <m:d>
                      <m:dPr>
                        <m:endChr m:val="|"/>
                        <m:ctrlPr>
                          <a:rPr lang="en-US" sz="19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1900" b="0" i="0" smtClean="0">
                            <a:latin typeface="Cambria Math" panose="02040503050406030204" pitchFamily="18" charset="0"/>
                            <a:ea typeface="Cambria Math" panose="02040503050406030204" pitchFamily="18" charset="0"/>
                            <a:cs typeface="Times New Roman" panose="02020603050405020304" pitchFamily="18" charset="0"/>
                          </a:rPr>
                          <m:t>Rejecting</m:t>
                        </m:r>
                        <m:r>
                          <a:rPr lang="en-US" sz="1900" b="0" i="0"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9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b="0" i="1" smtClean="0">
                                <a:latin typeface="Cambria Math" panose="02040503050406030204" pitchFamily="18" charset="0"/>
                                <a:ea typeface="Cambria Math" panose="02040503050406030204" pitchFamily="18" charset="0"/>
                                <a:cs typeface="Times New Roman" panose="02020603050405020304" pitchFamily="18" charset="0"/>
                              </a:rPr>
                              <m:t>𝐻</m:t>
                            </m:r>
                          </m:e>
                          <m:sub>
                            <m:r>
                              <a:rPr lang="en-US" sz="1900" b="0" i="1" smtClean="0">
                                <a:latin typeface="Cambria Math" panose="02040503050406030204" pitchFamily="18" charset="0"/>
                                <a:ea typeface="Cambria Math" panose="02040503050406030204" pitchFamily="18" charset="0"/>
                                <a:cs typeface="Times New Roman" panose="02020603050405020304" pitchFamily="18" charset="0"/>
                              </a:rPr>
                              <m:t>0</m:t>
                            </m:r>
                          </m:sub>
                        </m:sSub>
                      </m:e>
                    </m:d>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9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19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900" b="0" i="0" smtClean="0">
                        <a:latin typeface="Cambria Math" panose="02040503050406030204" pitchFamily="18" charset="0"/>
                        <a:ea typeface="Cambria Math" panose="02040503050406030204" pitchFamily="18" charset="0"/>
                        <a:cs typeface="Times New Roman" panose="02020603050405020304" pitchFamily="18" charset="0"/>
                      </a:rPr>
                      <m:t>is</m:t>
                    </m:r>
                    <m:r>
                      <a:rPr lang="en-US" sz="19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900" b="0" i="0" smtClean="0">
                        <a:latin typeface="Cambria Math" panose="02040503050406030204" pitchFamily="18" charset="0"/>
                        <a:ea typeface="Cambria Math" panose="02040503050406030204" pitchFamily="18" charset="0"/>
                        <a:cs typeface="Times New Roman" panose="02020603050405020304" pitchFamily="18" charset="0"/>
                      </a:rPr>
                      <m:t>true</m:t>
                    </m:r>
                    <m:r>
                      <a:rPr lang="en-US" sz="19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900" b="1" dirty="0">
                    <a:latin typeface="Times New Roman" panose="02020603050405020304" pitchFamily="18" charset="0"/>
                    <a:ea typeface="Tahoma" panose="020B0604030504040204" pitchFamily="34" charset="0"/>
                    <a:cs typeface="Times New Roman" panose="02020603050405020304" pitchFamily="18" charset="0"/>
                  </a:rPr>
                  <a:t> </a:t>
                </a:r>
                <a:endParaRPr lang="en-US" sz="1900" b="1"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Type </a:t>
                </a:r>
                <a:r>
                  <a:rPr lang="en-US" sz="2000" b="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II error calculation</a:t>
                </a:r>
              </a:p>
              <a:p>
                <a:pPr marL="53975" indent="0">
                  <a:buNone/>
                </a:pPr>
                <a:endParaRPr lang="en-US" sz="11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 xmlns:m="http://schemas.openxmlformats.org/officeDocument/2006/math">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𝜷</m:t>
                    </m:r>
                  </m:oMath>
                </a14:m>
                <a:r>
                  <a:rPr lang="en-US" sz="1800"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denotes the probability of making a Type II error</a:t>
                </a:r>
              </a:p>
              <a:p>
                <a:pPr marL="53975" indent="0">
                  <a:buNone/>
                </a:pPr>
                <a:endParaRPr lang="en-US" sz="11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b="1" dirty="0">
                    <a:ea typeface="Cambria Math" panose="02040503050406030204" pitchFamily="18" charset="0"/>
                    <a:cs typeface="Times New Roman" panose="02020603050405020304" pitchFamily="18" charset="0"/>
                  </a:rPr>
                  <a:t> </a:t>
                </a:r>
                <a14:m>
                  <m:oMath xmlns:m="http://schemas.openxmlformats.org/officeDocument/2006/math">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𝛃</m:t>
                    </m:r>
                    <m:r>
                      <a:rPr lang="en-US" sz="1800" b="1">
                        <a:latin typeface="Cambria Math" panose="02040503050406030204" pitchFamily="18" charset="0"/>
                        <a:ea typeface="Cambria Math" panose="02040503050406030204" pitchFamily="18" charset="0"/>
                        <a:cs typeface="Times New Roman" panose="02020603050405020304" pitchFamily="18" charset="0"/>
                      </a:rPr>
                      <m:t>=</m:t>
                    </m:r>
                    <m:r>
                      <a:rPr lang="en-US" sz="1800" b="1">
                        <a:latin typeface="Cambria Math" panose="02040503050406030204" pitchFamily="18" charset="0"/>
                        <a:ea typeface="Cambria Math" panose="02040503050406030204" pitchFamily="18" charset="0"/>
                        <a:cs typeface="Times New Roman" panose="02020603050405020304" pitchFamily="18" charset="0"/>
                      </a:rPr>
                      <m:t>𝐏</m:t>
                    </m:r>
                    <m:d>
                      <m:dPr>
                        <m:endChr m:val="|"/>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1800" b="0" i="0" smtClean="0">
                            <a:latin typeface="Cambria Math"/>
                            <a:ea typeface="Cambria Math" panose="02040503050406030204" pitchFamily="18" charset="0"/>
                            <a:cs typeface="Times New Roman" panose="02020603050405020304" pitchFamily="18" charset="0"/>
                          </a:rPr>
                          <m:t>Accepting</m:t>
                        </m:r>
                        <m:r>
                          <a:rPr lang="en-US" sz="180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ea typeface="Cambria Math" panose="02040503050406030204" pitchFamily="18" charset="0"/>
                                <a:cs typeface="Times New Roman" panose="02020603050405020304" pitchFamily="18" charset="0"/>
                              </a:rPr>
                              <m:t>0</m:t>
                            </m:r>
                          </m:sub>
                        </m:sSub>
                      </m:e>
                    </m:d>
                    <m:sSub>
                      <m:sSub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180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800">
                        <a:latin typeface="Cambria Math" panose="02040503050406030204" pitchFamily="18" charset="0"/>
                        <a:ea typeface="Cambria Math" panose="02040503050406030204" pitchFamily="18" charset="0"/>
                        <a:cs typeface="Times New Roman" panose="02020603050405020304" pitchFamily="18" charset="0"/>
                      </a:rPr>
                      <m:t>is</m:t>
                    </m:r>
                    <m:r>
                      <a:rPr lang="en-US" sz="180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800" b="0" i="0" smtClean="0">
                        <a:latin typeface="Cambria Math"/>
                        <a:ea typeface="Cambria Math" panose="02040503050406030204" pitchFamily="18" charset="0"/>
                        <a:cs typeface="Times New Roman" panose="02020603050405020304" pitchFamily="18" charset="0"/>
                      </a:rPr>
                      <m:t>false</m:t>
                    </m:r>
                    <m:r>
                      <a:rPr lang="en-US" sz="180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b="1" dirty="0">
                    <a:latin typeface="Times New Roman" panose="02020603050405020304" pitchFamily="18" charset="0"/>
                    <a:ea typeface="Tahoma" panose="020B0604030504040204" pitchFamily="34" charset="0"/>
                    <a:cs typeface="Times New Roman" panose="02020603050405020304" pitchFamily="18" charset="0"/>
                  </a:rPr>
                  <a:t> </a:t>
                </a:r>
                <a:endParaRPr lang="en-US" sz="1800" b="1"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b="1" dirty="0" smtClean="0">
                    <a:latin typeface="Times New Roman" panose="02020603050405020304" pitchFamily="18" charset="0"/>
                    <a:ea typeface="Tahoma" panose="020B0604030504040204" pitchFamily="34" charset="0"/>
                    <a:cs typeface="Times New Roman" panose="02020603050405020304" pitchFamily="18" charset="0"/>
                  </a:rPr>
                  <a:t>Note:</a:t>
                </a:r>
              </a:p>
              <a:p>
                <a:pPr marL="339725" indent="-285750"/>
                <a14:m>
                  <m:oMath xmlns:m="http://schemas.openxmlformats.org/officeDocument/2006/math">
                    <m:r>
                      <a:rPr lang="en-US" sz="1900" b="1" i="1">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1900" dirty="0" smtClean="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r>
                      <a:rPr lang="en-US" sz="1900" b="1" i="1">
                        <a:latin typeface="Cambria Math" panose="02040503050406030204" pitchFamily="18" charset="0"/>
                        <a:ea typeface="Cambria Math" panose="02040503050406030204" pitchFamily="18" charset="0"/>
                        <a:cs typeface="Times New Roman" panose="02020603050405020304" pitchFamily="18" charset="0"/>
                      </a:rPr>
                      <m:t>𝛃</m:t>
                    </m:r>
                  </m:oMath>
                </a14:m>
                <a:r>
                  <a:rPr lang="en-US" sz="1900" dirty="0" smtClean="0">
                    <a:latin typeface="Times New Roman" panose="02020603050405020304" pitchFamily="18" charset="0"/>
                    <a:ea typeface="Tahoma" panose="020B0604030504040204" pitchFamily="34" charset="0"/>
                    <a:cs typeface="Times New Roman" panose="02020603050405020304" pitchFamily="18" charset="0"/>
                  </a:rPr>
                  <a:t> are not independent of each other as one increases, the other decreases</a:t>
                </a:r>
                <a:endParaRPr lang="en-US" sz="700" dirty="0" smtClean="0">
                  <a:latin typeface="Times New Roman" panose="02020603050405020304" pitchFamily="18" charset="0"/>
                  <a:ea typeface="Tahoma" panose="020B0604030504040204" pitchFamily="34" charset="0"/>
                  <a:cs typeface="Times New Roman" panose="02020603050405020304" pitchFamily="18" charset="0"/>
                </a:endParaRPr>
              </a:p>
              <a:p>
                <a:pPr marL="339725" indent="-285750"/>
                <a:r>
                  <a:rPr lang="en-US" sz="1900" dirty="0" smtClean="0">
                    <a:latin typeface="Times New Roman" panose="02020603050405020304" pitchFamily="18" charset="0"/>
                    <a:ea typeface="Tahoma" panose="020B0604030504040204" pitchFamily="34" charset="0"/>
                    <a:cs typeface="Times New Roman" panose="02020603050405020304" pitchFamily="18" charset="0"/>
                  </a:rPr>
                  <a:t>When the sample size increases, both to decrease since sampling error is reduced.</a:t>
                </a:r>
                <a:endParaRPr lang="en-US" sz="700" dirty="0" smtClean="0">
                  <a:latin typeface="Times New Roman" panose="02020603050405020304" pitchFamily="18" charset="0"/>
                  <a:ea typeface="Tahoma" panose="020B0604030504040204" pitchFamily="34" charset="0"/>
                  <a:cs typeface="Times New Roman" panose="02020603050405020304" pitchFamily="18" charset="0"/>
                </a:endParaRPr>
              </a:p>
              <a:p>
                <a:pPr marL="339725" indent="-285750"/>
                <a:r>
                  <a:rPr lang="en-US" sz="1900" dirty="0" smtClean="0">
                    <a:latin typeface="Times New Roman" panose="02020603050405020304" pitchFamily="18" charset="0"/>
                    <a:ea typeface="Tahoma" panose="020B0604030504040204" pitchFamily="34" charset="0"/>
                    <a:cs typeface="Times New Roman" panose="02020603050405020304" pitchFamily="18" charset="0"/>
                  </a:rPr>
                  <a:t>In general, we focus on Type I error, but Type II error is also important, particularly when sample size is small</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330036"/>
                <a:ext cx="8425339" cy="5201393"/>
              </a:xfrm>
              <a:blipFill rotWithShape="1">
                <a:blip r:embed="rId2"/>
                <a:stretch>
                  <a:fillRect l="-145" t="-586" r="-72"/>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
        <p:nvSpPr>
          <p:cNvPr id="6" name="Title 1"/>
          <p:cNvSpPr>
            <a:spLocks noGrp="1"/>
          </p:cNvSpPr>
          <p:nvPr>
            <p:ph type="title"/>
          </p:nvPr>
        </p:nvSpPr>
        <p:spPr>
          <a:xfrm>
            <a:off x="396041" y="299855"/>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Probabilities of Making </a:t>
            </a:r>
            <a:r>
              <a:rPr lang="en-US" sz="4000" dirty="0">
                <a:solidFill>
                  <a:srgbClr val="A50021"/>
                </a:solidFill>
                <a:latin typeface="Times New Roman" pitchFamily="18" charset="0"/>
                <a:cs typeface="Times New Roman" pitchFamily="18" charset="0"/>
              </a:rPr>
              <a:t>E</a:t>
            </a:r>
            <a:r>
              <a:rPr lang="en-US" sz="4000" dirty="0" smtClean="0">
                <a:solidFill>
                  <a:srgbClr val="A50021"/>
                </a:solidFill>
                <a:latin typeface="Times New Roman" pitchFamily="18" charset="0"/>
                <a:cs typeface="Times New Roman" pitchFamily="18" charset="0"/>
              </a:rPr>
              <a:t>rrors</a:t>
            </a:r>
            <a:r>
              <a:rPr lang="en-US" sz="4000" dirty="0" smtClean="0">
                <a:solidFill>
                  <a:srgbClr val="C00000"/>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4282480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94112" y="948715"/>
            <a:ext cx="4418017" cy="5772761"/>
          </a:xfrm>
          <a:prstGeom prst="rect">
            <a:avLst/>
          </a:prstGeom>
        </p:spPr>
      </p:pic>
      <p:sp>
        <p:nvSpPr>
          <p:cNvPr id="2" name="Title 1"/>
          <p:cNvSpPr>
            <a:spLocks noGrp="1"/>
          </p:cNvSpPr>
          <p:nvPr>
            <p:ph type="title"/>
          </p:nvPr>
        </p:nvSpPr>
        <p:spPr>
          <a:xfrm>
            <a:off x="558930" y="456051"/>
            <a:ext cx="8229600" cy="492664"/>
          </a:xfrm>
        </p:spPr>
        <p:txBody>
          <a:bodyPr>
            <a:normAutofit fontScale="90000"/>
          </a:bodyPr>
          <a:lstStyle/>
          <a:p>
            <a:pPr algn="r"/>
            <a:r>
              <a:rPr lang="en-US" dirty="0" smtClean="0"/>
              <a:t>Quote of the day..</a:t>
            </a:r>
            <a:endParaRPr lang="en-GB" dirty="0"/>
          </a:p>
        </p:txBody>
      </p:sp>
      <p:sp>
        <p:nvSpPr>
          <p:cNvPr id="3" name="Content Placeholder 2"/>
          <p:cNvSpPr>
            <a:spLocks noGrp="1"/>
          </p:cNvSpPr>
          <p:nvPr>
            <p:ph idx="1"/>
          </p:nvPr>
        </p:nvSpPr>
        <p:spPr>
          <a:xfrm>
            <a:off x="1086750" y="2461769"/>
            <a:ext cx="7173959" cy="3384376"/>
          </a:xfrm>
        </p:spPr>
        <p:txBody>
          <a:bodyPr/>
          <a:lstStyle/>
          <a:p>
            <a:pPr marL="0" indent="0">
              <a:buNone/>
            </a:pPr>
            <a:r>
              <a:rPr lang="en-US" dirty="0">
                <a:solidFill>
                  <a:srgbClr val="00B050"/>
                </a:solidFill>
              </a:rPr>
              <a:t>Live as if you were to die tomorrow. Learn as if you were to live forever</a:t>
            </a:r>
            <a:r>
              <a:rPr lang="en-US" dirty="0" smtClean="0">
                <a:solidFill>
                  <a:srgbClr val="00B050"/>
                </a:solidFill>
              </a:rPr>
              <a:t>.</a:t>
            </a:r>
          </a:p>
          <a:p>
            <a:pPr marL="0" indent="0">
              <a:buNone/>
            </a:pPr>
            <a:endParaRPr lang="en-US" cap="all" dirty="0" smtClean="0"/>
          </a:p>
          <a:p>
            <a:pPr lvl="5"/>
            <a:r>
              <a:rPr lang="en-US" cap="all" dirty="0">
                <a:solidFill>
                  <a:srgbClr val="00B0F0"/>
                </a:solidFill>
              </a:rPr>
              <a:t>Mahatma Gandhi</a:t>
            </a:r>
            <a:r>
              <a:rPr lang="en-US" dirty="0" smtClean="0">
                <a:solidFill>
                  <a:srgbClr val="00B0F0"/>
                </a:solidFill>
              </a:rPr>
              <a:t>, father of nation of India</a:t>
            </a:r>
            <a:r>
              <a:rPr lang="en-US" dirty="0" smtClean="0">
                <a:solidFill>
                  <a:schemeClr val="bg1"/>
                </a:solidFill>
              </a:rPr>
              <a:t/>
            </a:r>
            <a:br>
              <a:rPr lang="en-US" dirty="0" smtClean="0">
                <a:solidFill>
                  <a:schemeClr val="bg1"/>
                </a:solidFill>
              </a:rPr>
            </a:br>
            <a:endParaRPr lang="en-GB" dirty="0">
              <a:solidFill>
                <a:schemeClr val="bg1"/>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8" name="Footer Placeholder 7"/>
          <p:cNvSpPr>
            <a:spLocks noGrp="1"/>
          </p:cNvSpPr>
          <p:nvPr>
            <p:ph type="ftr" sz="quarter" idx="11"/>
          </p:nvPr>
        </p:nvSpPr>
        <p:spPr/>
        <p:txBody>
          <a:bodyPr/>
          <a:lstStyle/>
          <a:p>
            <a:pPr algn="ctr"/>
            <a:r>
              <a:rPr lang="en-IN"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3018522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284409"/>
                <a:ext cx="8425339" cy="5149048"/>
              </a:xfrm>
            </p:spPr>
            <p:txBody>
              <a:bodyPr>
                <a:normAutofit/>
              </a:bodyPr>
              <a:lstStyle/>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Assuming that we have the results of random sample. Hence, we use the characteristics of sampling distribution to calculate the probabilities of making either Type I or Type II error. </a:t>
                </a: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b="1" dirty="0" smtClean="0">
                    <a:solidFill>
                      <a:srgbClr val="002060"/>
                    </a:solidFill>
                    <a:latin typeface="Times New Roman" pitchFamily="18" charset="0"/>
                    <a:ea typeface="Tahoma" panose="020B0604030504040204" pitchFamily="34" charset="0"/>
                    <a:cs typeface="Times New Roman" panose="02020603050405020304" pitchFamily="18" charset="0"/>
                  </a:rPr>
                  <a:t>Example 6.6: </a:t>
                </a:r>
              </a:p>
              <a:p>
                <a:pPr marL="53975" indent="0">
                  <a:buNone/>
                </a:pPr>
                <a:r>
                  <a:rPr lang="en-US" sz="2000" b="1" dirty="0">
                    <a:solidFill>
                      <a:srgbClr val="0B5ED7"/>
                    </a:solidFill>
                    <a:latin typeface="Times New Roman" pitchFamily="18" charset="0"/>
                    <a:ea typeface="Tahoma" panose="020B0604030504040204" pitchFamily="34" charset="0"/>
                    <a:cs typeface="Times New Roman" panose="02020603050405020304" pitchFamily="18" charset="0"/>
                  </a:rPr>
                  <a:t>	</a:t>
                </a:r>
                <a:r>
                  <a:rPr lang="en-US" sz="2000" b="1" dirty="0" smtClean="0">
                    <a:solidFill>
                      <a:srgbClr val="0B5ED7"/>
                    </a:solidFill>
                    <a:latin typeface="Times New Roman" pitchFamily="18" charset="0"/>
                    <a:ea typeface="Tahoma" panose="020B0604030504040204" pitchFamily="34" charset="0"/>
                    <a:cs typeface="Times New Roman" panose="02020603050405020304" pitchFamily="18" charset="0"/>
                  </a:rPr>
                  <a:t>	</a:t>
                </a: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Suppose, two hypotheses in a statistical testing are:</a:t>
                </a:r>
              </a:p>
              <a:p>
                <a:pPr marL="53975" indent="0">
                  <a:buNone/>
                </a:pPr>
                <a:endParaRPr lang="en-US" sz="200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𝑎</m:t>
                      </m:r>
                    </m:oMath>
                  </m:oMathPara>
                </a14:m>
                <a:endParaRPr lang="en-US" sz="2000" i="1" dirty="0" smtClean="0">
                  <a:solidFill>
                    <a:srgbClr val="0B5ED7"/>
                  </a:solidFill>
                  <a:latin typeface="Times New Roman" pitchFamily="18" charset="0"/>
                  <a:ea typeface="Cambria Math" panose="02040503050406030204" pitchFamily="18" charset="0"/>
                  <a:cs typeface="Times New Roman" pitchFamily="18" charset="0"/>
                </a:endParaRPr>
              </a:p>
              <a:p>
                <a:pPr marL="53975" indent="0" algn="ctr">
                  <a:buNone/>
                </a:pPr>
                <a:r>
                  <a:rPr lang="en-US" sz="2000" dirty="0" smtClean="0">
                    <a:solidFill>
                      <a:srgbClr val="0B5ED7"/>
                    </a:solidFill>
                    <a:ea typeface="Tahoma" panose="020B0604030504040204" pitchFamily="34" charset="0"/>
                    <a:cs typeface="Times New Roman" panose="02020603050405020304" pitchFamily="18" charset="0"/>
                  </a:rPr>
                  <a:t>     </a:t>
                </a:r>
                <a14:m>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e>
                      <m: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𝑎</m:t>
                    </m:r>
                  </m:oMath>
                </a14:m>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endParaRPr lang="en-US" sz="2000" b="1"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Also, assume that for a given sample, population obeys normal distribution. A threshold limit say </a:t>
                </a:r>
                <a14:m>
                  <m:oMath xmlns:m="http://schemas.openxmlformats.org/officeDocument/2006/math">
                    <m:r>
                      <a:rPr lang="en-US" sz="2000" b="0" i="1" smtClean="0">
                        <a:latin typeface="Cambria Math" panose="02040503050406030204" pitchFamily="18" charset="0"/>
                        <a:ea typeface="Tahoma" panose="020B0604030504040204" pitchFamily="34" charset="0"/>
                        <a:cs typeface="Times New Roman" panose="02020603050405020304" pitchFamily="18" charset="0"/>
                      </a:rPr>
                      <m:t>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is used to say that </a:t>
                </a:r>
                <a:r>
                  <a:rPr lang="en-US" sz="2000" dirty="0" smtClean="0">
                    <a:solidFill>
                      <a:srgbClr val="CC3300"/>
                    </a:solidFill>
                    <a:latin typeface="Times New Roman" panose="02020603050405020304" pitchFamily="18" charset="0"/>
                    <a:ea typeface="Tahoma" panose="020B0604030504040204" pitchFamily="34" charset="0"/>
                    <a:cs typeface="Times New Roman" panose="02020603050405020304" pitchFamily="18" charset="0"/>
                  </a:rPr>
                  <a:t>they are significantly different from a</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284409"/>
                <a:ext cx="8425339" cy="5149048"/>
              </a:xfrm>
              <a:blipFill rotWithShape="0">
                <a:blip r:embed="rId2"/>
                <a:stretch>
                  <a:fillRect l="-145" t="-711" r="-434"/>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9" name="Title 1"/>
              <p:cNvSpPr txBox="1">
                <a:spLocks/>
              </p:cNvSpPr>
              <p:nvPr/>
            </p:nvSpPr>
            <p:spPr>
              <a:xfrm>
                <a:off x="372290" y="151183"/>
                <a:ext cx="8425339" cy="79404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Calculating</a:t>
                </a:r>
                <a:r>
                  <a:rPr lang="en-US" sz="4000" dirty="0" smtClean="0">
                    <a:solidFill>
                      <a:srgbClr val="C00000"/>
                    </a:solidFill>
                    <a:latin typeface="Times New Roman" pitchFamily="18" charset="0"/>
                    <a:cs typeface="Times New Roman" pitchFamily="18" charset="0"/>
                  </a:rPr>
                  <a:t> </a:t>
                </a:r>
                <a14:m>
                  <m:oMath xmlns:m="http://schemas.openxmlformats.org/officeDocument/2006/math">
                    <m:r>
                      <a:rPr lang="en-US" sz="4000"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4000" dirty="0" smtClean="0">
                    <a:solidFill>
                      <a:srgbClr val="C00000"/>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mc:Choice>
        <mc:Fallback xmlns="">
          <p:sp>
            <p:nvSpPr>
              <p:cNvPr id="9" name="Title 1"/>
              <p:cNvSpPr txBox="1">
                <a:spLocks noRot="1" noChangeAspect="1" noMove="1" noResize="1" noEditPoints="1" noAdjustHandles="1" noChangeArrowheads="1" noChangeShapeType="1" noTextEdit="1"/>
              </p:cNvSpPr>
              <p:nvPr/>
            </p:nvSpPr>
            <p:spPr>
              <a:xfrm>
                <a:off x="372290" y="151183"/>
                <a:ext cx="8425339" cy="794048"/>
              </a:xfrm>
              <a:prstGeom prst="rect">
                <a:avLst/>
              </a:prstGeom>
              <a:blipFill rotWithShape="1">
                <a:blip r:embed="rId3"/>
                <a:stretch>
                  <a:fillRect l="-3618" b="-39231"/>
                </a:stretch>
              </a:blipFill>
            </p:spPr>
            <p:txBody>
              <a:bodyPr/>
              <a:lstStyle/>
              <a:p>
                <a:r>
                  <a:rPr lang="en-IN">
                    <a:noFill/>
                  </a:rPr>
                  <a:t> </a:t>
                </a:r>
              </a:p>
            </p:txBody>
          </p:sp>
        </mc:Fallback>
      </mc:AlternateContent>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176169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284409"/>
                <a:ext cx="8425339" cy="5149048"/>
              </a:xfrm>
            </p:spPr>
            <p:txBody>
              <a:bodyPr>
                <a:normAutofit/>
              </a:bodyPr>
              <a:lstStyle/>
              <a:p>
                <a:pPr marL="53975" indent="0">
                  <a:buNone/>
                </a:pPr>
                <a:endParaRPr lang="en-US" sz="800" b="1"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Thus the null hypothesis is to be rejected if the mean value is less than </a:t>
                </a:r>
                <a14:m>
                  <m:oMath xmlns:m="http://schemas.openxmlformats.org/officeDocument/2006/math">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b="0" i="1" smtClean="0">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or greater than </a:t>
                </a:r>
                <a14:m>
                  <m:oMath xmlns:m="http://schemas.openxmlformats.org/officeDocument/2006/math">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b="0" i="1" smtClean="0">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 If  </a:t>
                </a:r>
                <a14:m>
                  <m:oMath xmlns:m="http://schemas.openxmlformats.org/officeDocument/2006/math">
                    <m:bar>
                      <m:barPr>
                        <m:pos m:val="top"/>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barPr>
                      <m:e>
                        <m:r>
                          <m:rPr>
                            <m:sty m:val="p"/>
                          </m:rPr>
                          <a:rPr lang="en-US" sz="2000" b="0" i="0" smtClean="0">
                            <a:latin typeface="Cambria Math"/>
                            <a:ea typeface="Tahoma" panose="020B0604030504040204" pitchFamily="34" charset="0"/>
                            <a:cs typeface="Times New Roman" panose="02020603050405020304" pitchFamily="18" charset="0"/>
                          </a:rPr>
                          <m:t>X</m:t>
                        </m:r>
                      </m:e>
                    </m:bar>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denotes the sample mean, then the </a:t>
                </a:r>
                <a:r>
                  <a:rPr lang="en-US" sz="2000" dirty="0">
                    <a:latin typeface="Times New Roman" panose="02020603050405020304" pitchFamily="18" charset="0"/>
                    <a:ea typeface="Tahoma" panose="020B0604030504040204" pitchFamily="34" charset="0"/>
                    <a:cs typeface="Times New Roman" panose="02020603050405020304" pitchFamily="18" charset="0"/>
                  </a:rPr>
                  <a:t>T</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ype I error is </a:t>
                </a:r>
              </a:p>
              <a:p>
                <a:pPr marL="53975" indent="0">
                  <a:buNone/>
                </a:pPr>
                <a:endParaRPr lang="en-US" sz="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bar>
                        <m:barPr>
                          <m:pos m:val="top"/>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2000" b="0" i="0" smtClean="0">
                              <a:latin typeface="Cambria Math"/>
                              <a:ea typeface="Cambria Math" panose="02040503050406030204" pitchFamily="18" charset="0"/>
                              <a:cs typeface="Times New Roman" panose="02020603050405020304" pitchFamily="18" charset="0"/>
                            </a:rPr>
                            <m:t>X</m:t>
                          </m:r>
                        </m:e>
                      </m:ba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&lt;</m:t>
                      </m:r>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𝑜𝑟</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bar>
                        <m:barPr>
                          <m:pos m:val="top"/>
                          <m:ctrlPr>
                            <a:rPr lang="en-US" sz="20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2000" b="0" i="0" smtClean="0">
                              <a:latin typeface="Cambria Math"/>
                              <a:ea typeface="Cambria Math" panose="02040503050406030204" pitchFamily="18" charset="0"/>
                              <a:cs typeface="Times New Roman" panose="02020603050405020304" pitchFamily="18" charset="0"/>
                            </a:rPr>
                            <m:t>X</m:t>
                          </m:r>
                        </m:e>
                      </m:ba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sz="2000" i="1">
                          <a:latin typeface="Cambria Math" panose="02040503050406030204" pitchFamily="18" charset="0"/>
                          <a:ea typeface="Tahoma" panose="020B0604030504040204" pitchFamily="34" charset="0"/>
                          <a:cs typeface="Times New Roman" panose="02020603050405020304" pitchFamily="18" charset="0"/>
                        </a:rPr>
                        <m:t>𝑎</m:t>
                      </m:r>
                      <m:r>
                        <a:rPr lang="en-US" sz="2000" b="0" i="1" smtClean="0">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𝛿</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latin typeface="Cambria Math"/>
                          <a:ea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𝑤h𝑒𝑛</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  </m:t>
                      </m:r>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i</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e</m:t>
                      </m:r>
                      <m:r>
                        <a:rPr lang="en-US" sz="2000" b="0" i="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b="0" i="1" smtClean="0">
                              <a:latin typeface="Cambria Math"/>
                              <a:ea typeface="Tahoma" panose="020B0604030504040204" pitchFamily="34" charset="0"/>
                              <a:cs typeface="Times New Roman" panose="02020603050405020304" pitchFamily="18" charset="0"/>
                            </a:rPr>
                            <m:t> </m:t>
                          </m:r>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r>
                        <a:rPr lang="en-US" sz="1800" b="0" i="0" smtClean="0">
                          <a:latin typeface="Cambria Math" panose="02040503050406030204" pitchFamily="18" charset="0"/>
                          <a:ea typeface="Tahoma" panose="020B0604030504040204" pitchFamily="34" charset="0"/>
                          <a:cs typeface="Times New Roman" panose="02020603050405020304" pitchFamily="18" charset="0"/>
                        </a:rPr>
                        <m:t> </m:t>
                      </m:r>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is</m:t>
                      </m:r>
                      <m:r>
                        <a:rPr lang="en-US" sz="1800" b="0" i="0" smtClean="0">
                          <a:latin typeface="Cambria Math" panose="02040503050406030204" pitchFamily="18" charset="0"/>
                          <a:ea typeface="Tahoma" panose="020B0604030504040204" pitchFamily="34" charset="0"/>
                          <a:cs typeface="Times New Roman" panose="02020603050405020304" pitchFamily="18" charset="0"/>
                        </a:rPr>
                        <m:t> </m:t>
                      </m:r>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true</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284409"/>
                <a:ext cx="8425339" cy="5149048"/>
              </a:xfrm>
              <a:blipFill rotWithShape="0">
                <a:blip r:embed="rId3"/>
                <a:stretch>
                  <a:fillRect l="-145" r="-145"/>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203442510"/>
              </p:ext>
            </p:extLst>
          </p:nvPr>
        </p:nvGraphicFramePr>
        <p:xfrm>
          <a:off x="1165484" y="1583409"/>
          <a:ext cx="3419475" cy="1777061"/>
        </p:xfrm>
        <a:graphic>
          <a:graphicData uri="http://schemas.openxmlformats.org/presentationml/2006/ole">
            <mc:AlternateContent xmlns:mc="http://schemas.openxmlformats.org/markup-compatibility/2006">
              <mc:Choice xmlns:v="urn:schemas-microsoft-com:vml" Requires="v">
                <p:oleObj spid="_x0000_s8285" name="Visio" r:id="rId4" imgW="7741470" imgH="4023540" progId="Visio.Drawing.11">
                  <p:embed/>
                </p:oleObj>
              </mc:Choice>
              <mc:Fallback>
                <p:oleObj name="Visio" r:id="rId4" imgW="7741470" imgH="4023540" progId="Visio.Drawing.11">
                  <p:embed/>
                  <p:pic>
                    <p:nvPicPr>
                      <p:cNvPr id="0" name=""/>
                      <p:cNvPicPr/>
                      <p:nvPr/>
                    </p:nvPicPr>
                    <p:blipFill>
                      <a:blip r:embed="rId5"/>
                      <a:stretch>
                        <a:fillRect/>
                      </a:stretch>
                    </p:blipFill>
                    <p:spPr>
                      <a:xfrm>
                        <a:off x="1165484" y="1583409"/>
                        <a:ext cx="3419475" cy="177706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itle 1"/>
              <p:cNvSpPr txBox="1">
                <a:spLocks/>
              </p:cNvSpPr>
              <p:nvPr/>
            </p:nvSpPr>
            <p:spPr>
              <a:xfrm>
                <a:off x="372290" y="151183"/>
                <a:ext cx="8425339" cy="79404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Calculating</a:t>
                </a:r>
                <a:r>
                  <a:rPr lang="en-US" sz="4000" dirty="0" smtClean="0">
                    <a:solidFill>
                      <a:srgbClr val="C00000"/>
                    </a:solidFill>
                    <a:latin typeface="Times New Roman" pitchFamily="18" charset="0"/>
                    <a:cs typeface="Times New Roman" pitchFamily="18" charset="0"/>
                  </a:rPr>
                  <a:t> </a:t>
                </a:r>
                <a14:m>
                  <m:oMath xmlns:m="http://schemas.openxmlformats.org/officeDocument/2006/math">
                    <m:r>
                      <a:rPr lang="en-US" sz="4000"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4000" dirty="0" smtClean="0">
                    <a:solidFill>
                      <a:srgbClr val="C00000"/>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mc:Choice>
        <mc:Fallback xmlns="">
          <p:sp>
            <p:nvSpPr>
              <p:cNvPr id="9" name="Title 1"/>
              <p:cNvSpPr txBox="1">
                <a:spLocks noRot="1" noChangeAspect="1" noMove="1" noResize="1" noEditPoints="1" noAdjustHandles="1" noChangeArrowheads="1" noChangeShapeType="1" noTextEdit="1"/>
              </p:cNvSpPr>
              <p:nvPr/>
            </p:nvSpPr>
            <p:spPr>
              <a:xfrm>
                <a:off x="372290" y="151183"/>
                <a:ext cx="8425339" cy="794048"/>
              </a:xfrm>
              <a:prstGeom prst="rect">
                <a:avLst/>
              </a:prstGeom>
              <a:blipFill rotWithShape="1">
                <a:blip r:embed="rId6"/>
                <a:stretch>
                  <a:fillRect l="-3618" b="-392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584959" y="2366052"/>
                <a:ext cx="4679950" cy="677108"/>
              </a:xfrm>
              <a:prstGeom prst="rect">
                <a:avLst/>
              </a:prstGeom>
            </p:spPr>
            <p:txBody>
              <a:bodyPr>
                <a:spAutoFit/>
              </a:bodyPr>
              <a:lstStyle/>
              <a:p>
                <a:pPr algn="just"/>
                <a:r>
                  <a:rPr lang="en-US" dirty="0">
                    <a:solidFill>
                      <a:srgbClr val="0B5ED7"/>
                    </a:solidFill>
                  </a:rPr>
                  <a:t>Here, shaded region implies the probability that, </a:t>
                </a:r>
                <a14:m>
                  <m:oMath xmlns:m="http://schemas.openxmlformats.org/officeDocument/2006/math">
                    <m:bar>
                      <m:barPr>
                        <m:pos m:val="top"/>
                        <m:ctrlP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a:solidFill>
                              <a:srgbClr val="0B5ED7"/>
                            </a:solidFill>
                            <a:latin typeface="Cambria Math"/>
                            <a:ea typeface="Cambria Math" panose="02040503050406030204" pitchFamily="18" charset="0"/>
                            <a:cs typeface="Times New Roman" panose="02020603050405020304" pitchFamily="18" charset="0"/>
                          </a:rPr>
                          <m:t>X</m:t>
                        </m:r>
                      </m:e>
                    </m:ba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&lt;</m:t>
                    </m:r>
                    <m:r>
                      <a:rPr lang="en-US"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m:t>
                    </m:r>
                    <m:r>
                      <a:rPr lang="en-US"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𝛿</m:t>
                    </m: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𝑜𝑟</m:t>
                    </m:r>
                  </m:oMath>
                </a14:m>
                <a:r>
                  <a:rPr lang="en-US" dirty="0">
                    <a:solidFill>
                      <a:srgbClr val="0B5ED7"/>
                    </a:solidFill>
                    <a:ea typeface="Cambria Math" panose="02040503050406030204" pitchFamily="18" charset="0"/>
                    <a:cs typeface="Times New Roman" panose="02020603050405020304" pitchFamily="18" charset="0"/>
                  </a:rPr>
                  <a:t> </a:t>
                </a:r>
                <a:r>
                  <a:rPr lang="en-US" dirty="0">
                    <a:solidFill>
                      <a:srgbClr val="0B5ED7"/>
                    </a:solidFill>
                  </a:rPr>
                  <a:t>  </a:t>
                </a:r>
                <a14:m>
                  <m:oMath xmlns:m="http://schemas.openxmlformats.org/officeDocument/2006/math">
                    <m:bar>
                      <m:barPr>
                        <m:pos m:val="top"/>
                        <m:ctrlP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a:solidFill>
                              <a:srgbClr val="0B5ED7"/>
                            </a:solidFill>
                            <a:latin typeface="Cambria Math"/>
                            <a:ea typeface="Cambria Math" panose="02040503050406030204" pitchFamily="18" charset="0"/>
                            <a:cs typeface="Times New Roman" panose="02020603050405020304" pitchFamily="18" charset="0"/>
                          </a:rPr>
                          <m:t>X</m:t>
                        </m:r>
                      </m:e>
                    </m:ba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&gt;</m:t>
                    </m:r>
                    <m:r>
                      <a:rPr lang="en-US"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m:t>
                    </m:r>
                    <m:r>
                      <a:rPr lang="en-US"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US"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𝛿</m:t>
                    </m:r>
                  </m:oMath>
                </a14:m>
                <a:endParaRPr lang="en-US" dirty="0">
                  <a:solidFill>
                    <a:srgbClr val="0B5ED7"/>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4584959" y="2366052"/>
                <a:ext cx="4679950" cy="677108"/>
              </a:xfrm>
              <a:prstGeom prst="rect">
                <a:avLst/>
              </a:prstGeom>
              <a:blipFill rotWithShape="1">
                <a:blip r:embed="rId7"/>
                <a:stretch>
                  <a:fillRect l="-1042" t="-4505" r="-1172" b="-13514"/>
                </a:stretch>
              </a:blipFill>
            </p:spPr>
            <p:txBody>
              <a:bodyPr/>
              <a:lstStyle/>
              <a:p>
                <a:r>
                  <a:rPr lang="en-IN">
                    <a:noFill/>
                  </a:rPr>
                  <a:t> </a:t>
                </a:r>
              </a:p>
            </p:txBody>
          </p:sp>
        </mc:Fallback>
      </mc:AlternateContent>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332169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962667"/>
                <a:ext cx="8643265" cy="5827600"/>
              </a:xfrm>
            </p:spPr>
            <p:txBody>
              <a:bodyPr>
                <a:normAutofit/>
              </a:bodyPr>
              <a:lstStyle/>
              <a:p>
                <a:pPr marL="53975" indent="0">
                  <a:buNone/>
                </a:pPr>
                <a:endParaRPr lang="en-US" sz="800" b="1" u="sng"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The rejection region comprises of value of the test statistics for which </a:t>
                </a:r>
              </a:p>
              <a:p>
                <a:pPr marL="396875" indent="-342900">
                  <a:buFont typeface="+mj-lt"/>
                  <a:buAutoNum type="arabicPeriod"/>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The probability when the null hypothesis is true is less than or equal to the specified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p>
              <a:p>
                <a:pPr marL="396875" indent="-342900">
                  <a:buFont typeface="+mj-lt"/>
                  <a:buAutoNum type="arabicPeriod"/>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Probability when </a:t>
                </a:r>
                <a14:m>
                  <m:oMath xmlns:m="http://schemas.openxmlformats.org/officeDocument/2006/math">
                    <m:sSub>
                      <m:sSubPr>
                        <m:ctrlPr>
                          <a:rPr lang="en-US"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US" sz="1800" b="0" i="1" smtClean="0">
                            <a:latin typeface="Cambria Math" panose="02040503050406030204" pitchFamily="18" charset="0"/>
                            <a:ea typeface="Tahoma" panose="020B0604030504040204" pitchFamily="34" charset="0"/>
                            <a:cs typeface="Times New Roman" panose="02020603050405020304" pitchFamily="18" charset="0"/>
                          </a:rPr>
                          <m:t>𝐻</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1</m:t>
                        </m:r>
                        <m:r>
                          <a:rPr lang="en-US" sz="1800" b="0" i="1" smtClean="0">
                            <a:latin typeface="Cambria Math"/>
                            <a:ea typeface="Tahoma" panose="020B0604030504040204" pitchFamily="34" charset="0"/>
                            <a:cs typeface="Times New Roman" panose="02020603050405020304" pitchFamily="18" charset="0"/>
                          </a:rPr>
                          <m:t> </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is true are greater than they are under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1"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b="1" dirty="0" smtClean="0">
                    <a:latin typeface="Times New Roman" panose="02020603050405020304" pitchFamily="18" charset="0"/>
                    <a:ea typeface="Tahoma" panose="020B0604030504040204" pitchFamily="34" charset="0"/>
                    <a:cs typeface="Times New Roman" panose="02020603050405020304" pitchFamily="18" charset="0"/>
                  </a:rPr>
                  <a:t>  </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962667"/>
                <a:ext cx="8643265" cy="5827600"/>
              </a:xfrm>
              <a:blipFill rotWithShape="1">
                <a:blip r:embed="rId3"/>
                <a:stretch>
                  <a:fillRect/>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6" name="Title 1"/>
          <p:cNvSpPr>
            <a:spLocks noGrp="1"/>
          </p:cNvSpPr>
          <p:nvPr>
            <p:ph type="title"/>
          </p:nvPr>
        </p:nvSpPr>
        <p:spPr>
          <a:xfrm>
            <a:off x="372290" y="151183"/>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The Rejection Region</a:t>
            </a:r>
            <a:endParaRPr lang="en-IN" sz="4000" dirty="0">
              <a:solidFill>
                <a:srgbClr val="A50021"/>
              </a:solidFill>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269697507"/>
              </p:ext>
            </p:extLst>
          </p:nvPr>
        </p:nvGraphicFramePr>
        <p:xfrm>
          <a:off x="2809796" y="2502810"/>
          <a:ext cx="3959827" cy="3040740"/>
        </p:xfrm>
        <a:graphic>
          <a:graphicData uri="http://schemas.openxmlformats.org/presentationml/2006/ole">
            <mc:AlternateContent xmlns:mc="http://schemas.openxmlformats.org/markup-compatibility/2006">
              <mc:Choice xmlns:v="urn:schemas-microsoft-com:vml" Requires="v">
                <p:oleObj spid="_x0000_s3317" name="Visio" r:id="rId4" imgW="7741470" imgH="5106780" progId="Visio.Drawing.11">
                  <p:embed/>
                </p:oleObj>
              </mc:Choice>
              <mc:Fallback>
                <p:oleObj name="Visio" r:id="rId4" imgW="7741470" imgH="5106780" progId="Visio.Drawing.11">
                  <p:embed/>
                  <p:pic>
                    <p:nvPicPr>
                      <p:cNvPr id="0" name=""/>
                      <p:cNvPicPr/>
                      <p:nvPr/>
                    </p:nvPicPr>
                    <p:blipFill>
                      <a:blip r:embed="rId5"/>
                      <a:stretch>
                        <a:fillRect/>
                      </a:stretch>
                    </p:blipFill>
                    <p:spPr>
                      <a:xfrm>
                        <a:off x="2809796" y="2502810"/>
                        <a:ext cx="3959827" cy="304074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25677957"/>
              </p:ext>
            </p:extLst>
          </p:nvPr>
        </p:nvGraphicFramePr>
        <p:xfrm>
          <a:off x="2213196" y="5359674"/>
          <a:ext cx="4943475" cy="655370"/>
        </p:xfrm>
        <a:graphic>
          <a:graphicData uri="http://schemas.openxmlformats.org/presentationml/2006/ole">
            <mc:AlternateContent xmlns:mc="http://schemas.openxmlformats.org/markup-compatibility/2006">
              <mc:Choice xmlns:v="urn:schemas-microsoft-com:vml" Requires="v">
                <p:oleObj spid="_x0000_s3318" name="Visio" r:id="rId6" imgW="5784357" imgH="1177740" progId="Visio.Drawing.11">
                  <p:embed/>
                </p:oleObj>
              </mc:Choice>
              <mc:Fallback>
                <p:oleObj name="Visio" r:id="rId6" imgW="5784357" imgH="1177740" progId="Visio.Drawing.11">
                  <p:embed/>
                  <p:pic>
                    <p:nvPicPr>
                      <p:cNvPr id="0" name=""/>
                      <p:cNvPicPr/>
                      <p:nvPr/>
                    </p:nvPicPr>
                    <p:blipFill>
                      <a:blip r:embed="rId7"/>
                      <a:stretch>
                        <a:fillRect/>
                      </a:stretch>
                    </p:blipFill>
                    <p:spPr>
                      <a:xfrm>
                        <a:off x="2213196" y="5359674"/>
                        <a:ext cx="4943475" cy="655370"/>
                      </a:xfrm>
                      <a:prstGeom prst="rect">
                        <a:avLst/>
                      </a:prstGeom>
                    </p:spPr>
                  </p:pic>
                </p:oleObj>
              </mc:Fallback>
            </mc:AlternateContent>
          </a:graphicData>
        </a:graphic>
      </p:graphicFrame>
      <p:sp>
        <p:nvSpPr>
          <p:cNvPr id="9"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3437216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425339" cy="4859450"/>
              </a:xfrm>
            </p:spPr>
            <p:txBody>
              <a:bodyPr>
                <a:normAutofit/>
              </a:bodyPr>
              <a:lstStyle/>
              <a:p>
                <a:pPr marL="285750" lvl="2" indent="0" algn="just">
                  <a:buClr>
                    <a:schemeClr val="accent3"/>
                  </a:buClr>
                  <a:buSzPct val="95000"/>
                  <a:buNone/>
                </a:pPr>
                <a:r>
                  <a:rPr lang="en-US" sz="2000" dirty="0" smtClean="0">
                    <a:solidFill>
                      <a:prstClr val="black"/>
                    </a:solidFill>
                    <a:latin typeface="Times New Roman" panose="02020603050405020304" pitchFamily="18" charset="0"/>
                    <a:cs typeface="Times New Roman" panose="02020603050405020304" pitchFamily="18" charset="0"/>
                  </a:rPr>
                  <a:t>For two-tailed hypothesis test, hypotheses take the form</a:t>
                </a:r>
              </a:p>
              <a:p>
                <a:pPr marL="285750" lvl="2" indent="0" algn="just">
                  <a:buClr>
                    <a:schemeClr val="accent3"/>
                  </a:buClr>
                  <a:buSzPct val="95000"/>
                  <a:buNone/>
                </a:pPr>
                <a:endParaRPr lang="en-US" sz="1000" dirty="0" smtClean="0">
                  <a:solidFill>
                    <a:prstClr val="black"/>
                  </a:solidFill>
                  <a:latin typeface="Times New Roman" panose="02020603050405020304" pitchFamily="18" charset="0"/>
                  <a:cs typeface="Times New Roman" panose="02020603050405020304" pitchFamily="18" charset="0"/>
                </a:endParaRPr>
              </a:p>
              <a:p>
                <a:pPr marL="285750" lvl="2" indent="0" algn="just">
                  <a:buClr>
                    <a:schemeClr val="accent3"/>
                  </a:buClr>
                  <a:buSzPct val="95000"/>
                  <a:buNone/>
                </a:pPr>
                <a14:m>
                  <m:oMathPara xmlns:m="http://schemas.openxmlformats.org/officeDocument/2006/math">
                    <m:oMathParaPr>
                      <m:jc m:val="centerGroup"/>
                    </m:oMathParaPr>
                    <m:oMath xmlns:m="http://schemas.openxmlformats.org/officeDocument/2006/math">
                      <m:sSub>
                        <m:sSubPr>
                          <m:ctrlPr>
                            <a:rPr lang="en-US" sz="180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𝐻</m:t>
                          </m:r>
                        </m:e>
                        <m:sub>
                          <m:r>
                            <a:rPr lang="en-US" sz="1800" b="0" i="1" smtClean="0">
                              <a:solidFill>
                                <a:prstClr val="black"/>
                              </a:solidFill>
                              <a:latin typeface="Cambria Math" panose="02040503050406030204" pitchFamily="18" charset="0"/>
                              <a:cs typeface="Times New Roman" panose="02020603050405020304" pitchFamily="18" charset="0"/>
                            </a:rPr>
                            <m:t>0</m:t>
                          </m:r>
                        </m:sub>
                      </m:sSub>
                      <m:r>
                        <a:rPr lang="en-US" sz="1800" b="0" i="1" smtClean="0">
                          <a:solidFill>
                            <a:prstClr val="black"/>
                          </a:solidFill>
                          <a:latin typeface="Cambria Math" panose="02040503050406030204" pitchFamily="18" charset="0"/>
                          <a:cs typeface="Times New Roman" panose="02020603050405020304" pitchFamily="18" charset="0"/>
                        </a:rPr>
                        <m:t>:</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US" sz="1800" b="0" dirty="0" smtClean="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marL="285750" lvl="2" indent="0" algn="just">
                  <a:buClr>
                    <a:schemeClr val="accent3"/>
                  </a:buClr>
                  <a:buSzPct val="95000"/>
                  <a:buNone/>
                </a:pPr>
                <a14:m>
                  <m:oMathPara xmlns:m="http://schemas.openxmlformats.org/officeDocument/2006/math">
                    <m:oMathParaPr>
                      <m:jc m:val="centerGroup"/>
                    </m:oMathParaPr>
                    <m:oMath xmlns:m="http://schemas.openxmlformats.org/officeDocument/2006/math">
                      <m:sSub>
                        <m:sSubPr>
                          <m:ctrlPr>
                            <a:rPr lang="en-US" sz="180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𝐻</m:t>
                          </m:r>
                        </m:e>
                        <m:sub>
                          <m:r>
                            <a:rPr lang="en-US" sz="1800" b="0" i="1" smtClean="0">
                              <a:solidFill>
                                <a:prstClr val="black"/>
                              </a:solidFill>
                              <a:latin typeface="Cambria Math" panose="02040503050406030204" pitchFamily="18" charset="0"/>
                              <a:cs typeface="Times New Roman" panose="02020603050405020304" pitchFamily="18" charset="0"/>
                            </a:rPr>
                            <m:t>1</m:t>
                          </m:r>
                        </m:sub>
                      </m:sSub>
                      <m:r>
                        <a:rPr lang="en-US" sz="1800" b="0" i="1" smtClean="0">
                          <a:solidFill>
                            <a:prstClr val="black"/>
                          </a:solidFill>
                          <a:latin typeface="Cambria Math" panose="02040503050406030204" pitchFamily="18" charset="0"/>
                          <a:cs typeface="Times New Roman" panose="02020603050405020304" pitchFamily="18" charset="0"/>
                        </a:rPr>
                        <m:t>:</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20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dirty="0" smtClean="0">
                    <a:solidFill>
                      <a:prstClr val="black"/>
                    </a:solidFill>
                    <a:latin typeface="Times New Roman" panose="02020603050405020304" pitchFamily="18" charset="0"/>
                    <a:cs typeface="Times New Roman" panose="02020603050405020304" pitchFamily="18" charset="0"/>
                  </a:rPr>
                  <a:t>In </a:t>
                </a:r>
                <a:r>
                  <a:rPr lang="en-US" sz="2000" dirty="0">
                    <a:solidFill>
                      <a:prstClr val="black"/>
                    </a:solidFill>
                    <a:latin typeface="Times New Roman" panose="02020603050405020304" pitchFamily="18" charset="0"/>
                    <a:cs typeface="Times New Roman" panose="02020603050405020304" pitchFamily="18" charset="0"/>
                  </a:rPr>
                  <a:t>other words, to reject a null hypothesis, sample mean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a14:m>
                <a:r>
                  <a:rPr lang="en-US" sz="2000" dirty="0">
                    <a:solidFill>
                      <a:prstClr val="black"/>
                    </a:solidFill>
                    <a:latin typeface="Times New Roman" panose="02020603050405020304" pitchFamily="18" charset="0"/>
                    <a:cs typeface="Times New Roman" panose="02020603050405020304" pitchFamily="18" charset="0"/>
                  </a:rPr>
                  <a:t> or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a14:m>
                <a:r>
                  <a:rPr lang="en-US" sz="2000" dirty="0">
                    <a:solidFill>
                      <a:prstClr val="black"/>
                    </a:solidFill>
                    <a:latin typeface="Times New Roman" panose="02020603050405020304" pitchFamily="18" charset="0"/>
                    <a:cs typeface="Times New Roman" panose="02020603050405020304" pitchFamily="18" charset="0"/>
                  </a:rPr>
                  <a:t> under a given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dirty="0" smtClean="0">
                    <a:solidFill>
                      <a:prstClr val="black"/>
                    </a:solidFill>
                    <a:latin typeface="Times New Roman" panose="02020603050405020304" pitchFamily="18" charset="0"/>
                    <a:cs typeface="Times New Roman" panose="02020603050405020304" pitchFamily="18" charset="0"/>
                  </a:rPr>
                  <a:t>.</a:t>
                </a:r>
              </a:p>
              <a:p>
                <a:pPr marL="0" lvl="2" indent="0" algn="just">
                  <a:buClr>
                    <a:schemeClr val="accent3"/>
                  </a:buClr>
                  <a:buSzPct val="95000"/>
                  <a:buNone/>
                </a:pPr>
                <a:endParaRPr lang="en-US" sz="20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dirty="0">
                    <a:solidFill>
                      <a:prstClr val="black"/>
                    </a:solidFill>
                    <a:latin typeface="Times New Roman" panose="02020603050405020304" pitchFamily="18" charset="0"/>
                    <a:cs typeface="Times New Roman" panose="02020603050405020304" pitchFamily="18" charset="0"/>
                  </a:rPr>
                  <a:t>Thus, in a two-tailed test, there are two rejection regions (also known as critical region), one on each tail of the sampling distribution </a:t>
                </a:r>
                <a:r>
                  <a:rPr lang="en-US" sz="2000" dirty="0" smtClean="0">
                    <a:solidFill>
                      <a:prstClr val="black"/>
                    </a:solidFill>
                    <a:latin typeface="Times New Roman" panose="02020603050405020304" pitchFamily="18" charset="0"/>
                    <a:cs typeface="Times New Roman" panose="02020603050405020304" pitchFamily="18" charset="0"/>
                  </a:rPr>
                  <a:t>curve.</a:t>
                </a: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i="1" dirty="0" smtClean="0">
                    <a:solidFill>
                      <a:prstClr val="black"/>
                    </a:solidFill>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endParaRPr lang="en-US" sz="1800" b="1" i="1"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425339" cy="4859450"/>
              </a:xfrm>
              <a:blipFill rotWithShape="1">
                <a:blip r:embed="rId2"/>
                <a:stretch>
                  <a:fillRect l="-723" t="-627" r="-723"/>
                </a:stretch>
              </a:blipFill>
            </p:spPr>
            <p:txBody>
              <a:bodyPr/>
              <a:lstStyle/>
              <a:p>
                <a:r>
                  <a:rPr lang="en-IN">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Two-Tailed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998212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
        <p:nvSpPr>
          <p:cNvPr id="19" name="Content Placeholder 2"/>
          <p:cNvSpPr>
            <a:spLocks noGrp="1"/>
          </p:cNvSpPr>
          <p:nvPr>
            <p:ph idx="1"/>
          </p:nvPr>
        </p:nvSpPr>
        <p:spPr>
          <a:xfrm>
            <a:off x="468078" y="1556665"/>
            <a:ext cx="8425339" cy="4586299"/>
          </a:xfrm>
        </p:spPr>
        <p:txBody>
          <a:bodyPr>
            <a:normAutofit/>
          </a:bodyPr>
          <a:lstStyle/>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Acceptance and rejection regions in case of a two-tailed test with 5% significance level.</a:t>
            </a: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404947" y="-195274"/>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Two-Tailed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91208259"/>
              </p:ext>
            </p:extLst>
          </p:nvPr>
        </p:nvGraphicFramePr>
        <p:xfrm>
          <a:off x="2062959" y="1259713"/>
          <a:ext cx="4702175" cy="3643323"/>
        </p:xfrm>
        <a:graphic>
          <a:graphicData uri="http://schemas.openxmlformats.org/presentationml/2006/ole">
            <mc:AlternateContent xmlns:mc="http://schemas.openxmlformats.org/markup-compatibility/2006">
              <mc:Choice xmlns:v="urn:schemas-microsoft-com:vml" Requires="v">
                <p:oleObj spid="_x0000_s9307" name="Visio" r:id="rId3" imgW="7741470" imgH="5886000" progId="Visio.Drawing.11">
                  <p:embed/>
                </p:oleObj>
              </mc:Choice>
              <mc:Fallback>
                <p:oleObj name="Visio" r:id="rId3" imgW="7741470" imgH="5886000" progId="Visio.Drawing.11">
                  <p:embed/>
                  <p:pic>
                    <p:nvPicPr>
                      <p:cNvPr id="0" name=""/>
                      <p:cNvPicPr/>
                      <p:nvPr/>
                    </p:nvPicPr>
                    <p:blipFill>
                      <a:blip r:embed="rId4"/>
                      <a:stretch>
                        <a:fillRect/>
                      </a:stretch>
                    </p:blipFill>
                    <p:spPr>
                      <a:xfrm>
                        <a:off x="2062959" y="1259713"/>
                        <a:ext cx="4702175" cy="3643323"/>
                      </a:xfrm>
                      <a:prstGeom prst="rect">
                        <a:avLst/>
                      </a:prstGeom>
                    </p:spPr>
                  </p:pic>
                </p:oleObj>
              </mc:Fallback>
            </mc:AlternateContent>
          </a:graphicData>
        </a:graphic>
      </p:graphicFrame>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015387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425339" cy="4859450"/>
              </a:xfrm>
            </p:spPr>
            <p:txBody>
              <a:bodyPr>
                <a:noAutofit/>
              </a:bodyPr>
              <a:lstStyle/>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A </a:t>
                </a:r>
                <a:r>
                  <a:rPr lang="en-US" sz="1800" dirty="0">
                    <a:solidFill>
                      <a:prstClr val="black"/>
                    </a:solidFill>
                    <a:latin typeface="Times New Roman" panose="02020603050405020304" pitchFamily="18" charset="0"/>
                    <a:cs typeface="Times New Roman" panose="02020603050405020304" pitchFamily="18" charset="0"/>
                  </a:rPr>
                  <a:t>o</a:t>
                </a:r>
                <a:r>
                  <a:rPr lang="en-US" sz="1800" dirty="0" smtClean="0">
                    <a:solidFill>
                      <a:prstClr val="black"/>
                    </a:solidFill>
                    <a:latin typeface="Times New Roman" panose="02020603050405020304" pitchFamily="18" charset="0"/>
                    <a:cs typeface="Times New Roman" panose="02020603050405020304" pitchFamily="18" charset="0"/>
                  </a:rPr>
                  <a:t>ne-tailed test would be used when we are to test, say, whether the population mean is either lower or higher than the hypothesis test value.</a:t>
                </a:r>
              </a:p>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Symbolically,</a:t>
                </a:r>
                <a:endParaRPr lang="en-US" sz="1800" i="1" dirty="0">
                  <a:solidFill>
                    <a:prstClr val="black"/>
                  </a:solidFill>
                  <a:latin typeface="Times New Roman" panose="02020603050405020304" pitchFamily="18" charset="0"/>
                  <a:cs typeface="Times New Roman" panose="02020603050405020304" pitchFamily="18" charset="0"/>
                </a:endParaRPr>
              </a:p>
              <a:p>
                <a:pPr marL="285750" lvl="2" indent="0" algn="just">
                  <a:buClr>
                    <a:schemeClr val="accent3"/>
                  </a:buClr>
                  <a:buSzPct val="95000"/>
                  <a:buNone/>
                </a:pPr>
                <a14:m>
                  <m:oMathPara xmlns:m="http://schemas.openxmlformats.org/officeDocument/2006/math">
                    <m:oMathParaPr>
                      <m:jc m:val="centerGroup"/>
                    </m:oMathParaPr>
                    <m:oMath xmlns:m="http://schemas.openxmlformats.org/officeDocument/2006/math">
                      <m:sSub>
                        <m:sSubPr>
                          <m:ctrlPr>
                            <a:rPr lang="en-US" sz="1800" i="1">
                              <a:solidFill>
                                <a:prstClr val="black"/>
                              </a:solidFill>
                              <a:latin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cs typeface="Times New Roman" panose="02020603050405020304" pitchFamily="18" charset="0"/>
                            </a:rPr>
                            <m:t>0</m:t>
                          </m:r>
                        </m:sub>
                      </m:sSub>
                      <m:r>
                        <a:rPr lang="en-US" sz="1800" i="1">
                          <a:solidFill>
                            <a:prstClr val="black"/>
                          </a:solidFill>
                          <a:latin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US" sz="18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marL="285750" lvl="2" indent="0" algn="ctr">
                  <a:buClr>
                    <a:schemeClr val="accent3"/>
                  </a:buClr>
                  <a:buSzPct val="95000"/>
                  <a:buNone/>
                </a:pPr>
                <a14:m>
                  <m:oMath xmlns:m="http://schemas.openxmlformats.org/officeDocument/2006/math">
                    <m:sSub>
                      <m:sSubPr>
                        <m:ctrlPr>
                          <a:rPr lang="en-US" sz="1800" i="1">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                                           </m:t>
                        </m:r>
                        <m:r>
                          <a:rPr lang="en-US" sz="1800" i="1">
                            <a:solidFill>
                              <a:prstClr val="black"/>
                            </a:solidFill>
                            <a:latin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cs typeface="Times New Roman" panose="02020603050405020304" pitchFamily="18" charset="0"/>
                          </a:rPr>
                          <m:t>1</m:t>
                        </m:r>
                      </m:sub>
                    </m:sSub>
                    <m:r>
                      <a:rPr lang="en-US" sz="1800" i="1">
                        <a:solidFill>
                          <a:prstClr val="black"/>
                        </a:solidFill>
                        <a:latin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solidFill>
                          <a:prstClr val="black"/>
                        </a:solidFill>
                        <a:latin typeface="Cambria Math"/>
                        <a:ea typeface="Cambria Math" panose="02040503050406030204" pitchFamily="18" charset="0"/>
                        <a:cs typeface="Times New Roman" panose="02020603050405020304" pitchFamily="18" charset="0"/>
                      </a:rPr>
                      <m:t>&lt;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r>
                      <a:rPr lang="en-US" sz="1800" b="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𝑜𝑟</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sub>
                        <m:sSub>
                          <m:sSubPr>
                            <m:ctrlP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Wherein there is one rejection region only on the left-tail (or right-tail).</a:t>
                </a: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 </a:t>
                </a: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425339" cy="4859450"/>
              </a:xfrm>
              <a:blipFill rotWithShape="1">
                <a:blip r:embed="rId3"/>
                <a:stretch>
                  <a:fillRect l="-578" t="-627" r="-578"/>
                </a:stretch>
              </a:blipFill>
            </p:spPr>
            <p:txBody>
              <a:bodyPr/>
              <a:lstStyle/>
              <a:p>
                <a:r>
                  <a:rPr lang="en-IN">
                    <a:noFill/>
                  </a:rPr>
                  <a:t> </a:t>
                </a:r>
              </a:p>
            </p:txBody>
          </p:sp>
        </mc:Fallback>
      </mc:AlternateContent>
      <p:sp>
        <p:nvSpPr>
          <p:cNvPr id="11" name="Title 1"/>
          <p:cNvSpPr txBox="1">
            <a:spLocks/>
          </p:cNvSpPr>
          <p:nvPr/>
        </p:nvSpPr>
        <p:spPr>
          <a:xfrm>
            <a:off x="404947" y="0"/>
            <a:ext cx="8425339" cy="962025"/>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One-Tailed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487975572"/>
              </p:ext>
            </p:extLst>
          </p:nvPr>
        </p:nvGraphicFramePr>
        <p:xfrm>
          <a:off x="714376" y="3986300"/>
          <a:ext cx="3181350" cy="2132861"/>
        </p:xfrm>
        <a:graphic>
          <a:graphicData uri="http://schemas.openxmlformats.org/presentationml/2006/ole">
            <mc:AlternateContent xmlns:mc="http://schemas.openxmlformats.org/markup-compatibility/2006">
              <mc:Choice xmlns:v="urn:schemas-microsoft-com:vml" Requires="v">
                <p:oleObj spid="_x0000_s10420" name="Visio" r:id="rId4" imgW="7741440" imgH="5190120" progId="Visio.Drawing.11">
                  <p:embed/>
                </p:oleObj>
              </mc:Choice>
              <mc:Fallback>
                <p:oleObj name="Visio" r:id="rId4" imgW="7741440" imgH="5190120" progId="Visio.Drawing.11">
                  <p:embed/>
                  <p:pic>
                    <p:nvPicPr>
                      <p:cNvPr id="0" name=""/>
                      <p:cNvPicPr/>
                      <p:nvPr/>
                    </p:nvPicPr>
                    <p:blipFill>
                      <a:blip r:embed="rId5"/>
                      <a:stretch>
                        <a:fillRect/>
                      </a:stretch>
                    </p:blipFill>
                    <p:spPr>
                      <a:xfrm>
                        <a:off x="714376" y="3986300"/>
                        <a:ext cx="3181350" cy="2132861"/>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42390912"/>
              </p:ext>
            </p:extLst>
          </p:nvPr>
        </p:nvGraphicFramePr>
        <p:xfrm>
          <a:off x="5222906" y="4060830"/>
          <a:ext cx="3149570" cy="1920360"/>
        </p:xfrm>
        <a:graphic>
          <a:graphicData uri="http://schemas.openxmlformats.org/presentationml/2006/ole">
            <mc:AlternateContent xmlns:mc="http://schemas.openxmlformats.org/markup-compatibility/2006">
              <mc:Choice xmlns:v="urn:schemas-microsoft-com:vml" Requires="v">
                <p:oleObj spid="_x0000_s10421" name="Visio" r:id="rId6" imgW="7741440" imgH="4719240" progId="Visio.Drawing.11">
                  <p:embed/>
                </p:oleObj>
              </mc:Choice>
              <mc:Fallback>
                <p:oleObj name="Visio" r:id="rId6" imgW="7741440" imgH="4719240" progId="Visio.Drawing.11">
                  <p:embed/>
                  <p:pic>
                    <p:nvPicPr>
                      <p:cNvPr id="0" name=""/>
                      <p:cNvPicPr/>
                      <p:nvPr/>
                    </p:nvPicPr>
                    <p:blipFill>
                      <a:blip r:embed="rId7"/>
                      <a:stretch>
                        <a:fillRect/>
                      </a:stretch>
                    </p:blipFill>
                    <p:spPr>
                      <a:xfrm>
                        <a:off x="5222906" y="4060830"/>
                        <a:ext cx="3149570" cy="192036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1344834" y="5958877"/>
                <a:ext cx="150502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600" i="0" smtClean="0">
                          <a:solidFill>
                            <a:srgbClr val="0B5ED7"/>
                          </a:solidFill>
                          <a:latin typeface="Cambria Math" panose="02040503050406030204" pitchFamily="18" charset="0"/>
                        </a:rPr>
                        <m:t>Left</m:t>
                      </m:r>
                      <m:r>
                        <a:rPr lang="en-US" sz="1600" i="0" smtClean="0">
                          <a:solidFill>
                            <a:srgbClr val="0B5ED7"/>
                          </a:solidFill>
                          <a:latin typeface="Cambria Math" panose="02040503050406030204" pitchFamily="18" charset="0"/>
                        </a:rPr>
                        <m:t>−</m:t>
                      </m:r>
                      <m:r>
                        <m:rPr>
                          <m:sty m:val="p"/>
                        </m:rPr>
                        <a:rPr lang="en-US" sz="1600" i="0" smtClean="0">
                          <a:solidFill>
                            <a:srgbClr val="0B5ED7"/>
                          </a:solidFill>
                          <a:latin typeface="Cambria Math" panose="02040503050406030204" pitchFamily="18" charset="0"/>
                        </a:rPr>
                        <m:t>tailed</m:t>
                      </m:r>
                      <m:r>
                        <a:rPr lang="en-US" sz="1600" i="0" smtClean="0">
                          <a:solidFill>
                            <a:srgbClr val="0B5ED7"/>
                          </a:solidFill>
                          <a:latin typeface="Cambria Math" panose="02040503050406030204" pitchFamily="18" charset="0"/>
                        </a:rPr>
                        <m:t> </m:t>
                      </m:r>
                      <m:r>
                        <m:rPr>
                          <m:sty m:val="p"/>
                        </m:rPr>
                        <a:rPr lang="en-US" sz="1600" i="0" smtClean="0">
                          <a:solidFill>
                            <a:srgbClr val="0B5ED7"/>
                          </a:solidFill>
                          <a:latin typeface="Cambria Math" panose="02040503050406030204" pitchFamily="18" charset="0"/>
                        </a:rPr>
                        <m:t>test</m:t>
                      </m:r>
                    </m:oMath>
                  </m:oMathPara>
                </a14:m>
                <a:endParaRPr lang="en-US" sz="1600" dirty="0">
                  <a:solidFill>
                    <a:srgbClr val="0B5ED7"/>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344834" y="5958877"/>
                <a:ext cx="1505027" cy="246221"/>
              </a:xfrm>
              <a:prstGeom prst="rect">
                <a:avLst/>
              </a:prstGeom>
              <a:blipFill rotWithShape="1">
                <a:blip r:embed="rId8"/>
                <a:stretch>
                  <a:fillRect l="-2846" r="-2033" b="-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06712" y="5881560"/>
                <a:ext cx="163326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600" i="0" smtClean="0">
                          <a:solidFill>
                            <a:srgbClr val="0B5ED7"/>
                          </a:solidFill>
                          <a:latin typeface="Cambria Math" panose="02040503050406030204" pitchFamily="18" charset="0"/>
                        </a:rPr>
                        <m:t>Right</m:t>
                      </m:r>
                      <m:r>
                        <a:rPr lang="en-US" sz="1600" i="0" smtClean="0">
                          <a:solidFill>
                            <a:srgbClr val="0B5ED7"/>
                          </a:solidFill>
                          <a:latin typeface="Cambria Math" panose="02040503050406030204" pitchFamily="18" charset="0"/>
                        </a:rPr>
                        <m:t>−</m:t>
                      </m:r>
                      <m:r>
                        <m:rPr>
                          <m:sty m:val="p"/>
                        </m:rPr>
                        <a:rPr lang="en-US" sz="1600" i="0" smtClean="0">
                          <a:solidFill>
                            <a:srgbClr val="0B5ED7"/>
                          </a:solidFill>
                          <a:latin typeface="Cambria Math" panose="02040503050406030204" pitchFamily="18" charset="0"/>
                        </a:rPr>
                        <m:t>tailed</m:t>
                      </m:r>
                      <m:r>
                        <a:rPr lang="en-US" sz="1600" i="0" smtClean="0">
                          <a:solidFill>
                            <a:srgbClr val="0B5ED7"/>
                          </a:solidFill>
                          <a:latin typeface="Cambria Math" panose="02040503050406030204" pitchFamily="18" charset="0"/>
                        </a:rPr>
                        <m:t> </m:t>
                      </m:r>
                      <m:r>
                        <m:rPr>
                          <m:sty m:val="p"/>
                        </m:rPr>
                        <a:rPr lang="en-US" sz="1600" i="0" smtClean="0">
                          <a:solidFill>
                            <a:srgbClr val="0B5ED7"/>
                          </a:solidFill>
                          <a:latin typeface="Cambria Math" panose="02040503050406030204" pitchFamily="18" charset="0"/>
                        </a:rPr>
                        <m:t>test</m:t>
                      </m:r>
                    </m:oMath>
                  </m:oMathPara>
                </a14:m>
                <a:endParaRPr lang="en-US" sz="1600" dirty="0">
                  <a:solidFill>
                    <a:srgbClr val="0B5ED7"/>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006712" y="5881560"/>
                <a:ext cx="1633268" cy="246221"/>
              </a:xfrm>
              <a:prstGeom prst="rect">
                <a:avLst/>
              </a:prstGeom>
              <a:blipFill rotWithShape="1">
                <a:blip r:embed="rId9"/>
                <a:stretch>
                  <a:fillRect l="-3731" r="-1493" b="-32500"/>
                </a:stretch>
              </a:blipFill>
            </p:spPr>
            <p:txBody>
              <a:bodyPr/>
              <a:lstStyle/>
              <a:p>
                <a:r>
                  <a:rPr lang="en-IN">
                    <a:noFill/>
                  </a:rPr>
                  <a:t> </a:t>
                </a:r>
              </a:p>
            </p:txBody>
          </p:sp>
        </mc:Fallback>
      </mc:AlternateContent>
      <p:sp>
        <p:nvSpPr>
          <p:cNvPr id="12"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3529617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381126"/>
                <a:ext cx="8643265" cy="4453620"/>
              </a:xfrm>
            </p:spPr>
            <p:txBody>
              <a:bodyPr>
                <a:normAutofit/>
              </a:bodyPr>
              <a:lstStyle/>
              <a:p>
                <a:pPr marL="53975"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latin typeface="Times New Roman" pitchFamily="18" charset="0"/>
                    <a:ea typeface="Tahoma" panose="020B0604030504040204" pitchFamily="34" charset="0"/>
                    <a:cs typeface="Times New Roman" panose="02020603050405020304" pitchFamily="18" charset="0"/>
                  </a:rPr>
                  <a:t>Consider the two hypotheses are  </a:t>
                </a:r>
              </a:p>
              <a:p>
                <a:pPr marL="53975" indent="0">
                  <a:buNone/>
                </a:pPr>
                <a:endParaRPr lang="en-US" sz="2000" dirty="0" smtClean="0">
                  <a:latin typeface="Times New Roman"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The null hypothesis is </a:t>
                </a: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US" sz="2000" b="0" i="1" smtClean="0">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latin typeface="Cambria Math" panose="02040503050406030204" pitchFamily="18" charset="0"/>
                            <a:ea typeface="Tahoma" panose="020B0604030504040204" pitchFamily="34" charset="0"/>
                            <a:cs typeface="Times New Roman" panose="02020603050405020304" pitchFamily="18" charset="0"/>
                          </a:rPr>
                          <m:t>0</m:t>
                        </m:r>
                      </m:sub>
                    </m:sSub>
                    <m:r>
                      <a:rPr lang="en-US" sz="2000" b="0" i="1" smtClean="0">
                        <a:latin typeface="Cambria Math" panose="02040503050406030204" pitchFamily="18" charset="0"/>
                        <a:ea typeface="Tahoma" panose="020B0604030504040204" pitchFamily="34"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=8</m:t>
                    </m:r>
                  </m:oMath>
                </a14:m>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The alternative hypothesis is</a:t>
                </a: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8</m:t>
                    </m:r>
                  </m:oMath>
                </a14:m>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Assume that given a sample of size </a:t>
                </a: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16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and standard deviation is </a:t>
                </a: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0.2</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and sample follows </a:t>
                </a: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normal distribution</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381126"/>
                <a:ext cx="8643265" cy="4453620"/>
              </a:xfrm>
              <a:blipFill rotWithShape="1">
                <a:blip r:embed="rId2"/>
                <a:stretch>
                  <a:fillRect l="-141"/>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9" name="Title 1"/>
              <p:cNvSpPr>
                <a:spLocks noGrp="1"/>
              </p:cNvSpPr>
              <p:nvPr>
                <p:ph type="title"/>
              </p:nvPr>
            </p:nvSpPr>
            <p:spPr>
              <a:xfrm>
                <a:off x="372290" y="151183"/>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Example 6.7: </a:t>
                </a:r>
                <a:r>
                  <a:rPr lang="en-US" sz="4000" dirty="0">
                    <a:solidFill>
                      <a:srgbClr val="A50021"/>
                    </a:solidFill>
                    <a:latin typeface="Times New Roman" pitchFamily="18" charset="0"/>
                    <a:cs typeface="Times New Roman" pitchFamily="18" charset="0"/>
                  </a:rPr>
                  <a:t>Calculating</a:t>
                </a:r>
                <a:r>
                  <a:rPr lang="en-US" sz="4000" dirty="0">
                    <a:solidFill>
                      <a:srgbClr val="C00000"/>
                    </a:solidFill>
                    <a:latin typeface="Times New Roman" pitchFamily="18" charset="0"/>
                    <a:cs typeface="Times New Roman" pitchFamily="18" charset="0"/>
                  </a:rPr>
                  <a:t> </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4000" dirty="0">
                    <a:solidFill>
                      <a:srgbClr val="C00000"/>
                    </a:solidFill>
                    <a:latin typeface="Times New Roman" pitchFamily="18" charset="0"/>
                    <a:cs typeface="Times New Roman" pitchFamily="18" charset="0"/>
                  </a:rPr>
                  <a:t> </a:t>
                </a:r>
                <a:r>
                  <a:rPr lang="en-US" sz="4000" dirty="0" smtClean="0">
                    <a:solidFill>
                      <a:srgbClr val="A50021"/>
                    </a:solidFill>
                    <a:latin typeface="Times New Roman" pitchFamily="18" charset="0"/>
                    <a:cs typeface="Times New Roman" pitchFamily="18" charset="0"/>
                  </a:rPr>
                  <a:t> </a:t>
                </a:r>
                <a:endParaRPr lang="en-IN" sz="4000" dirty="0">
                  <a:solidFill>
                    <a:srgbClr val="A50021"/>
                  </a:solidFill>
                  <a:latin typeface="Times New Roman" pitchFamily="18" charset="0"/>
                  <a:cs typeface="Times New Roman" pitchFamily="18" charset="0"/>
                </a:endParaRPr>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372290" y="151183"/>
                <a:ext cx="8425339" cy="794048"/>
              </a:xfrm>
              <a:blipFill rotWithShape="0">
                <a:blip r:embed="rId3"/>
                <a:stretch>
                  <a:fillRect l="-3618" b="-39231"/>
                </a:stretch>
              </a:blipFill>
            </p:spPr>
            <p:txBody>
              <a:bodyPr/>
              <a:lstStyle/>
              <a:p>
                <a:r>
                  <a:rPr lang="en-GB">
                    <a:noFill/>
                  </a:rPr>
                  <a:t> </a:t>
                </a:r>
              </a:p>
            </p:txBody>
          </p:sp>
        </mc:Fallback>
      </mc:AlternateContent>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440158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087960"/>
                <a:ext cx="8643265" cy="5301951"/>
              </a:xfrm>
            </p:spPr>
            <p:txBody>
              <a:bodyPr>
                <a:normAutofit lnSpcReduction="10000"/>
              </a:bodyPr>
              <a:lstStyle/>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We can decide the rejection region as follows. </a:t>
                </a: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Suppose, the null hypothesis is to be rejected if the mean value is less than 7.9 or greater than 8.1. If </a:t>
                </a:r>
                <a14:m>
                  <m:oMath xmlns:m="http://schemas.openxmlformats.org/officeDocument/2006/math">
                    <m:bar>
                      <m:barPr>
                        <m:pos m:val="top"/>
                        <m:ctrlPr>
                          <a:rPr lang="en-US" sz="1800" i="1" smtClean="0">
                            <a:latin typeface="Cambria Math" panose="02040503050406030204" pitchFamily="18" charset="0"/>
                            <a:ea typeface="Tahoma" panose="020B0604030504040204" pitchFamily="34" charset="0"/>
                            <a:cs typeface="Times New Roman" panose="02020603050405020304" pitchFamily="18" charset="0"/>
                          </a:rPr>
                        </m:ctrlPr>
                      </m:barPr>
                      <m:e>
                        <m:r>
                          <m:rPr>
                            <m:sty m:val="p"/>
                          </m:rPr>
                          <a:rPr lang="en-US" sz="1800" b="0" i="0" smtClean="0">
                            <a:latin typeface="Cambria Math"/>
                            <a:ea typeface="Tahoma" panose="020B0604030504040204" pitchFamily="34" charset="0"/>
                            <a:cs typeface="Times New Roman" panose="02020603050405020304" pitchFamily="18" charset="0"/>
                          </a:rPr>
                          <m:t>X</m:t>
                        </m:r>
                      </m:e>
                    </m:ba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is the sample mean, then the probability of Type I error is</a:t>
                </a: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𝑃</m:t>
                      </m:r>
                      <m:r>
                        <a:rPr lang="en-US" sz="1800" i="1">
                          <a:latin typeface="Cambria Math" panose="02040503050406030204" pitchFamily="18" charset="0"/>
                          <a:ea typeface="Cambria Math" panose="02040503050406030204" pitchFamily="18" charset="0"/>
                          <a:cs typeface="Times New Roman" panose="02020603050405020304" pitchFamily="18" charset="0"/>
                        </a:rPr>
                        <m:t>(</m:t>
                      </m:r>
                      <m:bar>
                        <m:barPr>
                          <m:pos m:val="top"/>
                          <m:ctrlPr>
                            <a:rPr lang="en-US" sz="18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1800" b="0" i="0" smtClean="0">
                              <a:latin typeface="Cambria Math"/>
                              <a:ea typeface="Cambria Math" panose="02040503050406030204" pitchFamily="18" charset="0"/>
                              <a:cs typeface="Times New Roman" panose="02020603050405020304" pitchFamily="18" charset="0"/>
                            </a:rPr>
                            <m:t>X</m:t>
                          </m:r>
                        </m:e>
                      </m:bar>
                      <m:r>
                        <a:rPr lang="en-US" sz="1800" i="1">
                          <a:latin typeface="Cambria Math" panose="02040503050406030204" pitchFamily="18" charset="0"/>
                          <a:ea typeface="Cambria Math" panose="02040503050406030204" pitchFamily="18" charset="0"/>
                          <a:cs typeface="Times New Roman" panose="02020603050405020304" pitchFamily="18" charset="0"/>
                        </a:rPr>
                        <m:t>&lt;</m:t>
                      </m:r>
                      <m:r>
                        <a:rPr lang="en-US" sz="1800" b="0" i="1" smtClean="0">
                          <a:latin typeface="Cambria Math" panose="02040503050406030204" pitchFamily="18" charset="0"/>
                          <a:ea typeface="Tahoma" panose="020B0604030504040204" pitchFamily="34" charset="0"/>
                          <a:cs typeface="Times New Roman" panose="02020603050405020304" pitchFamily="18" charset="0"/>
                        </a:rPr>
                        <m:t>7.9 </m:t>
                      </m:r>
                      <m:r>
                        <a:rPr lang="en-US" sz="1800" i="1">
                          <a:latin typeface="Cambria Math" panose="02040503050406030204" pitchFamily="18" charset="0"/>
                          <a:ea typeface="Cambria Math" panose="02040503050406030204" pitchFamily="18" charset="0"/>
                          <a:cs typeface="Times New Roman" panose="02020603050405020304" pitchFamily="18" charset="0"/>
                        </a:rPr>
                        <m:t>𝑜𝑟</m:t>
                      </m:r>
                      <m:r>
                        <a:rPr lang="en-US" sz="1800" i="1">
                          <a:latin typeface="Cambria Math" panose="02040503050406030204" pitchFamily="18" charset="0"/>
                          <a:ea typeface="Cambria Math" panose="02040503050406030204" pitchFamily="18" charset="0"/>
                          <a:cs typeface="Times New Roman" panose="02020603050405020304" pitchFamily="18" charset="0"/>
                        </a:rPr>
                        <m:t> </m:t>
                      </m:r>
                      <m:bar>
                        <m:barPr>
                          <m:pos m:val="top"/>
                          <m:ctrlPr>
                            <a:rPr lang="en-US" sz="18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1800" b="0" i="0" smtClean="0">
                              <a:latin typeface="Cambria Math"/>
                              <a:ea typeface="Cambria Math" panose="02040503050406030204" pitchFamily="18" charset="0"/>
                              <a:cs typeface="Times New Roman" panose="02020603050405020304" pitchFamily="18" charset="0"/>
                            </a:rPr>
                            <m:t>X</m:t>
                          </m:r>
                        </m:e>
                      </m:bar>
                      <m:r>
                        <a:rPr lang="en-US" sz="1800" i="1">
                          <a:latin typeface="Cambria Math" panose="02040503050406030204" pitchFamily="18" charset="0"/>
                          <a:ea typeface="Cambria Math" panose="02040503050406030204" pitchFamily="18" charset="0"/>
                          <a:cs typeface="Times New Roman" panose="02020603050405020304" pitchFamily="18" charset="0"/>
                        </a:rPr>
                        <m:t>&gt;</m:t>
                      </m:r>
                      <m:r>
                        <a:rPr lang="en-US" sz="1800" b="0" i="1" smtClean="0">
                          <a:latin typeface="Cambria Math" panose="02040503050406030204" pitchFamily="18" charset="0"/>
                          <a:ea typeface="Tahoma" panose="020B0604030504040204" pitchFamily="34" charset="0"/>
                          <a:cs typeface="Times New Roman" panose="02020603050405020304" pitchFamily="18" charset="0"/>
                        </a:rPr>
                        <m:t>8.1</m:t>
                      </m:r>
                      <m:r>
                        <a:rPr lang="en-US" sz="1800" i="1">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800" i="0">
                          <a:latin typeface="Cambria Math" panose="02040503050406030204" pitchFamily="18" charset="0"/>
                          <a:ea typeface="Cambria Math" panose="02040503050406030204" pitchFamily="18" charset="0"/>
                          <a:cs typeface="Times New Roman" panose="02020603050405020304" pitchFamily="18" charset="0"/>
                        </a:rPr>
                        <m:t>when</m:t>
                      </m:r>
                      <m:r>
                        <a:rPr lang="en-US" sz="1800" i="0">
                          <a:latin typeface="Cambria Math" panose="02040503050406030204" pitchFamily="18" charset="0"/>
                          <a:ea typeface="Cambria Math" panose="02040503050406030204" pitchFamily="18" charset="0"/>
                          <a:cs typeface="Times New Roman" panose="02020603050405020304" pitchFamily="18" charset="0"/>
                        </a:rPr>
                        <m:t> </m:t>
                      </m:r>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i="1">
                          <a:latin typeface="Cambria Math" panose="02040503050406030204" pitchFamily="18" charset="0"/>
                          <a:ea typeface="Cambria Math" panose="02040503050406030204" pitchFamily="18" charset="0"/>
                          <a:cs typeface="Times New Roman" panose="02020603050405020304" pitchFamily="18" charset="0"/>
                        </a:rPr>
                        <m:t>=8)</m:t>
                      </m:r>
                    </m:oMath>
                  </m:oMathPara>
                </a14:m>
                <a:endParaRPr lang="en-US" sz="16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Given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18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the standard deviation of the sample is 0.2 and that the distribution follows </a:t>
                </a:r>
                <a:r>
                  <a:rPr lang="en-US" sz="18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normal distribution</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Thus, </a:t>
                </a:r>
              </a:p>
              <a:p>
                <a:pPr marL="53975"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bar>
                            <m:barPr>
                              <m:pos m:val="top"/>
                              <m:ctrlPr>
                                <a:rPr lang="en-US" sz="16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1600" b="0" i="0" smtClean="0">
                                  <a:latin typeface="Cambria Math"/>
                                  <a:ea typeface="Cambria Math" panose="02040503050406030204" pitchFamily="18" charset="0"/>
                                  <a:cs typeface="Times New Roman" panose="02020603050405020304" pitchFamily="18" charset="0"/>
                                </a:rPr>
                                <m:t>X</m:t>
                              </m:r>
                            </m:e>
                          </m:bar>
                          <m:r>
                            <a:rPr lang="en-US" sz="1600" i="1">
                              <a:latin typeface="Cambria Math" panose="02040503050406030204" pitchFamily="18" charset="0"/>
                              <a:ea typeface="Cambria Math" panose="02040503050406030204" pitchFamily="18" charset="0"/>
                              <a:cs typeface="Times New Roman" panose="02020603050405020304" pitchFamily="18" charset="0"/>
                            </a:rPr>
                            <m:t>&lt;</m:t>
                          </m:r>
                          <m:r>
                            <a:rPr lang="en-US" sz="1600" i="1">
                              <a:latin typeface="Cambria Math" panose="02040503050406030204" pitchFamily="18" charset="0"/>
                              <a:ea typeface="Tahoma" panose="020B0604030504040204" pitchFamily="34" charset="0"/>
                              <a:cs typeface="Times New Roman" panose="02020603050405020304" pitchFamily="18" charset="0"/>
                            </a:rPr>
                            <m:t>7.9</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𝑍</m:t>
                          </m:r>
                          <m:r>
                            <a:rPr lang="en-US" sz="16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7.9−8</m:t>
                              </m:r>
                            </m:num>
                            <m:den>
                              <m:f>
                                <m:fPr>
                                  <m:type m:val="skw"/>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num>
                                <m:den>
                                  <m:rad>
                                    <m:radPr>
                                      <m:degHide m:val="on"/>
                                      <m:ctrlPr>
                                        <a:rPr lang="en-US" sz="16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600" i="1">
                                          <a:latin typeface="Cambria Math" panose="02040503050406030204" pitchFamily="18" charset="0"/>
                                          <a:ea typeface="Cambria Math" panose="02040503050406030204" pitchFamily="18" charset="0"/>
                                          <a:cs typeface="Times New Roman" panose="02020603050405020304" pitchFamily="18" charset="0"/>
                                        </a:rPr>
                                        <m:t>16</m:t>
                                      </m:r>
                                    </m:e>
                                  </m:rad>
                                </m:den>
                              </m:f>
                            </m:den>
                          </m:f>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𝑍</m:t>
                          </m:r>
                          <m:r>
                            <a:rPr lang="en-US" sz="1600" i="1">
                              <a:latin typeface="Cambria Math" panose="02040503050406030204" pitchFamily="18" charset="0"/>
                              <a:ea typeface="Cambria Math" panose="02040503050406030204" pitchFamily="18" charset="0"/>
                              <a:cs typeface="Times New Roman" panose="02020603050405020304" pitchFamily="18" charset="0"/>
                            </a:rPr>
                            <m:t>&lt;−2.0</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0.0228</m:t>
                      </m:r>
                    </m:oMath>
                  </m:oMathPara>
                </a14:m>
                <a:endParaRPr lang="en-US" sz="16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and</a:t>
                </a:r>
              </a:p>
              <a:p>
                <a:pPr marL="53975" indent="0">
                  <a:buNone/>
                </a:pPr>
                <a:r>
                  <a:rPr lang="en-US" sz="1400" dirty="0" smtClean="0">
                    <a:latin typeface="Times New Roman" panose="02020603050405020304" pitchFamily="18" charset="0"/>
                    <a:ea typeface="Tahoma" panose="020B0604030504040204" pitchFamily="34" charset="0"/>
                    <a:cs typeface="Times New Roman" panose="02020603050405020304" pitchFamily="18" charset="0"/>
                  </a:rPr>
                  <a:t>	</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bar>
                            <m:barPr>
                              <m:pos m:val="top"/>
                              <m:ctrlPr>
                                <a:rPr lang="en-US" sz="1600" i="1">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sz="1600" b="0" i="0" smtClean="0">
                                  <a:latin typeface="Cambria Math"/>
                                  <a:ea typeface="Cambria Math" panose="02040503050406030204" pitchFamily="18" charset="0"/>
                                  <a:cs typeface="Times New Roman" panose="02020603050405020304" pitchFamily="18" charset="0"/>
                                </a:rPr>
                                <m:t>X</m:t>
                              </m:r>
                            </m:e>
                          </m:ba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&gt;8.1</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𝑍</m:t>
                          </m:r>
                          <m:r>
                            <a:rPr lang="en-US" sz="16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8.1</m:t>
                              </m:r>
                              <m:r>
                                <a:rPr lang="en-US" sz="1600" i="1">
                                  <a:latin typeface="Cambria Math" panose="02040503050406030204" pitchFamily="18" charset="0"/>
                                  <a:ea typeface="Cambria Math" panose="02040503050406030204" pitchFamily="18" charset="0"/>
                                  <a:cs typeface="Times New Roman" panose="02020603050405020304" pitchFamily="18" charset="0"/>
                                </a:rPr>
                                <m:t>−8</m:t>
                              </m:r>
                            </m:num>
                            <m:den>
                              <m:f>
                                <m:fPr>
                                  <m:type m:val="skw"/>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num>
                                <m:den>
                                  <m:rad>
                                    <m:radPr>
                                      <m:degHide m:val="on"/>
                                      <m:ctrlPr>
                                        <a:rPr lang="en-US" sz="16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600" i="1">
                                          <a:latin typeface="Cambria Math" panose="02040503050406030204" pitchFamily="18" charset="0"/>
                                          <a:ea typeface="Cambria Math" panose="02040503050406030204" pitchFamily="18" charset="0"/>
                                          <a:cs typeface="Times New Roman" panose="02020603050405020304" pitchFamily="18" charset="0"/>
                                        </a:rPr>
                                        <m:t>16</m:t>
                                      </m:r>
                                    </m:e>
                                  </m:rad>
                                </m:den>
                              </m:f>
                            </m:den>
                          </m:f>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𝑃</m:t>
                      </m:r>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𝑍</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sz="1600" i="1">
                              <a:latin typeface="Cambria Math" panose="02040503050406030204" pitchFamily="18" charset="0"/>
                              <a:ea typeface="Cambria Math" panose="02040503050406030204" pitchFamily="18" charset="0"/>
                              <a:cs typeface="Times New Roman" panose="02020603050405020304" pitchFamily="18" charset="0"/>
                            </a:rPr>
                            <m:t>2.0</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m:t>
                      </m:r>
                      <m:r>
                        <a:rPr lang="en-US" sz="16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228</m:t>
                      </m:r>
                    </m:oMath>
                  </m:oMathPara>
                </a14:m>
                <a:endParaRPr lang="en-US" sz="16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Hence,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𝛼</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=0.0228+0.</m:t>
                    </m:r>
                    <m:r>
                      <a:rPr lang="en-US" sz="2000" b="0" i="1" smtClean="0">
                        <a:latin typeface="Cambria Math"/>
                        <a:ea typeface="Cambria Math" panose="02040503050406030204" pitchFamily="18" charset="0"/>
                        <a:cs typeface="Times New Roman" panose="02020603050405020304" pitchFamily="18" charset="0"/>
                      </a:rPr>
                      <m:t>0</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228=</m:t>
                    </m:r>
                    <m:r>
                      <a:rPr lang="en-US"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0.0456</m:t>
                    </m:r>
                  </m:oMath>
                </a14:m>
                <a:endPar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087960"/>
                <a:ext cx="8643265" cy="5301951"/>
              </a:xfrm>
              <a:blipFill rotWithShape="1">
                <a:blip r:embed="rId2"/>
                <a:stretch>
                  <a:fillRect l="-141" t="-1034" r="-1128"/>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9" name="Title 1"/>
              <p:cNvSpPr>
                <a:spLocks noGrp="1"/>
              </p:cNvSpPr>
              <p:nvPr>
                <p:ph type="title"/>
              </p:nvPr>
            </p:nvSpPr>
            <p:spPr>
              <a:xfrm>
                <a:off x="372290" y="151183"/>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Example 6.7: </a:t>
                </a:r>
                <a:r>
                  <a:rPr lang="en-US" sz="4000" dirty="0">
                    <a:solidFill>
                      <a:srgbClr val="A50021"/>
                    </a:solidFill>
                    <a:latin typeface="Times New Roman" pitchFamily="18" charset="0"/>
                    <a:cs typeface="Times New Roman" pitchFamily="18" charset="0"/>
                  </a:rPr>
                  <a:t>Calculating</a:t>
                </a:r>
                <a:r>
                  <a:rPr lang="en-US" sz="4000" dirty="0">
                    <a:solidFill>
                      <a:srgbClr val="C00000"/>
                    </a:solidFill>
                    <a:latin typeface="Times New Roman" pitchFamily="18" charset="0"/>
                    <a:cs typeface="Times New Roman" pitchFamily="18" charset="0"/>
                  </a:rPr>
                  <a:t> </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4000" dirty="0">
                    <a:solidFill>
                      <a:srgbClr val="C00000"/>
                    </a:solidFill>
                    <a:latin typeface="Times New Roman" pitchFamily="18" charset="0"/>
                    <a:cs typeface="Times New Roman" pitchFamily="18" charset="0"/>
                  </a:rPr>
                  <a:t> </a:t>
                </a:r>
                <a:endParaRPr lang="en-IN" sz="4000" dirty="0">
                  <a:solidFill>
                    <a:srgbClr val="A50021"/>
                  </a:solidFill>
                  <a:latin typeface="Times New Roman" pitchFamily="18" charset="0"/>
                  <a:cs typeface="Times New Roman" pitchFamily="18" charset="0"/>
                </a:endParaRPr>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372290" y="151183"/>
                <a:ext cx="8425339" cy="794048"/>
              </a:xfrm>
              <a:blipFill rotWithShape="0">
                <a:blip r:embed="rId3"/>
                <a:stretch>
                  <a:fillRect l="-3618" b="-39231"/>
                </a:stretch>
              </a:blipFill>
            </p:spPr>
            <p:txBody>
              <a:bodyPr/>
              <a:lstStyle/>
              <a:p>
                <a:r>
                  <a:rPr lang="en-GB">
                    <a:noFill/>
                  </a:rPr>
                  <a:t> </a:t>
                </a:r>
              </a:p>
            </p:txBody>
          </p:sp>
        </mc:Fallback>
      </mc:AlternateContent>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66049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sp>
        <p:nvSpPr>
          <p:cNvPr id="19" name="Content Placeholder 2"/>
          <p:cNvSpPr>
            <a:spLocks noGrp="1"/>
          </p:cNvSpPr>
          <p:nvPr>
            <p:ph idx="1"/>
          </p:nvPr>
        </p:nvSpPr>
        <p:spPr>
          <a:xfrm>
            <a:off x="404947" y="1378310"/>
            <a:ext cx="8806785" cy="4859450"/>
          </a:xfrm>
        </p:spPr>
        <p:txBody>
          <a:bodyPr>
            <a:noAutofit/>
          </a:bodyPr>
          <a:lstStyle/>
          <a:p>
            <a:pPr marL="0" lvl="2"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There are two identically appearing boxes of chocolates. Box A contains 60 red and 40 black chocolates whereas box B contains 40 red and 60 black chocolates. There is no label on the either box. One box is placed on the table. We are to test the hypothesis that “Box B is on the table”.</a:t>
            </a:r>
          </a:p>
          <a:p>
            <a:pPr marL="0" lvl="2" indent="0" algn="just">
              <a:buClr>
                <a:schemeClr val="accent3"/>
              </a:buClr>
              <a:buSzPct val="95000"/>
              <a:buNone/>
            </a:pPr>
            <a:endParaRPr lang="en-US" sz="20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To test the hypothesis an experiment is planned, which is as follows:</a:t>
            </a:r>
          </a:p>
          <a:p>
            <a:pPr marL="912813" lvl="2" indent="-285750" algn="just">
              <a:buClr>
                <a:schemeClr val="accent3"/>
              </a:buClr>
              <a:buSzPct val="95000"/>
            </a:pPr>
            <a:r>
              <a:rPr lang="en-US" sz="1800" dirty="0" smtClean="0">
                <a:latin typeface="Times New Roman" panose="02020603050405020304" pitchFamily="18" charset="0"/>
                <a:cs typeface="Times New Roman" panose="02020603050405020304" pitchFamily="18" charset="0"/>
              </a:rPr>
              <a:t>Draw at random five chocolates from the box.</a:t>
            </a:r>
          </a:p>
          <a:p>
            <a:pPr marL="912813" lvl="2" indent="-285750" algn="just">
              <a:buClr>
                <a:schemeClr val="accent3"/>
              </a:buClr>
              <a:buSzPct val="95000"/>
            </a:pPr>
            <a:r>
              <a:rPr lang="en-US" sz="1800" dirty="0" smtClean="0">
                <a:latin typeface="Times New Roman" panose="02020603050405020304" pitchFamily="18" charset="0"/>
                <a:cs typeface="Times New Roman" panose="02020603050405020304" pitchFamily="18" charset="0"/>
              </a:rPr>
              <a:t>We replace each chocolates before selecting a new one.</a:t>
            </a:r>
          </a:p>
          <a:p>
            <a:pPr marL="912813" lvl="2" indent="-285750" algn="just">
              <a:buClr>
                <a:schemeClr val="accent3"/>
              </a:buClr>
              <a:buSzPct val="95000"/>
            </a:pPr>
            <a:r>
              <a:rPr lang="en-US" sz="1800" dirty="0" smtClean="0">
                <a:latin typeface="Times New Roman" panose="02020603050405020304" pitchFamily="18" charset="0"/>
                <a:cs typeface="Times New Roman" panose="02020603050405020304" pitchFamily="18" charset="0"/>
              </a:rPr>
              <a:t>The number of red chocolates in an experiment is considered as the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sample statistics.</a:t>
            </a:r>
          </a:p>
          <a:p>
            <a:pPr marL="627063" lvl="2" indent="0" algn="just">
              <a:buClr>
                <a:schemeClr val="accent3"/>
              </a:buClr>
              <a:buSzPct val="95000"/>
              <a:buNone/>
            </a:pPr>
            <a:endParaRPr lang="en-US" sz="1800" dirty="0" smtClean="0">
              <a:solidFill>
                <a:schemeClr val="accent1">
                  <a:lumMod val="75000"/>
                </a:schemeClr>
              </a:solidFill>
              <a:latin typeface="Times New Roman" panose="02020603050405020304" pitchFamily="18" charset="0"/>
              <a:cs typeface="Times New Roman" panose="02020603050405020304" pitchFamily="18" charset="0"/>
            </a:endParaRPr>
          </a:p>
          <a:p>
            <a:pPr marL="627063"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smtClean="0">
                <a:solidFill>
                  <a:srgbClr val="0B5ED7"/>
                </a:solidFill>
                <a:latin typeface="Times New Roman" panose="02020603050405020304" pitchFamily="18" charset="0"/>
                <a:cs typeface="Times New Roman" panose="02020603050405020304" pitchFamily="18" charset="0"/>
              </a:rPr>
              <a:t>Note: </a:t>
            </a:r>
            <a:r>
              <a:rPr lang="en-US" sz="1800" dirty="0" smtClean="0">
                <a:solidFill>
                  <a:srgbClr val="0B5ED7"/>
                </a:solidFill>
                <a:latin typeface="Times New Roman" panose="02020603050405020304" pitchFamily="18" charset="0"/>
                <a:cs typeface="Times New Roman" panose="02020603050405020304" pitchFamily="18" charset="0"/>
              </a:rPr>
              <a:t>Since each draw is independent to each other, we can assume the sample distribution</a:t>
            </a:r>
          </a:p>
          <a:p>
            <a:pPr marL="0" lvl="2" indent="0" algn="just">
              <a:buClr>
                <a:schemeClr val="accent3"/>
              </a:buClr>
              <a:buSzPct val="95000"/>
              <a:buNone/>
            </a:pPr>
            <a:r>
              <a:rPr lang="en-US" sz="1800" dirty="0">
                <a:solidFill>
                  <a:srgbClr val="0B5ED7"/>
                </a:solidFill>
                <a:latin typeface="Times New Roman" panose="02020603050405020304" pitchFamily="18" charset="0"/>
                <a:cs typeface="Times New Roman" panose="02020603050405020304" pitchFamily="18" charset="0"/>
              </a:rPr>
              <a:t> </a:t>
            </a:r>
            <a:r>
              <a:rPr lang="en-US" sz="1800" dirty="0" smtClean="0">
                <a:solidFill>
                  <a:srgbClr val="0B5ED7"/>
                </a:solidFill>
                <a:latin typeface="Times New Roman" panose="02020603050405020304" pitchFamily="18" charset="0"/>
                <a:cs typeface="Times New Roman" panose="02020603050405020304" pitchFamily="18" charset="0"/>
              </a:rPr>
              <a:t>         follows binomial probability distribution.</a:t>
            </a:r>
          </a:p>
          <a:p>
            <a:pPr marL="0" lvl="2" indent="0" algn="just">
              <a:buClr>
                <a:schemeClr val="accent3"/>
              </a:buClr>
              <a:buSzPct val="95000"/>
              <a:buNone/>
            </a:pPr>
            <a:endParaRPr lang="en-US" sz="1800" dirty="0" smtClean="0">
              <a:solidFill>
                <a:srgbClr val="0B5ED7"/>
              </a:solidFill>
              <a:latin typeface="Times New Roman" panose="02020603050405020304" pitchFamily="18" charset="0"/>
              <a:cs typeface="Times New Roman" panose="02020603050405020304" pitchFamily="18" charset="0"/>
            </a:endParaRPr>
          </a:p>
          <a:p>
            <a:pPr marL="0" lvl="2" indent="0" algn="ctr">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0" lvl="2">
                  <a:spcBef>
                    <a:spcPct val="0"/>
                  </a:spcBef>
                </a:pPr>
                <a:r>
                  <a:rPr lang="en-US" sz="4000" dirty="0" smtClean="0">
                    <a:solidFill>
                      <a:srgbClr val="A50021"/>
                    </a:solidFill>
                    <a:latin typeface="Times New Roman" pitchFamily="18" charset="0"/>
                    <a:cs typeface="Times New Roman" pitchFamily="18" charset="0"/>
                  </a:rPr>
                  <a:t>Example 6.8: </a:t>
                </a:r>
                <a:r>
                  <a:rPr lang="en-US" sz="4000" dirty="0">
                    <a:solidFill>
                      <a:srgbClr val="A50021"/>
                    </a:solidFill>
                    <a:latin typeface="Times New Roman" pitchFamily="18" charset="0"/>
                    <a:cs typeface="Times New Roman" pitchFamily="18" charset="0"/>
                  </a:rPr>
                  <a:t>Calculating</a:t>
                </a:r>
                <a:r>
                  <a:rPr lang="en-US" sz="4000" dirty="0">
                    <a:solidFill>
                      <a:srgbClr val="C00000"/>
                    </a:solidFill>
                    <a:latin typeface="Times New Roman" pitchFamily="18" charset="0"/>
                    <a:cs typeface="Times New Roman" pitchFamily="18" charset="0"/>
                  </a:rPr>
                  <a:t> </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4000" dirty="0">
                    <a:solidFill>
                      <a:srgbClr val="C00000"/>
                    </a:solidFill>
                    <a:latin typeface="Times New Roman" pitchFamily="18" charset="0"/>
                    <a:cs typeface="Times New Roman" pitchFamily="18" charset="0"/>
                  </a:rPr>
                  <a:t> </a:t>
                </a:r>
                <a:r>
                  <a:rPr lang="en-US" sz="4000" dirty="0" smtClean="0">
                    <a:solidFill>
                      <a:srgbClr val="A50021"/>
                    </a:solidFill>
                    <a:latin typeface="Times New Roman" pitchFamily="18" charset="0"/>
                    <a:cs typeface="Times New Roman" pitchFamily="18" charset="0"/>
                  </a:rPr>
                  <a:t>and</a:t>
                </a:r>
                <a:r>
                  <a:rPr lang="en-US" sz="4000" dirty="0" smtClean="0">
                    <a:solidFill>
                      <a:srgbClr val="C00000"/>
                    </a:solidFill>
                    <a:latin typeface="Times New Roman" pitchFamily="18" charset="0"/>
                    <a:cs typeface="Times New Roman" pitchFamily="18" charset="0"/>
                  </a:rPr>
                  <a:t> </a:t>
                </a:r>
                <a14:m>
                  <m:oMath xmlns:m="http://schemas.openxmlformats.org/officeDocument/2006/math">
                    <m:r>
                      <a:rPr lang="en-US" sz="4000" b="1"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𝜷</m:t>
                    </m:r>
                  </m:oMath>
                </a14:m>
                <a:r>
                  <a:rPr lang="en-US" sz="4000" dirty="0" smtClean="0">
                    <a:solidFill>
                      <a:srgbClr val="C00000"/>
                    </a:solidFill>
                    <a:latin typeface="Times New Roman" pitchFamily="18" charset="0"/>
                    <a:cs typeface="Times New Roman" pitchFamily="18" charset="0"/>
                  </a:rPr>
                  <a:t> </a:t>
                </a:r>
                <a:r>
                  <a:rPr lang="en-US" sz="4000" dirty="0" smtClean="0">
                    <a:solidFill>
                      <a:srgbClr val="A50021"/>
                    </a:solidFill>
                    <a:latin typeface="Times New Roman" pitchFamily="18" charset="0"/>
                    <a:cs typeface="Times New Roman" pitchFamily="18" charset="0"/>
                  </a:rPr>
                  <a:t> </a:t>
                </a:r>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404947" y="0"/>
                <a:ext cx="8425339" cy="1143000"/>
              </a:xfrm>
              <a:prstGeom prst="rect">
                <a:avLst/>
              </a:prstGeom>
              <a:blipFill rotWithShape="0">
                <a:blip r:embed="rId2"/>
                <a:stretch>
                  <a:fillRect l="-3615" b="-26596"/>
                </a:stretch>
              </a:blipFill>
            </p:spPr>
            <p:txBody>
              <a:bodyPr/>
              <a:lstStyle/>
              <a:p>
                <a:r>
                  <a:rPr lang="en-GB">
                    <a:noFill/>
                  </a:rPr>
                  <a:t> </a:t>
                </a:r>
              </a:p>
            </p:txBody>
          </p:sp>
        </mc:Fallback>
      </mc:AlternateContent>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4127944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211667" y="777158"/>
                <a:ext cx="9000065" cy="5658811"/>
              </a:xfrm>
            </p:spPr>
            <p:txBody>
              <a:bodyPr>
                <a:noAutofit/>
              </a:bodyPr>
              <a:lstStyle/>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Let us express the population parameter as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𝑝</m:t>
                    </m:r>
                    <m:r>
                      <a:rPr lang="en-US" sz="1800" i="1" dirty="0" smtClean="0">
                        <a:latin typeface="Cambria Math" panose="02040503050406030204" pitchFamily="18" charset="0"/>
                        <a:cs typeface="Times New Roman" panose="02020603050405020304" pitchFamily="18" charset="0"/>
                      </a:rPr>
                      <m:t>=</m:t>
                    </m:r>
                    <m:r>
                      <m:rPr>
                        <m:sty m:val="p"/>
                      </m:rPr>
                      <a:rPr lang="en-US" sz="1800" i="0" dirty="0" smtClean="0">
                        <a:latin typeface="Cambria Math" panose="02040503050406030204" pitchFamily="18" charset="0"/>
                        <a:cs typeface="Times New Roman" panose="02020603050405020304" pitchFamily="18" charset="0"/>
                      </a:rPr>
                      <m:t>the</m:t>
                    </m:r>
                    <m:r>
                      <a:rPr lang="en-US" sz="1800" i="0" dirty="0" smtClean="0">
                        <a:latin typeface="Cambria Math" panose="02040503050406030204" pitchFamily="18" charset="0"/>
                        <a:cs typeface="Times New Roman" panose="02020603050405020304" pitchFamily="18" charset="0"/>
                      </a:rPr>
                      <m:t> </m:t>
                    </m:r>
                    <m:r>
                      <m:rPr>
                        <m:sty m:val="p"/>
                      </m:rPr>
                      <a:rPr lang="en-US" sz="1800" i="0" dirty="0" smtClean="0">
                        <a:latin typeface="Cambria Math" panose="02040503050406030204" pitchFamily="18" charset="0"/>
                        <a:cs typeface="Times New Roman" panose="02020603050405020304" pitchFamily="18" charset="0"/>
                      </a:rPr>
                      <m:t>number</m:t>
                    </m:r>
                    <m:r>
                      <a:rPr lang="en-US" sz="1800" i="0" dirty="0" smtClean="0">
                        <a:latin typeface="Cambria Math" panose="02040503050406030204" pitchFamily="18" charset="0"/>
                        <a:cs typeface="Times New Roman" panose="02020603050405020304" pitchFamily="18" charset="0"/>
                      </a:rPr>
                      <m:t> </m:t>
                    </m:r>
                    <m:r>
                      <m:rPr>
                        <m:sty m:val="p"/>
                      </m:rPr>
                      <a:rPr lang="en-US" sz="1800" i="0" dirty="0" smtClean="0">
                        <a:latin typeface="Cambria Math" panose="02040503050406030204" pitchFamily="18" charset="0"/>
                        <a:cs typeface="Times New Roman" panose="02020603050405020304" pitchFamily="18" charset="0"/>
                      </a:rPr>
                      <m:t>of</m:t>
                    </m:r>
                    <m:r>
                      <a:rPr lang="en-US" sz="1800" i="0" dirty="0" smtClean="0">
                        <a:latin typeface="Cambria Math" panose="02040503050406030204" pitchFamily="18" charset="0"/>
                        <a:cs typeface="Times New Roman" panose="02020603050405020304" pitchFamily="18" charset="0"/>
                      </a:rPr>
                      <m:t> </m:t>
                    </m:r>
                    <m:r>
                      <m:rPr>
                        <m:sty m:val="p"/>
                      </m:rPr>
                      <a:rPr lang="en-US" sz="1800" i="0" dirty="0" smtClean="0">
                        <a:latin typeface="Cambria Math" panose="02040503050406030204" pitchFamily="18" charset="0"/>
                        <a:cs typeface="Times New Roman" panose="02020603050405020304" pitchFamily="18" charset="0"/>
                      </a:rPr>
                      <m:t>red</m:t>
                    </m:r>
                    <m:r>
                      <a:rPr lang="en-US" sz="1800" i="0" dirty="0" smtClean="0">
                        <a:latin typeface="Cambria Math" panose="02040503050406030204" pitchFamily="18" charset="0"/>
                        <a:cs typeface="Times New Roman" panose="02020603050405020304" pitchFamily="18" charset="0"/>
                      </a:rPr>
                      <m:t> </m:t>
                    </m:r>
                    <m:r>
                      <m:rPr>
                        <m:sty m:val="p"/>
                      </m:rPr>
                      <a:rPr lang="en-US" sz="1800" i="0" dirty="0" smtClean="0">
                        <a:latin typeface="Cambria Math" panose="02040503050406030204" pitchFamily="18" charset="0"/>
                        <a:cs typeface="Times New Roman" panose="02020603050405020304" pitchFamily="18" charset="0"/>
                      </a:rPr>
                      <m:t>chocolates</m:t>
                    </m:r>
                    <m:r>
                      <a:rPr lang="en-US" sz="1800" b="0" i="0" dirty="0" smtClean="0">
                        <a:latin typeface="Cambria Math" panose="02040503050406030204" pitchFamily="18" charset="0"/>
                        <a:cs typeface="Times New Roman" panose="02020603050405020304" pitchFamily="18" charset="0"/>
                      </a:rPr>
                      <m:t> </m:t>
                    </m:r>
                    <m:r>
                      <m:rPr>
                        <m:sty m:val="p"/>
                      </m:rPr>
                      <a:rPr lang="en-US" sz="1800" b="0" i="0" dirty="0" smtClean="0">
                        <a:latin typeface="Cambria Math" panose="02040503050406030204" pitchFamily="18" charset="0"/>
                        <a:cs typeface="Times New Roman" panose="02020603050405020304" pitchFamily="18" charset="0"/>
                      </a:rPr>
                      <m:t>in</m:t>
                    </m:r>
                    <m:r>
                      <a:rPr lang="en-US" sz="1800" b="0" i="0" dirty="0" smtClean="0">
                        <a:latin typeface="Cambria Math" panose="02040503050406030204" pitchFamily="18" charset="0"/>
                        <a:cs typeface="Times New Roman" panose="02020603050405020304" pitchFamily="18" charset="0"/>
                      </a:rPr>
                      <m:t> </m:t>
                    </m:r>
                    <m:r>
                      <m:rPr>
                        <m:sty m:val="p"/>
                      </m:rPr>
                      <a:rPr lang="en-US" sz="1800" b="0" i="0" dirty="0" smtClean="0">
                        <a:latin typeface="Cambria Math" panose="02040503050406030204" pitchFamily="18" charset="0"/>
                        <a:cs typeface="Times New Roman" panose="02020603050405020304" pitchFamily="18" charset="0"/>
                      </a:rPr>
                      <m:t>Box</m:t>
                    </m:r>
                    <m:r>
                      <a:rPr lang="en-US" sz="1800" b="0" i="0" dirty="0" smtClean="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𝐵</m:t>
                    </m:r>
                    <m:r>
                      <a:rPr lang="en-US" sz="1800" b="0" i="1" dirty="0" smtClean="0">
                        <a:latin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hypotheses of the problem can be stated as:</a:t>
                </a:r>
              </a:p>
              <a:p>
                <a:pPr marL="0" lvl="2" indent="0" algn="ctr">
                  <a:buClr>
                    <a:schemeClr val="accent3"/>
                  </a:buClr>
                  <a:buSzPct val="95000"/>
                  <a:buNone/>
                </a:pPr>
                <a:r>
                  <a:rPr lang="en-US" sz="1800" dirty="0" smtClean="0">
                    <a:cs typeface="Times New Roman" panose="02020603050405020304" pitchFamily="18" charset="0"/>
                  </a:rPr>
                  <a:t>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𝐻</m:t>
                        </m:r>
                      </m:e>
                      <m:sub>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𝑝</m:t>
                    </m:r>
                    <m:r>
                      <a:rPr lang="en-US" sz="1800" b="0" i="1" smtClean="0">
                        <a:latin typeface="Cambria Math" panose="02040503050406030204" pitchFamily="18" charset="0"/>
                        <a:cs typeface="Times New Roman" panose="02020603050405020304" pitchFamily="18" charset="0"/>
                      </a:rPr>
                      <m:t>=0.4</m:t>
                    </m:r>
                  </m:oMath>
                </a14:m>
                <a:r>
                  <a:rPr lang="en-US" sz="1800" b="0" dirty="0" smtClean="0">
                    <a:latin typeface="Times New Roman" panose="02020603050405020304" pitchFamily="18" charset="0"/>
                    <a:cs typeface="Times New Roman" panose="02020603050405020304" pitchFamily="18" charset="0"/>
                  </a:rPr>
                  <a:t>                       // Box B is on the table</a:t>
                </a:r>
              </a:p>
              <a:p>
                <a:pPr marL="0" lvl="2" indent="0" algn="just">
                  <a:buClr>
                    <a:schemeClr val="accent3"/>
                  </a:buClr>
                  <a:buSzPct val="95000"/>
                  <a:buNone/>
                </a:pPr>
                <a:r>
                  <a:rPr lang="en-US" sz="1800" dirty="0" smtClean="0">
                    <a:cs typeface="Times New Roman" panose="02020603050405020304" pitchFamily="18" charset="0"/>
                  </a:rPr>
                  <a:t>                                                       </a:t>
                </a:r>
                <a14:m>
                  <m:oMath xmlns:m="http://schemas.openxmlformats.org/officeDocument/2006/math">
                    <m:r>
                      <a:rPr lang="en-US" sz="1800" b="0" i="0" smtClean="0">
                        <a:latin typeface="Cambria Math" panose="02040503050406030204" pitchFamily="18" charset="0"/>
                        <a:cs typeface="Times New Roman" panose="02020603050405020304" pitchFamily="18" charset="0"/>
                      </a:rPr>
                      <m:t> </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 </m:t>
                        </m:r>
                        <m:r>
                          <a:rPr lang="en-US" sz="1800" i="1">
                            <a:latin typeface="Cambria Math" panose="02040503050406030204" pitchFamily="18" charset="0"/>
                            <a:cs typeface="Times New Roman" panose="02020603050405020304" pitchFamily="18" charset="0"/>
                          </a:rPr>
                          <m:t>𝐻</m:t>
                        </m:r>
                      </m:e>
                      <m:sub>
                        <m:r>
                          <a:rPr lang="en-US" sz="1800" b="0" i="1" smtClean="0">
                            <a:latin typeface="Cambria Math" panose="02040503050406030204" pitchFamily="18" charset="0"/>
                            <a:cs typeface="Times New Roman" panose="02020603050405020304" pitchFamily="18" charset="0"/>
                          </a:rPr>
                          <m:t>1</m:t>
                        </m:r>
                      </m:sub>
                    </m:sSub>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𝑝</m:t>
                    </m:r>
                    <m:r>
                      <a:rPr lang="en-US" sz="1800" i="1">
                        <a:latin typeface="Cambria Math" panose="02040503050406030204" pitchFamily="18" charset="0"/>
                        <a:cs typeface="Times New Roman" panose="02020603050405020304" pitchFamily="18" charset="0"/>
                      </a:rPr>
                      <m:t>=0.6</m:t>
                    </m:r>
                  </m:oMath>
                </a14:m>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Box A </a:t>
                </a:r>
                <a:r>
                  <a:rPr lang="en-US" sz="1800" dirty="0">
                    <a:latin typeface="Times New Roman" panose="02020603050405020304" pitchFamily="18" charset="0"/>
                    <a:cs typeface="Times New Roman" panose="02020603050405020304" pitchFamily="18" charset="0"/>
                  </a:rPr>
                  <a:t>is on the </a:t>
                </a:r>
                <a:r>
                  <a:rPr lang="en-US" sz="1800" dirty="0" smtClean="0">
                    <a:latin typeface="Times New Roman" panose="02020603050405020304" pitchFamily="18" charset="0"/>
                    <a:cs typeface="Times New Roman" panose="02020603050405020304" pitchFamily="18" charset="0"/>
                  </a:rPr>
                  <a:t>table</a:t>
                </a:r>
              </a:p>
              <a:p>
                <a:pPr marL="0" lvl="2" indent="0" algn="just">
                  <a:buClr>
                    <a:schemeClr val="accent3"/>
                  </a:buClr>
                  <a:buSzPct val="95000"/>
                  <a:buNone/>
                </a:pPr>
                <a:r>
                  <a:rPr lang="en-US" sz="1800" b="1" i="1" dirty="0" smtClean="0">
                    <a:latin typeface="Times New Roman" panose="02020603050405020304" pitchFamily="18" charset="0"/>
                    <a:cs typeface="Times New Roman" panose="02020603050405020304" pitchFamily="18" charset="0"/>
                  </a:rPr>
                  <a:t>Calculating </a:t>
                </a:r>
                <a14:m>
                  <m:oMath xmlns:m="http://schemas.openxmlformats.org/officeDocument/2006/math">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𝜶</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800" b="1" i="1"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In this example, the null hypothesis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cs typeface="Times New Roman" panose="02020603050405020304" pitchFamily="18" charset="0"/>
                  </a:rPr>
                  <a:t> specifies that the probability of drawing a red chocolate is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0.4</m:t>
                    </m:r>
                  </m:oMath>
                </a14:m>
                <a:r>
                  <a:rPr lang="en-US" sz="1800" dirty="0" smtClean="0">
                    <a:latin typeface="Times New Roman" panose="02020603050405020304" pitchFamily="18" charset="0"/>
                    <a:cs typeface="Times New Roman" panose="02020603050405020304" pitchFamily="18" charset="0"/>
                  </a:rPr>
                  <a:t>. This means that, lower proportion of red chocolates in observations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𝑖</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𝑠𝑎𝑚𝑝𝑙𝑒</m:t>
                    </m:r>
                    <m:r>
                      <a:rPr lang="en-US" sz="1800" i="1" dirty="0" smtClean="0">
                        <a:latin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cs typeface="Times New Roman" panose="02020603050405020304" pitchFamily="18" charset="0"/>
                  </a:rPr>
                  <a:t> favors the null hypothesis. In other words, </a:t>
                </a:r>
                <a:r>
                  <a:rPr lang="en-US" sz="1800" dirty="0" smtClean="0">
                    <a:solidFill>
                      <a:srgbClr val="A50021"/>
                    </a:solidFill>
                    <a:latin typeface="Times New Roman" panose="02020603050405020304" pitchFamily="18" charset="0"/>
                    <a:cs typeface="Times New Roman" panose="02020603050405020304" pitchFamily="18" charset="0"/>
                  </a:rPr>
                  <a:t>drawing all red chocolates </a:t>
                </a:r>
                <a:r>
                  <a:rPr lang="en-US" sz="1800" dirty="0" smtClean="0">
                    <a:latin typeface="Times New Roman" panose="02020603050405020304" pitchFamily="18" charset="0"/>
                    <a:cs typeface="Times New Roman" panose="02020603050405020304" pitchFamily="18" charset="0"/>
                  </a:rPr>
                  <a:t>provides</a:t>
                </a:r>
                <a:r>
                  <a:rPr lang="en-US" sz="1800" dirty="0" smtClean="0">
                    <a:solidFill>
                      <a:srgbClr val="A50021"/>
                    </a:solidFill>
                    <a:latin typeface="Times New Roman" panose="02020603050405020304" pitchFamily="18" charset="0"/>
                    <a:cs typeface="Times New Roman" panose="02020603050405020304" pitchFamily="18" charset="0"/>
                  </a:rPr>
                  <a:t> sufficient evidence to reject the null hypothesis. </a:t>
                </a:r>
                <a:r>
                  <a:rPr lang="en-US" sz="1800" dirty="0" smtClean="0">
                    <a:latin typeface="Times New Roman" panose="02020603050405020304" pitchFamily="18" charset="0"/>
                    <a:cs typeface="Times New Roman" panose="02020603050405020304" pitchFamily="18" charset="0"/>
                  </a:rPr>
                  <a:t>Then, the probability of making a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𝑇𝑦𝑝𝑒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𝐼</m:t>
                    </m:r>
                  </m:oMath>
                </a14:m>
                <a:r>
                  <a:rPr lang="en-US" sz="1800" dirty="0" smtClean="0">
                    <a:latin typeface="Times New Roman" panose="02020603050405020304" pitchFamily="18" charset="0"/>
                    <a:cs typeface="Times New Roman" panose="02020603050405020304" pitchFamily="18" charset="0"/>
                  </a:rPr>
                  <a:t> error is the probability of getting five red chocolates in a sample of five from Box B. That is,</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=5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𝑤h𝑒𝑛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=0.4</m:t>
                          </m:r>
                        </m:e>
                      </m:d>
                    </m:oMath>
                  </m:oMathPara>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Using the binomial distribution</a:t>
                </a:r>
              </a:p>
              <a:p>
                <a:pPr marL="0" lvl="2" indent="0" algn="ctr">
                  <a:buClr>
                    <a:schemeClr val="accent3"/>
                  </a:buClr>
                  <a:buSzPct val="95000"/>
                  <a:buNone/>
                </a:pPr>
                <a14:m>
                  <m:oMath xmlns:m="http://schemas.openxmlformats.org/officeDocument/2006/math">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num>
                      <m:den>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𝑥</m:t>
                            </m:r>
                          </m:e>
                        </m:d>
                        <m:r>
                          <a:rPr lang="en-US" sz="1800" b="0" i="1" smtClean="0">
                            <a:latin typeface="Cambria Math" panose="02040503050406030204" pitchFamily="18" charset="0"/>
                            <a:cs typeface="Times New Roman" panose="02020603050405020304" pitchFamily="18" charset="0"/>
                          </a:rPr>
                          <m:t>!</m:t>
                        </m:r>
                      </m:den>
                    </m:f>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𝑝</m:t>
                        </m:r>
                      </m:e>
                      <m:sup>
                        <m:r>
                          <a:rPr lang="en-US" sz="1800" b="0" i="1" smtClean="0">
                            <a:latin typeface="Cambria Math" panose="02040503050406030204" pitchFamily="18" charset="0"/>
                            <a:cs typeface="Times New Roman" panose="02020603050405020304" pitchFamily="18" charset="0"/>
                          </a:rPr>
                          <m:t>𝑥</m:t>
                        </m:r>
                      </m:sup>
                    </m:sSup>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m:t>
                        </m:r>
                        <m:r>
                          <a:rPr lang="en-US" sz="1800" b="0" i="1" smtClean="0">
                            <a:latin typeface="Cambria Math"/>
                            <a:cs typeface="Times New Roman" panose="02020603050405020304" pitchFamily="18" charset="0"/>
                          </a:rPr>
                          <m:t>1</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a:cs typeface="Times New Roman" panose="02020603050405020304" pitchFamily="18" charset="0"/>
                          </a:rPr>
                          <m:t>𝑝</m:t>
                        </m:r>
                        <m:r>
                          <a:rPr lang="en-US" sz="1800" b="0" i="1" smtClean="0">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𝑥</m:t>
                        </m:r>
                      </m:sup>
                    </m:sSup>
                  </m:oMath>
                </a14:m>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𝑤h𝑒𝑟𝑒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𝑛</m:t>
                    </m:r>
                    <m:r>
                      <a:rPr lang="en-US" sz="1800" i="1" dirty="0" smtClean="0">
                        <a:latin typeface="Cambria Math" panose="02040503050406030204" pitchFamily="18" charset="0"/>
                        <a:cs typeface="Times New Roman" panose="02020603050405020304" pitchFamily="18" charset="0"/>
                      </a:rPr>
                      <m:t>=5, </m:t>
                    </m:r>
                    <m:r>
                      <a:rPr lang="en-US" sz="1800" i="1" dirty="0" smtClean="0">
                        <a:latin typeface="Cambria Math" panose="02040503050406030204" pitchFamily="18" charset="0"/>
                        <a:cs typeface="Times New Roman" panose="02020603050405020304" pitchFamily="18" charset="0"/>
                      </a:rPr>
                      <m:t>𝑥</m:t>
                    </m:r>
                    <m:r>
                      <a:rPr lang="en-US" sz="1800" i="1" dirty="0" smtClean="0">
                        <a:latin typeface="Cambria Math" panose="02040503050406030204" pitchFamily="18" charset="0"/>
                        <a:cs typeface="Times New Roman" panose="02020603050405020304" pitchFamily="18" charset="0"/>
                      </a:rPr>
                      <m:t>=5</m:t>
                    </m:r>
                  </m:oMath>
                </a14:m>
                <a:endParaRPr lang="en-US" sz="1800" dirty="0" smtClean="0">
                  <a:latin typeface="Times New Roman" panose="02020603050405020304" pitchFamily="18" charset="0"/>
                  <a:cs typeface="Times New Roman" panose="02020603050405020304" pitchFamily="18" charset="0"/>
                </a:endParaRP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(0.4)</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5</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=0.01024</m:t>
                      </m:r>
                    </m:oMath>
                  </m:oMathPara>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r>
                  <a:rPr lang="en-US" sz="180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Thus, the probability of rejecting a true null hypothesis is </a:t>
                </a:r>
                <a14:m>
                  <m:oMath xmlns:m="http://schemas.openxmlformats.org/officeDocument/2006/math">
                    <m:r>
                      <a:rPr lang="en-US" sz="18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0.01.</m:t>
                    </m:r>
                  </m:oMath>
                </a14:m>
                <a:r>
                  <a:rPr lang="en-US" sz="1800" b="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 That is, there is approximately </a:t>
                </a:r>
                <a14:m>
                  <m:oMath xmlns:m="http://schemas.openxmlformats.org/officeDocument/2006/math">
                    <m:r>
                      <a:rPr lang="en-US" sz="1800" b="0" i="1" dirty="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1 </m:t>
                    </m:r>
                    <m:r>
                      <m:rPr>
                        <m:sty m:val="p"/>
                      </m:rPr>
                      <a:rPr lang="en-US" sz="1800" b="0" i="0" dirty="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in</m:t>
                    </m:r>
                    <m:r>
                      <a:rPr lang="en-US" sz="1800" b="0" i="1" dirty="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100 </m:t>
                    </m:r>
                  </m:oMath>
                </a14:m>
                <a:r>
                  <a:rPr lang="en-US" sz="1800" b="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chance that the box B will be mislabeled as box A.</a:t>
                </a:r>
              </a:p>
              <a:p>
                <a:pPr marL="0" lvl="2" indent="0" algn="ctr">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211667" y="777158"/>
                <a:ext cx="9000065" cy="5658811"/>
              </a:xfrm>
              <a:blipFill rotWithShape="1">
                <a:blip r:embed="rId2"/>
                <a:stretch>
                  <a:fillRect l="-610" r="-542"/>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a:xfrm>
                <a:off x="404947" y="-389467"/>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0" lvl="2">
                  <a:spcBef>
                    <a:spcPct val="0"/>
                  </a:spcBef>
                </a:pPr>
                <a:r>
                  <a:rPr lang="en-US" sz="4000" dirty="0" smtClean="0">
                    <a:solidFill>
                      <a:srgbClr val="A50021"/>
                    </a:solidFill>
                    <a:latin typeface="Times New Roman" pitchFamily="18" charset="0"/>
                    <a:cs typeface="Times New Roman" pitchFamily="18" charset="0"/>
                  </a:rPr>
                  <a:t>Example 6.8: </a:t>
                </a:r>
                <a:r>
                  <a:rPr lang="en-US" sz="4000" dirty="0">
                    <a:solidFill>
                      <a:srgbClr val="A50021"/>
                    </a:solidFill>
                    <a:latin typeface="Times New Roman" pitchFamily="18" charset="0"/>
                    <a:cs typeface="Times New Roman" pitchFamily="18" charset="0"/>
                  </a:rPr>
                  <a:t>Calculating</a:t>
                </a:r>
                <a:r>
                  <a:rPr lang="en-US" sz="4000" dirty="0">
                    <a:solidFill>
                      <a:srgbClr val="C00000"/>
                    </a:solidFill>
                    <a:latin typeface="Times New Roman" pitchFamily="18" charset="0"/>
                    <a:cs typeface="Times New Roman" pitchFamily="18" charset="0"/>
                  </a:rPr>
                  <a:t> </a:t>
                </a:r>
                <a14:m>
                  <m:oMath xmlns:m="http://schemas.openxmlformats.org/officeDocument/2006/math">
                    <m:r>
                      <a:rPr lang="en-US" sz="4000"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4000" dirty="0" smtClean="0">
                    <a:solidFill>
                      <a:srgbClr val="C00000"/>
                    </a:solidFill>
                    <a:latin typeface="Times New Roman" pitchFamily="18" charset="0"/>
                    <a:cs typeface="Times New Roman" pitchFamily="18" charset="0"/>
                  </a:rPr>
                  <a:t> </a:t>
                </a:r>
                <a:r>
                  <a:rPr lang="en-US" sz="4000" dirty="0" smtClean="0">
                    <a:solidFill>
                      <a:srgbClr val="A50021"/>
                    </a:solidFill>
                    <a:latin typeface="Times New Roman" pitchFamily="18" charset="0"/>
                    <a:cs typeface="Times New Roman" pitchFamily="18" charset="0"/>
                  </a:rPr>
                  <a:t> </a:t>
                </a:r>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404947" y="-389467"/>
                <a:ext cx="8425339" cy="1143000"/>
              </a:xfrm>
              <a:prstGeom prst="rect">
                <a:avLst/>
              </a:prstGeom>
              <a:blipFill rotWithShape="0">
                <a:blip r:embed="rId3"/>
                <a:stretch>
                  <a:fillRect l="-3615" b="-26596"/>
                </a:stretch>
              </a:blipFill>
            </p:spPr>
            <p:txBody>
              <a:bodyPr/>
              <a:lstStyle/>
              <a:p>
                <a:r>
                  <a:rPr lang="en-GB">
                    <a:noFill/>
                  </a:rPr>
                  <a:t> </a:t>
                </a:r>
              </a:p>
            </p:txBody>
          </p:sp>
        </mc:Fallback>
      </mc:AlternateContent>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934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1877"/>
          </a:xfrm>
        </p:spPr>
        <p:txBody>
          <a:bodyPr>
            <a:normAutofit/>
          </a:bodyPr>
          <a:lstStyle/>
          <a:p>
            <a:r>
              <a:rPr lang="en-US" sz="4000" b="1" dirty="0" smtClean="0">
                <a:solidFill>
                  <a:srgbClr val="A50021"/>
                </a:solidFill>
                <a:latin typeface="Times New Roman" pitchFamily="18" charset="0"/>
                <a:cs typeface="Times New Roman" pitchFamily="18" charset="0"/>
              </a:rPr>
              <a:t>In this presentation…</a:t>
            </a:r>
            <a:endParaRPr lang="en-IN" sz="40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579883"/>
            <a:ext cx="8501751" cy="4389120"/>
          </a:xfrm>
        </p:spPr>
        <p:txBody>
          <a:bodyPr>
            <a:noAutofit/>
          </a:bodyPr>
          <a:lstStyle/>
          <a:p>
            <a:r>
              <a:rPr lang="en-US" sz="2400" dirty="0" smtClean="0">
                <a:latin typeface="Times New Roman" panose="02020603050405020304" pitchFamily="18" charset="0"/>
                <a:cs typeface="Times New Roman" panose="02020603050405020304" pitchFamily="18" charset="0"/>
              </a:rPr>
              <a:t>Principle of Statistical Inference (SI)</a:t>
            </a:r>
          </a:p>
          <a:p>
            <a:pPr lvl="8"/>
            <a:endParaRPr lang="en-US" sz="12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Hypothesis in  SI</a:t>
            </a:r>
          </a:p>
          <a:p>
            <a:pPr lvl="8"/>
            <a:endParaRPr lang="en-US" sz="12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Hypotheses testing </a:t>
            </a:r>
            <a:r>
              <a:rPr lang="en-US" sz="2400" dirty="0" smtClean="0">
                <a:latin typeface="Times New Roman" panose="02020603050405020304" pitchFamily="18" charset="0"/>
                <a:cs typeface="Times New Roman" panose="02020603050405020304" pitchFamily="18" charset="0"/>
              </a:rPr>
              <a:t>procedures</a:t>
            </a:r>
          </a:p>
          <a:p>
            <a:pPr lvl="8"/>
            <a:r>
              <a:rPr lang="en-US" sz="1200" dirty="0" smtClean="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Errors in hypothesis testing</a:t>
            </a:r>
          </a:p>
          <a:p>
            <a:pPr lvl="8"/>
            <a:endParaRPr lang="en-US" sz="12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Case Study 1: Coffee Sale</a:t>
            </a:r>
          </a:p>
          <a:p>
            <a:pPr lvl="8"/>
            <a:endParaRPr lang="en-US" sz="12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Case Study 2: Machine Testing</a:t>
            </a:r>
          </a:p>
          <a:p>
            <a:pPr lvl="8"/>
            <a:endParaRPr lang="en-US" sz="12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Summary of Sampling Distributions in  Hypothesis Testing  </a:t>
            </a:r>
          </a:p>
          <a:p>
            <a:endParaRPr lang="en-US" sz="2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3839953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180714" y="1234313"/>
                <a:ext cx="9000065" cy="5309362"/>
              </a:xfrm>
            </p:spPr>
            <p:txBody>
              <a:bodyPr>
                <a:noAutofit/>
              </a:bodyPr>
              <a:lstStyle/>
              <a:p>
                <a:pPr marL="0" lvl="2" indent="0" algn="just">
                  <a:buClr>
                    <a:schemeClr val="accent3"/>
                  </a:buClr>
                  <a:buSzPct val="95000"/>
                  <a:buNone/>
                </a:pPr>
                <a:r>
                  <a:rPr lang="en-US" sz="1800" b="1" i="1" dirty="0" smtClean="0">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r>
                  <a:rPr lang="en-US" sz="1800" dirty="0" smtClean="0">
                    <a:cs typeface="Times New Roman" panose="02020603050405020304" pitchFamily="18" charset="0"/>
                  </a:rPr>
                  <a:t>The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𝑇𝑦𝑝𝑒</m:t>
                    </m:r>
                    <m:r>
                      <a:rPr lang="en-US" sz="1800" i="1" dirty="0" smtClean="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𝐼</m:t>
                    </m:r>
                    <m:r>
                      <a:rPr lang="en-US" sz="1800" i="1" dirty="0" smtClean="0">
                        <a:latin typeface="Cambria Math" panose="02040503050406030204" pitchFamily="18" charset="0"/>
                        <a:cs typeface="Times New Roman" panose="02020603050405020304" pitchFamily="18" charset="0"/>
                      </a:rPr>
                      <m:t>𝐼</m:t>
                    </m:r>
                  </m:oMath>
                </a14:m>
                <a:r>
                  <a:rPr lang="en-US" sz="1800" dirty="0" smtClean="0">
                    <a:latin typeface="Times New Roman" panose="02020603050405020304" pitchFamily="18" charset="0"/>
                    <a:cs typeface="Times New Roman" panose="02020603050405020304" pitchFamily="18" charset="0"/>
                  </a:rPr>
                  <a:t> error occurs if we fail to reject the null hypothesis when it is not true. For the current illustration, such a situation occurs, </a:t>
                </a:r>
                <a:r>
                  <a:rPr lang="en-US" sz="1800" dirty="0" smtClean="0">
                    <a:solidFill>
                      <a:srgbClr val="0B5ED7"/>
                    </a:solidFill>
                    <a:latin typeface="Times New Roman" panose="02020603050405020304" pitchFamily="18" charset="0"/>
                    <a:cs typeface="Times New Roman" panose="02020603050405020304" pitchFamily="18" charset="0"/>
                  </a:rPr>
                  <a:t>if Box A is on the table but we did not get the five red chocolates required to reject the hypothesis that Box B is on the table</a:t>
                </a:r>
                <a:r>
                  <a:rPr lang="en-US" sz="1800" dirty="0" smtClean="0">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probability of </a:t>
                </a:r>
                <a14:m>
                  <m:oMath xmlns:m="http://schemas.openxmlformats.org/officeDocument/2006/math">
                    <m:r>
                      <a:rPr lang="en-US" sz="1800" i="1" dirty="0">
                        <a:latin typeface="Cambria Math" panose="02040503050406030204" pitchFamily="18" charset="0"/>
                        <a:cs typeface="Times New Roman" panose="02020603050405020304" pitchFamily="18" charset="0"/>
                      </a:rPr>
                      <m:t>𝑇𝑦𝑝𝑒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𝐼𝐼</m:t>
                    </m:r>
                  </m:oMath>
                </a14:m>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error is then the probability of getting four or fewer red chocolates in a sample of five from Box A.</a:t>
                </a: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That is,</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≤4           </m:t>
                          </m:r>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when</m:t>
                          </m:r>
                          <m:r>
                            <a:rPr lang="en-US" sz="1800" b="0" i="0"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=0.6</m:t>
                          </m:r>
                        </m:e>
                      </m:d>
                    </m:oMath>
                  </m:oMathPara>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Using the probability rule:</a:t>
                </a: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≤4</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=5)=1</m:t>
                      </m:r>
                    </m:oMath>
                  </m:oMathPara>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That is,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≤4</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1800" i="1">
                        <a:latin typeface="Cambria Math" panose="02040503050406030204" pitchFamily="18" charset="0"/>
                        <a:ea typeface="Cambria Math" panose="02040503050406030204" pitchFamily="18" charset="0"/>
                        <a:cs typeface="Times New Roman" panose="02020603050405020304" pitchFamily="18" charset="0"/>
                      </a:rPr>
                      <m:t>𝑃</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=5)</m:t>
                    </m:r>
                  </m:oMath>
                </a14:m>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Now,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𝑃</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=5)=</m:t>
                    </m:r>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(0.6)</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5</m:t>
                        </m:r>
                      </m:sup>
                    </m:sSup>
                  </m:oMath>
                </a14:m>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Hence,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𝛽</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(0.6)</m:t>
                        </m:r>
                      </m:e>
                      <m:sup>
                        <m:r>
                          <a:rPr lang="en-US" sz="1800" i="1">
                            <a:latin typeface="Cambria Math" panose="02040503050406030204" pitchFamily="18" charset="0"/>
                            <a:ea typeface="Cambria Math" panose="02040503050406030204" pitchFamily="18" charset="0"/>
                            <a:cs typeface="Times New Roman" panose="02020603050405020304" pitchFamily="18" charset="0"/>
                          </a:rPr>
                          <m:t>5</m:t>
                        </m:r>
                      </m:sup>
                    </m:sSup>
                  </m:oMath>
                </a14:m>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=1−0.07776=0.92224</m:t>
                      </m:r>
                    </m:oMath>
                  </m:oMathPara>
                </a14:m>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endParaRPr lang="en-US" sz="180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just">
                  <a:buClr>
                    <a:schemeClr val="accent3"/>
                  </a:buClr>
                  <a:buSzPct val="95000"/>
                  <a:buNone/>
                </a:pPr>
                <a:r>
                  <a:rPr lang="en-US" sz="180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That is, the probability of making </a:t>
                </a:r>
                <a14:m>
                  <m:oMath xmlns:m="http://schemas.openxmlformats.org/officeDocument/2006/math">
                    <m:r>
                      <a:rPr lang="en-US" sz="1800" i="1" dirty="0">
                        <a:solidFill>
                          <a:srgbClr val="0B5ED7"/>
                        </a:solidFill>
                        <a:latin typeface="Cambria Math" panose="02040503050406030204" pitchFamily="18" charset="0"/>
                        <a:cs typeface="Times New Roman" panose="02020603050405020304" pitchFamily="18" charset="0"/>
                      </a:rPr>
                      <m:t>𝑇𝑦𝑝𝑒</m:t>
                    </m:r>
                    <m:r>
                      <a:rPr lang="en-US" sz="1800" i="1" dirty="0">
                        <a:solidFill>
                          <a:srgbClr val="0B5ED7"/>
                        </a:solidFill>
                        <a:latin typeface="Cambria Math" panose="02040503050406030204" pitchFamily="18" charset="0"/>
                        <a:cs typeface="Times New Roman" panose="02020603050405020304" pitchFamily="18" charset="0"/>
                      </a:rPr>
                      <m:t> </m:t>
                    </m:r>
                    <m:r>
                      <a:rPr lang="en-US" sz="1800" i="1" dirty="0">
                        <a:solidFill>
                          <a:srgbClr val="0B5ED7"/>
                        </a:solidFill>
                        <a:latin typeface="Cambria Math" panose="02040503050406030204" pitchFamily="18" charset="0"/>
                        <a:cs typeface="Times New Roman" panose="02020603050405020304" pitchFamily="18" charset="0"/>
                      </a:rPr>
                      <m:t>𝐼𝐼</m:t>
                    </m:r>
                  </m:oMath>
                </a14:m>
                <a:r>
                  <a:rPr lang="en-US" sz="1800" dirty="0">
                    <a:solidFill>
                      <a:srgbClr val="0B5ED7"/>
                    </a:solidFill>
                    <a:latin typeface="Times New Roman" panose="02020603050405020304" pitchFamily="18" charset="0"/>
                    <a:cs typeface="Times New Roman" panose="02020603050405020304" pitchFamily="18" charset="0"/>
                  </a:rPr>
                  <a:t> error </a:t>
                </a:r>
                <a:r>
                  <a:rPr lang="en-US" sz="1800" dirty="0" smtClean="0">
                    <a:solidFill>
                      <a:srgbClr val="0B5ED7"/>
                    </a:solidFill>
                    <a:latin typeface="Times New Roman" panose="02020603050405020304" pitchFamily="18" charset="0"/>
                    <a:cs typeface="Times New Roman" panose="02020603050405020304" pitchFamily="18" charset="0"/>
                  </a:rPr>
                  <a:t>is over </a:t>
                </a:r>
                <a14:m>
                  <m:oMath xmlns:m="http://schemas.openxmlformats.org/officeDocument/2006/math">
                    <m:r>
                      <a:rPr lang="en-US" sz="1800" i="1" dirty="0" smtClean="0">
                        <a:solidFill>
                          <a:srgbClr val="0B5ED7"/>
                        </a:solidFill>
                        <a:latin typeface="Cambria Math" panose="02040503050406030204" pitchFamily="18" charset="0"/>
                        <a:cs typeface="Times New Roman" panose="02020603050405020304" pitchFamily="18" charset="0"/>
                      </a:rPr>
                      <m:t>92%</m:t>
                    </m:r>
                  </m:oMath>
                </a14:m>
                <a:r>
                  <a:rPr lang="en-US" sz="1800" dirty="0" smtClean="0">
                    <a:solidFill>
                      <a:srgbClr val="0B5ED7"/>
                    </a:solidFill>
                    <a:latin typeface="Times New Roman" panose="02020603050405020304" pitchFamily="18" charset="0"/>
                    <a:cs typeface="Times New Roman" panose="02020603050405020304" pitchFamily="18" charset="0"/>
                  </a:rPr>
                  <a:t>. This means that, if Box A is on the table, the probability that we will be unable to detect it is </a:t>
                </a:r>
                <a14:m>
                  <m:oMath xmlns:m="http://schemas.openxmlformats.org/officeDocument/2006/math">
                    <m:r>
                      <a:rPr lang="en-US" sz="1800" i="1" dirty="0" smtClean="0">
                        <a:solidFill>
                          <a:srgbClr val="0B5ED7"/>
                        </a:solidFill>
                        <a:latin typeface="Cambria Math" panose="02040503050406030204" pitchFamily="18" charset="0"/>
                        <a:cs typeface="Times New Roman" panose="02020603050405020304" pitchFamily="18" charset="0"/>
                      </a:rPr>
                      <m:t>0.92</m:t>
                    </m:r>
                  </m:oMath>
                </a14:m>
                <a:r>
                  <a:rPr lang="en-US" sz="180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a:t>
                </a:r>
                <a:endParaRPr lang="en-US" sz="18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0" lvl="2" indent="0" algn="ctr">
                  <a:buClr>
                    <a:schemeClr val="accent3"/>
                  </a:buClr>
                  <a:buSzPct val="95000"/>
                  <a:buNone/>
                </a:pPr>
                <a:endParaRPr lang="en-US" sz="18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180714" y="1234313"/>
                <a:ext cx="9000065" cy="5309362"/>
              </a:xfrm>
              <a:blipFill rotWithShape="1">
                <a:blip r:embed="rId2"/>
                <a:stretch>
                  <a:fillRect l="-610" r="-542" b="-8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a:xfrm>
                <a:off x="404947" y="8465"/>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0" lvl="2">
                  <a:spcBef>
                    <a:spcPct val="0"/>
                  </a:spcBef>
                </a:pPr>
                <a:r>
                  <a:rPr lang="en-US" sz="4000" dirty="0" smtClean="0">
                    <a:solidFill>
                      <a:srgbClr val="A50021"/>
                    </a:solidFill>
                    <a:latin typeface="Times New Roman" pitchFamily="18" charset="0"/>
                    <a:cs typeface="Times New Roman" pitchFamily="18" charset="0"/>
                  </a:rPr>
                  <a:t>Example 6.8: </a:t>
                </a:r>
                <a:r>
                  <a:rPr lang="en-US" sz="4000" dirty="0">
                    <a:solidFill>
                      <a:srgbClr val="A50021"/>
                    </a:solidFill>
                    <a:latin typeface="Times New Roman" pitchFamily="18" charset="0"/>
                    <a:cs typeface="Times New Roman" pitchFamily="18" charset="0"/>
                  </a:rPr>
                  <a:t>Calculating</a:t>
                </a:r>
                <a:r>
                  <a:rPr lang="en-US" sz="4000" dirty="0">
                    <a:solidFill>
                      <a:srgbClr val="C00000"/>
                    </a:solidFill>
                    <a:latin typeface="Times New Roman" pitchFamily="18" charset="0"/>
                    <a:cs typeface="Times New Roman" pitchFamily="18" charset="0"/>
                  </a:rPr>
                  <a:t> </a:t>
                </a:r>
                <a14:m>
                  <m:oMath xmlns:m="http://schemas.openxmlformats.org/officeDocument/2006/math">
                    <m:r>
                      <a:rPr lang="en-US" sz="4000" b="1"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𝜷</m:t>
                    </m:r>
                  </m:oMath>
                </a14:m>
                <a:r>
                  <a:rPr lang="en-US" sz="4000" dirty="0">
                    <a:solidFill>
                      <a:srgbClr val="C00000"/>
                    </a:solidFill>
                    <a:latin typeface="Times New Roman" pitchFamily="18" charset="0"/>
                    <a:cs typeface="Times New Roman" pitchFamily="18" charset="0"/>
                  </a:rPr>
                  <a:t> </a:t>
                </a:r>
                <a:r>
                  <a:rPr lang="en-US" sz="4000" dirty="0">
                    <a:solidFill>
                      <a:srgbClr val="A50021"/>
                    </a:solidFill>
                    <a:latin typeface="Times New Roman" pitchFamily="18" charset="0"/>
                    <a:cs typeface="Times New Roman" pitchFamily="18" charset="0"/>
                  </a:rPr>
                  <a:t> </a:t>
                </a:r>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404947" y="8465"/>
                <a:ext cx="8425339" cy="1143000"/>
              </a:xfrm>
              <a:prstGeom prst="rect">
                <a:avLst/>
              </a:prstGeom>
              <a:blipFill rotWithShape="0">
                <a:blip r:embed="rId3"/>
                <a:stretch>
                  <a:fillRect l="-3615" b="-26596"/>
                </a:stretch>
              </a:blipFill>
            </p:spPr>
            <p:txBody>
              <a:bodyPr/>
              <a:lstStyle/>
              <a:p>
                <a:r>
                  <a:rPr lang="en-GB">
                    <a:noFill/>
                  </a:rPr>
                  <a:t> </a:t>
                </a:r>
              </a:p>
            </p:txBody>
          </p:sp>
        </mc:Fallback>
      </mc:AlternateContent>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
        <p:nvSpPr>
          <p:cNvPr id="9"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3056819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p:sp>
        <p:nvSpPr>
          <p:cNvPr id="19" name="Content Placeholder 2"/>
          <p:cNvSpPr>
            <a:spLocks noGrp="1"/>
          </p:cNvSpPr>
          <p:nvPr>
            <p:ph idx="1"/>
          </p:nvPr>
        </p:nvSpPr>
        <p:spPr>
          <a:xfrm>
            <a:off x="404947" y="1401756"/>
            <a:ext cx="8425339" cy="4859450"/>
          </a:xfrm>
        </p:spPr>
        <p:txBody>
          <a:bodyPr>
            <a:normAutofit/>
          </a:bodyPr>
          <a:lstStyle/>
          <a:p>
            <a:pPr marL="0" lvl="2"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A coffee vendor nearby Kharagpur railway station has been having average sales of 500 cups per day. Because of the development of a bus stand nearby, it expects to increase its sales. During the first 12 days, after the inauguration of the bus stand, the daily sales were as under:</a:t>
            </a:r>
          </a:p>
          <a:p>
            <a:pPr marL="0" lvl="2"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0" lvl="2" indent="0" algn="ctr">
              <a:buClr>
                <a:schemeClr val="accent3"/>
              </a:buClr>
              <a:buSzPct val="95000"/>
              <a:buNone/>
            </a:pPr>
            <a:r>
              <a:rPr lang="en-US" sz="2000" dirty="0" smtClean="0">
                <a:solidFill>
                  <a:srgbClr val="0B5ED7"/>
                </a:solidFill>
                <a:latin typeface="Times New Roman" panose="02020603050405020304" pitchFamily="18" charset="0"/>
                <a:cs typeface="Times New Roman" panose="02020603050405020304" pitchFamily="18" charset="0"/>
              </a:rPr>
              <a:t>550  570  490  615  505  580  570  460  600  580  530  526</a:t>
            </a:r>
          </a:p>
          <a:p>
            <a:pPr marL="457200" lvl="2" indent="-457200" algn="ctr">
              <a:buClr>
                <a:schemeClr val="accent3"/>
              </a:buClr>
              <a:buSzPct val="95000"/>
              <a:buAutoNum type="arabicPlain" startAt="550"/>
            </a:pPr>
            <a:endParaRPr lang="en-US" sz="20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On the basis of this sample information, can we conclude that the sales of coffee have increased? </a:t>
            </a:r>
          </a:p>
          <a:p>
            <a:pPr marL="0" lvl="2" indent="0" algn="just">
              <a:buClr>
                <a:schemeClr val="accent3"/>
              </a:buClr>
              <a:buSzPct val="95000"/>
              <a:buNone/>
            </a:pPr>
            <a:endParaRPr lang="en-US" sz="10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Consider 5% level of confidence.</a:t>
            </a:r>
          </a:p>
          <a:p>
            <a:pPr marL="27305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372290" y="151183"/>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Case Study 1: </a:t>
            </a:r>
            <a:r>
              <a:rPr lang="en-US" sz="4000" b="1" dirty="0" smtClean="0">
                <a:solidFill>
                  <a:srgbClr val="A50021"/>
                </a:solidFill>
                <a:latin typeface="Times New Roman" panose="02020603050405020304" pitchFamily="18" charset="0"/>
                <a:cs typeface="Times New Roman" panose="02020603050405020304" pitchFamily="18" charset="0"/>
              </a:rPr>
              <a:t>Coffee Sale</a:t>
            </a:r>
            <a:endParaRPr lang="en-IN" sz="4000" dirty="0">
              <a:solidFill>
                <a:srgbClr val="A50021"/>
              </a:solidFill>
              <a:latin typeface="Times New Roman" pitchFamily="18" charset="0"/>
              <a:cs typeface="Times New Roman" pitchFamily="18" charset="0"/>
            </a:endParaRPr>
          </a:p>
        </p:txBody>
      </p:sp>
      <p:pic>
        <p:nvPicPr>
          <p:cNvPr id="14338" name="Picture 2" descr="Image result for images of coffee cup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6073" y="4059237"/>
            <a:ext cx="2704802" cy="2589213"/>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313128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948449"/>
                <a:ext cx="8425339" cy="4119842"/>
              </a:xfrm>
            </p:spPr>
            <p:txBody>
              <a:bodyPr>
                <a:normAutofit/>
              </a:bodyPr>
              <a:lstStyle/>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following </a:t>
                </a:r>
                <a:r>
                  <a:rPr lang="en-US" sz="2000" dirty="0" smtClean="0">
                    <a:solidFill>
                      <a:srgbClr val="0B5ED7"/>
                    </a:solidFill>
                    <a:latin typeface="Times New Roman" panose="02020603050405020304" pitchFamily="18" charset="0"/>
                    <a:ea typeface="Tahoma" panose="020B0604030504040204" pitchFamily="34" charset="0"/>
                    <a:cs typeface="Times New Roman" panose="02020603050405020304" pitchFamily="18" charset="0"/>
                  </a:rPr>
                  <a:t>five steps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are followed when testing hypothesis</a:t>
                </a:r>
              </a:p>
              <a:p>
                <a:pPr marL="53975" indent="0">
                  <a:buNone/>
                </a:pP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Specify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latin typeface="Cambria Math" panose="02040503050406030204" pitchFamily="18" charset="0"/>
                            <a:ea typeface="Tahoma" panose="020B0604030504040204" pitchFamily="34" charset="0"/>
                            <a:cs typeface="Times New Roman" panose="02020603050405020304" pitchFamily="18" charset="0"/>
                          </a:rPr>
                          <m:t>1</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 the null and alternate hypothesis, and an </a:t>
                </a:r>
                <a:r>
                  <a:rPr lang="en-US" sz="2000" b="1"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rPr>
                  <a:t>acceptable level of </a:t>
                </a:r>
                <a14:m>
                  <m:oMath xmlns:m="http://schemas.openxmlformats.org/officeDocument/2006/math">
                    <m:r>
                      <a:rPr lang="en-US" sz="2000" b="1"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a:t>
                </a:r>
              </a:p>
              <a:p>
                <a:pPr marL="2157095" lvl="6" indent="-457200">
                  <a:buFont typeface="+mj-lt"/>
                  <a:buAutoNum type="arabicPeriod"/>
                </a:pPr>
                <a:endParaRPr lang="en-US" sz="1000" b="1"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Determine an appropriate sample-based test statistics and the </a:t>
                </a:r>
                <a:r>
                  <a:rPr lang="en-US" sz="2000" b="1" dirty="0" smtClean="0">
                    <a:solidFill>
                      <a:srgbClr val="A50021"/>
                    </a:solidFill>
                    <a:latin typeface="Times New Roman" panose="02020603050405020304" pitchFamily="18" charset="0"/>
                    <a:ea typeface="Tahoma" panose="020B0604030504040204" pitchFamily="34" charset="0"/>
                    <a:cs typeface="Times New Roman" panose="02020603050405020304" pitchFamily="18" charset="0"/>
                  </a:rPr>
                  <a:t>rejection region</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for the specified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2705735" lvl="8" indent="-457200">
                  <a:buFont typeface="+mj-lt"/>
                  <a:buAutoNum type="arabicPeriod"/>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Collect the sample data and calculate the test statistics.</a:t>
                </a:r>
              </a:p>
              <a:p>
                <a:pPr marL="2705735" lvl="8" indent="-457200">
                  <a:buFont typeface="+mj-lt"/>
                  <a:buAutoNum type="arabicPeriod"/>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Make a decision to either reject or fail to reject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2705735" lvl="8" indent="-457200">
                  <a:buFont typeface="+mj-lt"/>
                  <a:buAutoNum type="arabicPeriod"/>
                </a:pPr>
                <a:endParaRPr lang="en-US" sz="800" dirty="0" smtClean="0">
                  <a:latin typeface="Times New Roman" panose="02020603050405020304" pitchFamily="18" charset="0"/>
                  <a:ea typeface="Tahoma" panose="020B0604030504040204" pitchFamily="34" charset="0"/>
                  <a:cs typeface="Times New Roman" panose="02020603050405020304" pitchFamily="18" charset="0"/>
                </a:endParaRPr>
              </a:p>
              <a:p>
                <a:pPr marL="511175" indent="-4572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Interpret the result in common language suitable for practitioner.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948449"/>
                <a:ext cx="8425339" cy="4119842"/>
              </a:xfrm>
              <a:blipFill rotWithShape="1">
                <a:blip r:embed="rId2"/>
                <a:stretch>
                  <a:fillRect l="-145" t="-741"/>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
        <p:nvSpPr>
          <p:cNvPr id="6" name="Title 1"/>
          <p:cNvSpPr>
            <a:spLocks noGrp="1"/>
          </p:cNvSpPr>
          <p:nvPr>
            <p:ph type="title"/>
          </p:nvPr>
        </p:nvSpPr>
        <p:spPr>
          <a:xfrm>
            <a:off x="372290" y="620486"/>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Hypothesis </a:t>
            </a:r>
            <a:r>
              <a:rPr lang="en-US" sz="4000" dirty="0">
                <a:solidFill>
                  <a:srgbClr val="A50021"/>
                </a:solidFill>
                <a:latin typeface="Times New Roman" pitchFamily="18" charset="0"/>
                <a:cs typeface="Times New Roman" pitchFamily="18" charset="0"/>
              </a:rPr>
              <a:t>T</a:t>
            </a:r>
            <a:r>
              <a:rPr lang="en-US" sz="4000" dirty="0" smtClean="0">
                <a:solidFill>
                  <a:srgbClr val="A50021"/>
                </a:solidFill>
                <a:latin typeface="Times New Roman" pitchFamily="18" charset="0"/>
                <a:cs typeface="Times New Roman" pitchFamily="18" charset="0"/>
              </a:rPr>
              <a:t>esting : 5 Steps	</a:t>
            </a:r>
            <a:endParaRPr lang="en-IN" sz="4000" dirty="0">
              <a:solidFill>
                <a:srgbClr val="A50021"/>
              </a:solidFill>
              <a:latin typeface="Times New Roman" pitchFamily="18" charset="0"/>
              <a:cs typeface="Times New Roman" pitchFamily="18" charset="0"/>
            </a:endParaRPr>
          </a:p>
        </p:txBody>
      </p:sp>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471987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425339" cy="4859450"/>
              </a:xfrm>
            </p:spPr>
            <p:txBody>
              <a:bodyPr>
                <a:normAutofit/>
              </a:bodyPr>
              <a:lstStyle/>
              <a:p>
                <a:pPr marL="0" lvl="2" indent="0" algn="just">
                  <a:buClr>
                    <a:schemeClr val="accent3"/>
                  </a:buClr>
                  <a:buSzPct val="95000"/>
                  <a:buNone/>
                </a:pPr>
                <a:r>
                  <a:rPr lang="en-US" sz="2000" b="1" dirty="0" smtClean="0">
                    <a:solidFill>
                      <a:srgbClr val="0B5ED7"/>
                    </a:solidFill>
                    <a:latin typeface="Times New Roman" panose="02020603050405020304" pitchFamily="18" charset="0"/>
                    <a:cs typeface="Times New Roman" panose="02020603050405020304" pitchFamily="18" charset="0"/>
                  </a:rPr>
                  <a:t>Step 1: Specification of hypothesis and acceptable level of </a:t>
                </a:r>
                <a14:m>
                  <m:oMath xmlns:m="http://schemas.openxmlformats.org/officeDocument/2006/math">
                    <m:r>
                      <a:rPr lang="en-US" sz="2000" b="1" i="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𝛂</m:t>
                    </m:r>
                  </m:oMath>
                </a14:m>
                <a:endParaRPr lang="en-US" sz="2000" b="1" dirty="0" smtClean="0">
                  <a:solidFill>
                    <a:srgbClr val="0B5ED7"/>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Let us consider the hypotheses for the given problem as follows.</a:t>
                </a: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 xmlns:m="http://schemas.openxmlformats.org/officeDocument/2006/math">
                    <m:sSub>
                      <m:sSubPr>
                        <m:ctrlPr>
                          <a:rPr lang="en-US" sz="1800" i="1" dirty="0" smtClean="0">
                            <a:solidFill>
                              <a:prstClr val="black"/>
                            </a:solidFill>
                            <a:latin typeface="Cambria Math" panose="02040503050406030204" pitchFamily="18" charset="0"/>
                            <a:cs typeface="Times New Roman" panose="02020603050405020304" pitchFamily="18" charset="0"/>
                          </a:rPr>
                        </m:ctrlPr>
                      </m:sSubPr>
                      <m:e>
                        <m:r>
                          <a:rPr lang="en-US" sz="1800" b="0" i="1" dirty="0" smtClean="0">
                            <a:solidFill>
                              <a:prstClr val="black"/>
                            </a:solidFill>
                            <a:latin typeface="Cambria Math" panose="02040503050406030204" pitchFamily="18" charset="0"/>
                            <a:cs typeface="Times New Roman" panose="02020603050405020304" pitchFamily="18" charset="0"/>
                          </a:rPr>
                          <m:t>𝐻</m:t>
                        </m:r>
                      </m:e>
                      <m:sub>
                        <m:r>
                          <a:rPr lang="en-US" sz="1800" b="0" i="1" dirty="0" smtClean="0">
                            <a:solidFill>
                              <a:prstClr val="black"/>
                            </a:solidFill>
                            <a:latin typeface="Cambria Math" panose="02040503050406030204" pitchFamily="18" charset="0"/>
                            <a:cs typeface="Times New Roman" panose="02020603050405020304" pitchFamily="18" charset="0"/>
                          </a:rPr>
                          <m:t>0</m:t>
                        </m:r>
                      </m:sub>
                    </m:sSub>
                    <m:r>
                      <a:rPr lang="en-US" sz="1800" b="0" i="1" dirty="0" smtClean="0">
                        <a:solidFill>
                          <a:prstClr val="black"/>
                        </a:solidFill>
                        <a:latin typeface="Cambria Math" panose="02040503050406030204" pitchFamily="18" charset="0"/>
                        <a:cs typeface="Times New Roman" panose="02020603050405020304" pitchFamily="18" charset="0"/>
                      </a:rPr>
                      <m:t>:</m:t>
                    </m:r>
                    <m:r>
                      <a:rPr lang="en-US" sz="1800" b="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b="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=500</m:t>
                    </m:r>
                  </m:oMath>
                </a14:m>
                <a:r>
                  <a:rPr lang="en-US" sz="1800" dirty="0" smtClean="0">
                    <a:solidFill>
                      <a:prstClr val="black"/>
                    </a:solidFill>
                    <a:latin typeface="Times New Roman" panose="02020603050405020304" pitchFamily="18" charset="0"/>
                    <a:cs typeface="Times New Roman" panose="02020603050405020304" pitchFamily="18" charset="0"/>
                  </a:rPr>
                  <a:t> cups per day</a:t>
                </a:r>
              </a:p>
              <a:p>
                <a:pPr marL="804863" lvl="2" indent="0" algn="just">
                  <a:buClr>
                    <a:schemeClr val="accent3"/>
                  </a:buClr>
                  <a:buSzPct val="95000"/>
                  <a:buNone/>
                </a:pPr>
                <a:r>
                  <a:rPr lang="en-US" sz="1800" dirty="0" smtClean="0">
                    <a:solidFill>
                      <a:srgbClr val="0B5ED7"/>
                    </a:solidFill>
                    <a:latin typeface="Times New Roman" panose="02020603050405020304" pitchFamily="18" charset="0"/>
                    <a:cs typeface="Times New Roman" panose="02020603050405020304" pitchFamily="18" charset="0"/>
                  </a:rPr>
                  <a:t>The null hypothesis that sales average 500 cups per day and they have not  increased.  </a:t>
                </a:r>
              </a:p>
              <a:p>
                <a:pPr marL="804863" lvl="2" indent="0" algn="just">
                  <a:buClr>
                    <a:schemeClr val="accent3"/>
                  </a:buClr>
                  <a:buSzPct val="95000"/>
                  <a:buNone/>
                </a:pPr>
                <a:endParaRPr lang="en-US" sz="1800" dirty="0" smtClean="0">
                  <a:solidFill>
                    <a:srgbClr val="0B5ED7"/>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Para xmlns:m="http://schemas.openxmlformats.org/officeDocument/2006/math">
                    <m:oMathParaPr>
                      <m:jc m:val="left"/>
                    </m:oMathParaPr>
                    <m:oMath xmlns:m="http://schemas.openxmlformats.org/officeDocument/2006/math">
                      <m:sSub>
                        <m:sSubPr>
                          <m:ctrlPr>
                            <a:rPr lang="en-US" sz="1800" i="1" dirty="0">
                              <a:solidFill>
                                <a:prstClr val="black"/>
                              </a:solidFill>
                              <a:latin typeface="Cambria Math" panose="02040503050406030204" pitchFamily="18" charset="0"/>
                              <a:cs typeface="Times New Roman" panose="02020603050405020304" pitchFamily="18" charset="0"/>
                            </a:rPr>
                          </m:ctrlPr>
                        </m:sSubPr>
                        <m:e>
                          <m:r>
                            <a:rPr lang="en-US" sz="1800" i="1" dirty="0">
                              <a:solidFill>
                                <a:prstClr val="black"/>
                              </a:solidFill>
                              <a:latin typeface="Cambria Math" panose="02040503050406030204" pitchFamily="18" charset="0"/>
                              <a:cs typeface="Times New Roman" panose="02020603050405020304" pitchFamily="18" charset="0"/>
                            </a:rPr>
                            <m:t>𝐻</m:t>
                          </m:r>
                        </m:e>
                        <m:sub>
                          <m:r>
                            <a:rPr lang="en-US" sz="1800" i="1" dirty="0">
                              <a:solidFill>
                                <a:prstClr val="black"/>
                              </a:solidFill>
                              <a:latin typeface="Cambria Math" panose="02040503050406030204" pitchFamily="18" charset="0"/>
                              <a:cs typeface="Times New Roman" panose="02020603050405020304" pitchFamily="18" charset="0"/>
                            </a:rPr>
                            <m:t>0</m:t>
                          </m:r>
                        </m:sub>
                      </m:sSub>
                      <m:r>
                        <a:rPr lang="en-US" sz="1800" i="1" dirty="0">
                          <a:solidFill>
                            <a:prstClr val="black"/>
                          </a:solidFill>
                          <a:latin typeface="Cambria Math" panose="02040503050406030204" pitchFamily="18" charset="0"/>
                          <a:cs typeface="Times New Roman" panose="02020603050405020304" pitchFamily="18" charset="0"/>
                        </a:rPr>
                        <m:t>:</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r>
                        <a:rPr lang="en-US" sz="18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500</m:t>
                      </m:r>
                    </m:oMath>
                  </m:oMathPara>
                </a14:m>
                <a:endParaRPr lang="en-US" sz="1800" dirty="0" smtClean="0">
                  <a:solidFill>
                    <a:prstClr val="black"/>
                  </a:solidFill>
                  <a:latin typeface="Times New Roman" panose="02020603050405020304" pitchFamily="18" charset="0"/>
                  <a:cs typeface="Times New Roman" panose="02020603050405020304" pitchFamily="18" charset="0"/>
                </a:endParaRPr>
              </a:p>
              <a:p>
                <a:pPr marL="804863" lvl="2" indent="0" algn="just">
                  <a:buClr>
                    <a:schemeClr val="accent3"/>
                  </a:buClr>
                  <a:buSzPct val="95000"/>
                  <a:buNone/>
                </a:pPr>
                <a:r>
                  <a:rPr lang="en-US" sz="1800" dirty="0" smtClean="0">
                    <a:solidFill>
                      <a:srgbClr val="0B5ED7"/>
                    </a:solidFill>
                    <a:latin typeface="Times New Roman" panose="02020603050405020304" pitchFamily="18" charset="0"/>
                    <a:cs typeface="Times New Roman" panose="02020603050405020304" pitchFamily="18" charset="0"/>
                  </a:rPr>
                  <a:t>The alternative hypothesis is that the sales have increased.</a:t>
                </a:r>
                <a:r>
                  <a:rPr lang="en-US" sz="1800" dirty="0">
                    <a:solidFill>
                      <a:srgbClr val="0B5ED7"/>
                    </a:solidFill>
                    <a:latin typeface="Times New Roman" panose="02020603050405020304" pitchFamily="18" charset="0"/>
                    <a:cs typeface="Times New Roman" panose="02020603050405020304" pitchFamily="18" charset="0"/>
                  </a:rPr>
                  <a:t>	</a:t>
                </a:r>
                <a:endParaRPr lang="en-US" sz="1800" dirty="0" smtClean="0">
                  <a:solidFill>
                    <a:srgbClr val="0B5ED7"/>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G</a:t>
                </a:r>
                <a:r>
                  <a:rPr lang="en-US" sz="1800" dirty="0" smtClean="0">
                    <a:latin typeface="Times New Roman" panose="02020603050405020304" pitchFamily="18" charset="0"/>
                    <a:cs typeface="Times New Roman" panose="02020603050405020304" pitchFamily="18" charset="0"/>
                  </a:rPr>
                  <a:t>iven </a:t>
                </a:r>
                <a:r>
                  <a:rPr lang="en-US" sz="1800" dirty="0">
                    <a:latin typeface="Times New Roman" panose="02020603050405020304" pitchFamily="18" charset="0"/>
                    <a:cs typeface="Times New Roman" panose="02020603050405020304" pitchFamily="18" charset="0"/>
                  </a:rPr>
                  <a:t>the acceptance level of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=0.05</m:t>
                    </m:r>
                  </m:oMath>
                </a14:m>
                <a:r>
                  <a:rPr lang="en-US" sz="1800" b="1" dirty="0">
                    <a:latin typeface="Times New Roman" panose="02020603050405020304" pitchFamily="18" charset="0"/>
                    <a:cs typeface="Times New Roman" panose="02020603050405020304" pitchFamily="18" charset="0"/>
                  </a:rPr>
                  <a:t> </a:t>
                </a:r>
                <a14:m>
                  <m:oMath xmlns:m="http://schemas.openxmlformats.org/officeDocument/2006/math">
                    <m:r>
                      <a:rPr lang="en-US" sz="1800" b="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𝑖</m:t>
                    </m:r>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𝑒</m:t>
                    </m:r>
                    <m:r>
                      <a:rPr lang="en-US" sz="1800" i="1" dirty="0">
                        <a:latin typeface="Cambria Math" panose="02040503050406030204" pitchFamily="18" charset="0"/>
                        <a:cs typeface="Times New Roman" panose="02020603050405020304" pitchFamily="18" charset="0"/>
                      </a:rPr>
                      <m:t>., 5% </m:t>
                    </m:r>
                    <m:r>
                      <a:rPr lang="en-US" sz="1800" i="1" dirty="0">
                        <a:latin typeface="Cambria Math" panose="02040503050406030204" pitchFamily="18" charset="0"/>
                        <a:cs typeface="Times New Roman" panose="02020603050405020304" pitchFamily="18" charset="0"/>
                      </a:rPr>
                      <m:t>𝑙𝑒𝑣𝑒𝑙</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𝑜𝑓</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𝑠𝑖𝑔𝑛𝑖𝑓𝑖𝑐𝑎𝑛𝑐𝑒</m:t>
                    </m:r>
                    <m:r>
                      <a:rPr lang="en-US" sz="1800" i="1" dirty="0">
                        <a:latin typeface="Cambria Math" panose="02040503050406030204" pitchFamily="18" charset="0"/>
                        <a:cs typeface="Times New Roman" panose="02020603050405020304" pitchFamily="18" charset="0"/>
                      </a:rPr>
                      <m:t>)</m:t>
                    </m:r>
                  </m:oMath>
                </a14:m>
                <a:endParaRPr lang="en-US" sz="1800" dirty="0">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425339" cy="4859450"/>
              </a:xfrm>
              <a:blipFill rotWithShape="1">
                <a:blip r:embed="rId2"/>
                <a:stretch>
                  <a:fillRect l="-723" t="-627" r="-578"/>
                </a:stretch>
              </a:blipFill>
            </p:spPr>
            <p:txBody>
              <a:bodyPr/>
              <a:lstStyle/>
              <a:p>
                <a:r>
                  <a:rPr lang="en-IN">
                    <a:noFill/>
                  </a:rPr>
                  <a:t> </a:t>
                </a:r>
              </a:p>
            </p:txBody>
          </p:sp>
        </mc:Fallback>
      </mc:AlternateContent>
      <p:sp>
        <p:nvSpPr>
          <p:cNvPr id="8" name="Title 1"/>
          <p:cNvSpPr>
            <a:spLocks noGrp="1"/>
          </p:cNvSpPr>
          <p:nvPr>
            <p:ph type="title"/>
          </p:nvPr>
        </p:nvSpPr>
        <p:spPr>
          <a:xfrm>
            <a:off x="372290" y="151183"/>
            <a:ext cx="8425339" cy="794048"/>
          </a:xfrm>
        </p:spPr>
        <p:txBody>
          <a:bodyPr>
            <a:normAutofit/>
          </a:bodyPr>
          <a:lstStyle/>
          <a:p>
            <a:r>
              <a:rPr lang="en-US" sz="4000" dirty="0" smtClean="0">
                <a:solidFill>
                  <a:srgbClr val="A50021"/>
                </a:solidFill>
                <a:latin typeface="Times New Roman" pitchFamily="18" charset="0"/>
                <a:cs typeface="Times New Roman" pitchFamily="18" charset="0"/>
              </a:rPr>
              <a:t>Case Study 1: </a:t>
            </a:r>
            <a:r>
              <a:rPr lang="en-US" sz="4000" b="1" dirty="0" smtClean="0">
                <a:solidFill>
                  <a:srgbClr val="A50021"/>
                </a:solidFill>
                <a:latin typeface="Times New Roman" panose="02020603050405020304" pitchFamily="18" charset="0"/>
                <a:cs typeface="Times New Roman" panose="02020603050405020304" pitchFamily="18" charset="0"/>
              </a:rPr>
              <a:t>Step 1</a:t>
            </a:r>
            <a:endParaRPr lang="en-IN" sz="4000" dirty="0">
              <a:solidFill>
                <a:srgbClr val="A50021"/>
              </a:solidFill>
              <a:latin typeface="Times New Roman" pitchFamily="18" charset="0"/>
              <a:cs typeface="Times New Roman" pitchFamily="18" charset="0"/>
            </a:endParaRPr>
          </a:p>
        </p:txBody>
      </p:sp>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284897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3907" y="1523394"/>
                <a:ext cx="8425339" cy="4953606"/>
              </a:xfrm>
            </p:spPr>
            <p:txBody>
              <a:bodyPr>
                <a:normAutofit/>
              </a:bodyPr>
              <a:lstStyle/>
              <a:p>
                <a:pPr marL="0" indent="0" algn="just">
                  <a:buNone/>
                </a:pPr>
                <a:r>
                  <a:rPr lang="en-US" sz="2000" b="1" dirty="0" smtClean="0">
                    <a:solidFill>
                      <a:srgbClr val="0B5ED7"/>
                    </a:solidFill>
                    <a:latin typeface="Times New Roman" panose="02020603050405020304" pitchFamily="18" charset="0"/>
                    <a:cs typeface="Times New Roman" panose="02020603050405020304" pitchFamily="18" charset="0"/>
                  </a:rPr>
                  <a:t>Step 2: Sample-based test statistics and the rejection region for specified </a:t>
                </a:r>
                <a14:m>
                  <m:oMath xmlns:m="http://schemas.openxmlformats.org/officeDocument/2006/math">
                    <m:sSub>
                      <m:sSubPr>
                        <m:ctrlPr>
                          <a:rPr lang="en-US" sz="2000" b="1" i="1" smtClean="0">
                            <a:solidFill>
                              <a:srgbClr val="0B5ED7"/>
                            </a:solidFill>
                            <a:latin typeface="Cambria Math" panose="02040503050406030204" pitchFamily="18" charset="0"/>
                            <a:cs typeface="Times New Roman" panose="02020603050405020304" pitchFamily="18" charset="0"/>
                          </a:rPr>
                        </m:ctrlPr>
                      </m:sSubPr>
                      <m:e>
                        <m:r>
                          <a:rPr lang="en-US" sz="2000" b="1" i="0">
                            <a:solidFill>
                              <a:srgbClr val="0B5ED7"/>
                            </a:solidFill>
                            <a:latin typeface="Cambria Math" panose="02040503050406030204" pitchFamily="18" charset="0"/>
                            <a:cs typeface="Times New Roman" panose="02020603050405020304" pitchFamily="18" charset="0"/>
                          </a:rPr>
                          <m:t>𝐇</m:t>
                        </m:r>
                      </m:e>
                      <m:sub>
                        <m:r>
                          <a:rPr lang="en-US" sz="2000" b="1" i="0" smtClean="0">
                            <a:solidFill>
                              <a:srgbClr val="0B5ED7"/>
                            </a:solidFill>
                            <a:latin typeface="Cambria Math" panose="02040503050406030204" pitchFamily="18" charset="0"/>
                            <a:cs typeface="Times New Roman" panose="02020603050405020304" pitchFamily="18" charset="0"/>
                          </a:rPr>
                          <m:t>𝟎</m:t>
                        </m:r>
                      </m:sub>
                    </m:sSub>
                  </m:oMath>
                </a14:m>
                <a:endParaRPr lang="en-US" sz="2000" b="1" dirty="0" smtClean="0">
                  <a:solidFill>
                    <a:srgbClr val="0B5ED7"/>
                  </a:solidFill>
                  <a:latin typeface="Times New Roman" panose="02020603050405020304" pitchFamily="18" charset="0"/>
                  <a:cs typeface="Times New Roman" panose="02020603050405020304" pitchFamily="18" charset="0"/>
                </a:endParaRPr>
              </a:p>
              <a:p>
                <a:pPr marL="0" indent="0" algn="just">
                  <a:buNone/>
                </a:pPr>
                <a:endParaRPr lang="en-US" sz="1800" b="1" i="1"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Given the sample as</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B5ED7"/>
                    </a:solidFill>
                    <a:latin typeface="Times New Roman" panose="02020603050405020304" pitchFamily="18" charset="0"/>
                    <a:cs typeface="Times New Roman" panose="02020603050405020304" pitchFamily="18" charset="0"/>
                  </a:rPr>
                  <a:t>550  570  490  615  505  580  570  460  580  530  526</a:t>
                </a:r>
              </a:p>
              <a:p>
                <a:pPr marL="342900" indent="-342900" algn="just">
                  <a:buAutoNum type="arabicPlain" startAt="550"/>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Since the sample size is small and the population standard deviation is not known, we shall use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𝑡</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𝑡𝑒𝑠𝑡</m:t>
                    </m:r>
                  </m:oMath>
                </a14:m>
                <a:r>
                  <a:rPr lang="en-US" sz="1800" dirty="0" smtClean="0">
                    <a:latin typeface="Times New Roman" panose="02020603050405020304" pitchFamily="18" charset="0"/>
                    <a:cs typeface="Times New Roman" panose="02020603050405020304" pitchFamily="18" charset="0"/>
                  </a:rPr>
                  <a:t> assuming normal population. The test statistics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𝑡</m:t>
                    </m:r>
                  </m:oMath>
                </a14:m>
                <a:r>
                  <a:rPr lang="en-US" sz="1800" dirty="0" smtClean="0">
                    <a:latin typeface="Times New Roman" panose="02020603050405020304" pitchFamily="18" charset="0"/>
                    <a:cs typeface="Times New Roman" panose="02020603050405020304" pitchFamily="18" charset="0"/>
                  </a:rPr>
                  <a:t> is</a:t>
                </a:r>
              </a:p>
              <a:p>
                <a:pPr marL="0" indent="0" algn="just">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cs typeface="Times New Roman" panose="02020603050405020304" pitchFamily="18" charset="0"/>
                        </a:rPr>
                        <m:t>𝑡</m:t>
                      </m:r>
                      <m:r>
                        <a:rPr lang="en-US" sz="1800" i="1" dirty="0" smtClean="0">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r>
                            <a:rPr lang="en-US" sz="1800" i="1">
                              <a:latin typeface="Cambria Math" panose="02040503050406030204" pitchFamily="18" charset="0"/>
                              <a:ea typeface="Cambria Math" panose="02040503050406030204" pitchFamily="18" charset="0"/>
                              <a:cs typeface="Times New Roman" pitchFamily="18" charset="0"/>
                            </a:rPr>
                            <m:t>𝜇</m:t>
                          </m:r>
                        </m:num>
                        <m:den>
                          <m:r>
                            <a:rPr lang="en-US" sz="1800" b="0" i="1" smtClean="0">
                              <a:latin typeface="Cambria Math" panose="02040503050406030204" pitchFamily="18" charset="0"/>
                              <a:ea typeface="Cambria Math" panose="02040503050406030204" pitchFamily="18" charset="0"/>
                              <a:cs typeface="Times New Roman" pitchFamily="18" charset="0"/>
                            </a:rPr>
                            <m:t>𝑆</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den>
                      </m:f>
                    </m:oMath>
                  </m:oMathPara>
                </a14:m>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To find </a:t>
                </a:r>
                <a14:m>
                  <m:oMath xmlns:m="http://schemas.openxmlformats.org/officeDocument/2006/math">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oMath>
                </a14:m>
                <a:r>
                  <a:rPr lang="en-US" sz="18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itchFamily="18" charset="0"/>
                      </a:rPr>
                      <m:t>𝑆</m:t>
                    </m:r>
                  </m:oMath>
                </a14:m>
                <a:r>
                  <a:rPr lang="en-US" sz="1800" dirty="0" smtClean="0">
                    <a:latin typeface="Times New Roman" panose="02020603050405020304" pitchFamily="18" charset="0"/>
                    <a:cs typeface="Times New Roman" panose="02020603050405020304" pitchFamily="18" charset="0"/>
                  </a:rPr>
                  <a:t>, we make the following computations.</a:t>
                </a:r>
              </a:p>
              <a:p>
                <a:pPr marL="0" indent="0" algn="ctr">
                  <a:buNone/>
                </a:pPr>
                <a:endParaRPr lang="en-US" sz="1800" i="1" dirty="0" smtClean="0">
                  <a:latin typeface="Cambria Math"/>
                  <a:cs typeface="Times New Roman" pitchFamily="18" charset="0"/>
                </a:endParaRPr>
              </a:p>
              <a:p>
                <a:pPr marL="0" indent="0" algn="ctr">
                  <a:buNone/>
                </a:pPr>
                <a14:m>
                  <m:oMath xmlns:m="http://schemas.openxmlformats.org/officeDocument/2006/math">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oMath>
                </a14:m>
                <a:r>
                  <a:rPr lang="en-US"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sz="1800" b="0" i="0" dirty="0" smtClean="0">
                        <a:latin typeface="Cambria Math" panose="02040503050406030204" pitchFamily="18" charset="0"/>
                        <a:cs typeface="Times New Roman" panose="02020603050405020304" pitchFamily="18" charset="0"/>
                      </a:rPr>
                      <m:t> </m:t>
                    </m:r>
                    <m:f>
                      <m:fPr>
                        <m:ctrlPr>
                          <a:rPr lang="en-US" sz="1800" i="1" dirty="0" smtClean="0">
                            <a:latin typeface="Cambria Math" panose="02040503050406030204" pitchFamily="18" charset="0"/>
                            <a:cs typeface="Times New Roman" panose="02020603050405020304" pitchFamily="18" charset="0"/>
                          </a:rPr>
                        </m:ctrlPr>
                      </m:fPr>
                      <m:num>
                        <m:nary>
                          <m:naryPr>
                            <m:chr m:val="∑"/>
                            <m:subHide m:val="on"/>
                            <m:supHide m:val="on"/>
                            <m:ctrlPr>
                              <a:rPr lang="en-US" sz="1800" i="1" dirty="0">
                                <a:latin typeface="Cambria Math" panose="02040503050406030204" pitchFamily="18" charset="0"/>
                                <a:cs typeface="Times New Roman" panose="02020603050405020304" pitchFamily="18" charset="0"/>
                              </a:rPr>
                            </m:ctrlPr>
                          </m:naryPr>
                          <m:sub/>
                          <m:sup/>
                          <m:e>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𝑋</m:t>
                                </m:r>
                              </m:e>
                              <m:sub>
                                <m:r>
                                  <a:rPr lang="en-US" sz="1800" i="1" dirty="0">
                                    <a:latin typeface="Cambria Math" panose="02040503050406030204" pitchFamily="18" charset="0"/>
                                    <a:cs typeface="Times New Roman" panose="02020603050405020304" pitchFamily="18" charset="0"/>
                                  </a:rPr>
                                  <m:t>𝑖</m:t>
                                </m:r>
                              </m:sub>
                            </m:sSub>
                          </m:e>
                        </m:nary>
                      </m:num>
                      <m:den>
                        <m:r>
                          <a:rPr lang="en-US" sz="1800" b="0" i="1" dirty="0" smtClean="0">
                            <a:latin typeface="Cambria Math" panose="02040503050406030204" pitchFamily="18" charset="0"/>
                            <a:cs typeface="Times New Roman" panose="02020603050405020304" pitchFamily="18" charset="0"/>
                          </a:rPr>
                          <m:t>𝑛</m:t>
                        </m:r>
                      </m:den>
                    </m:f>
                    <m:r>
                      <a:rPr lang="en-US" sz="1800" b="0" i="1" dirty="0" smtClean="0">
                        <a:latin typeface="Cambria Math" panose="02040503050406030204" pitchFamily="18" charset="0"/>
                        <a:cs typeface="Times New Roman" panose="02020603050405020304" pitchFamily="18" charset="0"/>
                      </a:rPr>
                      <m:t>=</m:t>
                    </m:r>
                    <m:f>
                      <m:fPr>
                        <m:ctrlPr>
                          <a:rPr lang="en-US" sz="1800" b="0" i="1" dirty="0" smtClean="0">
                            <a:latin typeface="Cambria Math" panose="02040503050406030204" pitchFamily="18" charset="0"/>
                            <a:cs typeface="Times New Roman" panose="02020603050405020304" pitchFamily="18" charset="0"/>
                          </a:rPr>
                        </m:ctrlPr>
                      </m:fPr>
                      <m:num>
                        <m:r>
                          <a:rPr lang="en-US" sz="1800" b="0" i="1" dirty="0" smtClean="0">
                            <a:latin typeface="Cambria Math" panose="02040503050406030204" pitchFamily="18" charset="0"/>
                            <a:cs typeface="Times New Roman" panose="02020603050405020304" pitchFamily="18" charset="0"/>
                          </a:rPr>
                          <m:t>6576</m:t>
                        </m:r>
                      </m:num>
                      <m:den>
                        <m:r>
                          <a:rPr lang="en-US" sz="1800" b="0" i="1" dirty="0" smtClean="0">
                            <a:latin typeface="Cambria Math" panose="02040503050406030204" pitchFamily="18" charset="0"/>
                            <a:cs typeface="Times New Roman" panose="02020603050405020304" pitchFamily="18" charset="0"/>
                          </a:rPr>
                          <m:t>12</m:t>
                        </m:r>
                      </m:den>
                    </m:f>
                    <m:r>
                      <a:rPr lang="en-US" sz="1800" b="0" i="1" dirty="0" smtClean="0">
                        <a:latin typeface="Cambria Math" panose="02040503050406030204" pitchFamily="18" charset="0"/>
                        <a:cs typeface="Times New Roman" panose="02020603050405020304" pitchFamily="18" charset="0"/>
                      </a:rPr>
                      <m:t>=548</m:t>
                    </m:r>
                  </m:oMath>
                </a14:m>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3907" y="1523394"/>
                <a:ext cx="8425339" cy="4953606"/>
              </a:xfrm>
              <a:blipFill rotWithShape="1">
                <a:blip r:embed="rId2"/>
                <a:stretch>
                  <a:fillRect l="-724" t="-615" r="-651" b="-1353"/>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
        <p:nvSpPr>
          <p:cNvPr id="7"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a:t>
            </a:r>
            <a:r>
              <a:rPr lang="en-US" sz="4000" b="1" dirty="0" smtClean="0">
                <a:solidFill>
                  <a:srgbClr val="A50021"/>
                </a:solidFill>
                <a:latin typeface="Times New Roman" panose="02020603050405020304" pitchFamily="18" charset="0"/>
                <a:cs typeface="Times New Roman" panose="02020603050405020304" pitchFamily="18" charset="0"/>
              </a:rPr>
              <a:t>2</a:t>
            </a:r>
            <a:endParaRPr lang="en-IN" sz="4000" dirty="0">
              <a:solidFill>
                <a:srgbClr val="A50021"/>
              </a:solidFill>
              <a:latin typeface="Times New Roman" pitchFamily="18" charset="0"/>
              <a:cs typeface="Times New Roman" pitchFamily="18" charset="0"/>
            </a:endParaRPr>
          </a:p>
        </p:txBody>
      </p:sp>
      <p:sp>
        <p:nvSpPr>
          <p:cNvPr id="6" name="Date Placeholder 3"/>
          <p:cNvSpPr>
            <a:spLocks noGrp="1"/>
          </p:cNvSpPr>
          <p:nvPr>
            <p:ph type="dt" sz="half" idx="10"/>
          </p:nvPr>
        </p:nvSpPr>
        <p:spPr>
          <a:xfrm>
            <a:off x="468078" y="6368080"/>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343575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
        <p:nvSpPr>
          <p:cNvPr id="19" name="Content Placeholder 2"/>
          <p:cNvSpPr>
            <a:spLocks noGrp="1"/>
          </p:cNvSpPr>
          <p:nvPr>
            <p:ph idx="1"/>
          </p:nvPr>
        </p:nvSpPr>
        <p:spPr>
          <a:xfrm>
            <a:off x="404947" y="1378310"/>
            <a:ext cx="8425339" cy="4859450"/>
          </a:xfrm>
        </p:spPr>
        <p:txBody>
          <a:bodyPr>
            <a:normAutofit/>
          </a:bodyPr>
          <a:lstStyle/>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	</a:t>
            </a: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918625933"/>
                  </p:ext>
                </p:extLst>
              </p:nvPr>
            </p:nvGraphicFramePr>
            <p:xfrm>
              <a:off x="2085373" y="1226968"/>
              <a:ext cx="5975108" cy="5096513"/>
            </p:xfrm>
            <a:graphic>
              <a:graphicData uri="http://schemas.openxmlformats.org/drawingml/2006/table">
                <a:tbl>
                  <a:tblPr firstRow="1" bandRow="1">
                    <a:tableStyleId>{5C22544A-7EE6-4342-B048-85BDC9FD1C3A}</a:tableStyleId>
                  </a:tblPr>
                  <a:tblGrid>
                    <a:gridCol w="1174485">
                      <a:extLst>
                        <a:ext uri="{9D8B030D-6E8A-4147-A177-3AD203B41FA5}">
                          <a16:colId xmlns:a16="http://schemas.microsoft.com/office/drawing/2014/main" val="20000"/>
                        </a:ext>
                      </a:extLst>
                    </a:gridCol>
                    <a:gridCol w="1447823">
                      <a:extLst>
                        <a:ext uri="{9D8B030D-6E8A-4147-A177-3AD203B41FA5}">
                          <a16:colId xmlns:a16="http://schemas.microsoft.com/office/drawing/2014/main" val="20001"/>
                        </a:ext>
                      </a:extLst>
                    </a:gridCol>
                    <a:gridCol w="1159934">
                      <a:extLst>
                        <a:ext uri="{9D8B030D-6E8A-4147-A177-3AD203B41FA5}">
                          <a16:colId xmlns:a16="http://schemas.microsoft.com/office/drawing/2014/main" val="20002"/>
                        </a:ext>
                      </a:extLst>
                    </a:gridCol>
                    <a:gridCol w="2192866">
                      <a:extLst>
                        <a:ext uri="{9D8B030D-6E8A-4147-A177-3AD203B41FA5}">
                          <a16:colId xmlns:a16="http://schemas.microsoft.com/office/drawing/2014/main" val="20003"/>
                        </a:ext>
                      </a:extLst>
                    </a:gridCol>
                  </a:tblGrid>
                  <a:tr h="343589">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𝑆𝑎𝑚𝑝𝑙𝑒</m:t>
                                </m:r>
                                <m:r>
                                  <a:rPr lang="en-US" sz="1600" i="1" dirty="0" smtClean="0">
                                    <a:latin typeface="Cambria Math" panose="02040503050406030204" pitchFamily="18" charset="0"/>
                                  </a:rPr>
                                  <m:t> #</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1" i="1" smtClean="0">
                                        <a:latin typeface="Cambria Math" panose="02040503050406030204" pitchFamily="18" charset="0"/>
                                      </a:rPr>
                                      <m:t>𝒊</m:t>
                                    </m:r>
                                  </m:sub>
                                </m:sSub>
                              </m:oMath>
                            </m:oMathPara>
                          </a14:m>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1" i="1" smtClean="0">
                                        <a:latin typeface="Cambria Math" panose="02040503050406030204" pitchFamily="18" charset="0"/>
                                      </a:rPr>
                                      <m:t>𝒊</m:t>
                                    </m:r>
                                  </m:sub>
                                </m:sSub>
                                <m:r>
                                  <a:rPr lang="en-US" sz="1600" b="1" i="0" smtClean="0">
                                    <a:latin typeface="Cambria Math" panose="02040503050406030204" pitchFamily="18" charset="0"/>
                                  </a:rPr>
                                  <m:t>−</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b="1"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1" i="1" smtClean="0">
                                            <a:latin typeface="Cambria Math" panose="02040503050406030204" pitchFamily="18" charset="0"/>
                                          </a:rPr>
                                          <m:t>𝒊</m:t>
                                        </m:r>
                                      </m:sub>
                                    </m:sSub>
                                    <m:r>
                                      <a:rPr lang="en-US" sz="1600" b="1" i="0" smtClean="0">
                                        <a:latin typeface="Cambria Math" panose="02040503050406030204" pitchFamily="18" charset="0"/>
                                      </a:rPr>
                                      <m:t>−</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r>
                                      <m:rPr>
                                        <m:nor/>
                                      </m:rPr>
                                      <a:rPr lang="en-US" sz="1600" dirty="0"/>
                                      <m:t> </m:t>
                                    </m:r>
                                    <m:r>
                                      <a:rPr lang="en-US" sz="1600" b="1" i="1" smtClean="0">
                                        <a:latin typeface="Cambria Math" panose="02040503050406030204" pitchFamily="18" charset="0"/>
                                      </a:rPr>
                                      <m:t>)</m:t>
                                    </m:r>
                                  </m:e>
                                  <m:sup>
                                    <m:r>
                                      <a:rPr lang="en-US" sz="1600" b="1" i="1" smtClean="0">
                                        <a:latin typeface="Cambria Math" panose="02040503050406030204" pitchFamily="18" charset="0"/>
                                      </a:rPr>
                                      <m:t>𝟐</m:t>
                                    </m:r>
                                  </m:sup>
                                </m:sSup>
                              </m:oMath>
                            </m:oMathPara>
                          </a14:m>
                          <a:endParaRPr lang="en-US" sz="1600" dirty="0"/>
                        </a:p>
                      </a:txBody>
                      <a:tcPr/>
                    </a:tc>
                    <a:extLst>
                      <a:ext uri="{0D108BD9-81ED-4DB2-BD59-A6C34878D82A}">
                        <a16:rowId xmlns:a16="http://schemas.microsoft.com/office/drawing/2014/main" val="10000"/>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550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m:t>
                                </m:r>
                              </m:oMath>
                            </m:oMathPara>
                          </a14:m>
                          <a:endParaRPr lang="en-US" sz="1600" dirty="0"/>
                        </a:p>
                      </a:txBody>
                      <a:tcPr anchor="ctr"/>
                    </a:tc>
                    <a:extLst>
                      <a:ext uri="{0D108BD9-81ED-4DB2-BD59-A6C34878D82A}">
                        <a16:rowId xmlns:a16="http://schemas.microsoft.com/office/drawing/2014/main" val="10001"/>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570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484</m:t>
                                </m:r>
                              </m:oMath>
                            </m:oMathPara>
                          </a14:m>
                          <a:endParaRPr lang="en-US" sz="1600" dirty="0"/>
                        </a:p>
                      </a:txBody>
                      <a:tcPr anchor="ctr"/>
                    </a:tc>
                    <a:extLst>
                      <a:ext uri="{0D108BD9-81ED-4DB2-BD59-A6C34878D82A}">
                        <a16:rowId xmlns:a16="http://schemas.microsoft.com/office/drawing/2014/main" val="10002"/>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490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−58</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3364</m:t>
                                </m:r>
                              </m:oMath>
                            </m:oMathPara>
                          </a14:m>
                          <a:endParaRPr lang="en-US" sz="1600" dirty="0"/>
                        </a:p>
                      </a:txBody>
                      <a:tcPr anchor="ctr"/>
                    </a:tc>
                    <a:extLst>
                      <a:ext uri="{0D108BD9-81ED-4DB2-BD59-A6C34878D82A}">
                        <a16:rowId xmlns:a16="http://schemas.microsoft.com/office/drawing/2014/main" val="10003"/>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615</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67</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4489</m:t>
                                </m:r>
                              </m:oMath>
                            </m:oMathPara>
                          </a14:m>
                          <a:endParaRPr lang="en-US" sz="1600" dirty="0"/>
                        </a:p>
                      </a:txBody>
                      <a:tcPr anchor="ctr"/>
                    </a:tc>
                    <a:extLst>
                      <a:ext uri="{0D108BD9-81ED-4DB2-BD59-A6C34878D82A}">
                        <a16:rowId xmlns:a16="http://schemas.microsoft.com/office/drawing/2014/main" val="10004"/>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505</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−43</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1849</m:t>
                                </m:r>
                              </m:oMath>
                            </m:oMathPara>
                          </a14:m>
                          <a:endParaRPr lang="en-US" sz="1600" dirty="0"/>
                        </a:p>
                      </a:txBody>
                      <a:tcPr anchor="ctr"/>
                    </a:tc>
                    <a:extLst>
                      <a:ext uri="{0D108BD9-81ED-4DB2-BD59-A6C34878D82A}">
                        <a16:rowId xmlns:a16="http://schemas.microsoft.com/office/drawing/2014/main" val="10005"/>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6</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580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1024</m:t>
                                </m:r>
                              </m:oMath>
                            </m:oMathPara>
                          </a14:m>
                          <a:endParaRPr lang="en-US" sz="1600" dirty="0"/>
                        </a:p>
                      </a:txBody>
                      <a:tcPr anchor="ctr"/>
                    </a:tc>
                    <a:extLst>
                      <a:ext uri="{0D108BD9-81ED-4DB2-BD59-A6C34878D82A}">
                        <a16:rowId xmlns:a16="http://schemas.microsoft.com/office/drawing/2014/main" val="10006"/>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7</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570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484</m:t>
                                </m:r>
                              </m:oMath>
                            </m:oMathPara>
                          </a14:m>
                          <a:endParaRPr lang="en-US" sz="1600" dirty="0"/>
                        </a:p>
                      </a:txBody>
                      <a:tcPr anchor="ctr"/>
                    </a:tc>
                    <a:extLst>
                      <a:ext uri="{0D108BD9-81ED-4DB2-BD59-A6C34878D82A}">
                        <a16:rowId xmlns:a16="http://schemas.microsoft.com/office/drawing/2014/main" val="10007"/>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8</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460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−88</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7744</m:t>
                                </m:r>
                              </m:oMath>
                            </m:oMathPara>
                          </a14:m>
                          <a:endParaRPr lang="en-US" sz="1600" dirty="0"/>
                        </a:p>
                      </a:txBody>
                      <a:tcPr anchor="ctr"/>
                    </a:tc>
                    <a:extLst>
                      <a:ext uri="{0D108BD9-81ED-4DB2-BD59-A6C34878D82A}">
                        <a16:rowId xmlns:a16="http://schemas.microsoft.com/office/drawing/2014/main" val="10008"/>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9</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600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2704</m:t>
                                </m:r>
                              </m:oMath>
                            </m:oMathPara>
                          </a14:m>
                          <a:endParaRPr lang="en-US" sz="1600" dirty="0"/>
                        </a:p>
                      </a:txBody>
                      <a:tcPr anchor="ctr"/>
                    </a:tc>
                    <a:extLst>
                      <a:ext uri="{0D108BD9-81ED-4DB2-BD59-A6C34878D82A}">
                        <a16:rowId xmlns:a16="http://schemas.microsoft.com/office/drawing/2014/main" val="10009"/>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580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1024</m:t>
                                </m:r>
                              </m:oMath>
                            </m:oMathPara>
                          </a14:m>
                          <a:endParaRPr lang="en-US" sz="1600" dirty="0"/>
                        </a:p>
                      </a:txBody>
                      <a:tcPr anchor="ctr"/>
                    </a:tc>
                    <a:extLst>
                      <a:ext uri="{0D108BD9-81ED-4DB2-BD59-A6C34878D82A}">
                        <a16:rowId xmlns:a16="http://schemas.microsoft.com/office/drawing/2014/main" val="10010"/>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11</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530</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−18</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324</m:t>
                                </m:r>
                              </m:oMath>
                            </m:oMathPara>
                          </a14:m>
                          <a:endParaRPr lang="en-US" sz="1600" dirty="0"/>
                        </a:p>
                      </a:txBody>
                      <a:tcPr anchor="ctr"/>
                    </a:tc>
                    <a:extLst>
                      <a:ext uri="{0D108BD9-81ED-4DB2-BD59-A6C34878D82A}">
                        <a16:rowId xmlns:a16="http://schemas.microsoft.com/office/drawing/2014/main" val="10011"/>
                      </a:ext>
                    </a:extLst>
                  </a:tr>
                  <a:tr h="337898">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12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526</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−22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484</m:t>
                                </m:r>
                              </m:oMath>
                            </m:oMathPara>
                          </a14:m>
                          <a:endParaRPr lang="en-US" sz="1600" dirty="0"/>
                        </a:p>
                      </a:txBody>
                      <a:tcPr anchor="ctr"/>
                    </a:tc>
                    <a:extLst>
                      <a:ext uri="{0D108BD9-81ED-4DB2-BD59-A6C34878D82A}">
                        <a16:rowId xmlns:a16="http://schemas.microsoft.com/office/drawing/2014/main" val="10012"/>
                      </a:ext>
                    </a:extLst>
                  </a:tr>
                  <a:tr h="698148">
                    <a:tc>
                      <a:txBody>
                        <a:bodyPr/>
                        <a:lstStyle/>
                        <a:p>
                          <a:pPr algn="ct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𝑛</m:t>
                                </m:r>
                                <m:r>
                                  <a:rPr lang="en-US" sz="1600" i="1" dirty="0" smtClean="0">
                                    <a:latin typeface="Cambria Math" panose="02040503050406030204" pitchFamily="18" charset="0"/>
                                  </a:rPr>
                                  <m:t>=12</m:t>
                                </m:r>
                              </m:oMath>
                            </m:oMathPara>
                          </a14:m>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i="1" smtClean="0">
                                        <a:latin typeface="Cambria Math" panose="02040503050406030204" pitchFamily="18" charset="0"/>
                                      </a:rPr>
                                    </m:ctrlPr>
                                  </m:naryPr>
                                  <m:sub/>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=6576</m:t>
                                    </m:r>
                                  </m:e>
                                </m:nary>
                              </m:oMath>
                            </m:oMathPara>
                          </a14:m>
                          <a:endParaRPr lang="en-US" sz="1600" dirty="0"/>
                        </a:p>
                      </a:txBody>
                      <a:tcPr anchor="ctr"/>
                    </a:tc>
                    <a:tc>
                      <a:txBody>
                        <a:bodyPr/>
                        <a:lstStyle/>
                        <a:p>
                          <a:pPr algn="ctr"/>
                          <a:endParaRPr 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i="1" smtClean="0">
                                        <a:latin typeface="Cambria Math" panose="02040503050406030204" pitchFamily="18" charset="0"/>
                                      </a:rPr>
                                    </m:ctrlPr>
                                  </m:naryPr>
                                  <m:sub/>
                                  <m:sup/>
                                  <m:e>
                                    <m:sSup>
                                      <m:sSupPr>
                                        <m:ctrlPr>
                                          <a:rPr lang="en-US" sz="1600" i="1" smtClean="0">
                                            <a:latin typeface="Cambria Math" panose="02040503050406030204" pitchFamily="18" charset="0"/>
                                          </a:rPr>
                                        </m:ctrlPr>
                                      </m:sSup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𝑋</m:t>
                                            </m:r>
                                          </m:e>
                                        </m:acc>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=23978</m:t>
                                    </m:r>
                                  </m:e>
                                </m:nary>
                              </m:oMath>
                            </m:oMathPara>
                          </a14:m>
                          <a:endParaRPr lang="en-US" sz="1600" dirty="0"/>
                        </a:p>
                      </a:txBody>
                      <a:tcPr anchor="ctr"/>
                    </a:tc>
                    <a:extLst>
                      <a:ext uri="{0D108BD9-81ED-4DB2-BD59-A6C34878D82A}">
                        <a16:rowId xmlns:a16="http://schemas.microsoft.com/office/drawing/2014/main" val="1001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918625933"/>
                  </p:ext>
                </p:extLst>
              </p:nvPr>
            </p:nvGraphicFramePr>
            <p:xfrm>
              <a:off x="2085373" y="1226968"/>
              <a:ext cx="5975108" cy="5096513"/>
            </p:xfrm>
            <a:graphic>
              <a:graphicData uri="http://schemas.openxmlformats.org/drawingml/2006/table">
                <a:tbl>
                  <a:tblPr firstRow="1" bandRow="1">
                    <a:tableStyleId>{5C22544A-7EE6-4342-B048-85BDC9FD1C3A}</a:tableStyleId>
                  </a:tblPr>
                  <a:tblGrid>
                    <a:gridCol w="1174485"/>
                    <a:gridCol w="1447823"/>
                    <a:gridCol w="1159934"/>
                    <a:gridCol w="2192866"/>
                  </a:tblGrid>
                  <a:tr h="343589">
                    <a:tc>
                      <a:txBody>
                        <a:bodyPr/>
                        <a:lstStyle/>
                        <a:p>
                          <a:endParaRPr lang="en-US"/>
                        </a:p>
                      </a:txBody>
                      <a:tcPr>
                        <a:blipFill rotWithShape="0">
                          <a:blip r:embed="rId2"/>
                          <a:stretch>
                            <a:fillRect l="-518" t="-1786" r="-410363" b="-1398214"/>
                          </a:stretch>
                        </a:blipFill>
                      </a:tcPr>
                    </a:tc>
                    <a:tc>
                      <a:txBody>
                        <a:bodyPr/>
                        <a:lstStyle/>
                        <a:p>
                          <a:endParaRPr lang="en-US"/>
                        </a:p>
                      </a:txBody>
                      <a:tcPr>
                        <a:blipFill rotWithShape="0">
                          <a:blip r:embed="rId2"/>
                          <a:stretch>
                            <a:fillRect l="-81513" t="-1786" r="-232773" b="-1398214"/>
                          </a:stretch>
                        </a:blipFill>
                      </a:tcPr>
                    </a:tc>
                    <a:tc>
                      <a:txBody>
                        <a:bodyPr/>
                        <a:lstStyle/>
                        <a:p>
                          <a:endParaRPr lang="en-US"/>
                        </a:p>
                      </a:txBody>
                      <a:tcPr>
                        <a:blipFill rotWithShape="0">
                          <a:blip r:embed="rId2"/>
                          <a:stretch>
                            <a:fillRect l="-227368" t="-1786" r="-191579" b="-1398214"/>
                          </a:stretch>
                        </a:blipFill>
                      </a:tcPr>
                    </a:tc>
                    <a:tc>
                      <a:txBody>
                        <a:bodyPr/>
                        <a:lstStyle/>
                        <a:p>
                          <a:endParaRPr lang="en-US"/>
                        </a:p>
                      </a:txBody>
                      <a:tcPr>
                        <a:blipFill rotWithShape="0">
                          <a:blip r:embed="rId2"/>
                          <a:stretch>
                            <a:fillRect l="-172778" t="-1786" r="-1111" b="-1398214"/>
                          </a:stretch>
                        </a:blipFill>
                      </a:tcPr>
                    </a:tc>
                  </a:tr>
                  <a:tr h="337898">
                    <a:tc>
                      <a:txBody>
                        <a:bodyPr/>
                        <a:lstStyle/>
                        <a:p>
                          <a:endParaRPr lang="en-US"/>
                        </a:p>
                      </a:txBody>
                      <a:tcPr anchor="ctr">
                        <a:blipFill rotWithShape="0">
                          <a:blip r:embed="rId2"/>
                          <a:stretch>
                            <a:fillRect l="-518" t="-101786" r="-410363" b="-1298214"/>
                          </a:stretch>
                        </a:blipFill>
                      </a:tcPr>
                    </a:tc>
                    <a:tc>
                      <a:txBody>
                        <a:bodyPr/>
                        <a:lstStyle/>
                        <a:p>
                          <a:endParaRPr lang="en-US"/>
                        </a:p>
                      </a:txBody>
                      <a:tcPr anchor="ctr">
                        <a:blipFill rotWithShape="0">
                          <a:blip r:embed="rId2"/>
                          <a:stretch>
                            <a:fillRect l="-81513" t="-101786" r="-232773" b="-1298214"/>
                          </a:stretch>
                        </a:blipFill>
                      </a:tcPr>
                    </a:tc>
                    <a:tc>
                      <a:txBody>
                        <a:bodyPr/>
                        <a:lstStyle/>
                        <a:p>
                          <a:endParaRPr lang="en-US"/>
                        </a:p>
                      </a:txBody>
                      <a:tcPr anchor="ctr">
                        <a:blipFill rotWithShape="0">
                          <a:blip r:embed="rId2"/>
                          <a:stretch>
                            <a:fillRect l="-227368" t="-101786" r="-191579" b="-1298214"/>
                          </a:stretch>
                        </a:blipFill>
                      </a:tcPr>
                    </a:tc>
                    <a:tc>
                      <a:txBody>
                        <a:bodyPr/>
                        <a:lstStyle/>
                        <a:p>
                          <a:endParaRPr lang="en-US"/>
                        </a:p>
                      </a:txBody>
                      <a:tcPr anchor="ctr">
                        <a:blipFill rotWithShape="0">
                          <a:blip r:embed="rId2"/>
                          <a:stretch>
                            <a:fillRect l="-172778" t="-101786" r="-1111" b="-1298214"/>
                          </a:stretch>
                        </a:blipFill>
                      </a:tcPr>
                    </a:tc>
                  </a:tr>
                  <a:tr h="337898">
                    <a:tc>
                      <a:txBody>
                        <a:bodyPr/>
                        <a:lstStyle/>
                        <a:p>
                          <a:endParaRPr lang="en-US"/>
                        </a:p>
                      </a:txBody>
                      <a:tcPr anchor="ctr">
                        <a:blipFill rotWithShape="0">
                          <a:blip r:embed="rId2"/>
                          <a:stretch>
                            <a:fillRect l="-518" t="-205455" r="-410363" b="-1221818"/>
                          </a:stretch>
                        </a:blipFill>
                      </a:tcPr>
                    </a:tc>
                    <a:tc>
                      <a:txBody>
                        <a:bodyPr/>
                        <a:lstStyle/>
                        <a:p>
                          <a:endParaRPr lang="en-US"/>
                        </a:p>
                      </a:txBody>
                      <a:tcPr anchor="ctr">
                        <a:blipFill rotWithShape="0">
                          <a:blip r:embed="rId2"/>
                          <a:stretch>
                            <a:fillRect l="-81513" t="-205455" r="-232773" b="-1221818"/>
                          </a:stretch>
                        </a:blipFill>
                      </a:tcPr>
                    </a:tc>
                    <a:tc>
                      <a:txBody>
                        <a:bodyPr/>
                        <a:lstStyle/>
                        <a:p>
                          <a:endParaRPr lang="en-US"/>
                        </a:p>
                      </a:txBody>
                      <a:tcPr anchor="ctr">
                        <a:blipFill rotWithShape="0">
                          <a:blip r:embed="rId2"/>
                          <a:stretch>
                            <a:fillRect l="-227368" t="-205455" r="-191579" b="-1221818"/>
                          </a:stretch>
                        </a:blipFill>
                      </a:tcPr>
                    </a:tc>
                    <a:tc>
                      <a:txBody>
                        <a:bodyPr/>
                        <a:lstStyle/>
                        <a:p>
                          <a:endParaRPr lang="en-US"/>
                        </a:p>
                      </a:txBody>
                      <a:tcPr anchor="ctr">
                        <a:blipFill rotWithShape="0">
                          <a:blip r:embed="rId2"/>
                          <a:stretch>
                            <a:fillRect l="-172778" t="-205455" r="-1111" b="-1221818"/>
                          </a:stretch>
                        </a:blipFill>
                      </a:tcPr>
                    </a:tc>
                  </a:tr>
                  <a:tr h="337898">
                    <a:tc>
                      <a:txBody>
                        <a:bodyPr/>
                        <a:lstStyle/>
                        <a:p>
                          <a:endParaRPr lang="en-US"/>
                        </a:p>
                      </a:txBody>
                      <a:tcPr anchor="ctr">
                        <a:blipFill rotWithShape="0">
                          <a:blip r:embed="rId2"/>
                          <a:stretch>
                            <a:fillRect l="-518" t="-300000" r="-410363" b="-1100000"/>
                          </a:stretch>
                        </a:blipFill>
                      </a:tcPr>
                    </a:tc>
                    <a:tc>
                      <a:txBody>
                        <a:bodyPr/>
                        <a:lstStyle/>
                        <a:p>
                          <a:endParaRPr lang="en-US"/>
                        </a:p>
                      </a:txBody>
                      <a:tcPr anchor="ctr">
                        <a:blipFill rotWithShape="0">
                          <a:blip r:embed="rId2"/>
                          <a:stretch>
                            <a:fillRect l="-81513" t="-300000" r="-232773" b="-1100000"/>
                          </a:stretch>
                        </a:blipFill>
                      </a:tcPr>
                    </a:tc>
                    <a:tc>
                      <a:txBody>
                        <a:bodyPr/>
                        <a:lstStyle/>
                        <a:p>
                          <a:endParaRPr lang="en-US"/>
                        </a:p>
                      </a:txBody>
                      <a:tcPr anchor="ctr">
                        <a:blipFill rotWithShape="0">
                          <a:blip r:embed="rId2"/>
                          <a:stretch>
                            <a:fillRect l="-227368" t="-300000" r="-191579" b="-1100000"/>
                          </a:stretch>
                        </a:blipFill>
                      </a:tcPr>
                    </a:tc>
                    <a:tc>
                      <a:txBody>
                        <a:bodyPr/>
                        <a:lstStyle/>
                        <a:p>
                          <a:endParaRPr lang="en-US"/>
                        </a:p>
                      </a:txBody>
                      <a:tcPr anchor="ctr">
                        <a:blipFill rotWithShape="0">
                          <a:blip r:embed="rId2"/>
                          <a:stretch>
                            <a:fillRect l="-172778" t="-300000" r="-1111" b="-1100000"/>
                          </a:stretch>
                        </a:blipFill>
                      </a:tcPr>
                    </a:tc>
                  </a:tr>
                  <a:tr h="337898">
                    <a:tc>
                      <a:txBody>
                        <a:bodyPr/>
                        <a:lstStyle/>
                        <a:p>
                          <a:endParaRPr lang="en-US"/>
                        </a:p>
                      </a:txBody>
                      <a:tcPr anchor="ctr">
                        <a:blipFill rotWithShape="0">
                          <a:blip r:embed="rId2"/>
                          <a:stretch>
                            <a:fillRect l="-518" t="-407273" r="-410363" b="-1020000"/>
                          </a:stretch>
                        </a:blipFill>
                      </a:tcPr>
                    </a:tc>
                    <a:tc>
                      <a:txBody>
                        <a:bodyPr/>
                        <a:lstStyle/>
                        <a:p>
                          <a:endParaRPr lang="en-US"/>
                        </a:p>
                      </a:txBody>
                      <a:tcPr anchor="ctr">
                        <a:blipFill rotWithShape="0">
                          <a:blip r:embed="rId2"/>
                          <a:stretch>
                            <a:fillRect l="-81513" t="-407273" r="-232773" b="-1020000"/>
                          </a:stretch>
                        </a:blipFill>
                      </a:tcPr>
                    </a:tc>
                    <a:tc>
                      <a:txBody>
                        <a:bodyPr/>
                        <a:lstStyle/>
                        <a:p>
                          <a:endParaRPr lang="en-US"/>
                        </a:p>
                      </a:txBody>
                      <a:tcPr anchor="ctr">
                        <a:blipFill rotWithShape="0">
                          <a:blip r:embed="rId2"/>
                          <a:stretch>
                            <a:fillRect l="-227368" t="-407273" r="-191579" b="-1020000"/>
                          </a:stretch>
                        </a:blipFill>
                      </a:tcPr>
                    </a:tc>
                    <a:tc>
                      <a:txBody>
                        <a:bodyPr/>
                        <a:lstStyle/>
                        <a:p>
                          <a:endParaRPr lang="en-US"/>
                        </a:p>
                      </a:txBody>
                      <a:tcPr anchor="ctr">
                        <a:blipFill rotWithShape="0">
                          <a:blip r:embed="rId2"/>
                          <a:stretch>
                            <a:fillRect l="-172778" t="-407273" r="-1111" b="-1020000"/>
                          </a:stretch>
                        </a:blipFill>
                      </a:tcPr>
                    </a:tc>
                  </a:tr>
                  <a:tr h="337898">
                    <a:tc>
                      <a:txBody>
                        <a:bodyPr/>
                        <a:lstStyle/>
                        <a:p>
                          <a:endParaRPr lang="en-US"/>
                        </a:p>
                      </a:txBody>
                      <a:tcPr anchor="ctr">
                        <a:blipFill rotWithShape="0">
                          <a:blip r:embed="rId2"/>
                          <a:stretch>
                            <a:fillRect l="-518" t="-498214" r="-410363" b="-901786"/>
                          </a:stretch>
                        </a:blipFill>
                      </a:tcPr>
                    </a:tc>
                    <a:tc>
                      <a:txBody>
                        <a:bodyPr/>
                        <a:lstStyle/>
                        <a:p>
                          <a:endParaRPr lang="en-US"/>
                        </a:p>
                      </a:txBody>
                      <a:tcPr anchor="ctr">
                        <a:blipFill rotWithShape="0">
                          <a:blip r:embed="rId2"/>
                          <a:stretch>
                            <a:fillRect l="-81513" t="-498214" r="-232773" b="-901786"/>
                          </a:stretch>
                        </a:blipFill>
                      </a:tcPr>
                    </a:tc>
                    <a:tc>
                      <a:txBody>
                        <a:bodyPr/>
                        <a:lstStyle/>
                        <a:p>
                          <a:endParaRPr lang="en-US"/>
                        </a:p>
                      </a:txBody>
                      <a:tcPr anchor="ctr">
                        <a:blipFill rotWithShape="0">
                          <a:blip r:embed="rId2"/>
                          <a:stretch>
                            <a:fillRect l="-227368" t="-498214" r="-191579" b="-901786"/>
                          </a:stretch>
                        </a:blipFill>
                      </a:tcPr>
                    </a:tc>
                    <a:tc>
                      <a:txBody>
                        <a:bodyPr/>
                        <a:lstStyle/>
                        <a:p>
                          <a:endParaRPr lang="en-US"/>
                        </a:p>
                      </a:txBody>
                      <a:tcPr anchor="ctr">
                        <a:blipFill rotWithShape="0">
                          <a:blip r:embed="rId2"/>
                          <a:stretch>
                            <a:fillRect l="-172778" t="-498214" r="-1111" b="-901786"/>
                          </a:stretch>
                        </a:blipFill>
                      </a:tcPr>
                    </a:tc>
                  </a:tr>
                  <a:tr h="337898">
                    <a:tc>
                      <a:txBody>
                        <a:bodyPr/>
                        <a:lstStyle/>
                        <a:p>
                          <a:endParaRPr lang="en-US"/>
                        </a:p>
                      </a:txBody>
                      <a:tcPr anchor="ctr">
                        <a:blipFill rotWithShape="0">
                          <a:blip r:embed="rId2"/>
                          <a:stretch>
                            <a:fillRect l="-518" t="-609091" r="-410363" b="-818182"/>
                          </a:stretch>
                        </a:blipFill>
                      </a:tcPr>
                    </a:tc>
                    <a:tc>
                      <a:txBody>
                        <a:bodyPr/>
                        <a:lstStyle/>
                        <a:p>
                          <a:endParaRPr lang="en-US"/>
                        </a:p>
                      </a:txBody>
                      <a:tcPr anchor="ctr">
                        <a:blipFill rotWithShape="0">
                          <a:blip r:embed="rId2"/>
                          <a:stretch>
                            <a:fillRect l="-81513" t="-609091" r="-232773" b="-818182"/>
                          </a:stretch>
                        </a:blipFill>
                      </a:tcPr>
                    </a:tc>
                    <a:tc>
                      <a:txBody>
                        <a:bodyPr/>
                        <a:lstStyle/>
                        <a:p>
                          <a:endParaRPr lang="en-US"/>
                        </a:p>
                      </a:txBody>
                      <a:tcPr anchor="ctr">
                        <a:blipFill rotWithShape="0">
                          <a:blip r:embed="rId2"/>
                          <a:stretch>
                            <a:fillRect l="-227368" t="-609091" r="-191579" b="-818182"/>
                          </a:stretch>
                        </a:blipFill>
                      </a:tcPr>
                    </a:tc>
                    <a:tc>
                      <a:txBody>
                        <a:bodyPr/>
                        <a:lstStyle/>
                        <a:p>
                          <a:endParaRPr lang="en-US"/>
                        </a:p>
                      </a:txBody>
                      <a:tcPr anchor="ctr">
                        <a:blipFill rotWithShape="0">
                          <a:blip r:embed="rId2"/>
                          <a:stretch>
                            <a:fillRect l="-172778" t="-609091" r="-1111" b="-818182"/>
                          </a:stretch>
                        </a:blipFill>
                      </a:tcPr>
                    </a:tc>
                  </a:tr>
                  <a:tr h="337898">
                    <a:tc>
                      <a:txBody>
                        <a:bodyPr/>
                        <a:lstStyle/>
                        <a:p>
                          <a:endParaRPr lang="en-US"/>
                        </a:p>
                      </a:txBody>
                      <a:tcPr anchor="ctr">
                        <a:blipFill rotWithShape="0">
                          <a:blip r:embed="rId2"/>
                          <a:stretch>
                            <a:fillRect l="-518" t="-696429" r="-410363" b="-703571"/>
                          </a:stretch>
                        </a:blipFill>
                      </a:tcPr>
                    </a:tc>
                    <a:tc>
                      <a:txBody>
                        <a:bodyPr/>
                        <a:lstStyle/>
                        <a:p>
                          <a:endParaRPr lang="en-US"/>
                        </a:p>
                      </a:txBody>
                      <a:tcPr anchor="ctr">
                        <a:blipFill rotWithShape="0">
                          <a:blip r:embed="rId2"/>
                          <a:stretch>
                            <a:fillRect l="-81513" t="-696429" r="-232773" b="-703571"/>
                          </a:stretch>
                        </a:blipFill>
                      </a:tcPr>
                    </a:tc>
                    <a:tc>
                      <a:txBody>
                        <a:bodyPr/>
                        <a:lstStyle/>
                        <a:p>
                          <a:endParaRPr lang="en-US"/>
                        </a:p>
                      </a:txBody>
                      <a:tcPr anchor="ctr">
                        <a:blipFill rotWithShape="0">
                          <a:blip r:embed="rId2"/>
                          <a:stretch>
                            <a:fillRect l="-227368" t="-696429" r="-191579" b="-703571"/>
                          </a:stretch>
                        </a:blipFill>
                      </a:tcPr>
                    </a:tc>
                    <a:tc>
                      <a:txBody>
                        <a:bodyPr/>
                        <a:lstStyle/>
                        <a:p>
                          <a:endParaRPr lang="en-US"/>
                        </a:p>
                      </a:txBody>
                      <a:tcPr anchor="ctr">
                        <a:blipFill rotWithShape="0">
                          <a:blip r:embed="rId2"/>
                          <a:stretch>
                            <a:fillRect l="-172778" t="-696429" r="-1111" b="-703571"/>
                          </a:stretch>
                        </a:blipFill>
                      </a:tcPr>
                    </a:tc>
                  </a:tr>
                  <a:tr h="337898">
                    <a:tc>
                      <a:txBody>
                        <a:bodyPr/>
                        <a:lstStyle/>
                        <a:p>
                          <a:endParaRPr lang="en-US"/>
                        </a:p>
                      </a:txBody>
                      <a:tcPr anchor="ctr">
                        <a:blipFill rotWithShape="0">
                          <a:blip r:embed="rId2"/>
                          <a:stretch>
                            <a:fillRect l="-518" t="-810909" r="-410363" b="-616364"/>
                          </a:stretch>
                        </a:blipFill>
                      </a:tcPr>
                    </a:tc>
                    <a:tc>
                      <a:txBody>
                        <a:bodyPr/>
                        <a:lstStyle/>
                        <a:p>
                          <a:endParaRPr lang="en-US"/>
                        </a:p>
                      </a:txBody>
                      <a:tcPr anchor="ctr">
                        <a:blipFill rotWithShape="0">
                          <a:blip r:embed="rId2"/>
                          <a:stretch>
                            <a:fillRect l="-81513" t="-810909" r="-232773" b="-616364"/>
                          </a:stretch>
                        </a:blipFill>
                      </a:tcPr>
                    </a:tc>
                    <a:tc>
                      <a:txBody>
                        <a:bodyPr/>
                        <a:lstStyle/>
                        <a:p>
                          <a:endParaRPr lang="en-US"/>
                        </a:p>
                      </a:txBody>
                      <a:tcPr anchor="ctr">
                        <a:blipFill rotWithShape="0">
                          <a:blip r:embed="rId2"/>
                          <a:stretch>
                            <a:fillRect l="-227368" t="-810909" r="-191579" b="-616364"/>
                          </a:stretch>
                        </a:blipFill>
                      </a:tcPr>
                    </a:tc>
                    <a:tc>
                      <a:txBody>
                        <a:bodyPr/>
                        <a:lstStyle/>
                        <a:p>
                          <a:endParaRPr lang="en-US"/>
                        </a:p>
                      </a:txBody>
                      <a:tcPr anchor="ctr">
                        <a:blipFill rotWithShape="0">
                          <a:blip r:embed="rId2"/>
                          <a:stretch>
                            <a:fillRect l="-172778" t="-810909" r="-1111" b="-616364"/>
                          </a:stretch>
                        </a:blipFill>
                      </a:tcPr>
                    </a:tc>
                  </a:tr>
                  <a:tr h="337898">
                    <a:tc>
                      <a:txBody>
                        <a:bodyPr/>
                        <a:lstStyle/>
                        <a:p>
                          <a:endParaRPr lang="en-US"/>
                        </a:p>
                      </a:txBody>
                      <a:tcPr anchor="ctr">
                        <a:blipFill rotWithShape="0">
                          <a:blip r:embed="rId2"/>
                          <a:stretch>
                            <a:fillRect l="-518" t="-894643" r="-410363" b="-505357"/>
                          </a:stretch>
                        </a:blipFill>
                      </a:tcPr>
                    </a:tc>
                    <a:tc>
                      <a:txBody>
                        <a:bodyPr/>
                        <a:lstStyle/>
                        <a:p>
                          <a:endParaRPr lang="en-US"/>
                        </a:p>
                      </a:txBody>
                      <a:tcPr anchor="ctr">
                        <a:blipFill rotWithShape="0">
                          <a:blip r:embed="rId2"/>
                          <a:stretch>
                            <a:fillRect l="-81513" t="-894643" r="-232773" b="-505357"/>
                          </a:stretch>
                        </a:blipFill>
                      </a:tcPr>
                    </a:tc>
                    <a:tc>
                      <a:txBody>
                        <a:bodyPr/>
                        <a:lstStyle/>
                        <a:p>
                          <a:endParaRPr lang="en-US"/>
                        </a:p>
                      </a:txBody>
                      <a:tcPr anchor="ctr">
                        <a:blipFill rotWithShape="0">
                          <a:blip r:embed="rId2"/>
                          <a:stretch>
                            <a:fillRect l="-227368" t="-894643" r="-191579" b="-505357"/>
                          </a:stretch>
                        </a:blipFill>
                      </a:tcPr>
                    </a:tc>
                    <a:tc>
                      <a:txBody>
                        <a:bodyPr/>
                        <a:lstStyle/>
                        <a:p>
                          <a:endParaRPr lang="en-US"/>
                        </a:p>
                      </a:txBody>
                      <a:tcPr anchor="ctr">
                        <a:blipFill rotWithShape="0">
                          <a:blip r:embed="rId2"/>
                          <a:stretch>
                            <a:fillRect l="-172778" t="-894643" r="-1111" b="-505357"/>
                          </a:stretch>
                        </a:blipFill>
                      </a:tcPr>
                    </a:tc>
                  </a:tr>
                  <a:tr h="337898">
                    <a:tc>
                      <a:txBody>
                        <a:bodyPr/>
                        <a:lstStyle/>
                        <a:p>
                          <a:endParaRPr lang="en-US"/>
                        </a:p>
                      </a:txBody>
                      <a:tcPr anchor="ctr">
                        <a:blipFill rotWithShape="0">
                          <a:blip r:embed="rId2"/>
                          <a:stretch>
                            <a:fillRect l="-518" t="-1012727" r="-410363" b="-414545"/>
                          </a:stretch>
                        </a:blipFill>
                      </a:tcPr>
                    </a:tc>
                    <a:tc>
                      <a:txBody>
                        <a:bodyPr/>
                        <a:lstStyle/>
                        <a:p>
                          <a:endParaRPr lang="en-US"/>
                        </a:p>
                      </a:txBody>
                      <a:tcPr anchor="ctr">
                        <a:blipFill rotWithShape="0">
                          <a:blip r:embed="rId2"/>
                          <a:stretch>
                            <a:fillRect l="-81513" t="-1012727" r="-232773" b="-414545"/>
                          </a:stretch>
                        </a:blipFill>
                      </a:tcPr>
                    </a:tc>
                    <a:tc>
                      <a:txBody>
                        <a:bodyPr/>
                        <a:lstStyle/>
                        <a:p>
                          <a:endParaRPr lang="en-US"/>
                        </a:p>
                      </a:txBody>
                      <a:tcPr anchor="ctr">
                        <a:blipFill rotWithShape="0">
                          <a:blip r:embed="rId2"/>
                          <a:stretch>
                            <a:fillRect l="-227368" t="-1012727" r="-191579" b="-414545"/>
                          </a:stretch>
                        </a:blipFill>
                      </a:tcPr>
                    </a:tc>
                    <a:tc>
                      <a:txBody>
                        <a:bodyPr/>
                        <a:lstStyle/>
                        <a:p>
                          <a:endParaRPr lang="en-US"/>
                        </a:p>
                      </a:txBody>
                      <a:tcPr anchor="ctr">
                        <a:blipFill rotWithShape="0">
                          <a:blip r:embed="rId2"/>
                          <a:stretch>
                            <a:fillRect l="-172778" t="-1012727" r="-1111" b="-414545"/>
                          </a:stretch>
                        </a:blipFill>
                      </a:tcPr>
                    </a:tc>
                  </a:tr>
                  <a:tr h="337898">
                    <a:tc>
                      <a:txBody>
                        <a:bodyPr/>
                        <a:lstStyle/>
                        <a:p>
                          <a:endParaRPr lang="en-US"/>
                        </a:p>
                      </a:txBody>
                      <a:tcPr anchor="ctr">
                        <a:blipFill rotWithShape="0">
                          <a:blip r:embed="rId2"/>
                          <a:stretch>
                            <a:fillRect l="-518" t="-1092857" r="-410363" b="-307143"/>
                          </a:stretch>
                        </a:blipFill>
                      </a:tcPr>
                    </a:tc>
                    <a:tc>
                      <a:txBody>
                        <a:bodyPr/>
                        <a:lstStyle/>
                        <a:p>
                          <a:endParaRPr lang="en-US"/>
                        </a:p>
                      </a:txBody>
                      <a:tcPr anchor="ctr">
                        <a:blipFill rotWithShape="0">
                          <a:blip r:embed="rId2"/>
                          <a:stretch>
                            <a:fillRect l="-81513" t="-1092857" r="-232773" b="-307143"/>
                          </a:stretch>
                        </a:blipFill>
                      </a:tcPr>
                    </a:tc>
                    <a:tc>
                      <a:txBody>
                        <a:bodyPr/>
                        <a:lstStyle/>
                        <a:p>
                          <a:endParaRPr lang="en-US"/>
                        </a:p>
                      </a:txBody>
                      <a:tcPr anchor="ctr">
                        <a:blipFill rotWithShape="0">
                          <a:blip r:embed="rId2"/>
                          <a:stretch>
                            <a:fillRect l="-227368" t="-1092857" r="-191579" b="-307143"/>
                          </a:stretch>
                        </a:blipFill>
                      </a:tcPr>
                    </a:tc>
                    <a:tc>
                      <a:txBody>
                        <a:bodyPr/>
                        <a:lstStyle/>
                        <a:p>
                          <a:endParaRPr lang="en-US"/>
                        </a:p>
                      </a:txBody>
                      <a:tcPr anchor="ctr">
                        <a:blipFill rotWithShape="0">
                          <a:blip r:embed="rId2"/>
                          <a:stretch>
                            <a:fillRect l="-172778" t="-1092857" r="-1111" b="-307143"/>
                          </a:stretch>
                        </a:blipFill>
                      </a:tcPr>
                    </a:tc>
                  </a:tr>
                  <a:tr h="337898">
                    <a:tc>
                      <a:txBody>
                        <a:bodyPr/>
                        <a:lstStyle/>
                        <a:p>
                          <a:endParaRPr lang="en-US"/>
                        </a:p>
                      </a:txBody>
                      <a:tcPr anchor="ctr">
                        <a:blipFill rotWithShape="0">
                          <a:blip r:embed="rId2"/>
                          <a:stretch>
                            <a:fillRect l="-518" t="-1214545" r="-410363" b="-212727"/>
                          </a:stretch>
                        </a:blipFill>
                      </a:tcPr>
                    </a:tc>
                    <a:tc>
                      <a:txBody>
                        <a:bodyPr/>
                        <a:lstStyle/>
                        <a:p>
                          <a:endParaRPr lang="en-US"/>
                        </a:p>
                      </a:txBody>
                      <a:tcPr anchor="ctr">
                        <a:blipFill rotWithShape="0">
                          <a:blip r:embed="rId2"/>
                          <a:stretch>
                            <a:fillRect l="-81513" t="-1214545" r="-232773" b="-212727"/>
                          </a:stretch>
                        </a:blipFill>
                      </a:tcPr>
                    </a:tc>
                    <a:tc>
                      <a:txBody>
                        <a:bodyPr/>
                        <a:lstStyle/>
                        <a:p>
                          <a:endParaRPr lang="en-US"/>
                        </a:p>
                      </a:txBody>
                      <a:tcPr anchor="ctr">
                        <a:blipFill rotWithShape="0">
                          <a:blip r:embed="rId2"/>
                          <a:stretch>
                            <a:fillRect l="-227368" t="-1214545" r="-191579" b="-212727"/>
                          </a:stretch>
                        </a:blipFill>
                      </a:tcPr>
                    </a:tc>
                    <a:tc>
                      <a:txBody>
                        <a:bodyPr/>
                        <a:lstStyle/>
                        <a:p>
                          <a:endParaRPr lang="en-US"/>
                        </a:p>
                      </a:txBody>
                      <a:tcPr anchor="ctr">
                        <a:blipFill rotWithShape="0">
                          <a:blip r:embed="rId2"/>
                          <a:stretch>
                            <a:fillRect l="-172778" t="-1214545" r="-1111" b="-212727"/>
                          </a:stretch>
                        </a:blipFill>
                      </a:tcPr>
                    </a:tc>
                  </a:tr>
                  <a:tr h="698148">
                    <a:tc>
                      <a:txBody>
                        <a:bodyPr/>
                        <a:lstStyle/>
                        <a:p>
                          <a:endParaRPr lang="en-US"/>
                        </a:p>
                      </a:txBody>
                      <a:tcPr anchor="ctr">
                        <a:blipFill rotWithShape="0">
                          <a:blip r:embed="rId2"/>
                          <a:stretch>
                            <a:fillRect l="-518" t="-628696" r="-410363" b="-1739"/>
                          </a:stretch>
                        </a:blipFill>
                      </a:tcPr>
                    </a:tc>
                    <a:tc>
                      <a:txBody>
                        <a:bodyPr/>
                        <a:lstStyle/>
                        <a:p>
                          <a:endParaRPr lang="en-US"/>
                        </a:p>
                      </a:txBody>
                      <a:tcPr anchor="ctr">
                        <a:blipFill rotWithShape="0">
                          <a:blip r:embed="rId2"/>
                          <a:stretch>
                            <a:fillRect l="-81513" t="-628696" r="-232773" b="-1739"/>
                          </a:stretch>
                        </a:blipFill>
                      </a:tcPr>
                    </a:tc>
                    <a:tc>
                      <a:txBody>
                        <a:bodyPr/>
                        <a:lstStyle/>
                        <a:p>
                          <a:pPr algn="ctr"/>
                          <a:endParaRPr lang="en-US" sz="1600" dirty="0"/>
                        </a:p>
                      </a:txBody>
                      <a:tcPr anchor="ctr"/>
                    </a:tc>
                    <a:tc>
                      <a:txBody>
                        <a:bodyPr/>
                        <a:lstStyle/>
                        <a:p>
                          <a:endParaRPr lang="en-US"/>
                        </a:p>
                      </a:txBody>
                      <a:tcPr anchor="ctr">
                        <a:blipFill rotWithShape="0">
                          <a:blip r:embed="rId2"/>
                          <a:stretch>
                            <a:fillRect l="-172778" t="-628696" r="-1111" b="-1739"/>
                          </a:stretch>
                        </a:blipFill>
                      </a:tcPr>
                    </a:tc>
                  </a:tr>
                </a:tbl>
              </a:graphicData>
            </a:graphic>
          </p:graphicFrame>
        </mc:Fallback>
      </mc:AlternateContent>
      <p:sp>
        <p:nvSpPr>
          <p:cNvPr id="7"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2</a:t>
            </a:r>
            <a:endParaRPr lang="en-IN" sz="4000" dirty="0">
              <a:solidFill>
                <a:srgbClr val="A50021"/>
              </a:solidFill>
              <a:latin typeface="Times New Roman" pitchFamily="18" charset="0"/>
              <a:cs typeface="Times New Roman"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9974039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6" y="1619249"/>
                <a:ext cx="8425339" cy="4262719"/>
              </a:xfrm>
            </p:spPr>
            <p:txBody>
              <a:bodyPr>
                <a:normAutofit/>
              </a:bodyPr>
              <a:lstStyle/>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	</a:t>
                </a:r>
              </a:p>
              <a:p>
                <a:pPr marL="27305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solidFill>
                            <a:prstClr val="black"/>
                          </a:solidFill>
                          <a:latin typeface="Cambria Math" panose="02040503050406030204" pitchFamily="18" charset="0"/>
                          <a:cs typeface="Times New Roman" panose="02020603050405020304" pitchFamily="18" charset="0"/>
                        </a:rPr>
                        <m:t>𝑆</m:t>
                      </m:r>
                      <m:r>
                        <a:rPr lang="en-US" sz="1800" b="0" i="1" smtClean="0">
                          <a:solidFill>
                            <a:prstClr val="black"/>
                          </a:solidFill>
                          <a:latin typeface="Cambria Math" panose="02040503050406030204" pitchFamily="18" charset="0"/>
                          <a:cs typeface="Times New Roman" panose="02020603050405020304" pitchFamily="18" charset="0"/>
                        </a:rPr>
                        <m:t>=</m:t>
                      </m:r>
                      <m:rad>
                        <m:radPr>
                          <m:degHide m:val="on"/>
                          <m:ctrlPr>
                            <a:rPr lang="en-US" sz="1800" b="0" i="1" smtClean="0">
                              <a:solidFill>
                                <a:prstClr val="black"/>
                              </a:solidFill>
                              <a:latin typeface="Cambria Math" panose="02040503050406030204" pitchFamily="18" charset="0"/>
                              <a:cs typeface="Times New Roman" panose="02020603050405020304" pitchFamily="18" charset="0"/>
                            </a:rPr>
                          </m:ctrlPr>
                        </m:radPr>
                        <m:deg/>
                        <m:e>
                          <m:f>
                            <m:fPr>
                              <m:ctrlPr>
                                <a:rPr lang="en-US" sz="1800" b="0" i="1" smtClean="0">
                                  <a:solidFill>
                                    <a:prstClr val="black"/>
                                  </a:solidFill>
                                  <a:latin typeface="Cambria Math" panose="02040503050406030204" pitchFamily="18" charset="0"/>
                                  <a:cs typeface="Times New Roman" panose="02020603050405020304" pitchFamily="18" charset="0"/>
                                </a:rPr>
                              </m:ctrlPr>
                            </m:fPr>
                            <m:num>
                              <m:sSup>
                                <m:sSupPr>
                                  <m:ctrlPr>
                                    <a:rPr lang="en-US" sz="1800" b="0" i="1" smtClean="0">
                                      <a:solidFill>
                                        <a:prstClr val="black"/>
                                      </a:solidFill>
                                      <a:latin typeface="Cambria Math" panose="02040503050406030204" pitchFamily="18" charset="0"/>
                                      <a:cs typeface="Times New Roman" panose="02020603050405020304" pitchFamily="18" charset="0"/>
                                    </a:rPr>
                                  </m:ctrlPr>
                                </m:sSupPr>
                                <m:e>
                                  <m:nary>
                                    <m:naryPr>
                                      <m:chr m:val="∑"/>
                                      <m:subHide m:val="on"/>
                                      <m:supHide m:val="on"/>
                                      <m:ctrlPr>
                                        <a:rPr lang="en-US" sz="1800" b="0" i="1" smtClean="0">
                                          <a:solidFill>
                                            <a:prstClr val="black"/>
                                          </a:solidFill>
                                          <a:latin typeface="Cambria Math" panose="02040503050406030204" pitchFamily="18" charset="0"/>
                                          <a:cs typeface="Times New Roman" panose="02020603050405020304" pitchFamily="18" charset="0"/>
                                        </a:rPr>
                                      </m:ctrlPr>
                                    </m:naryPr>
                                    <m:sub/>
                                    <m:sup/>
                                    <m:e>
                                      <m:r>
                                        <a:rPr lang="en-US" sz="1800" b="0" i="1" smtClean="0">
                                          <a:solidFill>
                                            <a:prstClr val="black"/>
                                          </a:solidFill>
                                          <a:latin typeface="Cambria Math" panose="02040503050406030204" pitchFamily="18" charset="0"/>
                                          <a:cs typeface="Times New Roman" panose="02020603050405020304" pitchFamily="18" charset="0"/>
                                        </a:rPr>
                                        <m:t>(</m:t>
                                      </m:r>
                                      <m:sSub>
                                        <m:sSubPr>
                                          <m:ctrlPr>
                                            <a:rPr lang="en-US" sz="1800" b="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𝑋</m:t>
                                          </m:r>
                                        </m:e>
                                        <m:sub>
                                          <m:r>
                                            <a:rPr lang="en-US" sz="1800" b="0" i="1" smtClean="0">
                                              <a:solidFill>
                                                <a:prstClr val="black"/>
                                              </a:solidFill>
                                              <a:latin typeface="Cambria Math" panose="02040503050406030204" pitchFamily="18" charset="0"/>
                                              <a:cs typeface="Times New Roman" panose="02020603050405020304" pitchFamily="18" charset="0"/>
                                            </a:rPr>
                                            <m:t>𝑖</m:t>
                                          </m:r>
                                        </m:sub>
                                      </m:sSub>
                                      <m:r>
                                        <a:rPr lang="en-US" sz="1800" b="0" i="1" smtClean="0">
                                          <a:solidFill>
                                            <a:prstClr val="black"/>
                                          </a:solidFill>
                                          <a:latin typeface="Cambria Math" panose="02040503050406030204" pitchFamily="18" charset="0"/>
                                          <a:cs typeface="Times New Roman" panose="02020603050405020304" pitchFamily="18" charset="0"/>
                                        </a:rPr>
                                        <m:t>−</m:t>
                                      </m:r>
                                      <m:acc>
                                        <m:accPr>
                                          <m:chr m:val="̅"/>
                                          <m:ctrlPr>
                                            <a:rPr lang="en-US" sz="1800" b="0" i="1" smtClean="0">
                                              <a:solidFill>
                                                <a:prstClr val="black"/>
                                              </a:solidFill>
                                              <a:latin typeface="Cambria Math" panose="02040503050406030204" pitchFamily="18" charset="0"/>
                                              <a:cs typeface="Times New Roman" panose="02020603050405020304" pitchFamily="18" charset="0"/>
                                            </a:rPr>
                                          </m:ctrlPr>
                                        </m:accPr>
                                        <m:e>
                                          <m:r>
                                            <a:rPr lang="en-US" sz="1800" b="0" i="1" smtClean="0">
                                              <a:solidFill>
                                                <a:prstClr val="black"/>
                                              </a:solidFill>
                                              <a:latin typeface="Cambria Math" panose="02040503050406030204" pitchFamily="18" charset="0"/>
                                              <a:cs typeface="Times New Roman" panose="02020603050405020304" pitchFamily="18" charset="0"/>
                                            </a:rPr>
                                            <m:t>𝑋</m:t>
                                          </m:r>
                                        </m:e>
                                      </m:acc>
                                      <m:r>
                                        <a:rPr lang="en-US" sz="1800" b="0" i="1" smtClean="0">
                                          <a:solidFill>
                                            <a:prstClr val="black"/>
                                          </a:solidFill>
                                          <a:latin typeface="Cambria Math" panose="02040503050406030204" pitchFamily="18" charset="0"/>
                                          <a:cs typeface="Times New Roman" panose="02020603050405020304" pitchFamily="18" charset="0"/>
                                        </a:rPr>
                                        <m:t>)</m:t>
                                      </m:r>
                                    </m:e>
                                  </m:nary>
                                </m:e>
                                <m:sup>
                                  <m:r>
                                    <a:rPr lang="en-US" sz="1800" b="0" i="1" smtClean="0">
                                      <a:solidFill>
                                        <a:prstClr val="black"/>
                                      </a:solidFill>
                                      <a:latin typeface="Cambria Math" panose="02040503050406030204" pitchFamily="18" charset="0"/>
                                      <a:cs typeface="Times New Roman" panose="02020603050405020304" pitchFamily="18" charset="0"/>
                                    </a:rPr>
                                    <m:t>2</m:t>
                                  </m:r>
                                </m:sup>
                              </m:sSup>
                            </m:num>
                            <m:den>
                              <m:r>
                                <a:rPr lang="en-US" sz="1800" b="0" i="1" smtClean="0">
                                  <a:solidFill>
                                    <a:prstClr val="black"/>
                                  </a:solidFill>
                                  <a:latin typeface="Cambria Math" panose="02040503050406030204" pitchFamily="18" charset="0"/>
                                  <a:cs typeface="Times New Roman" panose="02020603050405020304" pitchFamily="18" charset="0"/>
                                </a:rPr>
                                <m:t>𝑛</m:t>
                              </m:r>
                              <m:r>
                                <a:rPr lang="en-US" sz="1800" b="0" i="1" smtClean="0">
                                  <a:solidFill>
                                    <a:prstClr val="black"/>
                                  </a:solidFill>
                                  <a:latin typeface="Cambria Math" panose="02040503050406030204" pitchFamily="18" charset="0"/>
                                  <a:cs typeface="Times New Roman" panose="02020603050405020304" pitchFamily="18" charset="0"/>
                                </a:rPr>
                                <m:t>−1</m:t>
                              </m:r>
                            </m:den>
                          </m:f>
                        </m:e>
                      </m:rad>
                      <m:r>
                        <a:rPr lang="en-US" sz="1800" b="0" i="1" smtClean="0">
                          <a:solidFill>
                            <a:prstClr val="black"/>
                          </a:solidFill>
                          <a:latin typeface="Cambria Math" panose="02040503050406030204" pitchFamily="18" charset="0"/>
                          <a:cs typeface="Times New Roman" panose="02020603050405020304" pitchFamily="18" charset="0"/>
                        </a:rPr>
                        <m:t>=</m:t>
                      </m:r>
                      <m:rad>
                        <m:radPr>
                          <m:degHide m:val="on"/>
                          <m:ctrlPr>
                            <a:rPr lang="en-US" sz="1800" b="0" i="1" smtClean="0">
                              <a:solidFill>
                                <a:prstClr val="black"/>
                              </a:solidFill>
                              <a:latin typeface="Cambria Math" panose="02040503050406030204" pitchFamily="18" charset="0"/>
                              <a:cs typeface="Times New Roman" panose="02020603050405020304" pitchFamily="18" charset="0"/>
                            </a:rPr>
                          </m:ctrlPr>
                        </m:radPr>
                        <m:deg/>
                        <m:e>
                          <m:f>
                            <m:fPr>
                              <m:ctrlPr>
                                <a:rPr lang="en-US" sz="1800" b="0" i="1" smtClean="0">
                                  <a:solidFill>
                                    <a:prstClr val="black"/>
                                  </a:solidFill>
                                  <a:latin typeface="Cambria Math" panose="02040503050406030204" pitchFamily="18" charset="0"/>
                                  <a:cs typeface="Times New Roman" panose="02020603050405020304" pitchFamily="18" charset="0"/>
                                </a:rPr>
                              </m:ctrlPr>
                            </m:fPr>
                            <m:num>
                              <m:r>
                                <a:rPr lang="en-US" sz="1800" b="0" i="1" smtClean="0">
                                  <a:solidFill>
                                    <a:prstClr val="black"/>
                                  </a:solidFill>
                                  <a:latin typeface="Cambria Math" panose="02040503050406030204" pitchFamily="18" charset="0"/>
                                  <a:cs typeface="Times New Roman" panose="02020603050405020304" pitchFamily="18" charset="0"/>
                                </a:rPr>
                                <m:t>23978</m:t>
                              </m:r>
                            </m:num>
                            <m:den>
                              <m:r>
                                <a:rPr lang="en-US" sz="1800" b="0" i="1" smtClean="0">
                                  <a:solidFill>
                                    <a:prstClr val="black"/>
                                  </a:solidFill>
                                  <a:latin typeface="Cambria Math" panose="02040503050406030204" pitchFamily="18" charset="0"/>
                                  <a:cs typeface="Times New Roman" panose="02020603050405020304" pitchFamily="18" charset="0"/>
                                </a:rPr>
                                <m:t>12−1</m:t>
                              </m:r>
                            </m:den>
                          </m:f>
                        </m:e>
                      </m:rad>
                      <m:r>
                        <a:rPr lang="en-US" sz="1800" b="0" i="1" smtClean="0">
                          <a:solidFill>
                            <a:prstClr val="black"/>
                          </a:solidFill>
                          <a:latin typeface="Cambria Math" panose="02040503050406030204" pitchFamily="18" charset="0"/>
                          <a:cs typeface="Times New Roman" panose="02020603050405020304" pitchFamily="18" charset="0"/>
                        </a:rPr>
                        <m:t>=46.68</m:t>
                      </m:r>
                    </m:oMath>
                  </m:oMathPara>
                </a14:m>
                <a:endParaRPr lang="en-US" sz="1800" b="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b="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1800" b="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r>
                  <a:rPr lang="en-US" sz="2000" dirty="0" smtClean="0">
                    <a:solidFill>
                      <a:prstClr val="black"/>
                    </a:solidFill>
                    <a:latin typeface="Times New Roman" panose="02020603050405020304" pitchFamily="18" charset="0"/>
                    <a:cs typeface="Times New Roman" panose="02020603050405020304" pitchFamily="18" charset="0"/>
                  </a:rPr>
                  <a:t>Hence, </a:t>
                </a:r>
                <a14:m>
                  <m:oMath xmlns:m="http://schemas.openxmlformats.org/officeDocument/2006/math">
                    <m:r>
                      <a:rPr lang="en-US" sz="2000" i="1">
                        <a:latin typeface="Cambria Math" panose="02040503050406030204" pitchFamily="18" charset="0"/>
                        <a:cs typeface="Times New Roman" pitchFamily="18" charset="0"/>
                      </a:rPr>
                      <m:t>𝑡</m:t>
                    </m:r>
                    <m:r>
                      <a:rPr lang="en-US" sz="2000" i="1">
                        <a:latin typeface="Cambria Math" panose="02040503050406030204" pitchFamily="18" charset="0"/>
                        <a:cs typeface="Times New Roman" pitchFamily="18" charset="0"/>
                      </a:rPr>
                      <m:t>=</m:t>
                    </m:r>
                    <m:f>
                      <m:fPr>
                        <m:ctrlPr>
                          <a:rPr lang="en-US" sz="2000" i="1">
                            <a:latin typeface="Cambria Math" panose="02040503050406030204" pitchFamily="18" charset="0"/>
                            <a:cs typeface="Times New Roman" pitchFamily="18" charset="0"/>
                          </a:rPr>
                        </m:ctrlPr>
                      </m:fPr>
                      <m:num>
                        <m:acc>
                          <m:accPr>
                            <m:chr m:val="̅"/>
                            <m:ctrlPr>
                              <a:rPr lang="en-US" sz="2000" i="1">
                                <a:latin typeface="Cambria Math" panose="02040503050406030204" pitchFamily="18" charset="0"/>
                                <a:cs typeface="Times New Roman" pitchFamily="18" charset="0"/>
                              </a:rPr>
                            </m:ctrlPr>
                          </m:accPr>
                          <m:e>
                            <m:r>
                              <a:rPr lang="en-US" sz="2000" i="1">
                                <a:latin typeface="Cambria Math" panose="02040503050406030204" pitchFamily="18" charset="0"/>
                                <a:cs typeface="Times New Roman" pitchFamily="18" charset="0"/>
                              </a:rPr>
                              <m:t>𝑋</m:t>
                            </m:r>
                          </m:e>
                        </m:acc>
                        <m:r>
                          <a:rPr lang="en-US" sz="2000" i="1">
                            <a:latin typeface="Cambria Math" panose="02040503050406030204" pitchFamily="18" charset="0"/>
                            <a:cs typeface="Times New Roman" pitchFamily="18" charset="0"/>
                          </a:rPr>
                          <m:t>−</m:t>
                        </m:r>
                        <m:r>
                          <a:rPr lang="en-US" sz="2000" i="1">
                            <a:latin typeface="Cambria Math" panose="02040503050406030204" pitchFamily="18" charset="0"/>
                            <a:ea typeface="Cambria Math" panose="02040503050406030204" pitchFamily="18" charset="0"/>
                            <a:cs typeface="Times New Roman" pitchFamily="18" charset="0"/>
                          </a:rPr>
                          <m:t>𝜇</m:t>
                        </m:r>
                        <m:r>
                          <a:rPr lang="en-US" sz="2000" i="1">
                            <a:latin typeface="Cambria Math" panose="02040503050406030204" pitchFamily="18" charset="0"/>
                            <a:cs typeface="Times New Roman" pitchFamily="18" charset="0"/>
                          </a:rPr>
                          <m:t> </m:t>
                        </m:r>
                        <m:r>
                          <m:rPr>
                            <m:nor/>
                          </m:rPr>
                          <a:rPr lang="en-US" sz="2000" dirty="0">
                            <a:latin typeface="Times New Roman" pitchFamily="18" charset="0"/>
                            <a:cs typeface="Times New Roman" pitchFamily="18" charset="0"/>
                          </a:rPr>
                          <m:t> </m:t>
                        </m:r>
                      </m:num>
                      <m:den>
                        <m:r>
                          <a:rPr lang="en-US" sz="2000" i="1">
                            <a:latin typeface="Cambria Math" panose="02040503050406030204" pitchFamily="18" charset="0"/>
                            <a:cs typeface="Times New Roman" pitchFamily="18" charset="0"/>
                          </a:rPr>
                          <m:t>𝑆</m:t>
                        </m:r>
                        <m:r>
                          <a:rPr lang="en-US" sz="2000" i="1">
                            <a:latin typeface="Cambria Math" panose="02040503050406030204" pitchFamily="18" charset="0"/>
                            <a:cs typeface="Times New Roman" pitchFamily="18" charset="0"/>
                          </a:rPr>
                          <m:t>/</m:t>
                        </m:r>
                        <m:rad>
                          <m:radPr>
                            <m:degHide m:val="on"/>
                            <m:ctrlPr>
                              <a:rPr lang="en-US" sz="2000" i="1">
                                <a:latin typeface="Cambria Math" panose="02040503050406030204" pitchFamily="18" charset="0"/>
                                <a:cs typeface="Times New Roman" pitchFamily="18" charset="0"/>
                              </a:rPr>
                            </m:ctrlPr>
                          </m:radPr>
                          <m:deg/>
                          <m:e>
                            <m:r>
                              <a:rPr lang="en-US" sz="2000" i="1">
                                <a:latin typeface="Cambria Math" panose="02040503050406030204" pitchFamily="18" charset="0"/>
                                <a:cs typeface="Times New Roman" pitchFamily="18" charset="0"/>
                              </a:rPr>
                              <m:t>𝑛</m:t>
                            </m:r>
                          </m:e>
                        </m:rad>
                      </m:den>
                    </m:f>
                    <m:r>
                      <a:rPr lang="en-US" sz="2000" b="0" i="1" smtClean="0">
                        <a:latin typeface="Cambria Math" panose="02040503050406030204" pitchFamily="18" charset="0"/>
                        <a:cs typeface="Times New Roman" pitchFamily="18" charset="0"/>
                      </a:rPr>
                      <m:t>=</m:t>
                    </m:r>
                    <m:f>
                      <m:fPr>
                        <m:ctrlPr>
                          <a:rPr lang="en-US" sz="2000" b="0" i="1" smtClean="0">
                            <a:latin typeface="Cambria Math" panose="02040503050406030204" pitchFamily="18" charset="0"/>
                            <a:cs typeface="Times New Roman" pitchFamily="18" charset="0"/>
                          </a:rPr>
                        </m:ctrlPr>
                      </m:fPr>
                      <m:num>
                        <m:r>
                          <a:rPr lang="en-US" sz="2000" b="0" i="1" smtClean="0">
                            <a:latin typeface="Cambria Math" panose="02040503050406030204" pitchFamily="18" charset="0"/>
                            <a:cs typeface="Times New Roman" pitchFamily="18" charset="0"/>
                          </a:rPr>
                          <m:t>48</m:t>
                        </m:r>
                      </m:num>
                      <m:den>
                        <m:r>
                          <a:rPr lang="en-US" sz="2000" b="0" i="1" smtClean="0">
                            <a:latin typeface="Cambria Math" panose="02040503050406030204" pitchFamily="18" charset="0"/>
                            <a:cs typeface="Times New Roman" pitchFamily="18" charset="0"/>
                          </a:rPr>
                          <m:t>46.68/</m:t>
                        </m:r>
                        <m:rad>
                          <m:radPr>
                            <m:degHide m:val="on"/>
                            <m:ctrlPr>
                              <a:rPr lang="en-US" sz="2000" b="0" i="1" smtClean="0">
                                <a:latin typeface="Cambria Math" panose="02040503050406030204" pitchFamily="18" charset="0"/>
                                <a:cs typeface="Times New Roman" pitchFamily="18" charset="0"/>
                              </a:rPr>
                            </m:ctrlPr>
                          </m:radPr>
                          <m:deg/>
                          <m:e>
                            <m:r>
                              <a:rPr lang="en-US" sz="2000" b="0" i="1" smtClean="0">
                                <a:latin typeface="Cambria Math" panose="02040503050406030204" pitchFamily="18" charset="0"/>
                                <a:cs typeface="Times New Roman" pitchFamily="18" charset="0"/>
                              </a:rPr>
                              <m:t>12</m:t>
                            </m:r>
                          </m:e>
                        </m:rad>
                      </m:den>
                    </m:f>
                    <m:r>
                      <a:rPr lang="en-US" sz="2000" b="0" i="1" smtClean="0">
                        <a:latin typeface="Cambria Math" panose="02040503050406030204" pitchFamily="18" charset="0"/>
                        <a:cs typeface="Times New Roman" pitchFamily="18" charset="0"/>
                      </a:rPr>
                      <m:t>=</m:t>
                    </m:r>
                    <m:f>
                      <m:fPr>
                        <m:ctrlPr>
                          <a:rPr lang="en-US" sz="2000" b="0" i="1" smtClean="0">
                            <a:latin typeface="Cambria Math" panose="02040503050406030204" pitchFamily="18" charset="0"/>
                            <a:cs typeface="Times New Roman" pitchFamily="18" charset="0"/>
                          </a:rPr>
                        </m:ctrlPr>
                      </m:fPr>
                      <m:num>
                        <m:r>
                          <a:rPr lang="en-US" sz="2000" b="0" i="1" smtClean="0">
                            <a:latin typeface="Cambria Math" panose="02040503050406030204" pitchFamily="18" charset="0"/>
                            <a:cs typeface="Times New Roman" pitchFamily="18" charset="0"/>
                          </a:rPr>
                          <m:t>48</m:t>
                        </m:r>
                      </m:num>
                      <m:den>
                        <m:r>
                          <a:rPr lang="en-US" sz="2000" b="0" i="1" smtClean="0">
                            <a:latin typeface="Cambria Math" panose="02040503050406030204" pitchFamily="18" charset="0"/>
                            <a:cs typeface="Times New Roman" pitchFamily="18" charset="0"/>
                          </a:rPr>
                          <m:t>13.49</m:t>
                        </m:r>
                      </m:den>
                    </m:f>
                    <m:r>
                      <a:rPr lang="en-US" sz="2000" b="0" i="1" smtClean="0">
                        <a:latin typeface="Cambria Math" panose="02040503050406030204" pitchFamily="18" charset="0"/>
                        <a:cs typeface="Times New Roman" pitchFamily="18" charset="0"/>
                      </a:rPr>
                      <m:t>=</m:t>
                    </m:r>
                    <m:r>
                      <a:rPr lang="en-US" sz="2000" b="0" i="1" smtClean="0">
                        <a:solidFill>
                          <a:srgbClr val="0B5ED7"/>
                        </a:solidFill>
                        <a:latin typeface="Cambria Math" panose="02040503050406030204" pitchFamily="18" charset="0"/>
                        <a:cs typeface="Times New Roman" pitchFamily="18" charset="0"/>
                      </a:rPr>
                      <m:t>3.558</m:t>
                    </m:r>
                  </m:oMath>
                </a14:m>
                <a:endParaRPr lang="en-US" sz="2000" dirty="0" smtClean="0">
                  <a:solidFill>
                    <a:srgbClr val="0B5ED7"/>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None/>
                </a:pPr>
                <a:endParaRPr lang="en-US" sz="20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b="1" i="1" dirty="0" smtClean="0">
                    <a:solidFill>
                      <a:prstClr val="black"/>
                    </a:solidFill>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r>
                  <a:rPr lang="en-US" sz="1800" b="1" dirty="0" smtClean="0">
                    <a:solidFill>
                      <a:srgbClr val="0B5ED7"/>
                    </a:solidFill>
                    <a:latin typeface="Times New Roman" panose="02020603050405020304" pitchFamily="18" charset="0"/>
                    <a:cs typeface="Times New Roman" panose="02020603050405020304" pitchFamily="18" charset="0"/>
                  </a:rPr>
                  <a:t>Note: </a:t>
                </a:r>
              </a:p>
              <a:p>
                <a:pPr marL="0" lvl="2" indent="0" algn="just">
                  <a:buClr>
                    <a:schemeClr val="accent3"/>
                  </a:buClr>
                  <a:buSzPct val="95000"/>
                  <a:buNone/>
                </a:pPr>
                <a:r>
                  <a:rPr lang="en-US" sz="1800" dirty="0" smtClean="0">
                    <a:solidFill>
                      <a:srgbClr val="0B5ED7"/>
                    </a:solidFill>
                    <a:latin typeface="Times New Roman" panose="02020603050405020304" pitchFamily="18" charset="0"/>
                    <a:cs typeface="Times New Roman" panose="02020603050405020304" pitchFamily="18" charset="0"/>
                  </a:rPr>
                  <a:t>Statistical table for t-distributions gives a </a:t>
                </a:r>
                <a:r>
                  <a:rPr lang="en-US" sz="1800" i="1" dirty="0" smtClean="0">
                    <a:solidFill>
                      <a:srgbClr val="0B5ED7"/>
                    </a:solidFill>
                    <a:latin typeface="Times New Roman" panose="02020603050405020304" pitchFamily="18" charset="0"/>
                    <a:cs typeface="Times New Roman" panose="02020603050405020304" pitchFamily="18" charset="0"/>
                  </a:rPr>
                  <a:t>t</a:t>
                </a:r>
                <a:r>
                  <a:rPr lang="en-US" sz="1800" dirty="0" smtClean="0">
                    <a:solidFill>
                      <a:srgbClr val="0B5ED7"/>
                    </a:solidFill>
                    <a:latin typeface="Times New Roman" panose="02020603050405020304" pitchFamily="18" charset="0"/>
                    <a:cs typeface="Times New Roman" panose="02020603050405020304" pitchFamily="18" charset="0"/>
                  </a:rPr>
                  <a:t>-value given </a:t>
                </a:r>
                <a:r>
                  <a:rPr lang="en-US" sz="1800" i="1" dirty="0" smtClean="0">
                    <a:solidFill>
                      <a:srgbClr val="0B5ED7"/>
                    </a:solidFill>
                    <a:latin typeface="Times New Roman" panose="02020603050405020304" pitchFamily="18" charset="0"/>
                    <a:cs typeface="Times New Roman" panose="02020603050405020304" pitchFamily="18" charset="0"/>
                  </a:rPr>
                  <a:t>n</a:t>
                </a:r>
                <a:r>
                  <a:rPr lang="en-US" sz="1800" dirty="0" smtClean="0">
                    <a:solidFill>
                      <a:srgbClr val="0B5ED7"/>
                    </a:solidFill>
                    <a:latin typeface="Times New Roman" panose="02020603050405020304" pitchFamily="18" charset="0"/>
                    <a:cs typeface="Times New Roman" panose="02020603050405020304" pitchFamily="18" charset="0"/>
                  </a:rPr>
                  <a:t>, the degrees of freedom and </a:t>
                </a:r>
                <a14:m>
                  <m:oMath xmlns:m="http://schemas.openxmlformats.org/officeDocument/2006/math">
                    <m:r>
                      <m:rPr>
                        <m:sty m:val="p"/>
                      </m:rPr>
                      <a:rPr lang="en-US" sz="1800" b="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α</m:t>
                    </m:r>
                  </m:oMath>
                </a14:m>
                <a:r>
                  <a:rPr lang="en-US" sz="1800" dirty="0" smtClean="0">
                    <a:solidFill>
                      <a:srgbClr val="0B5ED7"/>
                    </a:solidFill>
                    <a:latin typeface="Times New Roman" panose="02020603050405020304" pitchFamily="18" charset="0"/>
                    <a:cs typeface="Times New Roman" panose="02020603050405020304" pitchFamily="18" charset="0"/>
                  </a:rPr>
                  <a:t>, the level of significance and vice-versa.</a:t>
                </a:r>
                <a:endParaRPr lang="en-US" sz="1800" dirty="0">
                  <a:solidFill>
                    <a:srgbClr val="0B5ED7"/>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6" y="1619249"/>
                <a:ext cx="8425339" cy="4262719"/>
              </a:xfrm>
              <a:blipFill rotWithShape="1">
                <a:blip r:embed="rId2"/>
                <a:stretch>
                  <a:fillRect l="-578" r="-578"/>
                </a:stretch>
              </a:blipFill>
            </p:spPr>
            <p:txBody>
              <a:bodyPr/>
              <a:lstStyle/>
              <a:p>
                <a:r>
                  <a:rPr lang="en-IN">
                    <a:noFill/>
                  </a:rPr>
                  <a:t> </a:t>
                </a:r>
              </a:p>
            </p:txBody>
          </p:sp>
        </mc:Fallback>
      </mc:AlternateContent>
      <p:sp>
        <p:nvSpPr>
          <p:cNvPr id="11" name="Title 1"/>
          <p:cNvSpPr txBox="1">
            <a:spLocks/>
          </p:cNvSpPr>
          <p:nvPr/>
        </p:nvSpPr>
        <p:spPr>
          <a:xfrm>
            <a:off x="46807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2</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2264791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6" y="1022519"/>
                <a:ext cx="8425339" cy="4859450"/>
              </a:xfrm>
            </p:spPr>
            <p:txBody>
              <a:bodyPr>
                <a:normAutofit/>
              </a:bodyPr>
              <a:lstStyle/>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	</a:t>
                </a:r>
              </a:p>
              <a:p>
                <a:pPr marL="27305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lnSpc>
                    <a:spcPct val="150000"/>
                  </a:lnSpc>
                  <a:buClr>
                    <a:schemeClr val="accent3"/>
                  </a:buClr>
                  <a:buSzPct val="95000"/>
                  <a:buNone/>
                </a:pPr>
                <a:r>
                  <a:rPr lang="en-US" sz="2000" b="1" dirty="0" smtClean="0">
                    <a:solidFill>
                      <a:srgbClr val="0B5ED7"/>
                    </a:solidFill>
                    <a:latin typeface="Times New Roman" panose="02020603050405020304" pitchFamily="18" charset="0"/>
                    <a:cs typeface="Times New Roman" panose="02020603050405020304" pitchFamily="18" charset="0"/>
                  </a:rPr>
                  <a:t>Step 3: Collect the sample data and calculate the test statistics </a:t>
                </a:r>
              </a:p>
              <a:p>
                <a:pPr marL="0" lvl="2" indent="0" algn="just">
                  <a:buClr>
                    <a:schemeClr val="accent3"/>
                  </a:buClr>
                  <a:buSzPct val="95000"/>
                  <a:buNone/>
                </a:pPr>
                <a:endParaRPr lang="en-US" sz="1800" i="1" dirty="0" smtClean="0">
                  <a:latin typeface="Cambria Math" panose="02040503050406030204" pitchFamily="18" charset="0"/>
                  <a:cs typeface="Times New Roman" panose="02020603050405020304" pitchFamily="18" charset="0"/>
                </a:endParaRP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cs typeface="Times New Roman" panose="02020603050405020304" pitchFamily="18" charset="0"/>
                        </a:rPr>
                        <m:t>𝐷𝑒𝑔𝑟𝑒𝑒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𝑜𝑓</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𝑓𝑟𝑒𝑒𝑑𝑜𝑚</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𝑛</m:t>
                      </m:r>
                      <m:r>
                        <a:rPr lang="en-US" sz="1800" i="1" dirty="0" smtClean="0">
                          <a:latin typeface="Cambria Math" panose="02040503050406030204" pitchFamily="18" charset="0"/>
                          <a:cs typeface="Times New Roman" panose="02020603050405020304" pitchFamily="18" charset="0"/>
                        </a:rPr>
                        <m:t>−1=12−1=11</m:t>
                      </m:r>
                    </m:oMath>
                  </m:oMathPara>
                </a14:m>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As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𝐻</m:t>
                        </m:r>
                      </m:e>
                      <m:sub>
                        <m:r>
                          <a:rPr lang="en-US" sz="1800" b="0" i="1" smtClean="0">
                            <a:latin typeface="Cambria Math" panose="02040503050406030204" pitchFamily="18" charset="0"/>
                            <a:cs typeface="Times New Roman" panose="02020603050405020304" pitchFamily="18" charset="0"/>
                          </a:rPr>
                          <m:t>1</m:t>
                        </m:r>
                      </m:sub>
                    </m:sSub>
                  </m:oMath>
                </a14:m>
                <a:r>
                  <a:rPr lang="en-US" sz="1800" dirty="0" smtClean="0">
                    <a:latin typeface="Times New Roman" panose="02020603050405020304" pitchFamily="18" charset="0"/>
                    <a:cs typeface="Times New Roman" panose="02020603050405020304" pitchFamily="18" charset="0"/>
                  </a:rPr>
                  <a:t> is one-tailed, we shall determine the rejection region applying one-tailed in the right tail because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1</m:t>
                        </m:r>
                      </m:sub>
                    </m:sSub>
                  </m:oMath>
                </a14:m>
                <a:r>
                  <a:rPr lang="en-US" sz="1800" dirty="0" smtClean="0">
                    <a:latin typeface="Times New Roman" panose="02020603050405020304" pitchFamily="18" charset="0"/>
                    <a:cs typeface="Times New Roman" panose="02020603050405020304" pitchFamily="18" charset="0"/>
                  </a:rPr>
                  <a:t> is more than type ) at </a:t>
                </a:r>
                <a14:m>
                  <m:oMath xmlns:m="http://schemas.openxmlformats.org/officeDocument/2006/math">
                    <m:r>
                      <a:rPr lang="en-US" sz="1800" i="1" dirty="0">
                        <a:latin typeface="Cambria Math" panose="02040503050406030204" pitchFamily="18" charset="0"/>
                        <a:cs typeface="Times New Roman" panose="02020603050405020304" pitchFamily="18" charset="0"/>
                      </a:rPr>
                      <m:t>5%</m:t>
                    </m:r>
                  </m:oMath>
                </a14:m>
                <a:r>
                  <a:rPr lang="en-US" sz="1800" dirty="0" smtClean="0">
                    <a:latin typeface="Times New Roman" panose="02020603050405020304" pitchFamily="18" charset="0"/>
                    <a:cs typeface="Times New Roman" panose="02020603050405020304" pitchFamily="18" charset="0"/>
                  </a:rPr>
                  <a:t> level of significance.</a:t>
                </a:r>
              </a:p>
              <a:p>
                <a:pPr marL="0" lvl="2" indent="0" algn="just">
                  <a:buClr>
                    <a:schemeClr val="accent3"/>
                  </a:buClr>
                  <a:buSzPct val="95000"/>
                  <a:buNone/>
                </a:pPr>
                <a:endParaRPr lang="en-US" sz="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i="1" dirty="0" smtClean="0">
                    <a:solidFill>
                      <a:prstClr val="black"/>
                    </a:solidFill>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endParaRPr lang="en-US" sz="1800" b="1" i="1"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6" y="1022519"/>
                <a:ext cx="8425339" cy="4859450"/>
              </a:xfrm>
              <a:blipFill rotWithShape="1">
                <a:blip r:embed="rId2"/>
                <a:stretch>
                  <a:fillRect l="-723" r="-578"/>
                </a:stretch>
              </a:blipFill>
            </p:spPr>
            <p:txBody>
              <a:bodyPr/>
              <a:lstStyle/>
              <a:p>
                <a:r>
                  <a:rPr lang="en-IN">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a:t>
            </a:r>
            <a:r>
              <a:rPr lang="en-US" sz="4000" b="1" dirty="0" smtClean="0">
                <a:solidFill>
                  <a:srgbClr val="A50021"/>
                </a:solidFill>
                <a:latin typeface="Times New Roman" panose="02020603050405020304" pitchFamily="18" charset="0"/>
                <a:cs typeface="Times New Roman" panose="02020603050405020304" pitchFamily="18" charset="0"/>
              </a:rPr>
              <a:t>3</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1493584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6" y="1022519"/>
                <a:ext cx="8425339" cy="4859450"/>
              </a:xfrm>
            </p:spPr>
            <p:txBody>
              <a:bodyPr>
                <a:normAutofit/>
              </a:bodyPr>
              <a:lstStyle/>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	</a:t>
                </a:r>
              </a:p>
              <a:p>
                <a:pPr marL="27305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lnSpc>
                    <a:spcPct val="150000"/>
                  </a:lnSpc>
                  <a:buClr>
                    <a:schemeClr val="accent3"/>
                  </a:buClr>
                  <a:buSzPct val="95000"/>
                  <a:buNone/>
                </a:pPr>
                <a:r>
                  <a:rPr lang="en-US" sz="2000" b="1" dirty="0" smtClean="0">
                    <a:solidFill>
                      <a:srgbClr val="0B5ED7"/>
                    </a:solidFill>
                    <a:latin typeface="Times New Roman" panose="02020603050405020304" pitchFamily="18" charset="0"/>
                    <a:cs typeface="Times New Roman" panose="02020603050405020304" pitchFamily="18" charset="0"/>
                  </a:rPr>
                  <a:t>Step 3: Collect the sample data and calculate the test statistics </a:t>
                </a:r>
              </a:p>
              <a:p>
                <a:pPr marL="0" lvl="2" indent="0" algn="just">
                  <a:buClr>
                    <a:schemeClr val="accent3"/>
                  </a:buClr>
                  <a:buSzPct val="95000"/>
                  <a:buNone/>
                </a:pPr>
                <a:endParaRPr lang="en-US" sz="1800" i="1" dirty="0" smtClean="0">
                  <a:latin typeface="Cambria Math" panose="02040503050406030204" pitchFamily="18" charset="0"/>
                  <a:cs typeface="Times New Roman" panose="02020603050405020304" pitchFamily="18" charset="0"/>
                </a:endParaRP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cs typeface="Times New Roman" panose="02020603050405020304" pitchFamily="18" charset="0"/>
                        </a:rPr>
                        <m:t>𝐷𝑒𝑔𝑟𝑒𝑒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𝑜𝑓</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𝑓𝑟𝑒𝑒𝑑𝑜𝑚</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𝑛</m:t>
                      </m:r>
                      <m:r>
                        <a:rPr lang="en-US" sz="1800" i="1" dirty="0" smtClean="0">
                          <a:latin typeface="Cambria Math" panose="02040503050406030204" pitchFamily="18" charset="0"/>
                          <a:cs typeface="Times New Roman" panose="02020603050405020304" pitchFamily="18" charset="0"/>
                        </a:rPr>
                        <m:t>−1=12−1=11</m:t>
                      </m:r>
                    </m:oMath>
                  </m:oMathPara>
                </a14:m>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As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𝐻</m:t>
                        </m:r>
                      </m:e>
                      <m:sub>
                        <m:r>
                          <a:rPr lang="en-US" sz="1800" b="0" i="1" smtClean="0">
                            <a:latin typeface="Cambria Math" panose="02040503050406030204" pitchFamily="18" charset="0"/>
                            <a:cs typeface="Times New Roman" panose="02020603050405020304" pitchFamily="18" charset="0"/>
                          </a:rPr>
                          <m:t>1</m:t>
                        </m:r>
                      </m:sub>
                    </m:sSub>
                  </m:oMath>
                </a14:m>
                <a:r>
                  <a:rPr lang="en-US" sz="1800" dirty="0" smtClean="0">
                    <a:latin typeface="Times New Roman" panose="02020603050405020304" pitchFamily="18" charset="0"/>
                    <a:cs typeface="Times New Roman" panose="02020603050405020304" pitchFamily="18" charset="0"/>
                  </a:rPr>
                  <a:t> is one-tailed, we shall determine the rejection region applying one-tailed in the right tail because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𝐻</m:t>
                        </m:r>
                      </m:e>
                      <m:sub>
                        <m:r>
                          <a:rPr lang="en-US" sz="1800" i="1">
                            <a:latin typeface="Cambria Math" panose="02040503050406030204" pitchFamily="18" charset="0"/>
                            <a:cs typeface="Times New Roman" panose="02020603050405020304" pitchFamily="18" charset="0"/>
                          </a:rPr>
                          <m:t>1</m:t>
                        </m:r>
                      </m:sub>
                    </m:sSub>
                  </m:oMath>
                </a14:m>
                <a:r>
                  <a:rPr lang="en-US" sz="1800" dirty="0" smtClean="0">
                    <a:latin typeface="Times New Roman" panose="02020603050405020304" pitchFamily="18" charset="0"/>
                    <a:cs typeface="Times New Roman" panose="02020603050405020304" pitchFamily="18" charset="0"/>
                  </a:rPr>
                  <a:t> is more than type ) at </a:t>
                </a:r>
                <a14:m>
                  <m:oMath xmlns:m="http://schemas.openxmlformats.org/officeDocument/2006/math">
                    <m:r>
                      <a:rPr lang="en-US" sz="1800" i="1" dirty="0">
                        <a:latin typeface="Cambria Math" panose="02040503050406030204" pitchFamily="18" charset="0"/>
                        <a:cs typeface="Times New Roman" panose="02020603050405020304" pitchFamily="18" charset="0"/>
                      </a:rPr>
                      <m:t>5%</m:t>
                    </m:r>
                  </m:oMath>
                </a14:m>
                <a:r>
                  <a:rPr lang="en-US" sz="1800" dirty="0" smtClean="0">
                    <a:latin typeface="Times New Roman" panose="02020603050405020304" pitchFamily="18" charset="0"/>
                    <a:cs typeface="Times New Roman" panose="02020603050405020304" pitchFamily="18" charset="0"/>
                  </a:rPr>
                  <a:t> level of significance.</a:t>
                </a:r>
              </a:p>
              <a:p>
                <a:pPr marL="0" lvl="2" indent="0" algn="just">
                  <a:buClr>
                    <a:schemeClr val="accent3"/>
                  </a:buClr>
                  <a:buSzPct val="95000"/>
                  <a:buNone/>
                </a:pPr>
                <a:endParaRPr lang="en-US" sz="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Using table of </a:t>
                </a:r>
                <a14:m>
                  <m:oMath xmlns:m="http://schemas.openxmlformats.org/officeDocument/2006/math">
                    <m:r>
                      <a:rPr lang="en-US" sz="1800" i="1" dirty="0" smtClean="0">
                        <a:solidFill>
                          <a:prstClr val="black"/>
                        </a:solidFill>
                        <a:latin typeface="Cambria Math" panose="02040503050406030204" pitchFamily="18" charset="0"/>
                        <a:cs typeface="Times New Roman" panose="02020603050405020304" pitchFamily="18" charset="0"/>
                      </a:rPr>
                      <m:t>𝑡</m:t>
                    </m:r>
                    <m:r>
                      <a:rPr lang="en-US" sz="1800" i="1" dirty="0" smtClean="0">
                        <a:solidFill>
                          <a:prstClr val="black"/>
                        </a:solidFill>
                        <a:latin typeface="Cambria Math" panose="02040503050406030204" pitchFamily="18" charset="0"/>
                        <a:cs typeface="Times New Roman" panose="02020603050405020304" pitchFamily="18" charset="0"/>
                      </a:rPr>
                      <m:t>−</m:t>
                    </m:r>
                    <m:r>
                      <a:rPr lang="en-US" sz="1800" i="1" dirty="0" smtClean="0">
                        <a:solidFill>
                          <a:prstClr val="black"/>
                        </a:solidFill>
                        <a:latin typeface="Cambria Math" panose="02040503050406030204" pitchFamily="18" charset="0"/>
                        <a:cs typeface="Times New Roman" panose="02020603050405020304" pitchFamily="18" charset="0"/>
                      </a:rPr>
                      <m:t>𝑑𝑖𝑠𝑡𝑟𝑖𝑏𝑢𝑡𝑖𝑜𝑛</m:t>
                    </m:r>
                  </m:oMath>
                </a14:m>
                <a:r>
                  <a:rPr lang="en-US" sz="1800" dirty="0" smtClean="0">
                    <a:solidFill>
                      <a:prstClr val="black"/>
                    </a:solidFill>
                    <a:latin typeface="Times New Roman" panose="02020603050405020304" pitchFamily="18" charset="0"/>
                    <a:cs typeface="Times New Roman" panose="02020603050405020304" pitchFamily="18" charset="0"/>
                  </a:rPr>
                  <a:t> for 11 degrees of freedom and with </a:t>
                </a:r>
                <a14:m>
                  <m:oMath xmlns:m="http://schemas.openxmlformats.org/officeDocument/2006/math">
                    <m:r>
                      <a:rPr lang="en-US" sz="1800" i="1" dirty="0" smtClean="0">
                        <a:solidFill>
                          <a:prstClr val="black"/>
                        </a:solidFill>
                        <a:latin typeface="Cambria Math" panose="02040503050406030204" pitchFamily="18" charset="0"/>
                        <a:cs typeface="Times New Roman" panose="02020603050405020304" pitchFamily="18" charset="0"/>
                      </a:rPr>
                      <m:t>5%</m:t>
                    </m:r>
                  </m:oMath>
                </a14:m>
                <a:r>
                  <a:rPr lang="en-US" sz="1800" dirty="0" smtClean="0">
                    <a:solidFill>
                      <a:prstClr val="black"/>
                    </a:solidFill>
                    <a:latin typeface="Times New Roman" panose="02020603050405020304" pitchFamily="18" charset="0"/>
                    <a:cs typeface="Times New Roman" panose="02020603050405020304" pitchFamily="18" charset="0"/>
                  </a:rPr>
                  <a:t> level of significance,</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solidFill>
                            <a:prstClr val="black"/>
                          </a:solidFill>
                          <a:latin typeface="Cambria Math" panose="02040503050406030204" pitchFamily="18" charset="0"/>
                          <a:cs typeface="Times New Roman" panose="02020603050405020304" pitchFamily="18" charset="0"/>
                        </a:rPr>
                        <m:t>𝑅</m:t>
                      </m:r>
                      <m:r>
                        <a:rPr lang="en-US" sz="1800" b="0" i="1" smtClean="0">
                          <a:solidFill>
                            <a:prstClr val="black"/>
                          </a:solidFill>
                          <a:latin typeface="Cambria Math" panose="02040503050406030204" pitchFamily="18" charset="0"/>
                          <a:cs typeface="Times New Roman" panose="02020603050405020304" pitchFamily="18" charset="0"/>
                        </a:rPr>
                        <m:t>:</m:t>
                      </m:r>
                      <m:r>
                        <a:rPr lang="en-US" sz="1800" b="0" i="1" smtClean="0">
                          <a:solidFill>
                            <a:prstClr val="black"/>
                          </a:solidFill>
                          <a:latin typeface="Cambria Math" panose="02040503050406030204" pitchFamily="18" charset="0"/>
                          <a:cs typeface="Times New Roman" panose="02020603050405020304" pitchFamily="18" charset="0"/>
                        </a:rPr>
                        <m:t>𝑡</m:t>
                      </m:r>
                      <m:r>
                        <a:rPr lang="en-US" sz="1800" b="0" i="1" smtClean="0">
                          <a:solidFill>
                            <a:prstClr val="black"/>
                          </a:solidFill>
                          <a:latin typeface="Cambria Math" panose="02040503050406030204" pitchFamily="18" charset="0"/>
                          <a:cs typeface="Times New Roman" panose="02020603050405020304" pitchFamily="18" charset="0"/>
                        </a:rPr>
                        <m:t>&gt;1.796</m:t>
                      </m:r>
                    </m:oMath>
                  </m:oMathPara>
                </a14:m>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i="1" dirty="0" smtClean="0">
                    <a:solidFill>
                      <a:prstClr val="black"/>
                    </a:solidFill>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endParaRPr lang="en-US" sz="1800" b="1" i="1"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6" y="1022519"/>
                <a:ext cx="8425339" cy="4859450"/>
              </a:xfrm>
              <a:blipFill rotWithShape="1">
                <a:blip r:embed="rId2"/>
                <a:stretch>
                  <a:fillRect l="-723" r="-578"/>
                </a:stretch>
              </a:blipFill>
            </p:spPr>
            <p:txBody>
              <a:bodyPr/>
              <a:lstStyle/>
              <a:p>
                <a:r>
                  <a:rPr lang="en-IN">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a:t>
            </a:r>
            <a:r>
              <a:rPr lang="en-US" sz="4000" b="1" dirty="0" smtClean="0">
                <a:solidFill>
                  <a:srgbClr val="A50021"/>
                </a:solidFill>
                <a:latin typeface="Times New Roman" panose="02020603050405020304" pitchFamily="18" charset="0"/>
                <a:cs typeface="Times New Roman" panose="02020603050405020304" pitchFamily="18" charset="0"/>
              </a:rPr>
              <a:t>3</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2920745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90033"/>
                <a:ext cx="8425339" cy="4859450"/>
              </a:xfrm>
            </p:spPr>
            <p:txBody>
              <a:bodyPr>
                <a:normAutofit/>
              </a:bodyPr>
              <a:lstStyle/>
              <a:p>
                <a:pPr marL="0" lvl="2" indent="0" algn="just">
                  <a:buClr>
                    <a:schemeClr val="accent3"/>
                  </a:buClr>
                  <a:buSzPct val="95000"/>
                  <a:buNone/>
                </a:pPr>
                <a:r>
                  <a:rPr lang="en-US" sz="2000" b="1" dirty="0" smtClean="0">
                    <a:solidFill>
                      <a:srgbClr val="0B5ED7"/>
                    </a:solidFill>
                    <a:latin typeface="Times New Roman" panose="02020603050405020304" pitchFamily="18" charset="0"/>
                    <a:cs typeface="Times New Roman" panose="02020603050405020304" pitchFamily="18" charset="0"/>
                  </a:rPr>
                  <a:t>Step </a:t>
                </a:r>
                <a:r>
                  <a:rPr lang="en-US" sz="2000" b="1" dirty="0">
                    <a:solidFill>
                      <a:srgbClr val="0B5ED7"/>
                    </a:solidFill>
                    <a:latin typeface="Times New Roman" panose="02020603050405020304" pitchFamily="18" charset="0"/>
                    <a:cs typeface="Times New Roman" panose="02020603050405020304" pitchFamily="18" charset="0"/>
                  </a:rPr>
                  <a:t>4</a:t>
                </a:r>
                <a:r>
                  <a:rPr lang="en-US" sz="2000" b="1" dirty="0" smtClean="0">
                    <a:solidFill>
                      <a:srgbClr val="0B5ED7"/>
                    </a:solidFill>
                    <a:latin typeface="Times New Roman" panose="02020603050405020304" pitchFamily="18" charset="0"/>
                    <a:cs typeface="Times New Roman" panose="02020603050405020304" pitchFamily="18" charset="0"/>
                  </a:rPr>
                  <a:t>: Make a decision to either reject or fail to reject </a:t>
                </a:r>
                <a:r>
                  <a:rPr lang="en-US" sz="2000" b="1" i="1" dirty="0" smtClean="0">
                    <a:solidFill>
                      <a:srgbClr val="0B5ED7"/>
                    </a:solidFill>
                    <a:latin typeface="Times New Roman" panose="02020603050405020304" pitchFamily="18" charset="0"/>
                    <a:cs typeface="Times New Roman" panose="02020603050405020304" pitchFamily="18" charset="0"/>
                  </a:rPr>
                  <a:t>H</a:t>
                </a:r>
                <a:r>
                  <a:rPr lang="en-US" sz="2000" b="1" i="1" baseline="-25000" dirty="0" smtClean="0">
                    <a:solidFill>
                      <a:srgbClr val="0B5ED7"/>
                    </a:solidFill>
                    <a:latin typeface="Times New Roman" panose="02020603050405020304" pitchFamily="18" charset="0"/>
                    <a:cs typeface="Times New Roman" panose="02020603050405020304" pitchFamily="18" charset="0"/>
                  </a:rPr>
                  <a:t>0</a:t>
                </a: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The observed value of </a:t>
                </a:r>
                <a14:m>
                  <m:oMath xmlns:m="http://schemas.openxmlformats.org/officeDocument/2006/math">
                    <m:r>
                      <a:rPr lang="en-US" sz="1800" i="1" dirty="0" smtClean="0">
                        <a:solidFill>
                          <a:prstClr val="black"/>
                        </a:solidFill>
                        <a:latin typeface="Cambria Math" panose="02040503050406030204" pitchFamily="18" charset="0"/>
                        <a:cs typeface="Times New Roman" panose="02020603050405020304" pitchFamily="18" charset="0"/>
                      </a:rPr>
                      <m:t>𝑡</m:t>
                    </m:r>
                    <m:r>
                      <a:rPr lang="en-US" sz="1800" i="1" dirty="0" smtClean="0">
                        <a:solidFill>
                          <a:prstClr val="black"/>
                        </a:solidFill>
                        <a:latin typeface="Cambria Math" panose="02040503050406030204" pitchFamily="18" charset="0"/>
                        <a:cs typeface="Times New Roman" panose="02020603050405020304" pitchFamily="18" charset="0"/>
                      </a:rPr>
                      <m:t>=3.558</m:t>
                    </m:r>
                  </m:oMath>
                </a14:m>
                <a:r>
                  <a:rPr lang="en-US" sz="1800" dirty="0" smtClean="0">
                    <a:solidFill>
                      <a:prstClr val="black"/>
                    </a:solidFill>
                    <a:latin typeface="Times New Roman" panose="02020603050405020304" pitchFamily="18" charset="0"/>
                    <a:cs typeface="Times New Roman" panose="02020603050405020304" pitchFamily="18" charset="0"/>
                  </a:rPr>
                  <a:t> which is in the rejection region and thus </a:t>
                </a:r>
                <a14:m>
                  <m:oMath xmlns:m="http://schemas.openxmlformats.org/officeDocument/2006/math">
                    <m:sSub>
                      <m:sSubPr>
                        <m:ctrlPr>
                          <a:rPr lang="en-US" sz="1800" i="1" smtClean="0">
                            <a:solidFill>
                              <a:prstClr val="black"/>
                            </a:solidFill>
                            <a:latin typeface="Cambria Math" panose="02040503050406030204" pitchFamily="18" charset="0"/>
                            <a:cs typeface="Times New Roman" panose="02020603050405020304" pitchFamily="18" charset="0"/>
                          </a:rPr>
                        </m:ctrlPr>
                      </m:sSubPr>
                      <m:e>
                        <m:r>
                          <a:rPr lang="en-US" sz="1800" b="0" i="1" smtClean="0">
                            <a:solidFill>
                              <a:prstClr val="black"/>
                            </a:solidFill>
                            <a:latin typeface="Cambria Math" panose="02040503050406030204" pitchFamily="18" charset="0"/>
                            <a:cs typeface="Times New Roman" panose="02020603050405020304" pitchFamily="18" charset="0"/>
                          </a:rPr>
                          <m:t>𝐻</m:t>
                        </m:r>
                      </m:e>
                      <m:sub>
                        <m:r>
                          <a:rPr lang="en-US" sz="1800" b="0" i="1" smtClean="0">
                            <a:solidFill>
                              <a:prstClr val="black"/>
                            </a:solidFill>
                            <a:latin typeface="Cambria Math" panose="02040503050406030204" pitchFamily="18" charset="0"/>
                            <a:cs typeface="Times New Roman" panose="02020603050405020304" pitchFamily="18" charset="0"/>
                          </a:rPr>
                          <m:t>0</m:t>
                        </m:r>
                      </m:sub>
                    </m:sSub>
                  </m:oMath>
                </a14:m>
                <a:r>
                  <a:rPr lang="en-US" sz="1800" dirty="0" smtClean="0">
                    <a:solidFill>
                      <a:prstClr val="black"/>
                    </a:solidFill>
                    <a:latin typeface="Times New Roman" panose="02020603050405020304" pitchFamily="18" charset="0"/>
                    <a:cs typeface="Times New Roman" panose="02020603050405020304" pitchFamily="18" charset="0"/>
                  </a:rPr>
                  <a:t> is rejected at </a:t>
                </a:r>
                <a14:m>
                  <m:oMath xmlns:m="http://schemas.openxmlformats.org/officeDocument/2006/math">
                    <m:r>
                      <a:rPr lang="en-US" sz="1800" i="1" dirty="0" smtClean="0">
                        <a:solidFill>
                          <a:prstClr val="black"/>
                        </a:solidFill>
                        <a:latin typeface="Cambria Math" panose="02040503050406030204" pitchFamily="18" charset="0"/>
                        <a:cs typeface="Times New Roman" panose="02020603050405020304" pitchFamily="18" charset="0"/>
                      </a:rPr>
                      <m:t>5%</m:t>
                    </m:r>
                  </m:oMath>
                </a14:m>
                <a:r>
                  <a:rPr lang="en-US" sz="1800" dirty="0" smtClean="0">
                    <a:solidFill>
                      <a:prstClr val="black"/>
                    </a:solidFill>
                    <a:latin typeface="Times New Roman" panose="02020603050405020304" pitchFamily="18" charset="0"/>
                    <a:cs typeface="Times New Roman" panose="02020603050405020304" pitchFamily="18" charset="0"/>
                  </a:rPr>
                  <a:t> level of significance.</a:t>
                </a: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90033"/>
                <a:ext cx="8425339" cy="4859450"/>
              </a:xfrm>
              <a:blipFill rotWithShape="1">
                <a:blip r:embed="rId2"/>
                <a:stretch>
                  <a:fillRect l="-723" t="-627" r="-578"/>
                </a:stretch>
              </a:blipFill>
            </p:spPr>
            <p:txBody>
              <a:bodyPr/>
              <a:lstStyle/>
              <a:p>
                <a:r>
                  <a:rPr lang="en-PH">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a:t>
            </a:r>
            <a:r>
              <a:rPr lang="en-US" sz="4000" b="1" dirty="0" smtClean="0">
                <a:solidFill>
                  <a:srgbClr val="A50021"/>
                </a:solidFill>
                <a:latin typeface="Times New Roman" panose="02020603050405020304" pitchFamily="18" charset="0"/>
                <a:cs typeface="Times New Roman" panose="02020603050405020304" pitchFamily="18" charset="0"/>
              </a:rPr>
              <a:t>4</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086609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04" y="3140968"/>
            <a:ext cx="8229600" cy="1143000"/>
          </a:xfrm>
        </p:spPr>
        <p:txBody>
          <a:bodyPr>
            <a:normAutofit fontScale="90000"/>
          </a:bodyPr>
          <a:lstStyle/>
          <a:p>
            <a:r>
              <a:rPr lang="en-US" dirty="0" smtClean="0"/>
              <a:t>Just a minute to mark your attendance</a:t>
            </a: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Tree>
    <p:extLst>
      <p:ext uri="{BB962C8B-B14F-4D97-AF65-F5344CB8AC3E}">
        <p14:creationId xmlns:p14="http://schemas.microsoft.com/office/powerpoint/2010/main" val="12293650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
        <p:nvSpPr>
          <p:cNvPr id="19" name="Content Placeholder 2"/>
          <p:cNvSpPr>
            <a:spLocks noGrp="1"/>
          </p:cNvSpPr>
          <p:nvPr>
            <p:ph idx="1"/>
          </p:nvPr>
        </p:nvSpPr>
        <p:spPr>
          <a:xfrm>
            <a:off x="404947" y="1378310"/>
            <a:ext cx="8425339" cy="4859450"/>
          </a:xfrm>
        </p:spPr>
        <p:txBody>
          <a:bodyPr>
            <a:normAutofit/>
          </a:bodyPr>
          <a:lstStyle/>
          <a:p>
            <a:pPr marL="0" lvl="2" indent="0" algn="just">
              <a:buClr>
                <a:schemeClr val="accent3"/>
              </a:buClr>
              <a:buSzPct val="95000"/>
              <a:buNone/>
            </a:pPr>
            <a:r>
              <a:rPr lang="en-US" sz="2000" b="1" dirty="0" smtClean="0">
                <a:solidFill>
                  <a:srgbClr val="0B5ED7"/>
                </a:solidFill>
                <a:latin typeface="Times New Roman" panose="02020603050405020304" pitchFamily="18" charset="0"/>
                <a:cs typeface="Times New Roman" panose="02020603050405020304" pitchFamily="18" charset="0"/>
              </a:rPr>
              <a:t>Step 5: Final comment and interpret the result</a:t>
            </a: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a:solidFill>
                  <a:prstClr val="black"/>
                </a:solidFill>
                <a:latin typeface="Times New Roman" panose="02020603050405020304" pitchFamily="18" charset="0"/>
                <a:cs typeface="Times New Roman" panose="02020603050405020304" pitchFamily="18" charset="0"/>
              </a:rPr>
              <a:t>We can conclude that the sample data indicate that coffee sales have increased.	</a:t>
            </a:r>
          </a:p>
          <a:p>
            <a:pPr marL="0" lvl="2" indent="0" algn="just">
              <a:buClr>
                <a:schemeClr val="accent3"/>
              </a:buClr>
              <a:buSzPct val="95000"/>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i="1" dirty="0" smtClean="0">
                <a:solidFill>
                  <a:prstClr val="black"/>
                </a:solidFill>
                <a:latin typeface="Times New Roman" panose="02020603050405020304" pitchFamily="18" charset="0"/>
                <a:cs typeface="Times New Roman" panose="02020603050405020304" pitchFamily="18" charset="0"/>
              </a:rPr>
              <a:t> </a:t>
            </a:r>
          </a:p>
          <a:p>
            <a:pPr marL="0" lvl="2" indent="0" algn="just">
              <a:buClr>
                <a:schemeClr val="accent3"/>
              </a:buClr>
              <a:buSzPct val="95000"/>
              <a:buNone/>
            </a:pPr>
            <a:endParaRPr lang="en-US" sz="1800" b="1" i="1" dirty="0">
              <a:solidFill>
                <a:prstClr val="black"/>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Case Study 1: </a:t>
            </a:r>
            <a:r>
              <a:rPr lang="en-US" sz="4000" b="1" dirty="0">
                <a:solidFill>
                  <a:srgbClr val="A50021"/>
                </a:solidFill>
                <a:latin typeface="Times New Roman" panose="02020603050405020304" pitchFamily="18" charset="0"/>
                <a:cs typeface="Times New Roman" panose="02020603050405020304" pitchFamily="18" charset="0"/>
              </a:rPr>
              <a:t>Step 5</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3456474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381126"/>
            <a:ext cx="8643265" cy="4453620"/>
          </a:xfrm>
        </p:spPr>
        <p:txBody>
          <a:bodyPr>
            <a:normAutofit/>
          </a:bodyPr>
          <a:lstStyle/>
          <a:p>
            <a:pPr marL="53975" indent="0" algn="just">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A medicine production company packages medicine in a tube of 8 ml. In maintaining the control of the amount of medicine in tubes, they use a machine. To monitor this control a sample of 16 tubes is taken from the production line at random time interval and their contents are measured precisely. The mean amount of medicine in these 16 tubes will be used to test the hypothesis that the machine is indeed working properly.</a:t>
            </a:r>
          </a:p>
          <a:p>
            <a:pPr marL="53975"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p:sp>
        <p:nvSpPr>
          <p:cNvPr id="9"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a:t>
            </a:r>
            <a:r>
              <a:rPr lang="en-US" sz="4000" dirty="0" smtClean="0">
                <a:solidFill>
                  <a:srgbClr val="A50021"/>
                </a:solidFill>
                <a:latin typeface="Times New Roman" pitchFamily="18" charset="0"/>
                <a:cs typeface="Times New Roman" pitchFamily="18" charset="0"/>
              </a:rPr>
              <a:t>2: </a:t>
            </a:r>
            <a:r>
              <a:rPr lang="en-US" sz="4000" b="1" dirty="0" smtClean="0">
                <a:solidFill>
                  <a:srgbClr val="A50021"/>
                </a:solidFill>
                <a:latin typeface="Times New Roman" panose="02020603050405020304" pitchFamily="18" charset="0"/>
                <a:cs typeface="Times New Roman" panose="02020603050405020304" pitchFamily="18" charset="0"/>
              </a:rPr>
              <a:t>Machine Testing</a:t>
            </a:r>
            <a:endParaRPr lang="en-IN" sz="4000" dirty="0">
              <a:solidFill>
                <a:srgbClr val="A50021"/>
              </a:solidFill>
              <a:latin typeface="Times New Roman" pitchFamily="18" charset="0"/>
              <a:cs typeface="Times New Roman" pitchFamily="18" charset="0"/>
            </a:endParaRPr>
          </a:p>
        </p:txBody>
      </p:sp>
      <p:pic>
        <p:nvPicPr>
          <p:cNvPr id="15363" name="Picture 3" descr="C:\Users\DSamanta\Desktop\Boo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4" y="3386138"/>
            <a:ext cx="4721225" cy="312865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2635552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381126"/>
                <a:ext cx="8643265" cy="4676774"/>
              </a:xfrm>
            </p:spPr>
            <p:txBody>
              <a:bodyPr>
                <a:normAutofit/>
              </a:bodyPr>
              <a:lstStyle/>
              <a:p>
                <a:pPr marL="53975"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53975" lvl="2" indent="0">
                  <a:buClr>
                    <a:schemeClr val="accent3"/>
                  </a:buClr>
                  <a:buSzPct val="95000"/>
                  <a:buNone/>
                </a:pPr>
                <a:r>
                  <a:rPr lang="en-US" sz="2000" b="1" dirty="0">
                    <a:solidFill>
                      <a:srgbClr val="0B5ED7"/>
                    </a:solidFill>
                    <a:latin typeface="Times New Roman" panose="02020603050405020304" pitchFamily="18" charset="0"/>
                    <a:cs typeface="Times New Roman" panose="02020603050405020304" pitchFamily="18" charset="0"/>
                  </a:rPr>
                  <a:t>Step 1: Specification of hypothesis and acceptable level of </a:t>
                </a:r>
                <a14:m>
                  <m:oMath xmlns:m="http://schemas.openxmlformats.org/officeDocument/2006/math">
                    <m:r>
                      <a:rPr lang="en-US" sz="2000" b="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𝛂</m:t>
                    </m:r>
                  </m:oMath>
                </a14:m>
                <a:endParaRPr lang="en-US" sz="2000" b="1" dirty="0">
                  <a:solidFill>
                    <a:srgbClr val="0B5ED7"/>
                  </a:solidFill>
                  <a:latin typeface="Times New Roman" panose="02020603050405020304" pitchFamily="18" charset="0"/>
                  <a:cs typeface="Times New Roman" panose="02020603050405020304" pitchFamily="18" charset="0"/>
                </a:endParaRPr>
              </a:p>
              <a:p>
                <a:pPr marL="53975" indent="0">
                  <a:buNone/>
                </a:pPr>
                <a:endParaRPr lang="en-US" sz="1800" b="1"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hypotheses are given in terms of the population mean of  medicine per tube.</a:t>
                </a:r>
              </a:p>
              <a:p>
                <a:pPr marL="53975" indent="0">
                  <a:buNone/>
                </a:pP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	The null hypothesis is </a:t>
                </a: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US" sz="2000" b="0" i="1" smtClean="0">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latin typeface="Cambria Math" panose="02040503050406030204" pitchFamily="18" charset="0"/>
                            <a:ea typeface="Tahoma" panose="020B0604030504040204" pitchFamily="34" charset="0"/>
                            <a:cs typeface="Times New Roman" panose="02020603050405020304" pitchFamily="18" charset="0"/>
                          </a:rPr>
                          <m:t>0</m:t>
                        </m:r>
                      </m:sub>
                    </m:sSub>
                    <m:r>
                      <a:rPr lang="en-US" sz="2000" b="0" i="1" smtClean="0">
                        <a:latin typeface="Cambria Math" panose="02040503050406030204" pitchFamily="18" charset="0"/>
                        <a:ea typeface="Tahoma" panose="020B0604030504040204" pitchFamily="34"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=8</m:t>
                    </m:r>
                  </m:oMath>
                </a14:m>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alternative hypothesis is</a:t>
                </a:r>
              </a:p>
              <a:p>
                <a:pPr marL="53975"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US" sz="2000" i="1">
                            <a:latin typeface="Cambria Math" panose="02040503050406030204" pitchFamily="18" charset="0"/>
                            <a:ea typeface="Tahoma" panose="020B0604030504040204" pitchFamily="34" charset="0"/>
                            <a:cs typeface="Times New Roman" panose="02020603050405020304" pitchFamily="18" charset="0"/>
                          </a:rPr>
                          <m:t>𝐻</m:t>
                        </m:r>
                      </m:e>
                      <m:sub>
                        <m:r>
                          <a:rPr lang="en-US" sz="20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US" sz="2000" i="1">
                        <a:latin typeface="Cambria Math" panose="02040503050406030204" pitchFamily="18" charset="0"/>
                        <a:ea typeface="Tahoma" panose="020B0604030504040204" pitchFamily="34"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8</m:t>
                    </m:r>
                  </m:oMath>
                </a14:m>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We </a:t>
                </a:r>
                <a:r>
                  <a:rPr lang="en-US" sz="1800" dirty="0">
                    <a:latin typeface="Times New Roman" panose="02020603050405020304" pitchFamily="18" charset="0"/>
                    <a:ea typeface="Tahoma" panose="020B0604030504040204" pitchFamily="34" charset="0"/>
                    <a:cs typeface="Times New Roman" panose="02020603050405020304" pitchFamily="18" charset="0"/>
                  </a:rPr>
                  <a:t>assume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the significance level in our hypothesis testing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0.05. </a:t>
                </a: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r>
                  <a:rPr lang="en-US" sz="1800" dirty="0">
                    <a:latin typeface="Times New Roman" panose="02020603050405020304" pitchFamily="18" charset="0"/>
                    <a:ea typeface="Tahoma" panose="020B0604030504040204" pitchFamily="34" charset="0"/>
                    <a:cs typeface="Times New Roman" panose="02020603050405020304" pitchFamily="18" charset="0"/>
                  </a:rPr>
                  <a:t>This signifies the probability that the machine needs to be adjusted less than 5</a:t>
                </a:r>
                <a14:m>
                  <m:oMath xmlns:m="http://schemas.openxmlformats.org/officeDocument/2006/math">
                    <m:r>
                      <a:rPr lang="en-US" sz="1800" i="1" dirty="0">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381126"/>
                <a:ext cx="8643265" cy="4676774"/>
              </a:xfrm>
              <a:blipFill rotWithShape="1">
                <a:blip r:embed="rId2"/>
                <a:stretch>
                  <a:fillRect l="-141"/>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sp>
        <p:nvSpPr>
          <p:cNvPr id="9"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a:t>
            </a:r>
            <a:r>
              <a:rPr lang="en-US" sz="4000" dirty="0" smtClean="0">
                <a:solidFill>
                  <a:srgbClr val="A50021"/>
                </a:solidFill>
                <a:latin typeface="Times New Roman" pitchFamily="18" charset="0"/>
                <a:cs typeface="Times New Roman" pitchFamily="18" charset="0"/>
              </a:rPr>
              <a:t>2: </a:t>
            </a:r>
            <a:r>
              <a:rPr lang="en-US" sz="4000" b="1" dirty="0" smtClean="0">
                <a:solidFill>
                  <a:srgbClr val="A50021"/>
                </a:solidFill>
                <a:latin typeface="Times New Roman" panose="02020603050405020304" pitchFamily="18" charset="0"/>
                <a:cs typeface="Times New Roman" panose="02020603050405020304" pitchFamily="18" charset="0"/>
              </a:rPr>
              <a:t>Step 1</a:t>
            </a:r>
            <a:endParaRPr lang="en-IN" sz="4000" dirty="0">
              <a:solidFill>
                <a:srgbClr val="A50021"/>
              </a:solidFill>
              <a:latin typeface="Times New Roman" pitchFamily="18" charset="0"/>
              <a:cs typeface="Times New Roman" pitchFamily="18" charset="0"/>
            </a:endParaRPr>
          </a:p>
        </p:txBody>
      </p:sp>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4238070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469462"/>
                <a:ext cx="8643265" cy="4920449"/>
              </a:xfrm>
            </p:spPr>
            <p:txBody>
              <a:bodyPr>
                <a:normAutofit/>
              </a:bodyPr>
              <a:lstStyle/>
              <a:p>
                <a:pPr marL="53975" indent="0">
                  <a:buNone/>
                </a:pPr>
                <a:r>
                  <a:rPr lang="en-US" sz="1800" b="1" dirty="0" smtClean="0">
                    <a:solidFill>
                      <a:srgbClr val="0B5ED7"/>
                    </a:solidFill>
                    <a:latin typeface="Times New Roman" panose="02020603050405020304" pitchFamily="18" charset="0"/>
                    <a:cs typeface="Times New Roman" panose="02020603050405020304" pitchFamily="18" charset="0"/>
                  </a:rPr>
                  <a:t>Step 2: Sample-based test statistics and the rejection region for specified </a:t>
                </a:r>
                <a14:m>
                  <m:oMath xmlns:m="http://schemas.openxmlformats.org/officeDocument/2006/math">
                    <m:sSub>
                      <m:sSubPr>
                        <m:ctrlPr>
                          <a:rPr lang="en-US" sz="1800" b="1" i="1">
                            <a:solidFill>
                              <a:srgbClr val="0B5ED7"/>
                            </a:solidFill>
                            <a:latin typeface="Cambria Math" panose="02040503050406030204" pitchFamily="18" charset="0"/>
                            <a:cs typeface="Times New Roman" panose="02020603050405020304" pitchFamily="18" charset="0"/>
                          </a:rPr>
                        </m:ctrlPr>
                      </m:sSubPr>
                      <m:e>
                        <m:r>
                          <a:rPr lang="en-US" sz="1800" b="1">
                            <a:solidFill>
                              <a:srgbClr val="0B5ED7"/>
                            </a:solidFill>
                            <a:latin typeface="Cambria Math" panose="02040503050406030204" pitchFamily="18" charset="0"/>
                            <a:cs typeface="Times New Roman" panose="02020603050405020304" pitchFamily="18" charset="0"/>
                          </a:rPr>
                          <m:t>𝐇</m:t>
                        </m:r>
                      </m:e>
                      <m:sub>
                        <m:r>
                          <a:rPr lang="en-US" sz="1800" b="1">
                            <a:solidFill>
                              <a:srgbClr val="0B5ED7"/>
                            </a:solidFill>
                            <a:latin typeface="Cambria Math" panose="02040503050406030204" pitchFamily="18" charset="0"/>
                            <a:cs typeface="Times New Roman" panose="02020603050405020304" pitchFamily="18" charset="0"/>
                          </a:rPr>
                          <m:t>𝟎</m:t>
                        </m:r>
                      </m:sub>
                    </m:sSub>
                    <m:r>
                      <a:rPr lang="en-US" sz="1800" b="1" i="1">
                        <a:solidFill>
                          <a:srgbClr val="0B5ED7"/>
                        </a:solidFill>
                        <a:latin typeface="Cambria Math"/>
                        <a:cs typeface="Times New Roman" panose="02020603050405020304" pitchFamily="18" charset="0"/>
                      </a:rPr>
                      <m:t> </m:t>
                    </m:r>
                  </m:oMath>
                </a14:m>
                <a:endParaRPr lang="en-US" sz="1800" b="1" i="1" dirty="0" smtClean="0">
                  <a:solidFill>
                    <a:srgbClr val="0B5ED7"/>
                  </a:solidFill>
                  <a:latin typeface="Cambria Math"/>
                  <a:cs typeface="Times New Roman" panose="02020603050405020304" pitchFamily="18" charset="0"/>
                </a:endParaRPr>
              </a:p>
              <a:p>
                <a:pPr marL="53975" indent="0">
                  <a:buNone/>
                </a:pPr>
                <a:endParaRPr lang="en-US" sz="1600" b="0" i="1" dirty="0" smtClean="0">
                  <a:latin typeface="Cambria Math" panose="02040503050406030204" pitchFamily="18" charset="0"/>
                  <a:ea typeface="Tahoma" panose="020B0604030504040204" pitchFamily="34" charset="0"/>
                  <a:cs typeface="Times New Roman" panose="02020603050405020304" pitchFamily="18" charset="0"/>
                </a:endParaRPr>
              </a:p>
              <a:p>
                <a:pPr marL="53975" indent="0">
                  <a:buNone/>
                </a:pPr>
                <a:r>
                  <a:rPr lang="en-US" sz="1800" b="1" dirty="0" smtClean="0">
                    <a:latin typeface="Times New Roman" panose="02020603050405020304" pitchFamily="18" charset="0"/>
                    <a:ea typeface="Tahoma" panose="020B0604030504040204" pitchFamily="34" charset="0"/>
                    <a:cs typeface="Times New Roman" panose="02020603050405020304" pitchFamily="18" charset="0"/>
                  </a:rPr>
                  <a:t>Rejection region:</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 G</a:t>
                </a:r>
                <a14:m>
                  <m:oMath xmlns:m="http://schemas.openxmlformats.org/officeDocument/2006/math">
                    <m:r>
                      <m:rPr>
                        <m:sty m:val="p"/>
                      </m:rPr>
                      <a:rPr lang="en-US" sz="1800" b="0" i="0" smtClean="0">
                        <a:latin typeface="Cambria Math"/>
                        <a:ea typeface="Cambria Math" panose="02040503050406030204" pitchFamily="18" charset="0"/>
                        <a:cs typeface="Times New Roman" panose="02020603050405020304" pitchFamily="18" charset="0"/>
                      </a:rPr>
                      <m:t>iven</m:t>
                    </m:r>
                    <m:r>
                      <a:rPr lang="en-US" sz="1800" b="0" i="0" smtClean="0">
                        <a:latin typeface="Cambria Math"/>
                        <a:ea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=0.05</m:t>
                    </m:r>
                  </m:oMath>
                </a14:m>
                <a:r>
                  <a:rPr lang="en-US" sz="1800"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which gives </a:t>
                </a:r>
                <a14:m>
                  <m:oMath xmlns:m="http://schemas.openxmlformats.org/officeDocument/2006/math">
                    <m:d>
                      <m:dPr>
                        <m:begChr m:val="|"/>
                        <m:endChr m:val="|"/>
                        <m:ctrlPr>
                          <a:rPr lang="en-US" sz="1800" i="1" smtClean="0">
                            <a:latin typeface="Cambria Math" panose="02040503050406030204" pitchFamily="18" charset="0"/>
                            <a:ea typeface="Tahoma" panose="020B0604030504040204" pitchFamily="34" charset="0"/>
                            <a:cs typeface="Times New Roman" panose="02020603050405020304" pitchFamily="18" charset="0"/>
                          </a:rPr>
                        </m:ctrlPr>
                      </m:dPr>
                      <m:e>
                        <m:r>
                          <a:rPr lang="en-US" sz="1800" b="0" i="1" smtClean="0">
                            <a:latin typeface="Cambria Math" panose="02040503050406030204" pitchFamily="18" charset="0"/>
                            <a:ea typeface="Tahoma" panose="020B0604030504040204" pitchFamily="34" charset="0"/>
                            <a:cs typeface="Times New Roman" panose="02020603050405020304" pitchFamily="18" charset="0"/>
                          </a:rPr>
                          <m:t>𝑍</m:t>
                        </m:r>
                      </m:e>
                    </m:d>
                    <m:r>
                      <a:rPr lang="en-US" sz="1800" b="0" i="1" smtClean="0">
                        <a:latin typeface="Cambria Math" panose="02040503050406030204" pitchFamily="18" charset="0"/>
                        <a:ea typeface="Tahoma" panose="020B0604030504040204" pitchFamily="34" charset="0"/>
                        <a:cs typeface="Times New Roman" panose="02020603050405020304" pitchFamily="18" charset="0"/>
                      </a:rPr>
                      <m:t>&gt;1.96</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(obtained from standard normal calculation for </a:t>
                </a:r>
                <a14:m>
                  <m:oMath xmlns:m="http://schemas.openxmlformats.org/officeDocument/2006/math">
                    <m:r>
                      <a:rPr lang="en-US" sz="1800" b="0" i="1" smtClean="0">
                        <a:latin typeface="Cambria Math" panose="02040503050406030204" pitchFamily="18" charset="0"/>
                        <a:ea typeface="Tahoma" panose="020B0604030504040204" pitchFamily="34" charset="0"/>
                        <a:cs typeface="Times New Roman" panose="02020603050405020304" pitchFamily="18" charset="0"/>
                      </a:rPr>
                      <m:t>𝑛</m:t>
                    </m:r>
                    <m:d>
                      <m:dPr>
                        <m:ctrlPr>
                          <a:rPr lang="en-US" sz="1800" b="0" i="1" smtClean="0">
                            <a:latin typeface="Cambria Math" panose="02040503050406030204" pitchFamily="18" charset="0"/>
                            <a:ea typeface="Tahoma" panose="020B0604030504040204" pitchFamily="34" charset="0"/>
                            <a:cs typeface="Times New Roman" panose="02020603050405020304" pitchFamily="18" charset="0"/>
                          </a:rPr>
                        </m:ctrlPr>
                      </m:dPr>
                      <m:e>
                        <m:r>
                          <a:rPr lang="en-US" sz="1800" b="0" i="1" smtClean="0">
                            <a:latin typeface="Cambria Math" panose="02040503050406030204" pitchFamily="18" charset="0"/>
                            <a:ea typeface="Tahoma" panose="020B0604030504040204" pitchFamily="34" charset="0"/>
                            <a:cs typeface="Times New Roman" panose="02020603050405020304" pitchFamily="18" charset="0"/>
                          </a:rPr>
                          <m:t>𝑍</m:t>
                        </m:r>
                        <m:r>
                          <a:rPr lang="en-US" sz="1800" b="0" i="1" smtClean="0">
                            <a:latin typeface="Cambria Math" panose="02040503050406030204" pitchFamily="18" charset="0"/>
                            <a:ea typeface="Tahoma" panose="020B0604030504040204" pitchFamily="34" charset="0"/>
                            <a:cs typeface="Times New Roman" panose="02020603050405020304" pitchFamily="18" charset="0"/>
                          </a:rPr>
                          <m:t>:0,1</m:t>
                        </m:r>
                      </m:e>
                    </m:d>
                    <m:r>
                      <a:rPr lang="en-US" sz="1800" b="0" i="1" smtClean="0">
                        <a:latin typeface="Cambria Math" panose="02040503050406030204" pitchFamily="18" charset="0"/>
                        <a:ea typeface="Tahoma" panose="020B0604030504040204" pitchFamily="34" charset="0"/>
                        <a:cs typeface="Times New Roman" panose="02020603050405020304" pitchFamily="18" charset="0"/>
                      </a:rPr>
                      <m:t>=0.025 </m:t>
                    </m:r>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for</m:t>
                    </m:r>
                    <m:r>
                      <a:rPr lang="en-US" sz="1800" b="0" i="0" smtClean="0">
                        <a:latin typeface="Cambria Math" panose="02040503050406030204" pitchFamily="18" charset="0"/>
                        <a:ea typeface="Tahoma" panose="020B0604030504040204" pitchFamily="34" charset="0"/>
                        <a:cs typeface="Times New Roman" panose="02020603050405020304" pitchFamily="18" charset="0"/>
                      </a:rPr>
                      <m:t> </m:t>
                    </m:r>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a</m:t>
                    </m:r>
                    <m:r>
                      <a:rPr lang="en-US" sz="1800" b="0" i="0" smtClean="0">
                        <a:latin typeface="Cambria Math" panose="02040503050406030204" pitchFamily="18" charset="0"/>
                        <a:ea typeface="Tahoma" panose="020B0604030504040204" pitchFamily="34" charset="0"/>
                        <a:cs typeface="Times New Roman" panose="02020603050405020304" pitchFamily="18" charset="0"/>
                      </a:rPr>
                      <m:t> </m:t>
                    </m:r>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rejection</m:t>
                    </m:r>
                    <m:r>
                      <a:rPr lang="en-US" sz="1800" b="0" i="0" smtClean="0">
                        <a:latin typeface="Cambria Math" panose="02040503050406030204" pitchFamily="18" charset="0"/>
                        <a:ea typeface="Tahoma" panose="020B0604030504040204" pitchFamily="34" charset="0"/>
                        <a:cs typeface="Times New Roman" panose="02020603050405020304" pitchFamily="18" charset="0"/>
                      </a:rPr>
                      <m:t> </m:t>
                    </m:r>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region</m:t>
                    </m:r>
                    <m:r>
                      <a:rPr lang="en-US" sz="1800" b="0" i="0" smtClean="0">
                        <a:latin typeface="Cambria Math" panose="02040503050406030204" pitchFamily="18" charset="0"/>
                        <a:ea typeface="Tahoma" panose="020B0604030504040204" pitchFamily="34" charset="0"/>
                        <a:cs typeface="Times New Roman" panose="02020603050405020304" pitchFamily="18" charset="0"/>
                      </a:rPr>
                      <m:t> </m:t>
                    </m:r>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with</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two-tailed test).</a:t>
                </a: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469462"/>
                <a:ext cx="8643265" cy="4920449"/>
              </a:xfrm>
              <a:blipFill rotWithShape="0">
                <a:blip r:embed="rId2"/>
                <a:stretch>
                  <a:fillRect t="-620"/>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
        <p:nvSpPr>
          <p:cNvPr id="10"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2: </a:t>
            </a:r>
            <a:r>
              <a:rPr lang="en-US" sz="4000" b="1" dirty="0">
                <a:solidFill>
                  <a:srgbClr val="A50021"/>
                </a:solidFill>
                <a:latin typeface="Times New Roman" panose="02020603050405020304" pitchFamily="18" charset="0"/>
                <a:cs typeface="Times New Roman" panose="02020603050405020304" pitchFamily="18" charset="0"/>
              </a:rPr>
              <a:t>Step </a:t>
            </a:r>
            <a:r>
              <a:rPr lang="en-US" sz="4000" b="1" dirty="0" smtClean="0">
                <a:solidFill>
                  <a:srgbClr val="A50021"/>
                </a:solidFill>
                <a:latin typeface="Times New Roman" panose="02020603050405020304" pitchFamily="18" charset="0"/>
                <a:cs typeface="Times New Roman" panose="02020603050405020304" pitchFamily="18" charset="0"/>
              </a:rPr>
              <a:t>2</a:t>
            </a:r>
            <a:endParaRPr lang="en-IN" sz="4000" dirty="0">
              <a:solidFill>
                <a:srgbClr val="A50021"/>
              </a:solidFill>
              <a:latin typeface="Times New Roman" pitchFamily="18" charset="0"/>
              <a:cs typeface="Times New Roman" pitchFamily="18" charset="0"/>
            </a:endParaRPr>
          </a:p>
        </p:txBody>
      </p:sp>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3088996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469462"/>
                <a:ext cx="8643265" cy="4920449"/>
              </a:xfrm>
            </p:spPr>
            <p:txBody>
              <a:bodyPr>
                <a:normAutofit/>
              </a:bodyPr>
              <a:lstStyle/>
              <a:p>
                <a:pPr marL="0" lvl="2" indent="0" algn="just">
                  <a:lnSpc>
                    <a:spcPct val="150000"/>
                  </a:lnSpc>
                  <a:buClr>
                    <a:schemeClr val="accent3"/>
                  </a:buClr>
                  <a:buSzPct val="95000"/>
                  <a:buNone/>
                </a:pPr>
                <a:r>
                  <a:rPr lang="en-US" sz="2000" b="1" dirty="0" smtClean="0">
                    <a:solidFill>
                      <a:srgbClr val="0B5ED7"/>
                    </a:solidFill>
                    <a:latin typeface="Times New Roman" panose="02020603050405020304" pitchFamily="18" charset="0"/>
                    <a:cs typeface="Times New Roman" panose="02020603050405020304" pitchFamily="18" charset="0"/>
                  </a:rPr>
                  <a:t>Step 3: Collect the sample data and calculate the test statistics </a:t>
                </a:r>
              </a:p>
              <a:p>
                <a:pPr marL="53975" indent="0">
                  <a:buNone/>
                </a:pPr>
                <a:endParaRPr lang="en-US" sz="800" u="sng"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Sample results: </a:t>
                </a:r>
                <a14:m>
                  <m:oMath xmlns:m="http://schemas.openxmlformats.org/officeDocument/2006/math">
                    <m:r>
                      <a:rPr lang="en-US" sz="1800" i="1" dirty="0" smtClean="0">
                        <a:latin typeface="Cambria Math" panose="02040503050406030204" pitchFamily="18" charset="0"/>
                        <a:ea typeface="Tahoma" panose="020B0604030504040204" pitchFamily="34" charset="0"/>
                        <a:cs typeface="Times New Roman" panose="02020603050405020304" pitchFamily="18" charset="0"/>
                      </a:rPr>
                      <m:t>𝑛</m:t>
                    </m:r>
                    <m:r>
                      <a:rPr lang="en-US" sz="1800" i="1" dirty="0" smtClean="0">
                        <a:latin typeface="Cambria Math" panose="02040503050406030204" pitchFamily="18" charset="0"/>
                        <a:ea typeface="Tahoma" panose="020B0604030504040204" pitchFamily="34" charset="0"/>
                        <a:cs typeface="Times New Roman" panose="02020603050405020304" pitchFamily="18" charset="0"/>
                      </a:rPr>
                      <m:t>=16</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bar>
                      <m:barPr>
                        <m:pos m:val="top"/>
                        <m:ctrlPr>
                          <a:rPr lang="en-US" sz="1800" i="1" smtClean="0">
                            <a:latin typeface="Cambria Math" panose="02040503050406030204" pitchFamily="18" charset="0"/>
                            <a:ea typeface="Tahoma" panose="020B0604030504040204" pitchFamily="34" charset="0"/>
                            <a:cs typeface="Times New Roman" panose="02020603050405020304" pitchFamily="18" charset="0"/>
                          </a:rPr>
                        </m:ctrlPr>
                      </m:barPr>
                      <m:e>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x</m:t>
                        </m:r>
                      </m:e>
                    </m:bar>
                    <m:r>
                      <a:rPr lang="en-US" sz="1800" b="0" i="1" smtClean="0">
                        <a:latin typeface="Cambria Math" panose="02040503050406030204" pitchFamily="18" charset="0"/>
                        <a:ea typeface="Tahoma" panose="020B0604030504040204" pitchFamily="34" charset="0"/>
                        <a:cs typeface="Times New Roman" panose="02020603050405020304" pitchFamily="18" charset="0"/>
                      </a:rPr>
                      <m:t>=7.89</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=0.2</m:t>
                    </m:r>
                  </m:oMath>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With the sample, the test statistics is </a:t>
                </a: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800" b="0" i="1" smtClean="0">
                        <a:latin typeface="Cambria Math"/>
                        <a:ea typeface="Tahoma" panose="020B0604030504040204" pitchFamily="34" charset="0"/>
                        <a:cs typeface="Times New Roman" panose="02020603050405020304" pitchFamily="18" charset="0"/>
                      </a:rPr>
                      <m:t>𝑍</m:t>
                    </m:r>
                    <m:r>
                      <a:rPr lang="en-US" sz="1800" i="1">
                        <a:latin typeface="Cambria Math" panose="02040503050406030204" pitchFamily="18" charset="0"/>
                        <a:ea typeface="Tahoma" panose="020B0604030504040204" pitchFamily="34" charset="0"/>
                        <a:cs typeface="Times New Roman" panose="02020603050405020304" pitchFamily="18" charset="0"/>
                      </a:rPr>
                      <m:t>=</m:t>
                    </m:r>
                    <m:f>
                      <m:fPr>
                        <m:ctrlPr>
                          <a:rPr lang="en-US" sz="1800" i="1">
                            <a:latin typeface="Cambria Math" panose="02040503050406030204" pitchFamily="18" charset="0"/>
                            <a:ea typeface="Tahoma" panose="020B0604030504040204" pitchFamily="34" charset="0"/>
                            <a:cs typeface="Times New Roman" panose="02020603050405020304" pitchFamily="18" charset="0"/>
                          </a:rPr>
                        </m:ctrlPr>
                      </m:fPr>
                      <m:num>
                        <m:r>
                          <a:rPr lang="en-US" sz="1800" i="1">
                            <a:latin typeface="Cambria Math" panose="02040503050406030204" pitchFamily="18" charset="0"/>
                            <a:ea typeface="Tahoma" panose="020B0604030504040204" pitchFamily="34" charset="0"/>
                            <a:cs typeface="Times New Roman" panose="02020603050405020304" pitchFamily="18" charset="0"/>
                          </a:rPr>
                          <m:t>7.89−8</m:t>
                        </m:r>
                      </m:num>
                      <m:den>
                        <m:f>
                          <m:fPr>
                            <m:type m:val="skw"/>
                            <m:ctrlPr>
                              <a:rPr lang="en-US" sz="1800" i="1">
                                <a:latin typeface="Cambria Math" panose="02040503050406030204" pitchFamily="18" charset="0"/>
                                <a:ea typeface="Tahoma" panose="020B0604030504040204" pitchFamily="34" charset="0"/>
                                <a:cs typeface="Times New Roman" panose="02020603050405020304" pitchFamily="18" charset="0"/>
                              </a:rPr>
                            </m:ctrlPr>
                          </m:fPr>
                          <m:num>
                            <m:r>
                              <a:rPr lang="en-US" sz="1800" i="1">
                                <a:latin typeface="Cambria Math" panose="02040503050406030204" pitchFamily="18" charset="0"/>
                                <a:ea typeface="Tahoma" panose="020B0604030504040204" pitchFamily="34" charset="0"/>
                                <a:cs typeface="Times New Roman" panose="02020603050405020304" pitchFamily="18" charset="0"/>
                              </a:rPr>
                              <m:t>0.2</m:t>
                            </m:r>
                          </m:num>
                          <m:den>
                            <m:rad>
                              <m:radPr>
                                <m:degHide m:val="on"/>
                                <m:ctrlPr>
                                  <a:rPr lang="en-US" sz="1800" i="1">
                                    <a:latin typeface="Cambria Math" panose="02040503050406030204" pitchFamily="18" charset="0"/>
                                    <a:ea typeface="Tahoma" panose="020B0604030504040204" pitchFamily="34" charset="0"/>
                                    <a:cs typeface="Times New Roman" panose="02020603050405020304" pitchFamily="18" charset="0"/>
                                  </a:rPr>
                                </m:ctrlPr>
                              </m:radPr>
                              <m:deg/>
                              <m:e>
                                <m:r>
                                  <a:rPr lang="en-US" sz="1800" i="1">
                                    <a:latin typeface="Cambria Math" panose="02040503050406030204" pitchFamily="18" charset="0"/>
                                    <a:ea typeface="Tahoma" panose="020B0604030504040204" pitchFamily="34" charset="0"/>
                                    <a:cs typeface="Times New Roman" panose="02020603050405020304" pitchFamily="18" charset="0"/>
                                  </a:rPr>
                                  <m:t>16</m:t>
                                </m:r>
                              </m:e>
                            </m:rad>
                          </m:den>
                        </m:f>
                      </m:den>
                    </m:f>
                    <m:r>
                      <a:rPr lang="en-US" sz="1800" i="1">
                        <a:latin typeface="Cambria Math" panose="02040503050406030204" pitchFamily="18" charset="0"/>
                        <a:ea typeface="Tahoma" panose="020B0604030504040204" pitchFamily="34" charset="0"/>
                        <a:cs typeface="Times New Roman" panose="02020603050405020304" pitchFamily="18" charset="0"/>
                      </a:rPr>
                      <m:t>=−2.20</m:t>
                    </m:r>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t>
                </a: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Hence, </a:t>
                </a:r>
                <a14:m>
                  <m:oMath xmlns:m="http://schemas.openxmlformats.org/officeDocument/2006/math">
                    <m:d>
                      <m:dPr>
                        <m:begChr m:val="|"/>
                        <m:endChr m:val="|"/>
                        <m:ctrlPr>
                          <a:rPr lang="en-US" sz="1800" i="1" smtClean="0">
                            <a:latin typeface="Cambria Math" panose="02040503050406030204" pitchFamily="18" charset="0"/>
                            <a:ea typeface="Tahoma" panose="020B0604030504040204" pitchFamily="34" charset="0"/>
                            <a:cs typeface="Times New Roman" panose="02020603050405020304" pitchFamily="18" charset="0"/>
                          </a:rPr>
                        </m:ctrlPr>
                      </m:dPr>
                      <m:e>
                        <m:r>
                          <a:rPr lang="en-US" sz="1800" b="0" i="1" smtClean="0">
                            <a:latin typeface="Cambria Math" panose="02040503050406030204" pitchFamily="18" charset="0"/>
                            <a:ea typeface="Tahoma" panose="020B0604030504040204" pitchFamily="34" charset="0"/>
                            <a:cs typeface="Times New Roman" panose="02020603050405020304" pitchFamily="18" charset="0"/>
                          </a:rPr>
                          <m:t>𝑍</m:t>
                        </m:r>
                      </m:e>
                    </m:d>
                    <m:r>
                      <a:rPr lang="en-US" sz="1800" b="0" i="1" smtClean="0">
                        <a:latin typeface="Cambria Math" panose="02040503050406030204" pitchFamily="18" charset="0"/>
                        <a:ea typeface="Tahoma" panose="020B0604030504040204" pitchFamily="34" charset="0"/>
                        <a:cs typeface="Times New Roman" panose="02020603050405020304" pitchFamily="18" charset="0"/>
                      </a:rPr>
                      <m:t>=2.20</m:t>
                    </m:r>
                  </m:oMath>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469462"/>
                <a:ext cx="8643265" cy="4920449"/>
              </a:xfrm>
              <a:blipFill rotWithShape="1">
                <a:blip r:embed="rId2"/>
                <a:stretch>
                  <a:fillRect l="-776"/>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
        <p:nvSpPr>
          <p:cNvPr id="10"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2: </a:t>
            </a:r>
            <a:r>
              <a:rPr lang="en-US" sz="4000" b="1" dirty="0">
                <a:solidFill>
                  <a:srgbClr val="A50021"/>
                </a:solidFill>
                <a:latin typeface="Times New Roman" panose="02020603050405020304" pitchFamily="18" charset="0"/>
                <a:cs typeface="Times New Roman" panose="02020603050405020304" pitchFamily="18" charset="0"/>
              </a:rPr>
              <a:t>Step 3</a:t>
            </a:r>
            <a:endParaRPr lang="en-IN" sz="4000" dirty="0">
              <a:solidFill>
                <a:srgbClr val="A50021"/>
              </a:solidFill>
              <a:latin typeface="Times New Roman" pitchFamily="18" charset="0"/>
              <a:cs typeface="Times New Roman" pitchFamily="18" charset="0"/>
            </a:endParaRPr>
          </a:p>
        </p:txBody>
      </p:sp>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38881970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960963"/>
                <a:ext cx="8643265" cy="4996651"/>
              </a:xfrm>
            </p:spPr>
            <p:txBody>
              <a:bodyPr>
                <a:noAutofit/>
              </a:bodyPr>
              <a:lstStyle/>
              <a:p>
                <a:pPr marL="0" lvl="2" indent="0" algn="just">
                  <a:buClr>
                    <a:schemeClr val="accent3"/>
                  </a:buClr>
                  <a:buSzPct val="95000"/>
                  <a:buNone/>
                </a:pPr>
                <a:endParaRPr lang="en-US" sz="2000" b="1" dirty="0" smtClean="0">
                  <a:solidFill>
                    <a:srgbClr val="0B5ED7"/>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2000" b="1" dirty="0">
                  <a:solidFill>
                    <a:srgbClr val="0B5ED7"/>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b="1" dirty="0" smtClean="0">
                    <a:solidFill>
                      <a:srgbClr val="0B5ED7"/>
                    </a:solidFill>
                    <a:latin typeface="Times New Roman" panose="02020603050405020304" pitchFamily="18" charset="0"/>
                    <a:cs typeface="Times New Roman" panose="02020603050405020304" pitchFamily="18" charset="0"/>
                  </a:rPr>
                  <a:t>Step </a:t>
                </a:r>
                <a:r>
                  <a:rPr lang="en-US" sz="2000" b="1" dirty="0">
                    <a:solidFill>
                      <a:srgbClr val="0B5ED7"/>
                    </a:solidFill>
                    <a:latin typeface="Times New Roman" panose="02020603050405020304" pitchFamily="18" charset="0"/>
                    <a:cs typeface="Times New Roman" panose="02020603050405020304" pitchFamily="18" charset="0"/>
                  </a:rPr>
                  <a:t>4: Make a decision to either reject or fail to reject </a:t>
                </a:r>
                <a:r>
                  <a:rPr lang="en-US" sz="2000" b="1" i="1" dirty="0">
                    <a:solidFill>
                      <a:srgbClr val="0B5ED7"/>
                    </a:solidFill>
                    <a:latin typeface="Times New Roman" panose="02020603050405020304" pitchFamily="18" charset="0"/>
                    <a:cs typeface="Times New Roman" panose="02020603050405020304" pitchFamily="18" charset="0"/>
                  </a:rPr>
                  <a:t>H</a:t>
                </a:r>
                <a:r>
                  <a:rPr lang="en-US" sz="2000" b="1" i="1" baseline="-25000" dirty="0">
                    <a:solidFill>
                      <a:srgbClr val="0B5ED7"/>
                    </a:solidFill>
                    <a:latin typeface="Times New Roman" panose="02020603050405020304" pitchFamily="18" charset="0"/>
                    <a:cs typeface="Times New Roman" panose="02020603050405020304" pitchFamily="18" charset="0"/>
                  </a:rPr>
                  <a:t>0</a:t>
                </a:r>
              </a:p>
              <a:p>
                <a:pPr marL="53975" indent="0">
                  <a:buNone/>
                </a:pPr>
                <a:endParaRPr lang="en-US" sz="1800" b="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endParaRPr lang="en-US" sz="1800" b="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b="0" dirty="0" smtClean="0">
                    <a:latin typeface="Times New Roman" panose="02020603050405020304" pitchFamily="18" charset="0"/>
                    <a:ea typeface="Tahoma" panose="020B0604030504040204" pitchFamily="34" charset="0"/>
                    <a:cs typeface="Times New Roman" panose="02020603050405020304" pitchFamily="18" charset="0"/>
                  </a:rPr>
                  <a:t>Since </a:t>
                </a:r>
                <a14:m>
                  <m:oMath xmlns:m="http://schemas.openxmlformats.org/officeDocument/2006/math">
                    <m:r>
                      <a:rPr lang="en-US" sz="1800" b="0" i="1" smtClean="0">
                        <a:latin typeface="Cambria Math" panose="02040503050406030204" pitchFamily="18" charset="0"/>
                        <a:ea typeface="Tahoma" panose="020B0604030504040204" pitchFamily="34" charset="0"/>
                        <a:cs typeface="Times New Roman" panose="02020603050405020304" pitchFamily="18" charset="0"/>
                      </a:rPr>
                      <m:t>𝑍</m:t>
                    </m:r>
                    <m:r>
                      <a:rPr lang="en-US" sz="1800" b="0" i="1" smtClean="0">
                        <a:latin typeface="Cambria Math" panose="02040503050406030204" pitchFamily="18" charset="0"/>
                        <a:ea typeface="Tahoma" panose="020B0604030504040204" pitchFamily="34" charset="0"/>
                        <a:cs typeface="Times New Roman" panose="02020603050405020304" pitchFamily="18" charset="0"/>
                      </a:rPr>
                      <m:t>&gt;1.96</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we reject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960963"/>
                <a:ext cx="8643265" cy="4996651"/>
              </a:xfrm>
              <a:blipFill rotWithShape="1">
                <a:blip r:embed="rId3"/>
                <a:stretch>
                  <a:fillRect l="-776"/>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255121510"/>
              </p:ext>
            </p:extLst>
          </p:nvPr>
        </p:nvGraphicFramePr>
        <p:xfrm>
          <a:off x="2979211" y="2315820"/>
          <a:ext cx="3395133" cy="1561913"/>
        </p:xfrm>
        <a:graphic>
          <a:graphicData uri="http://schemas.openxmlformats.org/presentationml/2006/ole">
            <mc:AlternateContent xmlns:mc="http://schemas.openxmlformats.org/markup-compatibility/2006">
              <mc:Choice xmlns:v="urn:schemas-microsoft-com:vml" Requires="v">
                <p:oleObj spid="_x0000_s12364" name="Visio" r:id="rId4" imgW="7741440" imgH="4023360" progId="Visio.Drawing.11">
                  <p:embed/>
                </p:oleObj>
              </mc:Choice>
              <mc:Fallback>
                <p:oleObj name="Visio" r:id="rId4" imgW="7741440" imgH="4023360" progId="Visio.Drawing.11">
                  <p:embed/>
                  <p:pic>
                    <p:nvPicPr>
                      <p:cNvPr id="0" name=""/>
                      <p:cNvPicPr/>
                      <p:nvPr/>
                    </p:nvPicPr>
                    <p:blipFill>
                      <a:blip r:embed="rId5"/>
                      <a:stretch>
                        <a:fillRect/>
                      </a:stretch>
                    </p:blipFill>
                    <p:spPr>
                      <a:xfrm>
                        <a:off x="2979211" y="2315820"/>
                        <a:ext cx="3395133" cy="1561913"/>
                      </a:xfrm>
                      <a:prstGeom prst="rect">
                        <a:avLst/>
                      </a:prstGeom>
                    </p:spPr>
                  </p:pic>
                </p:oleObj>
              </mc:Fallback>
            </mc:AlternateContent>
          </a:graphicData>
        </a:graphic>
      </p:graphicFrame>
      <p:sp>
        <p:nvSpPr>
          <p:cNvPr id="10"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2: </a:t>
            </a:r>
            <a:r>
              <a:rPr lang="en-US" sz="4000" b="1" dirty="0">
                <a:solidFill>
                  <a:srgbClr val="A50021"/>
                </a:solidFill>
                <a:latin typeface="Times New Roman" panose="02020603050405020304" pitchFamily="18" charset="0"/>
                <a:cs typeface="Times New Roman" panose="02020603050405020304" pitchFamily="18" charset="0"/>
              </a:rPr>
              <a:t>Step </a:t>
            </a:r>
            <a:r>
              <a:rPr lang="en-US" sz="4000" b="1" dirty="0" smtClean="0">
                <a:solidFill>
                  <a:srgbClr val="A50021"/>
                </a:solidFill>
                <a:latin typeface="Times New Roman" panose="02020603050405020304" pitchFamily="18" charset="0"/>
                <a:cs typeface="Times New Roman" panose="02020603050405020304" pitchFamily="18" charset="0"/>
              </a:rPr>
              <a:t>4</a:t>
            </a:r>
            <a:endParaRPr lang="en-IN" sz="4000" dirty="0">
              <a:solidFill>
                <a:srgbClr val="A50021"/>
              </a:solidFill>
              <a:latin typeface="Times New Roman" pitchFamily="18" charset="0"/>
              <a:cs typeface="Times New Roman" pitchFamily="18" charset="0"/>
            </a:endParaRPr>
          </a:p>
        </p:txBody>
      </p:sp>
      <p:sp>
        <p:nvSpPr>
          <p:cNvPr id="7" name="Date Placeholder 3"/>
          <p:cNvSpPr>
            <a:spLocks noGrp="1"/>
          </p:cNvSpPr>
          <p:nvPr>
            <p:ph type="dt" sz="half" idx="10"/>
          </p:nvPr>
        </p:nvSpPr>
        <p:spPr>
          <a:xfrm>
            <a:off x="468078" y="6368080"/>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39126147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960963"/>
                <a:ext cx="8643265" cy="4996651"/>
              </a:xfrm>
            </p:spPr>
            <p:txBody>
              <a:bodyPr>
                <a:noAutofit/>
              </a:bodyPr>
              <a:lstStyle/>
              <a:p>
                <a:pPr marL="0" lvl="2" indent="0" algn="just">
                  <a:buClr>
                    <a:schemeClr val="accent3"/>
                  </a:buClr>
                  <a:buSzPct val="95000"/>
                  <a:buNone/>
                </a:pPr>
                <a:endParaRPr lang="en-US" sz="2000" b="1" dirty="0" smtClean="0">
                  <a:solidFill>
                    <a:srgbClr val="0B5ED7"/>
                  </a:solidFill>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b="1" dirty="0">
                    <a:solidFill>
                      <a:srgbClr val="0B5ED7"/>
                    </a:solidFill>
                    <a:latin typeface="Times New Roman" panose="02020603050405020304" pitchFamily="18" charset="0"/>
                    <a:cs typeface="Times New Roman" panose="02020603050405020304" pitchFamily="18" charset="0"/>
                  </a:rPr>
                  <a:t>Step 5: Final comment and interpret the result</a:t>
                </a:r>
              </a:p>
              <a:p>
                <a:pPr marL="53975" indent="0">
                  <a:buNone/>
                </a:pPr>
                <a:endParaRPr lang="en-US" sz="1800" b="0" dirty="0" smtClean="0">
                  <a:latin typeface="Times New Roman" panose="02020603050405020304" pitchFamily="18" charset="0"/>
                  <a:ea typeface="Tahoma" panose="020B0604030504040204" pitchFamily="34"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We conclude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≠8</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and recommend that the machine be adjusted.</a:t>
                </a: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960963"/>
                <a:ext cx="8643265" cy="4996651"/>
              </a:xfrm>
              <a:blipFill rotWithShape="1">
                <a:blip r:embed="rId2"/>
                <a:stretch>
                  <a:fillRect l="-776"/>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
        <p:nvSpPr>
          <p:cNvPr id="10"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2: </a:t>
            </a:r>
            <a:r>
              <a:rPr lang="en-US" sz="4000" b="1" dirty="0">
                <a:solidFill>
                  <a:srgbClr val="A50021"/>
                </a:solidFill>
                <a:latin typeface="Times New Roman" panose="02020603050405020304" pitchFamily="18" charset="0"/>
                <a:cs typeface="Times New Roman" panose="02020603050405020304" pitchFamily="18" charset="0"/>
              </a:rPr>
              <a:t>Step 5</a:t>
            </a:r>
            <a:endParaRPr lang="en-IN" sz="4000" dirty="0">
              <a:solidFill>
                <a:srgbClr val="A50021"/>
              </a:solidFill>
              <a:latin typeface="Times New Roman" pitchFamily="18" charset="0"/>
              <a:cs typeface="Times New Roman" pitchFamily="18" charset="0"/>
            </a:endParaRPr>
          </a:p>
        </p:txBody>
      </p:sp>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023822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960963"/>
                <a:ext cx="8643265" cy="4996651"/>
              </a:xfrm>
            </p:spPr>
            <p:txBody>
              <a:bodyPr>
                <a:noAutofit/>
              </a:bodyPr>
              <a:lstStyle/>
              <a:p>
                <a:pPr marL="0" lvl="2" indent="0" algn="just">
                  <a:buClr>
                    <a:schemeClr val="accent3"/>
                  </a:buClr>
                  <a:buSzPct val="95000"/>
                  <a:buNone/>
                </a:pPr>
                <a:endParaRPr lang="en-US" sz="2000" b="1" dirty="0" smtClean="0">
                  <a:solidFill>
                    <a:srgbClr val="0B5ED7"/>
                  </a:solidFill>
                  <a:latin typeface="Times New Roman" panose="02020603050405020304" pitchFamily="18" charset="0"/>
                  <a:cs typeface="Times New Roman" panose="02020603050405020304" pitchFamily="18" charset="0"/>
                </a:endParaRPr>
              </a:p>
              <a:p>
                <a:pPr marL="53975"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Suppose that in our initial setup of hypothesis test, if we choose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=0.01</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instead of 0.05, then the test can be summarized as:</a:t>
                </a:r>
              </a:p>
              <a:p>
                <a:pPr marL="53975"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buFont typeface="+mj-lt"/>
                  <a:buAutoNum type="arabicPeriod"/>
                </a:pP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i="1">
                        <a:latin typeface="Cambria Math" panose="02040503050406030204" pitchFamily="18" charset="0"/>
                        <a:ea typeface="Cambria Math" panose="02040503050406030204" pitchFamily="18" charset="0"/>
                        <a:cs typeface="Times New Roman" panose="02020603050405020304" pitchFamily="18" charset="0"/>
                      </a:rPr>
                      <m:t>=8 </m:t>
                    </m:r>
                  </m:oMath>
                </a14:m>
                <a:r>
                  <a:rPr lang="en-US" sz="1800" i="1" dirty="0" smtClean="0">
                    <a:latin typeface="Times New Roman" panose="02020603050405020304" pitchFamily="18" charset="0"/>
                    <a:ea typeface="Tahoma" panose="020B0604030504040204" pitchFamily="34" charset="0"/>
                    <a:cs typeface="Times New Roman" panose="02020603050405020304" pitchFamily="18" charset="0"/>
                  </a:rPr>
                  <a:t>,</a:t>
                </a:r>
                <a:r>
                  <a:rPr lang="en-US" sz="1800" i="1"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1</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≠8</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𝛼</m:t>
                    </m:r>
                    <m:r>
                      <a:rPr lang="en-US" sz="1800" b="0" i="1" dirty="0" smtClean="0">
                        <a:latin typeface="Cambria Math" panose="02040503050406030204" pitchFamily="18" charset="0"/>
                        <a:ea typeface="Cambria Math" panose="02040503050406030204" pitchFamily="18" charset="0"/>
                        <a:cs typeface="Times New Roman" panose="02020603050405020304" pitchFamily="18" charset="0"/>
                      </a:rPr>
                      <m:t>=0.01</m:t>
                    </m:r>
                  </m:oMath>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buFont typeface="+mj-lt"/>
                  <a:buAutoNum type="arabicPeriod"/>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buFont typeface="+mj-lt"/>
                  <a:buAutoNum type="arabicPeriod"/>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Reject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if </a:t>
                </a:r>
                <a14:m>
                  <m:oMath xmlns:m="http://schemas.openxmlformats.org/officeDocument/2006/math">
                    <m:r>
                      <a:rPr lang="en-US" sz="1800" i="1">
                        <a:latin typeface="Cambria Math" panose="02040503050406030204" pitchFamily="18" charset="0"/>
                        <a:ea typeface="Tahoma" panose="020B0604030504040204" pitchFamily="34" charset="0"/>
                        <a:cs typeface="Times New Roman" panose="02020603050405020304" pitchFamily="18" charset="0"/>
                      </a:rPr>
                      <m:t>𝑍</m:t>
                    </m:r>
                    <m:r>
                      <a:rPr lang="en-US" sz="1800" b="0" i="1" smtClean="0">
                        <a:latin typeface="Cambria Math" panose="02040503050406030204" pitchFamily="18" charset="0"/>
                        <a:ea typeface="Tahoma" panose="020B0604030504040204" pitchFamily="34" charset="0"/>
                        <a:cs typeface="Times New Roman" panose="02020603050405020304" pitchFamily="18" charset="0"/>
                      </a:rPr>
                      <m:t>&gt;2.576</m:t>
                    </m:r>
                  </m:oMath>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buFont typeface="+mj-lt"/>
                  <a:buAutoNum type="arabicPeriod"/>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buFont typeface="+mj-lt"/>
                  <a:buAutoNum type="arabicPeriod"/>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Sample result n =16,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 0.2, </a:t>
                </a:r>
                <a14:m>
                  <m:oMath xmlns:m="http://schemas.openxmlformats.org/officeDocument/2006/math">
                    <m:bar>
                      <m:barPr>
                        <m:pos m:val="top"/>
                        <m:ctrlPr>
                          <a:rPr lang="en-US" sz="1800" i="1" smtClean="0">
                            <a:latin typeface="Cambria Math" panose="02040503050406030204" pitchFamily="18" charset="0"/>
                            <a:ea typeface="Tahoma" panose="020B0604030504040204" pitchFamily="34" charset="0"/>
                            <a:cs typeface="Times New Roman" panose="02020603050405020304" pitchFamily="18" charset="0"/>
                          </a:rPr>
                        </m:ctrlPr>
                      </m:barPr>
                      <m:e>
                        <m:r>
                          <a:rPr lang="en-US" sz="1800" b="0" i="1" smtClean="0">
                            <a:latin typeface="Cambria Math"/>
                            <a:ea typeface="Tahoma" panose="020B0604030504040204" pitchFamily="34" charset="0"/>
                            <a:cs typeface="Times New Roman" panose="02020603050405020304" pitchFamily="18" charset="0"/>
                          </a:rPr>
                          <m:t>𝑋</m:t>
                        </m:r>
                      </m:e>
                    </m:ba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=7.89, </a:t>
                </a:r>
                <a14:m>
                  <m:oMath xmlns:m="http://schemas.openxmlformats.org/officeDocument/2006/math">
                    <m:r>
                      <m:rPr>
                        <m:sty m:val="p"/>
                      </m:rPr>
                      <a:rPr lang="en-US" sz="1800" b="0" i="0" smtClean="0">
                        <a:latin typeface="Cambria Math" panose="02040503050406030204" pitchFamily="18" charset="0"/>
                        <a:ea typeface="Tahoma" panose="020B0604030504040204" pitchFamily="34" charset="0"/>
                        <a:cs typeface="Times New Roman" panose="02020603050405020304" pitchFamily="18" charset="0"/>
                      </a:rPr>
                      <m:t>Z</m:t>
                    </m:r>
                    <m:r>
                      <a:rPr lang="en-US" sz="1800" i="1">
                        <a:latin typeface="Cambria Math" panose="02040503050406030204" pitchFamily="18" charset="0"/>
                        <a:ea typeface="Tahoma" panose="020B0604030504040204" pitchFamily="34" charset="0"/>
                        <a:cs typeface="Times New Roman" panose="02020603050405020304" pitchFamily="18" charset="0"/>
                      </a:rPr>
                      <m:t>=</m:t>
                    </m:r>
                    <m:f>
                      <m:fPr>
                        <m:ctrlPr>
                          <a:rPr lang="en-US" sz="1800" i="1">
                            <a:latin typeface="Cambria Math" panose="02040503050406030204" pitchFamily="18" charset="0"/>
                            <a:ea typeface="Tahoma" panose="020B0604030504040204" pitchFamily="34" charset="0"/>
                            <a:cs typeface="Times New Roman" panose="02020603050405020304" pitchFamily="18" charset="0"/>
                          </a:rPr>
                        </m:ctrlPr>
                      </m:fPr>
                      <m:num>
                        <m:r>
                          <a:rPr lang="en-US" sz="1800" i="1">
                            <a:latin typeface="Cambria Math" panose="02040503050406030204" pitchFamily="18" charset="0"/>
                            <a:ea typeface="Tahoma" panose="020B0604030504040204" pitchFamily="34" charset="0"/>
                            <a:cs typeface="Times New Roman" panose="02020603050405020304" pitchFamily="18" charset="0"/>
                          </a:rPr>
                          <m:t>7.89−8</m:t>
                        </m:r>
                      </m:num>
                      <m:den>
                        <m:f>
                          <m:fPr>
                            <m:type m:val="skw"/>
                            <m:ctrlPr>
                              <a:rPr lang="en-US" sz="1800" i="1">
                                <a:latin typeface="Cambria Math" panose="02040503050406030204" pitchFamily="18" charset="0"/>
                                <a:ea typeface="Tahoma" panose="020B0604030504040204" pitchFamily="34" charset="0"/>
                                <a:cs typeface="Times New Roman" panose="02020603050405020304" pitchFamily="18" charset="0"/>
                              </a:rPr>
                            </m:ctrlPr>
                          </m:fPr>
                          <m:num>
                            <m:r>
                              <a:rPr lang="en-US" sz="1800" i="1">
                                <a:latin typeface="Cambria Math" panose="02040503050406030204" pitchFamily="18" charset="0"/>
                                <a:ea typeface="Tahoma" panose="020B0604030504040204" pitchFamily="34" charset="0"/>
                                <a:cs typeface="Times New Roman" panose="02020603050405020304" pitchFamily="18" charset="0"/>
                              </a:rPr>
                              <m:t>0.2</m:t>
                            </m:r>
                          </m:num>
                          <m:den>
                            <m:rad>
                              <m:radPr>
                                <m:degHide m:val="on"/>
                                <m:ctrlPr>
                                  <a:rPr lang="en-US" sz="1800" i="1">
                                    <a:latin typeface="Cambria Math" panose="02040503050406030204" pitchFamily="18" charset="0"/>
                                    <a:ea typeface="Tahoma" panose="020B0604030504040204" pitchFamily="34" charset="0"/>
                                    <a:cs typeface="Times New Roman" panose="02020603050405020304" pitchFamily="18" charset="0"/>
                                  </a:rPr>
                                </m:ctrlPr>
                              </m:radPr>
                              <m:deg/>
                              <m:e>
                                <m:r>
                                  <a:rPr lang="en-US" sz="1800" i="1">
                                    <a:latin typeface="Cambria Math" panose="02040503050406030204" pitchFamily="18" charset="0"/>
                                    <a:ea typeface="Tahoma" panose="020B0604030504040204" pitchFamily="34" charset="0"/>
                                    <a:cs typeface="Times New Roman" panose="02020603050405020304" pitchFamily="18" charset="0"/>
                                  </a:rPr>
                                  <m:t>16</m:t>
                                </m:r>
                              </m:e>
                            </m:rad>
                          </m:den>
                        </m:f>
                      </m:den>
                    </m:f>
                    <m:r>
                      <a:rPr lang="en-US" sz="1800" i="1">
                        <a:latin typeface="Cambria Math" panose="02040503050406030204" pitchFamily="18" charset="0"/>
                        <a:ea typeface="Tahoma" panose="020B0604030504040204" pitchFamily="34" charset="0"/>
                        <a:cs typeface="Times New Roman" panose="02020603050405020304" pitchFamily="18" charset="0"/>
                      </a:rPr>
                      <m:t>=−2.20</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d>
                      <m:dPr>
                        <m:begChr m:val="|"/>
                        <m:endChr m:val="|"/>
                        <m:ctrlPr>
                          <a:rPr lang="en-US" sz="1800" i="1">
                            <a:latin typeface="Cambria Math" panose="02040503050406030204" pitchFamily="18" charset="0"/>
                            <a:ea typeface="Tahoma" panose="020B0604030504040204" pitchFamily="34" charset="0"/>
                            <a:cs typeface="Times New Roman" panose="02020603050405020304" pitchFamily="18" charset="0"/>
                          </a:rPr>
                        </m:ctrlPr>
                      </m:dPr>
                      <m:e>
                        <m:r>
                          <a:rPr lang="en-US" sz="1800" i="1">
                            <a:latin typeface="Cambria Math" panose="02040503050406030204" pitchFamily="18" charset="0"/>
                            <a:ea typeface="Tahoma" panose="020B0604030504040204" pitchFamily="34" charset="0"/>
                            <a:cs typeface="Times New Roman" panose="02020603050405020304" pitchFamily="18" charset="0"/>
                          </a:rPr>
                          <m:t>𝑍</m:t>
                        </m:r>
                      </m:e>
                    </m:d>
                    <m:r>
                      <a:rPr lang="en-US" sz="1800" i="1">
                        <a:latin typeface="Cambria Math" panose="02040503050406030204" pitchFamily="18" charset="0"/>
                        <a:ea typeface="Tahoma" panose="020B0604030504040204" pitchFamily="34" charset="0"/>
                        <a:cs typeface="Times New Roman" panose="02020603050405020304" pitchFamily="18" charset="0"/>
                      </a:rPr>
                      <m:t>=2.20</m:t>
                    </m:r>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  </a:t>
                </a:r>
              </a:p>
              <a:p>
                <a:pPr marL="396875" indent="-342900">
                  <a:buFont typeface="+mj-lt"/>
                  <a:buAutoNum type="arabicPeriod"/>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buFont typeface="+mj-lt"/>
                  <a:buAutoNum type="arabicPeriod"/>
                </a:pPr>
                <a14:m>
                  <m:oMath xmlns:m="http://schemas.openxmlformats.org/officeDocument/2006/math">
                    <m:d>
                      <m:dPr>
                        <m:begChr m:val="|"/>
                        <m:endChr m:val="|"/>
                        <m:ctrlPr>
                          <a:rPr lang="en-US" sz="1800" i="1">
                            <a:latin typeface="Cambria Math" panose="02040503050406030204" pitchFamily="18" charset="0"/>
                            <a:ea typeface="Tahoma" panose="020B0604030504040204" pitchFamily="34" charset="0"/>
                            <a:cs typeface="Times New Roman" panose="02020603050405020304" pitchFamily="18" charset="0"/>
                          </a:rPr>
                        </m:ctrlPr>
                      </m:dPr>
                      <m:e>
                        <m:r>
                          <a:rPr lang="en-US" sz="1800" i="1">
                            <a:latin typeface="Cambria Math" panose="02040503050406030204" pitchFamily="18" charset="0"/>
                            <a:ea typeface="Tahoma" panose="020B0604030504040204" pitchFamily="34" charset="0"/>
                            <a:cs typeface="Times New Roman" panose="02020603050405020304" pitchFamily="18" charset="0"/>
                          </a:rPr>
                          <m:t>𝑍</m:t>
                        </m:r>
                      </m:e>
                    </m:d>
                    <m:r>
                      <a:rPr lang="en-US" sz="1800" b="0" i="1" smtClean="0">
                        <a:latin typeface="Cambria Math" panose="02040503050406030204" pitchFamily="18" charset="0"/>
                        <a:ea typeface="Tahoma" panose="020B0604030504040204" pitchFamily="34" charset="0"/>
                        <a:cs typeface="Times New Roman" panose="02020603050405020304" pitchFamily="18" charset="0"/>
                      </a:rPr>
                      <m:t>&lt;</m:t>
                    </m:r>
                    <m:r>
                      <a:rPr lang="en-US" sz="1800" i="1">
                        <a:latin typeface="Cambria Math" panose="02040503050406030204" pitchFamily="18" charset="0"/>
                        <a:ea typeface="Tahoma" panose="020B0604030504040204" pitchFamily="34" charset="0"/>
                        <a:cs typeface="Times New Roman" panose="02020603050405020304" pitchFamily="18" charset="0"/>
                      </a:rPr>
                      <m:t>2.20</m:t>
                    </m:r>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we fail to reject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smtClean="0">
                    <a:latin typeface="Times New Roman" panose="02020603050405020304" pitchFamily="18" charset="0"/>
                    <a:ea typeface="Tahoma" panose="020B0604030504040204" pitchFamily="34" charset="0"/>
                    <a:cs typeface="Times New Roman" panose="02020603050405020304" pitchFamily="18" charset="0"/>
                  </a:rPr>
                  <a:t>= 8</a:t>
                </a:r>
              </a:p>
              <a:p>
                <a:pPr marL="396875" indent="-342900">
                  <a:buFont typeface="+mj-lt"/>
                  <a:buAutoNum type="arabicPeriod"/>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396875" indent="-342900">
                  <a:buFont typeface="+mj-lt"/>
                  <a:buAutoNum type="arabicPeriod"/>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We do not recommend that the machine be readjusted.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960963"/>
                <a:ext cx="8643265" cy="4996651"/>
              </a:xfrm>
              <a:blipFill rotWithShape="1">
                <a:blip r:embed="rId2"/>
                <a:stretch>
                  <a:fillRect/>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p:sp>
        <p:nvSpPr>
          <p:cNvPr id="10" name="Title 1"/>
          <p:cNvSpPr>
            <a:spLocks noGrp="1"/>
          </p:cNvSpPr>
          <p:nvPr>
            <p:ph type="title"/>
          </p:nvPr>
        </p:nvSpPr>
        <p:spPr>
          <a:xfrm>
            <a:off x="372290" y="151183"/>
            <a:ext cx="8425339" cy="794048"/>
          </a:xfrm>
        </p:spPr>
        <p:txBody>
          <a:bodyPr>
            <a:normAutofit/>
          </a:bodyPr>
          <a:lstStyle/>
          <a:p>
            <a:r>
              <a:rPr lang="en-US" sz="4000" dirty="0">
                <a:solidFill>
                  <a:srgbClr val="A50021"/>
                </a:solidFill>
                <a:latin typeface="Times New Roman" pitchFamily="18" charset="0"/>
                <a:cs typeface="Times New Roman" pitchFamily="18" charset="0"/>
              </a:rPr>
              <a:t>Case Study 2: </a:t>
            </a:r>
            <a:r>
              <a:rPr lang="en-US" sz="4000" b="1" dirty="0" smtClean="0">
                <a:solidFill>
                  <a:srgbClr val="A50021"/>
                </a:solidFill>
                <a:latin typeface="Times New Roman" panose="02020603050405020304" pitchFamily="18" charset="0"/>
                <a:cs typeface="Times New Roman" panose="02020603050405020304" pitchFamily="18" charset="0"/>
              </a:rPr>
              <a:t>Alternative Test</a:t>
            </a:r>
            <a:endParaRPr lang="en-IN" sz="4000" dirty="0">
              <a:solidFill>
                <a:srgbClr val="A50021"/>
              </a:solidFill>
              <a:latin typeface="Times New Roman" pitchFamily="18" charset="0"/>
              <a:cs typeface="Times New Roman" pitchFamily="18" charset="0"/>
            </a:endParaRPr>
          </a:p>
        </p:txBody>
      </p:sp>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8872406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48</a:t>
            </a:fld>
            <a:endParaRPr lang="en-IN" dirty="0">
              <a:solidFill>
                <a:srgbClr val="04617B">
                  <a:shade val="90000"/>
                </a:srgbClr>
              </a:solidFill>
            </a:endParaRPr>
          </a:p>
        </p:txBody>
      </p:sp>
      <p:sp>
        <p:nvSpPr>
          <p:cNvPr id="19" name="Content Placeholder 2"/>
          <p:cNvSpPr>
            <a:spLocks noGrp="1"/>
          </p:cNvSpPr>
          <p:nvPr>
            <p:ph idx="1"/>
          </p:nvPr>
        </p:nvSpPr>
        <p:spPr>
          <a:xfrm>
            <a:off x="404947" y="1552574"/>
            <a:ext cx="8425339" cy="4685185"/>
          </a:xfrm>
        </p:spPr>
        <p:txBody>
          <a:bodyPr>
            <a:noAutofit/>
          </a:bodyPr>
          <a:lstStyle/>
          <a:p>
            <a:pPr marL="342900" lvl="2" indent="-342900" algn="just">
              <a:buClr>
                <a:schemeClr val="accent3"/>
              </a:buClr>
              <a:buSzPct val="95000"/>
            </a:pPr>
            <a:r>
              <a:rPr lang="en-US" sz="2000" dirty="0" smtClean="0">
                <a:latin typeface="Times New Roman" panose="02020603050405020304" pitchFamily="18" charset="0"/>
                <a:cs typeface="Times New Roman" panose="02020603050405020304" pitchFamily="18" charset="0"/>
              </a:rPr>
              <a:t>The hypothesis testing determines the validity of an assumption (technically described as null hypothesis), with a view to choose between two conflicting hypothesis about the value of a </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population</a:t>
            </a:r>
            <a:r>
              <a:rPr lang="en-US" sz="2000" dirty="0" smtClean="0">
                <a:latin typeface="Times New Roman" panose="02020603050405020304" pitchFamily="18" charset="0"/>
                <a:cs typeface="Times New Roman" panose="02020603050405020304" pitchFamily="18" charset="0"/>
              </a:rPr>
              <a:t> parameter.</a:t>
            </a:r>
          </a:p>
          <a:p>
            <a:pPr marL="1348740" lvl="6" indent="-342900" algn="just">
              <a:buSzPct val="95000"/>
            </a:pPr>
            <a:endParaRPr lang="en-US" sz="1300" dirty="0" smtClean="0">
              <a:latin typeface="Times New Roman" panose="02020603050405020304" pitchFamily="18" charset="0"/>
              <a:cs typeface="Times New Roman" panose="02020603050405020304" pitchFamily="18" charset="0"/>
            </a:endParaRPr>
          </a:p>
          <a:p>
            <a:pPr marL="1348740" lvl="6" indent="-342900" algn="just">
              <a:buSzPct val="95000"/>
            </a:pPr>
            <a:endParaRPr lang="en-US" sz="1300" dirty="0" smtClean="0">
              <a:latin typeface="Times New Roman" panose="02020603050405020304" pitchFamily="18" charset="0"/>
              <a:cs typeface="Times New Roman" panose="02020603050405020304" pitchFamily="18" charset="0"/>
            </a:endParaRPr>
          </a:p>
          <a:p>
            <a:pPr marL="342900" lvl="2" indent="-342900" algn="just">
              <a:buClr>
                <a:schemeClr val="accent3"/>
              </a:buClr>
              <a:buSzPct val="95000"/>
            </a:pPr>
            <a:r>
              <a:rPr lang="en-US" sz="2000" dirty="0" smtClean="0">
                <a:latin typeface="Times New Roman" panose="02020603050405020304" pitchFamily="18" charset="0"/>
                <a:cs typeface="Times New Roman" panose="02020603050405020304" pitchFamily="18" charset="0"/>
              </a:rPr>
              <a:t>There are two types of tests of hypotheses</a:t>
            </a:r>
          </a:p>
          <a:p>
            <a:pPr marL="347663" lvl="2" indent="1588" algn="just">
              <a:buClr>
                <a:schemeClr val="accent3"/>
              </a:buClr>
              <a:buSzPct val="950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Non-parametric tests (also called distribution-free test of hypotheses)</a:t>
            </a:r>
          </a:p>
          <a:p>
            <a:pPr marL="347663" lvl="2" indent="1588" algn="just">
              <a:buClr>
                <a:schemeClr val="accent3"/>
              </a:buClr>
              <a:buSzPct val="95000"/>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Parametric tests (also called standard test of hypotheses).</a:t>
            </a:r>
          </a:p>
        </p:txBody>
      </p:sp>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Hypothesis Testing Strategies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4372007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49</a:t>
            </a:fld>
            <a:endParaRPr lang="en-IN" dirty="0">
              <a:solidFill>
                <a:srgbClr val="04617B">
                  <a:shade val="90000"/>
                </a:srgbClr>
              </a:solidFill>
            </a:endParaRPr>
          </a:p>
        </p:txBody>
      </p:sp>
      <p:sp>
        <p:nvSpPr>
          <p:cNvPr id="19" name="Content Placeholder 2"/>
          <p:cNvSpPr>
            <a:spLocks noGrp="1"/>
          </p:cNvSpPr>
          <p:nvPr>
            <p:ph idx="1"/>
          </p:nvPr>
        </p:nvSpPr>
        <p:spPr>
          <a:xfrm>
            <a:off x="404947" y="1378310"/>
            <a:ext cx="8425339" cy="4859450"/>
          </a:xfrm>
        </p:spPr>
        <p:txBody>
          <a:bodyPr>
            <a:noAutofit/>
          </a:bodyPr>
          <a:lstStyle/>
          <a:p>
            <a:pPr marL="628650" lvl="2" indent="-342900" algn="just">
              <a:buClr>
                <a:schemeClr val="accent3"/>
              </a:buClr>
              <a:buSzPct val="95000"/>
            </a:pPr>
            <a:r>
              <a:rPr lang="en-US" sz="2400" dirty="0" smtClean="0">
                <a:latin typeface="Times New Roman" panose="02020603050405020304" pitchFamily="18" charset="0"/>
                <a:cs typeface="Times New Roman" panose="02020603050405020304" pitchFamily="18" charset="0"/>
              </a:rPr>
              <a:t>Usually assume certain properties of the population from which we draw samples.</a:t>
            </a:r>
          </a:p>
          <a:p>
            <a:pPr marL="1634490" lvl="6" indent="-342900" algn="just">
              <a:buSzPct val="95000"/>
            </a:pPr>
            <a:endParaRPr lang="en-US" sz="1300" dirty="0" smtClean="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Observation come from a normal population</a:t>
            </a:r>
          </a:p>
          <a:p>
            <a:pPr marL="1027113" lvl="8" indent="-338138" algn="just">
              <a:buSzPct val="9500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Sample size is small</a:t>
            </a:r>
          </a:p>
          <a:p>
            <a:pPr marL="1027113" lvl="8" indent="-338138" algn="just">
              <a:buSzPct val="9500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Population parameters like mean, variance, etc. are hold good.</a:t>
            </a:r>
          </a:p>
          <a:p>
            <a:pPr marL="1027113" lvl="8" indent="-338138" algn="just">
              <a:buSzPct val="9500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027113" lvl="3" indent="-338138" algn="just">
              <a:buSzPct val="95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Requires measurement equivalent to interval scaled data.</a:t>
            </a:r>
          </a:p>
        </p:txBody>
      </p:sp>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Parametric Tests : Applications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065687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736879"/>
          </a:xfrm>
        </p:spPr>
        <p:txBody>
          <a:bodyPr>
            <a:normAutofit/>
          </a:bodyPr>
          <a:lstStyle/>
          <a:p>
            <a:pPr algn="l"/>
            <a:r>
              <a:rPr lang="en-US" sz="4000" dirty="0" smtClean="0">
                <a:solidFill>
                  <a:srgbClr val="A50021"/>
                </a:solidFill>
                <a:latin typeface="Times New Roman" pitchFamily="18" charset="0"/>
                <a:cs typeface="Times New Roman" pitchFamily="18" charset="0"/>
              </a:rPr>
              <a:t>Introduction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
        <p:nvSpPr>
          <p:cNvPr id="9" name="AutoShape 66" descr="Image result for image of a judge"/>
          <p:cNvSpPr>
            <a:spLocks noChangeAspect="1" noChangeArrowheads="1"/>
          </p:cNvSpPr>
          <p:nvPr/>
        </p:nvSpPr>
        <p:spPr bwMode="auto">
          <a:xfrm>
            <a:off x="155575" y="-547688"/>
            <a:ext cx="1362075" cy="1143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9" descr="Image result for Image of a culprit"/>
          <p:cNvSpPr>
            <a:spLocks noChangeAspect="1" noChangeArrowheads="1"/>
          </p:cNvSpPr>
          <p:nvPr/>
        </p:nvSpPr>
        <p:spPr bwMode="auto">
          <a:xfrm>
            <a:off x="155575" y="-547688"/>
            <a:ext cx="1143000" cy="1143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94" name="Picture 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449" y="3592322"/>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462" y="1058672"/>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6"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75" y="3117469"/>
            <a:ext cx="19431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7"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422268"/>
            <a:ext cx="1146175" cy="191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2971789" y="5656056"/>
            <a:ext cx="3518912" cy="369332"/>
          </a:xfrm>
          <a:prstGeom prst="rect">
            <a:avLst/>
          </a:prstGeom>
        </p:spPr>
        <p:txBody>
          <a:bodyPr wrap="none">
            <a:spAutoFit/>
          </a:bodyPr>
          <a:lstStyle/>
          <a:p>
            <a:r>
              <a:rPr lang="en-US" dirty="0" smtClean="0">
                <a:solidFill>
                  <a:srgbClr val="0B5ED7"/>
                </a:solidFill>
                <a:latin typeface="Times New Roman" panose="02020603050405020304" pitchFamily="18" charset="0"/>
                <a:cs typeface="Times New Roman" panose="02020603050405020304" pitchFamily="18" charset="0"/>
              </a:rPr>
              <a:t>What do you think about this piece?</a:t>
            </a:r>
            <a:endParaRPr lang="en-IN" dirty="0"/>
          </a:p>
        </p:txBody>
      </p:sp>
    </p:spTree>
    <p:extLst>
      <p:ext uri="{BB962C8B-B14F-4D97-AF65-F5344CB8AC3E}">
        <p14:creationId xmlns:p14="http://schemas.microsoft.com/office/powerpoint/2010/main" val="25717946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688253" cy="4859450"/>
              </a:xfrm>
            </p:spPr>
            <p:txBody>
              <a:bodyPr>
                <a:noAutofit/>
              </a:bodyPr>
              <a:lstStyle/>
              <a:p>
                <a:pPr marL="0" lvl="2"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Important Parametric Tests</a:t>
                </a: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widely used sampling distribution for parametric tests are</a:t>
                </a:r>
              </a:p>
              <a:p>
                <a:pPr marL="285750" lvl="2" indent="-285750" algn="just">
                  <a:buClr>
                    <a:schemeClr val="accent3"/>
                  </a:buClr>
                  <a:buSzPct val="95000"/>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𝑍</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𝑡𝑒𝑠𝑡</m:t>
                    </m:r>
                  </m:oMath>
                </a14:m>
                <a:endParaRPr lang="en-US" sz="1800" b="0" dirty="0" smtClean="0">
                  <a:latin typeface="Times New Roman" panose="02020603050405020304" pitchFamily="18" charset="0"/>
                  <a:cs typeface="Times New Roman" panose="02020603050405020304" pitchFamily="18" charset="0"/>
                </a:endParaRPr>
              </a:p>
              <a:p>
                <a:pPr marL="285750" lvl="2" indent="-285750" algn="just">
                  <a:buClr>
                    <a:schemeClr val="accent3"/>
                  </a:buClr>
                  <a:buSzPct val="95000"/>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𝑡𝑒𝑠𝑡</m:t>
                    </m:r>
                  </m:oMath>
                </a14:m>
                <a:endParaRPr lang="en-US" sz="1800" b="0" dirty="0" smtClean="0">
                  <a:latin typeface="Times New Roman" panose="02020603050405020304" pitchFamily="18" charset="0"/>
                  <a:cs typeface="Times New Roman" panose="02020603050405020304" pitchFamily="18" charset="0"/>
                </a:endParaRPr>
              </a:p>
              <a:p>
                <a:pPr marL="285750" lvl="2" indent="-285750" algn="just">
                  <a:buClr>
                    <a:schemeClr val="accent3"/>
                  </a:buClr>
                  <a:buSzPct val="95000"/>
                </a:pP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𝜒</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𝑡𝑒𝑠𝑡</m:t>
                    </m:r>
                  </m:oMath>
                </a14:m>
                <a:endParaRPr lang="en-US" sz="1800" dirty="0" smtClean="0">
                  <a:latin typeface="Times New Roman" panose="02020603050405020304" pitchFamily="18" charset="0"/>
                  <a:cs typeface="Times New Roman" panose="02020603050405020304" pitchFamily="18" charset="0"/>
                </a:endParaRPr>
              </a:p>
              <a:p>
                <a:pPr marL="285750" lvl="2" indent="-285750" algn="just">
                  <a:buClr>
                    <a:schemeClr val="accent3"/>
                  </a:buClr>
                  <a:buSzPct val="95000"/>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𝐹</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𝑡𝑒𝑠𝑡</m:t>
                    </m:r>
                  </m:oMath>
                </a14:m>
                <a:endParaRPr lang="en-US" sz="1800" b="0" dirty="0" smtClean="0">
                  <a:latin typeface="Times New Roman" panose="02020603050405020304" pitchFamily="18" charset="0"/>
                  <a:cs typeface="Times New Roman" panose="02020603050405020304" pitchFamily="18" charset="0"/>
                </a:endParaRPr>
              </a:p>
              <a:p>
                <a:pPr marL="285750" lvl="2" indent="-285750" algn="just">
                  <a:buClr>
                    <a:schemeClr val="accent3"/>
                  </a:buClr>
                  <a:buSzPct val="95000"/>
                </a:pPr>
                <a:endParaRPr lang="en-US" sz="1800" b="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smtClean="0">
                    <a:solidFill>
                      <a:srgbClr val="0B5ED7"/>
                    </a:solidFill>
                    <a:latin typeface="Times New Roman" panose="02020603050405020304" pitchFamily="18" charset="0"/>
                    <a:cs typeface="Times New Roman" panose="02020603050405020304" pitchFamily="18" charset="0"/>
                  </a:rPr>
                  <a:t>Note: </a:t>
                </a:r>
              </a:p>
              <a:p>
                <a:pPr marL="0" lvl="2" indent="0" algn="just">
                  <a:buClr>
                    <a:schemeClr val="accent3"/>
                  </a:buClr>
                  <a:buSzPct val="95000"/>
                  <a:buNone/>
                </a:pPr>
                <a:r>
                  <a:rPr lang="en-US" sz="1800" dirty="0" smtClean="0">
                    <a:solidFill>
                      <a:srgbClr val="0B5ED7"/>
                    </a:solidFill>
                    <a:latin typeface="Times New Roman" panose="02020603050405020304" pitchFamily="18" charset="0"/>
                    <a:cs typeface="Times New Roman" panose="02020603050405020304" pitchFamily="18" charset="0"/>
                  </a:rPr>
                  <a:t>All these tests are based on the assumption of normality (i.e., the source of data is considered to be normally distributed).</a:t>
                </a:r>
              </a:p>
              <a:p>
                <a:pPr marL="285750" lvl="2" indent="1588" algn="just">
                  <a:buClr>
                    <a:schemeClr val="accent3"/>
                  </a:buClr>
                  <a:buSzPct val="95000"/>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688253" cy="4859450"/>
              </a:xfrm>
              <a:blipFill rotWithShape="1">
                <a:blip r:embed="rId2"/>
                <a:stretch>
                  <a:fillRect l="-701" t="-627" r="-561"/>
                </a:stretch>
              </a:blipFill>
            </p:spPr>
            <p:txBody>
              <a:bodyPr/>
              <a:lstStyle/>
              <a:p>
                <a:r>
                  <a:rPr lang="en-IN">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Parametric Tests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3942147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336620" y="1259713"/>
                <a:ext cx="8688253" cy="4859450"/>
              </a:xfrm>
            </p:spPr>
            <p:txBody>
              <a:bodyPr>
                <a:noAutofit/>
              </a:bodyPr>
              <a:lstStyle/>
              <a:p>
                <a:pPr marL="0" lvl="2" indent="0" algn="just">
                  <a:buClr>
                    <a:schemeClr val="accent3"/>
                  </a:buClr>
                  <a:buSzPct val="95000"/>
                  <a:buNone/>
                </a:pPr>
                <a:r>
                  <a:rPr lang="en-US" sz="18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b="1" i="1" smtClean="0">
                        <a:solidFill>
                          <a:schemeClr val="accent1">
                            <a:lumMod val="75000"/>
                          </a:schemeClr>
                        </a:solidFill>
                        <a:latin typeface="Cambria Math" panose="02040503050406030204" pitchFamily="18" charset="0"/>
                        <a:cs typeface="Times New Roman" panose="02020603050405020304" pitchFamily="18" charset="0"/>
                      </a:rPr>
                      <m:t>𝒁</m:t>
                    </m:r>
                    <m:r>
                      <a:rPr lang="en-US" sz="2400" b="1" i="1" smtClean="0">
                        <a:solidFill>
                          <a:schemeClr val="accent1">
                            <a:lumMod val="75000"/>
                          </a:schemeClr>
                        </a:solidFill>
                        <a:latin typeface="Cambria Math" panose="02040503050406030204" pitchFamily="18" charset="0"/>
                        <a:cs typeface="Times New Roman" panose="02020603050405020304" pitchFamily="18" charset="0"/>
                      </a:rPr>
                      <m:t>−</m:t>
                    </m:r>
                    <m:r>
                      <a:rPr lang="en-US" sz="2400" b="1" i="1" smtClean="0">
                        <a:solidFill>
                          <a:schemeClr val="accent1">
                            <a:lumMod val="75000"/>
                          </a:schemeClr>
                        </a:solidFill>
                        <a:latin typeface="Cambria Math" panose="02040503050406030204" pitchFamily="18" charset="0"/>
                        <a:cs typeface="Times New Roman" panose="02020603050405020304" pitchFamily="18" charset="0"/>
                      </a:rPr>
                      <m:t>𝒕𝒆𝒔𝒕</m:t>
                    </m:r>
                  </m:oMath>
                </a14:m>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This is most frequently test in statistical analysis.</a:t>
                </a: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based on the normal probability distribution.</a:t>
                </a:r>
              </a:p>
              <a:p>
                <a:pPr marL="576263" lvl="8" indent="-288925" algn="just">
                  <a:buSzPct val="95000"/>
                </a:pPr>
                <a:endParaRPr lang="en-US" sz="1100" dirty="0" smtClean="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smtClean="0">
                    <a:latin typeface="Times New Roman" panose="02020603050405020304" pitchFamily="18" charset="0"/>
                    <a:cs typeface="Times New Roman" panose="02020603050405020304" pitchFamily="18" charset="0"/>
                  </a:rPr>
                  <a:t>Used for judging the significance of several statistical measures particularly the mean.</a:t>
                </a:r>
              </a:p>
              <a:p>
                <a:pPr marL="576263" lvl="8" indent="-288925" algn="just">
                  <a:buSzPct val="95000"/>
                </a:pPr>
                <a:endParaRPr lang="en-US" sz="1100" dirty="0" smtClean="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used even when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𝑏𝑖𝑛𝑜𝑚𝑖𝑎𝑙</m:t>
                    </m:r>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𝑑𝑖𝑠𝑡𝑟𝑖𝑏𝑢𝑡𝑖𝑜𝑛</m:t>
                    </m:r>
                    <m:r>
                      <a:rPr lang="en-US" sz="2000" i="1" dirty="0" smtClean="0">
                        <a:latin typeface="Cambria Math" panose="02040503050406030204" pitchFamily="18" charset="0"/>
                        <a:cs typeface="Times New Roman" panose="02020603050405020304" pitchFamily="18" charset="0"/>
                      </a:rPr>
                      <m:t> </m:t>
                    </m:r>
                  </m:oMath>
                </a14:m>
                <a:r>
                  <a:rPr lang="en-US" sz="2000" dirty="0" smtClean="0">
                    <a:latin typeface="Times New Roman" panose="02020603050405020304" pitchFamily="18" charset="0"/>
                    <a:cs typeface="Times New Roman" panose="02020603050405020304" pitchFamily="18" charset="0"/>
                  </a:rPr>
                  <a:t>or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𝑡</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𝑑𝑖𝑠𝑡𝑟𝑖𝑏𝑢𝑡𝑖𝑜𝑛</m:t>
                    </m:r>
                  </m:oMath>
                </a14:m>
                <a:r>
                  <a:rPr lang="en-US" sz="2000" dirty="0" smtClean="0">
                    <a:latin typeface="Times New Roman" panose="02020603050405020304" pitchFamily="18" charset="0"/>
                    <a:cs typeface="Times New Roman" panose="02020603050405020304" pitchFamily="18" charset="0"/>
                  </a:rPr>
                  <a:t> is applicable with a condition that such a distribution tends to normal distribution when </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becomes large.</a:t>
                </a:r>
              </a:p>
              <a:p>
                <a:pPr marL="576263" lvl="8" indent="-288925" algn="just">
                  <a:buSzPct val="95000"/>
                </a:pPr>
                <a:endParaRPr lang="en-US" sz="2000" dirty="0" smtClean="0">
                  <a:latin typeface="Times New Roman" panose="02020603050405020304" pitchFamily="18" charset="0"/>
                  <a:cs typeface="Times New Roman" panose="02020603050405020304" pitchFamily="18" charset="0"/>
                </a:endParaRPr>
              </a:p>
              <a:p>
                <a:pPr marL="576263" lvl="2" indent="-288925" algn="just">
                  <a:buClr>
                    <a:schemeClr val="accent3"/>
                  </a:buClr>
                  <a:buSzPct val="95000"/>
                </a:pPr>
                <a:r>
                  <a:rPr lang="en-US" sz="2000" dirty="0" smtClean="0">
                    <a:solidFill>
                      <a:srgbClr val="A50021"/>
                    </a:solidFill>
                    <a:latin typeface="Times New Roman" panose="02020603050405020304" pitchFamily="18" charset="0"/>
                    <a:cs typeface="Times New Roman" panose="02020603050405020304" pitchFamily="18" charset="0"/>
                  </a:rPr>
                  <a:t>Typically it is used for comparing the mean of a sample to some hypothesized mean for the population in case of large sample, or when </a:t>
                </a:r>
                <a:r>
                  <a:rPr lang="en-US" sz="2000" b="1" dirty="0" smtClean="0">
                    <a:solidFill>
                      <a:srgbClr val="7030A0"/>
                    </a:solidFill>
                    <a:latin typeface="Times New Roman" panose="02020603050405020304" pitchFamily="18" charset="0"/>
                    <a:cs typeface="Times New Roman" panose="02020603050405020304" pitchFamily="18" charset="0"/>
                  </a:rPr>
                  <a:t>population variance </a:t>
                </a:r>
                <a:r>
                  <a:rPr lang="en-US" sz="2000" dirty="0" smtClean="0">
                    <a:solidFill>
                      <a:srgbClr val="A50021"/>
                    </a:solidFill>
                    <a:latin typeface="Times New Roman" panose="02020603050405020304" pitchFamily="18" charset="0"/>
                    <a:cs typeface="Times New Roman" panose="02020603050405020304" pitchFamily="18" charset="0"/>
                  </a:rPr>
                  <a:t>is known</a:t>
                </a:r>
                <a:r>
                  <a:rPr lang="en-US" sz="2000" dirty="0" smtClean="0">
                    <a:latin typeface="Times New Roman" panose="02020603050405020304" pitchFamily="18" charset="0"/>
                    <a:cs typeface="Times New Roman" panose="02020603050405020304" pitchFamily="18" charset="0"/>
                  </a:rPr>
                  <a:t>.</a:t>
                </a:r>
              </a:p>
              <a:p>
                <a:pPr marL="285750" lvl="2" indent="1588" algn="just">
                  <a:buClr>
                    <a:schemeClr val="accent3"/>
                  </a:buClr>
                  <a:buSzPct val="95000"/>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336620" y="1259713"/>
                <a:ext cx="8688253" cy="4859450"/>
              </a:xfrm>
              <a:blipFill rotWithShape="1">
                <a:blip r:embed="rId2"/>
                <a:stretch>
                  <a:fillRect t="-1004" r="-772"/>
                </a:stretch>
              </a:blipFill>
            </p:spPr>
            <p:txBody>
              <a:bodyPr/>
              <a:lstStyle/>
              <a:p>
                <a:r>
                  <a:rPr lang="en-PH">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Parametric Tests : Z-test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3291201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688253" cy="4859450"/>
              </a:xfrm>
            </p:spPr>
            <p:txBody>
              <a:bodyPr>
                <a:noAutofit/>
              </a:bodyPr>
              <a:lstStyle/>
              <a:p>
                <a:pPr marL="0" lvl="2"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 </a:t>
                </a:r>
                <a:endParaRPr lang="en-US" sz="1800" b="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 xmlns:m="http://schemas.openxmlformats.org/officeDocument/2006/math">
                    <m:r>
                      <a:rPr lang="en-US" sz="2400" b="1" i="1" smtClean="0">
                        <a:solidFill>
                          <a:schemeClr val="accent1">
                            <a:lumMod val="75000"/>
                          </a:schemeClr>
                        </a:solidFill>
                        <a:latin typeface="Cambria Math" panose="02040503050406030204" pitchFamily="18" charset="0"/>
                        <a:cs typeface="Times New Roman" panose="02020603050405020304" pitchFamily="18" charset="0"/>
                      </a:rPr>
                      <m:t>𝒕</m:t>
                    </m:r>
                    <m:r>
                      <a:rPr lang="en-US" sz="2400" b="1" i="1" smtClean="0">
                        <a:solidFill>
                          <a:schemeClr val="accent1">
                            <a:lumMod val="75000"/>
                          </a:schemeClr>
                        </a:solidFill>
                        <a:latin typeface="Cambria Math" panose="02040503050406030204" pitchFamily="18" charset="0"/>
                        <a:cs typeface="Times New Roman" panose="02020603050405020304" pitchFamily="18" charset="0"/>
                      </a:rPr>
                      <m:t>−</m:t>
                    </m:r>
                    <m:r>
                      <a:rPr lang="en-US" sz="2400" b="1" i="1" smtClean="0">
                        <a:solidFill>
                          <a:schemeClr val="accent1">
                            <a:lumMod val="75000"/>
                          </a:schemeClr>
                        </a:solidFill>
                        <a:latin typeface="Cambria Math" panose="02040503050406030204" pitchFamily="18" charset="0"/>
                        <a:cs typeface="Times New Roman" panose="02020603050405020304" pitchFamily="18" charset="0"/>
                      </a:rPr>
                      <m:t>𝒕𝒆𝒔𝒕</m:t>
                    </m:r>
                  </m:oMath>
                </a14:m>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 is based on the t-distribution.</a:t>
                </a: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573088" lvl="2" indent="-285750"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considered an appropriate test for judging the significance of a sample mean or for judging the significance of difference between the means of two samples in case of</a:t>
                </a:r>
              </a:p>
              <a:p>
                <a:pPr marL="2127568" lvl="8" indent="-285750" algn="just">
                  <a:buSzPct val="95000"/>
                </a:pPr>
                <a:endParaRPr lang="en-US" sz="1100" dirty="0" smtClean="0">
                  <a:latin typeface="Times New Roman" panose="02020603050405020304" pitchFamily="18" charset="0"/>
                  <a:cs typeface="Times New Roman" panose="02020603050405020304" pitchFamily="18" charset="0"/>
                </a:endParaRPr>
              </a:p>
              <a:p>
                <a:pPr marL="1139825" lvl="3" indent="-290513" algn="just">
                  <a:buSzPct val="95000"/>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mall sample(s)</a:t>
                </a:r>
              </a:p>
              <a:p>
                <a:pPr marL="2127568" lvl="8" indent="3175" algn="just">
                  <a:buSzPct val="95000"/>
                </a:pPr>
                <a:endParaRPr lang="en-US" sz="1100" dirty="0" smtClean="0">
                  <a:latin typeface="Times New Roman" panose="02020603050405020304" pitchFamily="18" charset="0"/>
                  <a:cs typeface="Times New Roman" panose="02020603050405020304" pitchFamily="18" charset="0"/>
                </a:endParaRPr>
              </a:p>
              <a:p>
                <a:pPr marL="1139825" lvl="3" indent="-290513" algn="just">
                  <a:buSzPct val="95000"/>
                </a:pPr>
                <a:r>
                  <a:rPr lang="en-US" b="1" dirty="0" smtClean="0">
                    <a:solidFill>
                      <a:srgbClr val="9966FF"/>
                    </a:solidFill>
                    <a:latin typeface="Times New Roman" panose="02020603050405020304" pitchFamily="18" charset="0"/>
                    <a:cs typeface="Times New Roman" panose="02020603050405020304" pitchFamily="18" charset="0"/>
                  </a:rPr>
                  <a:t>population variance is not known </a:t>
                </a:r>
                <a:r>
                  <a:rPr lang="en-US" dirty="0" smtClean="0">
                    <a:latin typeface="Times New Roman" panose="02020603050405020304" pitchFamily="18" charset="0"/>
                    <a:cs typeface="Times New Roman" panose="02020603050405020304" pitchFamily="18" charset="0"/>
                  </a:rPr>
                  <a:t>(in this case, we use the variance of the sample as an estimate of the population variance)</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1" i="1" smtClean="0">
                          <a:solidFill>
                            <a:schemeClr val="accent1">
                              <a:lumMod val="75000"/>
                            </a:schemeClr>
                          </a:solidFill>
                          <a:latin typeface="Cambria Math"/>
                          <a:cs typeface="Times New Roman" panose="02020603050405020304" pitchFamily="18" charset="0"/>
                        </a:rPr>
                        <m:t> </m:t>
                      </m:r>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688253" cy="4859450"/>
              </a:xfrm>
              <a:blipFill rotWithShape="0">
                <a:blip r:embed="rId2"/>
                <a:stretch>
                  <a:fillRect l="-70" r="-701"/>
                </a:stretch>
              </a:blipFill>
            </p:spPr>
            <p:txBody>
              <a:bodyPr/>
              <a:lstStyle/>
              <a:p>
                <a:r>
                  <a:rPr lang="en-GB">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Parametric Tests : </a:t>
            </a:r>
            <a:r>
              <a:rPr lang="en-US" sz="4000" dirty="0" smtClean="0">
                <a:solidFill>
                  <a:srgbClr val="A50021"/>
                </a:solidFill>
                <a:latin typeface="Times New Roman" pitchFamily="18" charset="0"/>
                <a:cs typeface="Times New Roman" pitchFamily="18" charset="0"/>
              </a:rPr>
              <a:t>t-test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10660373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688253" cy="4859450"/>
              </a:xfrm>
            </p:spPr>
            <p:txBody>
              <a:bodyPr>
                <a:noAutofit/>
              </a:bodyPr>
              <a:lstStyle/>
              <a:p>
                <a:pPr marL="0" lvl="2"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 xmlns:m="http://schemas.openxmlformats.org/officeDocument/2006/math">
                    <m:sSup>
                      <m:sSupPr>
                        <m:ctrlPr>
                          <a:rPr lang="en-US" sz="2400" b="1" i="1" smtClean="0">
                            <a:solidFill>
                              <a:schemeClr val="accent1">
                                <a:lumMod val="75000"/>
                              </a:schemeClr>
                            </a:solidFill>
                            <a:latin typeface="Cambria Math" panose="02040503050406030204" pitchFamily="18" charset="0"/>
                            <a:cs typeface="Times New Roman" panose="02020603050405020304" pitchFamily="18" charset="0"/>
                          </a:rPr>
                        </m:ctrlPr>
                      </m:sSupPr>
                      <m:e>
                        <m:r>
                          <a:rPr lang="en-US" sz="2400" b="1"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𝝌</m:t>
                        </m:r>
                      </m:e>
                      <m:sup>
                        <m:r>
                          <a:rPr lang="en-US" sz="2400" b="1" i="1" smtClean="0">
                            <a:solidFill>
                              <a:schemeClr val="accent1">
                                <a:lumMod val="75000"/>
                              </a:schemeClr>
                            </a:solidFill>
                            <a:latin typeface="Cambria Math" panose="02040503050406030204" pitchFamily="18" charset="0"/>
                            <a:cs typeface="Times New Roman" panose="02020603050405020304" pitchFamily="18" charset="0"/>
                          </a:rPr>
                          <m:t>𝟐</m:t>
                        </m:r>
                      </m:sup>
                    </m:sSup>
                    <m:r>
                      <a:rPr lang="en-US" sz="2400" b="1" i="1" smtClean="0">
                        <a:solidFill>
                          <a:schemeClr val="accent1">
                            <a:lumMod val="75000"/>
                          </a:schemeClr>
                        </a:solidFill>
                        <a:latin typeface="Cambria Math" panose="02040503050406030204" pitchFamily="18" charset="0"/>
                        <a:cs typeface="Times New Roman" panose="02020603050405020304" pitchFamily="18" charset="0"/>
                      </a:rPr>
                      <m:t>−</m:t>
                    </m:r>
                    <m:r>
                      <a:rPr lang="en-US" sz="2400" b="1" i="1" smtClean="0">
                        <a:solidFill>
                          <a:schemeClr val="accent1">
                            <a:lumMod val="75000"/>
                          </a:schemeClr>
                        </a:solidFill>
                        <a:latin typeface="Cambria Math" panose="02040503050406030204" pitchFamily="18" charset="0"/>
                        <a:cs typeface="Times New Roman" panose="02020603050405020304" pitchFamily="18" charset="0"/>
                      </a:rPr>
                      <m:t>𝒕𝒆𝒔𝒕</m:t>
                    </m:r>
                  </m:oMath>
                </a14:m>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It is based on Chi-squared distribution.</a:t>
                </a: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p>
              <a:p>
                <a:pPr marL="576263" lvl="2" indent="-288925"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used for comparing a sample variance to a theoretical population variance.</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1" i="1" smtClean="0">
                          <a:solidFill>
                            <a:schemeClr val="accent1">
                              <a:lumMod val="75000"/>
                            </a:schemeClr>
                          </a:solidFill>
                          <a:latin typeface="Cambria Math"/>
                          <a:cs typeface="Times New Roman" panose="02020603050405020304" pitchFamily="18" charset="0"/>
                        </a:rPr>
                        <m:t> </m:t>
                      </m:r>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688253" cy="4859450"/>
              </a:xfrm>
              <a:blipFill rotWithShape="0">
                <a:blip r:embed="rId2"/>
                <a:stretch>
                  <a:fillRect l="-140" r="-70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Parametric Tests : </a:t>
                </a:r>
                <a14:m>
                  <m:oMath xmlns:m="http://schemas.openxmlformats.org/officeDocument/2006/math">
                    <m:sSup>
                      <m:sSupPr>
                        <m:ctrlPr>
                          <a:rPr lang="en-US" sz="4000" b="1" i="1" smtClean="0">
                            <a:solidFill>
                              <a:srgbClr val="A50021"/>
                            </a:solidFill>
                            <a:latin typeface="Cambria Math" panose="02040503050406030204" pitchFamily="18" charset="0"/>
                            <a:cs typeface="Times New Roman" panose="02020603050405020304" pitchFamily="18" charset="0"/>
                          </a:rPr>
                        </m:ctrlPr>
                      </m:sSupPr>
                      <m:e>
                        <m:r>
                          <a:rPr lang="en-US" sz="4000" b="1" i="1">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𝝌</m:t>
                        </m:r>
                      </m:e>
                      <m:sup>
                        <m:r>
                          <a:rPr lang="en-US" sz="4000" b="1" i="1">
                            <a:solidFill>
                              <a:srgbClr val="A50021"/>
                            </a:solidFill>
                            <a:latin typeface="Cambria Math" panose="02040503050406030204" pitchFamily="18" charset="0"/>
                            <a:cs typeface="Times New Roman" panose="02020603050405020304" pitchFamily="18" charset="0"/>
                          </a:rPr>
                          <m:t>𝟐</m:t>
                        </m:r>
                      </m:sup>
                    </m:sSup>
                    <m:r>
                      <a:rPr lang="en-US" sz="4000" b="1" i="1">
                        <a:solidFill>
                          <a:schemeClr val="accent1">
                            <a:lumMod val="75000"/>
                          </a:schemeClr>
                        </a:solidFill>
                        <a:latin typeface="Cambria Math"/>
                        <a:cs typeface="Times New Roman" panose="02020603050405020304" pitchFamily="18" charset="0"/>
                      </a:rPr>
                      <m:t> </m:t>
                    </m:r>
                  </m:oMath>
                </a14:m>
                <a:r>
                  <a:rPr lang="en-US" sz="4000" dirty="0" smtClean="0">
                    <a:solidFill>
                      <a:srgbClr val="A50021"/>
                    </a:solidFill>
                    <a:latin typeface="Times New Roman" pitchFamily="18" charset="0"/>
                    <a:cs typeface="Times New Roman" pitchFamily="18" charset="0"/>
                  </a:rPr>
                  <a:t>-test</a:t>
                </a:r>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404947" y="0"/>
                <a:ext cx="8425339" cy="1143000"/>
              </a:xfrm>
              <a:prstGeom prst="rect">
                <a:avLst/>
              </a:prstGeom>
              <a:blipFill rotWithShape="1">
                <a:blip r:embed="rId3"/>
                <a:stretch>
                  <a:fillRect l="-3615" b="-27128"/>
                </a:stretch>
              </a:blipFill>
            </p:spPr>
            <p:txBody>
              <a:bodyPr/>
              <a:lstStyle/>
              <a:p>
                <a:r>
                  <a:rPr lang="en-IN">
                    <a:noFill/>
                  </a:rPr>
                  <a:t> </a:t>
                </a:r>
              </a:p>
            </p:txBody>
          </p:sp>
        </mc:Fallback>
      </mc:AlternateContent>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728859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688253" cy="4859450"/>
              </a:xfrm>
            </p:spPr>
            <p:txBody>
              <a:bodyPr>
                <a:noAutofit/>
              </a:bodyPr>
              <a:lstStyle/>
              <a:p>
                <a:pPr marL="0" lvl="2"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14:m>
                  <m:oMath xmlns:m="http://schemas.openxmlformats.org/officeDocument/2006/math">
                    <m:r>
                      <a:rPr lang="en-US" sz="2400" b="1" i="1" smtClean="0">
                        <a:solidFill>
                          <a:schemeClr val="accent1">
                            <a:lumMod val="75000"/>
                          </a:schemeClr>
                        </a:solidFill>
                        <a:latin typeface="Cambria Math"/>
                        <a:cs typeface="Times New Roman" panose="02020603050405020304" pitchFamily="18" charset="0"/>
                      </a:rPr>
                      <m:t> </m:t>
                    </m:r>
                    <m:r>
                      <a:rPr lang="en-US" sz="2400" b="1" i="1" smtClean="0">
                        <a:solidFill>
                          <a:schemeClr val="accent1">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1">
                            <a:lumMod val="75000"/>
                          </a:schemeClr>
                        </a:solidFill>
                        <a:latin typeface="Cambria Math" panose="02040503050406030204" pitchFamily="18" charset="0"/>
                        <a:cs typeface="Times New Roman" panose="02020603050405020304" pitchFamily="18" charset="0"/>
                      </a:rPr>
                      <m:t>−</m:t>
                    </m:r>
                    <m:r>
                      <a:rPr lang="en-US" sz="2400" b="1" i="1" smtClean="0">
                        <a:solidFill>
                          <a:schemeClr val="accent1">
                            <a:lumMod val="75000"/>
                          </a:schemeClr>
                        </a:solidFill>
                        <a:latin typeface="Cambria Math" panose="02040503050406030204" pitchFamily="18" charset="0"/>
                        <a:cs typeface="Times New Roman" panose="02020603050405020304" pitchFamily="18" charset="0"/>
                      </a:rPr>
                      <m:t>𝒕𝒆𝒔𝒕</m:t>
                    </m:r>
                  </m:oMath>
                </a14:m>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It is based on F-distribution.</a:t>
                </a:r>
              </a:p>
              <a:p>
                <a:pPr marL="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p>
              <a:p>
                <a:pPr marL="573088" lvl="2" indent="-285750" algn="just">
                  <a:buClr>
                    <a:schemeClr val="accent3"/>
                  </a:buClr>
                  <a:buSzPct val="95000"/>
                </a:pPr>
                <a:r>
                  <a:rPr lang="en-US" sz="2000" dirty="0" smtClean="0">
                    <a:latin typeface="Times New Roman" panose="02020603050405020304" pitchFamily="18" charset="0"/>
                    <a:cs typeface="Times New Roman" panose="02020603050405020304" pitchFamily="18" charset="0"/>
                  </a:rPr>
                  <a:t>It is used to compare the variance of two </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independent samples</a:t>
                </a:r>
                <a:r>
                  <a:rPr lang="en-US" sz="2000" dirty="0" smtClean="0">
                    <a:latin typeface="Times New Roman" panose="02020603050405020304" pitchFamily="18" charset="0"/>
                    <a:cs typeface="Times New Roman" panose="02020603050405020304" pitchFamily="18" charset="0"/>
                  </a:rPr>
                  <a:t>.</a:t>
                </a:r>
              </a:p>
              <a:p>
                <a:pPr marL="2127568" lvl="8" indent="-285750" algn="just">
                  <a:buSzPct val="95000"/>
                </a:pPr>
                <a:endParaRPr lang="en-US" sz="1100" dirty="0" smtClean="0">
                  <a:latin typeface="Times New Roman" panose="02020603050405020304" pitchFamily="18" charset="0"/>
                  <a:cs typeface="Times New Roman" panose="02020603050405020304" pitchFamily="18" charset="0"/>
                </a:endParaRPr>
              </a:p>
              <a:p>
                <a:pPr marL="573088" lvl="2" indent="-285750" algn="just">
                  <a:buClr>
                    <a:schemeClr val="accent3"/>
                  </a:buClr>
                  <a:buSzPct val="95000"/>
                </a:pPr>
                <a:r>
                  <a:rPr lang="en-US" sz="2000" dirty="0" smtClean="0">
                    <a:latin typeface="Times New Roman" panose="02020603050405020304" pitchFamily="18" charset="0"/>
                    <a:cs typeface="Times New Roman" panose="02020603050405020304" pitchFamily="18" charset="0"/>
                  </a:rPr>
                  <a:t>This test is also used in the context of analysis of variance (ANOVA) for judging the significance of more than two sample means.</a:t>
                </a:r>
                <a:endParaRPr lang="en-US" sz="20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688253" cy="4859450"/>
              </a:xfrm>
              <a:blipFill rotWithShape="0">
                <a:blip r:embed="rId2"/>
                <a:stretch>
                  <a:fillRect r="-70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Parametric Tests : </a:t>
                </a:r>
                <a14:m>
                  <m:oMath xmlns:m="http://schemas.openxmlformats.org/officeDocument/2006/math">
                    <m:r>
                      <a:rPr lang="en-US" sz="4000" b="1" i="1" smtClean="0">
                        <a:solidFill>
                          <a:srgbClr val="A50021"/>
                        </a:solidFill>
                        <a:latin typeface="Cambria Math"/>
                        <a:cs typeface="Times New Roman" panose="02020603050405020304" pitchFamily="18" charset="0"/>
                      </a:rPr>
                      <m:t>𝑭</m:t>
                    </m:r>
                    <m:r>
                      <a:rPr lang="en-US" sz="4000" b="1" i="1">
                        <a:solidFill>
                          <a:schemeClr val="accent1">
                            <a:lumMod val="75000"/>
                          </a:schemeClr>
                        </a:solidFill>
                        <a:latin typeface="Cambria Math"/>
                        <a:cs typeface="Times New Roman" panose="02020603050405020304" pitchFamily="18" charset="0"/>
                      </a:rPr>
                      <m:t> </m:t>
                    </m:r>
                  </m:oMath>
                </a14:m>
                <a:r>
                  <a:rPr lang="en-US" sz="4000" dirty="0" smtClean="0">
                    <a:solidFill>
                      <a:srgbClr val="A50021"/>
                    </a:solidFill>
                    <a:latin typeface="Times New Roman" pitchFamily="18" charset="0"/>
                    <a:cs typeface="Times New Roman" pitchFamily="18" charset="0"/>
                  </a:rPr>
                  <a:t>-test</a:t>
                </a:r>
                <a:endParaRPr lang="en-IN" sz="4000" dirty="0">
                  <a:solidFill>
                    <a:srgbClr val="A50021"/>
                  </a:solidFill>
                  <a:latin typeface="Times New Roman" pitchFamily="18" charset="0"/>
                  <a:cs typeface="Times New Roman" pitchFamily="18" charset="0"/>
                </a:endParaRPr>
              </a:p>
            </p:txBody>
          </p:sp>
        </mc:Choice>
        <mc:Fallback xmlns="">
          <p:sp>
            <p:nvSpPr>
              <p:cNvPr id="11" name="Title 1"/>
              <p:cNvSpPr txBox="1">
                <a:spLocks noRot="1" noChangeAspect="1" noMove="1" noResize="1" noEditPoints="1" noAdjustHandles="1" noChangeArrowheads="1" noChangeShapeType="1" noTextEdit="1"/>
              </p:cNvSpPr>
              <p:nvPr/>
            </p:nvSpPr>
            <p:spPr>
              <a:xfrm>
                <a:off x="404947" y="0"/>
                <a:ext cx="8425339" cy="1143000"/>
              </a:xfrm>
              <a:prstGeom prst="rect">
                <a:avLst/>
              </a:prstGeom>
              <a:blipFill rotWithShape="1">
                <a:blip r:embed="rId3"/>
                <a:stretch>
                  <a:fillRect l="-3615" b="-26596"/>
                </a:stretch>
              </a:blipFill>
            </p:spPr>
            <p:txBody>
              <a:bodyPr/>
              <a:lstStyle/>
              <a:p>
                <a:r>
                  <a:rPr lang="en-IN">
                    <a:noFill/>
                  </a:rPr>
                  <a:t> </a:t>
                </a:r>
              </a:p>
            </p:txBody>
          </p:sp>
        </mc:Fallback>
      </mc:AlternateContent>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33373863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806785" cy="4859450"/>
              </a:xfrm>
            </p:spPr>
            <p:txBody>
              <a:bodyPr>
                <a:noAutofit/>
              </a:bodyPr>
              <a:lstStyle/>
              <a:p>
                <a:pPr marL="0" lvl="2" indent="0" algn="just">
                  <a:buClr>
                    <a:schemeClr val="accent3"/>
                  </a:buClr>
                  <a:buSzPct val="95000"/>
                  <a:buNone/>
                </a:pPr>
                <a:r>
                  <a:rPr lang="en-US" sz="1800" b="1" dirty="0" smtClean="0">
                    <a:latin typeface="Times New Roman" panose="02020603050405020304" pitchFamily="18" charset="0"/>
                    <a:cs typeface="Times New Roman" panose="02020603050405020304" pitchFamily="18" charset="0"/>
                  </a:rPr>
                  <a:t>Case 1:</a:t>
                </a:r>
                <a:r>
                  <a:rPr lang="en-US" sz="20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Normal population, population infinite, sample size may be large or small, variance of the population is known.</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itchFamily="18" charset="0"/>
                        </a:rPr>
                        <m:t>𝑧</m:t>
                      </m:r>
                      <m:r>
                        <a:rPr lang="en-US" sz="1800">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sSub>
                            <m:sSubPr>
                              <m:ctrlPr>
                                <a:rPr lang="en-US" sz="1800" i="1" smtClean="0">
                                  <a:latin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𝜇</m:t>
                              </m:r>
                            </m:e>
                            <m:sub>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𝐻</m:t>
                                  </m:r>
                                </m:e>
                                <m:sub>
                                  <m:r>
                                    <a:rPr lang="en-US" sz="1800" b="0" i="1" smtClean="0">
                                      <a:latin typeface="Cambria Math" panose="02040503050406030204" pitchFamily="18" charset="0"/>
                                      <a:cs typeface="Times New Roman" pitchFamily="18" charset="0"/>
                                    </a:rPr>
                                    <m:t>0</m:t>
                                  </m:r>
                                </m:sub>
                              </m:sSub>
                            </m:sub>
                          </m:sSub>
                        </m:num>
                        <m:den>
                          <m:r>
                            <a:rPr lang="en-US" sz="1800" i="1">
                              <a:latin typeface="Cambria Math" panose="02040503050406030204" pitchFamily="18" charset="0"/>
                              <a:ea typeface="Cambria Math" panose="02040503050406030204" pitchFamily="18" charset="0"/>
                              <a:cs typeface="Times New Roman" pitchFamily="18" charset="0"/>
                            </a:rPr>
                            <m:t>𝜎</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den>
                      </m:f>
                    </m:oMath>
                  </m:oMathPara>
                </a14:m>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a:latin typeface="Times New Roman" panose="02020603050405020304" pitchFamily="18" charset="0"/>
                    <a:cs typeface="Times New Roman" panose="02020603050405020304" pitchFamily="18" charset="0"/>
                  </a:rPr>
                  <a:t>Case </a:t>
                </a:r>
                <a:r>
                  <a:rPr lang="en-US" sz="1800" b="1" dirty="0" smtClean="0">
                    <a:latin typeface="Times New Roman" panose="02020603050405020304" pitchFamily="18" charset="0"/>
                    <a:cs typeface="Times New Roman" panose="02020603050405020304" pitchFamily="18" charset="0"/>
                  </a:rPr>
                  <a:t>2: </a:t>
                </a:r>
                <a:r>
                  <a:rPr lang="en-US" sz="1800" dirty="0" smtClean="0">
                    <a:latin typeface="Times New Roman" panose="02020603050405020304" pitchFamily="18" charset="0"/>
                    <a:cs typeface="Times New Roman" panose="02020603050405020304" pitchFamily="18" charset="0"/>
                  </a:rPr>
                  <a:t>Population normal, population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finite</a:t>
                </a:r>
                <a:r>
                  <a:rPr lang="en-US" sz="1800" dirty="0" smtClean="0">
                    <a:latin typeface="Times New Roman" panose="02020603050405020304" pitchFamily="18" charset="0"/>
                    <a:cs typeface="Times New Roman" panose="02020603050405020304" pitchFamily="18" charset="0"/>
                  </a:rPr>
                  <a:t>, sample size may large or small………variance is known.</a:t>
                </a:r>
              </a:p>
              <a:p>
                <a:pPr marL="0" lvl="2"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itchFamily="18" charset="0"/>
                        </a:rPr>
                        <m:t>𝑧</m:t>
                      </m:r>
                      <m:r>
                        <a:rPr lang="en-US" sz="1800">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𝜇</m:t>
                              </m:r>
                            </m:e>
                            <m:sub>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𝐻</m:t>
                                  </m:r>
                                </m:e>
                                <m:sub>
                                  <m:r>
                                    <a:rPr lang="en-US" sz="1800" i="1">
                                      <a:latin typeface="Cambria Math" panose="02040503050406030204" pitchFamily="18" charset="0"/>
                                      <a:cs typeface="Times New Roman" pitchFamily="18" charset="0"/>
                                    </a:rPr>
                                    <m:t>0</m:t>
                                  </m:r>
                                </m:sub>
                              </m:sSub>
                            </m:sub>
                          </m:sSub>
                        </m:num>
                        <m:den>
                          <m:r>
                            <a:rPr lang="en-US" sz="1800" i="1">
                              <a:latin typeface="Cambria Math" panose="02040503050406030204" pitchFamily="18" charset="0"/>
                              <a:ea typeface="Cambria Math" panose="02040503050406030204" pitchFamily="18" charset="0"/>
                              <a:cs typeface="Times New Roman" pitchFamily="18" charset="0"/>
                            </a:rPr>
                            <m:t>𝜎</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r>
                            <a:rPr lang="en-US" sz="1800" b="0" i="1" smtClean="0">
                              <a:latin typeface="Cambria Math" panose="02040503050406030204" pitchFamily="18" charset="0"/>
                              <a:ea typeface="Cambria Math" panose="02040503050406030204" pitchFamily="18" charset="0"/>
                              <a:cs typeface="Times New Roman" pitchFamily="18" charset="0"/>
                            </a:rPr>
                            <m:t>[</m:t>
                          </m:r>
                          <m:rad>
                            <m:radPr>
                              <m:degHide m:val="on"/>
                              <m:ctrlPr>
                                <a:rPr lang="en-US" sz="1800" b="0" i="1" smtClean="0">
                                  <a:latin typeface="Cambria Math" panose="02040503050406030204" pitchFamily="18" charset="0"/>
                                  <a:ea typeface="Cambria Math" panose="02040503050406030204" pitchFamily="18" charset="0"/>
                                  <a:cs typeface="Times New Roman" pitchFamily="18" charset="0"/>
                                </a:rPr>
                              </m:ctrlPr>
                            </m:radPr>
                            <m:deg/>
                            <m:e>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𝑁</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𝑛</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𝑁</m:t>
                              </m:r>
                              <m:r>
                                <a:rPr lang="en-US" sz="1800" b="0" i="1" smtClean="0">
                                  <a:latin typeface="Cambria Math" panose="02040503050406030204" pitchFamily="18" charset="0"/>
                                  <a:ea typeface="Cambria Math" panose="02040503050406030204" pitchFamily="18" charset="0"/>
                                  <a:cs typeface="Times New Roman" pitchFamily="18" charset="0"/>
                                </a:rPr>
                                <m:t>−1)</m:t>
                              </m:r>
                            </m:e>
                          </m:rad>
                          <m:r>
                            <a:rPr lang="en-US" sz="1800" b="0" i="1" smtClean="0">
                              <a:latin typeface="Cambria Math" panose="02040503050406030204" pitchFamily="18" charset="0"/>
                              <a:ea typeface="Cambria Math" panose="02040503050406030204" pitchFamily="18" charset="0"/>
                              <a:cs typeface="Times New Roman" pitchFamily="18" charset="0"/>
                            </a:rPr>
                            <m:t>]</m:t>
                          </m:r>
                        </m:den>
                      </m:f>
                    </m:oMath>
                  </m:oMathPara>
                </a14:m>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smtClean="0">
                    <a:latin typeface="Times New Roman" panose="02020603050405020304" pitchFamily="18" charset="0"/>
                    <a:cs typeface="Times New Roman" panose="02020603050405020304" pitchFamily="18" charset="0"/>
                  </a:rPr>
                  <a:t>Case 3: </a:t>
                </a:r>
                <a:r>
                  <a:rPr lang="en-US" sz="1800" dirty="0" smtClean="0">
                    <a:latin typeface="Times New Roman" panose="02020603050405020304" pitchFamily="18" charset="0"/>
                    <a:cs typeface="Times New Roman" panose="02020603050405020304" pitchFamily="18" charset="0"/>
                  </a:rPr>
                  <a:t>Population normal, population infinite,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sample size is small </a:t>
                </a:r>
                <a:r>
                  <a:rPr lang="en-US" sz="1800" dirty="0" smtClean="0">
                    <a:latin typeface="Times New Roman" panose="02020603050405020304" pitchFamily="18" charset="0"/>
                    <a:cs typeface="Times New Roman" panose="02020603050405020304" pitchFamily="18" charset="0"/>
                  </a:rPr>
                  <a:t>and variance of the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population is unknown</a:t>
                </a:r>
                <a:r>
                  <a:rPr lang="en-US" sz="1800" dirty="0" smtClean="0">
                    <a:latin typeface="Times New Roman" panose="02020603050405020304" pitchFamily="18" charset="0"/>
                    <a:cs typeface="Times New Roman" panose="02020603050405020304" pitchFamily="18" charset="0"/>
                  </a:rPr>
                  <a:t>.</a:t>
                </a:r>
              </a:p>
              <a:p>
                <a:pPr marL="0" lvl="2" indent="0" algn="ctr">
                  <a:buClr>
                    <a:schemeClr val="accent3"/>
                  </a:buClr>
                  <a:buSzPct val="95000"/>
                  <a:buNone/>
                </a:pPr>
                <a:r>
                  <a:rPr lang="en-US" sz="1800" b="0" dirty="0" smtClean="0">
                    <a:cs typeface="Times New Roman" pitchFamily="18" charset="0"/>
                  </a:rPr>
                  <a:t>                                                      </a:t>
                </a:r>
                <a14:m>
                  <m:oMath xmlns:m="http://schemas.openxmlformats.org/officeDocument/2006/math">
                    <m:r>
                      <a:rPr lang="en-US" sz="1800" b="0" i="1" smtClean="0">
                        <a:latin typeface="Cambria Math" panose="02040503050406030204" pitchFamily="18" charset="0"/>
                        <a:cs typeface="Times New Roman" pitchFamily="18" charset="0"/>
                      </a:rPr>
                      <m:t>𝑡</m:t>
                    </m:r>
                    <m:r>
                      <a:rPr lang="en-US" sz="1800">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𝜇</m:t>
                            </m:r>
                          </m:e>
                          <m:sub>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𝐻</m:t>
                                </m:r>
                              </m:e>
                              <m:sub>
                                <m:r>
                                  <a:rPr lang="en-US" sz="1800" i="1">
                                    <a:latin typeface="Cambria Math" panose="02040503050406030204" pitchFamily="18" charset="0"/>
                                    <a:cs typeface="Times New Roman" pitchFamily="18" charset="0"/>
                                  </a:rPr>
                                  <m:t>0</m:t>
                                </m:r>
                              </m:sub>
                            </m:sSub>
                          </m:sub>
                        </m:sSub>
                      </m:num>
                      <m:den>
                        <m:r>
                          <a:rPr lang="en-US" sz="1800" b="0" i="1" smtClean="0">
                            <a:latin typeface="Cambria Math" panose="02040503050406030204" pitchFamily="18" charset="0"/>
                            <a:ea typeface="Cambria Math" panose="02040503050406030204" pitchFamily="18" charset="0"/>
                            <a:cs typeface="Times New Roman" pitchFamily="18" charset="0"/>
                          </a:rPr>
                          <m:t>𝑆</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den>
                    </m:f>
                  </m:oMath>
                </a14:m>
                <a:r>
                  <a:rPr lang="en-US" sz="18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800" b="1" i="0"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𝑤𝑖𝑡h</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𝑑𝑒𝑔𝑟𝑒𝑒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𝑜𝑓</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𝑓𝑟𝑒𝑒𝑑𝑜𝑚</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𝑛</m:t>
                    </m:r>
                    <m:r>
                      <a:rPr lang="en-US" sz="1800" i="1" dirty="0" smtClean="0">
                        <a:latin typeface="Cambria Math" panose="02040503050406030204" pitchFamily="18" charset="0"/>
                        <a:cs typeface="Times New Roman" panose="02020603050405020304" pitchFamily="18" charset="0"/>
                      </a:rPr>
                      <m:t>−1)</m:t>
                    </m:r>
                  </m:oMath>
                </a14:m>
                <a:endParaRPr lang="en-US" sz="1800" b="1"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and</a:t>
                </a:r>
                <a:r>
                  <a:rPr lang="en-US" sz="18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𝑠</m:t>
                    </m:r>
                    <m:r>
                      <a:rPr lang="en-US" sz="1800" b="0" i="1" smtClean="0">
                        <a:latin typeface="Cambria Math" panose="02040503050406030204" pitchFamily="18" charset="0"/>
                        <a:cs typeface="Times New Roman" panose="02020603050405020304" pitchFamily="18" charset="0"/>
                      </a:rPr>
                      <m:t>=</m:t>
                    </m:r>
                    <m:rad>
                      <m:radPr>
                        <m:degHide m:val="on"/>
                        <m:ctrlPr>
                          <a:rPr lang="en-US" sz="1800" b="0" i="1" smtClean="0">
                            <a:latin typeface="Cambria Math" panose="02040503050406030204" pitchFamily="18" charset="0"/>
                            <a:cs typeface="Times New Roman" panose="02020603050405020304" pitchFamily="18" charset="0"/>
                          </a:rPr>
                        </m:ctrlPr>
                      </m:radPr>
                      <m:deg/>
                      <m:e>
                        <m:f>
                          <m:fPr>
                            <m:ctrlPr>
                              <a:rPr lang="en-US" sz="1800" b="0" i="1" smtClean="0">
                                <a:latin typeface="Cambria Math" panose="02040503050406030204" pitchFamily="18" charset="0"/>
                                <a:cs typeface="Times New Roman" panose="02020603050405020304" pitchFamily="18" charset="0"/>
                              </a:rPr>
                            </m:ctrlPr>
                          </m:fPr>
                          <m:num>
                            <m:nary>
                              <m:naryPr>
                                <m:chr m:val="∑"/>
                                <m:subHide m:val="on"/>
                                <m:supHide m:val="on"/>
                                <m:ctrlPr>
                                  <a:rPr lang="en-US" sz="1800" i="1">
                                    <a:latin typeface="Cambria Math" panose="02040503050406030204" pitchFamily="18" charset="0"/>
                                    <a:cs typeface="Times New Roman" panose="02020603050405020304" pitchFamily="18" charset="0"/>
                                  </a:rPr>
                                </m:ctrlPr>
                              </m:naryPr>
                              <m:sub/>
                              <m:sup/>
                              <m:e>
                                <m:sSup>
                                  <m:sSupPr>
                                    <m:ctrlPr>
                                      <a:rPr lang="en-US" sz="1800" i="1" smtClean="0">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𝑋</m:t>
                                        </m:r>
                                      </m:e>
                                      <m:sub>
                                        <m:r>
                                          <a:rPr lang="en-US" sz="1800" b="0" i="1" smtClean="0">
                                            <a:latin typeface="Cambria Math" panose="02040503050406030204" pitchFamily="18" charset="0"/>
                                            <a:cs typeface="Times New Roman" panose="02020603050405020304" pitchFamily="18" charset="0"/>
                                          </a:rPr>
                                          <m:t>𝑖</m:t>
                                        </m:r>
                                      </m:sub>
                                    </m:sSub>
                                    <m:r>
                                      <a:rPr lang="en-US" sz="1800" i="1">
                                        <a:latin typeface="Cambria Math" panose="02040503050406030204" pitchFamily="18" charset="0"/>
                                        <a:cs typeface="Times New Roman" panose="02020603050405020304" pitchFamily="18" charset="0"/>
                                      </a:rPr>
                                      <m:t>−</m:t>
                                    </m:r>
                                    <m:acc>
                                      <m:accPr>
                                        <m:chr m:val="̅"/>
                                        <m:ctrlPr>
                                          <a:rPr lang="en-US" sz="1800" i="1">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𝑋</m:t>
                                        </m:r>
                                      </m:e>
                                    </m:acc>
                                    <m:r>
                                      <a:rPr lang="en-US" sz="1800" i="1">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e>
                            </m:nary>
                          </m:num>
                          <m:den>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−1)</m:t>
                            </m:r>
                          </m:den>
                        </m:f>
                      </m:e>
                    </m:rad>
                  </m:oMath>
                </a14:m>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806785" cy="4859450"/>
              </a:xfrm>
              <a:blipFill rotWithShape="0">
                <a:blip r:embed="rId2"/>
                <a:stretch>
                  <a:fillRect l="-554" t="-125" r="-623"/>
                </a:stretch>
              </a:blipFill>
            </p:spPr>
            <p:txBody>
              <a:bodyPr/>
              <a:lstStyle/>
              <a:p>
                <a:r>
                  <a:rPr lang="en-US">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Hypothesis Testing : Assumptions</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9521331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78310"/>
                <a:ext cx="8806785" cy="4859450"/>
              </a:xfrm>
            </p:spPr>
            <p:txBody>
              <a:bodyPr>
                <a:noAutofit/>
              </a:bodyPr>
              <a:lstStyle/>
              <a:p>
                <a:pPr marL="0" lvl="2" indent="0" algn="just">
                  <a:buClr>
                    <a:schemeClr val="accent3"/>
                  </a:buClr>
                  <a:buSzPct val="95000"/>
                  <a:buNone/>
                </a:pPr>
                <a:r>
                  <a:rPr lang="en-US" sz="1800" b="1" dirty="0" smtClean="0">
                    <a:latin typeface="Times New Roman" panose="02020603050405020304" pitchFamily="18" charset="0"/>
                    <a:cs typeface="Times New Roman" panose="02020603050405020304" pitchFamily="18" charset="0"/>
                  </a:rPr>
                  <a:t>Case 4:</a:t>
                </a:r>
                <a:r>
                  <a:rPr lang="en-US" sz="20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Population finite</a:t>
                </a:r>
                <a:endParaRPr lang="en-US" sz="1800" i="1" dirty="0" smtClean="0">
                  <a:latin typeface="Cambria Math" panose="02040503050406030204" pitchFamily="18" charset="0"/>
                  <a:cs typeface="Times New Roman" pitchFamily="18" charset="0"/>
                </a:endParaRPr>
              </a:p>
              <a:p>
                <a:pPr marL="0" lvl="2" indent="0" algn="ctr">
                  <a:buClr>
                    <a:schemeClr val="accent3"/>
                  </a:buClr>
                  <a:buSzPct val="95000"/>
                  <a:buNone/>
                </a:pPr>
                <a14:m>
                  <m:oMath xmlns:m="http://schemas.openxmlformats.org/officeDocument/2006/math">
                    <m:r>
                      <a:rPr lang="en-US" sz="1800" b="0" i="1" smtClean="0">
                        <a:latin typeface="Cambria Math" panose="02040503050406030204" pitchFamily="18" charset="0"/>
                        <a:cs typeface="Times New Roman" pitchFamily="18" charset="0"/>
                      </a:rPr>
                      <m:t>𝑡</m:t>
                    </m:r>
                    <m:r>
                      <a:rPr lang="en-US" sz="1800">
                        <a:latin typeface="Cambria Math" panose="02040503050406030204" pitchFamily="18" charset="0"/>
                        <a:cs typeface="Times New Roman" pitchFamily="18" charset="0"/>
                      </a:rPr>
                      <m:t>=</m:t>
                    </m:r>
                    <m:f>
                      <m:fPr>
                        <m:ctrlPr>
                          <a:rPr lang="en-US" sz="1800" i="1">
                            <a:latin typeface="Cambria Math" panose="02040503050406030204" pitchFamily="18" charset="0"/>
                            <a:cs typeface="Times New Roman" pitchFamily="18" charset="0"/>
                          </a:rPr>
                        </m:ctrlPr>
                      </m:fPr>
                      <m:num>
                        <m:acc>
                          <m:accPr>
                            <m:chr m:val="̅"/>
                            <m:ctrlPr>
                              <a:rPr lang="en-US" sz="1800" i="1">
                                <a:latin typeface="Cambria Math" panose="02040503050406030204" pitchFamily="18" charset="0"/>
                                <a:cs typeface="Times New Roman" pitchFamily="18" charset="0"/>
                              </a:rPr>
                            </m:ctrlPr>
                          </m:accPr>
                          <m:e>
                            <m:r>
                              <a:rPr lang="en-US" sz="1800" i="1">
                                <a:latin typeface="Cambria Math" panose="02040503050406030204" pitchFamily="18" charset="0"/>
                                <a:cs typeface="Times New Roman" pitchFamily="18" charset="0"/>
                              </a:rPr>
                              <m:t>𝑋</m:t>
                            </m:r>
                          </m:e>
                        </m:acc>
                        <m:r>
                          <a:rPr lang="en-US" sz="1800" i="1">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ea typeface="Cambria Math" panose="02040503050406030204" pitchFamily="18" charset="0"/>
                                <a:cs typeface="Times New Roman" pitchFamily="18" charset="0"/>
                              </a:rPr>
                              <m:t>𝜇</m:t>
                            </m:r>
                          </m:e>
                          <m:sub>
                            <m:sSub>
                              <m:sSubPr>
                                <m:ctrlPr>
                                  <a:rPr lang="en-US" sz="1800" i="1">
                                    <a:latin typeface="Cambria Math" panose="02040503050406030204" pitchFamily="18" charset="0"/>
                                    <a:cs typeface="Times New Roman" pitchFamily="18" charset="0"/>
                                  </a:rPr>
                                </m:ctrlPr>
                              </m:sSubPr>
                              <m:e>
                                <m:r>
                                  <a:rPr lang="en-US" sz="1800" i="1">
                                    <a:latin typeface="Cambria Math" panose="02040503050406030204" pitchFamily="18" charset="0"/>
                                    <a:cs typeface="Times New Roman" pitchFamily="18" charset="0"/>
                                  </a:rPr>
                                  <m:t>𝐻</m:t>
                                </m:r>
                              </m:e>
                              <m:sub>
                                <m:r>
                                  <a:rPr lang="en-US" sz="1800" i="1">
                                    <a:latin typeface="Cambria Math" panose="02040503050406030204" pitchFamily="18" charset="0"/>
                                    <a:cs typeface="Times New Roman" pitchFamily="18" charset="0"/>
                                  </a:rPr>
                                  <m:t>0</m:t>
                                </m:r>
                              </m:sub>
                            </m:sSub>
                          </m:sub>
                        </m:sSub>
                      </m:num>
                      <m:den>
                        <m:r>
                          <a:rPr lang="en-US" sz="1800" i="1">
                            <a:latin typeface="Cambria Math" panose="02040503050406030204" pitchFamily="18" charset="0"/>
                            <a:ea typeface="Cambria Math" panose="02040503050406030204" pitchFamily="18" charset="0"/>
                            <a:cs typeface="Times New Roman" pitchFamily="18" charset="0"/>
                          </a:rPr>
                          <m:t>𝜎</m:t>
                        </m:r>
                        <m:r>
                          <a:rPr lang="en-US" sz="1800" i="1">
                            <a:latin typeface="Cambria Math" panose="02040503050406030204" pitchFamily="18" charset="0"/>
                            <a:ea typeface="Cambria Math" panose="02040503050406030204" pitchFamily="18" charset="0"/>
                            <a:cs typeface="Times New Roman" pitchFamily="18" charset="0"/>
                          </a:rPr>
                          <m:t>/</m:t>
                        </m:r>
                        <m:rad>
                          <m:radPr>
                            <m:degHide m:val="on"/>
                            <m:ctrlPr>
                              <a:rPr lang="en-US" sz="1800" i="1">
                                <a:latin typeface="Cambria Math" panose="02040503050406030204" pitchFamily="18" charset="0"/>
                                <a:ea typeface="Cambria Math" panose="02040503050406030204" pitchFamily="18" charset="0"/>
                                <a:cs typeface="Times New Roman" pitchFamily="18" charset="0"/>
                              </a:rPr>
                            </m:ctrlPr>
                          </m:radPr>
                          <m:deg/>
                          <m:e>
                            <m:r>
                              <a:rPr lang="en-US" sz="1800" i="1">
                                <a:latin typeface="Cambria Math" panose="02040503050406030204" pitchFamily="18" charset="0"/>
                                <a:ea typeface="Cambria Math" panose="02040503050406030204" pitchFamily="18" charset="0"/>
                                <a:cs typeface="Times New Roman" pitchFamily="18" charset="0"/>
                              </a:rPr>
                              <m:t>𝑛</m:t>
                            </m:r>
                          </m:e>
                        </m:rad>
                        <m:r>
                          <a:rPr lang="en-US" sz="1800" b="0" i="1" smtClean="0">
                            <a:latin typeface="Cambria Math" panose="02040503050406030204" pitchFamily="18" charset="0"/>
                            <a:ea typeface="Cambria Math" panose="02040503050406030204" pitchFamily="18" charset="0"/>
                            <a:cs typeface="Times New Roman" pitchFamily="18" charset="0"/>
                          </a:rPr>
                          <m:t>[</m:t>
                        </m:r>
                        <m:rad>
                          <m:radPr>
                            <m:degHide m:val="on"/>
                            <m:ctrlPr>
                              <a:rPr lang="en-US" sz="1800" b="0" i="1" smtClean="0">
                                <a:latin typeface="Cambria Math" panose="02040503050406030204" pitchFamily="18" charset="0"/>
                                <a:ea typeface="Cambria Math" panose="02040503050406030204" pitchFamily="18" charset="0"/>
                                <a:cs typeface="Times New Roman" pitchFamily="18" charset="0"/>
                              </a:rPr>
                            </m:ctrlPr>
                          </m:radPr>
                          <m:deg/>
                          <m:e>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𝑁</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𝑛</m:t>
                            </m:r>
                            <m:r>
                              <a:rPr lang="en-US" sz="1800" b="0" i="1" smtClean="0">
                                <a:latin typeface="Cambria Math" panose="02040503050406030204" pitchFamily="18" charset="0"/>
                                <a:ea typeface="Cambria Math" panose="02040503050406030204" pitchFamily="18" charset="0"/>
                                <a:cs typeface="Times New Roman" pitchFamily="18" charset="0"/>
                              </a:rPr>
                              <m:t>)/(</m:t>
                            </m:r>
                            <m:r>
                              <a:rPr lang="en-US" sz="1800" b="0" i="1" smtClean="0">
                                <a:latin typeface="Cambria Math" panose="02040503050406030204" pitchFamily="18" charset="0"/>
                                <a:ea typeface="Cambria Math" panose="02040503050406030204" pitchFamily="18" charset="0"/>
                                <a:cs typeface="Times New Roman" pitchFamily="18" charset="0"/>
                              </a:rPr>
                              <m:t>𝑁</m:t>
                            </m:r>
                            <m:r>
                              <a:rPr lang="en-US" sz="1800" b="0" i="1" smtClean="0">
                                <a:latin typeface="Cambria Math" panose="02040503050406030204" pitchFamily="18" charset="0"/>
                                <a:ea typeface="Cambria Math" panose="02040503050406030204" pitchFamily="18" charset="0"/>
                                <a:cs typeface="Times New Roman" pitchFamily="18" charset="0"/>
                              </a:rPr>
                              <m:t>−1)</m:t>
                            </m:r>
                          </m:e>
                        </m:rad>
                        <m:r>
                          <a:rPr lang="en-US" sz="1800" b="0" i="1" smtClean="0">
                            <a:latin typeface="Cambria Math" panose="02040503050406030204" pitchFamily="18" charset="0"/>
                            <a:ea typeface="Cambria Math" panose="02040503050406030204" pitchFamily="18" charset="0"/>
                            <a:cs typeface="Times New Roman" pitchFamily="18" charset="0"/>
                          </a:rPr>
                          <m:t>]</m:t>
                        </m:r>
                      </m:den>
                    </m:f>
                  </m:oMath>
                </a14:m>
                <a:r>
                  <a:rPr lang="en-US"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800" i="1" dirty="0">
                        <a:latin typeface="Cambria Math" panose="02040503050406030204" pitchFamily="18" charset="0"/>
                        <a:cs typeface="Times New Roman" panose="02020603050405020304" pitchFamily="18" charset="0"/>
                      </a:rPr>
                      <m:t>𝑤𝑖𝑡h</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𝑑𝑒𝑔𝑟𝑒𝑒</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𝑜𝑓</m:t>
                    </m:r>
                    <m:r>
                      <a:rPr lang="en-US" sz="1800" i="1" dirty="0">
                        <a:latin typeface="Cambria Math" panose="02040503050406030204" pitchFamily="18" charset="0"/>
                        <a:cs typeface="Times New Roman" panose="02020603050405020304" pitchFamily="18" charset="0"/>
                      </a:rPr>
                      <m:t> </m:t>
                    </m:r>
                    <m:r>
                      <a:rPr lang="en-US" sz="1800" i="1" dirty="0">
                        <a:latin typeface="Cambria Math" panose="02040503050406030204" pitchFamily="18" charset="0"/>
                        <a:cs typeface="Times New Roman" panose="02020603050405020304" pitchFamily="18" charset="0"/>
                      </a:rPr>
                      <m:t>𝑓𝑟𝑒𝑒𝑑𝑜𝑚</m:t>
                    </m:r>
                    <m:r>
                      <a:rPr lang="en-US" sz="1800" i="1" dirty="0">
                        <a:latin typeface="Cambria Math" panose="02040503050406030204" pitchFamily="18" charset="0"/>
                        <a:cs typeface="Times New Roman" panose="02020603050405020304" pitchFamily="18" charset="0"/>
                      </a:rPr>
                      <m:t>=(</m:t>
                    </m:r>
                    <m:r>
                      <a:rPr lang="en-US" sz="1800" i="1" dirty="0">
                        <a:latin typeface="Cambria Math" panose="02040503050406030204" pitchFamily="18" charset="0"/>
                        <a:cs typeface="Times New Roman" panose="02020603050405020304" pitchFamily="18" charset="0"/>
                      </a:rPr>
                      <m:t>𝑛</m:t>
                    </m:r>
                    <m:r>
                      <a:rPr lang="en-US" sz="1800" i="1" dirty="0">
                        <a:latin typeface="Cambria Math" panose="02040503050406030204" pitchFamily="18" charset="0"/>
                        <a:cs typeface="Times New Roman" panose="02020603050405020304" pitchFamily="18" charset="0"/>
                      </a:rPr>
                      <m:t>−1)</m:t>
                    </m:r>
                  </m:oMath>
                </a14:m>
                <a:endParaRPr lang="en-US" sz="1800" b="1"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1800" b="1" dirty="0" smtClean="0">
                    <a:latin typeface="Times New Roman" panose="02020603050405020304" pitchFamily="18" charset="0"/>
                    <a:cs typeface="Times New Roman" panose="02020603050405020304" pitchFamily="18" charset="0"/>
                  </a:rPr>
                  <a:t>Note: </a:t>
                </a:r>
                <a:r>
                  <a:rPr lang="en-US" sz="1800" dirty="0" smtClean="0">
                    <a:latin typeface="Times New Roman" panose="02020603050405020304" pitchFamily="18" charset="0"/>
                    <a:cs typeface="Times New Roman" panose="02020603050405020304" pitchFamily="18" charset="0"/>
                  </a:rPr>
                  <a:t>If variance of population </a:t>
                </a:r>
                <a14:m>
                  <m:oMath xmlns:m="http://schemas.openxmlformats.org/officeDocument/2006/math">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𝜎</m:t>
                        </m:r>
                      </m:e>
                    </m:d>
                  </m:oMath>
                </a14:m>
                <a:r>
                  <a:rPr lang="en-US" sz="1800" dirty="0" smtClean="0">
                    <a:latin typeface="Times New Roman" panose="02020603050405020304" pitchFamily="18" charset="0"/>
                    <a:cs typeface="Times New Roman" panose="02020603050405020304" pitchFamily="18" charset="0"/>
                  </a:rPr>
                  <a:t> is known, replace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𝑆</m:t>
                    </m:r>
                  </m:oMath>
                </a14:m>
                <a:r>
                  <a:rPr lang="en-US" sz="1800" dirty="0" smtClean="0">
                    <a:latin typeface="Times New Roman" panose="02020603050405020304" pitchFamily="18" charset="0"/>
                    <a:cs typeface="Times New Roman" panose="02020603050405020304" pitchFamily="18" charset="0"/>
                  </a:rPr>
                  <a:t> by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1800" dirty="0" smtClean="0">
                    <a:latin typeface="Times New Roman" panose="02020603050405020304" pitchFamily="18" charset="0"/>
                    <a:cs typeface="Times New Roman" panose="02020603050405020304" pitchFamily="18" charset="0"/>
                  </a:rPr>
                  <a:t>. Population normal, population infinite,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sample size is small </a:t>
                </a:r>
                <a:r>
                  <a:rPr lang="en-US" sz="1800" dirty="0" smtClean="0">
                    <a:latin typeface="Times New Roman" panose="02020603050405020304" pitchFamily="18" charset="0"/>
                    <a:cs typeface="Times New Roman" panose="02020603050405020304" pitchFamily="18" charset="0"/>
                  </a:rPr>
                  <a:t>and variance of the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population is unknown</a:t>
                </a:r>
                <a:r>
                  <a:rPr lang="en-US" sz="1800" dirty="0" smtClean="0">
                    <a:latin typeface="Times New Roman" panose="02020603050405020304" pitchFamily="18" charset="0"/>
                    <a:cs typeface="Times New Roman" panose="02020603050405020304" pitchFamily="18" charset="0"/>
                  </a:rPr>
                  <a:t>.</a:t>
                </a:r>
              </a:p>
              <a:p>
                <a:pPr marL="0" lvl="2" indent="0" algn="ctr">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78310"/>
                <a:ext cx="8806785" cy="4859450"/>
              </a:xfrm>
              <a:blipFill rotWithShape="0">
                <a:blip r:embed="rId2"/>
                <a:stretch>
                  <a:fillRect l="-554" t="-125" r="-623"/>
                </a:stretch>
              </a:blipFill>
            </p:spPr>
            <p:txBody>
              <a:bodyPr/>
              <a:lstStyle/>
              <a:p>
                <a:r>
                  <a:rPr lang="en-GB">
                    <a:noFill/>
                  </a:rPr>
                  <a:t> </a:t>
                </a:r>
              </a:p>
            </p:txBody>
          </p:sp>
        </mc:Fallback>
      </mc:AlternateContent>
      <p:sp>
        <p:nvSpPr>
          <p:cNvPr id="11" name="Title 1"/>
          <p:cNvSpPr txBox="1">
            <a:spLocks/>
          </p:cNvSpPr>
          <p:nvPr/>
        </p:nvSpPr>
        <p:spPr>
          <a:xfrm>
            <a:off x="404947" y="0"/>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Hypothesis Testing</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chemeClr val="accent3"/>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5405881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57</a:t>
            </a:fld>
            <a:endParaRPr lang="en-IN" dirty="0">
              <a:solidFill>
                <a:srgbClr val="04617B">
                  <a:shade val="90000"/>
                </a:srgbClr>
              </a:solidFill>
            </a:endParaRPr>
          </a:p>
        </p:txBody>
      </p:sp>
      <p:sp>
        <p:nvSpPr>
          <p:cNvPr id="19" name="Content Placeholder 2"/>
          <p:cNvSpPr>
            <a:spLocks noGrp="1"/>
          </p:cNvSpPr>
          <p:nvPr>
            <p:ph idx="1"/>
          </p:nvPr>
        </p:nvSpPr>
        <p:spPr>
          <a:xfrm>
            <a:off x="404947" y="1378310"/>
            <a:ext cx="8425339" cy="4859450"/>
          </a:xfrm>
        </p:spPr>
        <p:txBody>
          <a:bodyPr>
            <a:noAutofit/>
          </a:bodyPr>
          <a:lstStyle/>
          <a:p>
            <a:pPr marL="0" lvl="2"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 </a:t>
            </a:r>
          </a:p>
          <a:p>
            <a:pPr marL="285750" lvl="2" indent="-285750" algn="just">
              <a:buClr>
                <a:schemeClr val="accent3"/>
              </a:buClr>
              <a:buSzPct val="95000"/>
            </a:pPr>
            <a:r>
              <a:rPr lang="en-US" sz="2400" b="1" i="1" dirty="0" smtClean="0">
                <a:latin typeface="Times New Roman" panose="02020603050405020304" pitchFamily="18" charset="0"/>
                <a:cs typeface="Times New Roman" panose="02020603050405020304" pitchFamily="18" charset="0"/>
              </a:rPr>
              <a:t>Non-Parametric tests</a:t>
            </a:r>
          </a:p>
          <a:p>
            <a:pPr marL="285750" lvl="2" indent="1588" algn="just">
              <a:buClr>
                <a:schemeClr val="accent3"/>
              </a:buClr>
              <a:buSzPct val="950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Does not under any assumption</a:t>
            </a:r>
          </a:p>
          <a:p>
            <a:pPr marL="285750" lvl="2" indent="1588" algn="just">
              <a:buClr>
                <a:schemeClr val="accent3"/>
              </a:buClr>
              <a:buSzPct val="950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Assumes only nominal or ordinal data</a:t>
            </a: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smtClean="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smtClean="0">
              <a:latin typeface="Times New Roman" panose="02020603050405020304" pitchFamily="18" charset="0"/>
              <a:cs typeface="Times New Roman" panose="02020603050405020304" pitchFamily="18" charset="0"/>
            </a:endParaRPr>
          </a:p>
          <a:p>
            <a:pPr marL="285750" lvl="2" indent="1588" algn="just">
              <a:buClr>
                <a:schemeClr val="accent3"/>
              </a:buClr>
              <a:buSzPct val="9500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2"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Note: </a:t>
            </a:r>
            <a:r>
              <a:rPr lang="en-US" sz="2000" dirty="0" smtClean="0">
                <a:latin typeface="Times New Roman" panose="02020603050405020304" pitchFamily="18" charset="0"/>
                <a:cs typeface="Times New Roman" panose="02020603050405020304" pitchFamily="18" charset="0"/>
              </a:rPr>
              <a:t>Non-parametric tests need entire population (or very large sample size)</a:t>
            </a:r>
          </a:p>
        </p:txBody>
      </p:sp>
      <p:sp>
        <p:nvSpPr>
          <p:cNvPr id="11" name="Title 1"/>
          <p:cNvSpPr txBox="1">
            <a:spLocks/>
          </p:cNvSpPr>
          <p:nvPr/>
        </p:nvSpPr>
        <p:spPr>
          <a:xfrm>
            <a:off x="404947" y="0"/>
            <a:ext cx="8700953"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Hypothesis Testing : Non-Parametric Test</a:t>
            </a:r>
            <a:endParaRPr lang="en-IN" sz="4000" dirty="0">
              <a:solidFill>
                <a:srgbClr val="A50021"/>
              </a:solidFill>
              <a:latin typeface="Times New Roman" pitchFamily="18" charset="0"/>
              <a:cs typeface="Times New Roman" pitchFamily="18" charset="0"/>
            </a:endParaRPr>
          </a:p>
        </p:txBody>
      </p:sp>
      <p:sp>
        <p:nvSpPr>
          <p:cNvPr id="7" name="Content Placeholder 2"/>
          <p:cNvSpPr txBox="1">
            <a:spLocks/>
          </p:cNvSpPr>
          <p:nvPr/>
        </p:nvSpPr>
        <p:spPr>
          <a:xfrm>
            <a:off x="468078" y="1259713"/>
            <a:ext cx="8425339" cy="485945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a:p>
            <a:pPr marL="273050" lvl="2" indent="0" algn="just">
              <a:buClr>
                <a:srgbClr val="0BD0D9"/>
              </a:buClr>
              <a:buSzPct val="95000"/>
              <a:buFont typeface="Wingdings 2"/>
              <a:buNone/>
            </a:pPr>
            <a:endParaRPr lang="en-US" sz="1800" dirty="0" smtClean="0">
              <a:solidFill>
                <a:prstClr val="black"/>
              </a:solidFill>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23074478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1" y="124461"/>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58</a:t>
            </a:fld>
            <a:endParaRPr lang="en-IN" dirty="0">
              <a:solidFill>
                <a:srgbClr val="04617B">
                  <a:shade val="90000"/>
                </a:srgbClr>
              </a:solidFill>
            </a:endParaRPr>
          </a:p>
        </p:txBody>
      </p:sp>
      <p:sp>
        <p:nvSpPr>
          <p:cNvPr id="12" name="Content Placeholder 4"/>
          <p:cNvSpPr txBox="1">
            <a:spLocks/>
          </p:cNvSpPr>
          <p:nvPr/>
        </p:nvSpPr>
        <p:spPr>
          <a:xfrm>
            <a:off x="210780" y="2928512"/>
            <a:ext cx="8506500" cy="2227148"/>
          </a:xfrm>
          <a:prstGeom prst="rect">
            <a:avLst/>
          </a:prstGeom>
        </p:spPr>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smtClean="0">
                <a:solidFill>
                  <a:prstClr val="black"/>
                </a:solidFill>
              </a:rPr>
              <a:t>The detail material related to this lecture can be found in</a:t>
            </a:r>
          </a:p>
          <a:p>
            <a:pPr>
              <a:buClr>
                <a:srgbClr val="0BD0D9"/>
              </a:buClr>
            </a:pPr>
            <a:endParaRPr lang="en-US" dirty="0" smtClean="0">
              <a:solidFill>
                <a:prstClr val="black"/>
              </a:solidFill>
            </a:endParaRPr>
          </a:p>
          <a:p>
            <a:pPr marL="393192" lvl="1" indent="0">
              <a:buClr>
                <a:srgbClr val="0BD0D9"/>
              </a:buClr>
              <a:buFont typeface="Wingdings 2"/>
              <a:buNone/>
            </a:pPr>
            <a:r>
              <a:rPr lang="en-US" dirty="0" smtClean="0">
                <a:solidFill>
                  <a:srgbClr val="0070C0"/>
                </a:solidFill>
              </a:rPr>
              <a:t>Probability and Statistics for Engineers and Scientists (8</a:t>
            </a:r>
            <a:r>
              <a:rPr lang="en-US" baseline="30000" dirty="0" smtClean="0">
                <a:solidFill>
                  <a:srgbClr val="0070C0"/>
                </a:solidFill>
              </a:rPr>
              <a:t>th</a:t>
            </a:r>
            <a:r>
              <a:rPr lang="en-US" dirty="0" smtClean="0">
                <a:solidFill>
                  <a:srgbClr val="0070C0"/>
                </a:solidFill>
              </a:rPr>
              <a:t> Ed.) by Ronald E. Walpole, Sharon L. Myers, Keying Ye (Pearson), 2013.</a:t>
            </a:r>
          </a:p>
          <a:p>
            <a:pPr marL="0" indent="0">
              <a:buClr>
                <a:srgbClr val="0BD0D9"/>
              </a:buClr>
              <a:buFont typeface="Wingdings 2"/>
              <a:buNone/>
            </a:pPr>
            <a:r>
              <a:rPr lang="en-US" dirty="0">
                <a:solidFill>
                  <a:prstClr val="black"/>
                </a:solidFill>
              </a:rPr>
              <a:t>	</a:t>
            </a:r>
            <a:endParaRPr lang="en-IN" dirty="0">
              <a:solidFill>
                <a:prstClr val="black"/>
              </a:solidFill>
            </a:endParaRPr>
          </a:p>
        </p:txBody>
      </p:sp>
      <p:sp>
        <p:nvSpPr>
          <p:cNvPr id="7"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578297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smtClean="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smtClean="0">
              <a:solidFill>
                <a:srgbClr val="FF00FF"/>
              </a:solidFill>
              <a:ea typeface="宋体" pitchFamily="2" charset="-122"/>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59</a:t>
            </a:fld>
            <a:endParaRPr lang="en-IN" dirty="0">
              <a:solidFill>
                <a:srgbClr val="04617B">
                  <a:shade val="90000"/>
                </a:srgbClr>
              </a:solidFill>
            </a:endParaRPr>
          </a:p>
        </p:txBody>
      </p:sp>
      <p:sp>
        <p:nvSpPr>
          <p:cNvPr id="2" name="Rectangle 1"/>
          <p:cNvSpPr/>
          <p:nvPr/>
        </p:nvSpPr>
        <p:spPr>
          <a:xfrm>
            <a:off x="1122248" y="4788914"/>
            <a:ext cx="7381104" cy="646331"/>
          </a:xfrm>
          <a:prstGeom prst="rect">
            <a:avLst/>
          </a:prstGeom>
        </p:spPr>
        <p:txBody>
          <a:bodyPr wrap="square">
            <a:spAutoFit/>
          </a:bodyPr>
          <a:lstStyle/>
          <a:p>
            <a:pPr lvl="1" algn="ctr"/>
            <a:r>
              <a:rPr lang="en-IN" dirty="0" smtClean="0">
                <a:solidFill>
                  <a:srgbClr val="7CCA62">
                    <a:lumMod val="50000"/>
                  </a:srgbClr>
                </a:solidFill>
              </a:rPr>
              <a:t>You may post your question(s) at the “Discussion Forum” maintained in the course Web page!</a:t>
            </a:r>
            <a:endParaRPr lang="en-IN" dirty="0">
              <a:solidFill>
                <a:srgbClr val="7CCA62">
                  <a:lumMod val="50000"/>
                </a:srgbClr>
              </a:solidFill>
            </a:endParaRPr>
          </a:p>
        </p:txBody>
      </p:sp>
      <p:sp>
        <p:nvSpPr>
          <p:cNvPr id="8"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771585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736879"/>
          </a:xfrm>
        </p:spPr>
        <p:txBody>
          <a:bodyPr>
            <a:normAutofit/>
          </a:bodyPr>
          <a:lstStyle/>
          <a:p>
            <a:pPr algn="l"/>
            <a:r>
              <a:rPr lang="en-US" sz="4000" dirty="0" smtClean="0">
                <a:solidFill>
                  <a:srgbClr val="A50021"/>
                </a:solidFill>
                <a:latin typeface="Times New Roman" pitchFamily="18" charset="0"/>
                <a:cs typeface="Times New Roman" pitchFamily="18" charset="0"/>
              </a:rPr>
              <a:t>Introduction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
        <p:nvSpPr>
          <p:cNvPr id="19" name="Content Placeholder 2"/>
          <p:cNvSpPr>
            <a:spLocks noGrp="1"/>
          </p:cNvSpPr>
          <p:nvPr>
            <p:ph idx="1"/>
          </p:nvPr>
        </p:nvSpPr>
        <p:spPr>
          <a:xfrm>
            <a:off x="468078" y="1201774"/>
            <a:ext cx="8425339" cy="784380"/>
          </a:xfrm>
        </p:spPr>
        <p:txBody>
          <a:bodyPr>
            <a:normAutofit/>
          </a:bodyPr>
          <a:lstStyle/>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The primary objective of statistical analysis is to use data from a sample to make inferences about the population from which the sample was drawn.</a:t>
            </a:r>
          </a:p>
        </p:txBody>
      </p:sp>
      <p:sp>
        <p:nvSpPr>
          <p:cNvPr id="7" name="TextBox 6"/>
          <p:cNvSpPr txBox="1"/>
          <p:nvPr/>
        </p:nvSpPr>
        <p:spPr>
          <a:xfrm>
            <a:off x="5367646" y="3177902"/>
            <a:ext cx="4104574" cy="1569660"/>
          </a:xfrm>
          <a:prstGeom prst="rect">
            <a:avLst/>
          </a:prstGeom>
          <a:noFill/>
        </p:spPr>
        <p:txBody>
          <a:bodyPr wrap="squar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sz="2000" dirty="0" smtClean="0">
                <a:solidFill>
                  <a:srgbClr val="0B5ED7"/>
                </a:solidFill>
                <a:latin typeface="Times New Roman" panose="02020603050405020304" pitchFamily="18" charset="0"/>
                <a:cs typeface="Times New Roman" panose="02020603050405020304" pitchFamily="18" charset="0"/>
              </a:rPr>
              <a:t>This lecture aims to learn the basic procedures for making such inferences.</a:t>
            </a:r>
            <a:endParaRPr lang="en-US" sz="2000" dirty="0">
              <a:solidFill>
                <a:srgbClr val="0B5ED7"/>
              </a:solidFill>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0620503"/>
              </p:ext>
            </p:extLst>
          </p:nvPr>
        </p:nvGraphicFramePr>
        <p:xfrm>
          <a:off x="777875" y="1986154"/>
          <a:ext cx="4262438" cy="4159250"/>
        </p:xfrm>
        <a:graphic>
          <a:graphicData uri="http://schemas.openxmlformats.org/presentationml/2006/ole">
            <mc:AlternateContent xmlns:mc="http://schemas.openxmlformats.org/markup-compatibility/2006">
              <mc:Choice xmlns:v="urn:schemas-microsoft-com:vml" Requires="v">
                <p:oleObj spid="_x0000_s13375" name="Visio" r:id="rId3" imgW="7202917" imgH="7028441" progId="Visio.Drawing.11">
                  <p:embed/>
                </p:oleObj>
              </mc:Choice>
              <mc:Fallback>
                <p:oleObj name="Visio" r:id="rId3" imgW="7202917" imgH="7028441" progId="Visio.Drawing.11">
                  <p:embed/>
                  <p:pic>
                    <p:nvPicPr>
                      <p:cNvPr id="0" name=""/>
                      <p:cNvPicPr/>
                      <p:nvPr/>
                    </p:nvPicPr>
                    <p:blipFill>
                      <a:blip r:embed="rId4"/>
                      <a:stretch>
                        <a:fillRect/>
                      </a:stretch>
                    </p:blipFill>
                    <p:spPr>
                      <a:xfrm>
                        <a:off x="777875" y="1986154"/>
                        <a:ext cx="4262438" cy="41592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1466187" y="5560214"/>
                <a:ext cx="1646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𝑋</m:t>
                          </m:r>
                        </m:e>
                      </m:acc>
                    </m:oMath>
                  </m:oMathPara>
                </a14:m>
                <a:endParaRPr lang="en-US" sz="1400" dirty="0"/>
              </a:p>
            </p:txBody>
          </p:sp>
        </mc:Choice>
        <mc:Fallback xmlns="">
          <p:sp>
            <p:nvSpPr>
              <p:cNvPr id="5" name="TextBox 4"/>
              <p:cNvSpPr txBox="1">
                <a:spLocks noRot="1" noChangeAspect="1" noMove="1" noResize="1" noEditPoints="1" noAdjustHandles="1" noChangeArrowheads="1" noChangeShapeType="1" noTextEdit="1"/>
              </p:cNvSpPr>
              <p:nvPr/>
            </p:nvSpPr>
            <p:spPr>
              <a:xfrm>
                <a:off x="1466187" y="5560214"/>
                <a:ext cx="164660" cy="215444"/>
              </a:xfrm>
              <a:prstGeom prst="rect">
                <a:avLst/>
              </a:prstGeom>
              <a:blipFill rotWithShape="0">
                <a:blip r:embed="rId5"/>
                <a:stretch>
                  <a:fillRect l="-22222" r="-44444" b="-8571"/>
                </a:stretch>
              </a:blipFill>
            </p:spPr>
            <p:txBody>
              <a:bodyPr/>
              <a:lstStyle/>
              <a:p>
                <a:r>
                  <a:rPr lang="en-GB">
                    <a:noFill/>
                  </a:rPr>
                  <a:t> </a:t>
                </a:r>
              </a:p>
            </p:txBody>
          </p:sp>
        </mc:Fallback>
      </mc:AlternateContent>
    </p:spTree>
    <p:extLst>
      <p:ext uri="{BB962C8B-B14F-4D97-AF65-F5344CB8AC3E}">
        <p14:creationId xmlns:p14="http://schemas.microsoft.com/office/powerpoint/2010/main" val="17718413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sz="2400" dirty="0" smtClean="0">
                    <a:solidFill>
                      <a:srgbClr val="0070C0"/>
                    </a:solidFill>
                  </a:rPr>
                  <a:t>In a hypothesis testing, suppose </a:t>
                </a:r>
                <a:r>
                  <a:rPr lang="en-US" sz="2400" i="1" dirty="0" smtClean="0">
                    <a:solidFill>
                      <a:srgbClr val="0070C0"/>
                    </a:solidFill>
                  </a:rPr>
                  <a:t>H</a:t>
                </a:r>
                <a:r>
                  <a:rPr lang="en-US" sz="2400" i="1" baseline="-25000" dirty="0" smtClean="0">
                    <a:solidFill>
                      <a:srgbClr val="0070C0"/>
                    </a:solidFill>
                  </a:rPr>
                  <a:t>0</a:t>
                </a:r>
                <a:r>
                  <a:rPr lang="en-US" sz="2400" dirty="0" smtClean="0">
                    <a:solidFill>
                      <a:srgbClr val="0070C0"/>
                    </a:solidFill>
                  </a:rPr>
                  <a:t> is rejected. Does it mean that </a:t>
                </a:r>
                <a:r>
                  <a:rPr lang="en-US" sz="2400" i="1" dirty="0" smtClean="0">
                    <a:solidFill>
                      <a:srgbClr val="0070C0"/>
                    </a:solidFill>
                  </a:rPr>
                  <a:t>H</a:t>
                </a:r>
                <a:r>
                  <a:rPr lang="en-US" sz="2400" i="1" baseline="-25000" dirty="0" smtClean="0">
                    <a:solidFill>
                      <a:srgbClr val="0070C0"/>
                    </a:solidFill>
                  </a:rPr>
                  <a:t>1 </a:t>
                </a:r>
                <a:r>
                  <a:rPr lang="en-US" sz="2400" dirty="0" smtClean="0">
                    <a:solidFill>
                      <a:srgbClr val="0070C0"/>
                    </a:solidFill>
                  </a:rPr>
                  <a:t>is accepted? Justify your answer.</a:t>
                </a:r>
              </a:p>
              <a:p>
                <a:pPr marL="1703070" lvl="4" indent="-514350">
                  <a:buFont typeface="+mj-lt"/>
                  <a:buAutoNum type="arabicPeriod"/>
                </a:pPr>
                <a:endParaRPr lang="en-US" sz="1800" dirty="0" smtClean="0">
                  <a:solidFill>
                    <a:srgbClr val="0070C0"/>
                  </a:solidFill>
                </a:endParaRPr>
              </a:p>
              <a:p>
                <a:pPr marL="514350" indent="-514350">
                  <a:buFont typeface="+mj-lt"/>
                  <a:buAutoNum type="arabicPeriod"/>
                </a:pPr>
                <a:r>
                  <a:rPr lang="en-US" sz="2400" dirty="0" smtClean="0">
                    <a:solidFill>
                      <a:srgbClr val="0070C0"/>
                    </a:solidFill>
                  </a:rPr>
                  <a:t>Give the expressions for </a:t>
                </a:r>
                <a:r>
                  <a:rPr lang="en-US" sz="2400" i="1" dirty="0" smtClean="0">
                    <a:solidFill>
                      <a:srgbClr val="0070C0"/>
                    </a:solidFill>
                  </a:rPr>
                  <a:t>z</a:t>
                </a:r>
                <a:r>
                  <a:rPr lang="en-US" sz="2400" dirty="0" smtClean="0">
                    <a:solidFill>
                      <a:srgbClr val="0070C0"/>
                    </a:solidFill>
                  </a:rPr>
                  <a:t>, </a:t>
                </a:r>
                <a:r>
                  <a:rPr lang="en-US" sz="2400" i="1" dirty="0" smtClean="0">
                    <a:solidFill>
                      <a:srgbClr val="0070C0"/>
                    </a:solidFill>
                  </a:rPr>
                  <a:t>t</a:t>
                </a:r>
                <a:r>
                  <a:rPr lang="en-US" sz="2400" dirty="0" smtClean="0">
                    <a:solidFill>
                      <a:srgbClr val="0070C0"/>
                    </a:solidFill>
                  </a:rPr>
                  <a:t> and </a:t>
                </a:r>
                <a14:m>
                  <m:oMath xmlns:m="http://schemas.openxmlformats.org/officeDocument/2006/math">
                    <m:sSup>
                      <m:sSupPr>
                        <m:ctrlPr>
                          <a:rPr lang="en-US" sz="2400" b="1" i="1">
                            <a:solidFill>
                              <a:schemeClr val="accent1">
                                <a:lumMod val="75000"/>
                              </a:schemeClr>
                            </a:solidFill>
                            <a:latin typeface="Cambria Math" panose="02040503050406030204" pitchFamily="18" charset="0"/>
                            <a:cs typeface="Times New Roman" panose="02020603050405020304" pitchFamily="18" charset="0"/>
                          </a:rPr>
                        </m:ctrlPr>
                      </m:sSupPr>
                      <m:e>
                        <m:r>
                          <a:rPr lang="en-US" sz="2400" b="1"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𝝌</m:t>
                        </m:r>
                      </m:e>
                      <m:sup>
                        <m:r>
                          <a:rPr lang="en-US" sz="2400" b="1" i="1">
                            <a:solidFill>
                              <a:schemeClr val="accent1">
                                <a:lumMod val="75000"/>
                              </a:schemeClr>
                            </a:solidFill>
                            <a:latin typeface="Cambria Math" panose="02040503050406030204" pitchFamily="18" charset="0"/>
                            <a:cs typeface="Times New Roman" panose="02020603050405020304" pitchFamily="18" charset="0"/>
                          </a:rPr>
                          <m:t>𝟐</m:t>
                        </m:r>
                      </m:sup>
                    </m:sSup>
                  </m:oMath>
                </a14:m>
                <a:r>
                  <a:rPr lang="en-US" sz="2400" dirty="0" smtClean="0">
                    <a:solidFill>
                      <a:srgbClr val="0070C0"/>
                    </a:solidFill>
                  </a:rPr>
                  <a:t> in terms of population and sample parameters, whichever is applicable to each. Signifies these values  in terms of the respective distributions.</a:t>
                </a:r>
              </a:p>
              <a:p>
                <a:pPr marL="1703070" lvl="4" indent="-514350">
                  <a:buFont typeface="+mj-lt"/>
                  <a:buAutoNum type="arabicPeriod"/>
                </a:pPr>
                <a:endParaRPr lang="en-US" sz="1800" dirty="0" smtClean="0">
                  <a:solidFill>
                    <a:srgbClr val="0070C0"/>
                  </a:solidFill>
                </a:endParaRPr>
              </a:p>
              <a:p>
                <a:pPr marL="514350" indent="-514350">
                  <a:buFont typeface="+mj-lt"/>
                  <a:buAutoNum type="arabicPeriod"/>
                </a:pPr>
                <a:r>
                  <a:rPr lang="en-US" sz="2400" dirty="0" smtClean="0">
                    <a:solidFill>
                      <a:srgbClr val="0070C0"/>
                    </a:solidFill>
                  </a:rPr>
                  <a:t>How can you obtain the value say </a:t>
                </a:r>
                <a:r>
                  <a:rPr lang="en-US" sz="2400" i="1" dirty="0" smtClean="0">
                    <a:solidFill>
                      <a:srgbClr val="0070C0"/>
                    </a:solidFill>
                  </a:rPr>
                  <a:t>P(z = a)</a:t>
                </a:r>
                <a:r>
                  <a:rPr lang="en-US" sz="2400" dirty="0" smtClean="0">
                    <a:solidFill>
                      <a:srgbClr val="0070C0"/>
                    </a:solidFill>
                  </a:rPr>
                  <a:t>? What this values signifies?</a:t>
                </a:r>
              </a:p>
              <a:p>
                <a:pPr marL="1703070" lvl="4" indent="-514350">
                  <a:buFont typeface="+mj-lt"/>
                  <a:buAutoNum type="arabicPeriod"/>
                </a:pPr>
                <a:endParaRPr lang="en-US" sz="1800" dirty="0" smtClean="0">
                  <a:solidFill>
                    <a:srgbClr val="0070C0"/>
                  </a:solidFill>
                </a:endParaRPr>
              </a:p>
              <a:p>
                <a:pPr marL="514350" indent="-514350">
                  <a:buFont typeface="+mj-lt"/>
                  <a:buAutoNum type="arabicPeriod"/>
                </a:pPr>
                <a:r>
                  <a:rPr lang="en-US" sz="2400" dirty="0" smtClean="0">
                    <a:solidFill>
                      <a:srgbClr val="0070C0"/>
                    </a:solidFill>
                  </a:rPr>
                  <a:t>On what occasion, you should consider </a:t>
                </a:r>
                <a:r>
                  <a:rPr lang="en-US" sz="2400" i="1" dirty="0" smtClean="0">
                    <a:solidFill>
                      <a:srgbClr val="0070C0"/>
                    </a:solidFill>
                  </a:rPr>
                  <a:t>z</a:t>
                </a:r>
                <a:r>
                  <a:rPr lang="en-US" sz="2400" dirty="0" smtClean="0">
                    <a:solidFill>
                      <a:srgbClr val="0070C0"/>
                    </a:solidFill>
                  </a:rPr>
                  <a:t>-distribution but not </a:t>
                </a:r>
                <a:r>
                  <a:rPr lang="en-US" sz="2400" i="1" dirty="0" smtClean="0">
                    <a:solidFill>
                      <a:srgbClr val="0070C0"/>
                    </a:solidFill>
                  </a:rPr>
                  <a:t>t</a:t>
                </a:r>
                <a:r>
                  <a:rPr lang="en-US" sz="2400" dirty="0" smtClean="0">
                    <a:solidFill>
                      <a:srgbClr val="0070C0"/>
                    </a:solidFill>
                  </a:rPr>
                  <a:t>-distribution and vice-versa?</a:t>
                </a:r>
              </a:p>
              <a:p>
                <a:pPr marL="1428750" lvl="3" indent="-514350">
                  <a:buFont typeface="+mj-lt"/>
                  <a:buAutoNum type="arabicPeriod"/>
                </a:pPr>
                <a:endParaRPr lang="en-US" sz="1800" dirty="0" smtClean="0">
                  <a:solidFill>
                    <a:srgbClr val="0070C0"/>
                  </a:solidFill>
                </a:endParaRPr>
              </a:p>
              <a:p>
                <a:pPr marL="514350" indent="-514350">
                  <a:buFont typeface="+mj-lt"/>
                  <a:buAutoNum type="arabicPeriod"/>
                </a:pPr>
                <a:r>
                  <a:rPr lang="en-US" sz="2400" dirty="0" smtClean="0">
                    <a:solidFill>
                      <a:srgbClr val="0070C0"/>
                    </a:solidFill>
                  </a:rPr>
                  <a:t>Give a situation when you should consider </a:t>
                </a:r>
                <a14:m>
                  <m:oMath xmlns:m="http://schemas.openxmlformats.org/officeDocument/2006/math">
                    <m:sSup>
                      <m:sSupPr>
                        <m:ctrlPr>
                          <a:rPr lang="en-US" sz="2400" b="1" i="1">
                            <a:solidFill>
                              <a:schemeClr val="accent1">
                                <a:lumMod val="75000"/>
                              </a:schemeClr>
                            </a:solidFill>
                            <a:latin typeface="Cambria Math" panose="02040503050406030204" pitchFamily="18" charset="0"/>
                            <a:cs typeface="Times New Roman" panose="02020603050405020304" pitchFamily="18" charset="0"/>
                          </a:rPr>
                        </m:ctrlPr>
                      </m:sSupPr>
                      <m:e>
                        <m:r>
                          <a:rPr lang="en-US" sz="2400" b="1"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𝝌</m:t>
                        </m:r>
                      </m:e>
                      <m:sup>
                        <m:r>
                          <a:rPr lang="en-US" sz="2400" b="1" i="1">
                            <a:solidFill>
                              <a:schemeClr val="accent1">
                                <a:lumMod val="75000"/>
                              </a:schemeClr>
                            </a:solidFill>
                            <a:latin typeface="Cambria Math" panose="02040503050406030204" pitchFamily="18" charset="0"/>
                            <a:cs typeface="Times New Roman" panose="02020603050405020304" pitchFamily="18" charset="0"/>
                          </a:rPr>
                          <m:t>𝟐</m:t>
                        </m:r>
                      </m:sup>
                    </m:sSup>
                  </m:oMath>
                </a14:m>
                <a:r>
                  <a:rPr lang="en-US" sz="2400" dirty="0" smtClean="0">
                    <a:solidFill>
                      <a:srgbClr val="0070C0"/>
                    </a:solidFill>
                  </a:rPr>
                  <a:t> distribution but neither </a:t>
                </a:r>
                <a:r>
                  <a:rPr lang="en-US" sz="2400" i="1" dirty="0" smtClean="0">
                    <a:solidFill>
                      <a:srgbClr val="0070C0"/>
                    </a:solidFill>
                  </a:rPr>
                  <a:t>z-</a:t>
                </a:r>
                <a:r>
                  <a:rPr lang="en-US" sz="2400" dirty="0" smtClean="0">
                    <a:solidFill>
                      <a:srgbClr val="0070C0"/>
                    </a:solidFill>
                  </a:rPr>
                  <a:t> nor t-distribution.</a:t>
                </a:r>
              </a:p>
              <a:p>
                <a:pPr marL="514350" indent="-514350">
                  <a:buFont typeface="+mj-lt"/>
                  <a:buAutoNum type="arabicPeriod"/>
                </a:pPr>
                <a:endParaRPr lang="en-US" sz="2400" dirty="0" smtClean="0">
                  <a:solidFill>
                    <a:srgbClr val="0070C0"/>
                  </a:solidFill>
                </a:endParaRPr>
              </a:p>
              <a:p>
                <a:pPr marL="514350" indent="-514350">
                  <a:buFont typeface="+mj-lt"/>
                  <a:buAutoNum type="arabicPeriod"/>
                </a:pPr>
                <a:endParaRPr lang="en-US" sz="2400" dirty="0" smtClean="0">
                  <a:solidFill>
                    <a:srgbClr val="0070C0"/>
                  </a:solidFill>
                </a:endParaRPr>
              </a:p>
              <a:p>
                <a:pPr marL="0" indent="0">
                  <a:buNone/>
                </a:pPr>
                <a:endParaRPr lang="en-US" sz="2400" i="1" dirty="0" smtClean="0">
                  <a:solidFill>
                    <a:srgbClr val="0070C0"/>
                  </a:solidFill>
                </a:endParaRPr>
              </a:p>
              <a:p>
                <a:pPr marL="514350" indent="-514350">
                  <a:buFont typeface="+mj-lt"/>
                  <a:buAutoNum type="arabicPeriod"/>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1" t="-2361" b="-2361"/>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60</a:t>
            </a:fld>
            <a:endParaRPr lang="en-IN" dirty="0">
              <a:solidFill>
                <a:srgbClr val="04617B">
                  <a:shade val="90000"/>
                </a:srgbClr>
              </a:solidFill>
            </a:endParaRPr>
          </a:p>
        </p:txBody>
      </p:sp>
      <p:sp>
        <p:nvSpPr>
          <p:cNvPr id="6" name="Date Placeholder 3"/>
          <p:cNvSpPr>
            <a:spLocks noGrp="1"/>
          </p:cNvSpPr>
          <p:nvPr>
            <p:ph type="dt" sz="half" idx="10"/>
          </p:nvPr>
        </p:nvSpPr>
        <p:spPr>
          <a:xfrm>
            <a:off x="468078" y="6356357"/>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Tree>
    <p:extLst>
      <p:ext uri="{BB962C8B-B14F-4D97-AF65-F5344CB8AC3E}">
        <p14:creationId xmlns:p14="http://schemas.microsoft.com/office/powerpoint/2010/main" val="816984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195" y="1440674"/>
            <a:ext cx="8580919" cy="4781996"/>
          </a:xfrm>
        </p:spPr>
        <p:txBody>
          <a:bodyPr>
            <a:normAutofit/>
          </a:bodyPr>
          <a:lstStyle/>
          <a:p>
            <a:pPr marL="548640" lvl="3" indent="0" algn="just">
              <a:buSzPct val="95000"/>
              <a:buNone/>
            </a:pPr>
            <a:r>
              <a:rPr lang="en-US" sz="16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Approach 1: Hypothesis testing</a:t>
            </a:r>
          </a:p>
          <a:p>
            <a:pPr marL="548640" lvl="3" indent="0" algn="just">
              <a:buSzPct val="95000"/>
              <a:buNone/>
            </a:pPr>
            <a:endParaRPr lang="en-US" sz="800" b="1" dirty="0" smtClean="0">
              <a:latin typeface="Times New Roman" panose="02020603050405020304" pitchFamily="18" charset="0"/>
              <a:cs typeface="Times New Roman" panose="02020603050405020304" pitchFamily="18" charset="0"/>
            </a:endParaRPr>
          </a:p>
          <a:p>
            <a:pPr marL="1200150" lvl="3" indent="-285750" algn="just">
              <a:buSzPct val="95000"/>
            </a:pPr>
            <a:r>
              <a:rPr lang="en-US" sz="1800" dirty="0" smtClean="0">
                <a:latin typeface="Times New Roman" panose="02020603050405020304" pitchFamily="18" charset="0"/>
                <a:cs typeface="Times New Roman" panose="02020603050405020304" pitchFamily="18" charset="0"/>
              </a:rPr>
              <a:t>We conduct </a:t>
            </a:r>
            <a:r>
              <a:rPr lang="en-US" sz="1800" b="1" dirty="0" smtClean="0">
                <a:solidFill>
                  <a:srgbClr val="0B5ED7"/>
                </a:solidFill>
                <a:latin typeface="Times New Roman" panose="02020603050405020304" pitchFamily="18" charset="0"/>
                <a:cs typeface="Times New Roman" panose="02020603050405020304" pitchFamily="18" charset="0"/>
              </a:rPr>
              <a:t>test on hypothesis</a:t>
            </a:r>
            <a:r>
              <a:rPr lang="en-US" sz="1800" dirty="0" smtClean="0">
                <a:latin typeface="Times New Roman" panose="02020603050405020304" pitchFamily="18" charset="0"/>
                <a:cs typeface="Times New Roman" panose="02020603050405020304" pitchFamily="18" charset="0"/>
              </a:rPr>
              <a:t>.</a:t>
            </a:r>
          </a:p>
          <a:p>
            <a:pPr marL="1719263" lvl="3" indent="-228600" algn="just">
              <a:buSzPct val="95000"/>
            </a:pPr>
            <a:r>
              <a:rPr lang="en-US" sz="1600" dirty="0" smtClean="0">
                <a:latin typeface="Times New Roman" panose="02020603050405020304" pitchFamily="18" charset="0"/>
                <a:cs typeface="Times New Roman" panose="02020603050405020304" pitchFamily="18" charset="0"/>
              </a:rPr>
              <a:t>We hypothesize that one (or more) parameter(s) has (have) some specific value(s) or relationship.</a:t>
            </a:r>
          </a:p>
          <a:p>
            <a:pPr marL="1146175" lvl="3" indent="-285750" algn="just">
              <a:buSzPct val="95000"/>
            </a:pPr>
            <a:r>
              <a:rPr lang="en-US" sz="1800" dirty="0" smtClean="0">
                <a:latin typeface="Times New Roman" panose="02020603050405020304" pitchFamily="18" charset="0"/>
                <a:cs typeface="Times New Roman" panose="02020603050405020304" pitchFamily="18" charset="0"/>
              </a:rPr>
              <a:t>Make our decision about the parameter(s) based on one (or more) sample statistic(s)</a:t>
            </a:r>
          </a:p>
          <a:p>
            <a:pPr marL="1146175" lvl="3" indent="-285750" algn="just">
              <a:buSzPct val="95000"/>
            </a:pPr>
            <a:r>
              <a:rPr lang="en-US" sz="1800" dirty="0" smtClean="0">
                <a:latin typeface="Times New Roman" panose="02020603050405020304" pitchFamily="18" charset="0"/>
                <a:cs typeface="Times New Roman" panose="02020603050405020304" pitchFamily="18" charset="0"/>
              </a:rPr>
              <a:t>Accuracy of the decision is expressed as the probability that the </a:t>
            </a:r>
            <a:r>
              <a:rPr lang="en-US" sz="1800" dirty="0" smtClean="0">
                <a:solidFill>
                  <a:srgbClr val="A50021"/>
                </a:solidFill>
                <a:latin typeface="Times New Roman" panose="02020603050405020304" pitchFamily="18" charset="0"/>
                <a:cs typeface="Times New Roman" panose="02020603050405020304" pitchFamily="18" charset="0"/>
              </a:rPr>
              <a:t>decision is incorrect</a:t>
            </a:r>
            <a:r>
              <a:rPr lang="en-US" sz="1600" dirty="0" smtClean="0">
                <a:latin typeface="Times New Roman" panose="02020603050405020304" pitchFamily="18" charset="0"/>
                <a:cs typeface="Times New Roman" panose="02020603050405020304" pitchFamily="18" charset="0"/>
              </a:rPr>
              <a:t>.</a:t>
            </a:r>
          </a:p>
          <a:p>
            <a:pPr marL="1146175" lvl="3" indent="-285750" algn="just">
              <a:buSzPct val="95000"/>
            </a:pPr>
            <a:endParaRPr lang="en-US" sz="1600" dirty="0">
              <a:latin typeface="Times New Roman" panose="02020603050405020304" pitchFamily="18" charset="0"/>
              <a:cs typeface="Times New Roman" panose="02020603050405020304" pitchFamily="18" charset="0"/>
            </a:endParaRPr>
          </a:p>
          <a:p>
            <a:pPr marL="860425" lvl="3" indent="0" algn="just">
              <a:buSzPct val="95000"/>
              <a:buNone/>
            </a:pPr>
            <a:r>
              <a:rPr lang="en-US" b="1" dirty="0" smtClean="0">
                <a:latin typeface="Times New Roman" panose="02020603050405020304" pitchFamily="18" charset="0"/>
                <a:cs typeface="Times New Roman" panose="02020603050405020304" pitchFamily="18" charset="0"/>
              </a:rPr>
              <a:t>Approach 2: Confidence interval measurement</a:t>
            </a:r>
          </a:p>
          <a:p>
            <a:pPr marL="860425" lvl="3" indent="0" algn="just">
              <a:buSzPct val="95000"/>
              <a:buNone/>
            </a:pPr>
            <a:endParaRPr lang="en-US" sz="800" b="1" dirty="0" smtClean="0">
              <a:latin typeface="Times New Roman" panose="02020603050405020304" pitchFamily="18" charset="0"/>
              <a:cs typeface="Times New Roman" panose="02020603050405020304" pitchFamily="18" charset="0"/>
            </a:endParaRPr>
          </a:p>
          <a:p>
            <a:pPr marL="1146175" lvl="3" indent="-285750" algn="just">
              <a:buSzPct val="95000"/>
            </a:pPr>
            <a:r>
              <a:rPr lang="en-US" sz="1800" dirty="0" smtClean="0">
                <a:latin typeface="Times New Roman" panose="02020603050405020304" pitchFamily="18" charset="0"/>
                <a:cs typeface="Times New Roman" panose="02020603050405020304" pitchFamily="18" charset="0"/>
              </a:rPr>
              <a:t>We estimate one (or more) parameter(s) using sample statistics.</a:t>
            </a:r>
          </a:p>
          <a:p>
            <a:pPr marL="1694815" lvl="5" indent="-285750" algn="just">
              <a:buSzPct val="95000"/>
            </a:pPr>
            <a:r>
              <a:rPr lang="en-US" sz="1600" dirty="0">
                <a:latin typeface="Times New Roman" panose="02020603050405020304" pitchFamily="18" charset="0"/>
                <a:cs typeface="Times New Roman" panose="02020603050405020304" pitchFamily="18" charset="0"/>
              </a:rPr>
              <a:t>This estimation usually done in the form of an interval</a:t>
            </a:r>
            <a:r>
              <a:rPr lang="en-US" sz="1600" dirty="0" smtClean="0">
                <a:latin typeface="Times New Roman" panose="02020603050405020304" pitchFamily="18" charset="0"/>
                <a:cs typeface="Times New Roman" panose="02020603050405020304" pitchFamily="18" charset="0"/>
              </a:rPr>
              <a:t>.</a:t>
            </a:r>
          </a:p>
          <a:p>
            <a:pPr marL="1146175" lvl="3" indent="-285750" algn="just">
              <a:buSzPct val="95000"/>
            </a:pPr>
            <a:r>
              <a:rPr lang="en-US" sz="1800" dirty="0">
                <a:latin typeface="Times New Roman" panose="02020603050405020304" pitchFamily="18" charset="0"/>
                <a:cs typeface="Times New Roman" panose="02020603050405020304" pitchFamily="18" charset="0"/>
              </a:rPr>
              <a:t>Accuracy of the decision is expressed as the </a:t>
            </a:r>
            <a:r>
              <a:rPr lang="en-US" sz="1800" b="1" dirty="0">
                <a:solidFill>
                  <a:srgbClr val="0B5ED7"/>
                </a:solidFill>
                <a:latin typeface="Times New Roman" panose="02020603050405020304" pitchFamily="18" charset="0"/>
                <a:cs typeface="Times New Roman" panose="02020603050405020304" pitchFamily="18" charset="0"/>
              </a:rPr>
              <a:t>level of confidence</a:t>
            </a:r>
            <a:r>
              <a:rPr lang="en-US" sz="1800" dirty="0">
                <a:solidFill>
                  <a:srgbClr val="0B5ED7"/>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we have in the interval.</a:t>
            </a:r>
          </a:p>
          <a:p>
            <a:pPr marL="860425" lvl="3" indent="0" algn="just">
              <a:buSzPct val="95000"/>
              <a:buNone/>
            </a:pPr>
            <a:endParaRPr lang="en-US" sz="1800" dirty="0" smtClean="0">
              <a:latin typeface="Times New Roman" panose="02020603050405020304" pitchFamily="18" charset="0"/>
              <a:cs typeface="Times New Roman" panose="02020603050405020304" pitchFamily="18" charset="0"/>
            </a:endParaRPr>
          </a:p>
          <a:p>
            <a:pPr marL="1420495" lvl="4" indent="-285750" algn="just">
              <a:buSzPct val="95000"/>
            </a:pPr>
            <a:endParaRPr lang="en-US" sz="1600" dirty="0" smtClean="0">
              <a:latin typeface="Times New Roman" panose="02020603050405020304" pitchFamily="18" charset="0"/>
              <a:cs typeface="Times New Roman" panose="02020603050405020304" pitchFamily="18" charset="0"/>
            </a:endParaRPr>
          </a:p>
          <a:p>
            <a:pPr marL="548640" lvl="3" indent="0" algn="just">
              <a:buSzPct val="95000"/>
              <a:buNone/>
            </a:pPr>
            <a:endParaRPr lang="en-US" sz="1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24" name="Title 1"/>
          <p:cNvSpPr>
            <a:spLocks noGrp="1"/>
          </p:cNvSpPr>
          <p:nvPr>
            <p:ph type="title"/>
          </p:nvPr>
        </p:nvSpPr>
        <p:spPr>
          <a:xfrm>
            <a:off x="404948" y="260648"/>
            <a:ext cx="8425339" cy="879383"/>
          </a:xfrm>
        </p:spPr>
        <p:txBody>
          <a:bodyPr>
            <a:normAutofit/>
          </a:bodyPr>
          <a:lstStyle/>
          <a:p>
            <a:pPr algn="l"/>
            <a:r>
              <a:rPr lang="en-US" sz="4000" dirty="0" smtClean="0">
                <a:solidFill>
                  <a:srgbClr val="A50021"/>
                </a:solidFill>
                <a:latin typeface="Times New Roman" pitchFamily="18" charset="0"/>
                <a:cs typeface="Times New Roman" pitchFamily="18" charset="0"/>
              </a:rPr>
              <a:t>Basic Approaches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022071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736879"/>
          </a:xfrm>
        </p:spPr>
        <p:txBody>
          <a:bodyPr>
            <a:normAutofit/>
          </a:bodyPr>
          <a:lstStyle/>
          <a:p>
            <a:pPr algn="l"/>
            <a:r>
              <a:rPr lang="en-US" sz="4000" dirty="0" smtClean="0">
                <a:solidFill>
                  <a:srgbClr val="A50021"/>
                </a:solidFill>
                <a:latin typeface="Times New Roman" pitchFamily="18" charset="0"/>
                <a:cs typeface="Times New Roman" pitchFamily="18" charset="0"/>
              </a:rPr>
              <a:t>Hypothesis Testing</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
        <p:nvSpPr>
          <p:cNvPr id="9" name="AutoShape 66" descr="Image result for image of a judge"/>
          <p:cNvSpPr>
            <a:spLocks noChangeAspect="1" noChangeArrowheads="1"/>
          </p:cNvSpPr>
          <p:nvPr/>
        </p:nvSpPr>
        <p:spPr bwMode="auto">
          <a:xfrm>
            <a:off x="155575" y="-547688"/>
            <a:ext cx="1362075" cy="1143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 name="AutoShape 69" descr="Image result for Image of a culprit"/>
          <p:cNvSpPr>
            <a:spLocks noChangeAspect="1" noChangeArrowheads="1"/>
          </p:cNvSpPr>
          <p:nvPr/>
        </p:nvSpPr>
        <p:spPr bwMode="auto">
          <a:xfrm>
            <a:off x="155575" y="-547688"/>
            <a:ext cx="1143000" cy="1143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pic>
        <p:nvPicPr>
          <p:cNvPr id="1094" name="Picture 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449" y="3592322"/>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462" y="1058672"/>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6"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75" y="3117469"/>
            <a:ext cx="19431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7"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422268"/>
            <a:ext cx="1146175" cy="191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000899" y="5606534"/>
            <a:ext cx="1640193" cy="369332"/>
          </a:xfrm>
          <a:prstGeom prst="rect">
            <a:avLst/>
          </a:prstGeom>
        </p:spPr>
        <p:txBody>
          <a:bodyPr wrap="none">
            <a:spAutoFit/>
          </a:bodyPr>
          <a:lstStyle/>
          <a:p>
            <a:r>
              <a:rPr lang="en-US" dirty="0" smtClean="0">
                <a:solidFill>
                  <a:srgbClr val="0B5ED7"/>
                </a:solidFill>
                <a:latin typeface="Times New Roman" panose="02020603050405020304" pitchFamily="18" charset="0"/>
                <a:cs typeface="Times New Roman" panose="02020603050405020304" pitchFamily="18" charset="0"/>
              </a:rPr>
              <a:t>Null hypothesis</a:t>
            </a:r>
            <a:endParaRPr lang="en-IN" dirty="0">
              <a:solidFill>
                <a:prstClr val="black"/>
              </a:solidFill>
            </a:endParaRPr>
          </a:p>
        </p:txBody>
      </p:sp>
      <p:sp>
        <p:nvSpPr>
          <p:cNvPr id="18" name="Rectangle 17"/>
          <p:cNvSpPr/>
          <p:nvPr/>
        </p:nvSpPr>
        <p:spPr>
          <a:xfrm>
            <a:off x="6708775" y="5503902"/>
            <a:ext cx="2268570" cy="369332"/>
          </a:xfrm>
          <a:prstGeom prst="rect">
            <a:avLst/>
          </a:prstGeom>
        </p:spPr>
        <p:txBody>
          <a:bodyPr wrap="none">
            <a:spAutoFit/>
          </a:bodyPr>
          <a:lstStyle/>
          <a:p>
            <a:r>
              <a:rPr lang="en-US" dirty="0" smtClean="0">
                <a:solidFill>
                  <a:srgbClr val="0B5ED7"/>
                </a:solidFill>
                <a:latin typeface="Times New Roman" panose="02020603050405020304" pitchFamily="18" charset="0"/>
                <a:cs typeface="Times New Roman" panose="02020603050405020304" pitchFamily="18" charset="0"/>
              </a:rPr>
              <a:t>Alternative hypothesis</a:t>
            </a:r>
            <a:endParaRPr lang="en-IN" dirty="0">
              <a:solidFill>
                <a:prstClr val="black"/>
              </a:solidFill>
            </a:endParaRPr>
          </a:p>
        </p:txBody>
      </p:sp>
      <p:sp>
        <p:nvSpPr>
          <p:cNvPr id="20" name="Rectangle 19"/>
          <p:cNvSpPr/>
          <p:nvPr/>
        </p:nvSpPr>
        <p:spPr>
          <a:xfrm>
            <a:off x="4241367" y="4703056"/>
            <a:ext cx="877163" cy="369332"/>
          </a:xfrm>
          <a:prstGeom prst="rect">
            <a:avLst/>
          </a:prstGeom>
        </p:spPr>
        <p:txBody>
          <a:bodyPr wrap="none">
            <a:spAutoFit/>
          </a:bodyPr>
          <a:lstStyle/>
          <a:p>
            <a:r>
              <a:rPr lang="en-US" dirty="0" smtClean="0">
                <a:solidFill>
                  <a:srgbClr val="0B5ED7"/>
                </a:solidFill>
                <a:latin typeface="Times New Roman" panose="02020603050405020304" pitchFamily="18" charset="0"/>
                <a:cs typeface="Times New Roman" panose="02020603050405020304" pitchFamily="18" charset="0"/>
              </a:rPr>
              <a:t>Sample</a:t>
            </a:r>
            <a:endParaRPr lang="en-IN" dirty="0">
              <a:solidFill>
                <a:prstClr val="black"/>
              </a:solidFill>
            </a:endParaRPr>
          </a:p>
        </p:txBody>
      </p:sp>
      <p:sp>
        <p:nvSpPr>
          <p:cNvPr id="21" name="Rectangle 20"/>
          <p:cNvSpPr/>
          <p:nvPr/>
        </p:nvSpPr>
        <p:spPr>
          <a:xfrm>
            <a:off x="3763149" y="2955544"/>
            <a:ext cx="2024913" cy="369332"/>
          </a:xfrm>
          <a:prstGeom prst="rect">
            <a:avLst/>
          </a:prstGeom>
        </p:spPr>
        <p:txBody>
          <a:bodyPr wrap="none">
            <a:spAutoFit/>
          </a:bodyPr>
          <a:lstStyle/>
          <a:p>
            <a:r>
              <a:rPr lang="en-US" dirty="0" smtClean="0">
                <a:solidFill>
                  <a:srgbClr val="0B5ED7"/>
                </a:solidFill>
                <a:latin typeface="Times New Roman" panose="02020603050405020304" pitchFamily="18" charset="0"/>
                <a:cs typeface="Times New Roman" panose="02020603050405020304" pitchFamily="18" charset="0"/>
              </a:rPr>
              <a:t>Statistical inference</a:t>
            </a:r>
            <a:endParaRPr lang="en-IN" dirty="0">
              <a:solidFill>
                <a:prstClr val="black"/>
              </a:solidFill>
            </a:endParaRPr>
          </a:p>
        </p:txBody>
      </p:sp>
    </p:spTree>
    <p:extLst>
      <p:ext uri="{BB962C8B-B14F-4D97-AF65-F5344CB8AC3E}">
        <p14:creationId xmlns:p14="http://schemas.microsoft.com/office/powerpoint/2010/main" val="2571794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63337"/>
            <a:ext cx="8733072" cy="4262449"/>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What is Hypothesis?</a:t>
            </a:r>
          </a:p>
          <a:p>
            <a:pPr marL="0" indent="0">
              <a:buNone/>
            </a:pPr>
            <a:endParaRPr lang="en-US" sz="800" b="1"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 hypothesis is an educated prediction that can be tested” </a:t>
            </a:r>
            <a:r>
              <a:rPr lang="en-US" sz="1800" dirty="0" smtClean="0">
                <a:solidFill>
                  <a:srgbClr val="0B5ED7"/>
                </a:solidFill>
                <a:latin typeface="Times New Roman" panose="02020603050405020304" pitchFamily="18" charset="0"/>
                <a:cs typeface="Times New Roman" panose="02020603050405020304" pitchFamily="18" charset="0"/>
              </a:rPr>
              <a:t>(study.com)</a:t>
            </a:r>
            <a:r>
              <a:rPr lang="en-US" sz="1800" dirty="0" smtClean="0">
                <a:latin typeface="Times New Roman" panose="02020603050405020304" pitchFamily="18" charset="0"/>
                <a:cs typeface="Times New Roman" panose="02020603050405020304" pitchFamily="18" charset="0"/>
              </a:rPr>
              <a:t>.</a:t>
            </a:r>
          </a:p>
          <a:p>
            <a:pPr lvl="8"/>
            <a:endParaRPr lang="en-US" sz="6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 hypothesis is a proposed explanation for a phenomenon” </a:t>
            </a:r>
            <a:r>
              <a:rPr lang="en-US" sz="1800" dirty="0" smtClean="0">
                <a:solidFill>
                  <a:srgbClr val="0B5ED7"/>
                </a:solidFill>
                <a:latin typeface="Times New Roman" panose="02020603050405020304" pitchFamily="18" charset="0"/>
                <a:cs typeface="Times New Roman" panose="02020603050405020304" pitchFamily="18" charset="0"/>
              </a:rPr>
              <a:t>(Wikipedia)</a:t>
            </a:r>
            <a:r>
              <a:rPr lang="en-US" sz="1800" dirty="0" smtClean="0">
                <a:latin typeface="Times New Roman" panose="02020603050405020304" pitchFamily="18" charset="0"/>
                <a:cs typeface="Times New Roman" panose="02020603050405020304" pitchFamily="18" charset="0"/>
              </a:rPr>
              <a:t>.</a:t>
            </a:r>
          </a:p>
          <a:p>
            <a:pPr lvl="8"/>
            <a:endParaRPr lang="en-US" sz="6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 hypothesis is used to define the relationship between two variables” </a:t>
            </a:r>
            <a:r>
              <a:rPr lang="en-US" sz="1800" dirty="0" smtClean="0">
                <a:solidFill>
                  <a:srgbClr val="0B5ED7"/>
                </a:solidFill>
                <a:latin typeface="Times New Roman" panose="02020603050405020304" pitchFamily="18" charset="0"/>
                <a:cs typeface="Times New Roman" panose="02020603050405020304" pitchFamily="18" charset="0"/>
              </a:rPr>
              <a:t>(Oxford dictionary)</a:t>
            </a:r>
            <a:r>
              <a:rPr lang="en-US" sz="1800" dirty="0" smtClean="0">
                <a:latin typeface="Times New Roman" panose="02020603050405020304" pitchFamily="18" charset="0"/>
                <a:cs typeface="Times New Roman" panose="02020603050405020304" pitchFamily="18" charset="0"/>
              </a:rPr>
              <a:t>.</a:t>
            </a:r>
          </a:p>
          <a:p>
            <a:pPr lvl="8"/>
            <a:endParaRPr lang="en-US" sz="6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 supposition or proposed explanation made on the basis of limited evidence as a starting point for further investigation” </a:t>
            </a:r>
            <a:r>
              <a:rPr lang="en-US" sz="1800" dirty="0" smtClean="0">
                <a:solidFill>
                  <a:srgbClr val="0B5ED7"/>
                </a:solidFill>
                <a:latin typeface="Times New Roman" panose="02020603050405020304" pitchFamily="18" charset="0"/>
                <a:cs typeface="Times New Roman" panose="02020603050405020304" pitchFamily="18" charset="0"/>
              </a:rPr>
              <a:t>(Walpole)</a:t>
            </a:r>
            <a:r>
              <a:rPr lang="en-US" sz="1800" dirty="0" smtClean="0">
                <a:latin typeface="Times New Roman" panose="02020603050405020304" pitchFamily="18" charset="0"/>
                <a:cs typeface="Times New Roman" panose="02020603050405020304" pitchFamily="18" charset="0"/>
              </a:rPr>
              <a:t>.</a:t>
            </a: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r>
              <a:rPr lang="en-US" sz="1800" b="1" dirty="0" smtClean="0">
                <a:solidFill>
                  <a:srgbClr val="073C8B"/>
                </a:solidFill>
                <a:latin typeface="Times New Roman" panose="02020603050405020304" pitchFamily="18" charset="0"/>
                <a:cs typeface="Times New Roman" panose="02020603050405020304" pitchFamily="18" charset="0"/>
              </a:rPr>
              <a:t>Example 6.1: </a:t>
            </a:r>
            <a:r>
              <a:rPr lang="en-US" sz="1800" b="1" dirty="0" smtClean="0">
                <a:solidFill>
                  <a:srgbClr val="0B5ED7"/>
                </a:solidFill>
                <a:latin typeface="Times New Roman" panose="02020603050405020304" pitchFamily="18" charset="0"/>
                <a:cs typeface="Times New Roman" panose="02020603050405020304" pitchFamily="18" charset="0"/>
              </a:rPr>
              <a:t>Avogadro’s Hypothesis(1811)</a:t>
            </a:r>
          </a:p>
          <a:p>
            <a:pPr marL="0" indent="0">
              <a:buNone/>
            </a:pPr>
            <a:r>
              <a:rPr lang="en-US" sz="800" dirty="0">
                <a:solidFill>
                  <a:srgbClr val="0B5ED7"/>
                </a:solidFill>
                <a:latin typeface="Times New Roman" panose="02020603050405020304" pitchFamily="18" charset="0"/>
                <a:cs typeface="Times New Roman" panose="02020603050405020304" pitchFamily="18" charset="0"/>
              </a:rPr>
              <a:t> </a:t>
            </a:r>
            <a:r>
              <a:rPr lang="en-US" sz="800" dirty="0" smtClean="0">
                <a:solidFill>
                  <a:srgbClr val="0B5ED7"/>
                </a:solidFill>
                <a:latin typeface="Times New Roman" panose="02020603050405020304" pitchFamily="18" charset="0"/>
                <a:cs typeface="Times New Roman" panose="02020603050405020304" pitchFamily="18" charset="0"/>
              </a:rPr>
              <a:t>        </a:t>
            </a:r>
          </a:p>
          <a:p>
            <a:pPr marL="0" indent="0">
              <a:buNone/>
            </a:pPr>
            <a:r>
              <a:rPr lang="en-US" sz="1600" dirty="0" smtClean="0">
                <a:solidFill>
                  <a:srgbClr val="0B5ED7"/>
                </a:solidFill>
                <a:latin typeface="Times New Roman" panose="02020603050405020304" pitchFamily="18" charset="0"/>
                <a:cs typeface="Times New Roman" panose="02020603050405020304" pitchFamily="18" charset="0"/>
              </a:rPr>
              <a:t>     </a:t>
            </a:r>
            <a:r>
              <a:rPr lang="en-US" sz="1800" dirty="0" smtClean="0">
                <a:solidFill>
                  <a:srgbClr val="0B5ED7"/>
                </a:solidFill>
                <a:latin typeface="Times New Roman" panose="02020603050405020304" pitchFamily="18" charset="0"/>
                <a:cs typeface="Times New Roman" panose="02020603050405020304" pitchFamily="18" charset="0"/>
              </a:rPr>
              <a:t>“The volume of a gas is directly proportional to the number of molecules of the gas.”</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010012"/>
          </a:xfrm>
        </p:spPr>
        <p:txBody>
          <a:bodyPr>
            <a:normAutofit/>
          </a:bodyPr>
          <a:lstStyle/>
          <a:p>
            <a:r>
              <a:rPr lang="en-US" sz="4000" dirty="0" smtClean="0">
                <a:solidFill>
                  <a:srgbClr val="A50021"/>
                </a:solidFill>
                <a:latin typeface="Times New Roman" pitchFamily="18" charset="0"/>
                <a:cs typeface="Times New Roman" pitchFamily="18" charset="0"/>
              </a:rPr>
              <a:t>Hypothesis Testing</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3841468" y="5549384"/>
                <a:ext cx="101021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dirty="0">
                          <a:solidFill>
                            <a:srgbClr val="0B5ED7"/>
                          </a:solidFill>
                          <a:latin typeface="Cambria Math" panose="02040503050406030204" pitchFamily="18" charset="0"/>
                          <a:cs typeface="Times New Roman" panose="02020603050405020304" pitchFamily="18" charset="0"/>
                        </a:rPr>
                        <m:t>𝑽</m:t>
                      </m:r>
                      <m:r>
                        <a:rPr lang="en-US" b="1" i="1" dirty="0">
                          <a:solidFill>
                            <a:srgbClr val="0B5ED7"/>
                          </a:solidFill>
                          <a:latin typeface="Cambria Math" panose="02040503050406030204" pitchFamily="18" charset="0"/>
                          <a:cs typeface="Times New Roman" panose="02020603050405020304" pitchFamily="18" charset="0"/>
                        </a:rPr>
                        <m:t>=</m:t>
                      </m:r>
                      <m:r>
                        <a:rPr lang="en-US" b="1" i="1" dirty="0" err="1">
                          <a:solidFill>
                            <a:srgbClr val="0B5ED7"/>
                          </a:solidFill>
                          <a:latin typeface="Cambria Math" panose="02040503050406030204" pitchFamily="18" charset="0"/>
                          <a:cs typeface="Times New Roman" panose="02020603050405020304" pitchFamily="18" charset="0"/>
                        </a:rPr>
                        <m:t>𝒂𝑵</m:t>
                      </m:r>
                    </m:oMath>
                  </m:oMathPara>
                </a14:m>
                <a:endParaRPr lang="en-US" b="1" dirty="0">
                  <a:solidFill>
                    <a:srgbClr val="0B5ED7"/>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841468" y="5549384"/>
                <a:ext cx="1010213" cy="369332"/>
              </a:xfrm>
              <a:prstGeom prst="rect">
                <a:avLst/>
              </a:prstGeom>
              <a:blipFill rotWithShape="1">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171405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4598</TotalTime>
  <Words>2592</Words>
  <Application>Microsoft Office PowerPoint</Application>
  <PresentationFormat>Custom</PresentationFormat>
  <Paragraphs>792</Paragraphs>
  <Slides>60</Slides>
  <Notes>0</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60</vt:i4>
      </vt:variant>
    </vt:vector>
  </HeadingPairs>
  <TitlesOfParts>
    <vt:vector size="74" baseType="lpstr">
      <vt:lpstr>宋体</vt:lpstr>
      <vt:lpstr>Arial</vt:lpstr>
      <vt:lpstr>Calibri</vt:lpstr>
      <vt:lpstr>Cambria Math</vt:lpstr>
      <vt:lpstr>Constantia</vt:lpstr>
      <vt:lpstr>Tahoma</vt:lpstr>
      <vt:lpstr>Times New Roman</vt:lpstr>
      <vt:lpstr>Wingdings</vt:lpstr>
      <vt:lpstr>Wingdings 2</vt:lpstr>
      <vt:lpstr>Flow</vt:lpstr>
      <vt:lpstr>1_Flow</vt:lpstr>
      <vt:lpstr>2_Flow</vt:lpstr>
      <vt:lpstr>3_Flow</vt:lpstr>
      <vt:lpstr>Visio</vt:lpstr>
      <vt:lpstr>Data Analytics (CS3203N)</vt:lpstr>
      <vt:lpstr>Quote of the day..</vt:lpstr>
      <vt:lpstr>In this presentation…</vt:lpstr>
      <vt:lpstr>Just a minute to mark your attendance</vt:lpstr>
      <vt:lpstr>Introduction</vt:lpstr>
      <vt:lpstr>Introduction</vt:lpstr>
      <vt:lpstr>Basic Approaches</vt:lpstr>
      <vt:lpstr>Hypothesis Testing</vt:lpstr>
      <vt:lpstr>Hypothesis Testing</vt:lpstr>
      <vt:lpstr>Statistical Hypothesis</vt:lpstr>
      <vt:lpstr>The Hypotheses</vt:lpstr>
      <vt:lpstr>The Hypotheses</vt:lpstr>
      <vt:lpstr>The Hypotheses</vt:lpstr>
      <vt:lpstr>The Hypotheses</vt:lpstr>
      <vt:lpstr>The Hypotheses</vt:lpstr>
      <vt:lpstr>Hypothesis Testing Procedures </vt:lpstr>
      <vt:lpstr>Hypothesis Testing Procedure </vt:lpstr>
      <vt:lpstr>PowerPoint Presentation</vt:lpstr>
      <vt:lpstr>Probabilities of Making Errors </vt:lpstr>
      <vt:lpstr>PowerPoint Presentation</vt:lpstr>
      <vt:lpstr>PowerPoint Presentation</vt:lpstr>
      <vt:lpstr>The Rejection Region</vt:lpstr>
      <vt:lpstr>PowerPoint Presentation</vt:lpstr>
      <vt:lpstr>PowerPoint Presentation</vt:lpstr>
      <vt:lpstr>PowerPoint Presentation</vt:lpstr>
      <vt:lpstr>Example 6.7: Calculating α  </vt:lpstr>
      <vt:lpstr>Example 6.7: Calculating α </vt:lpstr>
      <vt:lpstr>PowerPoint Presentation</vt:lpstr>
      <vt:lpstr>PowerPoint Presentation</vt:lpstr>
      <vt:lpstr>PowerPoint Presentation</vt:lpstr>
      <vt:lpstr>Case Study 1: Coffee Sale</vt:lpstr>
      <vt:lpstr>Hypothesis Testing : 5 Steps </vt:lpstr>
      <vt:lpstr>Case Study 1: Step 1</vt:lpstr>
      <vt:lpstr>Case Study 1: Step 2</vt:lpstr>
      <vt:lpstr>Case Study 1: Step 2</vt:lpstr>
      <vt:lpstr>PowerPoint Presentation</vt:lpstr>
      <vt:lpstr>PowerPoint Presentation</vt:lpstr>
      <vt:lpstr>PowerPoint Presentation</vt:lpstr>
      <vt:lpstr>PowerPoint Presentation</vt:lpstr>
      <vt:lpstr>PowerPoint Presentation</vt:lpstr>
      <vt:lpstr>Case Study 2: Machine Testing</vt:lpstr>
      <vt:lpstr>Case Study 2: Step 1</vt:lpstr>
      <vt:lpstr>Case Study 2: Step 2</vt:lpstr>
      <vt:lpstr>Case Study 2: Step 3</vt:lpstr>
      <vt:lpstr>Case Study 2: Step 4</vt:lpstr>
      <vt:lpstr>Case Study 2: Step 5</vt:lpstr>
      <vt:lpstr>Case Study 2: Alternative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lpstr>Questions of the day…</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Baljeet</dc:creator>
  <cp:lastModifiedBy>DCISM</cp:lastModifiedBy>
  <cp:revision>750</cp:revision>
  <dcterms:created xsi:type="dcterms:W3CDTF">2016-07-28T11:27:44Z</dcterms:created>
  <dcterms:modified xsi:type="dcterms:W3CDTF">2022-03-02T03:50:28Z</dcterms:modified>
</cp:coreProperties>
</file>