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75" r:id="rId5"/>
    <p:sldId id="389" r:id="rId6"/>
    <p:sldId id="276" r:id="rId7"/>
    <p:sldId id="335" r:id="rId8"/>
    <p:sldId id="383" r:id="rId9"/>
    <p:sldId id="367" r:id="rId10"/>
    <p:sldId id="368" r:id="rId11"/>
    <p:sldId id="337" r:id="rId12"/>
    <p:sldId id="338" r:id="rId13"/>
    <p:sldId id="384" r:id="rId14"/>
    <p:sldId id="369" r:id="rId15"/>
    <p:sldId id="393" r:id="rId16"/>
    <p:sldId id="371" r:id="rId17"/>
    <p:sldId id="375" r:id="rId18"/>
    <p:sldId id="387" r:id="rId19"/>
    <p:sldId id="376" r:id="rId20"/>
    <p:sldId id="377" r:id="rId21"/>
    <p:sldId id="378" r:id="rId22"/>
    <p:sldId id="388" r:id="rId23"/>
    <p:sldId id="379" r:id="rId24"/>
    <p:sldId id="381" r:id="rId25"/>
    <p:sldId id="372" r:id="rId26"/>
    <p:sldId id="373" r:id="rId27"/>
    <p:sldId id="374" r:id="rId28"/>
    <p:sldId id="382" r:id="rId29"/>
    <p:sldId id="385" r:id="rId30"/>
    <p:sldId id="386" r:id="rId31"/>
    <p:sldId id="390" r:id="rId32"/>
    <p:sldId id="391" r:id="rId33"/>
    <p:sldId id="392" r:id="rId34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73C8B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54" y="108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05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1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97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04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36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41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34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97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45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63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3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27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3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82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29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444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06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5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9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1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0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(CS3203N)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8410" y="2996952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BD0D9"/>
              </a:buClr>
            </a:pPr>
            <a:r>
              <a:rPr lang="en-US" sz="2400" b="1" i="1" dirty="0" smtClean="0">
                <a:solidFill>
                  <a:srgbClr val="FFFF00"/>
                </a:solidFill>
              </a:rPr>
              <a:t>Lecture #6</a:t>
            </a:r>
          </a:p>
          <a:p>
            <a:pPr algn="l">
              <a:buClr>
                <a:srgbClr val="0BD0D9"/>
              </a:buClr>
            </a:pPr>
            <a:r>
              <a:rPr lang="en-US" sz="2800" b="1" dirty="0" smtClean="0">
                <a:solidFill>
                  <a:srgbClr val="FFFF00"/>
                </a:solidFill>
              </a:rPr>
              <a:t>Sampling Distributions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158941"/>
            <a:ext cx="8425339" cy="5197416"/>
          </a:xfrm>
        </p:spPr>
        <p:txBody>
          <a:bodyPr>
            <a:noAutofit/>
          </a:bodyPr>
          <a:lstStyle/>
          <a:p>
            <a:pPr marL="274320" lvl="2" indent="0" algn="just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31520" lvl="2" indent="-457200" algn="just"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practical situation, for a large population, it is infeasible to have all possible samples and hence probability distribution of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statistics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0" lvl="8" indent="-457200" algn="just">
              <a:buSzPct val="95000"/>
              <a:buFont typeface="+mj-lt"/>
              <a:buAutoNum type="arabicPeriod"/>
            </a:pP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2" indent="-457200" algn="just"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sampling distribution of a statistics depends on </a:t>
            </a:r>
          </a:p>
          <a:p>
            <a:pPr marL="2286000" lvl="8" indent="-457200" algn="just">
              <a:buSzPct val="95000"/>
              <a:buFont typeface="+mj-lt"/>
              <a:buAutoNum type="arabicPeriod"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4" indent="-457200" algn="just">
              <a:buSzPct val="95000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population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8" indent="-457200" algn="just">
              <a:buSzPct val="95000"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4" indent="-457200" algn="just">
              <a:buSzPct val="95000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samples and </a:t>
            </a:r>
          </a:p>
          <a:p>
            <a:pPr marL="2286000" lvl="8" indent="-457200" algn="just">
              <a:buSzPct val="95000"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4" indent="-457200" algn="just">
              <a:buSzPct val="95000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choosing the samples.</a:t>
            </a:r>
          </a:p>
          <a:p>
            <a:pPr marL="731520" lvl="2" indent="-457200" algn="just">
              <a:buClr>
                <a:schemeClr val="accent3"/>
              </a:buClr>
              <a:buSzPct val="95000"/>
              <a:buFont typeface="+mj-lt"/>
              <a:buAutoNum type="arabicPeriod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4948" y="-103409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Issues with Sampling Distribution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01534" y="4526126"/>
            <a:ext cx="982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IN" sz="96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948" y="1158941"/>
                <a:ext cx="8425339" cy="5197416"/>
              </a:xfrm>
            </p:spPr>
            <p:txBody>
              <a:bodyPr>
                <a:noAutofit/>
              </a:bodyPr>
              <a:lstStyle/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Famous theorem in Statistics</a:t>
                </a: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1520" lvl="2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1520" lvl="2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1520" lvl="2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1520" lvl="2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two balls experiment obeys the theorem.</a:t>
                </a: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5.2: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reference to data in Example 5.1</a:t>
                </a: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population,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1+2+3+4+5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PH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PH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theorem, we have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        Hence, the theorem is verified!</a:t>
                </a: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8" y="1158941"/>
                <a:ext cx="8425339" cy="5197416"/>
              </a:xfrm>
              <a:blipFill rotWithShape="1">
                <a:blip r:embed="rId2"/>
                <a:stretch>
                  <a:fillRect t="-586" r="-2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4948" y="-103409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Theorem on Sampling Distribution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4651" y="2018526"/>
                <a:ext cx="7734300" cy="1659049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The sampling distribution of a random sample of size </a:t>
                </a:r>
                <a:r>
                  <a:rPr lang="en-US" i="1" dirty="0" smtClean="0">
                    <a:solidFill>
                      <a:prstClr val="black"/>
                    </a:solidFill>
                  </a:rPr>
                  <a:t>n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drawn from a population with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will have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51" y="2018526"/>
                <a:ext cx="7734300" cy="16590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824651" y="2043018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Theorem 5.1: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Sampling distribution of mean and variance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844062"/>
                <a:ext cx="8425339" cy="54805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PH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PH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PH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PH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PH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PH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PH" dirty="0" smtClean="0"/>
                  <a:t>.p(x)=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/>
                          </a:rPr>
                          <m:t>(1−3)</m:t>
                        </m:r>
                      </m:e>
                      <m:sup>
                        <m:r>
                          <a:rPr lang="en-PH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PH" sz="2800" b="0" i="1" smtClean="0"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en-PH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(2−3)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(2.5−3)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(3−3)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(3.5−3)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(4−3)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(4.5−3)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dirty="0" smtClean="0">
                            <a:latin typeface="Cambria Math"/>
                          </a:rPr>
                          <m:t>(5−3)</m:t>
                        </m:r>
                      </m:e>
                      <m:sup>
                        <m:r>
                          <a:rPr lang="en-PH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endParaRPr lang="en-PH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PH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PH" b="0" i="1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/>
                          </a:rPr>
                          <m:t>2.25(2)</m:t>
                        </m:r>
                      </m:num>
                      <m:den>
                        <m:r>
                          <a:rPr lang="en-PH" b="0" i="1" smtClean="0"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en-PH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0.25(4)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0.25(4)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2.25(2)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endParaRPr lang="en-PH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PH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PH" b="0" i="1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PH" b="0" i="1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PH" b="0" i="1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PH" b="0" i="1" smtClean="0"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en-PH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num>
                      <m:den>
                        <m:r>
                          <a:rPr lang="en-PH" b="0" i="1" dirty="0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en-PH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PH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844062"/>
                <a:ext cx="8425339" cy="548053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0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5" y="1308302"/>
                <a:ext cx="8425339" cy="4936067"/>
              </a:xfrm>
            </p:spPr>
            <p:txBody>
              <a:bodyPr>
                <a:normAutofit/>
              </a:bodyPr>
              <a:lstStyle/>
              <a:p>
                <a:pPr marL="287338" lvl="0" indent="0" algn="just">
                  <a:lnSpc>
                    <a:spcPct val="110000"/>
                  </a:lnSpc>
                  <a:buClr>
                    <a:srgbClr val="0BD0D9"/>
                  </a:buClr>
                  <a:buNone/>
                </a:pP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heorem 5.1 is an amazing result and in fact, also verified that if we sampling from a population with unknown distribution,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still be approximately normal with mean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that the sample size is large</a:t>
                </a: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7338" lvl="0" indent="0" algn="just">
                  <a:lnSpc>
                    <a:spcPct val="110000"/>
                  </a:lnSpc>
                  <a:buClr>
                    <a:srgbClr val="0BD0D9"/>
                  </a:buClr>
                  <a:buNone/>
                </a:pPr>
                <a:endParaRPr lang="en-US" sz="8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7338" lvl="0" indent="0" algn="just">
                  <a:lnSpc>
                    <a:spcPct val="110000"/>
                  </a:lnSpc>
                  <a:buClr>
                    <a:srgbClr val="0BD0D9"/>
                  </a:buClr>
                  <a:buNone/>
                </a:pP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further, can be established with the famous “central limit theorem”, which is stated below.</a:t>
                </a: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5" y="1308302"/>
                <a:ext cx="8425339" cy="4936067"/>
              </a:xfrm>
              <a:blipFill rotWithShape="0">
                <a:blip r:embed="rId2"/>
                <a:stretch>
                  <a:fillRect t="-618" r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88015" y="53315"/>
            <a:ext cx="8425339" cy="105702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Central Limit Theorem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92383" y="3859096"/>
                <a:ext cx="7734300" cy="2337597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If random samples each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taken from any distribution with mean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will have a distribution approximately normal with mean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 </a:t>
                </a:r>
              </a:p>
              <a:p>
                <a:pPr algn="just"/>
                <a:endParaRPr lang="en-US" sz="8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The approximation becomes better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increases. 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83" y="3859096"/>
                <a:ext cx="7734300" cy="23375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92383" y="3859096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Theorem 5.3: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Central Limit Theorem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5" y="1289349"/>
                <a:ext cx="8425339" cy="1720552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normal approximation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generally be good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≥3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</a:p>
              <a:p>
                <a:pPr marL="342900" lvl="1" indent="-342900" algn="just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=30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hence, a guideline for the central limit theorem.</a:t>
                </a:r>
              </a:p>
              <a:p>
                <a:pPr marL="342900" lvl="1" indent="-342900" algn="just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normality on the distribution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more accurate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grows larger.</a:t>
                </a:r>
              </a:p>
              <a:p>
                <a:pPr marL="274320" lvl="1" indent="-274320" algn="just">
                  <a:buClr>
                    <a:schemeClr val="accent3"/>
                  </a:buClr>
                  <a:buSzPct val="95000"/>
                </a:pP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5" y="1289349"/>
                <a:ext cx="8425339" cy="1720552"/>
              </a:xfrm>
              <a:blipFill rotWithShape="1">
                <a:blip r:embed="rId3"/>
                <a:stretch>
                  <a:fillRect l="-507" r="-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05948" y="3013132"/>
                <a:ext cx="308746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very important application of the </a:t>
                </a:r>
                <a:r>
                  <a:rPr lang="en-US" b="1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</a:t>
                </a:r>
                <a:r>
                  <a:rPr lang="en-US" b="1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="1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imit </a:t>
                </a:r>
                <a:r>
                  <a:rPr lang="en-US" b="1" dirty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heorem </a:t>
                </a:r>
                <a:r>
                  <a:rPr lang="en-US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determination of reasonable values of the population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73C8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73C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73C8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73C8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948" y="3013132"/>
                <a:ext cx="3087466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578" t="-1736" r="-1578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05948" y="4849586"/>
                <a:ext cx="3378872" cy="1410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standard normal distribution, we have the z-transformation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B5ED7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0B5ED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B5ED7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b="0" i="1" smtClean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0" i="1" smtClean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948" y="4849586"/>
                <a:ext cx="3378872" cy="1410707"/>
              </a:xfrm>
              <a:prstGeom prst="rect">
                <a:avLst/>
              </a:prstGeom>
              <a:blipFill rotWithShape="1">
                <a:blip r:embed="rId5"/>
                <a:stretch>
                  <a:fillRect l="-1441" t="-21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388015" y="53315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Applicability of Central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Limit Theorem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889354"/>
              </p:ext>
            </p:extLst>
          </p:nvPr>
        </p:nvGraphicFramePr>
        <p:xfrm>
          <a:off x="1540932" y="3124201"/>
          <a:ext cx="3335867" cy="235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Visio" r:id="rId6" imgW="5533200" imgH="3910680" progId="Visio.Drawing.11">
                  <p:embed/>
                </p:oleObj>
              </mc:Choice>
              <mc:Fallback>
                <p:oleObj name="Visio" r:id="rId6" imgW="5533200" imgH="3910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0932" y="3124201"/>
                        <a:ext cx="3335867" cy="2357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078" y="6312814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12814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8078" y="814248"/>
            <a:ext cx="8425339" cy="549856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03346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103346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1206" y="4912115"/>
                <a:ext cx="8362208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……,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uniformly distributed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6" y="4912115"/>
                <a:ext cx="8362208" cy="761940"/>
              </a:xfrm>
              <a:prstGeom prst="rect">
                <a:avLst/>
              </a:prstGeom>
              <a:blipFill rotWithShape="1">
                <a:blip r:embed="rId2"/>
                <a:stretch>
                  <a:fillRect l="-583" t="-4000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388015" y="53315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Extension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63784" y="1873518"/>
                <a:ext cx="7734300" cy="2234794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,……,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are independent random variables, having 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normal distribution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,……,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……,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then the random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 smtClean="0">
                    <a:solidFill>
                      <a:prstClr val="black"/>
                    </a:solidFill>
                  </a:rPr>
                  <a:t>……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prstClr val="black"/>
                    </a:solidFill>
                  </a:rPr>
                  <a:t> has uniform distribution with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dirty="0">
                        <a:solidFill>
                          <a:prstClr val="black"/>
                        </a:solidFill>
                      </a:rPr>
                      <m:t>……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IN" dirty="0" smtClean="0">
                    <a:solidFill>
                      <a:prstClr val="black"/>
                    </a:solidFill>
                  </a:rPr>
                  <a:t>variance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dirty="0">
                        <a:solidFill>
                          <a:prstClr val="black"/>
                        </a:solidFill>
                      </a:rPr>
                      <m:t>……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4" y="1873518"/>
                <a:ext cx="7734300" cy="22347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663784" y="1873518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Theorem 5.2: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Reproductive property of normal distribution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630679"/>
                <a:ext cx="8425339" cy="4389120"/>
              </a:xfrm>
            </p:spPr>
            <p:txBody>
              <a:bodyPr>
                <a:normAutofit/>
              </a:bodyPr>
              <a:lstStyle/>
              <a:p>
                <a:pPr marL="617220" lvl="2" indent="-342900" algn="just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Apart from the normal distribution to describe sampling distribution, there are some other quite different sampling, which are extensively referred in the study of statistical inference.</a:t>
                </a: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17637" lvl="4" indent="-285750" algn="just">
                  <a:buSzPct val="95000"/>
                </a:pPr>
                <a:r>
                  <a:rPr lang="el-GR" sz="18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Describes the distribution of variance.</a:t>
                </a:r>
              </a:p>
              <a:p>
                <a:pPr marL="2423477" lvl="8" indent="-285750" algn="just">
                  <a:buSzPct val="95000"/>
                </a:pPr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90663" lvl="4" indent="-401638" algn="just">
                  <a:buSzPct val="95000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Describes the distribution of normally distributed random variable     standardized by an estimate of the standard deviation.</a:t>
                </a:r>
              </a:p>
              <a:p>
                <a:pPr marL="2496503" lvl="8" indent="-401638" algn="just">
                  <a:buSzPct val="95000"/>
                </a:pPr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90663" lvl="4" indent="-401638" algn="just">
                  <a:buSzPct val="95000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Describes the distribution of the ratio of two variables.</a:t>
                </a: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  <a:tabLst>
                    <a:tab pos="511175" algn="l"/>
                  </a:tabLst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630679"/>
                <a:ext cx="8425339" cy="4389120"/>
              </a:xfrm>
              <a:blipFill rotWithShape="1">
                <a:blip r:embed="rId2"/>
                <a:stretch>
                  <a:fillRect t="-556" r="-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047" y="6063281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Standard Sampling Distributions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947" y="1582300"/>
                <a:ext cx="8425339" cy="211400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common 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is </a:t>
                </a:r>
                <a:r>
                  <a:rPr lang="en-US" sz="1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describe the distribution of the sample variance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order to arrive into a deduction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for a sample variance, we rely on the following theorems, whose proof can be available in any book on Statistics.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7" y="1582300"/>
                <a:ext cx="8425339" cy="2114007"/>
              </a:xfrm>
              <a:blipFill rotWithShape="1">
                <a:blip r:embed="rId2"/>
                <a:stretch>
                  <a:fillRect l="-578" t="-1445" r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04946" y="0"/>
                <a:ext cx="8425339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000" i="1" dirty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Distribution</a:t>
                </a:r>
                <a:endParaRPr lang="en-IN" sz="4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4946" y="0"/>
                <a:ext cx="8425339" cy="1143000"/>
              </a:xfrm>
              <a:blipFill rotWithShape="1">
                <a:blip r:embed="rId3"/>
                <a:stretch>
                  <a:fillRect l="-3615" b="-27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4198" y="3160105"/>
                <a:ext cx="8142947" cy="2726345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………..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are mutually independent random variables that have, respectively  Chi-squared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……….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degrees of freedom, then the random variable.</a:t>
                </a: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+………+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>
                    <a:solidFill>
                      <a:prstClr val="black"/>
                    </a:solidFill>
                  </a:rPr>
                  <a:t>h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as a Chi squared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………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degrees of freedom.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98" y="3160105"/>
                <a:ext cx="8142947" cy="27263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63897" y="3150115"/>
            <a:ext cx="8142946" cy="5543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Theorem 5.4: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Linear combination of random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ariable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8872" y="2324129"/>
                <a:ext cx="8142947" cy="2745891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………..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 random variables having identical normal distribution with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variance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random variable</a:t>
                </a:r>
              </a:p>
              <a:p>
                <a:pPr algn="just"/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Chi squared distribution with 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degrees of freedom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2" y="2324129"/>
                <a:ext cx="8142947" cy="2745891"/>
              </a:xfrm>
              <a:prstGeom prst="rect">
                <a:avLst/>
              </a:prstGeom>
              <a:blipFill rotWithShape="1">
                <a:blip r:embed="rId2"/>
                <a:stretch>
                  <a:fillRect b="-416"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65566" y="2309529"/>
            <a:ext cx="8164719" cy="58211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Corollary 5.1: Reference Theorem 5.4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657" y="33038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141" y="1387473"/>
            <a:ext cx="814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corollary of the Theorem 5.4 is stated below.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04946" y="0"/>
                <a:ext cx="8425339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000" i="1" dirty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Distribution</a:t>
                </a:r>
                <a:endParaRPr lang="en-IN" sz="4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4946" y="0"/>
                <a:ext cx="8425339" cy="1143000"/>
              </a:xfrm>
              <a:blipFill rotWithShape="1">
                <a:blip r:embed="rId3"/>
                <a:stretch>
                  <a:fillRect l="-3615" b="-27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7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2143" y="1001487"/>
                <a:ext cx="8795657" cy="477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independent random variable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3,…….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Chi-squared distribution with 1 degree of freedom.</a:t>
                </a: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can derive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distribution for sample variance.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or    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=      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+           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3" y="1001487"/>
                <a:ext cx="8795657" cy="4771114"/>
              </a:xfrm>
              <a:prstGeom prst="rect">
                <a:avLst/>
              </a:prstGeom>
              <a:blipFill rotWithShape="1">
                <a:blip r:embed="rId2"/>
                <a:stretch>
                  <a:fillRect l="-624" t="-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92285" y="5088326"/>
            <a:ext cx="1807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hi-square distribution with (n-1) degree of freedom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700" y="5064206"/>
            <a:ext cx="19866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hi-square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n-degree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91862" y="5077436"/>
                <a:ext cx="20172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 distribution with 1 degree of freedom</a:t>
                </a:r>
              </a:p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62" y="5077436"/>
                <a:ext cx="2017292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906" t="-826" b="-7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57301" y="-141513"/>
                <a:ext cx="8425339" cy="1143000"/>
              </a:xfrm>
              <a:prstGeom prst="rect">
                <a:avLst/>
              </a:prstGeom>
            </p:spPr>
            <p:txBody>
              <a:bodyPr vert="horz" lIns="0" rIns="0" bIns="0"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000" i="1" dirty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Distribution</a:t>
                </a:r>
                <a:endParaRPr lang="en-IN" sz="4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1" y="-141513"/>
                <a:ext cx="8425339" cy="1143000"/>
              </a:xfrm>
              <a:prstGeom prst="rect">
                <a:avLst/>
              </a:prstGeom>
              <a:blipFill rotWithShape="1">
                <a:blip r:embed="rId4"/>
                <a:stretch>
                  <a:fillRect l="-3618" b="-27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0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6" y="1467536"/>
            <a:ext cx="8739988" cy="43699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3" y="2247280"/>
            <a:ext cx="7173959" cy="33843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fool thinks himself a wise, a wise thinks that he is a fool.</a:t>
            </a:r>
          </a:p>
          <a:p>
            <a:pPr lvl="5"/>
            <a:endParaRPr lang="en-US" cap="all" dirty="0"/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Unknown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83920" y="1732441"/>
                <a:ext cx="7734300" cy="2798737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variance of a random sample of size </a:t>
                </a:r>
                <a:r>
                  <a:rPr lang="en-I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taken from a normal population having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statistics</a:t>
                </a:r>
              </a:p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num>
                                  <m:den>
                                    <m:r>
                                      <a:rPr lang="en-I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chi-squared distribution with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degrees of freedom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732441"/>
                <a:ext cx="7734300" cy="27987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883920" y="1717442"/>
                <a:ext cx="7734300" cy="56780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Definition 5.2: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-distribution for Sampling Variance</a:t>
                </a:r>
                <a:endParaRPr lang="en-IN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717442"/>
                <a:ext cx="7734300" cy="567803"/>
              </a:xfrm>
              <a:prstGeom prst="roundRect">
                <a:avLst/>
              </a:prstGeom>
              <a:blipFill rotWithShape="0">
                <a:blip r:embed="rId3"/>
                <a:stretch>
                  <a:fillRect l="-314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21" y="5046732"/>
                <a:ext cx="7585166" cy="468091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7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distribution is used to describe the sampling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74320" lvl="1" indent="-274320" algn="just">
                  <a:buClr>
                    <a:schemeClr val="accent3"/>
                  </a:buClr>
                  <a:buSzPct val="95000"/>
                </a:pP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21" y="5046732"/>
                <a:ext cx="7585166" cy="468091"/>
              </a:xfrm>
              <a:blipFill rotWithShape="0">
                <a:blip r:embed="rId4"/>
                <a:stretch>
                  <a:fillRect l="-482"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04946" y="0"/>
                <a:ext cx="8425339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000" i="1" dirty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Distribution</a:t>
                </a:r>
                <a:endParaRPr lang="en-IN" sz="4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4946" y="0"/>
                <a:ext cx="8425339" cy="1143000"/>
              </a:xfrm>
              <a:blipFill rotWithShape="1">
                <a:blip r:embed="rId5"/>
                <a:stretch>
                  <a:fillRect l="-3615" b="-27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3920" y="1672646"/>
                <a:ext cx="7734300" cy="2670754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variance of a random sample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taken from a normal population having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statistics</a:t>
                </a:r>
              </a:p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Chi-squared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degrees of freedom.</a:t>
                </a:r>
              </a:p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672646"/>
                <a:ext cx="7734300" cy="26707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883920" y="1562647"/>
                <a:ext cx="7734300" cy="4800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Definition 5.3: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-distribution for sampling variance</a:t>
                </a:r>
                <a:endParaRPr lang="en-IN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562647"/>
                <a:ext cx="7734300" cy="480060"/>
              </a:xfrm>
              <a:prstGeom prst="roundRect">
                <a:avLst/>
              </a:prstGeom>
              <a:blipFill rotWithShape="0">
                <a:blip r:embed="rId3"/>
                <a:stretch>
                  <a:fillRect l="-393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5978" y="4828205"/>
                <a:ext cx="7663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way,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-distribution is used to describe the sampling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78" y="4828205"/>
                <a:ext cx="76635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457301" y="-141513"/>
                <a:ext cx="8425339" cy="1143000"/>
              </a:xfrm>
              <a:prstGeom prst="rect">
                <a:avLst/>
              </a:prstGeom>
            </p:spPr>
            <p:txBody>
              <a:bodyPr vert="horz" lIns="0" rIns="0" bIns="0"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000" i="1" dirty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Distribution</a:t>
                </a:r>
                <a:endParaRPr lang="en-IN" sz="4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1" y="-141513"/>
                <a:ext cx="8425339" cy="1143000"/>
              </a:xfrm>
              <a:prstGeom prst="rect">
                <a:avLst/>
              </a:prstGeom>
              <a:blipFill rotWithShape="1">
                <a:blip r:embed="rId5"/>
                <a:stretch>
                  <a:fillRect l="-3618" b="-27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2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602852"/>
                <a:ext cx="8425339" cy="4936067"/>
              </a:xfrm>
            </p:spPr>
            <p:txBody>
              <a:bodyPr>
                <a:normAutofit/>
              </a:bodyPr>
              <a:lstStyle/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</a:t>
                </a:r>
              </a:p>
              <a:p>
                <a:pPr marL="457200" lvl="1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To know the sampling distribution of mean we make use of Central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imit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heorem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Z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286000" lvl="8" indent="-457200" algn="just">
                  <a:buSzPct val="95000"/>
                  <a:buFont typeface="+mj-lt"/>
                  <a:buAutoNum type="arabicPeriod"/>
                </a:pPr>
                <a:endParaRPr lang="en-US" sz="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This require the </a:t>
                </a:r>
                <a:r>
                  <a:rPr lang="en-US" sz="1800" dirty="0" smtClean="0">
                    <a:solidFill>
                      <a:srgbClr val="073C8B"/>
                    </a:solidFill>
                    <a:latin typeface="Times New Roman" pitchFamily="18" charset="0"/>
                    <a:cs typeface="Times New Roman" pitchFamily="18" charset="0"/>
                  </a:rPr>
                  <a:t>known value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US" sz="1800" dirty="0" smtClean="0">
                    <a:solidFill>
                      <a:srgbClr val="073C8B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priori.</a:t>
                </a:r>
              </a:p>
              <a:p>
                <a:pPr marL="2286000" lvl="8" indent="-457200" algn="just">
                  <a:buSzPct val="95000"/>
                  <a:buFont typeface="+mj-lt"/>
                  <a:buAutoNum type="arabicPeriod"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However, in many situation,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certainly no more reasonable than the knowledge of the population mean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𝜇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286000" lvl="8" indent="-457200" algn="just">
                  <a:buSzPct val="95000"/>
                  <a:buFont typeface="+mj-lt"/>
                  <a:buAutoNum type="arabicPeriod"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In such situation, only measure of the standard deviation available may be the sample standard deviation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286000" lvl="8" indent="-457200" algn="just">
                  <a:buSzPct val="95000"/>
                  <a:buFont typeface="+mj-lt"/>
                  <a:buAutoNum type="arabicPeriod"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It is natural then to substitute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The problem is that the resulting statistics is not normally distributed!</a:t>
                </a:r>
              </a:p>
              <a:p>
                <a:pPr marL="2286000" lvl="8" indent="-457200" algn="just">
                  <a:buSzPct val="95000"/>
                  <a:buFont typeface="+mj-lt"/>
                  <a:buAutoNum type="arabicPeriod"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 algn="just">
                  <a:buClr>
                    <a:schemeClr val="accent3"/>
                  </a:buClr>
                  <a:buSzPct val="95000"/>
                  <a:buFont typeface="+mj-lt"/>
                  <a:buAutoNum type="arabicPeriod"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distribution is to alleviate this problem. This distribution is called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𝑠𝑡𝑢𝑑𝑒𝑛𝑡</m:t>
                    </m:r>
                    <m:r>
                      <a:rPr lang="en-US" sz="1800" i="1" dirty="0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’</m:t>
                    </m:r>
                    <m:r>
                      <a:rPr lang="en-US" sz="1800" i="1" dirty="0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73C8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sz="1800" dirty="0" smtClean="0">
                    <a:solidFill>
                      <a:srgbClr val="073C8B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 simply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𝑑𝑖𝑠𝑡𝑟𝑖𝑏𝑢𝑡𝑖𝑜𝑛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602852"/>
                <a:ext cx="8425339" cy="4936067"/>
              </a:xfrm>
              <a:blipFill rotWithShape="1">
                <a:blip r:embed="rId2"/>
                <a:stretch>
                  <a:fillRect l="-507" t="-494" r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88015" y="53315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The 𝒕 Distribution</a:t>
            </a:r>
          </a:p>
        </p:txBody>
      </p:sp>
    </p:spTree>
    <p:extLst>
      <p:ext uri="{BB962C8B-B14F-4D97-AF65-F5344CB8AC3E}">
        <p14:creationId xmlns:p14="http://schemas.microsoft.com/office/powerpoint/2010/main" val="6413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015" y="1308302"/>
                <a:ext cx="8425339" cy="4936067"/>
              </a:xfrm>
            </p:spPr>
            <p:txBody>
              <a:bodyPr>
                <a:normAutofit/>
              </a:bodyPr>
              <a:lstStyle/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015" y="1308302"/>
                <a:ext cx="8425339" cy="4936067"/>
              </a:xfrm>
              <a:blipFill rotWithShape="0">
                <a:blip r:embed="rId2"/>
                <a:stretch>
                  <a:fillRect l="-507" t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0888" y="1878098"/>
                <a:ext cx="7734300" cy="3175595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degrees of freedom actually takes the form</a:t>
                </a:r>
              </a:p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IN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IN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is a standard normal random variable,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random variable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degrees of freedom.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8" y="1878098"/>
                <a:ext cx="7734300" cy="3175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69052" y="1878098"/>
                <a:ext cx="7734300" cy="4800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Definition 5.4: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𝒕</m:t>
                    </m:r>
                    <m:r>
                      <a:rPr lang="en-US" sz="2000" b="1" i="0" dirty="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en-IN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distribution</a:t>
                </a:r>
                <a:endParaRPr lang="en-IN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52" y="1878098"/>
                <a:ext cx="7734300" cy="480060"/>
              </a:xfrm>
              <a:prstGeom prst="roundRect">
                <a:avLst/>
              </a:prstGeom>
              <a:blipFill rotWithShape="1">
                <a:blip r:embed="rId4"/>
                <a:stretch>
                  <a:fillRect l="-314" b="-10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88015" y="53315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The 𝒕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37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355" y="4807856"/>
            <a:ext cx="1583267" cy="728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015" y="978098"/>
                <a:ext cx="8425339" cy="5549698"/>
              </a:xfrm>
            </p:spPr>
            <p:txBody>
              <a:bodyPr>
                <a:noAutofit/>
              </a:bodyPr>
              <a:lstStyle/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Corollary: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,……,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be independent random variables that are all normal with mean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𝜇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Using this definition, we can develop the sampling distribution of the sample mean when the population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unknown.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That is,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Times New Roman" pitchFamily="18" charset="0"/>
                      </a:rPr>
                      <m:t>Z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has the standard normal distribution.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has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distribution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−1)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degrees of freedom.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1800" b="0" i="1" dirty="0" smtClean="0">
                    <a:latin typeface="Cambria Math"/>
                    <a:ea typeface="Cambria Math" panose="02040503050406030204" pitchFamily="18" charset="0"/>
                    <a:cs typeface="Times New Roman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cs typeface="Times New Roman" pitchFamily="18" charset="0"/>
                      </a:rPr>
                      <m:t>or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                                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9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is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𝑑𝑖𝑠𝑡𝑟𝑖𝑏𝑢𝑡𝑖𝑜𝑛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−1) 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degrees of freedom.</a:t>
                </a:r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015" y="978098"/>
                <a:ext cx="8425339" cy="5549698"/>
              </a:xfrm>
              <a:blipFill rotWithShape="1">
                <a:blip r:embed="rId2"/>
                <a:stretch>
                  <a:fillRect l="-651" t="-549" r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88015" y="53315"/>
            <a:ext cx="8425339" cy="92478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The 𝒕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612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199" y="5291666"/>
            <a:ext cx="1583267" cy="728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015" y="978098"/>
                <a:ext cx="8425339" cy="554969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finds enormous applications in comparing sample variances.</a:t>
                </a:r>
              </a:p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endParaRPr lang="en-US" sz="18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0000"/>
                  </a:lnSpc>
                  <a:buClr>
                    <a:srgbClr val="0BD0D9"/>
                  </a:buClr>
                </a:pPr>
                <a:endParaRPr lang="en-US" sz="18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Corollary: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is the Chi-squared distribution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degrees of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freedom.</a:t>
                </a: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Therefore, if we assume that we have sample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from a population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an independent sample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from another population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then the statistics </a:t>
                </a:r>
                <a:endParaRPr lang="en-US" sz="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𝐹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 algn="just">
                  <a:buClr>
                    <a:schemeClr val="accent3"/>
                  </a:buClr>
                  <a:buSzPct val="95000"/>
                  <a:buNone/>
                </a:pPr>
                <a:endParaRPr lang="en-US" sz="1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015" y="978098"/>
                <a:ext cx="8425339" cy="5549698"/>
              </a:xfrm>
              <a:blipFill rotWithShape="1">
                <a:blip r:embed="rId2"/>
                <a:stretch>
                  <a:fillRect l="-651" t="-439" r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388015" y="53315"/>
                <a:ext cx="8425339" cy="924783"/>
              </a:xfrm>
              <a:prstGeom prst="rect">
                <a:avLst/>
              </a:prstGeom>
            </p:spPr>
            <p:txBody>
              <a:bodyPr vert="horz" lIns="0" rIns="0" bIns="0"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</m:oMath>
                </a14:m>
                <a:r>
                  <a:rPr lang="en-US" sz="4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Distribution</a:t>
                </a:r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" y="53315"/>
                <a:ext cx="8425339" cy="924783"/>
              </a:xfrm>
              <a:prstGeom prst="rect">
                <a:avLst/>
              </a:prstGeom>
              <a:blipFill rotWithShape="1">
                <a:blip r:embed="rId3"/>
                <a:stretch>
                  <a:fillRect l="-3690" b="-33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9786" y="1496481"/>
                <a:ext cx="7734300" cy="1856319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prstClr val="black"/>
                    </a:solidFill>
                  </a:rPr>
                  <a:t>The statistics F is defined to be the ratio of two independent Chi-Squared random variables, each divided by its number of degrees of freedom. Hence,</a:t>
                </a:r>
              </a:p>
              <a:p>
                <a:pPr algn="just"/>
                <a:r>
                  <a:rPr lang="en-US" b="0" dirty="0" smtClean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6" y="1496481"/>
                <a:ext cx="7734300" cy="18563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09786" y="1497098"/>
                <a:ext cx="7734300" cy="4800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Definition 5.5: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</m:oMath>
                </a14:m>
                <a:r>
                  <a:rPr lang="en-IN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distribution</a:t>
                </a:r>
                <a:endParaRPr lang="en-IN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6" y="1497098"/>
                <a:ext cx="7734300" cy="480060"/>
              </a:xfrm>
              <a:prstGeom prst="roundRect">
                <a:avLst/>
              </a:prstGeom>
              <a:blipFill rotWithShape="0">
                <a:blip r:embed="rId5"/>
                <a:stretch>
                  <a:fillRect l="-314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4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US" dirty="0" smtClean="0">
                <a:solidFill>
                  <a:srgbClr val="0070C0"/>
                </a:solidFill>
              </a:rPr>
              <a:t>Probability and Statistics for </a:t>
            </a:r>
            <a:r>
              <a:rPr lang="en-US" dirty="0" err="1" smtClean="0">
                <a:solidFill>
                  <a:srgbClr val="0070C0"/>
                </a:solidFill>
              </a:rPr>
              <a:t>Enginneers</a:t>
            </a:r>
            <a:r>
              <a:rPr lang="en-US" dirty="0" smtClean="0">
                <a:solidFill>
                  <a:srgbClr val="0070C0"/>
                </a:solidFill>
              </a:rPr>
              <a:t> and Scientists (8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Ed.) by Ronald E. Walpole, Sharon L. Myers, Keying Ye (Pearson), 2013.</a:t>
            </a: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248" y="4788914"/>
            <a:ext cx="7381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dirty="0" smtClean="0">
                <a:solidFill>
                  <a:srgbClr val="7CCA62">
                    <a:lumMod val="50000"/>
                  </a:srgbClr>
                </a:solidFill>
              </a:rPr>
              <a:t>You may post your question(s) at the “Discussion Forum” maintained in the course Web page!</a:t>
            </a:r>
            <a:endParaRPr lang="en-IN" dirty="0">
              <a:solidFill>
                <a:srgbClr val="7CCA6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 smtClean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What are the degrees of freedom in the following cases.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Case 1: A single number.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Case 2: A list of </a:t>
            </a:r>
            <a:r>
              <a:rPr lang="en-US" sz="2400" i="1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70C0"/>
                </a:solidFill>
              </a:rPr>
              <a:t> numbers.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Case 3: a table of data with </a:t>
            </a:r>
            <a:r>
              <a:rPr lang="en-US" sz="2400" i="1" dirty="0" smtClean="0">
                <a:solidFill>
                  <a:srgbClr val="0070C0"/>
                </a:solidFill>
              </a:rPr>
              <a:t>m</a:t>
            </a:r>
            <a:r>
              <a:rPr lang="en-US" sz="2400" dirty="0" smtClean="0">
                <a:solidFill>
                  <a:srgbClr val="0070C0"/>
                </a:solidFill>
              </a:rPr>
              <a:t> rows and </a:t>
            </a:r>
            <a:r>
              <a:rPr lang="en-US" sz="2400" i="1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70C0"/>
                </a:solidFill>
              </a:rPr>
              <a:t> columns.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Case 4: a data cube with </a:t>
            </a:r>
            <a:r>
              <a:rPr lang="en-US" sz="2400" dirty="0">
                <a:solidFill>
                  <a:srgbClr val="0070C0"/>
                </a:solidFill>
              </a:rPr>
              <a:t>dimension </a:t>
            </a:r>
            <a:r>
              <a:rPr lang="en-US" sz="2400" i="1" dirty="0" err="1" smtClean="0">
                <a:solidFill>
                  <a:srgbClr val="0070C0"/>
                </a:solidFill>
              </a:rPr>
              <a:t>m×n×p</a:t>
            </a:r>
            <a:r>
              <a:rPr lang="en-US" sz="2400" i="1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 smtClean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0070C0"/>
                </a:solidFill>
              </a:rPr>
              <a:t>In the following, two normal sampling distributions are shown with parameters n, </a:t>
            </a:r>
            <a:r>
              <a:rPr lang="el-GR" dirty="0" smtClean="0">
                <a:solidFill>
                  <a:srgbClr val="0070C0"/>
                </a:solidFill>
              </a:rPr>
              <a:t>μ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l-GR" dirty="0" smtClean="0">
                <a:solidFill>
                  <a:srgbClr val="0070C0"/>
                </a:solidFill>
              </a:rPr>
              <a:t>σ</a:t>
            </a:r>
            <a:r>
              <a:rPr lang="en-US" dirty="0" smtClean="0">
                <a:solidFill>
                  <a:srgbClr val="0070C0"/>
                </a:solidFill>
              </a:rPr>
              <a:t> (all symbols bear their usual meanings).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What are the relations among the parameters in the two?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43" y="3456744"/>
            <a:ext cx="3182667" cy="1817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98176" y="3272078"/>
                <a:ext cx="11001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76" y="3272078"/>
                <a:ext cx="110010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6843" y="4180625"/>
                <a:ext cx="1116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843" y="4180625"/>
                <a:ext cx="11160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2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 this presentation…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79883"/>
                <a:ext cx="8501751" cy="43891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concept of sampling distribution</a:t>
                </a:r>
              </a:p>
              <a:p>
                <a:pPr lvl="8"/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 of sampling distributions</a:t>
                </a:r>
              </a:p>
              <a:p>
                <a:pPr lvl="7"/>
                <a:endPara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 with sampling distributions</a:t>
                </a:r>
              </a:p>
              <a:p>
                <a:pPr lvl="8"/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limit theorem</a:t>
                </a:r>
              </a:p>
              <a:p>
                <a:pPr lvl="8"/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 of Central limit theorem</a:t>
                </a:r>
              </a:p>
              <a:p>
                <a:pPr lvl="8"/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Major sampling distributions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600" b="1" i="1" dirty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-distribution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79883"/>
                <a:ext cx="8501751" cy="4389120"/>
              </a:xfrm>
              <a:blipFill rotWithShape="1">
                <a:blip r:embed="rId2"/>
                <a:stretch>
                  <a:fillRect l="-502" t="-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 smtClean="0"/>
              <a:t>Questions of the day…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Suppose,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and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denote the sample mean and standard deviation of a sample. Assume that population follows normal distribution with population mean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70C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70C0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. Write down the expression of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z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and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values with degree of freedom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04948" y="1496907"/>
            <a:ext cx="8425339" cy="4859450"/>
          </a:xfrm>
        </p:spPr>
        <p:txBody>
          <a:bodyPr>
            <a:normAutofit/>
          </a:bodyPr>
          <a:lstStyle/>
          <a:p>
            <a:pPr marL="273050" lvl="2" indent="0" algn="just">
              <a:buClr>
                <a:schemeClr val="accent3"/>
              </a:buClr>
              <a:buSzPct val="9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task of statistical inference, we usually follow the following steps:</a:t>
            </a:r>
          </a:p>
          <a:p>
            <a:pPr marL="273050" lvl="2" indent="0" algn="just">
              <a:buClr>
                <a:schemeClr val="accent3"/>
              </a:buClr>
              <a:buSzPct val="95000"/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615950" lvl="2" indent="-342900" algn="just">
              <a:buClr>
                <a:schemeClr val="accent3"/>
              </a:buClr>
              <a:buSzPct val="95000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890270" lvl="3" indent="-342900" algn="just">
              <a:buSzPct val="95000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70430" lvl="8" indent="-342900" algn="just">
              <a:buSzPct val="95000"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chemeClr val="accent3"/>
              </a:buClr>
              <a:buSzPct val="95000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890270" lvl="3" indent="-342900" algn="just">
              <a:buSzPct val="95000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sample.</a:t>
            </a:r>
          </a:p>
          <a:p>
            <a:pPr marL="2170430" lvl="8" indent="-342900" algn="just">
              <a:buSzPct val="95000"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chemeClr val="accent3"/>
              </a:buClr>
              <a:buSzPct val="95000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</a:t>
            </a:r>
          </a:p>
          <a:p>
            <a:pPr marL="890270" lvl="3" indent="-342900" algn="just">
              <a:buSzPct val="95000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statistics we made various statements concerning the values of population parameters.</a:t>
            </a:r>
          </a:p>
          <a:p>
            <a:pPr marL="1164590" lvl="4" indent="-342900" algn="just">
              <a:buSzPct val="95000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population mean from the sample mean, etc.</a:t>
            </a:r>
          </a:p>
          <a:p>
            <a:pPr marL="273050" lvl="2" indent="0" algn="just">
              <a:buClr>
                <a:schemeClr val="accent3"/>
              </a:buClr>
              <a:buSzPct val="9500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4948" y="260648"/>
            <a:ext cx="8425339" cy="9476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04948" y="1496907"/>
            <a:ext cx="8425339" cy="4859450"/>
          </a:xfrm>
        </p:spPr>
        <p:txBody>
          <a:bodyPr>
            <a:normAutofit/>
          </a:bodyPr>
          <a:lstStyle/>
          <a:p>
            <a:pPr marL="273050" lvl="2" indent="0" algn="just">
              <a:buClr>
                <a:schemeClr val="accent3"/>
              </a:buClr>
              <a:buSzPct val="95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terminology which are closely associated to the above-mentioned tasks are reproduced below.</a:t>
            </a:r>
          </a:p>
          <a:p>
            <a:pPr marL="2170430" lvl="8" indent="-342900" algn="just">
              <a:buClr>
                <a:srgbClr val="0BD0D9"/>
              </a:buClr>
              <a:buSzPct val="95000"/>
            </a:pPr>
            <a:endParaRPr lang="en-US" sz="11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rgbClr val="0BD0D9"/>
              </a:buClr>
              <a:buSzPct val="95000"/>
            </a:pPr>
            <a:r>
              <a:rPr lang="en-US" sz="1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Population: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the totality of the observation, with which we are concerned.</a:t>
            </a:r>
          </a:p>
          <a:p>
            <a:pPr marL="2170430" lvl="8" indent="-342900" algn="just">
              <a:buClr>
                <a:srgbClr val="0BD0D9"/>
              </a:buClr>
              <a:buSzPct val="95000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rgbClr val="0BD0D9"/>
              </a:buClr>
              <a:buSzPct val="95000"/>
            </a:pPr>
            <a:r>
              <a:rPr lang="en-US" sz="1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Sample: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sample is a subset of a population.</a:t>
            </a:r>
          </a:p>
          <a:p>
            <a:pPr marL="2170430" lvl="8" indent="-342900" algn="just">
              <a:buClr>
                <a:srgbClr val="0BD0D9"/>
              </a:buClr>
              <a:buSzPct val="95000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rgbClr val="0BD0D9"/>
              </a:buClr>
              <a:buSzPct val="95000"/>
            </a:pPr>
            <a:r>
              <a:rPr lang="en-US" sz="1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variable: 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 is a function that associates a real number with each element in the sample.</a:t>
            </a:r>
          </a:p>
          <a:p>
            <a:pPr marL="2170430" lvl="8" indent="-342900" algn="just">
              <a:buClr>
                <a:srgbClr val="0BD0D9"/>
              </a:buClr>
              <a:buSzPct val="95000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rgbClr val="0BD0D9"/>
              </a:buClr>
              <a:buSzPct val="95000"/>
            </a:pPr>
            <a:r>
              <a:rPr lang="en-US" sz="1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Statistics: 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function of the random variable constituting random sample is called a statistics.</a:t>
            </a:r>
          </a:p>
          <a:p>
            <a:pPr marL="2170430" lvl="8" indent="-342900" algn="just">
              <a:buClr>
                <a:srgbClr val="0BD0D9"/>
              </a:buClr>
              <a:buSzPct val="95000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2" indent="-342900" algn="just">
              <a:buClr>
                <a:srgbClr val="0BD0D9"/>
              </a:buClr>
              <a:buSzPct val="95000"/>
            </a:pPr>
            <a:r>
              <a:rPr lang="en-US" sz="1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inference: 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analysis basically concerned with generalization and prediction.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4948" y="260648"/>
            <a:ext cx="8425339" cy="86602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Basic terminologies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07" y="1523394"/>
            <a:ext cx="8425339" cy="49536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facts, which are key to statistical inference.</a:t>
            </a:r>
          </a:p>
          <a:p>
            <a:pPr algn="just"/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parameters are fixed number whose values are usually </a:t>
            </a:r>
            <a:r>
              <a:rPr lang="en-US" sz="1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82980" lvl="2" indent="-342900" algn="just">
              <a:buFont typeface="+mj-lt"/>
              <a:buAutoNum type="arabicPeriod"/>
            </a:pPr>
            <a:endParaRPr lang="en-US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statistics are known values for any given sample, but </a:t>
            </a:r>
            <a:r>
              <a:rPr lang="en-US" sz="1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from sample to sample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even taken from the same population.</a:t>
            </a:r>
          </a:p>
          <a:p>
            <a:pPr marL="0" indent="0" algn="just">
              <a:buNone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it is unlikely for any two samples drawn independently, producing identical values of sample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 algn="just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</a:t>
            </a:r>
            <a:r>
              <a:rPr lang="en-US" sz="1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variability of sample statistics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always present and must be accounted for in any inferential procedure.</a:t>
            </a:r>
          </a:p>
          <a:p>
            <a:pPr lvl="8" algn="just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variability is called </a:t>
            </a:r>
            <a:r>
              <a:rPr lang="en-US" sz="1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variation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 algn="just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statistics is random variable and like any other random variable, a sample statistics has a probability distribution.</a:t>
            </a:r>
          </a:p>
          <a:p>
            <a:pPr marL="0" indent="0" algn="just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073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probability distribution for random variable is not applicable to sample statistics?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4948" y="260648"/>
            <a:ext cx="8425339" cy="91500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Inference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828" y="1533041"/>
                <a:ext cx="8425339" cy="482331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precisely, sampling distributions are probability distributions and used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describe the variability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sample 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statistics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sample mean (hereafter, will be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called the </a:t>
                </a:r>
                <a:r>
                  <a:rPr lang="en-US" sz="1800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 distribution of the mean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(also, referred to as the distribution of sample mean). </a:t>
                </a:r>
              </a:p>
              <a:p>
                <a:pPr lvl="8" algn="just"/>
                <a:endParaRPr lang="en-US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call </a:t>
                </a:r>
                <a:r>
                  <a:rPr lang="en-US" sz="1800" dirty="0" smtClean="0">
                    <a:solidFill>
                      <a:srgbClr val="073C8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 distribution of variance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(denoted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8" algn="just"/>
                <a:endParaRPr lang="en-US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different random samples of a population, we are to make inference on the parameters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(of the population).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828" y="1533041"/>
                <a:ext cx="8425339" cy="4823315"/>
              </a:xfrm>
              <a:blipFill rotWithShape="0">
                <a:blip r:embed="rId2"/>
                <a:stretch>
                  <a:fillRect l="-651" t="-631" r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4948" y="260648"/>
            <a:ext cx="8425339" cy="79254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651" y="2501345"/>
            <a:ext cx="7734300" cy="1354247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 smtClean="0">
              <a:solidFill>
                <a:prstClr val="black"/>
              </a:solidFill>
            </a:endParaRPr>
          </a:p>
          <a:p>
            <a:pPr algn="just"/>
            <a:r>
              <a:rPr lang="en-US" dirty="0" smtClean="0">
                <a:solidFill>
                  <a:prstClr val="black"/>
                </a:solidFill>
              </a:rPr>
              <a:t>The sampling distribution of a statistics is the probability distribution of that statistics.</a:t>
            </a:r>
            <a:endParaRPr lang="en-IN" dirty="0">
              <a:solidFill>
                <a:srgbClr val="A5002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4651" y="2489622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Definition 5.1: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786" y="6356357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998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948" y="1072285"/>
                <a:ext cx="8425339" cy="1356357"/>
              </a:xfrm>
            </p:spPr>
            <p:txBody>
              <a:bodyPr>
                <a:normAutofit fontScale="92500" lnSpcReduction="20000"/>
              </a:bodyPr>
              <a:lstStyle/>
              <a:p>
                <a:pPr marL="1089025" lvl="1" indent="-1089025" algn="just">
                  <a:buClr>
                    <a:schemeClr val="accent3"/>
                  </a:buClr>
                  <a:buSzPct val="95000"/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5.1: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-612000" algn="just"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five identical balls numbered and measured as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900" b="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</m:t>
                    </m:r>
                    <m:r>
                      <a:rPr lang="en-US" sz="1900" b="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3, </m:t>
                    </m:r>
                    <m:r>
                      <a:rPr lang="en-US" sz="1900" b="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n-US" sz="19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5</m:t>
                    </m:r>
                  </m:oMath>
                </a14:m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Consider an experiment consisting of drawing two balls, replacing the first before drawing the second, and then computing the mean of the values of the two balls.</a:t>
                </a:r>
              </a:p>
              <a:p>
                <a:pPr marL="0" indent="-612000" algn="just"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table lists all possible samples and their mean.</a:t>
                </a:r>
              </a:p>
              <a:p>
                <a:pPr marL="1089025" lvl="1" indent="-1089025" algn="just">
                  <a:buClr>
                    <a:schemeClr val="accent3"/>
                  </a:buClr>
                  <a:buSzPct val="95000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2" indent="0" algn="just">
                  <a:buClr>
                    <a:schemeClr val="accent3"/>
                  </a:buClr>
                  <a:buSzPct val="95000"/>
                  <a:buNone/>
                </a:pPr>
                <a:endParaRPr lang="en-US" sz="1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-274320" algn="just">
                  <a:buClr>
                    <a:schemeClr val="accent3"/>
                  </a:buClr>
                  <a:buSzPct val="95000"/>
                </a:pP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8" y="1072285"/>
                <a:ext cx="8425339" cy="1356357"/>
              </a:xfrm>
              <a:blipFill rotWithShape="1">
                <a:blip r:embed="rId2"/>
                <a:stretch>
                  <a:fillRect l="-578" t="-4505" r="-578" b="-22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404948" y="-120350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400656"/>
                  </p:ext>
                </p:extLst>
              </p:nvPr>
            </p:nvGraphicFramePr>
            <p:xfrm>
              <a:off x="597761" y="2457802"/>
              <a:ext cx="2766218" cy="403738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03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3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31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73C8B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073C8B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73C8B"/>
                              </a:solidFill>
                            </a:rPr>
                            <a:t>Mean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 smtClean="0">
                                      <a:solidFill>
                                        <a:srgbClr val="073C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73C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073C8B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+mj-lt"/>
                            </a:rPr>
                            <a:t>[1,1]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[1,2]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[1,3]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[1,4]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[1,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[2,1]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[2,2]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[2,3]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400656"/>
                  </p:ext>
                </p:extLst>
              </p:nvPr>
            </p:nvGraphicFramePr>
            <p:xfrm>
              <a:off x="597761" y="2457802"/>
              <a:ext cx="2766218" cy="403738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03830"/>
                    <a:gridCol w="1362388"/>
                  </a:tblGrid>
                  <a:tr h="463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r="-97391" b="-77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b="-776316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smtClean="0">
                              <a:latin typeface="+mj-lt"/>
                            </a:rPr>
                            <a:t>[1,1]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104110" b="-70821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4110" r="-97391" b="-6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204110" b="-60821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0000" r="-9739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300000" b="-500000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05479" r="-97391" b="-4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405479" b="-4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505479" r="-97391" b="-3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505479" b="-3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605479" r="-97391" b="-2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605479" b="-2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695946" r="-97391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695946" b="-104054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806849" r="-97391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2679" t="-806849" b="-54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601504"/>
                  </p:ext>
                </p:extLst>
              </p:nvPr>
            </p:nvGraphicFramePr>
            <p:xfrm>
              <a:off x="3367268" y="2474124"/>
              <a:ext cx="2732346" cy="403738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866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57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31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73C8B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073C8B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73C8B"/>
                              </a:solidFill>
                            </a:rPr>
                            <a:t>Mean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 smtClean="0">
                                      <a:solidFill>
                                        <a:srgbClr val="073C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73C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073C8B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+mj-lt"/>
                            </a:rPr>
                            <a:t>[2,4]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[2,5]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[3,1]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[3,2]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[3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[3,4]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[3,5]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[4,1]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601504"/>
                  </p:ext>
                </p:extLst>
              </p:nvPr>
            </p:nvGraphicFramePr>
            <p:xfrm>
              <a:off x="3367268" y="2474124"/>
              <a:ext cx="2732346" cy="403738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86640"/>
                    <a:gridCol w="1345706"/>
                  </a:tblGrid>
                  <a:tr h="463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316" r="-96930" b="-77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1316" b="-776316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+mj-lt"/>
                            </a:rPr>
                            <a:t>[2,4]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105479" b="-70821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205479" r="-96930" b="-6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205479" b="-60821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01351" r="-9693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301351" b="-500000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406849" r="-96930" b="-4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406849" b="-4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506849" r="-96930" b="-3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506849" b="-3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606849" r="-96930" b="-2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606849" b="-2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697297" r="-96930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697297" b="-104054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808219" r="-9693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3167" t="-808219" b="-54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41299"/>
                  </p:ext>
                </p:extLst>
              </p:nvPr>
            </p:nvGraphicFramePr>
            <p:xfrm>
              <a:off x="6079029" y="2480770"/>
              <a:ext cx="2732346" cy="44841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866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57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31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73C8B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073C8B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73C8B"/>
                              </a:solidFill>
                            </a:rPr>
                            <a:t>Mean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 smtClean="0">
                                      <a:solidFill>
                                        <a:srgbClr val="073C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73C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dirty="0" smtClean="0">
                                  <a:solidFill>
                                    <a:srgbClr val="073C8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073C8B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+mj-lt"/>
                            </a:rPr>
                            <a:t>[4,2]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[4,3]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[4,4]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[4,5]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[5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oMath>
                          </a14:m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[5,2]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[5,3]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[5,4]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467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[5,5]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41299"/>
                  </p:ext>
                </p:extLst>
              </p:nvPr>
            </p:nvGraphicFramePr>
            <p:xfrm>
              <a:off x="6079029" y="2480770"/>
              <a:ext cx="2732346" cy="44841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86640"/>
                    <a:gridCol w="1345706"/>
                  </a:tblGrid>
                  <a:tr h="463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316" r="-97797" b="-872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1316" r="-452" b="-872368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+mj-lt"/>
                            </a:rPr>
                            <a:t>[4,2]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105479" r="-452" b="-80821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2703" r="-97797" b="-6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202703" r="-452" b="-697297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6849" r="-97797" b="-6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306849" r="-452" b="-6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406849" r="-97797" b="-5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406849" r="-452" b="-50684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500000" r="-9779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500000" r="-452" b="-400000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608219" r="-97797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608219" r="-452" b="-30547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708219" r="-97797" b="-2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708219" r="-452" b="-205479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797297" r="-9779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797297" r="-452" b="-102703"/>
                          </a:stretch>
                        </a:blipFill>
                      </a:tcPr>
                    </a:tc>
                  </a:tr>
                  <a:tr h="446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09589" r="-9779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715" t="-909589" r="-452" b="-41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21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3203N: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04947" y="1261807"/>
            <a:ext cx="8425339" cy="3363685"/>
          </a:xfrm>
        </p:spPr>
        <p:txBody>
          <a:bodyPr>
            <a:normAutofit/>
          </a:bodyPr>
          <a:lstStyle/>
          <a:p>
            <a:pPr marL="0" lvl="1" indent="0" algn="just">
              <a:buClr>
                <a:schemeClr val="accent3"/>
              </a:buClr>
              <a:buSzPct val="950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pPr marL="0" lvl="1" indent="0" algn="just">
              <a:buClr>
                <a:schemeClr val="accent3"/>
              </a:buClr>
              <a:buSzPct val="95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Clr>
                <a:schemeClr val="accent3"/>
              </a:buClr>
              <a:buSzPct val="95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 algn="just">
              <a:buClr>
                <a:schemeClr val="accent3"/>
              </a:buClr>
              <a:buSzPct val="95000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4948" y="65917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46986"/>
                  </p:ext>
                </p:extLst>
              </p:nvPr>
            </p:nvGraphicFramePr>
            <p:xfrm>
              <a:off x="1497121" y="1707739"/>
              <a:ext cx="6240990" cy="983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2409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46986"/>
                  </p:ext>
                </p:extLst>
              </p:nvPr>
            </p:nvGraphicFramePr>
            <p:xfrm>
              <a:off x="1497121" y="1707739"/>
              <a:ext cx="6240990" cy="983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99"/>
                    <a:gridCol w="624099"/>
                    <a:gridCol w="624099"/>
                    <a:gridCol w="624099"/>
                    <a:gridCol w="624099"/>
                    <a:gridCol w="624099"/>
                    <a:gridCol w="624099"/>
                    <a:gridCol w="624099"/>
                    <a:gridCol w="624099"/>
                    <a:gridCol w="6240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71" t="-1639" r="-899029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961" t="-1639" r="-807843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700000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941" t="-1639" r="-606863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029" t="-1639" r="-500971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922" t="-1639" r="-405882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8058" t="-1639" r="-301942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902" t="-1639" r="-204902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7087" t="-1639" r="-102913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5882" t="-1639" r="-3922" b="-168852"/>
                          </a:stretch>
                        </a:blipFill>
                      </a:tcPr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71" t="-61386" r="-899029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961" t="-61386" r="-80784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61386" r="-7000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941" t="-61386" r="-60686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029" t="-61386" r="-50097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922" t="-61386" r="-40588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8058" t="-61386" r="-30194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902" t="-61386" r="-20490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7087" t="-61386" r="-10291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5882" t="-61386" r="-3922" b="-19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7072"/>
              </p:ext>
            </p:extLst>
          </p:nvPr>
        </p:nvGraphicFramePr>
        <p:xfrm>
          <a:off x="2652425" y="2939782"/>
          <a:ext cx="3721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Visio" r:id="rId4" imgW="3720811" imgH="2898180" progId="Visio.Drawing.11">
                  <p:embed/>
                </p:oleObj>
              </mc:Choice>
              <mc:Fallback>
                <p:oleObj name="Visio" r:id="rId4" imgW="3720811" imgH="28981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25" y="2939782"/>
                        <a:ext cx="3721100" cy="289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1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1320</Words>
  <Application>Microsoft Office PowerPoint</Application>
  <PresentationFormat>Custom</PresentationFormat>
  <Paragraphs>430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宋体</vt:lpstr>
      <vt:lpstr>Arial</vt:lpstr>
      <vt:lpstr>Calibri</vt:lpstr>
      <vt:lpstr>Cambria Math</vt:lpstr>
      <vt:lpstr>Constantia</vt:lpstr>
      <vt:lpstr>Times New Roman</vt:lpstr>
      <vt:lpstr>Wingdings 2</vt:lpstr>
      <vt:lpstr>Flow</vt:lpstr>
      <vt:lpstr>1_Flow</vt:lpstr>
      <vt:lpstr>2_Flow</vt:lpstr>
      <vt:lpstr>3_Flow</vt:lpstr>
      <vt:lpstr>Visio</vt:lpstr>
      <vt:lpstr>Data Analytics (CS3203N)</vt:lpstr>
      <vt:lpstr>Quote of the day..</vt:lpstr>
      <vt:lpstr>In this presentation…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Sampling Distributions</vt:lpstr>
      <vt:lpstr>The χ^2 Distribution</vt:lpstr>
      <vt:lpstr>The χ^2 Distribution</vt:lpstr>
      <vt:lpstr>PowerPoint Presentation</vt:lpstr>
      <vt:lpstr>The χ^2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  <vt:lpstr>Questions of the day…</vt:lpstr>
      <vt:lpstr>Questions of the day…</vt:lpstr>
      <vt:lpstr>Questions of the day…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Shabnam;Tauheed</dc:creator>
  <cp:lastModifiedBy>DCISM</cp:lastModifiedBy>
  <cp:revision>682</cp:revision>
  <dcterms:created xsi:type="dcterms:W3CDTF">2016-07-28T11:27:44Z</dcterms:created>
  <dcterms:modified xsi:type="dcterms:W3CDTF">2022-03-02T03:49:48Z</dcterms:modified>
</cp:coreProperties>
</file>