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41"/>
  </p:notesMasterIdLst>
  <p:sldIdLst>
    <p:sldId id="275" r:id="rId7"/>
    <p:sldId id="370" r:id="rId8"/>
    <p:sldId id="2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405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294" r:id="rId39"/>
    <p:sldId id="376" r:id="rId40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06" y="108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01/03/2022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B4A4-1ABA-4A22-960D-5E7E54A2B83F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96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9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9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3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82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28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82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40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50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8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663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4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71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6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96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77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40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02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0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1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69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439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37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310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2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807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0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4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9F4910-FB80-4F43-BF18-36D3210ED4A4}" type="datetimeFigureOut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01-03-2022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contrib/Verzani-SimpleR.pdf" TargetMode="Externa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cran.r-project.org/bin/" TargetMode="Externa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aarnet.edu.au/pub/CRAN" TargetMode="Externa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CS3203N)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 smtClean="0">
                <a:solidFill>
                  <a:srgbClr val="FFFF00"/>
                </a:solidFill>
              </a:rPr>
              <a:t>Lecture #4</a:t>
            </a:r>
          </a:p>
          <a:p>
            <a:pPr algn="l">
              <a:buClr>
                <a:srgbClr val="0BD0D9"/>
              </a:buClr>
            </a:pPr>
            <a:r>
              <a:rPr lang="en-US" sz="2800" b="1" dirty="0" smtClean="0">
                <a:solidFill>
                  <a:srgbClr val="FFFF00"/>
                </a:solidFill>
              </a:rPr>
              <a:t>Programming with R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run with R in Windows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412776"/>
            <a:ext cx="8291264" cy="51125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R icon on the Desktop and the R Console will open.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while the program loads. You observe something like this.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86" y="2196644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164" y="6156012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your 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at the prompt line 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31" y="1505267"/>
            <a:ext cx="7422913" cy="51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40268"/>
            <a:ext cx="8425339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from R console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75" y="2468880"/>
            <a:ext cx="2941169" cy="4389120"/>
          </a:xfrm>
        </p:spPr>
        <p:txBody>
          <a:bodyPr/>
          <a:lstStyle/>
          <a:p>
            <a:pPr lvl="1"/>
            <a:r>
              <a:rPr lang="en-US" dirty="0" err="1" smtClean="0"/>
              <a:t>help.start</a:t>
            </a:r>
            <a:r>
              <a:rPr lang="en-US" dirty="0"/>
              <a:t>()</a:t>
            </a:r>
            <a:endParaRPr lang="en-GB" sz="1600" dirty="0"/>
          </a:p>
          <a:p>
            <a:pPr lvl="1"/>
            <a:r>
              <a:rPr lang="en-US" dirty="0"/>
              <a:t>help(topic)</a:t>
            </a:r>
            <a:endParaRPr lang="en-GB" sz="1600" dirty="0"/>
          </a:p>
          <a:p>
            <a:pPr lvl="1"/>
            <a:r>
              <a:rPr lang="en-US" dirty="0"/>
              <a:t>?topic</a:t>
            </a:r>
            <a:endParaRPr lang="en-GB" sz="1600" dirty="0"/>
          </a:p>
          <a:p>
            <a:pPr lvl="1"/>
            <a:r>
              <a:rPr lang="en-US" dirty="0"/>
              <a:t>??topic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78310"/>
            <a:ext cx="8425339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command in integrated environment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514475"/>
            <a:ext cx="84391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R for simple </a:t>
            </a:r>
            <a:r>
              <a:rPr lang="en-US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3+5</a:t>
            </a:r>
            <a:endParaRPr lang="en-GB" dirty="0"/>
          </a:p>
          <a:p>
            <a:r>
              <a:rPr lang="en-US" dirty="0"/>
              <a:t>&gt; 12 + 3 / 4 – 5 + 3*8</a:t>
            </a:r>
            <a:endParaRPr lang="en-GB" dirty="0"/>
          </a:p>
          <a:p>
            <a:r>
              <a:rPr lang="en-US" dirty="0"/>
              <a:t>&gt; (12 + 3 / 4 – 5) + 3*8</a:t>
            </a:r>
            <a:endParaRPr lang="en-GB" dirty="0"/>
          </a:p>
          <a:p>
            <a:r>
              <a:rPr lang="en-US" dirty="0"/>
              <a:t>&gt; pi * 2^3 – </a:t>
            </a:r>
            <a:r>
              <a:rPr lang="en-US" dirty="0" err="1"/>
              <a:t>sqrt</a:t>
            </a:r>
            <a:r>
              <a:rPr lang="en-US" dirty="0"/>
              <a:t>(4)</a:t>
            </a:r>
            <a:endParaRPr lang="en-GB" dirty="0"/>
          </a:p>
          <a:p>
            <a:r>
              <a:rPr lang="en-US" dirty="0"/>
              <a:t>&gt;factorial(4)</a:t>
            </a:r>
            <a:endParaRPr lang="en-GB" dirty="0"/>
          </a:p>
          <a:p>
            <a:r>
              <a:rPr lang="en-US" dirty="0"/>
              <a:t>&gt;log(2,10)</a:t>
            </a:r>
            <a:endParaRPr lang="en-GB" dirty="0"/>
          </a:p>
          <a:p>
            <a:r>
              <a:rPr lang="en-US" dirty="0"/>
              <a:t>&gt;log(2, base=10)</a:t>
            </a:r>
            <a:endParaRPr lang="en-GB" dirty="0"/>
          </a:p>
          <a:p>
            <a:r>
              <a:rPr lang="en-US" dirty="0"/>
              <a:t>&gt;log10(2)</a:t>
            </a:r>
            <a:endParaRPr lang="en-GB" dirty="0"/>
          </a:p>
          <a:p>
            <a:r>
              <a:rPr lang="en-US" dirty="0"/>
              <a:t>&gt;log(2)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15551" y="3536329"/>
            <a:ext cx="209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ignores spaces</a:t>
            </a:r>
            <a:endParaRPr lang="en-GB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86506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store results of calculations for future use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845169"/>
            <a:ext cx="8425339" cy="4389120"/>
          </a:xfrm>
        </p:spPr>
        <p:txBody>
          <a:bodyPr/>
          <a:lstStyle/>
          <a:p>
            <a:r>
              <a:rPr lang="en-US" dirty="0"/>
              <a:t>&gt;  x = 3+5</a:t>
            </a:r>
            <a:endParaRPr lang="en-GB" dirty="0"/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/>
              <a:t>&gt;  y = 12 + 3 / 4 – 5 + 3*8</a:t>
            </a:r>
            <a:endParaRPr lang="en-GB" dirty="0"/>
          </a:p>
          <a:p>
            <a:r>
              <a:rPr lang="en-US" dirty="0"/>
              <a:t>&gt; y</a:t>
            </a:r>
            <a:endParaRPr lang="en-GB" dirty="0"/>
          </a:p>
          <a:p>
            <a:r>
              <a:rPr lang="en-US" dirty="0"/>
              <a:t>&gt; z =  (12 + 3 / 4 – 5) + 3*8</a:t>
            </a:r>
            <a:endParaRPr lang="en-GB" dirty="0"/>
          </a:p>
          <a:p>
            <a:r>
              <a:rPr lang="en-US" dirty="0"/>
              <a:t>&gt; z</a:t>
            </a:r>
            <a:endParaRPr lang="en-GB" dirty="0"/>
          </a:p>
          <a:p>
            <a:r>
              <a:rPr lang="en-US" dirty="0"/>
              <a:t>&gt; A </a:t>
            </a:r>
            <a:r>
              <a:rPr lang="en-US" dirty="0" smtClean="0"/>
              <a:t>&lt;- </a:t>
            </a:r>
            <a:r>
              <a:rPr lang="en-US" dirty="0"/>
              <a:t>6 + 8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no space </a:t>
            </a:r>
            <a:r>
              <a:rPr lang="en-US" dirty="0" smtClean="0">
                <a:solidFill>
                  <a:srgbClr val="0070C0"/>
                </a:solidFill>
              </a:rPr>
              <a:t>should be between </a:t>
            </a:r>
            <a:r>
              <a:rPr lang="en-US" dirty="0">
                <a:solidFill>
                  <a:srgbClr val="0070C0"/>
                </a:solidFill>
              </a:rPr>
              <a:t>&lt; &amp; -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a             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Note: R </a:t>
            </a:r>
            <a:r>
              <a:rPr lang="en-US" dirty="0">
                <a:solidFill>
                  <a:srgbClr val="0070C0"/>
                </a:solidFill>
              </a:rPr>
              <a:t>is case sensitive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0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87124"/>
            <a:ext cx="8425339" cy="43891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Don't use underscores ( _ ) or hyphens ( - ) in identifiers. </a:t>
            </a:r>
            <a:endParaRPr lang="en-GB" dirty="0"/>
          </a:p>
          <a:p>
            <a:pPr lvl="8"/>
            <a:endParaRPr lang="en-GB" dirty="0"/>
          </a:p>
          <a:p>
            <a:pPr lvl="0"/>
            <a:r>
              <a:rPr lang="en-US" dirty="0"/>
              <a:t>The preferred form for variable names is all lower case letters and words separated with </a:t>
            </a:r>
            <a:r>
              <a:rPr lang="en-US" dirty="0" smtClean="0"/>
              <a:t>dots (variable.name) but </a:t>
            </a:r>
            <a:r>
              <a:rPr lang="en-US" dirty="0" err="1" smtClean="0"/>
              <a:t>variableName</a:t>
            </a:r>
            <a:r>
              <a:rPr lang="en-US" dirty="0"/>
              <a:t> is also </a:t>
            </a:r>
            <a:r>
              <a:rPr lang="en-US" dirty="0" smtClean="0"/>
              <a:t>accepted.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avg.clicks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avg_Clicks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BAD</a:t>
            </a:r>
            <a:endParaRPr lang="en-GB" dirty="0">
              <a:solidFill>
                <a:srgbClr val="0070C0"/>
              </a:solidFill>
            </a:endParaRPr>
          </a:p>
          <a:p>
            <a:pPr lvl="0"/>
            <a:endParaRPr lang="en-GB" dirty="0"/>
          </a:p>
          <a:p>
            <a:pPr lvl="0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names have initial capital letters and no dots </a:t>
            </a:r>
            <a:r>
              <a:rPr lang="en-US" dirty="0" smtClean="0"/>
              <a:t>(e.g., </a:t>
            </a:r>
            <a:r>
              <a:rPr lang="en-US" dirty="0" err="1" smtClean="0">
                <a:solidFill>
                  <a:srgbClr val="FF0000"/>
                </a:solidFill>
              </a:rPr>
              <a:t>FunctionName</a:t>
            </a:r>
            <a:r>
              <a:rPr lang="en-US" dirty="0" smtClean="0"/>
              <a:t>).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data1 = c(3</a:t>
            </a:r>
            <a:r>
              <a:rPr lang="en-US" dirty="0" smtClean="0"/>
              <a:t>, 6, 9, 12, 78, 34</a:t>
            </a:r>
            <a:r>
              <a:rPr lang="en-US" dirty="0"/>
              <a:t>, 5, 7, 7)   </a:t>
            </a:r>
            <a:r>
              <a:rPr lang="en-US" dirty="0">
                <a:solidFill>
                  <a:srgbClr val="0070C0"/>
                </a:solidFill>
              </a:rPr>
              <a:t>## numerical 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c(‘Mon’, ‘Tue’, “Wed”)  </a:t>
            </a:r>
            <a:r>
              <a:rPr lang="en-US" dirty="0">
                <a:solidFill>
                  <a:srgbClr val="0070C0"/>
                </a:solidFill>
              </a:rPr>
              <a:t>## Text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Single or double quote both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                      </a:t>
            </a:r>
            <a:r>
              <a:rPr lang="en-US" dirty="0" smtClean="0">
                <a:solidFill>
                  <a:srgbClr val="0070C0"/>
                </a:solidFill>
              </a:rPr>
              <a:t>##</a:t>
            </a:r>
            <a:r>
              <a:rPr lang="en-US" dirty="0">
                <a:solidFill>
                  <a:srgbClr val="0070C0"/>
                </a:solidFill>
              </a:rPr>
              <a:t>copy/paste into R console may not work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data1.text = c(data1.text, ‘Thu’, ‘Fri’)  </a:t>
            </a: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/>
          </a:bodyPr>
          <a:lstStyle/>
          <a:p>
            <a:r>
              <a:rPr lang="en-US" dirty="0"/>
              <a:t>&gt; data3 = scan()   </a:t>
            </a:r>
            <a:r>
              <a:rPr lang="en-US" dirty="0">
                <a:solidFill>
                  <a:srgbClr val="0070C0"/>
                </a:solidFill>
              </a:rPr>
              <a:t>## data separated by Space / Press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## Press Enter key twice </a:t>
            </a:r>
            <a:r>
              <a:rPr lang="en-US" dirty="0">
                <a:solidFill>
                  <a:srgbClr val="0070C0"/>
                </a:solidFill>
              </a:rPr>
              <a:t>to exit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1: 4 5 7 8</a:t>
            </a:r>
            <a:endParaRPr lang="en-GB" dirty="0"/>
          </a:p>
          <a:p>
            <a:r>
              <a:rPr lang="en-US" dirty="0"/>
              <a:t>5: 2 9 4</a:t>
            </a:r>
            <a:endParaRPr lang="en-GB" dirty="0"/>
          </a:p>
          <a:p>
            <a:r>
              <a:rPr lang="en-US" dirty="0"/>
              <a:t>8: 3</a:t>
            </a:r>
            <a:endParaRPr lang="en-GB" dirty="0"/>
          </a:p>
          <a:p>
            <a:r>
              <a:rPr lang="en-US" dirty="0" smtClean="0"/>
              <a:t>9: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&gt; data3</a:t>
            </a:r>
            <a:endParaRPr lang="en-GB" dirty="0" smtClean="0"/>
          </a:p>
          <a:p>
            <a:r>
              <a:rPr lang="en-US" dirty="0" smtClean="0"/>
              <a:t>[1] 4 5 7 8 2 9 4 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89838" y="4250848"/>
            <a:ext cx="167693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Read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items</a:t>
            </a:r>
            <a:endParaRPr lang="en-GB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for making data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4058769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 d3 = scan(what = ‘character’)</a:t>
            </a:r>
            <a:endParaRPr lang="en-GB" dirty="0"/>
          </a:p>
          <a:p>
            <a:r>
              <a:rPr lang="en-US" dirty="0"/>
              <a:t>1: mon</a:t>
            </a:r>
            <a:endParaRPr lang="en-GB" dirty="0"/>
          </a:p>
          <a:p>
            <a:r>
              <a:rPr lang="en-US" dirty="0"/>
              <a:t>2: </a:t>
            </a:r>
            <a:r>
              <a:rPr lang="en-US" dirty="0" err="1"/>
              <a:t>tue</a:t>
            </a:r>
            <a:endParaRPr lang="en-GB" dirty="0"/>
          </a:p>
          <a:p>
            <a:r>
              <a:rPr lang="en-US" dirty="0"/>
              <a:t>3: wed </a:t>
            </a:r>
            <a:r>
              <a:rPr lang="en-US" dirty="0" err="1"/>
              <a:t>thu</a:t>
            </a:r>
            <a:endParaRPr lang="en-GB" dirty="0"/>
          </a:p>
          <a:p>
            <a:r>
              <a:rPr lang="en-US" dirty="0"/>
              <a:t>5: 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</a:t>
            </a:r>
            <a:r>
              <a:rPr lang="en-US" dirty="0" err="1"/>
              <a:t>tue</a:t>
            </a:r>
            <a:r>
              <a:rPr lang="en-US" dirty="0"/>
              <a:t>" "wed" "</a:t>
            </a:r>
            <a:r>
              <a:rPr lang="en-US" dirty="0" err="1"/>
              <a:t>thu</a:t>
            </a:r>
            <a:r>
              <a:rPr lang="en-US" dirty="0"/>
              <a:t>"</a:t>
            </a:r>
            <a:endParaRPr lang="en-GB" dirty="0"/>
          </a:p>
          <a:p>
            <a:r>
              <a:rPr lang="en-US" b="1" dirty="0"/>
              <a:t>&gt; d3[2]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err="1"/>
              <a:t>tue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d3[2]='mon'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b="1" dirty="0"/>
              <a:t>&gt; d3</a:t>
            </a:r>
            <a:endParaRPr lang="en-GB" dirty="0"/>
          </a:p>
          <a:p>
            <a:r>
              <a:rPr lang="en-US" dirty="0"/>
              <a:t>[1] "mon" "mon" "wed" "</a:t>
            </a:r>
            <a:r>
              <a:rPr lang="en-US" dirty="0" err="1"/>
              <a:t>thu</a:t>
            </a:r>
            <a:r>
              <a:rPr lang="en-US" dirty="0" smtClean="0"/>
              <a:t>"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5200" y="1653258"/>
            <a:ext cx="4447822" cy="43891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&gt; d3[6]='sat'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"mon" "wed" "</a:t>
            </a:r>
            <a:r>
              <a:rPr lang="en-US" dirty="0" err="1" smtClean="0"/>
              <a:t>thu</a:t>
            </a:r>
            <a:r>
              <a:rPr lang="en-US" dirty="0" smtClean="0"/>
              <a:t>" NA    "sat"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d3[2]='</a:t>
            </a:r>
            <a:r>
              <a:rPr lang="en-US" dirty="0" err="1" smtClean="0"/>
              <a:t>tue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d3[5] = '</a:t>
            </a:r>
            <a:r>
              <a:rPr lang="en-US" dirty="0" err="1" smtClean="0"/>
              <a:t>fri</a:t>
            </a:r>
            <a:r>
              <a:rPr lang="en-US" dirty="0" smtClean="0"/>
              <a:t>'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dirty="0" smtClean="0"/>
              <a:t>&gt; d3</a:t>
            </a:r>
            <a:endParaRPr lang="en-GB" dirty="0" smtClean="0"/>
          </a:p>
          <a:p>
            <a:r>
              <a:rPr lang="en-US" dirty="0" smtClean="0"/>
              <a:t>[1] "mon" "</a:t>
            </a:r>
            <a:r>
              <a:rPr lang="en-US" dirty="0" err="1" smtClean="0"/>
              <a:t>tue</a:t>
            </a:r>
            <a:r>
              <a:rPr lang="en-US" dirty="0" smtClean="0"/>
              <a:t>" "wed" "</a:t>
            </a:r>
            <a:r>
              <a:rPr lang="en-US" dirty="0" err="1" smtClean="0"/>
              <a:t>thu</a:t>
            </a:r>
            <a:r>
              <a:rPr lang="en-US" dirty="0" smtClean="0"/>
              <a:t>" "</a:t>
            </a:r>
            <a:r>
              <a:rPr lang="en-US" dirty="0" err="1" smtClean="0"/>
              <a:t>fri</a:t>
            </a:r>
            <a:r>
              <a:rPr lang="en-US" dirty="0" smtClean="0"/>
              <a:t>" "sat"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working directory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</a:t>
            </a:r>
            <a:r>
              <a:rPr lang="en-US" dirty="0" smtClean="0"/>
              <a:t>C:\Users\DSamanta\R\Database"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setwd</a:t>
            </a:r>
            <a:r>
              <a:rPr lang="en-US" dirty="0"/>
              <a:t>(</a:t>
            </a:r>
            <a:r>
              <a:rPr lang="en-US" dirty="0" smtClean="0"/>
              <a:t>'D:\Data Analytics\Project\Database)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dir</a:t>
            </a:r>
            <a:r>
              <a:rPr lang="en-US" dirty="0"/>
              <a:t>() 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working directory listing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&gt;ls()    </a:t>
            </a:r>
            <a:r>
              <a:rPr lang="en-US" dirty="0" smtClean="0"/>
              <a:t>                     </a:t>
            </a:r>
            <a:r>
              <a:rPr lang="en-US" dirty="0" smtClean="0">
                <a:solidFill>
                  <a:srgbClr val="0070C0"/>
                </a:solidFill>
              </a:rPr>
              <a:t>## </a:t>
            </a:r>
            <a:r>
              <a:rPr lang="en-US" dirty="0">
                <a:solidFill>
                  <a:srgbClr val="0070C0"/>
                </a:solidFill>
              </a:rPr>
              <a:t>Workspace listing of objects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rm</a:t>
            </a:r>
            <a:r>
              <a:rPr lang="en-US" dirty="0"/>
              <a:t>(‘object</a:t>
            </a:r>
            <a:r>
              <a:rPr lang="en-US" dirty="0" smtClean="0"/>
              <a:t>’)           </a:t>
            </a:r>
            <a:r>
              <a:rPr lang="en-US" dirty="0" smtClean="0">
                <a:solidFill>
                  <a:srgbClr val="0070C0"/>
                </a:solidFill>
              </a:rPr>
              <a:t>## Remove an element “object”, if exist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rm</a:t>
            </a:r>
            <a:r>
              <a:rPr lang="en-US" dirty="0"/>
              <a:t>(list = ls())      </a:t>
            </a:r>
            <a:r>
              <a:rPr lang="en-US" dirty="0">
                <a:solidFill>
                  <a:srgbClr val="0070C0"/>
                </a:solidFill>
              </a:rPr>
              <a:t>## </a:t>
            </a:r>
            <a:r>
              <a:rPr lang="en-US" dirty="0" smtClean="0">
                <a:solidFill>
                  <a:srgbClr val="0070C0"/>
                </a:solidFill>
              </a:rPr>
              <a:t>Cleaning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17" y="2190045"/>
            <a:ext cx="5217271" cy="3298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30" y="2439191"/>
            <a:ext cx="4803292" cy="338437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think, we become.</a:t>
            </a:r>
          </a:p>
          <a:p>
            <a:pPr lvl="5"/>
            <a:endParaRPr lang="en-US" cap="all" dirty="0"/>
          </a:p>
          <a:p>
            <a:pPr lvl="5"/>
            <a:r>
              <a:rPr lang="en-US" cap="all" dirty="0" smtClean="0">
                <a:solidFill>
                  <a:srgbClr val="FF0000"/>
                </a:solidFill>
              </a:rPr>
              <a:t>Gautama Buddha</a:t>
            </a:r>
            <a:r>
              <a:rPr lang="en-US" dirty="0" smtClean="0">
                <a:solidFill>
                  <a:srgbClr val="FF0000"/>
                </a:solidFill>
              </a:rPr>
              <a:t>, Sege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6" y="4005788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</a:t>
            </a: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&gt; </a:t>
            </a:r>
            <a:r>
              <a:rPr lang="en-IN" dirty="0" err="1"/>
              <a:t>setwd</a:t>
            </a:r>
            <a:r>
              <a:rPr lang="en-IN" dirty="0"/>
              <a:t>("D:/</a:t>
            </a:r>
            <a:r>
              <a:rPr lang="en-IN" dirty="0" err="1"/>
              <a:t>arpita</a:t>
            </a:r>
            <a:r>
              <a:rPr lang="en-IN" dirty="0"/>
              <a:t>/data analytics/my work") </a:t>
            </a:r>
            <a:r>
              <a:rPr lang="en-US" dirty="0" smtClean="0"/>
              <a:t>#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>
                <a:solidFill>
                  <a:srgbClr val="0070C0"/>
                </a:solidFill>
              </a:rPr>
              <a:t>the working directory to file </a:t>
            </a:r>
            <a:r>
              <a:rPr lang="en-US" dirty="0" smtClean="0">
                <a:solidFill>
                  <a:srgbClr val="0070C0"/>
                </a:solidFill>
              </a:rPr>
              <a:t>location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/>
              <a:t>getwd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[1] "D:/arpita/data analytics/my </a:t>
            </a:r>
            <a:r>
              <a:rPr lang="en-US" dirty="0" smtClean="0"/>
              <a:t>work“</a:t>
            </a:r>
          </a:p>
          <a:p>
            <a:r>
              <a:rPr lang="en-US" dirty="0" smtClean="0"/>
              <a:t>&gt; </a:t>
            </a:r>
            <a:r>
              <a:rPr lang="en-US" dirty="0" err="1"/>
              <a:t>dir</a:t>
            </a:r>
            <a:r>
              <a:rPr lang="en-US" dirty="0"/>
              <a:t>()</a:t>
            </a:r>
            <a:endParaRPr lang="en-GB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[1] "Arv.txt"            "</a:t>
            </a:r>
            <a:r>
              <a:rPr lang="en-US" dirty="0" err="1">
                <a:solidFill>
                  <a:srgbClr val="0070C0"/>
                </a:solidFill>
              </a:rPr>
              <a:t>DiningAtSFO</a:t>
            </a:r>
            <a:r>
              <a:rPr lang="en-US" dirty="0">
                <a:solidFill>
                  <a:srgbClr val="0070C0"/>
                </a:solidFill>
              </a:rPr>
              <a:t>"        "</a:t>
            </a:r>
            <a:r>
              <a:rPr lang="en-US" dirty="0" err="1">
                <a:solidFill>
                  <a:srgbClr val="0070C0"/>
                </a:solidFill>
              </a:rPr>
              <a:t>LatentView</a:t>
            </a:r>
            <a:r>
              <a:rPr lang="en-US" dirty="0">
                <a:solidFill>
                  <a:srgbClr val="0070C0"/>
                </a:solidFill>
              </a:rPr>
              <a:t>-DPL" </a:t>
            </a:r>
            <a:r>
              <a:rPr lang="en-US" dirty="0" smtClean="0">
                <a:solidFill>
                  <a:srgbClr val="0070C0"/>
                </a:solidFill>
              </a:rPr>
              <a:t>     "</a:t>
            </a:r>
            <a:r>
              <a:rPr lang="en-US" dirty="0">
                <a:solidFill>
                  <a:srgbClr val="0070C0"/>
                </a:solidFill>
              </a:rPr>
              <a:t>TC-10-Rec.csv"      "TC.csv"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/>
              <a:t>rm</a:t>
            </a:r>
            <a:r>
              <a:rPr lang="en-US" dirty="0"/>
              <a:t>(list=ls(all=TRUE))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efresh </a:t>
            </a:r>
            <a:r>
              <a:rPr lang="en-US" dirty="0">
                <a:solidFill>
                  <a:srgbClr val="0070C0"/>
                </a:solidFill>
              </a:rPr>
              <a:t>session          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data=read.csv(</a:t>
            </a:r>
            <a:r>
              <a:rPr lang="en-US" dirty="0" smtClean="0"/>
              <a:t>'iris.csv', </a:t>
            </a:r>
            <a:r>
              <a:rPr lang="en-US" dirty="0"/>
              <a:t>header = T</a:t>
            </a:r>
            <a:r>
              <a:rPr lang="en-US" dirty="0" smtClean="0"/>
              <a:t>, </a:t>
            </a:r>
            <a:r>
              <a:rPr lang="en-US" dirty="0" err="1" smtClean="0"/>
              <a:t>sep</a:t>
            </a:r>
            <a:r>
              <a:rPr lang="en-US" dirty="0"/>
              <a:t>=",") </a:t>
            </a:r>
            <a:endParaRPr lang="en-US" dirty="0" smtClean="0"/>
          </a:p>
          <a:p>
            <a:r>
              <a:rPr lang="en-US" dirty="0" smtClean="0"/>
              <a:t>(data </a:t>
            </a:r>
            <a:r>
              <a:rPr lang="en-US" dirty="0"/>
              <a:t>= </a:t>
            </a:r>
            <a:r>
              <a:rPr lang="en-US" dirty="0" err="1"/>
              <a:t>read.table</a:t>
            </a:r>
            <a:r>
              <a:rPr lang="en-US" dirty="0" smtClean="0"/>
              <a:t>(‘iris.csv</a:t>
            </a:r>
            <a:r>
              <a:rPr lang="en-US" dirty="0"/>
              <a:t>', header = T, </a:t>
            </a:r>
            <a:r>
              <a:rPr lang="en-US" dirty="0" err="1"/>
              <a:t>sep</a:t>
            </a:r>
            <a:r>
              <a:rPr lang="en-US" dirty="0"/>
              <a:t> = ','))</a:t>
            </a:r>
            <a:endParaRPr lang="en-GB" dirty="0"/>
          </a:p>
          <a:p>
            <a:r>
              <a:rPr lang="en-US" dirty="0"/>
              <a:t>&gt; ls()</a:t>
            </a:r>
            <a:endParaRPr lang="en-GB" dirty="0"/>
          </a:p>
          <a:p>
            <a:r>
              <a:rPr lang="en-US" dirty="0"/>
              <a:t>[1] </a:t>
            </a:r>
            <a:r>
              <a:rPr lang="en-US" dirty="0" smtClean="0"/>
              <a:t>"data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(data</a:t>
            </a:r>
            <a:r>
              <a:rPr lang="en-US" dirty="0"/>
              <a:t>)</a:t>
            </a:r>
            <a:endParaRPr lang="en-GB" dirty="0"/>
          </a:p>
          <a:p>
            <a:r>
              <a:rPr lang="pt-BR" dirty="0">
                <a:solidFill>
                  <a:srgbClr val="0070C0"/>
                </a:solidFill>
              </a:rPr>
              <a:t>'data.frame':	149 obs. of  5 variables:</a:t>
            </a:r>
          </a:p>
          <a:p>
            <a:r>
              <a:rPr lang="pt-BR" dirty="0">
                <a:solidFill>
                  <a:srgbClr val="0070C0"/>
                </a:solidFill>
              </a:rPr>
              <a:t> $ X5.1       : num  4.9 4.7 4.6 5 5.4 4.6 5 4.4 4.9 5.4 ...</a:t>
            </a:r>
          </a:p>
          <a:p>
            <a:r>
              <a:rPr lang="pt-BR" dirty="0">
                <a:solidFill>
                  <a:srgbClr val="0070C0"/>
                </a:solidFill>
              </a:rPr>
              <a:t> $ X3.5       : num  3 3.2 3.1 3.6 3.9 3.4 3.4 2.9 3.1 3.7 ...</a:t>
            </a:r>
          </a:p>
          <a:p>
            <a:r>
              <a:rPr lang="pt-BR" dirty="0">
                <a:solidFill>
                  <a:srgbClr val="0070C0"/>
                </a:solidFill>
              </a:rPr>
              <a:t> $ X1.4       : num  1.4 1.3 1.5 1.4 1.7 1.4 1.5 1.4 1.5 1.5 ...</a:t>
            </a:r>
          </a:p>
          <a:p>
            <a:r>
              <a:rPr lang="pt-BR" dirty="0">
                <a:solidFill>
                  <a:srgbClr val="0070C0"/>
                </a:solidFill>
              </a:rPr>
              <a:t> $ X0.2       : num  0.2 0.2 0.2 0.2 0.4 0.3 0.2 0.2 0.1 0.2 ...</a:t>
            </a:r>
          </a:p>
          <a:p>
            <a:r>
              <a:rPr lang="pt-BR" dirty="0">
                <a:solidFill>
                  <a:srgbClr val="0070C0"/>
                </a:solidFill>
              </a:rPr>
              <a:t> $ Iris.setosa: Factor w/ 3 levels "Iris-setosa",..: 1 1 1 1 1 1 1 1 1 1 ...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from a file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53258"/>
            <a:ext cx="8425339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4.9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4.6  5.0  5.4  4.6  5.0  4.4  4.9  5.4  4.8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4.3  5.8  5.7</a:t>
            </a:r>
          </a:p>
          <a:p>
            <a:r>
              <a:rPr lang="en-US" dirty="0"/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data$X5.1[7]=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  <a:p>
            <a:r>
              <a:rPr lang="en-US" dirty="0" smtClean="0"/>
              <a:t>&gt; data$X5.1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4.9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4.7  4.6  5.0  5.4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5.2  4.4  4.9  5.4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4.8  4.3  5.8  5.7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300" dirty="0" smtClean="0">
                <a:solidFill>
                  <a:srgbClr val="0070C0"/>
                </a:solidFill>
              </a:rPr>
              <a:t>#Note: This </a:t>
            </a:r>
            <a:r>
              <a:rPr lang="en-US" sz="2300" dirty="0">
                <a:solidFill>
                  <a:srgbClr val="0070C0"/>
                </a:solidFill>
              </a:rPr>
              <a:t>change has happened in workspace only not in the file.</a:t>
            </a:r>
            <a:endParaRPr lang="en-GB" sz="23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to make it permanent? 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/>
              <a:t>write.csv / </a:t>
            </a:r>
            <a:r>
              <a:rPr lang="en-US" dirty="0" err="1"/>
              <a:t>write.table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write.table</a:t>
            </a:r>
            <a:r>
              <a:rPr lang="en-US" dirty="0" smtClean="0"/>
              <a:t>(data</a:t>
            </a:r>
            <a:r>
              <a:rPr lang="en-US" dirty="0"/>
              <a:t>, file </a:t>
            </a:r>
            <a:r>
              <a:rPr lang="en-US" dirty="0" smtClean="0"/>
              <a:t>=‘iris_mod.csv</a:t>
            </a:r>
            <a:r>
              <a:rPr lang="en-US" dirty="0"/>
              <a:t>', </a:t>
            </a:r>
            <a:r>
              <a:rPr lang="en-US" dirty="0" err="1"/>
              <a:t>row.names</a:t>
            </a:r>
            <a:r>
              <a:rPr lang="en-US" dirty="0"/>
              <a:t> = FALSE, </a:t>
            </a:r>
            <a:r>
              <a:rPr lang="en-US" dirty="0" err="1"/>
              <a:t>sep</a:t>
            </a:r>
            <a:r>
              <a:rPr lang="en-US" dirty="0"/>
              <a:t> = ',')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If 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is TRUE, R adds one ID column in the beginning of file.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 its suggested to use </a:t>
            </a:r>
            <a:r>
              <a:rPr lang="en-US" dirty="0" err="1">
                <a:solidFill>
                  <a:srgbClr val="0070C0"/>
                </a:solidFill>
              </a:rPr>
              <a:t>row.names</a:t>
            </a:r>
            <a:r>
              <a:rPr lang="en-US" dirty="0">
                <a:solidFill>
                  <a:srgbClr val="0070C0"/>
                </a:solidFill>
              </a:rPr>
              <a:t> = FALSE option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smtClean="0"/>
              <a:t>write.csv(data</a:t>
            </a:r>
            <a:r>
              <a:rPr lang="en-US" dirty="0"/>
              <a:t>, file ==‘iris_mod.csv</a:t>
            </a:r>
            <a:r>
              <a:rPr lang="en-US" dirty="0" smtClean="0"/>
              <a:t>', </a:t>
            </a:r>
            <a:r>
              <a:rPr lang="en-US" dirty="0" err="1"/>
              <a:t>row.names</a:t>
            </a:r>
            <a:r>
              <a:rPr lang="en-US" dirty="0"/>
              <a:t> = TRUE)   ##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data items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756" y="1653258"/>
            <a:ext cx="6714658" cy="438912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Vector</a:t>
            </a:r>
          </a:p>
          <a:p>
            <a:pPr lvl="1"/>
            <a:endParaRPr lang="en-GB" dirty="0"/>
          </a:p>
          <a:p>
            <a:pPr lvl="0"/>
            <a:r>
              <a:rPr lang="en-US" b="1" dirty="0" smtClean="0"/>
              <a:t>Matrix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Data </a:t>
            </a:r>
            <a:r>
              <a:rPr lang="en-US" b="1" dirty="0" smtClean="0"/>
              <a:t>Frame</a:t>
            </a:r>
          </a:p>
          <a:p>
            <a:pPr lvl="1"/>
            <a:endParaRPr lang="en-GB" dirty="0"/>
          </a:p>
          <a:p>
            <a:pPr lvl="0"/>
            <a:r>
              <a:rPr lang="en-US" b="1" dirty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4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&gt;x=c(1,2,3,4,56)</a:t>
            </a:r>
            <a:endParaRPr lang="en-GB" dirty="0"/>
          </a:p>
          <a:p>
            <a:r>
              <a:rPr lang="en-US" dirty="0"/>
              <a:t>&gt;x</a:t>
            </a:r>
            <a:endParaRPr lang="en-GB" dirty="0"/>
          </a:p>
          <a:p>
            <a:r>
              <a:rPr lang="en-US" dirty="0"/>
              <a:t>&gt; x[2]</a:t>
            </a:r>
            <a:endParaRPr lang="en-GB" dirty="0"/>
          </a:p>
          <a:p>
            <a:r>
              <a:rPr lang="en-US" dirty="0"/>
              <a:t>&gt; x  =  c(3, 4, NA,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NA</a:t>
            </a:r>
            <a:endParaRPr lang="en-GB" dirty="0"/>
          </a:p>
          <a:p>
            <a:r>
              <a:rPr lang="en-US" dirty="0"/>
              <a:t>&gt;mean(x, rm.NA=T)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  <a:p>
            <a:r>
              <a:rPr lang="en-US" dirty="0"/>
              <a:t>&gt; x  =  c(3, 4, NULL, 5)</a:t>
            </a:r>
            <a:endParaRPr lang="en-GB" dirty="0"/>
          </a:p>
          <a:p>
            <a:r>
              <a:rPr lang="en-US" dirty="0"/>
              <a:t>&gt;mean(x)</a:t>
            </a:r>
            <a:endParaRPr lang="en-GB" dirty="0"/>
          </a:p>
          <a:p>
            <a:r>
              <a:rPr lang="en-US" dirty="0"/>
              <a:t>[1]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8"/>
            <a:ext cx="8204792" cy="43891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&gt;y = c(</a:t>
            </a:r>
            <a:r>
              <a:rPr lang="en-US" b="1" dirty="0" err="1"/>
              <a:t>x,c</a:t>
            </a:r>
            <a:r>
              <a:rPr lang="en-US" b="1" dirty="0"/>
              <a:t>(-1,5),x)</a:t>
            </a:r>
            <a:endParaRPr lang="en-GB" dirty="0"/>
          </a:p>
          <a:p>
            <a:r>
              <a:rPr lang="en-US" b="1" dirty="0"/>
              <a:t>&gt;length(x)</a:t>
            </a:r>
            <a:endParaRPr lang="en-GB" dirty="0"/>
          </a:p>
          <a:p>
            <a:r>
              <a:rPr lang="en-US" b="1" dirty="0"/>
              <a:t>&gt;length(y)</a:t>
            </a:r>
            <a:endParaRPr lang="en-GB" dirty="0"/>
          </a:p>
          <a:p>
            <a:r>
              <a:rPr lang="en-US" b="1" dirty="0">
                <a:solidFill>
                  <a:srgbClr val="0070C0"/>
                </a:solidFill>
              </a:rPr>
              <a:t>There are useful methods to create long vectors whose elements are in arithmetic progression: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x=1:20</a:t>
            </a:r>
            <a:endParaRPr lang="en-GB" dirty="0"/>
          </a:p>
          <a:p>
            <a:r>
              <a:rPr lang="en-US" b="1" dirty="0"/>
              <a:t>&gt; x</a:t>
            </a:r>
            <a:endParaRPr lang="en-GB" dirty="0"/>
          </a:p>
          <a:p>
            <a:r>
              <a:rPr lang="en-US" b="1" dirty="0"/>
              <a:t> </a:t>
            </a:r>
            <a:endParaRPr lang="en-GB" dirty="0"/>
          </a:p>
          <a:p>
            <a:r>
              <a:rPr lang="en-US" b="1" dirty="0" smtClean="0">
                <a:solidFill>
                  <a:srgbClr val="0070C0"/>
                </a:solidFill>
              </a:rPr>
              <a:t>If </a:t>
            </a:r>
            <a:r>
              <a:rPr lang="en-US" b="1" dirty="0">
                <a:solidFill>
                  <a:srgbClr val="0070C0"/>
                </a:solidFill>
              </a:rPr>
              <a:t>the common difference is not 1 or -1 then we can use the </a:t>
            </a:r>
            <a:r>
              <a:rPr lang="en-US" b="1" dirty="0" err="1">
                <a:solidFill>
                  <a:srgbClr val="0070C0"/>
                </a:solidFill>
              </a:rPr>
              <a:t>seq</a:t>
            </a:r>
            <a:r>
              <a:rPr lang="en-US" b="1" dirty="0">
                <a:solidFill>
                  <a:srgbClr val="0070C0"/>
                </a:solidFill>
              </a:rPr>
              <a:t> function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b="1" dirty="0"/>
              <a:t>&gt; y=</a:t>
            </a:r>
            <a:r>
              <a:rPr lang="en-US" b="1" dirty="0" err="1"/>
              <a:t>seq</a:t>
            </a:r>
            <a:r>
              <a:rPr lang="en-US" b="1" dirty="0"/>
              <a:t>(2,5,0.3)</a:t>
            </a:r>
            <a:endParaRPr lang="en-GB" dirty="0"/>
          </a:p>
          <a:p>
            <a:r>
              <a:rPr lang="en-US" b="1" dirty="0"/>
              <a:t>&gt; y</a:t>
            </a:r>
            <a:endParaRPr lang="en-GB" dirty="0"/>
          </a:p>
          <a:p>
            <a:r>
              <a:rPr lang="en-US" dirty="0"/>
              <a:t> [1] 2.0 2.3 2.6 2.9 3.2 3.5 3.8 4.1 4.4 4.7 5.0</a:t>
            </a:r>
            <a:endParaRPr lang="en-GB" dirty="0"/>
          </a:p>
          <a:p>
            <a:r>
              <a:rPr lang="en-US" b="1" dirty="0"/>
              <a:t>&gt; length(y)</a:t>
            </a:r>
            <a:endParaRPr lang="en-GB" dirty="0"/>
          </a:p>
          <a:p>
            <a:r>
              <a:rPr lang="en-US" dirty="0"/>
              <a:t>[1] 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9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Vectors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1653257"/>
            <a:ext cx="4131734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&gt; x=1:5</a:t>
            </a:r>
            <a:endParaRPr lang="en-GB" dirty="0"/>
          </a:p>
          <a:p>
            <a:r>
              <a:rPr lang="en-US" dirty="0"/>
              <a:t>&gt; mean(x)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3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1 2 3 4 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x^2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1  4  9 16 25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x+1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 3 4 5 6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2*x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 2  4  6  8 10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(x))</a:t>
            </a:r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[1] 2.718282 4.113250 5.652234 7.389056 </a:t>
            </a:r>
            <a:r>
              <a:rPr lang="en-US" dirty="0" smtClean="0">
                <a:solidFill>
                  <a:srgbClr val="0070C0"/>
                </a:solidFill>
              </a:rPr>
              <a:t>9.356469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1200" y="1862103"/>
            <a:ext cx="4131734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It is very easy to add/subtract/multiply/divide two vectors entry by entry.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 5 7 4 5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&gt; y=c(0,3,4,0,9)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 1  5  7  4 14</a:t>
            </a:r>
          </a:p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x + y : longer object length is not a multiple of shorter object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&gt; x=1:6</a:t>
            </a:r>
            <a:endParaRPr lang="en-GB" dirty="0" smtClean="0"/>
          </a:p>
          <a:p>
            <a:r>
              <a:rPr lang="en-US" dirty="0" smtClean="0"/>
              <a:t>&gt; y=c(9,8)</a:t>
            </a:r>
            <a:endParaRPr lang="en-GB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x+y</a:t>
            </a:r>
            <a:endParaRPr lang="en-GB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[1] 10 10 12 12 14 14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Same data type/mode – number , character, logical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err="1"/>
              <a:t>a.matrix</a:t>
            </a:r>
            <a:r>
              <a:rPr lang="en-US" dirty="0"/>
              <a:t>  &lt;- matrix(vector, </a:t>
            </a:r>
            <a:r>
              <a:rPr lang="en-US" dirty="0" err="1"/>
              <a:t>nrow</a:t>
            </a:r>
            <a:r>
              <a:rPr lang="en-US" dirty="0"/>
              <a:t> = r, </a:t>
            </a:r>
            <a:r>
              <a:rPr lang="en-US" dirty="0" err="1"/>
              <a:t>ncol</a:t>
            </a:r>
            <a:r>
              <a:rPr lang="en-US" dirty="0"/>
              <a:t> = c, </a:t>
            </a:r>
            <a:r>
              <a:rPr lang="en-US" dirty="0" err="1"/>
              <a:t>byrow</a:t>
            </a:r>
            <a:r>
              <a:rPr lang="en-US" dirty="0"/>
              <a:t> = FALSE, </a:t>
            </a:r>
            <a:r>
              <a:rPr lang="en-US" dirty="0" err="1"/>
              <a:t>dimnames</a:t>
            </a:r>
            <a:r>
              <a:rPr lang="en-US" dirty="0"/>
              <a:t> = list(char-vector-</a:t>
            </a:r>
            <a:r>
              <a:rPr lang="en-US" dirty="0" err="1"/>
              <a:t>rownames</a:t>
            </a:r>
            <a:r>
              <a:rPr lang="en-US" dirty="0"/>
              <a:t>, char-vector-col-names))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## </a:t>
            </a:r>
            <a:r>
              <a:rPr lang="en-US" dirty="0" err="1">
                <a:solidFill>
                  <a:srgbClr val="0070C0"/>
                </a:solidFill>
              </a:rPr>
              <a:t>dimnames</a:t>
            </a:r>
            <a:r>
              <a:rPr lang="en-US" dirty="0">
                <a:solidFill>
                  <a:srgbClr val="0070C0"/>
                </a:solidFill>
              </a:rPr>
              <a:t> is optional argument, provides labels for rows &amp; columns.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y &lt;- matrix(1:20, </a:t>
            </a:r>
            <a:r>
              <a:rPr lang="en-US" dirty="0" err="1"/>
              <a:t>nrow</a:t>
            </a:r>
            <a:r>
              <a:rPr lang="en-US" dirty="0"/>
              <a:t> = 4, </a:t>
            </a:r>
            <a:r>
              <a:rPr lang="en-US" dirty="0" err="1"/>
              <a:t>ncol</a:t>
            </a:r>
            <a:r>
              <a:rPr lang="en-US" dirty="0"/>
              <a:t> = 5)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nrow</a:t>
            </a:r>
            <a:r>
              <a:rPr lang="en-US" dirty="0"/>
              <a:t>=2,byrow=T)</a:t>
            </a:r>
            <a:endParaRPr lang="en-GB" dirty="0"/>
          </a:p>
          <a:p>
            <a:r>
              <a:rPr lang="en-US" dirty="0"/>
              <a:t>&gt;A</a:t>
            </a:r>
            <a:endParaRPr lang="en-GB" dirty="0"/>
          </a:p>
          <a:p>
            <a:r>
              <a:rPr lang="en-US" dirty="0"/>
              <a:t>&gt;A = matrix(c(1,2,3,4),</a:t>
            </a:r>
            <a:r>
              <a:rPr lang="en-US" dirty="0" err="1"/>
              <a:t>ncol</a:t>
            </a:r>
            <a:r>
              <a:rPr lang="en-US" dirty="0"/>
              <a:t>=2)</a:t>
            </a:r>
            <a:endParaRPr lang="en-GB" dirty="0"/>
          </a:p>
          <a:p>
            <a:r>
              <a:rPr lang="en-US" dirty="0"/>
              <a:t>&gt;B = matrix(2:7,nrow=2)</a:t>
            </a:r>
            <a:endParaRPr lang="en-GB" dirty="0"/>
          </a:p>
          <a:p>
            <a:r>
              <a:rPr lang="en-US" dirty="0"/>
              <a:t>&gt;C = matrix(5:2,ncol=2)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r>
              <a:rPr lang="en-US" dirty="0"/>
              <a:t>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4, </a:t>
            </a:r>
            <a:r>
              <a:rPr lang="en-US" dirty="0" err="1"/>
              <a:t>byrow</a:t>
            </a:r>
            <a:r>
              <a:rPr lang="en-US" dirty="0"/>
              <a:t> = T)</a:t>
            </a:r>
            <a:endParaRPr lang="en-GB" dirty="0"/>
          </a:p>
          <a:p>
            <a:r>
              <a:rPr lang="en-US" dirty="0"/>
              <a:t>&gt;mc &lt;- matrix(1:20, </a:t>
            </a:r>
            <a:r>
              <a:rPr lang="en-US" dirty="0" err="1"/>
              <a:t>nrow</a:t>
            </a:r>
            <a:r>
              <a:rPr lang="en-US" dirty="0"/>
              <a:t> = 5, </a:t>
            </a:r>
            <a:r>
              <a:rPr lang="en-US" dirty="0" err="1"/>
              <a:t>ncol</a:t>
            </a:r>
            <a:r>
              <a:rPr lang="en-US" dirty="0"/>
              <a:t> = 4)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mr</a:t>
            </a:r>
            <a:endParaRPr lang="en-GB" dirty="0"/>
          </a:p>
          <a:p>
            <a:r>
              <a:rPr lang="en-US" dirty="0"/>
              <a:t>&gt;mc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matrices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&gt;dim(B)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imension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nrow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ncol</a:t>
            </a:r>
            <a:r>
              <a:rPr lang="en-US" dirty="0"/>
              <a:t>(B)</a:t>
            </a:r>
            <a:endParaRPr lang="en-GB" dirty="0"/>
          </a:p>
          <a:p>
            <a:r>
              <a:rPr lang="en-US" dirty="0"/>
              <a:t>&gt;A+C</a:t>
            </a:r>
            <a:endParaRPr lang="en-GB" dirty="0"/>
          </a:p>
          <a:p>
            <a:r>
              <a:rPr lang="en-US" dirty="0"/>
              <a:t>&gt;A-C</a:t>
            </a:r>
            <a:endParaRPr lang="en-GB" dirty="0"/>
          </a:p>
          <a:p>
            <a:r>
              <a:rPr lang="en-US" dirty="0"/>
              <a:t>&gt;A%*%C     </a:t>
            </a:r>
            <a:r>
              <a:rPr lang="en-US" dirty="0" smtClean="0"/>
              <a:t>      </a:t>
            </a:r>
            <a:r>
              <a:rPr lang="en-US" sz="2100" dirty="0" smtClean="0">
                <a:solidFill>
                  <a:srgbClr val="0070C0"/>
                </a:solidFill>
              </a:rPr>
              <a:t>#</a:t>
            </a:r>
            <a:r>
              <a:rPr lang="en-US" sz="2100" dirty="0">
                <a:solidFill>
                  <a:srgbClr val="0070C0"/>
                </a:solidFill>
              </a:rPr>
              <a:t>M</a:t>
            </a:r>
            <a:r>
              <a:rPr lang="en-US" sz="2100" dirty="0" smtClean="0">
                <a:solidFill>
                  <a:srgbClr val="0070C0"/>
                </a:solidFill>
              </a:rPr>
              <a:t>atrix multiplication. </a:t>
            </a:r>
            <a:r>
              <a:rPr lang="en-US" sz="2100" dirty="0" smtClean="0">
                <a:solidFill>
                  <a:srgbClr val="FF0000"/>
                </a:solidFill>
              </a:rPr>
              <a:t>Where will be the result?</a:t>
            </a:r>
            <a:endParaRPr lang="en-GB" sz="2100" dirty="0">
              <a:solidFill>
                <a:srgbClr val="FF0000"/>
              </a:solidFill>
            </a:endParaRPr>
          </a:p>
          <a:p>
            <a:r>
              <a:rPr lang="en-US" dirty="0"/>
              <a:t>&gt;A*C      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0070C0"/>
                </a:solidFill>
              </a:rPr>
              <a:t>#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ntry-wise </a:t>
            </a:r>
            <a:r>
              <a:rPr lang="en-US" dirty="0">
                <a:solidFill>
                  <a:srgbClr val="0070C0"/>
                </a:solidFill>
              </a:rPr>
              <a:t>multiplication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&gt;t(A)       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0070C0"/>
                </a:solidFill>
              </a:rPr>
              <a:t>#Transpose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&gt;A[1,2]</a:t>
            </a:r>
            <a:endParaRPr lang="en-GB" dirty="0"/>
          </a:p>
          <a:p>
            <a:r>
              <a:rPr lang="en-US" dirty="0"/>
              <a:t>&gt;A[1,]</a:t>
            </a:r>
            <a:endParaRPr lang="en-GB" dirty="0"/>
          </a:p>
          <a:p>
            <a:r>
              <a:rPr lang="en-US" dirty="0"/>
              <a:t>&gt;B[1,c(2,3)]</a:t>
            </a:r>
            <a:endParaRPr lang="en-GB" dirty="0"/>
          </a:p>
          <a:p>
            <a:r>
              <a:rPr lang="en-US" dirty="0"/>
              <a:t>&gt;B[,-1]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Vectors and matrices in R are two ways to work with a collection of objects.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Lists provide a third method. Unlike a vector or a matrix a list can </a:t>
            </a:r>
            <a:r>
              <a:rPr lang="en-US" dirty="0">
                <a:solidFill>
                  <a:srgbClr val="FF0000"/>
                </a:solidFill>
              </a:rPr>
              <a:t>hold different kinds of objects</a:t>
            </a:r>
            <a:r>
              <a:rPr lang="en-US" dirty="0"/>
              <a:t>. </a:t>
            </a:r>
            <a:endParaRPr lang="en-GB" dirty="0"/>
          </a:p>
          <a:p>
            <a:pPr lvl="2"/>
            <a:endParaRPr lang="en-GB" dirty="0"/>
          </a:p>
          <a:p>
            <a:pPr lvl="0"/>
            <a:r>
              <a:rPr lang="en-US" dirty="0"/>
              <a:t>One entry in a list may be a number, while the next is a matrix, while a third is a character string (like "Hello R!"). </a:t>
            </a:r>
            <a:endParaRPr lang="en-GB" dirty="0"/>
          </a:p>
          <a:p>
            <a:pPr lvl="3"/>
            <a:endParaRPr lang="en-GB" dirty="0"/>
          </a:p>
          <a:p>
            <a:pPr lvl="0"/>
            <a:r>
              <a:rPr lang="en-US" dirty="0" smtClean="0"/>
              <a:t>Statistical </a:t>
            </a:r>
            <a:r>
              <a:rPr lang="en-US" dirty="0"/>
              <a:t>functions of R usually return the result in the form of lists. So we must know how to unpack a list using the $ </a:t>
            </a:r>
            <a:r>
              <a:rPr lang="en-US" dirty="0" smtClean="0"/>
              <a:t>symbol.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2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lists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/>
          </a:bodyPr>
          <a:lstStyle/>
          <a:p>
            <a:r>
              <a:rPr lang="en-US" dirty="0"/>
              <a:t>&gt;x = list(name="</a:t>
            </a:r>
            <a:r>
              <a:rPr lang="en-US" dirty="0" err="1"/>
              <a:t>Arun</a:t>
            </a:r>
            <a:r>
              <a:rPr lang="en-US" dirty="0"/>
              <a:t> Patel", nationality="Indian", height=5.5, </a:t>
            </a:r>
            <a:r>
              <a:rPr lang="en-US" dirty="0" smtClean="0"/>
              <a:t>marks=c(95,45,80))</a:t>
            </a:r>
          </a:p>
          <a:p>
            <a:pPr lvl="8"/>
            <a:endParaRPr lang="en-GB" dirty="0"/>
          </a:p>
          <a:p>
            <a:r>
              <a:rPr lang="en-US" dirty="0"/>
              <a:t>&gt;names(x)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x$name</a:t>
            </a:r>
            <a:endParaRPr lang="en-US" dirty="0" smtClean="0"/>
          </a:p>
          <a:p>
            <a:pPr lvl="8"/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x$hei</a:t>
            </a: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0070C0"/>
                </a:solidFill>
              </a:rPr>
              <a:t>#abbreviations </a:t>
            </a:r>
            <a:r>
              <a:rPr lang="en-US" dirty="0">
                <a:solidFill>
                  <a:srgbClr val="0070C0"/>
                </a:solidFill>
              </a:rPr>
              <a:t>are OK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 smtClean="0"/>
              <a:t>x$marks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 smtClean="0"/>
              <a:t>x$m</a:t>
            </a:r>
            <a:r>
              <a:rPr lang="en-US" dirty="0" smtClean="0"/>
              <a:t>[2</a:t>
            </a:r>
            <a:r>
              <a:rPr lang="en-US" dirty="0"/>
              <a:t>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8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935480"/>
            <a:ext cx="5853700" cy="43891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is widely used among statisticians and data  miners for developing statistical software and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tools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3203N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D:\BI&amp;A-Collections\MDP\R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027" y="1648777"/>
            <a:ext cx="2748862" cy="225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59796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A data frame is more general than a matrix, in that different columns can have different modes (numeric, character, factor, etc.). 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 smtClean="0"/>
              <a:t>&gt;</a:t>
            </a:r>
            <a:r>
              <a:rPr lang="en-US" dirty="0"/>
              <a:t>d &lt;- c(1,2,3,4)</a:t>
            </a:r>
            <a:endParaRPr lang="en-GB" dirty="0"/>
          </a:p>
          <a:p>
            <a:r>
              <a:rPr lang="en-US" dirty="0"/>
              <a:t>&gt;e &lt;- c("red", "white", "red", NA)</a:t>
            </a:r>
            <a:endParaRPr lang="en-GB" dirty="0"/>
          </a:p>
          <a:p>
            <a:r>
              <a:rPr lang="en-US" dirty="0"/>
              <a:t>&gt;f &lt;- c(TRUE,TRUE,TRUE,FALSE)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d,e,f</a:t>
            </a:r>
            <a:r>
              <a:rPr lang="en-US" dirty="0"/>
              <a:t>)</a:t>
            </a:r>
            <a:endParaRPr lang="en-GB" dirty="0"/>
          </a:p>
          <a:p>
            <a:r>
              <a:rPr lang="en-US" dirty="0"/>
              <a:t>&gt;names(</a:t>
            </a:r>
            <a:r>
              <a:rPr lang="en-US" dirty="0" err="1"/>
              <a:t>myframe</a:t>
            </a:r>
            <a:r>
              <a:rPr lang="en-US" dirty="0"/>
              <a:t>) &lt;- c("</a:t>
            </a:r>
            <a:r>
              <a:rPr lang="en-US" dirty="0" err="1"/>
              <a:t>ID","Color","Passed</a:t>
            </a:r>
            <a:r>
              <a:rPr lang="en-US" dirty="0"/>
              <a:t>") </a:t>
            </a: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Variable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endParaRPr lang="en-GB" dirty="0"/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[1:3,]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ows </a:t>
            </a:r>
            <a:r>
              <a:rPr lang="en-US" dirty="0">
                <a:solidFill>
                  <a:srgbClr val="0070C0"/>
                </a:solidFill>
              </a:rPr>
              <a:t>1 , 2, 3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[,1:2]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ol </a:t>
            </a:r>
            <a:r>
              <a:rPr lang="en-US" dirty="0">
                <a:solidFill>
                  <a:srgbClr val="0070C0"/>
                </a:solidFill>
              </a:rPr>
              <a:t>1, 2 of data frame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</a:t>
            </a:r>
            <a:r>
              <a:rPr lang="en-US" dirty="0"/>
              <a:t>[c("</a:t>
            </a:r>
            <a:r>
              <a:rPr lang="en-US" dirty="0" err="1"/>
              <a:t>ID","Color</a:t>
            </a:r>
            <a:r>
              <a:rPr lang="en-US" dirty="0"/>
              <a:t>")] </a:t>
            </a:r>
            <a:r>
              <a:rPr lang="en-US" sz="2400" dirty="0" smtClean="0">
                <a:solidFill>
                  <a:srgbClr val="0070C0"/>
                </a:solidFill>
              </a:rPr>
              <a:t>#Columns </a:t>
            </a:r>
            <a:r>
              <a:rPr lang="en-US" sz="2400" dirty="0">
                <a:solidFill>
                  <a:srgbClr val="0070C0"/>
                </a:solidFill>
              </a:rPr>
              <a:t>ID and color from data frame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 err="1"/>
              <a:t>myframe$ID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olidFill>
                  <a:srgbClr val="0070C0"/>
                </a:solidFill>
              </a:rPr>
              <a:t>ariable </a:t>
            </a:r>
            <a:r>
              <a:rPr lang="en-US" dirty="0">
                <a:solidFill>
                  <a:srgbClr val="0070C0"/>
                </a:solidFill>
              </a:rPr>
              <a:t>ID in the data frame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 smtClean="0"/>
              <a:t>R we can make a </a:t>
            </a:r>
            <a:r>
              <a:rPr lang="en-US" dirty="0"/>
              <a:t>variable is nominal by making it a factor. </a:t>
            </a:r>
            <a:endParaRPr lang="en-GB" dirty="0"/>
          </a:p>
          <a:p>
            <a:pPr lvl="1" fontAlgn="base"/>
            <a:endParaRPr lang="en-GB" dirty="0"/>
          </a:p>
          <a:p>
            <a:pPr lvl="0" fontAlgn="base"/>
            <a:r>
              <a:rPr lang="en-US" dirty="0"/>
              <a:t>The factor stores the nominal values as a vector of integers in the range [ 1... </a:t>
            </a:r>
            <a:r>
              <a:rPr lang="en-US" dirty="0" smtClean="0"/>
              <a:t>k] </a:t>
            </a:r>
            <a:r>
              <a:rPr lang="en-US" dirty="0"/>
              <a:t>(where k is the number of unique values in the nominal variable</a:t>
            </a:r>
            <a:r>
              <a:rPr lang="en-US" dirty="0" smtClean="0"/>
              <a:t>). </a:t>
            </a:r>
            <a:endParaRPr lang="en-GB" dirty="0"/>
          </a:p>
          <a:p>
            <a:pPr lvl="1"/>
            <a:endParaRPr lang="en-GB" dirty="0"/>
          </a:p>
          <a:p>
            <a:pPr lvl="0" fontAlgn="base"/>
            <a:r>
              <a:rPr lang="en-US" dirty="0"/>
              <a:t>An internal vector of character strings (the original values) mapped to these integers.</a:t>
            </a:r>
            <a:endParaRPr lang="en-GB" dirty="0"/>
          </a:p>
          <a:p>
            <a:pPr lvl="1" fontAlgn="base"/>
            <a:endParaRPr lang="en-GB" dirty="0"/>
          </a:p>
          <a:p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Example: variable </a:t>
            </a:r>
            <a:r>
              <a:rPr lang="en-US" dirty="0">
                <a:solidFill>
                  <a:srgbClr val="0070C0"/>
                </a:solidFill>
              </a:rPr>
              <a:t>gender with 20 "male" entries and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30 "female" entries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&gt;gender &lt;- c(rep("male",20), rep("female", 30)) </a:t>
            </a:r>
            <a:br>
              <a:rPr lang="en-US" dirty="0"/>
            </a:br>
            <a:r>
              <a:rPr lang="en-US" dirty="0"/>
              <a:t>&gt;gender &lt;- factor(gender) 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# </a:t>
            </a:r>
            <a:r>
              <a:rPr lang="en-US" dirty="0" smtClean="0">
                <a:solidFill>
                  <a:srgbClr val="0070C0"/>
                </a:solidFill>
              </a:rPr>
              <a:t>Stores </a:t>
            </a:r>
            <a:r>
              <a:rPr lang="en-US" dirty="0">
                <a:solidFill>
                  <a:srgbClr val="0070C0"/>
                </a:solidFill>
              </a:rPr>
              <a:t>gender as 20 </a:t>
            </a:r>
            <a:r>
              <a:rPr lang="en-US" dirty="0" smtClean="0">
                <a:solidFill>
                  <a:srgbClr val="0070C0"/>
                </a:solidFill>
              </a:rPr>
              <a:t>1’s </a:t>
            </a:r>
            <a:r>
              <a:rPr lang="en-US" dirty="0">
                <a:solidFill>
                  <a:srgbClr val="0070C0"/>
                </a:solidFill>
              </a:rPr>
              <a:t>and 30 </a:t>
            </a:r>
            <a:r>
              <a:rPr lang="en-US" dirty="0" smtClean="0">
                <a:solidFill>
                  <a:srgbClr val="0070C0"/>
                </a:solidFill>
              </a:rPr>
              <a:t>2’s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# 1=male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2=female </a:t>
            </a:r>
            <a:r>
              <a:rPr lang="en-US" dirty="0">
                <a:solidFill>
                  <a:srgbClr val="0070C0"/>
                </a:solidFill>
              </a:rPr>
              <a:t>internally (alphabetically)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R now treats gender as a nominal variable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&gt;summary(gender)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50382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1" y="1653257"/>
            <a:ext cx="8116711" cy="4724965"/>
          </a:xfrm>
        </p:spPr>
        <p:txBody>
          <a:bodyPr>
            <a:normAutofit/>
          </a:bodyPr>
          <a:lstStyle/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pPr lvl="0" fontAlgn="base"/>
            <a:endParaRPr lang="en-US" dirty="0" smtClean="0"/>
          </a:p>
          <a:p>
            <a:pPr lvl="0" fontAlgn="base"/>
            <a:endParaRPr lang="en-US" dirty="0"/>
          </a:p>
          <a:p>
            <a:r>
              <a:rPr lang="en-US" dirty="0"/>
              <a:t>&gt;g = function(</a:t>
            </a:r>
            <a:r>
              <a:rPr lang="en-US" dirty="0" err="1"/>
              <a:t>x,y</a:t>
            </a:r>
            <a:r>
              <a:rPr lang="en-US" dirty="0"/>
              <a:t>) (x+2*y)/3</a:t>
            </a:r>
            <a:endParaRPr lang="en-GB" dirty="0"/>
          </a:p>
          <a:p>
            <a:r>
              <a:rPr lang="en-US" dirty="0"/>
              <a:t>&gt;g(1,2)</a:t>
            </a:r>
            <a:endParaRPr lang="en-GB" dirty="0"/>
          </a:p>
          <a:p>
            <a:r>
              <a:rPr lang="en-US" dirty="0"/>
              <a:t>&gt;g(2,1)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endParaRPr lang="en-GB" dirty="0"/>
          </a:p>
        </p:txBody>
      </p:sp>
      <p:pic>
        <p:nvPicPr>
          <p:cNvPr id="4" name="Picture 3" descr="http://www.iiap.res.in/astrostat/tuts/image/fu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5567" y="2277886"/>
            <a:ext cx="3381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59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248" y="4788914"/>
            <a:ext cx="738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dirty="0" smtClean="0">
                <a:solidFill>
                  <a:srgbClr val="7CCA62">
                    <a:lumMod val="50000"/>
                  </a:srgbClr>
                </a:solidFill>
              </a:rPr>
              <a:t>You may post your question(s) at the “Discussion Forum” maintained in the course Web page!</a:t>
            </a:r>
            <a:endParaRPr lang="en-IN" dirty="0">
              <a:solidFill>
                <a:srgbClr val="7CCA6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a minute to mark your attendance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after S &amp; S-plus, developed at AT&amp;T labs in late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project was started by Robert Gentleman and Ross Ihaka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Statistics, University of Auckland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(1995).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R core development team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volunteer developers (since 1997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7860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924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420888"/>
            <a:ext cx="8229600" cy="309634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http://cran.r-project.org/bin/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http://www.rstudio.com/ide/download/desktop</a:t>
            </a:r>
            <a:endParaRPr lang="en-IN" dirty="0" smtClean="0"/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41277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http://mirror.aarnet.edu.au/pub/CRAN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3.4.1 for windows).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PC.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3.4.1-win32.exe in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www.rstudio.com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button.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Desktop.“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04" y="2204864"/>
            <a:ext cx="7488832" cy="31683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 version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Toolbar at top &gt; Help &gt;  About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1543</Words>
  <Application>Microsoft Office PowerPoint</Application>
  <PresentationFormat>Custom</PresentationFormat>
  <Paragraphs>345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宋体</vt:lpstr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1_Flow</vt:lpstr>
      <vt:lpstr>2_Flow</vt:lpstr>
      <vt:lpstr>3_Flow</vt:lpstr>
      <vt:lpstr>4_Flow</vt:lpstr>
      <vt:lpstr>5_Flow</vt:lpstr>
      <vt:lpstr>Data Analytics (CS3203N)</vt:lpstr>
      <vt:lpstr>Quote of the day..</vt:lpstr>
      <vt:lpstr>Today’s discussion…</vt:lpstr>
      <vt:lpstr>History of R</vt:lpstr>
      <vt:lpstr> R resources</vt:lpstr>
      <vt:lpstr>Download R and RStudio</vt:lpstr>
      <vt:lpstr>Installation </vt:lpstr>
      <vt:lpstr>Installation</vt:lpstr>
      <vt:lpstr>Version </vt:lpstr>
      <vt:lpstr>A test run with R in Windows </vt:lpstr>
      <vt:lpstr>Getting help from R console</vt:lpstr>
      <vt:lpstr>R command in integrated environment</vt:lpstr>
      <vt:lpstr>How to use R for simple maths</vt:lpstr>
      <vt:lpstr>How to store results of calculations for future use</vt:lpstr>
      <vt:lpstr>Identifiers naming</vt:lpstr>
      <vt:lpstr>Using C command</vt:lpstr>
      <vt:lpstr>Scan command for making data</vt:lpstr>
      <vt:lpstr>Scan command for making data</vt:lpstr>
      <vt:lpstr>Concept of working directory</vt:lpstr>
      <vt:lpstr>Reading data from a data file</vt:lpstr>
      <vt:lpstr>Accessing elements from a file</vt:lpstr>
      <vt:lpstr>Different data items in R</vt:lpstr>
      <vt:lpstr>Vectors in R</vt:lpstr>
      <vt:lpstr>More on Vectors in R</vt:lpstr>
      <vt:lpstr>More on Vectors in R</vt:lpstr>
      <vt:lpstr>Matrices in R</vt:lpstr>
      <vt:lpstr>More on matrices in R</vt:lpstr>
      <vt:lpstr>Lists in R</vt:lpstr>
      <vt:lpstr>Examples of lists in R</vt:lpstr>
      <vt:lpstr>Data frame in R</vt:lpstr>
      <vt:lpstr>Factors in R</vt:lpstr>
      <vt:lpstr>Functions in R</vt:lpstr>
      <vt:lpstr>PowerPoint Presentation</vt:lpstr>
      <vt:lpstr>Just a minute to mark your attendance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DCISM</cp:lastModifiedBy>
  <cp:revision>627</cp:revision>
  <dcterms:created xsi:type="dcterms:W3CDTF">2016-07-28T11:27:44Z</dcterms:created>
  <dcterms:modified xsi:type="dcterms:W3CDTF">2022-03-01T02:50:35Z</dcterms:modified>
</cp:coreProperties>
</file>