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epss8UEd3L6ja81V0OQe/BUGl7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0" name="Wayne Matthew Daya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2699B4-9065-4F74-9A83-1B1ABABEAEE1}">
  <a:tblStyle styleId="{F32699B4-9065-4F74-9A83-1B1ABABEAE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05T23:01:06.384">
    <p:pos x="6000" y="0"/>
    <p:text>Pre-presentation activity:
- 10 volunteers in class
- first names
- find its proper sorted position without sorting the entire list
/*Cancelled*/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fiUbfQI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2-08-31T01:59:59.549">
    <p:pos x="6000" y="0"/>
    <p:text>Remind the class of the doubly linked list variation of quicksort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hj5h2w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8-30T12:12:54.133">
    <p:pos x="6000" y="0"/>
    <p:text>Separate slide for divide and conquer - introduce quicksort and mergesort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hj5h24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8-30T12:14:49.313">
    <p:pos x="6000" y="0"/>
    <p:text>Insert a slide before this, show the pseudocode
- Condition to maintain for every iteration:
a[lo … j-1] &lt;= a[j] (sorted position) &lt; a[j+1 … hi]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fiUbfP4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8-30T12:26:45.169">
    <p:pos x="6000" y="0"/>
    <p:text>- Add the next 2 recursive calls
- To compare with Lomuto's variations, compare # accesses, swaps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fiUbfP8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8-30T12:23:36.545">
    <p:pos x="6000" y="0"/>
    <p:text>Adjust animations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hj5h2s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8-30T12:33:55.994">
    <p:pos x="6000" y="0"/>
    <p:text>Insert illustration of recursion tree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fiUbfQE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08-30T12:34:54.926">
    <p:pos x="6000" y="0"/>
    <p:text>Insert illustration of recursion tree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hj5h28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08-30T12:39:30.876">
    <p:pos x="6000" y="0"/>
    <p:text>Ask the class to identify an (obvious) scenario that will produce the worst case.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ahj5h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8-30T12:38:23.617">
    <p:pos x="6000" y="0"/>
    <p:text>A possible interview application
- finding sorted position of element X from an unsorted list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fiUbfQ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6.xm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7.xml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8.xm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9.xml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0.xm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h1YXxNJJGEmYEBZYA5GrU4NiwYFR3m5N/view" TargetMode="External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2385875" y="794250"/>
            <a:ext cx="71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Lomuto’s Key Differences from Hoare’s Variation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2984300" y="1446825"/>
            <a:ext cx="45720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3694D"/>
              </a:buClr>
              <a:buSzPts val="1600"/>
              <a:buFont typeface="Consolas"/>
              <a:buChar char="●"/>
            </a:pPr>
            <a:r>
              <a:rPr b="0" i="0" lang="en" sz="160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Traversal</a:t>
            </a:r>
            <a:endParaRPr b="0" i="0" sz="1600" u="none" cap="none" strike="noStrike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3694D"/>
              </a:buClr>
              <a:buSzPts val="1600"/>
              <a:buFont typeface="Consolas"/>
              <a:buChar char="●"/>
            </a:pPr>
            <a:r>
              <a:rPr b="0" i="0" lang="en" sz="160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Efficiency</a:t>
            </a:r>
            <a:endParaRPr b="0" i="0" sz="1600" u="none" cap="none" strike="noStrike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3694D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Simulation: https://www.figma.com/file/RO7V07QJec9T6kRxeE8vxK/Untitled</a:t>
            </a:r>
            <a:endParaRPr sz="1600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1284600" y="1398750"/>
            <a:ext cx="60498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●"/>
            </a:pP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Based on the pivot element </a:t>
            </a:r>
            <a:r>
              <a:rPr b="0" i="0" lang="en" sz="1650" u="none" cap="none" strike="noStrike">
                <a:solidFill>
                  <a:srgbClr val="FA89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1" sz="1650" u="none" cap="none" strike="noStrike">
              <a:solidFill>
                <a:srgbClr val="FA8900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" sz="1650" u="none" cap="none" strike="noStrike">
                <a:solidFill>
                  <a:srgbClr val="FA89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" sz="1650" u="none" cap="none" strike="noStrike">
                <a:solidFill>
                  <a:srgbClr val="FF99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first element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650" u="none" cap="none" strike="noStrike">
                <a:solidFill>
                  <a:srgbClr val="FF9D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last element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, and </a:t>
            </a:r>
            <a:endParaRPr b="0" i="0" sz="16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 selecting </a:t>
            </a:r>
            <a:r>
              <a:rPr b="0" i="0" lang="en" sz="1650" u="none" cap="none" strike="noStrike">
                <a:solidFill>
                  <a:srgbClr val="FF99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random position</a:t>
            </a:r>
            <a:endParaRPr b="1" i="0" sz="16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2197050" y="495025"/>
            <a:ext cx="3000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//VARIATIONS</a:t>
            </a:r>
            <a:endParaRPr b="0" i="1" sz="2550" u="none" cap="none" strike="noStrike">
              <a:solidFill>
                <a:srgbClr val="9995B7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1365900" y="3576050"/>
            <a:ext cx="6791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nsolas"/>
              <a:buChar char="●"/>
            </a:pPr>
            <a:r>
              <a:rPr b="0" i="0" lang="en" sz="16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Shifting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to insertion sort </a:t>
            </a:r>
            <a:r>
              <a:rPr b="1" i="0" lang="en" sz="165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calls with </a:t>
            </a:r>
            <a:r>
              <a:rPr b="0" i="0" lang="en" sz="1650" u="none" cap="none" strike="noStrike">
                <a:solidFill>
                  <a:srgbClr val="5842FF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5-7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or fewer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365900" y="3089775"/>
            <a:ext cx="588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nsolas"/>
              <a:buChar char="●"/>
            </a:pP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Median</a:t>
            </a:r>
            <a:r>
              <a:rPr b="1" i="0" lang="en" sz="165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1" i="0" lang="en" sz="165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three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1365900" y="2603500"/>
            <a:ext cx="588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nsolas"/>
              <a:buChar char="●"/>
            </a:pPr>
            <a:r>
              <a:rPr b="0" i="0" lang="en" sz="16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Lomuto's variation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2284225" y="1355650"/>
            <a:ext cx="5954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Bringing Quicksort to </a:t>
            </a:r>
            <a:r>
              <a:rPr b="1" i="0" lang="en" sz="3400" u="none" cap="none" strike="noStrike">
                <a:solidFill>
                  <a:srgbClr val="FF5792"/>
                </a:solidFill>
                <a:latin typeface="Consolas"/>
                <a:ea typeface="Consolas"/>
                <a:cs typeface="Consolas"/>
                <a:sym typeface="Consolas"/>
              </a:rPr>
              <a:t>Life</a:t>
            </a:r>
            <a:r>
              <a:rPr b="1" i="0" lang="en" sz="3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An Analysis of its </a:t>
            </a:r>
            <a:r>
              <a:rPr b="1" i="0" lang="en" sz="3400" u="none" cap="none" strike="noStrike">
                <a:solidFill>
                  <a:srgbClr val="FF5792"/>
                </a:solidFill>
                <a:latin typeface="Consolas"/>
                <a:ea typeface="Consolas"/>
                <a:cs typeface="Consolas"/>
                <a:sym typeface="Consolas"/>
              </a:rPr>
              <a:t>Complexities</a:t>
            </a:r>
            <a:endParaRPr b="1" i="0" sz="3400" u="none" cap="none" strike="noStrike">
              <a:solidFill>
                <a:srgbClr val="FF579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320000" y="3110350"/>
            <a:ext cx="2379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40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340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b="0" i="0" sz="340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340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space</a:t>
            </a:r>
            <a:endParaRPr b="1" i="0" sz="3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2381150" y="778450"/>
            <a:ext cx="5031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//COMPLEXITY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/>
        </p:nvSpPr>
        <p:spPr>
          <a:xfrm>
            <a:off x="1758050" y="24932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Consider the following array of values: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758050" y="711025"/>
            <a:ext cx="3495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0 1 9 10 2 8 6 7 </a:t>
            </a:r>
            <a:r>
              <a:rPr b="1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1 -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0 1 4 3 2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6 7 10 9 8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0 1 4 3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2 -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0 1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3 4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0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3 -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4 -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3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3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5476775" y="711025"/>
            <a:ext cx="34959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6 7 10 9 8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…     …     …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6 7 10 9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7 -</a:t>
            </a:r>
            <a:r>
              <a:rPr b="1" i="0" lang="en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6 7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9 10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6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8 -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6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9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9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 -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1838400" y="3590125"/>
            <a:ext cx="699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COMMENTS */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recursive calls: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3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13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Notice that the pivot elements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perfectly divide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the two subarrays in the successive calls.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elements to traverse: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Half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of that in the previous calls.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4"/>
          <p:cNvCxnSpPr>
            <a:endCxn id="209" idx="2"/>
          </p:cNvCxnSpPr>
          <p:nvPr/>
        </p:nvCxnSpPr>
        <p:spPr>
          <a:xfrm rot="10800000">
            <a:off x="3993300" y="1983638"/>
            <a:ext cx="637800" cy="188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4"/>
          <p:cNvSpPr txBox="1"/>
          <p:nvPr/>
        </p:nvSpPr>
        <p:spPr>
          <a:xfrm>
            <a:off x="1958950" y="445025"/>
            <a:ext cx="57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of elements (n) = 11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3742950" y="1323863"/>
            <a:ext cx="50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i="0" sz="3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" name="Google Shape;212;p14"/>
          <p:cNvCxnSpPr/>
          <p:nvPr/>
        </p:nvCxnSpPr>
        <p:spPr>
          <a:xfrm flipH="1" rot="10800000">
            <a:off x="4540750" y="3214900"/>
            <a:ext cx="1938900" cy="9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4"/>
          <p:cNvSpPr txBox="1"/>
          <p:nvPr/>
        </p:nvSpPr>
        <p:spPr>
          <a:xfrm>
            <a:off x="6432825" y="2741175"/>
            <a:ext cx="2598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 n</a:t>
            </a:r>
            <a:endParaRPr b="1" i="0" sz="3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(Recall: BST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Preorder traversal)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" name="Google Shape;214;p14"/>
          <p:cNvCxnSpPr/>
          <p:nvPr/>
        </p:nvCxnSpPr>
        <p:spPr>
          <a:xfrm flipH="1" rot="10800000">
            <a:off x="5213825" y="2119725"/>
            <a:ext cx="402000" cy="24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14"/>
          <p:cNvSpPr txBox="1"/>
          <p:nvPr/>
        </p:nvSpPr>
        <p:spPr>
          <a:xfrm>
            <a:off x="1838400" y="3558000"/>
            <a:ext cx="6993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COMMENTS */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recursive calls: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3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13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Notice that the pivot elements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perfectly divide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the two subarrays in the successive calls.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elements to traverse: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Half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of that in the previous calls.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4500575" y="1297988"/>
            <a:ext cx="1887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 n</a:t>
            </a:r>
            <a:endParaRPr b="1" i="0" sz="3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(11 -&gt; 5 -&gt; 2 -&gt; 1)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838400" y="1368038"/>
            <a:ext cx="4309800" cy="615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Time complexity</a:t>
            </a:r>
            <a:endParaRPr b="1" i="0" sz="14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(best case)     O(                       )</a:t>
            </a:r>
            <a:endParaRPr b="1" i="0" sz="14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4579575" y="2741175"/>
            <a:ext cx="3523500" cy="615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Space complexity</a:t>
            </a:r>
            <a:endParaRPr b="1" i="0" sz="14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(best case)      O(             )</a:t>
            </a:r>
            <a:endParaRPr b="1" i="0" sz="14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1758050" y="24932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How about this set of values?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1758050" y="711025"/>
            <a:ext cx="34959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9 8 7 6 5 4 3 2 1 0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1 -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9 8 7 6 5 4 3 2 1 0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2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9 8 7 6 5 4 3 2 1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8 7 6 5 4 3 2 1 9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8 7 6 5 4 3 2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3 -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8 7 6 5 4 3 2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8 7 6 5 4 3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7 6 5 4 3 2 8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7 6 5 4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3 2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5 -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7 6 5 4 3 2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5476775" y="610575"/>
            <a:ext cx="34959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7 6 5 4 3 2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…     …     …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7 6 5 4 3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6 -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6 5 4 3 7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6 5 4 3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7 -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6 5 4 3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6 5 4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8 -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5 4 6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5 4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9 -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5 4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5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10-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11-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 -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1838400" y="3429375"/>
            <a:ext cx="7305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COMMENTS */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recursive calls: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3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</a:t>
            </a:r>
            <a:r>
              <a:rPr b="1" i="0" lang="en" sz="13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3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Notice that the pivot elements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could not divide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the two partitions equally; instead, they end up being at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either end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of the array, thus leaving a significantly large chunk of elements far from their sorted positions.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elements to traverse: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 less than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that in the previous calls.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692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16"/>
          <p:cNvCxnSpPr>
            <a:endCxn id="237" idx="2"/>
          </p:cNvCxnSpPr>
          <p:nvPr/>
        </p:nvCxnSpPr>
        <p:spPr>
          <a:xfrm flipH="1" rot="10800000">
            <a:off x="4671275" y="2343150"/>
            <a:ext cx="45300" cy="13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16"/>
          <p:cNvSpPr txBox="1"/>
          <p:nvPr/>
        </p:nvSpPr>
        <p:spPr>
          <a:xfrm>
            <a:off x="1958950" y="445025"/>
            <a:ext cx="57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of elements (n) = 11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4321650" y="1673688"/>
            <a:ext cx="50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i="0" sz="3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0" name="Google Shape;240;p16"/>
          <p:cNvCxnSpPr/>
          <p:nvPr/>
        </p:nvCxnSpPr>
        <p:spPr>
          <a:xfrm flipH="1" rot="10800000">
            <a:off x="4731625" y="3194575"/>
            <a:ext cx="3134400" cy="8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16"/>
          <p:cNvSpPr txBox="1"/>
          <p:nvPr/>
        </p:nvSpPr>
        <p:spPr>
          <a:xfrm>
            <a:off x="7686100" y="2562050"/>
            <a:ext cx="45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" name="Google Shape;242;p16"/>
          <p:cNvCxnSpPr/>
          <p:nvPr/>
        </p:nvCxnSpPr>
        <p:spPr>
          <a:xfrm flipH="1" rot="10800000">
            <a:off x="5213825" y="2400825"/>
            <a:ext cx="90300" cy="22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16"/>
          <p:cNvSpPr txBox="1"/>
          <p:nvPr/>
        </p:nvSpPr>
        <p:spPr>
          <a:xfrm>
            <a:off x="5083950" y="1117938"/>
            <a:ext cx="2242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(11 -&gt; 10 -&gt; 9 … 1)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 + n-1 + n-2 + … + 1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n(n+1)/2 =&gt; O(n</a:t>
            </a:r>
            <a:r>
              <a:rPr b="1" baseline="3000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2240225" y="1727550"/>
            <a:ext cx="4952700" cy="615600"/>
          </a:xfrm>
          <a:prstGeom prst="rect">
            <a:avLst/>
          </a:prstGeom>
          <a:noFill/>
          <a:ln cap="flat" cmpd="sng" w="28575">
            <a:solidFill>
              <a:srgbClr val="FA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Time complexity</a:t>
            </a:r>
            <a:endParaRPr b="1" i="0" sz="1400" u="none" cap="none" strike="noStrike">
              <a:solidFill>
                <a:srgbClr val="FA8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(worst case)                   </a:t>
            </a:r>
            <a:endParaRPr b="1" i="0" sz="1400" u="none" cap="none" strike="noStrike">
              <a:solidFill>
                <a:srgbClr val="FA8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5643250" y="2539700"/>
            <a:ext cx="2926500" cy="615600"/>
          </a:xfrm>
          <a:prstGeom prst="rect">
            <a:avLst/>
          </a:prstGeom>
          <a:noFill/>
          <a:ln cap="flat" cmpd="sng" w="28575">
            <a:solidFill>
              <a:srgbClr val="FA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Space complexity</a:t>
            </a:r>
            <a:endParaRPr b="1" i="0" sz="1400" u="none" cap="none" strike="noStrike">
              <a:solidFill>
                <a:srgbClr val="FA8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(worst case)      O(     )</a:t>
            </a:r>
            <a:endParaRPr b="1" i="0" sz="1400" u="none" cap="none" strike="noStrike">
              <a:solidFill>
                <a:srgbClr val="FA8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1838400" y="3429375"/>
            <a:ext cx="7305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COMMENTS */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recursive calls: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3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</a:t>
            </a:r>
            <a:r>
              <a:rPr b="1" i="0" lang="en" sz="13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3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Notice that the pivot elements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could not divide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the two partitions equally; instead, they end up being at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either end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of the array, thus leaving a significantly large chunk of elements far from their sorted positions.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elements to traverse: </a:t>
            </a:r>
            <a:r>
              <a:rPr b="1" i="0" lang="en" sz="13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 less than</a:t>
            </a:r>
            <a:r>
              <a:rPr b="1" i="0" lang="en" sz="13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that in the previous calls.</a:t>
            </a:r>
            <a:endParaRPr b="1" i="0" sz="13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3960750" y="1765950"/>
            <a:ext cx="321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O(   x   ) = O(n</a:t>
            </a:r>
            <a:r>
              <a:rPr b="1" baseline="30000" i="0" lang="en" sz="23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2300" u="none" cap="none" strike="noStrike">
                <a:solidFill>
                  <a:srgbClr val="FA8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2300" u="none" cap="none" strike="noStrike">
              <a:solidFill>
                <a:srgbClr val="FA8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4641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4641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/>
        </p:nvSpPr>
        <p:spPr>
          <a:xfrm>
            <a:off x="1831200" y="1992100"/>
            <a:ext cx="697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of elements (n)             600        60,000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Best case performance: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Recursion tree height: </a:t>
            </a:r>
            <a:r>
              <a:rPr b="1" i="0" lang="en" sz="16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10         16</a:t>
            </a:r>
            <a:endParaRPr b="1" i="0" sz="1600" u="none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Total array accesses:  </a:t>
            </a:r>
            <a:r>
              <a:rPr b="1" i="0" lang="en" sz="16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4,987      1,025,619</a:t>
            </a:r>
            <a:endParaRPr b="1" i="0" sz="1600" u="none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Worst case performance: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Recursion tree height: </a:t>
            </a:r>
            <a:r>
              <a:rPr b="1" i="0" lang="en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600        60,000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Total array accesses:  </a:t>
            </a:r>
            <a:r>
              <a:rPr b="1" i="0" lang="en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180,300    1,800,030,000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1888650" y="521213"/>
            <a:ext cx="7305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SCENARIOS */</a:t>
            </a:r>
            <a:endParaRPr b="1" i="0" sz="17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recursive calls: </a:t>
            </a:r>
            <a:r>
              <a:rPr b="1" i="0" lang="en" sz="17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i="0" sz="17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elements to traverse: </a:t>
            </a:r>
            <a:r>
              <a:rPr b="1" i="0" lang="en" sz="17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BEST: log n</a:t>
            </a:r>
            <a:r>
              <a:rPr b="1" i="0" lang="en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7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WORST: n</a:t>
            </a:r>
            <a:endParaRPr b="1" i="0" sz="17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</a:t>
            </a:r>
            <a:r>
              <a:rPr b="1" i="0" lang="en" sz="17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BEST: log n</a:t>
            </a:r>
            <a:r>
              <a:rPr b="1" i="0" lang="en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7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WORST: n</a:t>
            </a:r>
            <a:endParaRPr b="1" i="0" sz="17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2284225" y="1355650"/>
            <a:ext cx="5786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Applying the quicksort variations</a:t>
            </a:r>
            <a:endParaRPr b="1" i="0" sz="3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3028675" y="2872850"/>
            <a:ext cx="5640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90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290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median of three</a:t>
            </a:r>
            <a:endParaRPr b="0" i="0" sz="290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290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cutoff to insertion sort</a:t>
            </a:r>
            <a:endParaRPr b="1" i="0" sz="29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2381150" y="778450"/>
            <a:ext cx="6378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//POSSIBLE ALGORITHM IMPROVEMENTS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2" name="Google Shape;2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 txBox="1"/>
          <p:nvPr/>
        </p:nvSpPr>
        <p:spPr>
          <a:xfrm>
            <a:off x="1758050" y="249325"/>
            <a:ext cx="721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Median of three </a:t>
            </a:r>
            <a:endParaRPr b="1" i="0" sz="1800" u="sng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take the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middle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and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last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 then use the </a:t>
            </a:r>
            <a:r>
              <a:rPr b="1" i="0" lang="en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median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the pivot element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758050" y="1343925"/>
            <a:ext cx="34959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4 6 7 8 5 0 1 2 3 9 10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sng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     0         10</a:t>
            </a:r>
            <a:endParaRPr b="1" i="0" sz="18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0 6 7 8 5 10 3 2 1 9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i="0" sz="12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0 3 2 1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10 8 7 6 9 5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0 3   </a:t>
            </a:r>
            <a:r>
              <a:rPr b="1" i="0" lang="en" sz="1800" u="sng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i="0" sz="1800" u="sng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0 3 2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2 3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2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4 -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2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b="1" i="0" sz="1800" u="none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10   </a:t>
            </a:r>
            <a:r>
              <a:rPr b="1" i="0" lang="en" sz="1800" u="sng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 5</a:t>
            </a:r>
            <a:endParaRPr b="1" i="0" sz="18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5 8 10 6 9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6 -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5 6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8 9 10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5436600" y="1343925"/>
            <a:ext cx="3634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5 6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8 9 10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…     …     …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5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7 -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5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8 -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8 </a:t>
            </a:r>
            <a:r>
              <a:rPr b="1" i="0" lang="en" sz="1800" u="sng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endParaRPr b="1" i="0" sz="18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8 10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9 -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8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     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10-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11-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 -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5502425" y="3961125"/>
            <a:ext cx="3569100" cy="92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COMMENTS */</a:t>
            </a:r>
            <a:endParaRPr b="1" i="0" sz="12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recursive calls:  </a:t>
            </a:r>
            <a:r>
              <a:rPr b="1" i="0" lang="en" sz="12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i="0" sz="1200" u="sng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  </a:t>
            </a:r>
            <a:r>
              <a:rPr b="1" i="0" lang="en" sz="12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1" i="0" lang="en" sz="12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b="1" i="0" lang="en" sz="12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i="0" sz="12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Total elements traversed:   </a:t>
            </a:r>
            <a:r>
              <a:rPr b="1" i="0" lang="en" sz="12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b="1" i="0" lang="en" sz="12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b="1" i="0" lang="en" sz="12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b="1" i="0" sz="12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9650" y="788325"/>
            <a:ext cx="3282299" cy="32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1764575" y="1394475"/>
            <a:ext cx="36774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Sir</a:t>
            </a:r>
            <a:r>
              <a:rPr b="0" i="0" lang="en" sz="21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1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Charles</a:t>
            </a:r>
            <a:r>
              <a:rPr b="0" i="0" lang="en" sz="21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1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Antony</a:t>
            </a:r>
            <a:r>
              <a:rPr b="0" i="0" lang="en" sz="21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1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Richard</a:t>
            </a:r>
            <a:r>
              <a:rPr b="0" i="0" lang="en" sz="21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1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Hoare</a:t>
            </a:r>
            <a:endParaRPr b="0" i="0" sz="2150" u="none" cap="none" strike="noStrike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824925" y="2905075"/>
            <a:ext cx="2681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" sz="21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Invented</a:t>
            </a:r>
            <a:r>
              <a:rPr b="0" i="0" lang="en" sz="21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b="0" i="0" lang="en" sz="2150" u="none" cap="none" strike="noStrike">
                <a:solidFill>
                  <a:srgbClr val="5842FF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1960</a:t>
            </a:r>
            <a:endParaRPr b="1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824925" y="2302550"/>
            <a:ext cx="3677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" sz="15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Tony</a:t>
            </a:r>
            <a:r>
              <a:rPr b="0" i="0" lang="en" sz="15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550" u="none" cap="none" strike="noStrike">
                <a:solidFill>
                  <a:srgbClr val="0095A8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Hoare</a:t>
            </a:r>
            <a:r>
              <a:rPr b="0" i="0" lang="en" sz="1550" u="none" cap="none" strike="noStrike">
                <a:solidFill>
                  <a:srgbClr val="00BDD6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550" u="none" cap="none" strike="noStrike">
                <a:solidFill>
                  <a:srgbClr val="FF5792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5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5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b="0" i="0" lang="en" sz="1550" u="none" cap="none" strike="noStrike">
                <a:solidFill>
                  <a:srgbClr val="00BDD6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849925" y="728375"/>
            <a:ext cx="21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//QUICKSORT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/>
          <p:nvPr/>
        </p:nvSpPr>
        <p:spPr>
          <a:xfrm>
            <a:off x="1814800" y="4204175"/>
            <a:ext cx="7080600" cy="6939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Insertion sort!</a:t>
            </a:r>
            <a:endParaRPr b="1" i="0" sz="1700" u="none" cap="none" strike="noStrike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4">
            <a:alphaModFix/>
          </a:blip>
          <a:srcRect b="0" l="7087" r="6682" t="1536"/>
          <a:stretch/>
        </p:blipFill>
        <p:spPr>
          <a:xfrm>
            <a:off x="1667400" y="1192250"/>
            <a:ext cx="7381549" cy="30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1758050" y="249325"/>
            <a:ext cx="721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 Cutoff to insertion sort</a:t>
            </a:r>
            <a:endParaRPr b="1" i="0" sz="1800" u="sng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switch to insertion sort as this works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more efficiently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small array sizes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(n&lt;=7)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1861825" y="1331350"/>
            <a:ext cx="6930000" cy="16173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OK!</a:t>
            </a:r>
            <a:endParaRPr b="1" i="0" sz="1700" u="none" cap="none" strike="noStrike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1667400" y="2986300"/>
            <a:ext cx="7305300" cy="107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no! Too many calls for small array sizes</a:t>
            </a:r>
            <a:endParaRPr b="1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2062750" y="4665575"/>
            <a:ext cx="962400" cy="12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3966425" y="4665575"/>
            <a:ext cx="962400" cy="12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5870100" y="4665575"/>
            <a:ext cx="962400" cy="12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7773775" y="4665575"/>
            <a:ext cx="962400" cy="12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1758050" y="249325"/>
            <a:ext cx="721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</a:t>
            </a:r>
            <a:r>
              <a:rPr b="1" i="0" lang="en" sz="17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Cutoff to insertion sort</a:t>
            </a:r>
            <a:endParaRPr b="1" i="0" sz="1800" u="sng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switch to insertion sort as this works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more efficiently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small array sizes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(n&lt;=5)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1758050" y="1343925"/>
            <a:ext cx="3495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9 8 7 6 5 4 3 2 1 0 10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sng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     4         10</a:t>
            </a:r>
            <a:endParaRPr b="1" i="0" sz="18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4 8 7 6 5 10 3 2 1 0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1" i="0" sz="12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4 8 7 6 5 0 3 2 1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sng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    5       1</a:t>
            </a:r>
            <a:endParaRPr b="1" i="0" sz="18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1 8 7 6 5 0 3 2 </a:t>
            </a:r>
            <a:r>
              <a:rPr b="1" i="0" lang="en" sz="18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1 2 3 0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6 7 8 5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(n=4)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3 -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5436600" y="1343925"/>
            <a:ext cx="36348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6 7 8 5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…     …     …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(n=4)</a:t>
            </a:r>
            <a:endParaRPr b="1" i="0" sz="1800" u="sng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842FF"/>
                </a:solidFill>
                <a:latin typeface="Consolas"/>
                <a:ea typeface="Consolas"/>
                <a:cs typeface="Consolas"/>
                <a:sym typeface="Consolas"/>
              </a:rPr>
              <a:t>4 -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1" i="0" lang="en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(n=1)</a:t>
            </a:r>
            <a:endParaRPr b="1" i="0" sz="1800" u="none" cap="none" strike="noStrike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5 -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 -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i="0" lang="en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18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3546175" y="3619425"/>
            <a:ext cx="5213700" cy="126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/* COMMENTS */</a:t>
            </a:r>
            <a:endParaRPr b="1" i="0" sz="1400" u="none" cap="none" strike="noStrike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partition calls:      </a:t>
            </a:r>
            <a:r>
              <a:rPr b="1" i="0" lang="en" sz="1400" u="sng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     -&gt; </a:t>
            </a:r>
            <a:r>
              <a:rPr b="1" i="0" lang="en" sz="1400" u="sng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i="0" sz="1400" u="sng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Number of insertion sort calls:             </a:t>
            </a:r>
            <a:r>
              <a:rPr b="1" i="0" lang="en" sz="1400" u="sng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1400" u="sng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Height of recursion tree:       11 -&gt; </a:t>
            </a:r>
            <a:r>
              <a:rPr b="1" i="0" lang="en" sz="14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 -&gt; </a:t>
            </a:r>
            <a:r>
              <a:rPr b="1" i="0" lang="en" sz="1400" u="sng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1400" u="sng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 Total elements traversed:       55 -&gt; </a:t>
            </a:r>
            <a:r>
              <a:rPr b="1" i="0" lang="en" sz="1400" u="sng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b="1" i="0" lang="en" sz="1400" u="none" cap="none" strike="noStrike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b="1" i="0" lang="en" sz="1400" u="sng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 b="1" i="0" sz="1400" u="sng" cap="none" strike="noStrike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1893675" y="568700"/>
            <a:ext cx="5556000" cy="23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t/>
            </a:r>
            <a:endParaRPr b="0" i="1" sz="2550" u="none" cap="none" strike="noStrike">
              <a:solidFill>
                <a:srgbClr val="9995B7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1" sz="1050" u="none" cap="none" strike="noStrike">
              <a:solidFill>
                <a:srgbClr val="9995B7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C006B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586325" y="2147700"/>
            <a:ext cx="7557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INTERNET CODE vs STREAMLINE CODE</a:t>
            </a:r>
            <a:endParaRPr b="0" i="1" sz="850" u="none" cap="none" strike="noStrike">
              <a:solidFill>
                <a:srgbClr val="9995B7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1" sz="850" u="none" cap="none" strike="noStrike">
              <a:solidFill>
                <a:srgbClr val="9995B7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1849925" y="728375"/>
            <a:ext cx="630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//Characteristics of Quicksort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912400" y="1624925"/>
            <a:ext cx="4572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95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Consolas"/>
              <a:buChar char="●"/>
            </a:pPr>
            <a:r>
              <a:rPr b="0" i="0" lang="en" sz="28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Divide</a:t>
            </a:r>
            <a:r>
              <a:rPr b="0" i="0" lang="en" sz="28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850" u="none" cap="none" strike="noStrike">
                <a:solidFill>
                  <a:srgbClr val="FF9D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and conquer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2125675" y="344700"/>
            <a:ext cx="630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Divide and Conquer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4"/>
          <p:cNvGraphicFramePr/>
          <p:nvPr/>
        </p:nvGraphicFramePr>
        <p:xfrm>
          <a:off x="2583050" y="92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  <a:gridCol w="620525"/>
                <a:gridCol w="620525"/>
                <a:gridCol w="620525"/>
                <a:gridCol w="620525"/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4"/>
          <p:cNvGraphicFramePr/>
          <p:nvPr/>
        </p:nvGraphicFramePr>
        <p:xfrm>
          <a:off x="2187500" y="15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4"/>
          <p:cNvGraphicFramePr/>
          <p:nvPr/>
        </p:nvGraphicFramePr>
        <p:xfrm>
          <a:off x="5232850" y="15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4"/>
          <p:cNvGraphicFramePr/>
          <p:nvPr/>
        </p:nvGraphicFramePr>
        <p:xfrm>
          <a:off x="1981825" y="2175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4"/>
          <p:cNvGraphicFramePr/>
          <p:nvPr/>
        </p:nvGraphicFramePr>
        <p:xfrm>
          <a:off x="3596425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4"/>
          <p:cNvGraphicFramePr/>
          <p:nvPr/>
        </p:nvGraphicFramePr>
        <p:xfrm>
          <a:off x="50651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4"/>
          <p:cNvGraphicFramePr/>
          <p:nvPr/>
        </p:nvGraphicFramePr>
        <p:xfrm>
          <a:off x="66561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4"/>
          <p:cNvGraphicFramePr/>
          <p:nvPr/>
        </p:nvGraphicFramePr>
        <p:xfrm>
          <a:off x="1981825" y="2802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4"/>
          <p:cNvGraphicFramePr/>
          <p:nvPr/>
        </p:nvGraphicFramePr>
        <p:xfrm>
          <a:off x="3596425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4"/>
          <p:cNvGraphicFramePr/>
          <p:nvPr/>
        </p:nvGraphicFramePr>
        <p:xfrm>
          <a:off x="5065150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4"/>
          <p:cNvGraphicFramePr/>
          <p:nvPr/>
        </p:nvGraphicFramePr>
        <p:xfrm>
          <a:off x="6656150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4"/>
          <p:cNvGraphicFramePr/>
          <p:nvPr/>
        </p:nvGraphicFramePr>
        <p:xfrm>
          <a:off x="2187500" y="34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4"/>
          <p:cNvGraphicFramePr/>
          <p:nvPr/>
        </p:nvGraphicFramePr>
        <p:xfrm>
          <a:off x="5232850" y="34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4"/>
          <p:cNvGraphicFramePr/>
          <p:nvPr/>
        </p:nvGraphicFramePr>
        <p:xfrm>
          <a:off x="2583050" y="40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{F32699B4-9065-4F74-9A83-1B1ABABEAEE1}</a:tableStyleId>
              </a:tblPr>
              <a:tblGrid>
                <a:gridCol w="620525"/>
                <a:gridCol w="620525"/>
                <a:gridCol w="620525"/>
                <a:gridCol w="620525"/>
                <a:gridCol w="620525"/>
                <a:gridCol w="620525"/>
                <a:gridCol w="620525"/>
                <a:gridCol w="62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1849925" y="728375"/>
            <a:ext cx="630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//Characteristics of Quicksort?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912400" y="1624925"/>
            <a:ext cx="45720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95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Consolas"/>
              <a:buChar char="●"/>
            </a:pPr>
            <a:r>
              <a:rPr b="0" i="0" lang="en" sz="28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Divide</a:t>
            </a:r>
            <a:r>
              <a:rPr b="0" i="0" lang="en" sz="2850" u="none" cap="none" strike="noStrike">
                <a:solidFill>
                  <a:srgbClr val="0C006B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850" u="none" cap="none" strike="noStrike">
                <a:solidFill>
                  <a:srgbClr val="FF9D00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and conquer</a:t>
            </a:r>
            <a:endParaRPr b="0" i="0" sz="2850" u="none" cap="none" strike="noStrike">
              <a:solidFill>
                <a:srgbClr val="FF9D00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095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9D00"/>
              </a:buClr>
              <a:buSzPts val="2850"/>
              <a:buFont typeface="Consolas"/>
              <a:buChar char="●"/>
            </a:pPr>
            <a:r>
              <a:rPr b="0" i="0" lang="en" sz="28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Recursive</a:t>
            </a:r>
            <a:endParaRPr b="0" i="0" sz="2850" u="none" cap="none" strike="noStrike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095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3694D"/>
              </a:buClr>
              <a:buSzPts val="2850"/>
              <a:buFont typeface="Consolas"/>
              <a:buChar char="●"/>
            </a:pPr>
            <a:r>
              <a:rPr b="0" i="0" lang="en" sz="28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Preorder</a:t>
            </a:r>
            <a:endParaRPr b="0" i="0" sz="2850" u="none" cap="none" strike="noStrike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095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9D00"/>
              </a:buClr>
              <a:buSzPts val="2850"/>
              <a:buFont typeface="Consolas"/>
              <a:buChar char="●"/>
            </a:pPr>
            <a:r>
              <a:rPr b="0" i="0" lang="en" sz="28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In-place</a:t>
            </a:r>
            <a:endParaRPr b="0" i="0" sz="2850" u="none" cap="none" strike="noStrike">
              <a:solidFill>
                <a:srgbClr val="B3694D"/>
              </a:solidFill>
              <a:highlight>
                <a:srgbClr val="F2F1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095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3694D"/>
              </a:buClr>
              <a:buSzPts val="2850"/>
              <a:buFont typeface="Consolas"/>
              <a:buChar char="●"/>
            </a:pPr>
            <a:r>
              <a:rPr b="0" i="0" lang="en" sz="2850" u="none" cap="none" strike="noStrike">
                <a:solidFill>
                  <a:srgbClr val="B3694D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Unstable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594925" y="212825"/>
            <a:ext cx="7549200" cy="57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1" lang="en" sz="2550" u="none" cap="none" strike="noStrike">
                <a:solidFill>
                  <a:srgbClr val="9995B7"/>
                </a:solidFill>
                <a:highlight>
                  <a:srgbClr val="F2F1F8"/>
                </a:highlight>
                <a:latin typeface="Consolas"/>
                <a:ea typeface="Consolas"/>
                <a:cs typeface="Consolas"/>
                <a:sym typeface="Consolas"/>
              </a:rPr>
              <a:t>Quicksort Pseudocode (Asc)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594925" y="790025"/>
            <a:ext cx="7549200" cy="434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 parameters A[SIZE],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low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high</a:t>
            </a:r>
            <a:endParaRPr b="1" i="0" sz="145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low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high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return</a:t>
            </a:r>
            <a:endParaRPr b="1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low+1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high</a:t>
            </a:r>
            <a:endParaRPr b="1" i="0" sz="145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 </a:t>
            </a:r>
            <a:r>
              <a:rPr b="1" i="0" lang="en" sz="145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partition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A[low] </a:t>
            </a:r>
            <a:endParaRPr b="1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b="1" i="0" sz="145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lphaL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Starting from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h, find an element where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A[l]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1" i="0" lang="en" sz="145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endParaRPr b="1" i="0" sz="145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 i="0" sz="145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1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lphaL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Starting from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l, find an element where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A[h]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" sz="145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endParaRPr b="1" i="0" sz="145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Swap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A[l]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A[h]</a:t>
            </a:r>
            <a:endParaRPr b="1" i="0" sz="145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 : Skip to 9</a:t>
            </a:r>
            <a:endParaRPr b="1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steps 5 to 7</a:t>
            </a:r>
            <a:endParaRPr b="1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Swap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A[h]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0" lang="en" sz="145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A[low]</a:t>
            </a:r>
            <a:endParaRPr b="1" i="0" sz="145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 quicksort(), pass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h-1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b="1" i="0" lang="en" sz="145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high </a:t>
            </a:r>
            <a:endParaRPr b="1" i="0" sz="145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onsolas"/>
              <a:buAutoNum type="arabicPeriod"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 quicksort(), pass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h+1</a:t>
            </a: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b="1" i="0" lang="en" sz="145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low</a:t>
            </a:r>
            <a:endParaRPr b="1" i="0" sz="145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6"/>
          <p:cNvSpPr/>
          <p:nvPr/>
        </p:nvSpPr>
        <p:spPr>
          <a:xfrm rot="10800000">
            <a:off x="5777445" y="829387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 rot="10800000">
            <a:off x="4571995" y="1152487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 rot="10800000">
            <a:off x="5777445" y="1413462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 rot="10800000">
            <a:off x="5366995" y="1736562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 rot="10800000">
            <a:off x="3330745" y="2059662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10800000">
            <a:off x="5108645" y="3230987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 rot="10800000">
            <a:off x="4267070" y="3818312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10800000">
            <a:off x="4373245" y="4141412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 rot="10800000">
            <a:off x="5640645" y="4464512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 rot="10800000">
            <a:off x="5640645" y="4703637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 rot="10800000">
            <a:off x="3383770" y="2646887"/>
            <a:ext cx="397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485650" y="849775"/>
            <a:ext cx="2571900" cy="10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Note:</a:t>
            </a:r>
            <a:r>
              <a:rPr b="1" i="0" lang="en" sz="145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partition/partitioning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1425" y="410400"/>
            <a:ext cx="6780699" cy="44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6597475" y="1690200"/>
            <a:ext cx="1279800" cy="45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812000" y="3619225"/>
            <a:ext cx="1279800" cy="45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5704350" y="1017725"/>
            <a:ext cx="374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partitioning item is sorted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sorted item is returned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a[low…p-1] &lt;= </a:t>
            </a: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a[p]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a[p+1…p]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993500" y="348300"/>
            <a:ext cx="2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Ascending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6197150" y="410400"/>
            <a:ext cx="2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Book: Algorithms 4th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 title="Main Array.mov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6300" y="445025"/>
            <a:ext cx="5836175" cy="43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825" y="1333975"/>
            <a:ext cx="7203348" cy="26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