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ovelo" charset="1" panose="02000000000000000000"/>
      <p:regular r:id="rId10"/>
    </p:embeddedFont>
    <p:embeddedFont>
      <p:font typeface="Canva Sans" charset="1" panose="020B0503030501040103"/>
      <p:regular r:id="rId11"/>
    </p:embeddedFont>
    <p:embeddedFont>
      <p:font typeface="Canva Sans Bold" charset="1" panose="020B0803030501040103"/>
      <p:regular r:id="rId12"/>
    </p:embeddedFont>
    <p:embeddedFont>
      <p:font typeface="Canva Sans Italics" charset="1" panose="020B0503030501040103"/>
      <p:regular r:id="rId13"/>
    </p:embeddedFont>
    <p:embeddedFont>
      <p:font typeface="Canva Sans Bold Italics" charset="1" panose="020B0803030501040103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24" Target="slides/slide10.xml" Type="http://schemas.openxmlformats.org/officeDocument/2006/relationships/slide"/><Relationship Id="rId25" Target="slides/slide11.xml" Type="http://schemas.openxmlformats.org/officeDocument/2006/relationships/slide"/><Relationship Id="rId26" Target="slides/slide12.xml" Type="http://schemas.openxmlformats.org/officeDocument/2006/relationships/slide"/><Relationship Id="rId27" Target="slides/slide13.xml" Type="http://schemas.openxmlformats.org/officeDocument/2006/relationships/slide"/><Relationship Id="rId28" Target="slides/slide14.xml" Type="http://schemas.openxmlformats.org/officeDocument/2006/relationships/slide"/><Relationship Id="rId29" Target="slides/slide15.xml" Type="http://schemas.openxmlformats.org/officeDocument/2006/relationships/slide"/><Relationship Id="rId3" Target="viewProps.xml" Type="http://schemas.openxmlformats.org/officeDocument/2006/relationships/viewProps"/><Relationship Id="rId30" Target="slides/slide16.xml" Type="http://schemas.openxmlformats.org/officeDocument/2006/relationships/slide"/><Relationship Id="rId31" Target="slides/slide17.xml" Type="http://schemas.openxmlformats.org/officeDocument/2006/relationships/slide"/><Relationship Id="rId32" Target="slides/slide18.xml" Type="http://schemas.openxmlformats.org/officeDocument/2006/relationships/slide"/><Relationship Id="rId33" Target="slides/slide19.xml" Type="http://schemas.openxmlformats.org/officeDocument/2006/relationships/slide"/><Relationship Id="rId34" Target="slides/slide20.xml" Type="http://schemas.openxmlformats.org/officeDocument/2006/relationships/slide"/><Relationship Id="rId35" Target="slides/slide21.xml" Type="http://schemas.openxmlformats.org/officeDocument/2006/relationships/slide"/><Relationship Id="rId36" Target="slides/slide22.xml" Type="http://schemas.openxmlformats.org/officeDocument/2006/relationships/slide"/><Relationship Id="rId37" Target="slides/slide23.xml" Type="http://schemas.openxmlformats.org/officeDocument/2006/relationships/slide"/><Relationship Id="rId38" Target="slides/slide24.xml" Type="http://schemas.openxmlformats.org/officeDocument/2006/relationships/slide"/><Relationship Id="rId39" Target="slides/slide25.xml" Type="http://schemas.openxmlformats.org/officeDocument/2006/relationships/slide"/><Relationship Id="rId4" Target="theme/theme1.xml" Type="http://schemas.openxmlformats.org/officeDocument/2006/relationships/theme"/><Relationship Id="rId40" Target="slides/slide26.xml" Type="http://schemas.openxmlformats.org/officeDocument/2006/relationships/slide"/><Relationship Id="rId41" Target="slides/slide27.xml" Type="http://schemas.openxmlformats.org/officeDocument/2006/relationships/slide"/><Relationship Id="rId42" Target="slides/slide28.xml" Type="http://schemas.openxmlformats.org/officeDocument/2006/relationships/slide"/><Relationship Id="rId43" Target="slides/slide29.xml" Type="http://schemas.openxmlformats.org/officeDocument/2006/relationships/slide"/><Relationship Id="rId44" Target="slides/slide30.xml" Type="http://schemas.openxmlformats.org/officeDocument/2006/relationships/slide"/><Relationship Id="rId45" Target="slides/slide31.xml" Type="http://schemas.openxmlformats.org/officeDocument/2006/relationships/slide"/><Relationship Id="rId46" Target="slides/slide32.xml" Type="http://schemas.openxmlformats.org/officeDocument/2006/relationships/slide"/><Relationship Id="rId47" Target="slides/slide33.xml" Type="http://schemas.openxmlformats.org/officeDocument/2006/relationships/slide"/><Relationship Id="rId48" Target="slides/slide34.xml" Type="http://schemas.openxmlformats.org/officeDocument/2006/relationships/slide"/><Relationship Id="rId49" Target="slides/slide35.xml" Type="http://schemas.openxmlformats.org/officeDocument/2006/relationships/slide"/><Relationship Id="rId5" Target="tableStyles.xml" Type="http://schemas.openxmlformats.org/officeDocument/2006/relationships/tableStyles"/><Relationship Id="rId50" Target="slides/slide36.xml" Type="http://schemas.openxmlformats.org/officeDocument/2006/relationships/slide"/><Relationship Id="rId51" Target="slides/slide37.xml" Type="http://schemas.openxmlformats.org/officeDocument/2006/relationships/slide"/><Relationship Id="rId52" Target="slides/slide38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AE8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3651" y="75565"/>
            <a:ext cx="8695846" cy="831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94"/>
              </a:lnSpc>
            </a:pPr>
            <a:r>
              <a:rPr lang="en-US" sz="4781">
                <a:solidFill>
                  <a:srgbClr val="000000"/>
                </a:solidFill>
                <a:latin typeface="Lovelo"/>
              </a:rPr>
              <a:t>INSERTION PSEUDOCODE: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3651" y="851315"/>
            <a:ext cx="8488330" cy="8726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34309" indent="-317154" lvl="1">
              <a:lnSpc>
                <a:spcPts val="4113"/>
              </a:lnSpc>
              <a:buFont typeface="Arial"/>
              <a:buChar char="•"/>
            </a:pPr>
            <a:r>
              <a:rPr lang="en-US" sz="2937">
                <a:solidFill>
                  <a:srgbClr val="000000"/>
                </a:solidFill>
                <a:latin typeface="Canva Sans"/>
              </a:rPr>
              <a:t>let new node be </a:t>
            </a:r>
            <a:r>
              <a:rPr lang="en-US" sz="2937">
                <a:solidFill>
                  <a:srgbClr val="000000"/>
                </a:solidFill>
                <a:latin typeface="Canva Sans Bold"/>
              </a:rPr>
              <a:t>X, </a:t>
            </a:r>
            <a:r>
              <a:rPr lang="en-US" sz="2937">
                <a:solidFill>
                  <a:srgbClr val="000000"/>
                </a:solidFill>
                <a:latin typeface="Canva Sans"/>
              </a:rPr>
              <a:t>colored </a:t>
            </a:r>
            <a:r>
              <a:rPr lang="en-US" sz="2937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634309" indent="-317154" lvl="1">
              <a:lnSpc>
                <a:spcPts val="4113"/>
              </a:lnSpc>
              <a:buFont typeface="Arial"/>
              <a:buChar char="•"/>
            </a:pPr>
            <a:r>
              <a:rPr lang="en-US" sz="2937">
                <a:solidFill>
                  <a:srgbClr val="000000"/>
                </a:solidFill>
                <a:latin typeface="Canva Sans Bold"/>
              </a:rPr>
              <a:t>do BST insertion</a:t>
            </a:r>
          </a:p>
          <a:p>
            <a:pPr algn="just" marL="634309" indent="-317154" lvl="1">
              <a:lnSpc>
                <a:spcPts val="4113"/>
              </a:lnSpc>
              <a:buFont typeface="Arial"/>
              <a:buChar char="•"/>
            </a:pPr>
            <a:r>
              <a:rPr lang="en-US" sz="2937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2937">
                <a:solidFill>
                  <a:srgbClr val="000000"/>
                </a:solidFill>
                <a:latin typeface="Canva Sans Bold"/>
              </a:rPr>
              <a:t>G</a:t>
            </a:r>
            <a:r>
              <a:rPr lang="en-US" sz="2937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2937">
                <a:solidFill>
                  <a:srgbClr val="000000"/>
                </a:solidFill>
                <a:latin typeface="Canva Sans Bold"/>
              </a:rPr>
              <a:t>grandparent</a:t>
            </a:r>
          </a:p>
          <a:p>
            <a:pPr algn="just" marL="634309" indent="-317154" lvl="1">
              <a:lnSpc>
                <a:spcPts val="4113"/>
              </a:lnSpc>
              <a:buFont typeface="Arial"/>
              <a:buChar char="•"/>
            </a:pPr>
            <a:r>
              <a:rPr lang="en-US" sz="2937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2937">
                <a:solidFill>
                  <a:srgbClr val="000000"/>
                </a:solidFill>
                <a:latin typeface="Canva Sans Bold"/>
              </a:rPr>
              <a:t>P</a:t>
            </a:r>
            <a:r>
              <a:rPr lang="en-US" sz="2937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2937">
                <a:solidFill>
                  <a:srgbClr val="000000"/>
                </a:solidFill>
                <a:latin typeface="Canva Sans Bold"/>
              </a:rPr>
              <a:t>parent</a:t>
            </a:r>
          </a:p>
          <a:p>
            <a:pPr algn="just" marL="634309" indent="-317154" lvl="1">
              <a:lnSpc>
                <a:spcPts val="4113"/>
              </a:lnSpc>
              <a:buFont typeface="Arial"/>
              <a:buChar char="•"/>
            </a:pPr>
            <a:r>
              <a:rPr lang="en-US" sz="2937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2937">
                <a:solidFill>
                  <a:srgbClr val="000000"/>
                </a:solidFill>
                <a:latin typeface="Canva Sans Bold"/>
              </a:rPr>
              <a:t>U</a:t>
            </a:r>
            <a:r>
              <a:rPr lang="en-US" sz="2937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2937">
                <a:solidFill>
                  <a:srgbClr val="000000"/>
                </a:solidFill>
                <a:latin typeface="Canva Sans Bold"/>
              </a:rPr>
              <a:t>uncle</a:t>
            </a:r>
          </a:p>
          <a:p>
            <a:pPr algn="just" marL="634309" indent="-317154" lvl="1">
              <a:lnSpc>
                <a:spcPts val="4113"/>
              </a:lnSpc>
              <a:buFont typeface="Arial"/>
              <a:buChar char="•"/>
            </a:pPr>
            <a:r>
              <a:rPr lang="en-US" sz="2937">
                <a:solidFill>
                  <a:srgbClr val="000000"/>
                </a:solidFill>
                <a:latin typeface="Canva Sans"/>
              </a:rPr>
              <a:t>if P's color </a:t>
            </a:r>
            <a:r>
              <a:rPr lang="en-US" sz="2937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2937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2937">
                <a:solidFill>
                  <a:srgbClr val="000000"/>
                </a:solidFill>
                <a:latin typeface="Canva Sans"/>
              </a:rPr>
              <a:t>check family tree</a:t>
            </a:r>
          </a:p>
          <a:p>
            <a:pPr algn="just" marL="1268618" indent="-422873" lvl="2">
              <a:lnSpc>
                <a:spcPts val="4113"/>
              </a:lnSpc>
              <a:buFont typeface="Arial"/>
              <a:buChar char="⚬"/>
            </a:pPr>
            <a:r>
              <a:rPr lang="en-US" sz="2937">
                <a:solidFill>
                  <a:srgbClr val="000000"/>
                </a:solidFill>
                <a:latin typeface="Canva Sans"/>
              </a:rPr>
              <a:t>if P is LC, check U's color</a:t>
            </a:r>
          </a:p>
          <a:p>
            <a:pPr algn="just" marL="1902926" indent="-475732" lvl="3">
              <a:lnSpc>
                <a:spcPts val="4113"/>
              </a:lnSpc>
              <a:buFont typeface="Arial"/>
              <a:buChar char="￭"/>
            </a:pPr>
            <a:r>
              <a:rPr lang="en-US" sz="2937">
                <a:solidFill>
                  <a:srgbClr val="5271FF"/>
                </a:solidFill>
                <a:latin typeface="Canva Sans"/>
              </a:rPr>
              <a:t> </a:t>
            </a:r>
            <a:r>
              <a:rPr lang="en-US" sz="2937">
                <a:solidFill>
                  <a:srgbClr val="5271FF"/>
                </a:solidFill>
                <a:latin typeface="Canva Sans"/>
              </a:rPr>
              <a:t>if U is </a:t>
            </a:r>
            <a:r>
              <a:rPr lang="en-US" sz="2937">
                <a:solidFill>
                  <a:srgbClr val="5271FF"/>
                </a:solidFill>
                <a:latin typeface="Canva Sans Bold"/>
              </a:rPr>
              <a:t>red, </a:t>
            </a:r>
            <a:r>
              <a:rPr lang="en-US" sz="2937">
                <a:solidFill>
                  <a:srgbClr val="5271FF"/>
                </a:solidFill>
                <a:latin typeface="Canva Sans"/>
              </a:rPr>
              <a:t>recolor</a:t>
            </a:r>
          </a:p>
          <a:p>
            <a:pPr algn="just" marL="2537235" indent="-507447" lvl="4">
              <a:lnSpc>
                <a:spcPts val="4113"/>
              </a:lnSpc>
              <a:buFont typeface="Arial"/>
              <a:buChar char="•"/>
            </a:pPr>
            <a:r>
              <a:rPr lang="en-US" sz="2937">
                <a:solidFill>
                  <a:srgbClr val="5271FF"/>
                </a:solidFill>
                <a:latin typeface="Canva Sans"/>
              </a:rPr>
              <a:t>make colors of P and U to </a:t>
            </a:r>
            <a:r>
              <a:rPr lang="en-US" sz="2937">
                <a:solidFill>
                  <a:srgbClr val="5271FF"/>
                </a:solidFill>
                <a:latin typeface="Canva Sans Bold"/>
              </a:rPr>
              <a:t>black, </a:t>
            </a:r>
            <a:r>
              <a:rPr lang="en-US" sz="2937">
                <a:solidFill>
                  <a:srgbClr val="5271FF"/>
                </a:solidFill>
                <a:latin typeface="Canva Sans"/>
              </a:rPr>
              <a:t>G to </a:t>
            </a:r>
            <a:r>
              <a:rPr lang="en-US" sz="2937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>
              <a:lnSpc>
                <a:spcPts val="4113"/>
              </a:lnSpc>
            </a:pPr>
          </a:p>
          <a:p>
            <a:pPr algn="just" marL="1902926" indent="-475732" lvl="3">
              <a:lnSpc>
                <a:spcPts val="4113"/>
              </a:lnSpc>
              <a:buFont typeface="Arial"/>
              <a:buChar char="￭"/>
            </a:pPr>
            <a:r>
              <a:rPr lang="en-US" sz="2937">
                <a:solidFill>
                  <a:srgbClr val="000000"/>
                </a:solidFill>
                <a:latin typeface="Canva Sans"/>
              </a:rPr>
              <a:t>if U is </a:t>
            </a:r>
            <a:r>
              <a:rPr lang="en-US" sz="2937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2937">
                <a:solidFill>
                  <a:srgbClr val="000000"/>
                </a:solidFill>
                <a:latin typeface="Canva Sans"/>
              </a:rPr>
              <a:t>check </a:t>
            </a:r>
            <a:r>
              <a:rPr lang="en-US" sz="2937">
                <a:solidFill>
                  <a:srgbClr val="000000"/>
                </a:solidFill>
                <a:latin typeface="Canva Sans Bold"/>
              </a:rPr>
              <a:t>rotation cases, </a:t>
            </a:r>
            <a:r>
              <a:rPr lang="en-US" sz="2937">
                <a:solidFill>
                  <a:srgbClr val="000000"/>
                </a:solidFill>
                <a:latin typeface="Canva Sans"/>
              </a:rPr>
              <a:t>then recolor if needed</a:t>
            </a:r>
          </a:p>
          <a:p>
            <a:pPr algn="just" marL="2537235" indent="-507447" lvl="4">
              <a:lnSpc>
                <a:spcPts val="4113"/>
              </a:lnSpc>
              <a:buFont typeface="Arial"/>
              <a:buChar char="•"/>
            </a:pPr>
            <a:r>
              <a:rPr lang="en-US" sz="2937">
                <a:solidFill>
                  <a:srgbClr val="000000"/>
                </a:solidFill>
                <a:latin typeface="Canva Sans"/>
              </a:rPr>
              <a:t>if X is RC (nodes are in &lt; position)</a:t>
            </a:r>
          </a:p>
          <a:p>
            <a:pPr algn="just" marL="3171544" indent="-528591" lvl="5">
              <a:lnSpc>
                <a:spcPts val="4113"/>
              </a:lnSpc>
              <a:buFont typeface="Arial"/>
              <a:buChar char="⚬"/>
            </a:pPr>
            <a:r>
              <a:rPr lang="en-US" sz="2937">
                <a:solidFill>
                  <a:srgbClr val="000000"/>
                </a:solidFill>
                <a:latin typeface="Canva Sans"/>
              </a:rPr>
              <a:t>let X point to P(point of rotation for rotations)</a:t>
            </a:r>
          </a:p>
          <a:p>
            <a:pPr algn="just">
              <a:lnSpc>
                <a:spcPts val="4113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9565928" y="971550"/>
            <a:ext cx="7911010" cy="769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171544" indent="-528591" lvl="5">
              <a:lnSpc>
                <a:spcPts val="4113"/>
              </a:lnSpc>
              <a:buFont typeface="Arial"/>
              <a:buChar char="⚬"/>
            </a:pPr>
            <a:r>
              <a:rPr lang="en-US" sz="2937">
                <a:solidFill>
                  <a:srgbClr val="000000"/>
                </a:solidFill>
                <a:latin typeface="Canva Sans"/>
              </a:rPr>
              <a:t>do Left_Rotate()</a:t>
            </a:r>
          </a:p>
          <a:p>
            <a:pPr algn="just" marL="3171544" indent="-528591" lvl="5">
              <a:lnSpc>
                <a:spcPts val="4113"/>
              </a:lnSpc>
              <a:buFont typeface="Arial"/>
              <a:buChar char="⚬"/>
            </a:pPr>
            <a:r>
              <a:rPr lang="en-US" sz="2937">
                <a:solidFill>
                  <a:srgbClr val="000000"/>
                </a:solidFill>
                <a:latin typeface="Canva Sans"/>
              </a:rPr>
              <a:t>let P point to parent of X</a:t>
            </a:r>
          </a:p>
          <a:p>
            <a:pPr algn="just" marL="2537235" indent="-507447" lvl="4">
              <a:lnSpc>
                <a:spcPts val="4113"/>
              </a:lnSpc>
              <a:buFont typeface="Arial"/>
              <a:buChar char="•"/>
            </a:pPr>
            <a:r>
              <a:rPr lang="en-US" sz="2937">
                <a:solidFill>
                  <a:srgbClr val="000000"/>
                </a:solidFill>
                <a:latin typeface="Canva Sans"/>
              </a:rPr>
              <a:t>make color of P </a:t>
            </a:r>
            <a:r>
              <a:rPr lang="en-US" sz="2937">
                <a:solidFill>
                  <a:srgbClr val="000000"/>
                </a:solidFill>
                <a:latin typeface="Canva Sans Bold"/>
              </a:rPr>
              <a:t>black </a:t>
            </a:r>
            <a:r>
              <a:rPr lang="en-US" sz="2937">
                <a:solidFill>
                  <a:srgbClr val="000000"/>
                </a:solidFill>
                <a:latin typeface="Canva Sans"/>
              </a:rPr>
              <a:t>and G </a:t>
            </a:r>
            <a:r>
              <a:rPr lang="en-US" sz="2937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2537235" indent="-507447" lvl="4">
              <a:lnSpc>
                <a:spcPts val="4113"/>
              </a:lnSpc>
              <a:buFont typeface="Arial"/>
              <a:buChar char="•"/>
            </a:pPr>
            <a:r>
              <a:rPr lang="en-US" sz="2937">
                <a:solidFill>
                  <a:srgbClr val="000000"/>
                </a:solidFill>
                <a:latin typeface="Canva Sans"/>
              </a:rPr>
              <a:t>do Right_Rotate()</a:t>
            </a:r>
          </a:p>
          <a:p>
            <a:pPr algn="just" marL="1268618" indent="-422873" lvl="2">
              <a:lnSpc>
                <a:spcPts val="4113"/>
              </a:lnSpc>
              <a:buFont typeface="Arial"/>
              <a:buChar char="⚬"/>
            </a:pPr>
            <a:r>
              <a:rPr lang="en-US" sz="2937">
                <a:solidFill>
                  <a:srgbClr val="000000"/>
                </a:solidFill>
                <a:latin typeface="Canva Sans"/>
              </a:rPr>
              <a:t>if P is RC,  </a:t>
            </a:r>
          </a:p>
          <a:p>
            <a:pPr algn="just" marL="1902926" indent="-475732" lvl="3">
              <a:lnSpc>
                <a:spcPts val="4113"/>
              </a:lnSpc>
              <a:buFont typeface="Arial"/>
              <a:buChar char="￭"/>
            </a:pPr>
            <a:r>
              <a:rPr lang="en-US" sz="2937">
                <a:solidFill>
                  <a:srgbClr val="5271FF"/>
                </a:solidFill>
                <a:latin typeface="Canva Sans"/>
              </a:rPr>
              <a:t>do the same as this</a:t>
            </a:r>
          </a:p>
          <a:p>
            <a:pPr algn="just" marL="1902926" indent="-475732" lvl="3">
              <a:lnSpc>
                <a:spcPts val="4113"/>
              </a:lnSpc>
              <a:buFont typeface="Arial"/>
              <a:buChar char="￭"/>
            </a:pPr>
            <a:r>
              <a:rPr lang="en-US" sz="2937">
                <a:solidFill>
                  <a:srgbClr val="000000"/>
                </a:solidFill>
                <a:latin typeface="Canva Sans"/>
              </a:rPr>
              <a:t>else, if X is LC (nodes are in &gt; position)</a:t>
            </a:r>
          </a:p>
          <a:p>
            <a:pPr algn="just" marL="2537235" indent="-507447" lvl="4">
              <a:lnSpc>
                <a:spcPts val="4113"/>
              </a:lnSpc>
              <a:buFont typeface="Arial"/>
              <a:buChar char="•"/>
            </a:pPr>
            <a:r>
              <a:rPr lang="en-US" sz="2937">
                <a:solidFill>
                  <a:srgbClr val="000000"/>
                </a:solidFill>
                <a:latin typeface="Canva Sans"/>
              </a:rPr>
              <a:t>let X point to P</a:t>
            </a:r>
          </a:p>
          <a:p>
            <a:pPr algn="just" marL="2537235" indent="-507447" lvl="4">
              <a:lnSpc>
                <a:spcPts val="4113"/>
              </a:lnSpc>
              <a:buFont typeface="Arial"/>
              <a:buChar char="•"/>
            </a:pPr>
            <a:r>
              <a:rPr lang="en-US" sz="2937">
                <a:solidFill>
                  <a:srgbClr val="000000"/>
                </a:solidFill>
                <a:latin typeface="Canva Sans"/>
              </a:rPr>
              <a:t>do Right_Rotate() through X</a:t>
            </a:r>
          </a:p>
          <a:p>
            <a:pPr algn="just" marL="1902926" indent="-475732" lvl="3">
              <a:lnSpc>
                <a:spcPts val="4113"/>
              </a:lnSpc>
              <a:buFont typeface="Arial"/>
              <a:buChar char="￭"/>
            </a:pPr>
            <a:r>
              <a:rPr lang="en-US" sz="2937">
                <a:solidFill>
                  <a:srgbClr val="000000"/>
                </a:solidFill>
                <a:latin typeface="Canva Sans"/>
              </a:rPr>
              <a:t>color P as </a:t>
            </a:r>
            <a:r>
              <a:rPr lang="en-US" sz="2937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2937">
                <a:solidFill>
                  <a:srgbClr val="000000"/>
                </a:solidFill>
                <a:latin typeface="Canva Sans"/>
              </a:rPr>
              <a:t>G as </a:t>
            </a:r>
            <a:r>
              <a:rPr lang="en-US" sz="2937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902926" indent="-475732" lvl="3">
              <a:lnSpc>
                <a:spcPts val="4113"/>
              </a:lnSpc>
              <a:buFont typeface="Arial"/>
              <a:buChar char="￭"/>
            </a:pPr>
            <a:r>
              <a:rPr lang="en-US" sz="2937">
                <a:solidFill>
                  <a:srgbClr val="000000"/>
                </a:solidFill>
                <a:latin typeface="Canva Sans"/>
              </a:rPr>
              <a:t>do Left_Rotate() through G</a:t>
            </a:r>
          </a:p>
          <a:p>
            <a:pPr algn="just" marL="634309" indent="-317154" lvl="1">
              <a:lnSpc>
                <a:spcPts val="4113"/>
              </a:lnSpc>
              <a:buFont typeface="Arial"/>
              <a:buChar char="•"/>
            </a:pPr>
            <a:r>
              <a:rPr lang="en-US" sz="2937">
                <a:solidFill>
                  <a:srgbClr val="000000"/>
                </a:solidFill>
                <a:latin typeface="Canva Sans"/>
              </a:rPr>
              <a:t>if P's color is </a:t>
            </a:r>
            <a:r>
              <a:rPr lang="en-US" sz="2937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2937">
                <a:solidFill>
                  <a:srgbClr val="000000"/>
                </a:solidFill>
                <a:latin typeface="Canva Sans"/>
              </a:rPr>
              <a:t>do nothing. </a:t>
            </a:r>
          </a:p>
          <a:p>
            <a:pPr algn="just" marL="634309" indent="-317154" lvl="1">
              <a:lnSpc>
                <a:spcPts val="4113"/>
              </a:lnSpc>
              <a:buFont typeface="Arial"/>
              <a:buChar char="•"/>
            </a:pPr>
            <a:r>
              <a:rPr lang="en-US" sz="2937">
                <a:solidFill>
                  <a:srgbClr val="000000"/>
                </a:solidFill>
                <a:latin typeface="Canva Sans"/>
              </a:rPr>
              <a:t>if the root node is </a:t>
            </a:r>
            <a:r>
              <a:rPr lang="en-US" sz="2937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2937">
                <a:solidFill>
                  <a:srgbClr val="000000"/>
                </a:solidFill>
                <a:latin typeface="Canva Sans"/>
              </a:rPr>
              <a:t>, recolor to </a:t>
            </a:r>
            <a:r>
              <a:rPr lang="en-US" sz="2937">
                <a:solidFill>
                  <a:srgbClr val="000000"/>
                </a:solidFill>
                <a:latin typeface="Canva Sans Bold"/>
              </a:rPr>
              <a:t>black</a:t>
            </a:r>
            <a:r>
              <a:rPr lang="en-US" sz="2937">
                <a:solidFill>
                  <a:srgbClr val="000000"/>
                </a:solidFill>
                <a:latin typeface="Canva Sans"/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AE8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3559" y="927406"/>
            <a:ext cx="6273372" cy="1563433"/>
            <a:chOff x="0" y="0"/>
            <a:chExt cx="1652246" cy="41176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652246" cy="411768"/>
            </a:xfrm>
            <a:custGeom>
              <a:avLst/>
              <a:gdLst/>
              <a:ahLst/>
              <a:cxnLst/>
              <a:rect r="r" b="b" t="t" l="l"/>
              <a:pathLst>
                <a:path h="411768" w="1652246">
                  <a:moveTo>
                    <a:pt x="0" y="0"/>
                  </a:moveTo>
                  <a:lnTo>
                    <a:pt x="1652246" y="0"/>
                  </a:lnTo>
                  <a:lnTo>
                    <a:pt x="1652246" y="411768"/>
                  </a:lnTo>
                  <a:lnTo>
                    <a:pt x="0" y="411768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325080" y="1693411"/>
            <a:ext cx="1517996" cy="1309401"/>
            <a:chOff x="0" y="0"/>
            <a:chExt cx="453914" cy="391539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2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007324" y="1035696"/>
            <a:ext cx="1153363" cy="524821"/>
            <a:chOff x="0" y="0"/>
            <a:chExt cx="303766" cy="138225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root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084079" y="1035696"/>
            <a:ext cx="1153363" cy="524821"/>
            <a:chOff x="0" y="0"/>
            <a:chExt cx="303766" cy="138225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NIL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 rot="4877765">
            <a:off x="11245907" y="1935265"/>
            <a:ext cx="796771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5" id="15"/>
          <p:cNvGrpSpPr/>
          <p:nvPr/>
        </p:nvGrpSpPr>
        <p:grpSpPr>
          <a:xfrm rot="0">
            <a:off x="10318778" y="3447674"/>
            <a:ext cx="1517996" cy="1309401"/>
            <a:chOff x="0" y="0"/>
            <a:chExt cx="453914" cy="391539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1</a:t>
              </a:r>
            </a:p>
          </p:txBody>
        </p:sp>
      </p:grpSp>
      <p:sp>
        <p:nvSpPr>
          <p:cNvPr name="AutoShape 18" id="18"/>
          <p:cNvSpPr/>
          <p:nvPr/>
        </p:nvSpPr>
        <p:spPr>
          <a:xfrm rot="7404397">
            <a:off x="10950660" y="3194565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9" id="19"/>
          <p:cNvSpPr/>
          <p:nvPr/>
        </p:nvSpPr>
        <p:spPr>
          <a:xfrm rot="3600000">
            <a:off x="12668192" y="3194565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0" id="20"/>
          <p:cNvSpPr txBox="true"/>
          <p:nvPr/>
        </p:nvSpPr>
        <p:spPr>
          <a:xfrm rot="0">
            <a:off x="9788451" y="5105400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21" id="21"/>
          <p:cNvSpPr/>
          <p:nvPr/>
        </p:nvSpPr>
        <p:spPr>
          <a:xfrm rot="3600000">
            <a:off x="11628170" y="4950142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2" id="22"/>
          <p:cNvSpPr/>
          <p:nvPr/>
        </p:nvSpPr>
        <p:spPr>
          <a:xfrm rot="7404397">
            <a:off x="9975572" y="4890391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3" id="23"/>
          <p:cNvSpPr txBox="true"/>
          <p:nvPr/>
        </p:nvSpPr>
        <p:spPr>
          <a:xfrm rot="0">
            <a:off x="8901998" y="-133350"/>
            <a:ext cx="7436740" cy="1169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9"/>
              </a:lnSpc>
            </a:pPr>
            <a:r>
              <a:rPr lang="en-US" sz="6849">
                <a:solidFill>
                  <a:srgbClr val="000000"/>
                </a:solidFill>
                <a:latin typeface="Lovelo"/>
              </a:rPr>
              <a:t>{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2, 1,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4,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5, 9, 3, 6, 7}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803055" y="5165151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25" id="25"/>
          <p:cNvSpPr/>
          <p:nvPr/>
        </p:nvSpPr>
        <p:spPr>
          <a:xfrm rot="1189960">
            <a:off x="12067064" y="1771684"/>
            <a:ext cx="573713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6" id="26"/>
          <p:cNvSpPr txBox="true"/>
          <p:nvPr/>
        </p:nvSpPr>
        <p:spPr>
          <a:xfrm rot="0">
            <a:off x="12623763" y="167088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27" id="27"/>
          <p:cNvSpPr/>
          <p:nvPr/>
        </p:nvSpPr>
        <p:spPr>
          <a:xfrm rot="-3387228">
            <a:off x="11063941" y="3297300"/>
            <a:ext cx="72713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8" id="28"/>
          <p:cNvGrpSpPr/>
          <p:nvPr/>
        </p:nvGrpSpPr>
        <p:grpSpPr>
          <a:xfrm rot="0">
            <a:off x="12331093" y="3416207"/>
            <a:ext cx="1517996" cy="1309401"/>
            <a:chOff x="0" y="0"/>
            <a:chExt cx="453914" cy="391539"/>
          </a:xfrm>
        </p:grpSpPr>
        <p:sp>
          <p:nvSpPr>
            <p:cNvPr name="Freeform 29" id="29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4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3572778" y="2054739"/>
            <a:ext cx="672929" cy="672929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G</a:t>
              </a:r>
            </a:p>
          </p:txBody>
        </p:sp>
      </p:grpSp>
      <p:sp>
        <p:nvSpPr>
          <p:cNvPr name="AutoShape 34" id="34"/>
          <p:cNvSpPr/>
          <p:nvPr/>
        </p:nvSpPr>
        <p:spPr>
          <a:xfrm rot="-7399018">
            <a:off x="13106366" y="2120580"/>
            <a:ext cx="602105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5" id="35"/>
          <p:cNvGrpSpPr/>
          <p:nvPr/>
        </p:nvGrpSpPr>
        <p:grpSpPr>
          <a:xfrm rot="0">
            <a:off x="10243390" y="2297102"/>
            <a:ext cx="672929" cy="672929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P</a:t>
              </a:r>
            </a:p>
          </p:txBody>
        </p:sp>
      </p:grpSp>
      <p:sp>
        <p:nvSpPr>
          <p:cNvPr name="AutoShape 38" id="38"/>
          <p:cNvSpPr/>
          <p:nvPr/>
        </p:nvSpPr>
        <p:spPr>
          <a:xfrm rot="-1194417">
            <a:off x="10891272" y="2471790"/>
            <a:ext cx="838355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9" id="39"/>
          <p:cNvGrpSpPr/>
          <p:nvPr/>
        </p:nvGrpSpPr>
        <p:grpSpPr>
          <a:xfrm rot="0">
            <a:off x="14234790" y="1102316"/>
            <a:ext cx="672929" cy="672929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U</a:t>
              </a:r>
            </a:p>
          </p:txBody>
        </p:sp>
      </p:grpSp>
      <p:sp>
        <p:nvSpPr>
          <p:cNvPr name="AutoShape 42" id="42"/>
          <p:cNvSpPr/>
          <p:nvPr/>
        </p:nvSpPr>
        <p:spPr>
          <a:xfrm rot="-10318291">
            <a:off x="13232506" y="1349393"/>
            <a:ext cx="1007220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3" id="43"/>
          <p:cNvSpPr/>
          <p:nvPr/>
        </p:nvSpPr>
        <p:spPr>
          <a:xfrm rot="-7200000">
            <a:off x="12398292" y="3292425"/>
            <a:ext cx="712825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44" id="44"/>
          <p:cNvSpPr txBox="true"/>
          <p:nvPr/>
        </p:nvSpPr>
        <p:spPr>
          <a:xfrm rot="0">
            <a:off x="11803055" y="5145531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45" id="45"/>
          <p:cNvSpPr/>
          <p:nvPr/>
        </p:nvSpPr>
        <p:spPr>
          <a:xfrm rot="3600000">
            <a:off x="13642774" y="4990273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6" id="46"/>
          <p:cNvSpPr/>
          <p:nvPr/>
        </p:nvSpPr>
        <p:spPr>
          <a:xfrm rot="7404397">
            <a:off x="11990175" y="4930522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47" id="47"/>
          <p:cNvSpPr txBox="true"/>
          <p:nvPr/>
        </p:nvSpPr>
        <p:spPr>
          <a:xfrm rot="0">
            <a:off x="13817659" y="5205282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93559" y="5958900"/>
            <a:ext cx="6783569" cy="406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P point to parent of X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make color of P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and G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RC,  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do the same as this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else, if X is LC (nodes are in &gt; position)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 through X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color P as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G as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 through G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do nothing. 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the root node is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recolor to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black.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93559" y="292326"/>
            <a:ext cx="6050964" cy="564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new node be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X,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 Bold"/>
              </a:rPr>
              <a:t>do BST insertion through root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after finding position, let the PARENT ptr of X point to the position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grandparent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uncle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family tree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LC, check U's color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red,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recolor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make colors of P and U to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G to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>
              <a:lnSpc>
                <a:spcPts val="2520"/>
              </a:lnSpc>
            </a:pP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rotation cases,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then recolor if needed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X is RC (nodes are in &lt; position)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P(point of rotation for rotations)</a:t>
            </a:r>
          </a:p>
          <a:p>
            <a:pPr algn="just"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AE8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3559" y="9422450"/>
            <a:ext cx="6273372" cy="350463"/>
            <a:chOff x="0" y="0"/>
            <a:chExt cx="1652246" cy="9230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652246" cy="92303"/>
            </a:xfrm>
            <a:custGeom>
              <a:avLst/>
              <a:gdLst/>
              <a:ahLst/>
              <a:cxnLst/>
              <a:rect r="r" b="b" t="t" l="l"/>
              <a:pathLst>
                <a:path h="92303" w="1652246">
                  <a:moveTo>
                    <a:pt x="0" y="0"/>
                  </a:moveTo>
                  <a:lnTo>
                    <a:pt x="1652246" y="0"/>
                  </a:lnTo>
                  <a:lnTo>
                    <a:pt x="1652246" y="92303"/>
                  </a:lnTo>
                  <a:lnTo>
                    <a:pt x="0" y="92303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325080" y="1693411"/>
            <a:ext cx="1517996" cy="1309401"/>
            <a:chOff x="0" y="0"/>
            <a:chExt cx="453914" cy="391539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2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007324" y="1035696"/>
            <a:ext cx="1153363" cy="524821"/>
            <a:chOff x="0" y="0"/>
            <a:chExt cx="303766" cy="138225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root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084079" y="1035696"/>
            <a:ext cx="1153363" cy="524821"/>
            <a:chOff x="0" y="0"/>
            <a:chExt cx="303766" cy="138225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NIL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 rot="4877765">
            <a:off x="11245907" y="1935265"/>
            <a:ext cx="796771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5" id="15"/>
          <p:cNvGrpSpPr/>
          <p:nvPr/>
        </p:nvGrpSpPr>
        <p:grpSpPr>
          <a:xfrm rot="0">
            <a:off x="10318778" y="3447674"/>
            <a:ext cx="1517996" cy="1309401"/>
            <a:chOff x="0" y="0"/>
            <a:chExt cx="453914" cy="391539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1</a:t>
              </a:r>
            </a:p>
          </p:txBody>
        </p:sp>
      </p:grpSp>
      <p:sp>
        <p:nvSpPr>
          <p:cNvPr name="AutoShape 18" id="18"/>
          <p:cNvSpPr/>
          <p:nvPr/>
        </p:nvSpPr>
        <p:spPr>
          <a:xfrm rot="7404397">
            <a:off x="10950660" y="3194565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9" id="19"/>
          <p:cNvSpPr/>
          <p:nvPr/>
        </p:nvSpPr>
        <p:spPr>
          <a:xfrm rot="3600000">
            <a:off x="12668192" y="3194565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0" id="20"/>
          <p:cNvSpPr txBox="true"/>
          <p:nvPr/>
        </p:nvSpPr>
        <p:spPr>
          <a:xfrm rot="0">
            <a:off x="9788451" y="5105400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21" id="21"/>
          <p:cNvSpPr/>
          <p:nvPr/>
        </p:nvSpPr>
        <p:spPr>
          <a:xfrm rot="3600000">
            <a:off x="11628170" y="4950142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2" id="22"/>
          <p:cNvSpPr/>
          <p:nvPr/>
        </p:nvSpPr>
        <p:spPr>
          <a:xfrm rot="7404397">
            <a:off x="9975572" y="4890391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3" id="23"/>
          <p:cNvSpPr txBox="true"/>
          <p:nvPr/>
        </p:nvSpPr>
        <p:spPr>
          <a:xfrm rot="0">
            <a:off x="8901998" y="-133350"/>
            <a:ext cx="7436740" cy="1169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9"/>
              </a:lnSpc>
            </a:pPr>
            <a:r>
              <a:rPr lang="en-US" sz="6849">
                <a:solidFill>
                  <a:srgbClr val="000000"/>
                </a:solidFill>
                <a:latin typeface="Lovelo"/>
              </a:rPr>
              <a:t>{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2, 1,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4,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5, 9, 3, 6, 7}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803055" y="5165151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25" id="25"/>
          <p:cNvSpPr/>
          <p:nvPr/>
        </p:nvSpPr>
        <p:spPr>
          <a:xfrm rot="1189960">
            <a:off x="12067064" y="1771684"/>
            <a:ext cx="573713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6" id="26"/>
          <p:cNvSpPr txBox="true"/>
          <p:nvPr/>
        </p:nvSpPr>
        <p:spPr>
          <a:xfrm rot="0">
            <a:off x="12623763" y="167088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27" id="27"/>
          <p:cNvSpPr/>
          <p:nvPr/>
        </p:nvSpPr>
        <p:spPr>
          <a:xfrm rot="-3387228">
            <a:off x="11063941" y="3297300"/>
            <a:ext cx="72713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8" id="28"/>
          <p:cNvGrpSpPr/>
          <p:nvPr/>
        </p:nvGrpSpPr>
        <p:grpSpPr>
          <a:xfrm rot="0">
            <a:off x="12331093" y="3416207"/>
            <a:ext cx="1517996" cy="1309401"/>
            <a:chOff x="0" y="0"/>
            <a:chExt cx="453914" cy="391539"/>
          </a:xfrm>
        </p:grpSpPr>
        <p:sp>
          <p:nvSpPr>
            <p:cNvPr name="Freeform 29" id="29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4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3572778" y="2054739"/>
            <a:ext cx="672929" cy="672929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G</a:t>
              </a:r>
            </a:p>
          </p:txBody>
        </p:sp>
      </p:grpSp>
      <p:sp>
        <p:nvSpPr>
          <p:cNvPr name="AutoShape 34" id="34"/>
          <p:cNvSpPr/>
          <p:nvPr/>
        </p:nvSpPr>
        <p:spPr>
          <a:xfrm rot="-7399018">
            <a:off x="13106366" y="2120580"/>
            <a:ext cx="602105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5" id="35"/>
          <p:cNvGrpSpPr/>
          <p:nvPr/>
        </p:nvGrpSpPr>
        <p:grpSpPr>
          <a:xfrm rot="0">
            <a:off x="10243390" y="2297102"/>
            <a:ext cx="672929" cy="672929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P</a:t>
              </a:r>
            </a:p>
          </p:txBody>
        </p:sp>
      </p:grpSp>
      <p:sp>
        <p:nvSpPr>
          <p:cNvPr name="AutoShape 38" id="38"/>
          <p:cNvSpPr/>
          <p:nvPr/>
        </p:nvSpPr>
        <p:spPr>
          <a:xfrm rot="-1194417">
            <a:off x="10891272" y="2471790"/>
            <a:ext cx="838355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9" id="39"/>
          <p:cNvGrpSpPr/>
          <p:nvPr/>
        </p:nvGrpSpPr>
        <p:grpSpPr>
          <a:xfrm rot="0">
            <a:off x="14234790" y="1102316"/>
            <a:ext cx="672929" cy="672929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U</a:t>
              </a:r>
            </a:p>
          </p:txBody>
        </p:sp>
      </p:grpSp>
      <p:sp>
        <p:nvSpPr>
          <p:cNvPr name="AutoShape 42" id="42"/>
          <p:cNvSpPr/>
          <p:nvPr/>
        </p:nvSpPr>
        <p:spPr>
          <a:xfrm rot="-10318291">
            <a:off x="13232506" y="1349393"/>
            <a:ext cx="1007220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3" id="43"/>
          <p:cNvSpPr/>
          <p:nvPr/>
        </p:nvSpPr>
        <p:spPr>
          <a:xfrm rot="-7200000">
            <a:off x="12398292" y="3292425"/>
            <a:ext cx="712825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44" id="44"/>
          <p:cNvSpPr txBox="true"/>
          <p:nvPr/>
        </p:nvSpPr>
        <p:spPr>
          <a:xfrm rot="0">
            <a:off x="11803055" y="5155626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45" id="45"/>
          <p:cNvSpPr/>
          <p:nvPr/>
        </p:nvSpPr>
        <p:spPr>
          <a:xfrm rot="3600000">
            <a:off x="13642774" y="5000369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6" id="46"/>
          <p:cNvSpPr/>
          <p:nvPr/>
        </p:nvSpPr>
        <p:spPr>
          <a:xfrm rot="7404397">
            <a:off x="11990175" y="4940617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47" id="47"/>
          <p:cNvSpPr txBox="true"/>
          <p:nvPr/>
        </p:nvSpPr>
        <p:spPr>
          <a:xfrm rot="0">
            <a:off x="13817659" y="5215378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93559" y="5958900"/>
            <a:ext cx="6783569" cy="406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P point to parent of X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make color of P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and G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RC,  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do the same as this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else, if X is LC (nodes are in &gt; position)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 through X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color P as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G as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 through G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do nothing. 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the root node is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recolor to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black.</a:t>
            </a:r>
          </a:p>
        </p:txBody>
      </p:sp>
      <p:grpSp>
        <p:nvGrpSpPr>
          <p:cNvPr name="Group 49" id="49"/>
          <p:cNvGrpSpPr/>
          <p:nvPr/>
        </p:nvGrpSpPr>
        <p:grpSpPr>
          <a:xfrm rot="0">
            <a:off x="14517358" y="3734443"/>
            <a:ext cx="672929" cy="672929"/>
            <a:chOff x="0" y="0"/>
            <a:chExt cx="812800" cy="812800"/>
          </a:xfrm>
        </p:grpSpPr>
        <p:sp>
          <p:nvSpPr>
            <p:cNvPr name="Freeform 50" id="5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X</a:t>
              </a:r>
            </a:p>
          </p:txBody>
        </p:sp>
      </p:grpSp>
      <p:sp>
        <p:nvSpPr>
          <p:cNvPr name="AutoShape 52" id="52"/>
          <p:cNvSpPr/>
          <p:nvPr/>
        </p:nvSpPr>
        <p:spPr>
          <a:xfrm rot="-10666514">
            <a:off x="13407740" y="4030312"/>
            <a:ext cx="1110037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53" id="53"/>
          <p:cNvSpPr txBox="true"/>
          <p:nvPr/>
        </p:nvSpPr>
        <p:spPr>
          <a:xfrm rot="0">
            <a:off x="193559" y="292326"/>
            <a:ext cx="6050964" cy="564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new node be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X,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 Bold"/>
              </a:rPr>
              <a:t>do BST insertion through root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after finding position, let the PARENT ptr of X point to the position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grandparent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uncle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family tree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LC, check U's color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red,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recolor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make colors of P and U to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G to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>
              <a:lnSpc>
                <a:spcPts val="2520"/>
              </a:lnSpc>
            </a:pP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rotation cases,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then recolor if needed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X is RC (nodes are in &lt; position)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P(point of rotation for rotations)</a:t>
            </a:r>
          </a:p>
          <a:p>
            <a:pPr algn="just"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AE8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2355" y="320901"/>
            <a:ext cx="6273372" cy="593057"/>
            <a:chOff x="0" y="0"/>
            <a:chExt cx="1652246" cy="15619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652246" cy="156196"/>
            </a:xfrm>
            <a:custGeom>
              <a:avLst/>
              <a:gdLst/>
              <a:ahLst/>
              <a:cxnLst/>
              <a:rect r="r" b="b" t="t" l="l"/>
              <a:pathLst>
                <a:path h="156196" w="1652246">
                  <a:moveTo>
                    <a:pt x="0" y="0"/>
                  </a:moveTo>
                  <a:lnTo>
                    <a:pt x="1652246" y="0"/>
                  </a:lnTo>
                  <a:lnTo>
                    <a:pt x="1652246" y="156196"/>
                  </a:lnTo>
                  <a:lnTo>
                    <a:pt x="0" y="156196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325080" y="1693411"/>
            <a:ext cx="1517996" cy="1309401"/>
            <a:chOff x="0" y="0"/>
            <a:chExt cx="453914" cy="391539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2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007324" y="1035696"/>
            <a:ext cx="1153363" cy="524821"/>
            <a:chOff x="0" y="0"/>
            <a:chExt cx="303766" cy="138225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root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084079" y="1035696"/>
            <a:ext cx="1153363" cy="524821"/>
            <a:chOff x="0" y="0"/>
            <a:chExt cx="303766" cy="138225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NIL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 rot="4877765">
            <a:off x="11245907" y="1935265"/>
            <a:ext cx="796771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5" id="15"/>
          <p:cNvGrpSpPr/>
          <p:nvPr/>
        </p:nvGrpSpPr>
        <p:grpSpPr>
          <a:xfrm rot="0">
            <a:off x="10318778" y="3447674"/>
            <a:ext cx="1517996" cy="1309401"/>
            <a:chOff x="0" y="0"/>
            <a:chExt cx="453914" cy="391539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1</a:t>
              </a:r>
            </a:p>
          </p:txBody>
        </p:sp>
      </p:grpSp>
      <p:sp>
        <p:nvSpPr>
          <p:cNvPr name="AutoShape 18" id="18"/>
          <p:cNvSpPr/>
          <p:nvPr/>
        </p:nvSpPr>
        <p:spPr>
          <a:xfrm rot="7404397">
            <a:off x="10950660" y="3194565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9" id="19"/>
          <p:cNvSpPr/>
          <p:nvPr/>
        </p:nvSpPr>
        <p:spPr>
          <a:xfrm rot="3600000">
            <a:off x="12668192" y="3194565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0" id="20"/>
          <p:cNvSpPr txBox="true"/>
          <p:nvPr/>
        </p:nvSpPr>
        <p:spPr>
          <a:xfrm rot="0">
            <a:off x="9788451" y="5105400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21" id="21"/>
          <p:cNvSpPr/>
          <p:nvPr/>
        </p:nvSpPr>
        <p:spPr>
          <a:xfrm rot="3600000">
            <a:off x="11628170" y="4950142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2" id="22"/>
          <p:cNvSpPr/>
          <p:nvPr/>
        </p:nvSpPr>
        <p:spPr>
          <a:xfrm rot="7404397">
            <a:off x="9975572" y="4890391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3" id="23"/>
          <p:cNvSpPr txBox="true"/>
          <p:nvPr/>
        </p:nvSpPr>
        <p:spPr>
          <a:xfrm rot="0">
            <a:off x="8901998" y="-133350"/>
            <a:ext cx="7436740" cy="1169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9"/>
              </a:lnSpc>
            </a:pPr>
            <a:r>
              <a:rPr lang="en-US" sz="6849">
                <a:solidFill>
                  <a:srgbClr val="000000"/>
                </a:solidFill>
                <a:latin typeface="Lovelo"/>
              </a:rPr>
              <a:t>{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2, 1,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4,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5,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9, 3, 6, 7}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803055" y="5165151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25" id="25"/>
          <p:cNvSpPr/>
          <p:nvPr/>
        </p:nvSpPr>
        <p:spPr>
          <a:xfrm rot="1189960">
            <a:off x="12067064" y="1771684"/>
            <a:ext cx="573713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6" id="26"/>
          <p:cNvSpPr txBox="true"/>
          <p:nvPr/>
        </p:nvSpPr>
        <p:spPr>
          <a:xfrm rot="0">
            <a:off x="12623763" y="167088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27" id="27"/>
          <p:cNvSpPr/>
          <p:nvPr/>
        </p:nvSpPr>
        <p:spPr>
          <a:xfrm rot="-3387228">
            <a:off x="11063941" y="3297300"/>
            <a:ext cx="72713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8" id="28"/>
          <p:cNvGrpSpPr/>
          <p:nvPr/>
        </p:nvGrpSpPr>
        <p:grpSpPr>
          <a:xfrm rot="0">
            <a:off x="12331093" y="3416207"/>
            <a:ext cx="1517996" cy="1309401"/>
            <a:chOff x="0" y="0"/>
            <a:chExt cx="453914" cy="391539"/>
          </a:xfrm>
        </p:grpSpPr>
        <p:sp>
          <p:nvSpPr>
            <p:cNvPr name="Freeform 29" id="29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4</a:t>
              </a:r>
            </a:p>
          </p:txBody>
        </p:sp>
      </p:grpSp>
      <p:sp>
        <p:nvSpPr>
          <p:cNvPr name="AutoShape 31" id="31"/>
          <p:cNvSpPr/>
          <p:nvPr/>
        </p:nvSpPr>
        <p:spPr>
          <a:xfrm rot="-7200000">
            <a:off x="12398292" y="3292425"/>
            <a:ext cx="712825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2" id="32"/>
          <p:cNvGrpSpPr/>
          <p:nvPr/>
        </p:nvGrpSpPr>
        <p:grpSpPr>
          <a:xfrm rot="0">
            <a:off x="13369537" y="1299614"/>
            <a:ext cx="1517996" cy="1309401"/>
            <a:chOff x="0" y="0"/>
            <a:chExt cx="453914" cy="391539"/>
          </a:xfrm>
        </p:grpSpPr>
        <p:sp>
          <p:nvSpPr>
            <p:cNvPr name="Freeform 33" id="33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5</a:t>
              </a: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14344390" y="2786895"/>
            <a:ext cx="3686442" cy="123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following BST insertion:</a:t>
            </a:r>
          </a:p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 5 &gt; 2 --&gt; to the </a:t>
            </a:r>
            <a:r>
              <a:rPr lang="en-US" sz="2399">
                <a:solidFill>
                  <a:srgbClr val="000000"/>
                </a:solidFill>
                <a:latin typeface="Canva Sans Bold"/>
              </a:rPr>
              <a:t>RC of 2</a:t>
            </a:r>
          </a:p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5 &gt; 4 --&gt; to the </a:t>
            </a:r>
            <a:r>
              <a:rPr lang="en-US" sz="2399">
                <a:solidFill>
                  <a:srgbClr val="000000"/>
                </a:solidFill>
                <a:latin typeface="Canva Sans Bold"/>
              </a:rPr>
              <a:t>RC of 4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803055" y="5155626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37" id="37"/>
          <p:cNvSpPr/>
          <p:nvPr/>
        </p:nvSpPr>
        <p:spPr>
          <a:xfrm rot="3600000">
            <a:off x="13699022" y="4931092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8" id="38"/>
          <p:cNvSpPr/>
          <p:nvPr/>
        </p:nvSpPr>
        <p:spPr>
          <a:xfrm rot="7404397">
            <a:off x="11990175" y="4940617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39" id="39"/>
          <p:cNvSpPr txBox="true"/>
          <p:nvPr/>
        </p:nvSpPr>
        <p:spPr>
          <a:xfrm rot="0">
            <a:off x="13969290" y="5174676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93559" y="5958900"/>
            <a:ext cx="6783569" cy="406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P point to parent of X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make color of P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and G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RC,  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do the same as this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else, if X is LC (nodes are in &gt; position)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 through X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color P as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G as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 through G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do nothing. 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the root node is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recolor to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93559" y="292326"/>
            <a:ext cx="6050964" cy="564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new node be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X,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 Bold"/>
              </a:rPr>
              <a:t>do BST insertion through root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after finding position, let the PARENT ptr of X point to the position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grandparent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uncle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family tree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LC, check U's color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red,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recolor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make colors of P and U to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G to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>
              <a:lnSpc>
                <a:spcPts val="2520"/>
              </a:lnSpc>
            </a:pP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rotation cases,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then recolor if needed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X is RC (nodes are in &lt; position)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P(point of rotation for rotations)</a:t>
            </a:r>
          </a:p>
          <a:p>
            <a:pPr algn="just"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AE8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3559" y="964577"/>
            <a:ext cx="6273372" cy="1563433"/>
            <a:chOff x="0" y="0"/>
            <a:chExt cx="1652246" cy="41176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652246" cy="411768"/>
            </a:xfrm>
            <a:custGeom>
              <a:avLst/>
              <a:gdLst/>
              <a:ahLst/>
              <a:cxnLst/>
              <a:rect r="r" b="b" t="t" l="l"/>
              <a:pathLst>
                <a:path h="411768" w="1652246">
                  <a:moveTo>
                    <a:pt x="0" y="0"/>
                  </a:moveTo>
                  <a:lnTo>
                    <a:pt x="1652246" y="0"/>
                  </a:lnTo>
                  <a:lnTo>
                    <a:pt x="1652246" y="411768"/>
                  </a:lnTo>
                  <a:lnTo>
                    <a:pt x="0" y="411768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325080" y="1693411"/>
            <a:ext cx="1517996" cy="1309401"/>
            <a:chOff x="0" y="0"/>
            <a:chExt cx="453914" cy="391539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2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007324" y="1035696"/>
            <a:ext cx="1153363" cy="524821"/>
            <a:chOff x="0" y="0"/>
            <a:chExt cx="303766" cy="138225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root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084079" y="1035696"/>
            <a:ext cx="1153363" cy="524821"/>
            <a:chOff x="0" y="0"/>
            <a:chExt cx="303766" cy="138225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NIL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 rot="4877765">
            <a:off x="11245907" y="1935265"/>
            <a:ext cx="796771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5" id="15"/>
          <p:cNvGrpSpPr/>
          <p:nvPr/>
        </p:nvGrpSpPr>
        <p:grpSpPr>
          <a:xfrm rot="0">
            <a:off x="10318778" y="3447674"/>
            <a:ext cx="1517996" cy="1309401"/>
            <a:chOff x="0" y="0"/>
            <a:chExt cx="453914" cy="391539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1</a:t>
              </a:r>
            </a:p>
          </p:txBody>
        </p:sp>
      </p:grpSp>
      <p:sp>
        <p:nvSpPr>
          <p:cNvPr name="AutoShape 18" id="18"/>
          <p:cNvSpPr/>
          <p:nvPr/>
        </p:nvSpPr>
        <p:spPr>
          <a:xfrm rot="7404397">
            <a:off x="10950660" y="3194565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9" id="19"/>
          <p:cNvSpPr/>
          <p:nvPr/>
        </p:nvSpPr>
        <p:spPr>
          <a:xfrm rot="3600000">
            <a:off x="12668192" y="3194565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0" id="20"/>
          <p:cNvSpPr txBox="true"/>
          <p:nvPr/>
        </p:nvSpPr>
        <p:spPr>
          <a:xfrm rot="0">
            <a:off x="9788451" y="5105400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21" id="21"/>
          <p:cNvSpPr/>
          <p:nvPr/>
        </p:nvSpPr>
        <p:spPr>
          <a:xfrm rot="3600000">
            <a:off x="11628170" y="4950142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2" id="22"/>
          <p:cNvSpPr/>
          <p:nvPr/>
        </p:nvSpPr>
        <p:spPr>
          <a:xfrm rot="7404397">
            <a:off x="9975572" y="4890391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3" id="23"/>
          <p:cNvSpPr txBox="true"/>
          <p:nvPr/>
        </p:nvSpPr>
        <p:spPr>
          <a:xfrm rot="0">
            <a:off x="8901998" y="-133350"/>
            <a:ext cx="7436740" cy="1169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9"/>
              </a:lnSpc>
            </a:pPr>
            <a:r>
              <a:rPr lang="en-US" sz="6849">
                <a:solidFill>
                  <a:srgbClr val="000000"/>
                </a:solidFill>
                <a:latin typeface="Lovelo"/>
              </a:rPr>
              <a:t>{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2, 1,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4,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5,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9, 3, 6, 7}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803055" y="5165151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25" id="25"/>
          <p:cNvSpPr/>
          <p:nvPr/>
        </p:nvSpPr>
        <p:spPr>
          <a:xfrm rot="1189960">
            <a:off x="12067064" y="1771684"/>
            <a:ext cx="573713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6" id="26"/>
          <p:cNvSpPr txBox="true"/>
          <p:nvPr/>
        </p:nvSpPr>
        <p:spPr>
          <a:xfrm rot="0">
            <a:off x="12623763" y="167088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27" id="27"/>
          <p:cNvSpPr/>
          <p:nvPr/>
        </p:nvSpPr>
        <p:spPr>
          <a:xfrm rot="-3387228">
            <a:off x="11063941" y="3297300"/>
            <a:ext cx="72713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8" id="28"/>
          <p:cNvGrpSpPr/>
          <p:nvPr/>
        </p:nvGrpSpPr>
        <p:grpSpPr>
          <a:xfrm rot="0">
            <a:off x="12331093" y="3416207"/>
            <a:ext cx="1517996" cy="1309401"/>
            <a:chOff x="0" y="0"/>
            <a:chExt cx="453914" cy="391539"/>
          </a:xfrm>
        </p:grpSpPr>
        <p:sp>
          <p:nvSpPr>
            <p:cNvPr name="Freeform 29" id="29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4</a:t>
              </a:r>
            </a:p>
          </p:txBody>
        </p:sp>
      </p:grpSp>
      <p:sp>
        <p:nvSpPr>
          <p:cNvPr name="AutoShape 31" id="31"/>
          <p:cNvSpPr/>
          <p:nvPr/>
        </p:nvSpPr>
        <p:spPr>
          <a:xfrm rot="-7200000">
            <a:off x="12398292" y="3292425"/>
            <a:ext cx="712825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2" id="32"/>
          <p:cNvGrpSpPr/>
          <p:nvPr/>
        </p:nvGrpSpPr>
        <p:grpSpPr>
          <a:xfrm rot="0">
            <a:off x="13361924" y="5143500"/>
            <a:ext cx="1517996" cy="1309401"/>
            <a:chOff x="0" y="0"/>
            <a:chExt cx="453914" cy="391539"/>
          </a:xfrm>
        </p:grpSpPr>
        <p:sp>
          <p:nvSpPr>
            <p:cNvPr name="Freeform 33" id="33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5</a:t>
              </a: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11803055" y="5155626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36" id="36"/>
          <p:cNvSpPr/>
          <p:nvPr/>
        </p:nvSpPr>
        <p:spPr>
          <a:xfrm rot="3600000">
            <a:off x="13699022" y="4931092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7" id="37"/>
          <p:cNvSpPr/>
          <p:nvPr/>
        </p:nvSpPr>
        <p:spPr>
          <a:xfrm rot="7404397">
            <a:off x="11990175" y="4940617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8" id="38"/>
          <p:cNvSpPr/>
          <p:nvPr/>
        </p:nvSpPr>
        <p:spPr>
          <a:xfrm rot="-7200000">
            <a:off x="13418174" y="5056213"/>
            <a:ext cx="712825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39" id="39"/>
          <p:cNvSpPr txBox="true"/>
          <p:nvPr/>
        </p:nvSpPr>
        <p:spPr>
          <a:xfrm rot="0">
            <a:off x="12843077" y="6747394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40" id="40"/>
          <p:cNvSpPr/>
          <p:nvPr/>
        </p:nvSpPr>
        <p:spPr>
          <a:xfrm rot="3600000">
            <a:off x="14682796" y="6592136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1" id="41"/>
          <p:cNvSpPr/>
          <p:nvPr/>
        </p:nvSpPr>
        <p:spPr>
          <a:xfrm rot="7404397">
            <a:off x="13030198" y="6532385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42" id="42"/>
          <p:cNvSpPr txBox="true"/>
          <p:nvPr/>
        </p:nvSpPr>
        <p:spPr>
          <a:xfrm rot="0">
            <a:off x="14857681" y="6797620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grpSp>
        <p:nvGrpSpPr>
          <p:cNvPr name="Group 43" id="43"/>
          <p:cNvGrpSpPr/>
          <p:nvPr/>
        </p:nvGrpSpPr>
        <p:grpSpPr>
          <a:xfrm rot="0">
            <a:off x="13572778" y="2054739"/>
            <a:ext cx="672929" cy="672929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G</a:t>
              </a:r>
            </a:p>
          </p:txBody>
        </p:sp>
      </p:grpSp>
      <p:sp>
        <p:nvSpPr>
          <p:cNvPr name="AutoShape 46" id="46"/>
          <p:cNvSpPr/>
          <p:nvPr/>
        </p:nvSpPr>
        <p:spPr>
          <a:xfrm rot="-10666514">
            <a:off x="12463159" y="2350608"/>
            <a:ext cx="1110037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7" id="47"/>
          <p:cNvGrpSpPr/>
          <p:nvPr/>
        </p:nvGrpSpPr>
        <p:grpSpPr>
          <a:xfrm rot="0">
            <a:off x="14120922" y="3457199"/>
            <a:ext cx="672929" cy="672929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P</a:t>
              </a:r>
            </a:p>
          </p:txBody>
        </p:sp>
      </p:grpSp>
      <p:sp>
        <p:nvSpPr>
          <p:cNvPr name="AutoShape 50" id="50"/>
          <p:cNvSpPr/>
          <p:nvPr/>
        </p:nvSpPr>
        <p:spPr>
          <a:xfrm rot="9416557">
            <a:off x="13441315" y="3913236"/>
            <a:ext cx="707882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51" id="51"/>
          <p:cNvGrpSpPr/>
          <p:nvPr/>
        </p:nvGrpSpPr>
        <p:grpSpPr>
          <a:xfrm rot="0">
            <a:off x="9229694" y="3765911"/>
            <a:ext cx="672929" cy="672929"/>
            <a:chOff x="0" y="0"/>
            <a:chExt cx="812800" cy="812800"/>
          </a:xfrm>
        </p:grpSpPr>
        <p:sp>
          <p:nvSpPr>
            <p:cNvPr name="Freeform 52" id="5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U</a:t>
              </a:r>
            </a:p>
          </p:txBody>
        </p:sp>
      </p:grpSp>
      <p:sp>
        <p:nvSpPr>
          <p:cNvPr name="AutoShape 54" id="54"/>
          <p:cNvSpPr/>
          <p:nvPr/>
        </p:nvSpPr>
        <p:spPr>
          <a:xfrm rot="0">
            <a:off x="9902623" y="4083325"/>
            <a:ext cx="795654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55" id="55"/>
          <p:cNvSpPr txBox="true"/>
          <p:nvPr/>
        </p:nvSpPr>
        <p:spPr>
          <a:xfrm rot="0">
            <a:off x="193559" y="5958900"/>
            <a:ext cx="6783569" cy="406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P point to parent of X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make color of P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and G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RC,  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do the same as this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else, if X is LC (nodes are in &gt; position)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 through X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color P as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G as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 through G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do nothing. 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the root node is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recolor to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black.</a:t>
            </a:r>
          </a:p>
        </p:txBody>
      </p:sp>
      <p:grpSp>
        <p:nvGrpSpPr>
          <p:cNvPr name="Group 56" id="56"/>
          <p:cNvGrpSpPr/>
          <p:nvPr/>
        </p:nvGrpSpPr>
        <p:grpSpPr>
          <a:xfrm rot="0">
            <a:off x="15487176" y="5372796"/>
            <a:ext cx="672929" cy="672929"/>
            <a:chOff x="0" y="0"/>
            <a:chExt cx="812800" cy="812800"/>
          </a:xfrm>
        </p:grpSpPr>
        <p:sp>
          <p:nvSpPr>
            <p:cNvPr name="Freeform 57" id="5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X</a:t>
              </a:r>
            </a:p>
          </p:txBody>
        </p:sp>
      </p:grpSp>
      <p:sp>
        <p:nvSpPr>
          <p:cNvPr name="AutoShape 59" id="59"/>
          <p:cNvSpPr/>
          <p:nvPr/>
        </p:nvSpPr>
        <p:spPr>
          <a:xfrm rot="-10666514">
            <a:off x="14377557" y="5668665"/>
            <a:ext cx="1110037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60" id="60"/>
          <p:cNvSpPr txBox="true"/>
          <p:nvPr/>
        </p:nvSpPr>
        <p:spPr>
          <a:xfrm rot="0">
            <a:off x="193559" y="292326"/>
            <a:ext cx="6050964" cy="564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new node be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X,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 Bold"/>
              </a:rPr>
              <a:t>do BST insertion through root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after finding position, let the PARENT ptr of X point to the position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grandparent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uncle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family tree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LC, check U's color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red,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recolor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make colors of P and U to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G to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>
              <a:lnSpc>
                <a:spcPts val="2520"/>
              </a:lnSpc>
            </a:pP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rotation cases,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then recolor if needed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X is RC (nodes are in &lt; position)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P(point of rotation for rotations)</a:t>
            </a:r>
          </a:p>
          <a:p>
            <a:pPr algn="just"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AE8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3559" y="5958900"/>
            <a:ext cx="6783569" cy="406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P point to parent of X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make color of P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and G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RC,  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do the same as this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else, if X is LC (nodes are in &gt; position)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 through X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color P as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G as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 through G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do nothing. 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the root node is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recolor to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93559" y="2524296"/>
            <a:ext cx="6273372" cy="312159"/>
            <a:chOff x="0" y="0"/>
            <a:chExt cx="1652246" cy="82215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652246" cy="82215"/>
            </a:xfrm>
            <a:custGeom>
              <a:avLst/>
              <a:gdLst/>
              <a:ahLst/>
              <a:cxnLst/>
              <a:rect r="r" b="b" t="t" l="l"/>
              <a:pathLst>
                <a:path h="82215" w="1652246">
                  <a:moveTo>
                    <a:pt x="0" y="0"/>
                  </a:moveTo>
                  <a:lnTo>
                    <a:pt x="1652246" y="0"/>
                  </a:lnTo>
                  <a:lnTo>
                    <a:pt x="1652246" y="82215"/>
                  </a:lnTo>
                  <a:lnTo>
                    <a:pt x="0" y="82215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325080" y="1693411"/>
            <a:ext cx="1517996" cy="1309401"/>
            <a:chOff x="0" y="0"/>
            <a:chExt cx="453914" cy="391539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2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007324" y="1035696"/>
            <a:ext cx="1153363" cy="524821"/>
            <a:chOff x="0" y="0"/>
            <a:chExt cx="303766" cy="138225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root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084079" y="1035696"/>
            <a:ext cx="1153363" cy="524821"/>
            <a:chOff x="0" y="0"/>
            <a:chExt cx="303766" cy="138225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NIL</a:t>
              </a:r>
            </a:p>
          </p:txBody>
        </p:sp>
      </p:grpSp>
      <p:sp>
        <p:nvSpPr>
          <p:cNvPr name="AutoShape 15" id="15"/>
          <p:cNvSpPr/>
          <p:nvPr/>
        </p:nvSpPr>
        <p:spPr>
          <a:xfrm rot="4877765">
            <a:off x="11245907" y="1935265"/>
            <a:ext cx="796771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6" id="16"/>
          <p:cNvGrpSpPr/>
          <p:nvPr/>
        </p:nvGrpSpPr>
        <p:grpSpPr>
          <a:xfrm rot="0">
            <a:off x="10318778" y="3447674"/>
            <a:ext cx="1517996" cy="1309401"/>
            <a:chOff x="0" y="0"/>
            <a:chExt cx="453914" cy="391539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1</a:t>
              </a:r>
            </a:p>
          </p:txBody>
        </p:sp>
      </p:grpSp>
      <p:sp>
        <p:nvSpPr>
          <p:cNvPr name="AutoShape 19" id="19"/>
          <p:cNvSpPr/>
          <p:nvPr/>
        </p:nvSpPr>
        <p:spPr>
          <a:xfrm rot="7404397">
            <a:off x="10950660" y="3194565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0" id="20"/>
          <p:cNvSpPr/>
          <p:nvPr/>
        </p:nvSpPr>
        <p:spPr>
          <a:xfrm rot="3600000">
            <a:off x="12668192" y="3194565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1" id="21"/>
          <p:cNvSpPr txBox="true"/>
          <p:nvPr/>
        </p:nvSpPr>
        <p:spPr>
          <a:xfrm rot="0">
            <a:off x="9788451" y="5105400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22" id="22"/>
          <p:cNvSpPr/>
          <p:nvPr/>
        </p:nvSpPr>
        <p:spPr>
          <a:xfrm rot="3600000">
            <a:off x="11628170" y="4950142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3" id="23"/>
          <p:cNvSpPr/>
          <p:nvPr/>
        </p:nvSpPr>
        <p:spPr>
          <a:xfrm rot="7404397">
            <a:off x="9975572" y="4890391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4" id="24"/>
          <p:cNvSpPr txBox="true"/>
          <p:nvPr/>
        </p:nvSpPr>
        <p:spPr>
          <a:xfrm rot="0">
            <a:off x="8901998" y="-133350"/>
            <a:ext cx="7436740" cy="1169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9"/>
              </a:lnSpc>
            </a:pPr>
            <a:r>
              <a:rPr lang="en-US" sz="6849">
                <a:solidFill>
                  <a:srgbClr val="000000"/>
                </a:solidFill>
                <a:latin typeface="Lovelo"/>
              </a:rPr>
              <a:t>{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2, 1,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4,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5,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9, 3, 6, 7}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803055" y="5165151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26" id="26"/>
          <p:cNvSpPr/>
          <p:nvPr/>
        </p:nvSpPr>
        <p:spPr>
          <a:xfrm rot="1189960">
            <a:off x="12067064" y="1771684"/>
            <a:ext cx="573713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7" id="27"/>
          <p:cNvSpPr txBox="true"/>
          <p:nvPr/>
        </p:nvSpPr>
        <p:spPr>
          <a:xfrm rot="0">
            <a:off x="12623763" y="167088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28" id="28"/>
          <p:cNvSpPr/>
          <p:nvPr/>
        </p:nvSpPr>
        <p:spPr>
          <a:xfrm rot="-3387228">
            <a:off x="11063941" y="3297300"/>
            <a:ext cx="72713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9" id="29"/>
          <p:cNvGrpSpPr/>
          <p:nvPr/>
        </p:nvGrpSpPr>
        <p:grpSpPr>
          <a:xfrm rot="0">
            <a:off x="12331093" y="3416207"/>
            <a:ext cx="1517996" cy="1309401"/>
            <a:chOff x="0" y="0"/>
            <a:chExt cx="453914" cy="391539"/>
          </a:xfrm>
        </p:grpSpPr>
        <p:sp>
          <p:nvSpPr>
            <p:cNvPr name="Freeform 30" id="30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4</a:t>
              </a:r>
            </a:p>
          </p:txBody>
        </p:sp>
      </p:grpSp>
      <p:sp>
        <p:nvSpPr>
          <p:cNvPr name="AutoShape 32" id="32"/>
          <p:cNvSpPr/>
          <p:nvPr/>
        </p:nvSpPr>
        <p:spPr>
          <a:xfrm rot="-7200000">
            <a:off x="12398292" y="3292425"/>
            <a:ext cx="712825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3" id="33"/>
          <p:cNvGrpSpPr/>
          <p:nvPr/>
        </p:nvGrpSpPr>
        <p:grpSpPr>
          <a:xfrm rot="0">
            <a:off x="13361924" y="5143500"/>
            <a:ext cx="1517996" cy="1309401"/>
            <a:chOff x="0" y="0"/>
            <a:chExt cx="453914" cy="391539"/>
          </a:xfrm>
        </p:grpSpPr>
        <p:sp>
          <p:nvSpPr>
            <p:cNvPr name="Freeform 34" id="34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5</a:t>
              </a: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1803055" y="5155626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37" id="37"/>
          <p:cNvSpPr/>
          <p:nvPr/>
        </p:nvSpPr>
        <p:spPr>
          <a:xfrm rot="3600000">
            <a:off x="13699022" y="4931092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8" id="38"/>
          <p:cNvSpPr/>
          <p:nvPr/>
        </p:nvSpPr>
        <p:spPr>
          <a:xfrm rot="7404397">
            <a:off x="11990175" y="4940617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9" id="39"/>
          <p:cNvSpPr/>
          <p:nvPr/>
        </p:nvSpPr>
        <p:spPr>
          <a:xfrm rot="-7200000">
            <a:off x="13418174" y="5056213"/>
            <a:ext cx="712825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40" id="40"/>
          <p:cNvSpPr txBox="true"/>
          <p:nvPr/>
        </p:nvSpPr>
        <p:spPr>
          <a:xfrm rot="0">
            <a:off x="12843077" y="6747394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41" id="41"/>
          <p:cNvSpPr/>
          <p:nvPr/>
        </p:nvSpPr>
        <p:spPr>
          <a:xfrm rot="3600000">
            <a:off x="14682796" y="6592136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2" id="42"/>
          <p:cNvSpPr/>
          <p:nvPr/>
        </p:nvSpPr>
        <p:spPr>
          <a:xfrm rot="7404397">
            <a:off x="13030198" y="6532385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43" id="43"/>
          <p:cNvSpPr txBox="true"/>
          <p:nvPr/>
        </p:nvSpPr>
        <p:spPr>
          <a:xfrm rot="0">
            <a:off x="14857681" y="6797620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grpSp>
        <p:nvGrpSpPr>
          <p:cNvPr name="Group 44" id="44"/>
          <p:cNvGrpSpPr/>
          <p:nvPr/>
        </p:nvGrpSpPr>
        <p:grpSpPr>
          <a:xfrm rot="0">
            <a:off x="13572778" y="2054739"/>
            <a:ext cx="672929" cy="672929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G</a:t>
              </a:r>
            </a:p>
          </p:txBody>
        </p:sp>
      </p:grpSp>
      <p:sp>
        <p:nvSpPr>
          <p:cNvPr name="AutoShape 47" id="47"/>
          <p:cNvSpPr/>
          <p:nvPr/>
        </p:nvSpPr>
        <p:spPr>
          <a:xfrm rot="-10666514">
            <a:off x="12463159" y="2350608"/>
            <a:ext cx="1110037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8" id="48"/>
          <p:cNvGrpSpPr/>
          <p:nvPr/>
        </p:nvGrpSpPr>
        <p:grpSpPr>
          <a:xfrm rot="0">
            <a:off x="14120922" y="3457199"/>
            <a:ext cx="672929" cy="672929"/>
            <a:chOff x="0" y="0"/>
            <a:chExt cx="812800" cy="812800"/>
          </a:xfrm>
        </p:grpSpPr>
        <p:sp>
          <p:nvSpPr>
            <p:cNvPr name="Freeform 49" id="4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P</a:t>
              </a:r>
            </a:p>
          </p:txBody>
        </p:sp>
      </p:grpSp>
      <p:sp>
        <p:nvSpPr>
          <p:cNvPr name="AutoShape 51" id="51"/>
          <p:cNvSpPr/>
          <p:nvPr/>
        </p:nvSpPr>
        <p:spPr>
          <a:xfrm rot="9416557">
            <a:off x="13441315" y="3913236"/>
            <a:ext cx="707882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52" id="52"/>
          <p:cNvGrpSpPr/>
          <p:nvPr/>
        </p:nvGrpSpPr>
        <p:grpSpPr>
          <a:xfrm rot="0">
            <a:off x="9229694" y="3765911"/>
            <a:ext cx="672929" cy="672929"/>
            <a:chOff x="0" y="0"/>
            <a:chExt cx="812800" cy="812800"/>
          </a:xfrm>
        </p:grpSpPr>
        <p:sp>
          <p:nvSpPr>
            <p:cNvPr name="Freeform 53" id="5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U</a:t>
              </a:r>
            </a:p>
          </p:txBody>
        </p:sp>
      </p:grpSp>
      <p:sp>
        <p:nvSpPr>
          <p:cNvPr name="AutoShape 55" id="55"/>
          <p:cNvSpPr/>
          <p:nvPr/>
        </p:nvSpPr>
        <p:spPr>
          <a:xfrm rot="0">
            <a:off x="9902623" y="4083325"/>
            <a:ext cx="795654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56" id="56"/>
          <p:cNvGrpSpPr/>
          <p:nvPr/>
        </p:nvGrpSpPr>
        <p:grpSpPr>
          <a:xfrm rot="0">
            <a:off x="193559" y="7193860"/>
            <a:ext cx="6273372" cy="669666"/>
            <a:chOff x="0" y="0"/>
            <a:chExt cx="1652246" cy="176373"/>
          </a:xfrm>
        </p:grpSpPr>
        <p:sp>
          <p:nvSpPr>
            <p:cNvPr name="Freeform 57" id="57"/>
            <p:cNvSpPr/>
            <p:nvPr/>
          </p:nvSpPr>
          <p:spPr>
            <a:xfrm>
              <a:off x="0" y="0"/>
              <a:ext cx="1652246" cy="176373"/>
            </a:xfrm>
            <a:custGeom>
              <a:avLst/>
              <a:gdLst/>
              <a:ahLst/>
              <a:cxnLst/>
              <a:rect r="r" b="b" t="t" l="l"/>
              <a:pathLst>
                <a:path h="176373" w="1652246">
                  <a:moveTo>
                    <a:pt x="0" y="0"/>
                  </a:moveTo>
                  <a:lnTo>
                    <a:pt x="1652246" y="0"/>
                  </a:lnTo>
                  <a:lnTo>
                    <a:pt x="1652246" y="176373"/>
                  </a:lnTo>
                  <a:lnTo>
                    <a:pt x="0" y="176373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193559" y="3104048"/>
            <a:ext cx="6273372" cy="689616"/>
            <a:chOff x="0" y="0"/>
            <a:chExt cx="1652246" cy="181627"/>
          </a:xfrm>
        </p:grpSpPr>
        <p:sp>
          <p:nvSpPr>
            <p:cNvPr name="Freeform 60" id="60"/>
            <p:cNvSpPr/>
            <p:nvPr/>
          </p:nvSpPr>
          <p:spPr>
            <a:xfrm>
              <a:off x="0" y="0"/>
              <a:ext cx="1652246" cy="181627"/>
            </a:xfrm>
            <a:custGeom>
              <a:avLst/>
              <a:gdLst/>
              <a:ahLst/>
              <a:cxnLst/>
              <a:rect r="r" b="b" t="t" l="l"/>
              <a:pathLst>
                <a:path h="181627" w="1652246">
                  <a:moveTo>
                    <a:pt x="0" y="0"/>
                  </a:moveTo>
                  <a:lnTo>
                    <a:pt x="1652246" y="0"/>
                  </a:lnTo>
                  <a:lnTo>
                    <a:pt x="1652246" y="181627"/>
                  </a:lnTo>
                  <a:lnTo>
                    <a:pt x="0" y="181627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2" id="62"/>
          <p:cNvSpPr txBox="true"/>
          <p:nvPr/>
        </p:nvSpPr>
        <p:spPr>
          <a:xfrm rot="0">
            <a:off x="7960003" y="5915164"/>
            <a:ext cx="4794702" cy="123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P is </a:t>
            </a:r>
            <a:r>
              <a:rPr lang="en-US" sz="2399">
                <a:solidFill>
                  <a:srgbClr val="000000"/>
                </a:solidFill>
                <a:latin typeface="Canva Sans Bold"/>
              </a:rPr>
              <a:t>red </a:t>
            </a:r>
            <a:r>
              <a:rPr lang="en-US" sz="2399">
                <a:solidFill>
                  <a:srgbClr val="000000"/>
                </a:solidFill>
                <a:latin typeface="Canva Sans"/>
              </a:rPr>
              <a:t>and RC</a:t>
            </a:r>
          </a:p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U is </a:t>
            </a:r>
            <a:r>
              <a:rPr lang="en-US" sz="2399">
                <a:solidFill>
                  <a:srgbClr val="000000"/>
                </a:solidFill>
                <a:latin typeface="Canva Sans Bold"/>
              </a:rPr>
              <a:t>red -&gt; </a:t>
            </a:r>
            <a:r>
              <a:rPr lang="en-US" sz="2399">
                <a:solidFill>
                  <a:srgbClr val="000000"/>
                </a:solidFill>
                <a:latin typeface="Canva Sans"/>
              </a:rPr>
              <a:t>recolor</a:t>
            </a:r>
          </a:p>
          <a:p>
            <a:pPr algn="just">
              <a:lnSpc>
                <a:spcPts val="3359"/>
              </a:lnSpc>
            </a:pPr>
          </a:p>
        </p:txBody>
      </p:sp>
      <p:sp>
        <p:nvSpPr>
          <p:cNvPr name="TextBox 63" id="63"/>
          <p:cNvSpPr txBox="true"/>
          <p:nvPr/>
        </p:nvSpPr>
        <p:spPr>
          <a:xfrm rot="0">
            <a:off x="193559" y="292326"/>
            <a:ext cx="6050964" cy="564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new node be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X,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 Bold"/>
              </a:rPr>
              <a:t>do BST insertion through root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after finding position, let the PARENT ptr of X point to the position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grandparent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uncle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family tree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LC, check U's color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red,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recolor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make colors of P and U to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G to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>
              <a:lnSpc>
                <a:spcPts val="2520"/>
              </a:lnSpc>
            </a:pP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rotation cases,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then recolor if needed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X is RC (nodes are in &lt; position)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P(point of rotation for rotations)</a:t>
            </a:r>
          </a:p>
          <a:p>
            <a:pPr algn="just"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AE8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3559" y="5958900"/>
            <a:ext cx="6783569" cy="406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P point to parent of X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make color of P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and G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RC,  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do the same as this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else, if X is LC (nodes are in &gt; position)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 through X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color P as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G as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 through G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do nothing. 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the root node is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recolor to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1325080" y="1693411"/>
            <a:ext cx="1517996" cy="1309401"/>
            <a:chOff x="0" y="0"/>
            <a:chExt cx="453914" cy="391539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2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007324" y="1035696"/>
            <a:ext cx="1153363" cy="524821"/>
            <a:chOff x="0" y="0"/>
            <a:chExt cx="303766" cy="138225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root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084079" y="1035696"/>
            <a:ext cx="1153363" cy="524821"/>
            <a:chOff x="0" y="0"/>
            <a:chExt cx="303766" cy="138225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NIL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 rot="4877765">
            <a:off x="11245907" y="1935265"/>
            <a:ext cx="796771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3" id="13"/>
          <p:cNvGrpSpPr/>
          <p:nvPr/>
        </p:nvGrpSpPr>
        <p:grpSpPr>
          <a:xfrm rot="0">
            <a:off x="10318778" y="3447674"/>
            <a:ext cx="1517996" cy="1309401"/>
            <a:chOff x="0" y="0"/>
            <a:chExt cx="453914" cy="391539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1</a:t>
              </a:r>
            </a:p>
          </p:txBody>
        </p:sp>
      </p:grpSp>
      <p:sp>
        <p:nvSpPr>
          <p:cNvPr name="AutoShape 16" id="16"/>
          <p:cNvSpPr/>
          <p:nvPr/>
        </p:nvSpPr>
        <p:spPr>
          <a:xfrm rot="7404397">
            <a:off x="10950660" y="3194565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7" id="17"/>
          <p:cNvSpPr/>
          <p:nvPr/>
        </p:nvSpPr>
        <p:spPr>
          <a:xfrm rot="3600000">
            <a:off x="12668192" y="3194565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8" id="18"/>
          <p:cNvSpPr txBox="true"/>
          <p:nvPr/>
        </p:nvSpPr>
        <p:spPr>
          <a:xfrm rot="0">
            <a:off x="9788451" y="5105400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19" id="19"/>
          <p:cNvSpPr/>
          <p:nvPr/>
        </p:nvSpPr>
        <p:spPr>
          <a:xfrm rot="3600000">
            <a:off x="11628170" y="4950142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0" id="20"/>
          <p:cNvSpPr/>
          <p:nvPr/>
        </p:nvSpPr>
        <p:spPr>
          <a:xfrm rot="7404397">
            <a:off x="9975572" y="4890391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1" id="21"/>
          <p:cNvSpPr txBox="true"/>
          <p:nvPr/>
        </p:nvSpPr>
        <p:spPr>
          <a:xfrm rot="0">
            <a:off x="8901998" y="-133350"/>
            <a:ext cx="7436740" cy="1169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9"/>
              </a:lnSpc>
            </a:pPr>
            <a:r>
              <a:rPr lang="en-US" sz="6849">
                <a:solidFill>
                  <a:srgbClr val="000000"/>
                </a:solidFill>
                <a:latin typeface="Lovelo"/>
              </a:rPr>
              <a:t>{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2, 1,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4,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5,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9, 3, 6, 7}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803055" y="5165151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23" id="23"/>
          <p:cNvSpPr/>
          <p:nvPr/>
        </p:nvSpPr>
        <p:spPr>
          <a:xfrm rot="1189960">
            <a:off x="12067064" y="1771684"/>
            <a:ext cx="573713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4" id="24"/>
          <p:cNvSpPr txBox="true"/>
          <p:nvPr/>
        </p:nvSpPr>
        <p:spPr>
          <a:xfrm rot="0">
            <a:off x="12623763" y="167088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25" id="25"/>
          <p:cNvSpPr/>
          <p:nvPr/>
        </p:nvSpPr>
        <p:spPr>
          <a:xfrm rot="-3387228">
            <a:off x="11063941" y="3297300"/>
            <a:ext cx="72713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6" id="26"/>
          <p:cNvGrpSpPr/>
          <p:nvPr/>
        </p:nvGrpSpPr>
        <p:grpSpPr>
          <a:xfrm rot="0">
            <a:off x="12331093" y="3416207"/>
            <a:ext cx="1517996" cy="1309401"/>
            <a:chOff x="0" y="0"/>
            <a:chExt cx="453914" cy="391539"/>
          </a:xfrm>
        </p:grpSpPr>
        <p:sp>
          <p:nvSpPr>
            <p:cNvPr name="Freeform 27" id="27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4</a:t>
              </a:r>
            </a:p>
          </p:txBody>
        </p:sp>
      </p:grpSp>
      <p:sp>
        <p:nvSpPr>
          <p:cNvPr name="AutoShape 29" id="29"/>
          <p:cNvSpPr/>
          <p:nvPr/>
        </p:nvSpPr>
        <p:spPr>
          <a:xfrm rot="-7200000">
            <a:off x="12398292" y="3292425"/>
            <a:ext cx="712825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0" id="30"/>
          <p:cNvGrpSpPr/>
          <p:nvPr/>
        </p:nvGrpSpPr>
        <p:grpSpPr>
          <a:xfrm rot="0">
            <a:off x="13361924" y="5143500"/>
            <a:ext cx="1517996" cy="1309401"/>
            <a:chOff x="0" y="0"/>
            <a:chExt cx="453914" cy="391539"/>
          </a:xfrm>
        </p:grpSpPr>
        <p:sp>
          <p:nvSpPr>
            <p:cNvPr name="Freeform 31" id="31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5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1803055" y="5155626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34" id="34"/>
          <p:cNvSpPr/>
          <p:nvPr/>
        </p:nvSpPr>
        <p:spPr>
          <a:xfrm rot="3600000">
            <a:off x="13699022" y="4931092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5" id="35"/>
          <p:cNvSpPr/>
          <p:nvPr/>
        </p:nvSpPr>
        <p:spPr>
          <a:xfrm rot="7404397">
            <a:off x="11990175" y="4940617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6" id="36"/>
          <p:cNvSpPr/>
          <p:nvPr/>
        </p:nvSpPr>
        <p:spPr>
          <a:xfrm rot="-7200000">
            <a:off x="13418174" y="5056213"/>
            <a:ext cx="712825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37" id="37"/>
          <p:cNvSpPr txBox="true"/>
          <p:nvPr/>
        </p:nvSpPr>
        <p:spPr>
          <a:xfrm rot="0">
            <a:off x="12843077" y="6747394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38" id="38"/>
          <p:cNvSpPr/>
          <p:nvPr/>
        </p:nvSpPr>
        <p:spPr>
          <a:xfrm rot="3600000">
            <a:off x="14682796" y="6592136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9" id="39"/>
          <p:cNvSpPr/>
          <p:nvPr/>
        </p:nvSpPr>
        <p:spPr>
          <a:xfrm rot="7404397">
            <a:off x="13030198" y="6532385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40" id="40"/>
          <p:cNvSpPr txBox="true"/>
          <p:nvPr/>
        </p:nvSpPr>
        <p:spPr>
          <a:xfrm rot="0">
            <a:off x="14857681" y="6797620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13572778" y="2054739"/>
            <a:ext cx="672929" cy="672929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G</a:t>
              </a:r>
            </a:p>
          </p:txBody>
        </p:sp>
      </p:grpSp>
      <p:sp>
        <p:nvSpPr>
          <p:cNvPr name="AutoShape 44" id="44"/>
          <p:cNvSpPr/>
          <p:nvPr/>
        </p:nvSpPr>
        <p:spPr>
          <a:xfrm rot="-10666514">
            <a:off x="12463159" y="2350608"/>
            <a:ext cx="1110037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5" id="45"/>
          <p:cNvGrpSpPr/>
          <p:nvPr/>
        </p:nvGrpSpPr>
        <p:grpSpPr>
          <a:xfrm rot="0">
            <a:off x="14120922" y="3457199"/>
            <a:ext cx="672929" cy="672929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P</a:t>
              </a:r>
            </a:p>
          </p:txBody>
        </p:sp>
      </p:grpSp>
      <p:sp>
        <p:nvSpPr>
          <p:cNvPr name="AutoShape 48" id="48"/>
          <p:cNvSpPr/>
          <p:nvPr/>
        </p:nvSpPr>
        <p:spPr>
          <a:xfrm rot="9416557">
            <a:off x="13441315" y="3913236"/>
            <a:ext cx="707882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9" id="49"/>
          <p:cNvGrpSpPr/>
          <p:nvPr/>
        </p:nvGrpSpPr>
        <p:grpSpPr>
          <a:xfrm rot="0">
            <a:off x="9229694" y="3765911"/>
            <a:ext cx="672929" cy="672929"/>
            <a:chOff x="0" y="0"/>
            <a:chExt cx="812800" cy="812800"/>
          </a:xfrm>
        </p:grpSpPr>
        <p:sp>
          <p:nvSpPr>
            <p:cNvPr name="Freeform 50" id="5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U</a:t>
              </a:r>
            </a:p>
          </p:txBody>
        </p:sp>
      </p:grpSp>
      <p:sp>
        <p:nvSpPr>
          <p:cNvPr name="AutoShape 52" id="52"/>
          <p:cNvSpPr/>
          <p:nvPr/>
        </p:nvSpPr>
        <p:spPr>
          <a:xfrm rot="0">
            <a:off x="9902623" y="4083325"/>
            <a:ext cx="795654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53" id="53"/>
          <p:cNvGrpSpPr/>
          <p:nvPr/>
        </p:nvGrpSpPr>
        <p:grpSpPr>
          <a:xfrm rot="0">
            <a:off x="193559" y="9693147"/>
            <a:ext cx="6273372" cy="465376"/>
            <a:chOff x="0" y="0"/>
            <a:chExt cx="1652246" cy="122568"/>
          </a:xfrm>
        </p:grpSpPr>
        <p:sp>
          <p:nvSpPr>
            <p:cNvPr name="Freeform 54" id="54"/>
            <p:cNvSpPr/>
            <p:nvPr/>
          </p:nvSpPr>
          <p:spPr>
            <a:xfrm>
              <a:off x="0" y="0"/>
              <a:ext cx="1652246" cy="122568"/>
            </a:xfrm>
            <a:custGeom>
              <a:avLst/>
              <a:gdLst/>
              <a:ahLst/>
              <a:cxnLst/>
              <a:rect r="r" b="b" t="t" l="l"/>
              <a:pathLst>
                <a:path h="122568" w="1652246">
                  <a:moveTo>
                    <a:pt x="0" y="0"/>
                  </a:moveTo>
                  <a:lnTo>
                    <a:pt x="1652246" y="0"/>
                  </a:lnTo>
                  <a:lnTo>
                    <a:pt x="1652246" y="122568"/>
                  </a:lnTo>
                  <a:lnTo>
                    <a:pt x="0" y="122568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6" id="56"/>
          <p:cNvSpPr txBox="true"/>
          <p:nvPr/>
        </p:nvSpPr>
        <p:spPr>
          <a:xfrm rot="0">
            <a:off x="7960003" y="5915164"/>
            <a:ext cx="4794702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root is </a:t>
            </a:r>
            <a:r>
              <a:rPr lang="en-US" sz="2399">
                <a:solidFill>
                  <a:srgbClr val="FF1616"/>
                </a:solidFill>
                <a:latin typeface="Canva Sans Bold"/>
              </a:rPr>
              <a:t>red </a:t>
            </a:r>
            <a:r>
              <a:rPr lang="en-US" sz="2399">
                <a:solidFill>
                  <a:srgbClr val="000000"/>
                </a:solidFill>
                <a:latin typeface="Canva Sans Bold"/>
              </a:rPr>
              <a:t>--&gt; </a:t>
            </a:r>
            <a:r>
              <a:rPr lang="en-US" sz="2399">
                <a:solidFill>
                  <a:srgbClr val="000000"/>
                </a:solidFill>
                <a:latin typeface="Canva Sans"/>
              </a:rPr>
              <a:t>recolor</a:t>
            </a:r>
          </a:p>
        </p:txBody>
      </p:sp>
      <p:grpSp>
        <p:nvGrpSpPr>
          <p:cNvPr name="Group 57" id="57"/>
          <p:cNvGrpSpPr/>
          <p:nvPr/>
        </p:nvGrpSpPr>
        <p:grpSpPr>
          <a:xfrm rot="0">
            <a:off x="15487176" y="5372796"/>
            <a:ext cx="672929" cy="672929"/>
            <a:chOff x="0" y="0"/>
            <a:chExt cx="812800" cy="812800"/>
          </a:xfrm>
        </p:grpSpPr>
        <p:sp>
          <p:nvSpPr>
            <p:cNvPr name="Freeform 58" id="5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X</a:t>
              </a:r>
            </a:p>
          </p:txBody>
        </p:sp>
      </p:grpSp>
      <p:sp>
        <p:nvSpPr>
          <p:cNvPr name="AutoShape 60" id="60"/>
          <p:cNvSpPr/>
          <p:nvPr/>
        </p:nvSpPr>
        <p:spPr>
          <a:xfrm rot="-10666514">
            <a:off x="14377557" y="5668665"/>
            <a:ext cx="1110037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61" id="61"/>
          <p:cNvSpPr txBox="true"/>
          <p:nvPr/>
        </p:nvSpPr>
        <p:spPr>
          <a:xfrm rot="0">
            <a:off x="193559" y="292326"/>
            <a:ext cx="6050964" cy="564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new node be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X,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 Bold"/>
              </a:rPr>
              <a:t>do BST insertion through root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after finding position, let the PARENT ptr of X point to the position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grandparent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uncle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family tree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LC, check U's color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red,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recolor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make colors of P and U to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G to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>
              <a:lnSpc>
                <a:spcPts val="2520"/>
              </a:lnSpc>
            </a:pP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rotation cases,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then recolor if needed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X is RC (nodes are in &lt; position)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P(point of rotation for rotations)</a:t>
            </a:r>
          </a:p>
          <a:p>
            <a:pPr algn="just"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FAE8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3559" y="5958900"/>
            <a:ext cx="6783569" cy="406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P point to parent of X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make color of P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and G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RC,  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do the same as this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else, if X is LC (nodes are in &gt; position)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 through X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color P as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G as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 through G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do nothing. 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the root node is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recolor to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1325080" y="1693411"/>
            <a:ext cx="1517996" cy="1309401"/>
            <a:chOff x="0" y="0"/>
            <a:chExt cx="453914" cy="391539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2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007324" y="1035696"/>
            <a:ext cx="1153363" cy="524821"/>
            <a:chOff x="0" y="0"/>
            <a:chExt cx="303766" cy="138225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root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084079" y="1035696"/>
            <a:ext cx="1153363" cy="524821"/>
            <a:chOff x="0" y="0"/>
            <a:chExt cx="303766" cy="138225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NIL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 rot="4877765">
            <a:off x="11245907" y="1935265"/>
            <a:ext cx="796771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3" id="13"/>
          <p:cNvGrpSpPr/>
          <p:nvPr/>
        </p:nvGrpSpPr>
        <p:grpSpPr>
          <a:xfrm rot="0">
            <a:off x="10318778" y="3447674"/>
            <a:ext cx="1517996" cy="1309401"/>
            <a:chOff x="0" y="0"/>
            <a:chExt cx="453914" cy="391539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1</a:t>
              </a:r>
            </a:p>
          </p:txBody>
        </p:sp>
      </p:grpSp>
      <p:sp>
        <p:nvSpPr>
          <p:cNvPr name="AutoShape 16" id="16"/>
          <p:cNvSpPr/>
          <p:nvPr/>
        </p:nvSpPr>
        <p:spPr>
          <a:xfrm rot="7404397">
            <a:off x="10950660" y="3194565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7" id="17"/>
          <p:cNvSpPr/>
          <p:nvPr/>
        </p:nvSpPr>
        <p:spPr>
          <a:xfrm rot="3600000">
            <a:off x="12668192" y="3194565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8" id="18"/>
          <p:cNvSpPr txBox="true"/>
          <p:nvPr/>
        </p:nvSpPr>
        <p:spPr>
          <a:xfrm rot="0">
            <a:off x="9788451" y="5105400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19" id="19"/>
          <p:cNvSpPr/>
          <p:nvPr/>
        </p:nvSpPr>
        <p:spPr>
          <a:xfrm rot="3600000">
            <a:off x="11628170" y="4950142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0" id="20"/>
          <p:cNvSpPr/>
          <p:nvPr/>
        </p:nvSpPr>
        <p:spPr>
          <a:xfrm rot="7404397">
            <a:off x="9975572" y="4890391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1" id="21"/>
          <p:cNvSpPr txBox="true"/>
          <p:nvPr/>
        </p:nvSpPr>
        <p:spPr>
          <a:xfrm rot="0">
            <a:off x="8901998" y="-133350"/>
            <a:ext cx="7436740" cy="1169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9"/>
              </a:lnSpc>
            </a:pPr>
            <a:r>
              <a:rPr lang="en-US" sz="6849">
                <a:solidFill>
                  <a:srgbClr val="000000"/>
                </a:solidFill>
                <a:latin typeface="Lovelo"/>
              </a:rPr>
              <a:t>{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2, 1,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4,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5,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9, 3, 6, 7}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803055" y="5165151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23" id="23"/>
          <p:cNvSpPr/>
          <p:nvPr/>
        </p:nvSpPr>
        <p:spPr>
          <a:xfrm rot="1189960">
            <a:off x="12067064" y="1771684"/>
            <a:ext cx="573713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4" id="24"/>
          <p:cNvSpPr txBox="true"/>
          <p:nvPr/>
        </p:nvSpPr>
        <p:spPr>
          <a:xfrm rot="0">
            <a:off x="12623763" y="167088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25" id="25"/>
          <p:cNvSpPr/>
          <p:nvPr/>
        </p:nvSpPr>
        <p:spPr>
          <a:xfrm rot="-3387228">
            <a:off x="11063941" y="3297300"/>
            <a:ext cx="72713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6" id="26"/>
          <p:cNvGrpSpPr/>
          <p:nvPr/>
        </p:nvGrpSpPr>
        <p:grpSpPr>
          <a:xfrm rot="0">
            <a:off x="12331093" y="3416207"/>
            <a:ext cx="1517996" cy="1309401"/>
            <a:chOff x="0" y="0"/>
            <a:chExt cx="453914" cy="391539"/>
          </a:xfrm>
        </p:grpSpPr>
        <p:sp>
          <p:nvSpPr>
            <p:cNvPr name="Freeform 27" id="27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4</a:t>
              </a:r>
            </a:p>
          </p:txBody>
        </p:sp>
      </p:grpSp>
      <p:sp>
        <p:nvSpPr>
          <p:cNvPr name="AutoShape 29" id="29"/>
          <p:cNvSpPr/>
          <p:nvPr/>
        </p:nvSpPr>
        <p:spPr>
          <a:xfrm rot="-7200000">
            <a:off x="12398292" y="3292425"/>
            <a:ext cx="712825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0" id="30"/>
          <p:cNvGrpSpPr/>
          <p:nvPr/>
        </p:nvGrpSpPr>
        <p:grpSpPr>
          <a:xfrm rot="0">
            <a:off x="13361924" y="5143500"/>
            <a:ext cx="1517996" cy="1309401"/>
            <a:chOff x="0" y="0"/>
            <a:chExt cx="453914" cy="391539"/>
          </a:xfrm>
        </p:grpSpPr>
        <p:sp>
          <p:nvSpPr>
            <p:cNvPr name="Freeform 31" id="31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5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1803055" y="5155626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34" id="34"/>
          <p:cNvSpPr/>
          <p:nvPr/>
        </p:nvSpPr>
        <p:spPr>
          <a:xfrm rot="3600000">
            <a:off x="13699022" y="4931092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5" id="35"/>
          <p:cNvSpPr/>
          <p:nvPr/>
        </p:nvSpPr>
        <p:spPr>
          <a:xfrm rot="7404397">
            <a:off x="11990175" y="4940617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6" id="36"/>
          <p:cNvSpPr/>
          <p:nvPr/>
        </p:nvSpPr>
        <p:spPr>
          <a:xfrm rot="-7200000">
            <a:off x="13418174" y="5056213"/>
            <a:ext cx="712825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37" id="37"/>
          <p:cNvSpPr txBox="true"/>
          <p:nvPr/>
        </p:nvSpPr>
        <p:spPr>
          <a:xfrm rot="0">
            <a:off x="12843077" y="6747394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38" id="38"/>
          <p:cNvSpPr/>
          <p:nvPr/>
        </p:nvSpPr>
        <p:spPr>
          <a:xfrm rot="3600000">
            <a:off x="14682796" y="6592136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9" id="39"/>
          <p:cNvSpPr/>
          <p:nvPr/>
        </p:nvSpPr>
        <p:spPr>
          <a:xfrm rot="7404397">
            <a:off x="13030198" y="6532385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40" id="40"/>
          <p:cNvSpPr txBox="true"/>
          <p:nvPr/>
        </p:nvSpPr>
        <p:spPr>
          <a:xfrm rot="0">
            <a:off x="14857681" y="6797620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13572778" y="2054739"/>
            <a:ext cx="672929" cy="672929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G</a:t>
              </a:r>
            </a:p>
          </p:txBody>
        </p:sp>
      </p:grpSp>
      <p:sp>
        <p:nvSpPr>
          <p:cNvPr name="AutoShape 44" id="44"/>
          <p:cNvSpPr/>
          <p:nvPr/>
        </p:nvSpPr>
        <p:spPr>
          <a:xfrm rot="-10666514">
            <a:off x="12463159" y="2350608"/>
            <a:ext cx="1110037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5" id="45"/>
          <p:cNvGrpSpPr/>
          <p:nvPr/>
        </p:nvGrpSpPr>
        <p:grpSpPr>
          <a:xfrm rot="0">
            <a:off x="14120922" y="3457199"/>
            <a:ext cx="672929" cy="672929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P</a:t>
              </a:r>
            </a:p>
          </p:txBody>
        </p:sp>
      </p:grpSp>
      <p:sp>
        <p:nvSpPr>
          <p:cNvPr name="AutoShape 48" id="48"/>
          <p:cNvSpPr/>
          <p:nvPr/>
        </p:nvSpPr>
        <p:spPr>
          <a:xfrm rot="9416557">
            <a:off x="13441315" y="3913236"/>
            <a:ext cx="707882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9" id="49"/>
          <p:cNvGrpSpPr/>
          <p:nvPr/>
        </p:nvGrpSpPr>
        <p:grpSpPr>
          <a:xfrm rot="0">
            <a:off x="9229694" y="3765911"/>
            <a:ext cx="672929" cy="672929"/>
            <a:chOff x="0" y="0"/>
            <a:chExt cx="812800" cy="812800"/>
          </a:xfrm>
        </p:grpSpPr>
        <p:sp>
          <p:nvSpPr>
            <p:cNvPr name="Freeform 50" id="5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U</a:t>
              </a:r>
            </a:p>
          </p:txBody>
        </p:sp>
      </p:grpSp>
      <p:sp>
        <p:nvSpPr>
          <p:cNvPr name="AutoShape 52" id="52"/>
          <p:cNvSpPr/>
          <p:nvPr/>
        </p:nvSpPr>
        <p:spPr>
          <a:xfrm rot="0">
            <a:off x="9902623" y="4083325"/>
            <a:ext cx="795654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53" id="53"/>
          <p:cNvGrpSpPr/>
          <p:nvPr/>
        </p:nvGrpSpPr>
        <p:grpSpPr>
          <a:xfrm rot="0">
            <a:off x="193559" y="9693147"/>
            <a:ext cx="6273372" cy="465376"/>
            <a:chOff x="0" y="0"/>
            <a:chExt cx="1652246" cy="122568"/>
          </a:xfrm>
        </p:grpSpPr>
        <p:sp>
          <p:nvSpPr>
            <p:cNvPr name="Freeform 54" id="54"/>
            <p:cNvSpPr/>
            <p:nvPr/>
          </p:nvSpPr>
          <p:spPr>
            <a:xfrm>
              <a:off x="0" y="0"/>
              <a:ext cx="1652246" cy="122568"/>
            </a:xfrm>
            <a:custGeom>
              <a:avLst/>
              <a:gdLst/>
              <a:ahLst/>
              <a:cxnLst/>
              <a:rect r="r" b="b" t="t" l="l"/>
              <a:pathLst>
                <a:path h="122568" w="1652246">
                  <a:moveTo>
                    <a:pt x="0" y="0"/>
                  </a:moveTo>
                  <a:lnTo>
                    <a:pt x="1652246" y="0"/>
                  </a:lnTo>
                  <a:lnTo>
                    <a:pt x="1652246" y="122568"/>
                  </a:lnTo>
                  <a:lnTo>
                    <a:pt x="0" y="122568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6" id="56"/>
          <p:cNvSpPr txBox="true"/>
          <p:nvPr/>
        </p:nvSpPr>
        <p:spPr>
          <a:xfrm rot="0">
            <a:off x="7960003" y="5915164"/>
            <a:ext cx="4794702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root is </a:t>
            </a:r>
            <a:r>
              <a:rPr lang="en-US" sz="2399">
                <a:solidFill>
                  <a:srgbClr val="FF1616"/>
                </a:solidFill>
                <a:latin typeface="Canva Sans Bold"/>
              </a:rPr>
              <a:t>red </a:t>
            </a:r>
            <a:r>
              <a:rPr lang="en-US" sz="2399">
                <a:solidFill>
                  <a:srgbClr val="000000"/>
                </a:solidFill>
                <a:latin typeface="Canva Sans Bold"/>
              </a:rPr>
              <a:t>--&gt; </a:t>
            </a:r>
            <a:r>
              <a:rPr lang="en-US" sz="2399">
                <a:solidFill>
                  <a:srgbClr val="000000"/>
                </a:solidFill>
                <a:latin typeface="Canva Sans"/>
              </a:rPr>
              <a:t>recolor</a:t>
            </a:r>
          </a:p>
        </p:txBody>
      </p:sp>
      <p:grpSp>
        <p:nvGrpSpPr>
          <p:cNvPr name="Group 57" id="57"/>
          <p:cNvGrpSpPr/>
          <p:nvPr/>
        </p:nvGrpSpPr>
        <p:grpSpPr>
          <a:xfrm rot="0">
            <a:off x="15487176" y="5372796"/>
            <a:ext cx="672929" cy="672929"/>
            <a:chOff x="0" y="0"/>
            <a:chExt cx="812800" cy="812800"/>
          </a:xfrm>
        </p:grpSpPr>
        <p:sp>
          <p:nvSpPr>
            <p:cNvPr name="Freeform 58" id="5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X</a:t>
              </a:r>
            </a:p>
          </p:txBody>
        </p:sp>
      </p:grpSp>
      <p:sp>
        <p:nvSpPr>
          <p:cNvPr name="AutoShape 60" id="60"/>
          <p:cNvSpPr/>
          <p:nvPr/>
        </p:nvSpPr>
        <p:spPr>
          <a:xfrm rot="-10666514">
            <a:off x="14377557" y="5668665"/>
            <a:ext cx="1110037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61" id="61"/>
          <p:cNvSpPr txBox="true"/>
          <p:nvPr/>
        </p:nvSpPr>
        <p:spPr>
          <a:xfrm rot="0">
            <a:off x="193559" y="292326"/>
            <a:ext cx="6050964" cy="564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new node be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X,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 Bold"/>
              </a:rPr>
              <a:t>do BST insertion through root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after finding position, let the PARENT ptr of X point to the position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grandparent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uncle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family tree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LC, check U's color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red,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recolor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make colors of P and U to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G to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>
              <a:lnSpc>
                <a:spcPts val="2520"/>
              </a:lnSpc>
            </a:pP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rotation cases,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then recolor if needed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X is RC (nodes are in &lt; position)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P(point of rotation for rotations)</a:t>
            </a:r>
          </a:p>
          <a:p>
            <a:pPr algn="just"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FAE8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3559" y="5958900"/>
            <a:ext cx="6783569" cy="406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P point to parent of X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make color of P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and G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RC,  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do the same as this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else, if X is LC (nodes are in &gt; position)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 through X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color P as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G as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 through G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do nothing. 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the root node is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recolor to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1381835" y="1693411"/>
            <a:ext cx="1461241" cy="1309401"/>
            <a:chOff x="0" y="0"/>
            <a:chExt cx="436943" cy="391539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436943" cy="391539"/>
            </a:xfrm>
            <a:custGeom>
              <a:avLst/>
              <a:gdLst/>
              <a:ahLst/>
              <a:cxnLst/>
              <a:rect r="r" b="b" t="t" l="l"/>
              <a:pathLst>
                <a:path h="391539" w="436943">
                  <a:moveTo>
                    <a:pt x="218471" y="0"/>
                  </a:moveTo>
                  <a:lnTo>
                    <a:pt x="436943" y="391539"/>
                  </a:lnTo>
                  <a:lnTo>
                    <a:pt x="0" y="391539"/>
                  </a:lnTo>
                  <a:lnTo>
                    <a:pt x="21847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2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007324" y="1035696"/>
            <a:ext cx="1153363" cy="524821"/>
            <a:chOff x="0" y="0"/>
            <a:chExt cx="303766" cy="138225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root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084079" y="1035696"/>
            <a:ext cx="1153363" cy="524821"/>
            <a:chOff x="0" y="0"/>
            <a:chExt cx="303766" cy="138225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NIL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 rot="4697844">
            <a:off x="11263419" y="1935265"/>
            <a:ext cx="804314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3" id="13"/>
          <p:cNvGrpSpPr/>
          <p:nvPr/>
        </p:nvGrpSpPr>
        <p:grpSpPr>
          <a:xfrm rot="0">
            <a:off x="10434874" y="3244719"/>
            <a:ext cx="1517996" cy="1309401"/>
            <a:chOff x="0" y="0"/>
            <a:chExt cx="453914" cy="391539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1</a:t>
              </a:r>
            </a:p>
          </p:txBody>
        </p:sp>
      </p:grpSp>
      <p:sp>
        <p:nvSpPr>
          <p:cNvPr name="AutoShape 16" id="16"/>
          <p:cNvSpPr/>
          <p:nvPr/>
        </p:nvSpPr>
        <p:spPr>
          <a:xfrm rot="7442602">
            <a:off x="11126227" y="3098332"/>
            <a:ext cx="307350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7" id="17"/>
          <p:cNvSpPr/>
          <p:nvPr/>
        </p:nvSpPr>
        <p:spPr>
          <a:xfrm rot="3615702">
            <a:off x="12729118" y="3088363"/>
            <a:ext cx="294499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8" id="18"/>
          <p:cNvSpPr txBox="true"/>
          <p:nvPr/>
        </p:nvSpPr>
        <p:spPr>
          <a:xfrm rot="0">
            <a:off x="9816577" y="4976556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19" id="19"/>
          <p:cNvSpPr/>
          <p:nvPr/>
        </p:nvSpPr>
        <p:spPr>
          <a:xfrm rot="3600000">
            <a:off x="11768511" y="4716083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0" id="20"/>
          <p:cNvSpPr/>
          <p:nvPr/>
        </p:nvSpPr>
        <p:spPr>
          <a:xfrm rot="7404397">
            <a:off x="10021265" y="4716083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1" id="21"/>
          <p:cNvSpPr txBox="true"/>
          <p:nvPr/>
        </p:nvSpPr>
        <p:spPr>
          <a:xfrm rot="0">
            <a:off x="8901998" y="-133350"/>
            <a:ext cx="7436740" cy="1169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9"/>
              </a:lnSpc>
            </a:pPr>
            <a:r>
              <a:rPr lang="en-US" sz="6849">
                <a:solidFill>
                  <a:srgbClr val="000000"/>
                </a:solidFill>
                <a:latin typeface="Lovelo"/>
              </a:rPr>
              <a:t>{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2, 1,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4,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5,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9,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3, 6, 7}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803055" y="4931092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23" id="23"/>
          <p:cNvSpPr/>
          <p:nvPr/>
        </p:nvSpPr>
        <p:spPr>
          <a:xfrm rot="1189960">
            <a:off x="12067064" y="1771684"/>
            <a:ext cx="573713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4" id="24"/>
          <p:cNvSpPr txBox="true"/>
          <p:nvPr/>
        </p:nvSpPr>
        <p:spPr>
          <a:xfrm rot="0">
            <a:off x="12623763" y="167088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25" id="25"/>
          <p:cNvSpPr/>
          <p:nvPr/>
        </p:nvSpPr>
        <p:spPr>
          <a:xfrm rot="-3410889">
            <a:off x="11218377" y="3216220"/>
            <a:ext cx="530156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6" id="26"/>
          <p:cNvGrpSpPr/>
          <p:nvPr/>
        </p:nvGrpSpPr>
        <p:grpSpPr>
          <a:xfrm rot="0">
            <a:off x="12190411" y="3235270"/>
            <a:ext cx="1517996" cy="1309401"/>
            <a:chOff x="0" y="0"/>
            <a:chExt cx="453914" cy="391539"/>
          </a:xfrm>
        </p:grpSpPr>
        <p:sp>
          <p:nvSpPr>
            <p:cNvPr name="Freeform 27" id="27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4</a:t>
              </a:r>
            </a:p>
          </p:txBody>
        </p:sp>
      </p:grpSp>
      <p:sp>
        <p:nvSpPr>
          <p:cNvPr name="AutoShape 29" id="29"/>
          <p:cNvSpPr/>
          <p:nvPr/>
        </p:nvSpPr>
        <p:spPr>
          <a:xfrm rot="-6973007">
            <a:off x="12422755" y="3265079"/>
            <a:ext cx="47601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0" id="30"/>
          <p:cNvGrpSpPr/>
          <p:nvPr/>
        </p:nvGrpSpPr>
        <p:grpSpPr>
          <a:xfrm rot="0">
            <a:off x="13057998" y="4788180"/>
            <a:ext cx="1517996" cy="1309401"/>
            <a:chOff x="0" y="0"/>
            <a:chExt cx="453914" cy="391539"/>
          </a:xfrm>
        </p:grpSpPr>
        <p:sp>
          <p:nvSpPr>
            <p:cNvPr name="Freeform 31" id="31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5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1803055" y="4926330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34" id="34"/>
          <p:cNvSpPr/>
          <p:nvPr/>
        </p:nvSpPr>
        <p:spPr>
          <a:xfrm rot="3956110">
            <a:off x="13595670" y="4625577"/>
            <a:ext cx="314434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5" id="35"/>
          <p:cNvSpPr/>
          <p:nvPr/>
        </p:nvSpPr>
        <p:spPr>
          <a:xfrm rot="7404397">
            <a:off x="11922745" y="4769130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6" id="36"/>
          <p:cNvSpPr/>
          <p:nvPr/>
        </p:nvSpPr>
        <p:spPr>
          <a:xfrm rot="-7011515">
            <a:off x="13261209" y="4785287"/>
            <a:ext cx="54165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37" id="37"/>
          <p:cNvSpPr txBox="true"/>
          <p:nvPr/>
        </p:nvSpPr>
        <p:spPr>
          <a:xfrm rot="0">
            <a:off x="12619145" y="6442662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38" id="38"/>
          <p:cNvSpPr/>
          <p:nvPr/>
        </p:nvSpPr>
        <p:spPr>
          <a:xfrm rot="3963814">
            <a:off x="14373162" y="6248956"/>
            <a:ext cx="465551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9" id="39"/>
          <p:cNvSpPr/>
          <p:nvPr/>
        </p:nvSpPr>
        <p:spPr>
          <a:xfrm rot="7264994">
            <a:off x="12753544" y="6265204"/>
            <a:ext cx="435939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40" id="40"/>
          <p:cNvSpPr txBox="true"/>
          <p:nvPr/>
        </p:nvSpPr>
        <p:spPr>
          <a:xfrm rot="0">
            <a:off x="14494084" y="6442662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193559" y="320901"/>
            <a:ext cx="6273372" cy="605825"/>
            <a:chOff x="0" y="0"/>
            <a:chExt cx="1652246" cy="159559"/>
          </a:xfrm>
        </p:grpSpPr>
        <p:sp>
          <p:nvSpPr>
            <p:cNvPr name="Freeform 42" id="42"/>
            <p:cNvSpPr/>
            <p:nvPr/>
          </p:nvSpPr>
          <p:spPr>
            <a:xfrm>
              <a:off x="0" y="0"/>
              <a:ext cx="1652246" cy="159559"/>
            </a:xfrm>
            <a:custGeom>
              <a:avLst/>
              <a:gdLst/>
              <a:ahLst/>
              <a:cxnLst/>
              <a:rect r="r" b="b" t="t" l="l"/>
              <a:pathLst>
                <a:path h="159559" w="1652246">
                  <a:moveTo>
                    <a:pt x="0" y="0"/>
                  </a:moveTo>
                  <a:lnTo>
                    <a:pt x="1652246" y="0"/>
                  </a:lnTo>
                  <a:lnTo>
                    <a:pt x="1652246" y="159559"/>
                  </a:lnTo>
                  <a:lnTo>
                    <a:pt x="0" y="159559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4919808" y="1281707"/>
            <a:ext cx="672929" cy="672929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X</a:t>
              </a:r>
            </a:p>
          </p:txBody>
        </p:sp>
      </p:grpSp>
      <p:sp>
        <p:nvSpPr>
          <p:cNvPr name="AutoShape 47" id="47"/>
          <p:cNvSpPr/>
          <p:nvPr/>
        </p:nvSpPr>
        <p:spPr>
          <a:xfrm rot="8374412">
            <a:off x="14278233" y="1835343"/>
            <a:ext cx="728549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8" id="48"/>
          <p:cNvGrpSpPr/>
          <p:nvPr/>
        </p:nvGrpSpPr>
        <p:grpSpPr>
          <a:xfrm rot="0">
            <a:off x="13242059" y="1480782"/>
            <a:ext cx="1517996" cy="1309401"/>
            <a:chOff x="0" y="0"/>
            <a:chExt cx="453914" cy="391539"/>
          </a:xfrm>
        </p:grpSpPr>
        <p:sp>
          <p:nvSpPr>
            <p:cNvPr name="Freeform 49" id="49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9</a:t>
              </a:r>
            </a:p>
          </p:txBody>
        </p:sp>
      </p:grpSp>
      <p:sp>
        <p:nvSpPr>
          <p:cNvPr name="TextBox 51" id="51"/>
          <p:cNvSpPr txBox="true"/>
          <p:nvPr/>
        </p:nvSpPr>
        <p:spPr>
          <a:xfrm rot="0">
            <a:off x="14001057" y="2999733"/>
            <a:ext cx="3686442" cy="1653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following BST insertion:</a:t>
            </a:r>
          </a:p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9 &gt; 2 --&gt; to the </a:t>
            </a:r>
            <a:r>
              <a:rPr lang="en-US" sz="2399">
                <a:solidFill>
                  <a:srgbClr val="000000"/>
                </a:solidFill>
                <a:latin typeface="Canva Sans Bold"/>
              </a:rPr>
              <a:t>RC of 2</a:t>
            </a:r>
          </a:p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9 &gt; 4 --&gt; to the </a:t>
            </a:r>
            <a:r>
              <a:rPr lang="en-US" sz="2399">
                <a:solidFill>
                  <a:srgbClr val="000000"/>
                </a:solidFill>
                <a:latin typeface="Canva Sans Bold"/>
              </a:rPr>
              <a:t>RC of 4</a:t>
            </a:r>
          </a:p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9 &gt; 5 --&gt; to the</a:t>
            </a:r>
            <a:r>
              <a:rPr lang="en-US" sz="2399">
                <a:solidFill>
                  <a:srgbClr val="000000"/>
                </a:solidFill>
                <a:latin typeface="Canva Sans Bold"/>
              </a:rPr>
              <a:t> RC of 5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93559" y="292326"/>
            <a:ext cx="6050964" cy="564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new node be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X,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 Bold"/>
              </a:rPr>
              <a:t>do BST insertion through root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after finding position, let the PARENT ptr of X point to the position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grandparent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uncle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family tree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LC, check U's color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red,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recolor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make colors of P and U to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G to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>
              <a:lnSpc>
                <a:spcPts val="2520"/>
              </a:lnSpc>
            </a:pP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rotation cases,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then recolor if needed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X is RC (nodes are in &lt; position)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P(point of rotation for rotations)</a:t>
            </a:r>
          </a:p>
          <a:p>
            <a:pPr algn="just"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FAE8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3559" y="5958900"/>
            <a:ext cx="6783569" cy="406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P point to parent of X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make color of P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and G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RC,  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do the same as this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else, if X is LC (nodes are in &gt; position)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 through X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color P as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G as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 through G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do nothing. 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the root node is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recolor to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1381835" y="1693411"/>
            <a:ext cx="1461241" cy="1309401"/>
            <a:chOff x="0" y="0"/>
            <a:chExt cx="436943" cy="391539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436943" cy="391539"/>
            </a:xfrm>
            <a:custGeom>
              <a:avLst/>
              <a:gdLst/>
              <a:ahLst/>
              <a:cxnLst/>
              <a:rect r="r" b="b" t="t" l="l"/>
              <a:pathLst>
                <a:path h="391539" w="436943">
                  <a:moveTo>
                    <a:pt x="218471" y="0"/>
                  </a:moveTo>
                  <a:lnTo>
                    <a:pt x="436943" y="391539"/>
                  </a:lnTo>
                  <a:lnTo>
                    <a:pt x="0" y="391539"/>
                  </a:lnTo>
                  <a:lnTo>
                    <a:pt x="21847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2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007324" y="1035696"/>
            <a:ext cx="1153363" cy="524821"/>
            <a:chOff x="0" y="0"/>
            <a:chExt cx="303766" cy="138225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root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084079" y="1035696"/>
            <a:ext cx="1153363" cy="524821"/>
            <a:chOff x="0" y="0"/>
            <a:chExt cx="303766" cy="138225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NIL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 rot="4697844">
            <a:off x="11263419" y="1935265"/>
            <a:ext cx="804314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3" id="13"/>
          <p:cNvGrpSpPr/>
          <p:nvPr/>
        </p:nvGrpSpPr>
        <p:grpSpPr>
          <a:xfrm rot="0">
            <a:off x="10434874" y="3244719"/>
            <a:ext cx="1517996" cy="1309401"/>
            <a:chOff x="0" y="0"/>
            <a:chExt cx="453914" cy="391539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1</a:t>
              </a:r>
            </a:p>
          </p:txBody>
        </p:sp>
      </p:grpSp>
      <p:sp>
        <p:nvSpPr>
          <p:cNvPr name="AutoShape 16" id="16"/>
          <p:cNvSpPr/>
          <p:nvPr/>
        </p:nvSpPr>
        <p:spPr>
          <a:xfrm rot="7442602">
            <a:off x="11126227" y="3098332"/>
            <a:ext cx="307350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7" id="17"/>
          <p:cNvSpPr/>
          <p:nvPr/>
        </p:nvSpPr>
        <p:spPr>
          <a:xfrm rot="3615702">
            <a:off x="12729118" y="3088363"/>
            <a:ext cx="294499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8" id="18"/>
          <p:cNvSpPr txBox="true"/>
          <p:nvPr/>
        </p:nvSpPr>
        <p:spPr>
          <a:xfrm rot="0">
            <a:off x="9816577" y="4976556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19" id="19"/>
          <p:cNvSpPr/>
          <p:nvPr/>
        </p:nvSpPr>
        <p:spPr>
          <a:xfrm rot="3600000">
            <a:off x="11690556" y="4687508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0" id="20"/>
          <p:cNvSpPr/>
          <p:nvPr/>
        </p:nvSpPr>
        <p:spPr>
          <a:xfrm rot="7404397">
            <a:off x="10003698" y="4716083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1" id="21"/>
          <p:cNvSpPr txBox="true"/>
          <p:nvPr/>
        </p:nvSpPr>
        <p:spPr>
          <a:xfrm rot="0">
            <a:off x="8901998" y="-133350"/>
            <a:ext cx="7436740" cy="1169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9"/>
              </a:lnSpc>
            </a:pPr>
            <a:r>
              <a:rPr lang="en-US" sz="6849">
                <a:solidFill>
                  <a:srgbClr val="000000"/>
                </a:solidFill>
                <a:latin typeface="Lovelo"/>
              </a:rPr>
              <a:t>{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2, 1,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4,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5,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9,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3, 6, 7}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803055" y="4931092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23" id="23"/>
          <p:cNvSpPr/>
          <p:nvPr/>
        </p:nvSpPr>
        <p:spPr>
          <a:xfrm rot="1189960">
            <a:off x="12067064" y="1771684"/>
            <a:ext cx="573713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4" id="24"/>
          <p:cNvSpPr txBox="true"/>
          <p:nvPr/>
        </p:nvSpPr>
        <p:spPr>
          <a:xfrm rot="0">
            <a:off x="12623763" y="167088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25" id="25"/>
          <p:cNvSpPr/>
          <p:nvPr/>
        </p:nvSpPr>
        <p:spPr>
          <a:xfrm rot="-3410889">
            <a:off x="11218377" y="3216220"/>
            <a:ext cx="530156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6" id="26"/>
          <p:cNvGrpSpPr/>
          <p:nvPr/>
        </p:nvGrpSpPr>
        <p:grpSpPr>
          <a:xfrm rot="0">
            <a:off x="12190411" y="3235270"/>
            <a:ext cx="1517996" cy="1309401"/>
            <a:chOff x="0" y="0"/>
            <a:chExt cx="453914" cy="391539"/>
          </a:xfrm>
        </p:grpSpPr>
        <p:sp>
          <p:nvSpPr>
            <p:cNvPr name="Freeform 27" id="27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4</a:t>
              </a:r>
            </a:p>
          </p:txBody>
        </p:sp>
      </p:grpSp>
      <p:sp>
        <p:nvSpPr>
          <p:cNvPr name="AutoShape 29" id="29"/>
          <p:cNvSpPr/>
          <p:nvPr/>
        </p:nvSpPr>
        <p:spPr>
          <a:xfrm rot="-6973007">
            <a:off x="12422755" y="3265079"/>
            <a:ext cx="47601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0" id="30"/>
          <p:cNvGrpSpPr/>
          <p:nvPr/>
        </p:nvGrpSpPr>
        <p:grpSpPr>
          <a:xfrm rot="0">
            <a:off x="13057998" y="4788180"/>
            <a:ext cx="1517996" cy="1309401"/>
            <a:chOff x="0" y="0"/>
            <a:chExt cx="453914" cy="391539"/>
          </a:xfrm>
        </p:grpSpPr>
        <p:sp>
          <p:nvSpPr>
            <p:cNvPr name="Freeform 31" id="31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5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1803055" y="4926330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34" id="34"/>
          <p:cNvSpPr/>
          <p:nvPr/>
        </p:nvSpPr>
        <p:spPr>
          <a:xfrm rot="3956110">
            <a:off x="13595670" y="4625577"/>
            <a:ext cx="314434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5" id="35"/>
          <p:cNvSpPr/>
          <p:nvPr/>
        </p:nvSpPr>
        <p:spPr>
          <a:xfrm rot="7404397">
            <a:off x="11922745" y="4769130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6" id="36"/>
          <p:cNvSpPr/>
          <p:nvPr/>
        </p:nvSpPr>
        <p:spPr>
          <a:xfrm rot="-7011515">
            <a:off x="13261209" y="4785287"/>
            <a:ext cx="54165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37" id="37"/>
          <p:cNvSpPr txBox="true"/>
          <p:nvPr/>
        </p:nvSpPr>
        <p:spPr>
          <a:xfrm rot="0">
            <a:off x="12619145" y="6442662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38" id="38"/>
          <p:cNvSpPr/>
          <p:nvPr/>
        </p:nvSpPr>
        <p:spPr>
          <a:xfrm rot="3656533">
            <a:off x="14426188" y="6181191"/>
            <a:ext cx="3317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9" id="39"/>
          <p:cNvSpPr/>
          <p:nvPr/>
        </p:nvSpPr>
        <p:spPr>
          <a:xfrm rot="7264994">
            <a:off x="12753544" y="6265204"/>
            <a:ext cx="435939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0" id="40"/>
          <p:cNvGrpSpPr/>
          <p:nvPr/>
        </p:nvGrpSpPr>
        <p:grpSpPr>
          <a:xfrm rot="0">
            <a:off x="193559" y="942742"/>
            <a:ext cx="6273372" cy="1601737"/>
            <a:chOff x="0" y="0"/>
            <a:chExt cx="1652246" cy="421857"/>
          </a:xfrm>
        </p:grpSpPr>
        <p:sp>
          <p:nvSpPr>
            <p:cNvPr name="Freeform 41" id="41"/>
            <p:cNvSpPr/>
            <p:nvPr/>
          </p:nvSpPr>
          <p:spPr>
            <a:xfrm>
              <a:off x="0" y="0"/>
              <a:ext cx="1652246" cy="421857"/>
            </a:xfrm>
            <a:custGeom>
              <a:avLst/>
              <a:gdLst/>
              <a:ahLst/>
              <a:cxnLst/>
              <a:rect r="r" b="b" t="t" l="l"/>
              <a:pathLst>
                <a:path h="421857" w="1652246">
                  <a:moveTo>
                    <a:pt x="0" y="0"/>
                  </a:moveTo>
                  <a:lnTo>
                    <a:pt x="1652246" y="0"/>
                  </a:lnTo>
                  <a:lnTo>
                    <a:pt x="1652246" y="421857"/>
                  </a:lnTo>
                  <a:lnTo>
                    <a:pt x="0" y="421857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5582758" y="5933526"/>
            <a:ext cx="672929" cy="672929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X</a:t>
              </a:r>
            </a:p>
          </p:txBody>
        </p:sp>
      </p:grpSp>
      <p:sp>
        <p:nvSpPr>
          <p:cNvPr name="AutoShape 46" id="46"/>
          <p:cNvSpPr/>
          <p:nvPr/>
        </p:nvSpPr>
        <p:spPr>
          <a:xfrm rot="8374412">
            <a:off x="14941184" y="6487162"/>
            <a:ext cx="728549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7" id="47"/>
          <p:cNvGrpSpPr/>
          <p:nvPr/>
        </p:nvGrpSpPr>
        <p:grpSpPr>
          <a:xfrm rot="0">
            <a:off x="13913619" y="6345231"/>
            <a:ext cx="1517996" cy="1309401"/>
            <a:chOff x="0" y="0"/>
            <a:chExt cx="453914" cy="391539"/>
          </a:xfrm>
        </p:grpSpPr>
        <p:sp>
          <p:nvSpPr>
            <p:cNvPr name="Freeform 48" id="48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9</a:t>
              </a:r>
            </a:p>
          </p:txBody>
        </p:sp>
      </p:grpSp>
      <p:sp>
        <p:nvSpPr>
          <p:cNvPr name="TextBox 50" id="50"/>
          <p:cNvSpPr txBox="true"/>
          <p:nvPr/>
        </p:nvSpPr>
        <p:spPr>
          <a:xfrm rot="0">
            <a:off x="13340121" y="8066399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51" id="51"/>
          <p:cNvSpPr/>
          <p:nvPr/>
        </p:nvSpPr>
        <p:spPr>
          <a:xfrm rot="3600000">
            <a:off x="15214100" y="7777351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2" id="52"/>
          <p:cNvSpPr/>
          <p:nvPr/>
        </p:nvSpPr>
        <p:spPr>
          <a:xfrm rot="7404397">
            <a:off x="13527242" y="7805926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53" id="53"/>
          <p:cNvSpPr txBox="true"/>
          <p:nvPr/>
        </p:nvSpPr>
        <p:spPr>
          <a:xfrm rot="0">
            <a:off x="15326598" y="8016172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54" id="54"/>
          <p:cNvSpPr/>
          <p:nvPr/>
        </p:nvSpPr>
        <p:spPr>
          <a:xfrm rot="-7011515">
            <a:off x="14082029" y="6328747"/>
            <a:ext cx="54165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55" id="55"/>
          <p:cNvGrpSpPr/>
          <p:nvPr/>
        </p:nvGrpSpPr>
        <p:grpSpPr>
          <a:xfrm rot="0">
            <a:off x="14432008" y="3467617"/>
            <a:ext cx="672929" cy="672929"/>
            <a:chOff x="0" y="0"/>
            <a:chExt cx="812800" cy="812800"/>
          </a:xfrm>
        </p:grpSpPr>
        <p:sp>
          <p:nvSpPr>
            <p:cNvPr name="Freeform 56" id="5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G</a:t>
              </a:r>
            </a:p>
          </p:txBody>
        </p:sp>
      </p:grpSp>
      <p:sp>
        <p:nvSpPr>
          <p:cNvPr name="AutoShape 58" id="58"/>
          <p:cNvSpPr/>
          <p:nvPr/>
        </p:nvSpPr>
        <p:spPr>
          <a:xfrm rot="-10666514">
            <a:off x="13322390" y="3763486"/>
            <a:ext cx="1110037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59" id="59"/>
          <p:cNvGrpSpPr/>
          <p:nvPr/>
        </p:nvGrpSpPr>
        <p:grpSpPr>
          <a:xfrm rot="0">
            <a:off x="14811439" y="4699868"/>
            <a:ext cx="672929" cy="672929"/>
            <a:chOff x="0" y="0"/>
            <a:chExt cx="812800" cy="812800"/>
          </a:xfrm>
        </p:grpSpPr>
        <p:sp>
          <p:nvSpPr>
            <p:cNvPr name="Freeform 60" id="6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P</a:t>
              </a:r>
            </a:p>
          </p:txBody>
        </p:sp>
      </p:grpSp>
      <p:sp>
        <p:nvSpPr>
          <p:cNvPr name="AutoShape 62" id="62"/>
          <p:cNvSpPr/>
          <p:nvPr/>
        </p:nvSpPr>
        <p:spPr>
          <a:xfrm rot="9416557">
            <a:off x="14131832" y="5155904"/>
            <a:ext cx="707882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63" id="63"/>
          <p:cNvGrpSpPr/>
          <p:nvPr/>
        </p:nvGrpSpPr>
        <p:grpSpPr>
          <a:xfrm rot="0">
            <a:off x="10749164" y="5336858"/>
            <a:ext cx="672929" cy="672929"/>
            <a:chOff x="0" y="0"/>
            <a:chExt cx="812800" cy="812800"/>
          </a:xfrm>
        </p:grpSpPr>
        <p:sp>
          <p:nvSpPr>
            <p:cNvPr name="Freeform 64" id="6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U</a:t>
              </a:r>
            </a:p>
          </p:txBody>
        </p:sp>
      </p:grpSp>
      <p:sp>
        <p:nvSpPr>
          <p:cNvPr name="AutoShape 66" id="66"/>
          <p:cNvSpPr/>
          <p:nvPr/>
        </p:nvSpPr>
        <p:spPr>
          <a:xfrm rot="-1799999">
            <a:off x="11381830" y="5504009"/>
            <a:ext cx="601051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67" id="67"/>
          <p:cNvSpPr txBox="true"/>
          <p:nvPr/>
        </p:nvSpPr>
        <p:spPr>
          <a:xfrm rot="0">
            <a:off x="193559" y="292326"/>
            <a:ext cx="6050964" cy="564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new node be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X,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 Bold"/>
              </a:rPr>
              <a:t>do BST insertion through root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after finding position, let the PARENT ptr of X point to the position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grandparent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uncle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family tree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LC, check U's color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red,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recolor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make colors of P and U to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G to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>
              <a:lnSpc>
                <a:spcPts val="2520"/>
              </a:lnSpc>
            </a:pP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rotation cases,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then recolor if needed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X is RC (nodes are in &lt; position)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P(point of rotation for rotations)</a:t>
            </a:r>
          </a:p>
          <a:p>
            <a:pPr algn="just"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FAE8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3559" y="5958900"/>
            <a:ext cx="6783569" cy="406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P point to parent of X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make color of P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and G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RC,  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do the same as this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else, if X is LC (nodes are in &gt; position)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 through X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color P as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G as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 through G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do nothing. 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the root node is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recolor to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1381835" y="1693411"/>
            <a:ext cx="1461241" cy="1309401"/>
            <a:chOff x="0" y="0"/>
            <a:chExt cx="436943" cy="391539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436943" cy="391539"/>
            </a:xfrm>
            <a:custGeom>
              <a:avLst/>
              <a:gdLst/>
              <a:ahLst/>
              <a:cxnLst/>
              <a:rect r="r" b="b" t="t" l="l"/>
              <a:pathLst>
                <a:path h="391539" w="436943">
                  <a:moveTo>
                    <a:pt x="218471" y="0"/>
                  </a:moveTo>
                  <a:lnTo>
                    <a:pt x="436943" y="391539"/>
                  </a:lnTo>
                  <a:lnTo>
                    <a:pt x="0" y="391539"/>
                  </a:lnTo>
                  <a:lnTo>
                    <a:pt x="21847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2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007324" y="1035696"/>
            <a:ext cx="1153363" cy="524821"/>
            <a:chOff x="0" y="0"/>
            <a:chExt cx="303766" cy="138225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root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084079" y="1035696"/>
            <a:ext cx="1153363" cy="524821"/>
            <a:chOff x="0" y="0"/>
            <a:chExt cx="303766" cy="138225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NIL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 rot="4697844">
            <a:off x="11263419" y="1935265"/>
            <a:ext cx="804314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3" id="13"/>
          <p:cNvGrpSpPr/>
          <p:nvPr/>
        </p:nvGrpSpPr>
        <p:grpSpPr>
          <a:xfrm rot="0">
            <a:off x="10434874" y="3244719"/>
            <a:ext cx="1517996" cy="1309401"/>
            <a:chOff x="0" y="0"/>
            <a:chExt cx="453914" cy="391539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1</a:t>
              </a:r>
            </a:p>
          </p:txBody>
        </p:sp>
      </p:grpSp>
      <p:sp>
        <p:nvSpPr>
          <p:cNvPr name="AutoShape 16" id="16"/>
          <p:cNvSpPr/>
          <p:nvPr/>
        </p:nvSpPr>
        <p:spPr>
          <a:xfrm rot="7442602">
            <a:off x="11126227" y="3098332"/>
            <a:ext cx="307350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7" id="17"/>
          <p:cNvSpPr/>
          <p:nvPr/>
        </p:nvSpPr>
        <p:spPr>
          <a:xfrm rot="3615702">
            <a:off x="12729118" y="3088363"/>
            <a:ext cx="294499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8" id="18"/>
          <p:cNvSpPr txBox="true"/>
          <p:nvPr/>
        </p:nvSpPr>
        <p:spPr>
          <a:xfrm rot="0">
            <a:off x="9816577" y="4976556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19" id="19"/>
          <p:cNvSpPr/>
          <p:nvPr/>
        </p:nvSpPr>
        <p:spPr>
          <a:xfrm rot="3600000">
            <a:off x="11690556" y="4687508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0" id="20"/>
          <p:cNvSpPr/>
          <p:nvPr/>
        </p:nvSpPr>
        <p:spPr>
          <a:xfrm rot="7404397">
            <a:off x="10003698" y="4716083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1" id="21"/>
          <p:cNvSpPr txBox="true"/>
          <p:nvPr/>
        </p:nvSpPr>
        <p:spPr>
          <a:xfrm rot="0">
            <a:off x="8901998" y="-133350"/>
            <a:ext cx="7436740" cy="1169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9"/>
              </a:lnSpc>
            </a:pPr>
            <a:r>
              <a:rPr lang="en-US" sz="6849">
                <a:solidFill>
                  <a:srgbClr val="000000"/>
                </a:solidFill>
                <a:latin typeface="Lovelo"/>
              </a:rPr>
              <a:t>{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2, 1,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4,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5,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9,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3, 6, 7}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803055" y="4931092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23" id="23"/>
          <p:cNvSpPr/>
          <p:nvPr/>
        </p:nvSpPr>
        <p:spPr>
          <a:xfrm rot="1189960">
            <a:off x="12067064" y="1771684"/>
            <a:ext cx="573713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4" id="24"/>
          <p:cNvSpPr txBox="true"/>
          <p:nvPr/>
        </p:nvSpPr>
        <p:spPr>
          <a:xfrm rot="0">
            <a:off x="12623763" y="167088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25" id="25"/>
          <p:cNvSpPr/>
          <p:nvPr/>
        </p:nvSpPr>
        <p:spPr>
          <a:xfrm rot="-3410889">
            <a:off x="11218377" y="3216220"/>
            <a:ext cx="530156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6" id="26"/>
          <p:cNvGrpSpPr/>
          <p:nvPr/>
        </p:nvGrpSpPr>
        <p:grpSpPr>
          <a:xfrm rot="0">
            <a:off x="12190411" y="3235270"/>
            <a:ext cx="1517996" cy="1309401"/>
            <a:chOff x="0" y="0"/>
            <a:chExt cx="453914" cy="391539"/>
          </a:xfrm>
        </p:grpSpPr>
        <p:sp>
          <p:nvSpPr>
            <p:cNvPr name="Freeform 27" id="27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4</a:t>
              </a:r>
            </a:p>
          </p:txBody>
        </p:sp>
      </p:grpSp>
      <p:sp>
        <p:nvSpPr>
          <p:cNvPr name="AutoShape 29" id="29"/>
          <p:cNvSpPr/>
          <p:nvPr/>
        </p:nvSpPr>
        <p:spPr>
          <a:xfrm rot="-6973007">
            <a:off x="12422755" y="3265079"/>
            <a:ext cx="47601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0" id="30"/>
          <p:cNvGrpSpPr/>
          <p:nvPr/>
        </p:nvGrpSpPr>
        <p:grpSpPr>
          <a:xfrm rot="0">
            <a:off x="13057998" y="4788180"/>
            <a:ext cx="1517996" cy="1309401"/>
            <a:chOff x="0" y="0"/>
            <a:chExt cx="453914" cy="391539"/>
          </a:xfrm>
        </p:grpSpPr>
        <p:sp>
          <p:nvSpPr>
            <p:cNvPr name="Freeform 31" id="31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5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1803055" y="4926330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34" id="34"/>
          <p:cNvSpPr/>
          <p:nvPr/>
        </p:nvSpPr>
        <p:spPr>
          <a:xfrm rot="3956110">
            <a:off x="13595670" y="4625577"/>
            <a:ext cx="314434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5" id="35"/>
          <p:cNvSpPr/>
          <p:nvPr/>
        </p:nvSpPr>
        <p:spPr>
          <a:xfrm rot="7404397">
            <a:off x="11922745" y="4769130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6" id="36"/>
          <p:cNvSpPr/>
          <p:nvPr/>
        </p:nvSpPr>
        <p:spPr>
          <a:xfrm rot="-7011515">
            <a:off x="13261209" y="4785287"/>
            <a:ext cx="54165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37" id="37"/>
          <p:cNvSpPr txBox="true"/>
          <p:nvPr/>
        </p:nvSpPr>
        <p:spPr>
          <a:xfrm rot="0">
            <a:off x="12619145" y="6442662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38" id="38"/>
          <p:cNvSpPr/>
          <p:nvPr/>
        </p:nvSpPr>
        <p:spPr>
          <a:xfrm rot="3656533">
            <a:off x="14426188" y="6181191"/>
            <a:ext cx="3317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9" id="39"/>
          <p:cNvSpPr/>
          <p:nvPr/>
        </p:nvSpPr>
        <p:spPr>
          <a:xfrm rot="7264994">
            <a:off x="12753544" y="6265204"/>
            <a:ext cx="435939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0" id="40"/>
          <p:cNvGrpSpPr/>
          <p:nvPr/>
        </p:nvGrpSpPr>
        <p:grpSpPr>
          <a:xfrm rot="0">
            <a:off x="193559" y="2531266"/>
            <a:ext cx="6273372" cy="336731"/>
            <a:chOff x="0" y="0"/>
            <a:chExt cx="1652246" cy="88686"/>
          </a:xfrm>
        </p:grpSpPr>
        <p:sp>
          <p:nvSpPr>
            <p:cNvPr name="Freeform 41" id="41"/>
            <p:cNvSpPr/>
            <p:nvPr/>
          </p:nvSpPr>
          <p:spPr>
            <a:xfrm>
              <a:off x="0" y="0"/>
              <a:ext cx="1652246" cy="88686"/>
            </a:xfrm>
            <a:custGeom>
              <a:avLst/>
              <a:gdLst/>
              <a:ahLst/>
              <a:cxnLst/>
              <a:rect r="r" b="b" t="t" l="l"/>
              <a:pathLst>
                <a:path h="88686" w="1652246">
                  <a:moveTo>
                    <a:pt x="0" y="0"/>
                  </a:moveTo>
                  <a:lnTo>
                    <a:pt x="1652246" y="0"/>
                  </a:lnTo>
                  <a:lnTo>
                    <a:pt x="1652246" y="88686"/>
                  </a:lnTo>
                  <a:lnTo>
                    <a:pt x="0" y="88686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5582758" y="5933526"/>
            <a:ext cx="672929" cy="672929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X</a:t>
              </a:r>
            </a:p>
          </p:txBody>
        </p:sp>
      </p:grpSp>
      <p:sp>
        <p:nvSpPr>
          <p:cNvPr name="AutoShape 46" id="46"/>
          <p:cNvSpPr/>
          <p:nvPr/>
        </p:nvSpPr>
        <p:spPr>
          <a:xfrm rot="8374412">
            <a:off x="14941184" y="6487162"/>
            <a:ext cx="728549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7" id="47"/>
          <p:cNvGrpSpPr/>
          <p:nvPr/>
        </p:nvGrpSpPr>
        <p:grpSpPr>
          <a:xfrm rot="0">
            <a:off x="13913619" y="6345231"/>
            <a:ext cx="1517996" cy="1309401"/>
            <a:chOff x="0" y="0"/>
            <a:chExt cx="453914" cy="391539"/>
          </a:xfrm>
        </p:grpSpPr>
        <p:sp>
          <p:nvSpPr>
            <p:cNvPr name="Freeform 48" id="48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9</a:t>
              </a:r>
            </a:p>
          </p:txBody>
        </p:sp>
      </p:grpSp>
      <p:sp>
        <p:nvSpPr>
          <p:cNvPr name="TextBox 50" id="50"/>
          <p:cNvSpPr txBox="true"/>
          <p:nvPr/>
        </p:nvSpPr>
        <p:spPr>
          <a:xfrm rot="0">
            <a:off x="13340121" y="8066399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51" id="51"/>
          <p:cNvSpPr/>
          <p:nvPr/>
        </p:nvSpPr>
        <p:spPr>
          <a:xfrm rot="3600000">
            <a:off x="15214100" y="7777351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2" id="52"/>
          <p:cNvSpPr/>
          <p:nvPr/>
        </p:nvSpPr>
        <p:spPr>
          <a:xfrm rot="7404397">
            <a:off x="13527242" y="7805926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53" id="53"/>
          <p:cNvSpPr txBox="true"/>
          <p:nvPr/>
        </p:nvSpPr>
        <p:spPr>
          <a:xfrm rot="0">
            <a:off x="15326598" y="8016172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54" id="54"/>
          <p:cNvSpPr/>
          <p:nvPr/>
        </p:nvSpPr>
        <p:spPr>
          <a:xfrm rot="-7011515">
            <a:off x="14082029" y="6328747"/>
            <a:ext cx="54165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55" id="55"/>
          <p:cNvGrpSpPr/>
          <p:nvPr/>
        </p:nvGrpSpPr>
        <p:grpSpPr>
          <a:xfrm rot="0">
            <a:off x="14432008" y="3467617"/>
            <a:ext cx="672929" cy="672929"/>
            <a:chOff x="0" y="0"/>
            <a:chExt cx="812800" cy="812800"/>
          </a:xfrm>
        </p:grpSpPr>
        <p:sp>
          <p:nvSpPr>
            <p:cNvPr name="Freeform 56" id="5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G</a:t>
              </a:r>
            </a:p>
          </p:txBody>
        </p:sp>
      </p:grpSp>
      <p:sp>
        <p:nvSpPr>
          <p:cNvPr name="AutoShape 58" id="58"/>
          <p:cNvSpPr/>
          <p:nvPr/>
        </p:nvSpPr>
        <p:spPr>
          <a:xfrm rot="-10666514">
            <a:off x="13322390" y="3763486"/>
            <a:ext cx="1110037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59" id="59"/>
          <p:cNvGrpSpPr/>
          <p:nvPr/>
        </p:nvGrpSpPr>
        <p:grpSpPr>
          <a:xfrm rot="0">
            <a:off x="14811439" y="4699868"/>
            <a:ext cx="672929" cy="672929"/>
            <a:chOff x="0" y="0"/>
            <a:chExt cx="812800" cy="812800"/>
          </a:xfrm>
        </p:grpSpPr>
        <p:sp>
          <p:nvSpPr>
            <p:cNvPr name="Freeform 60" id="6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P</a:t>
              </a:r>
            </a:p>
          </p:txBody>
        </p:sp>
      </p:grpSp>
      <p:sp>
        <p:nvSpPr>
          <p:cNvPr name="AutoShape 62" id="62"/>
          <p:cNvSpPr/>
          <p:nvPr/>
        </p:nvSpPr>
        <p:spPr>
          <a:xfrm rot="9416557">
            <a:off x="14131832" y="5155904"/>
            <a:ext cx="707882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63" id="63"/>
          <p:cNvGrpSpPr/>
          <p:nvPr/>
        </p:nvGrpSpPr>
        <p:grpSpPr>
          <a:xfrm rot="0">
            <a:off x="10749164" y="5336858"/>
            <a:ext cx="672929" cy="672929"/>
            <a:chOff x="0" y="0"/>
            <a:chExt cx="812800" cy="812800"/>
          </a:xfrm>
        </p:grpSpPr>
        <p:sp>
          <p:nvSpPr>
            <p:cNvPr name="Freeform 64" id="6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U</a:t>
              </a:r>
            </a:p>
          </p:txBody>
        </p:sp>
      </p:grpSp>
      <p:sp>
        <p:nvSpPr>
          <p:cNvPr name="AutoShape 66" id="66"/>
          <p:cNvSpPr/>
          <p:nvPr/>
        </p:nvSpPr>
        <p:spPr>
          <a:xfrm rot="-1799999">
            <a:off x="11381830" y="5504009"/>
            <a:ext cx="601051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67" id="67"/>
          <p:cNvGrpSpPr/>
          <p:nvPr/>
        </p:nvGrpSpPr>
        <p:grpSpPr>
          <a:xfrm rot="0">
            <a:off x="193559" y="7216086"/>
            <a:ext cx="6273372" cy="336731"/>
            <a:chOff x="0" y="0"/>
            <a:chExt cx="1652246" cy="88686"/>
          </a:xfrm>
        </p:grpSpPr>
        <p:sp>
          <p:nvSpPr>
            <p:cNvPr name="Freeform 68" id="68"/>
            <p:cNvSpPr/>
            <p:nvPr/>
          </p:nvSpPr>
          <p:spPr>
            <a:xfrm>
              <a:off x="0" y="0"/>
              <a:ext cx="1652246" cy="88686"/>
            </a:xfrm>
            <a:custGeom>
              <a:avLst/>
              <a:gdLst/>
              <a:ahLst/>
              <a:cxnLst/>
              <a:rect r="r" b="b" t="t" l="l"/>
              <a:pathLst>
                <a:path h="88686" w="1652246">
                  <a:moveTo>
                    <a:pt x="0" y="0"/>
                  </a:moveTo>
                  <a:lnTo>
                    <a:pt x="1652246" y="0"/>
                  </a:lnTo>
                  <a:lnTo>
                    <a:pt x="1652246" y="88686"/>
                  </a:lnTo>
                  <a:lnTo>
                    <a:pt x="0" y="88686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193559" y="8754737"/>
            <a:ext cx="6273372" cy="670883"/>
            <a:chOff x="0" y="0"/>
            <a:chExt cx="1652246" cy="176694"/>
          </a:xfrm>
        </p:grpSpPr>
        <p:sp>
          <p:nvSpPr>
            <p:cNvPr name="Freeform 71" id="71"/>
            <p:cNvSpPr/>
            <p:nvPr/>
          </p:nvSpPr>
          <p:spPr>
            <a:xfrm>
              <a:off x="0" y="0"/>
              <a:ext cx="1652246" cy="176694"/>
            </a:xfrm>
            <a:custGeom>
              <a:avLst/>
              <a:gdLst/>
              <a:ahLst/>
              <a:cxnLst/>
              <a:rect r="r" b="b" t="t" l="l"/>
              <a:pathLst>
                <a:path h="176694" w="1652246">
                  <a:moveTo>
                    <a:pt x="0" y="0"/>
                  </a:moveTo>
                  <a:lnTo>
                    <a:pt x="1652246" y="0"/>
                  </a:lnTo>
                  <a:lnTo>
                    <a:pt x="1652246" y="176694"/>
                  </a:lnTo>
                  <a:lnTo>
                    <a:pt x="0" y="176694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3" id="73"/>
          <p:cNvSpPr txBox="true"/>
          <p:nvPr/>
        </p:nvSpPr>
        <p:spPr>
          <a:xfrm rot="0">
            <a:off x="7626649" y="6305062"/>
            <a:ext cx="4794702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P is </a:t>
            </a:r>
            <a:r>
              <a:rPr lang="en-US" sz="2399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2399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2399">
                <a:solidFill>
                  <a:srgbClr val="000000"/>
                </a:solidFill>
                <a:latin typeface="Canva Sans"/>
              </a:rPr>
              <a:t>and </a:t>
            </a:r>
            <a:r>
              <a:rPr lang="en-US" sz="2399">
                <a:solidFill>
                  <a:srgbClr val="000000"/>
                </a:solidFill>
                <a:latin typeface="Canva Sans Bold"/>
              </a:rPr>
              <a:t>RC</a:t>
            </a:r>
          </a:p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 Bold"/>
              </a:rPr>
              <a:t>recolor </a:t>
            </a:r>
            <a:r>
              <a:rPr lang="en-US" sz="2399">
                <a:solidFill>
                  <a:srgbClr val="000000"/>
                </a:solidFill>
                <a:latin typeface="Canva Sans"/>
              </a:rPr>
              <a:t>&amp; do Left_Rotate()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193559" y="292326"/>
            <a:ext cx="6050964" cy="564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new node be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X,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 Bold"/>
              </a:rPr>
              <a:t>do BST insertion through root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after finding position, let the PARENT ptr of X point to the position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grandparent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uncle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family tree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LC, check U's color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red,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recolor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make colors of P and U to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G to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>
              <a:lnSpc>
                <a:spcPts val="2520"/>
              </a:lnSpc>
            </a:pP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rotation cases,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then recolor if needed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X is RC (nodes are in &lt; position)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P(point of rotation for rotations)</a:t>
            </a:r>
          </a:p>
          <a:p>
            <a:pPr algn="just"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AE8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41545" y="2195771"/>
            <a:ext cx="5862902" cy="929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Lovelo"/>
              </a:rPr>
              <a:t>LET'S INSERT THIS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198875" y="4274818"/>
            <a:ext cx="9890250" cy="155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753"/>
              </a:lnSpc>
            </a:pPr>
            <a:r>
              <a:rPr lang="en-US" sz="9109">
                <a:solidFill>
                  <a:srgbClr val="000000"/>
                </a:solidFill>
                <a:latin typeface="Lovelo"/>
              </a:rPr>
              <a:t>{2, 1, 4, 5, 9, 3, 6, 7}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FAE8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3559" y="5958900"/>
            <a:ext cx="6783569" cy="406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P point to parent of X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make color of P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and G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RC,  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do the same as this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else, if X is LC (nodes are in &gt; position)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 through X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color P as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G as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 through G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do nothing. 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the root node is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recolor to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1381835" y="1693411"/>
            <a:ext cx="1461241" cy="1309401"/>
            <a:chOff x="0" y="0"/>
            <a:chExt cx="436943" cy="391539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436943" cy="391539"/>
            </a:xfrm>
            <a:custGeom>
              <a:avLst/>
              <a:gdLst/>
              <a:ahLst/>
              <a:cxnLst/>
              <a:rect r="r" b="b" t="t" l="l"/>
              <a:pathLst>
                <a:path h="391539" w="436943">
                  <a:moveTo>
                    <a:pt x="218471" y="0"/>
                  </a:moveTo>
                  <a:lnTo>
                    <a:pt x="436943" y="391539"/>
                  </a:lnTo>
                  <a:lnTo>
                    <a:pt x="0" y="391539"/>
                  </a:lnTo>
                  <a:lnTo>
                    <a:pt x="21847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2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007324" y="1035696"/>
            <a:ext cx="1153363" cy="524821"/>
            <a:chOff x="0" y="0"/>
            <a:chExt cx="303766" cy="138225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root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084079" y="1035696"/>
            <a:ext cx="1153363" cy="524821"/>
            <a:chOff x="0" y="0"/>
            <a:chExt cx="303766" cy="138225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NIL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 rot="4697844">
            <a:off x="11263419" y="1935265"/>
            <a:ext cx="804314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3" id="13"/>
          <p:cNvGrpSpPr/>
          <p:nvPr/>
        </p:nvGrpSpPr>
        <p:grpSpPr>
          <a:xfrm rot="0">
            <a:off x="10434874" y="3244719"/>
            <a:ext cx="1517996" cy="1309401"/>
            <a:chOff x="0" y="0"/>
            <a:chExt cx="453914" cy="391539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1</a:t>
              </a:r>
            </a:p>
          </p:txBody>
        </p:sp>
      </p:grpSp>
      <p:sp>
        <p:nvSpPr>
          <p:cNvPr name="AutoShape 16" id="16"/>
          <p:cNvSpPr/>
          <p:nvPr/>
        </p:nvSpPr>
        <p:spPr>
          <a:xfrm rot="7442602">
            <a:off x="11126227" y="3098332"/>
            <a:ext cx="307350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7" id="17"/>
          <p:cNvSpPr/>
          <p:nvPr/>
        </p:nvSpPr>
        <p:spPr>
          <a:xfrm rot="3615702">
            <a:off x="12729118" y="3088363"/>
            <a:ext cx="294499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8" id="18"/>
          <p:cNvSpPr txBox="true"/>
          <p:nvPr/>
        </p:nvSpPr>
        <p:spPr>
          <a:xfrm rot="0">
            <a:off x="9816577" y="4976556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19" id="19"/>
          <p:cNvSpPr/>
          <p:nvPr/>
        </p:nvSpPr>
        <p:spPr>
          <a:xfrm rot="3600000">
            <a:off x="11690556" y="4687508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0" id="20"/>
          <p:cNvSpPr/>
          <p:nvPr/>
        </p:nvSpPr>
        <p:spPr>
          <a:xfrm rot="7404397">
            <a:off x="10003698" y="4716083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1" id="21"/>
          <p:cNvSpPr txBox="true"/>
          <p:nvPr/>
        </p:nvSpPr>
        <p:spPr>
          <a:xfrm rot="0">
            <a:off x="8901998" y="-133350"/>
            <a:ext cx="7436740" cy="1169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9"/>
              </a:lnSpc>
            </a:pPr>
            <a:r>
              <a:rPr lang="en-US" sz="6849">
                <a:solidFill>
                  <a:srgbClr val="000000"/>
                </a:solidFill>
                <a:latin typeface="Lovelo"/>
              </a:rPr>
              <a:t>{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2, 1,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4,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5,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9,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3, 6, 7}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803055" y="4931092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23" id="23"/>
          <p:cNvSpPr/>
          <p:nvPr/>
        </p:nvSpPr>
        <p:spPr>
          <a:xfrm rot="1189960">
            <a:off x="12067064" y="1771684"/>
            <a:ext cx="573713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4" id="24"/>
          <p:cNvSpPr txBox="true"/>
          <p:nvPr/>
        </p:nvSpPr>
        <p:spPr>
          <a:xfrm rot="0">
            <a:off x="12623763" y="167088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25" id="25"/>
          <p:cNvSpPr/>
          <p:nvPr/>
        </p:nvSpPr>
        <p:spPr>
          <a:xfrm rot="-3410889">
            <a:off x="11218377" y="3216220"/>
            <a:ext cx="530156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6" id="26"/>
          <p:cNvGrpSpPr/>
          <p:nvPr/>
        </p:nvGrpSpPr>
        <p:grpSpPr>
          <a:xfrm rot="0">
            <a:off x="12190411" y="3235270"/>
            <a:ext cx="1517996" cy="1309401"/>
            <a:chOff x="0" y="0"/>
            <a:chExt cx="453914" cy="391539"/>
          </a:xfrm>
        </p:grpSpPr>
        <p:sp>
          <p:nvSpPr>
            <p:cNvPr name="Freeform 27" id="27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4</a:t>
              </a:r>
            </a:p>
          </p:txBody>
        </p:sp>
      </p:grpSp>
      <p:sp>
        <p:nvSpPr>
          <p:cNvPr name="AutoShape 29" id="29"/>
          <p:cNvSpPr/>
          <p:nvPr/>
        </p:nvSpPr>
        <p:spPr>
          <a:xfrm rot="-6973007">
            <a:off x="12422755" y="3265079"/>
            <a:ext cx="47601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0" id="30"/>
          <p:cNvGrpSpPr/>
          <p:nvPr/>
        </p:nvGrpSpPr>
        <p:grpSpPr>
          <a:xfrm rot="0">
            <a:off x="13057998" y="4788180"/>
            <a:ext cx="1517996" cy="1309401"/>
            <a:chOff x="0" y="0"/>
            <a:chExt cx="453914" cy="391539"/>
          </a:xfrm>
        </p:grpSpPr>
        <p:sp>
          <p:nvSpPr>
            <p:cNvPr name="Freeform 31" id="31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5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1803055" y="4926330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34" id="34"/>
          <p:cNvSpPr/>
          <p:nvPr/>
        </p:nvSpPr>
        <p:spPr>
          <a:xfrm rot="3956110">
            <a:off x="13595670" y="4625577"/>
            <a:ext cx="314434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5" id="35"/>
          <p:cNvSpPr/>
          <p:nvPr/>
        </p:nvSpPr>
        <p:spPr>
          <a:xfrm rot="7404397">
            <a:off x="11922745" y="4769130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6" id="36"/>
          <p:cNvSpPr/>
          <p:nvPr/>
        </p:nvSpPr>
        <p:spPr>
          <a:xfrm rot="-7011515">
            <a:off x="13261209" y="4785287"/>
            <a:ext cx="54165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37" id="37"/>
          <p:cNvSpPr txBox="true"/>
          <p:nvPr/>
        </p:nvSpPr>
        <p:spPr>
          <a:xfrm rot="0">
            <a:off x="12619145" y="6442662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38" id="38"/>
          <p:cNvSpPr/>
          <p:nvPr/>
        </p:nvSpPr>
        <p:spPr>
          <a:xfrm rot="3656533">
            <a:off x="14426188" y="6181191"/>
            <a:ext cx="3317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9" id="39"/>
          <p:cNvSpPr/>
          <p:nvPr/>
        </p:nvSpPr>
        <p:spPr>
          <a:xfrm rot="7264994">
            <a:off x="12753544" y="6265204"/>
            <a:ext cx="435939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0" id="40"/>
          <p:cNvGrpSpPr/>
          <p:nvPr/>
        </p:nvGrpSpPr>
        <p:grpSpPr>
          <a:xfrm rot="0">
            <a:off x="193559" y="2531266"/>
            <a:ext cx="6273372" cy="336731"/>
            <a:chOff x="0" y="0"/>
            <a:chExt cx="1652246" cy="88686"/>
          </a:xfrm>
        </p:grpSpPr>
        <p:sp>
          <p:nvSpPr>
            <p:cNvPr name="Freeform 41" id="41"/>
            <p:cNvSpPr/>
            <p:nvPr/>
          </p:nvSpPr>
          <p:spPr>
            <a:xfrm>
              <a:off x="0" y="0"/>
              <a:ext cx="1652246" cy="88686"/>
            </a:xfrm>
            <a:custGeom>
              <a:avLst/>
              <a:gdLst/>
              <a:ahLst/>
              <a:cxnLst/>
              <a:rect r="r" b="b" t="t" l="l"/>
              <a:pathLst>
                <a:path h="88686" w="1652246">
                  <a:moveTo>
                    <a:pt x="0" y="0"/>
                  </a:moveTo>
                  <a:lnTo>
                    <a:pt x="1652246" y="0"/>
                  </a:lnTo>
                  <a:lnTo>
                    <a:pt x="1652246" y="88686"/>
                  </a:lnTo>
                  <a:lnTo>
                    <a:pt x="0" y="88686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5582758" y="5933526"/>
            <a:ext cx="672929" cy="672929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X</a:t>
              </a:r>
            </a:p>
          </p:txBody>
        </p:sp>
      </p:grpSp>
      <p:sp>
        <p:nvSpPr>
          <p:cNvPr name="AutoShape 46" id="46"/>
          <p:cNvSpPr/>
          <p:nvPr/>
        </p:nvSpPr>
        <p:spPr>
          <a:xfrm rot="8374412">
            <a:off x="14941184" y="6487162"/>
            <a:ext cx="728549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7" id="47"/>
          <p:cNvGrpSpPr/>
          <p:nvPr/>
        </p:nvGrpSpPr>
        <p:grpSpPr>
          <a:xfrm rot="0">
            <a:off x="13913619" y="6345231"/>
            <a:ext cx="1517996" cy="1309401"/>
            <a:chOff x="0" y="0"/>
            <a:chExt cx="453914" cy="391539"/>
          </a:xfrm>
        </p:grpSpPr>
        <p:sp>
          <p:nvSpPr>
            <p:cNvPr name="Freeform 48" id="48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9</a:t>
              </a:r>
            </a:p>
          </p:txBody>
        </p:sp>
      </p:grpSp>
      <p:sp>
        <p:nvSpPr>
          <p:cNvPr name="TextBox 50" id="50"/>
          <p:cNvSpPr txBox="true"/>
          <p:nvPr/>
        </p:nvSpPr>
        <p:spPr>
          <a:xfrm rot="0">
            <a:off x="13340121" y="8066399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51" id="51"/>
          <p:cNvSpPr/>
          <p:nvPr/>
        </p:nvSpPr>
        <p:spPr>
          <a:xfrm rot="3600000">
            <a:off x="15214100" y="7777351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2" id="52"/>
          <p:cNvSpPr/>
          <p:nvPr/>
        </p:nvSpPr>
        <p:spPr>
          <a:xfrm rot="7404397">
            <a:off x="13527242" y="7805926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53" id="53"/>
          <p:cNvSpPr txBox="true"/>
          <p:nvPr/>
        </p:nvSpPr>
        <p:spPr>
          <a:xfrm rot="0">
            <a:off x="15326598" y="8016172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54" id="54"/>
          <p:cNvSpPr/>
          <p:nvPr/>
        </p:nvSpPr>
        <p:spPr>
          <a:xfrm rot="-7011515">
            <a:off x="14082029" y="6328747"/>
            <a:ext cx="54165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55" id="55"/>
          <p:cNvGrpSpPr/>
          <p:nvPr/>
        </p:nvGrpSpPr>
        <p:grpSpPr>
          <a:xfrm rot="0">
            <a:off x="14432008" y="3467617"/>
            <a:ext cx="672929" cy="672929"/>
            <a:chOff x="0" y="0"/>
            <a:chExt cx="812800" cy="812800"/>
          </a:xfrm>
        </p:grpSpPr>
        <p:sp>
          <p:nvSpPr>
            <p:cNvPr name="Freeform 56" id="5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G</a:t>
              </a:r>
            </a:p>
          </p:txBody>
        </p:sp>
      </p:grpSp>
      <p:sp>
        <p:nvSpPr>
          <p:cNvPr name="AutoShape 58" id="58"/>
          <p:cNvSpPr/>
          <p:nvPr/>
        </p:nvSpPr>
        <p:spPr>
          <a:xfrm rot="-10666514">
            <a:off x="13322390" y="3763486"/>
            <a:ext cx="1110037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59" id="59"/>
          <p:cNvGrpSpPr/>
          <p:nvPr/>
        </p:nvGrpSpPr>
        <p:grpSpPr>
          <a:xfrm rot="0">
            <a:off x="14811439" y="4699868"/>
            <a:ext cx="672929" cy="672929"/>
            <a:chOff x="0" y="0"/>
            <a:chExt cx="812800" cy="812800"/>
          </a:xfrm>
        </p:grpSpPr>
        <p:sp>
          <p:nvSpPr>
            <p:cNvPr name="Freeform 60" id="6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P</a:t>
              </a:r>
            </a:p>
          </p:txBody>
        </p:sp>
      </p:grpSp>
      <p:sp>
        <p:nvSpPr>
          <p:cNvPr name="AutoShape 62" id="62"/>
          <p:cNvSpPr/>
          <p:nvPr/>
        </p:nvSpPr>
        <p:spPr>
          <a:xfrm rot="9416557">
            <a:off x="14131832" y="5155904"/>
            <a:ext cx="707882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63" id="63"/>
          <p:cNvGrpSpPr/>
          <p:nvPr/>
        </p:nvGrpSpPr>
        <p:grpSpPr>
          <a:xfrm rot="0">
            <a:off x="10749164" y="5336858"/>
            <a:ext cx="672929" cy="672929"/>
            <a:chOff x="0" y="0"/>
            <a:chExt cx="812800" cy="812800"/>
          </a:xfrm>
        </p:grpSpPr>
        <p:sp>
          <p:nvSpPr>
            <p:cNvPr name="Freeform 64" id="6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U</a:t>
              </a:r>
            </a:p>
          </p:txBody>
        </p:sp>
      </p:grpSp>
      <p:sp>
        <p:nvSpPr>
          <p:cNvPr name="AutoShape 66" id="66"/>
          <p:cNvSpPr/>
          <p:nvPr/>
        </p:nvSpPr>
        <p:spPr>
          <a:xfrm rot="-1799999">
            <a:off x="11381830" y="5504009"/>
            <a:ext cx="601051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67" id="67"/>
          <p:cNvGrpSpPr/>
          <p:nvPr/>
        </p:nvGrpSpPr>
        <p:grpSpPr>
          <a:xfrm rot="0">
            <a:off x="193559" y="7216086"/>
            <a:ext cx="6273372" cy="336731"/>
            <a:chOff x="0" y="0"/>
            <a:chExt cx="1652246" cy="88686"/>
          </a:xfrm>
        </p:grpSpPr>
        <p:sp>
          <p:nvSpPr>
            <p:cNvPr name="Freeform 68" id="68"/>
            <p:cNvSpPr/>
            <p:nvPr/>
          </p:nvSpPr>
          <p:spPr>
            <a:xfrm>
              <a:off x="0" y="0"/>
              <a:ext cx="1652246" cy="88686"/>
            </a:xfrm>
            <a:custGeom>
              <a:avLst/>
              <a:gdLst/>
              <a:ahLst/>
              <a:cxnLst/>
              <a:rect r="r" b="b" t="t" l="l"/>
              <a:pathLst>
                <a:path h="88686" w="1652246">
                  <a:moveTo>
                    <a:pt x="0" y="0"/>
                  </a:moveTo>
                  <a:lnTo>
                    <a:pt x="1652246" y="0"/>
                  </a:lnTo>
                  <a:lnTo>
                    <a:pt x="1652246" y="88686"/>
                  </a:lnTo>
                  <a:lnTo>
                    <a:pt x="0" y="88686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193559" y="8754737"/>
            <a:ext cx="6273372" cy="670883"/>
            <a:chOff x="0" y="0"/>
            <a:chExt cx="1652246" cy="176694"/>
          </a:xfrm>
        </p:grpSpPr>
        <p:sp>
          <p:nvSpPr>
            <p:cNvPr name="Freeform 71" id="71"/>
            <p:cNvSpPr/>
            <p:nvPr/>
          </p:nvSpPr>
          <p:spPr>
            <a:xfrm>
              <a:off x="0" y="0"/>
              <a:ext cx="1652246" cy="176694"/>
            </a:xfrm>
            <a:custGeom>
              <a:avLst/>
              <a:gdLst/>
              <a:ahLst/>
              <a:cxnLst/>
              <a:rect r="r" b="b" t="t" l="l"/>
              <a:pathLst>
                <a:path h="176694" w="1652246">
                  <a:moveTo>
                    <a:pt x="0" y="0"/>
                  </a:moveTo>
                  <a:lnTo>
                    <a:pt x="1652246" y="0"/>
                  </a:lnTo>
                  <a:lnTo>
                    <a:pt x="1652246" y="176694"/>
                  </a:lnTo>
                  <a:lnTo>
                    <a:pt x="0" y="176694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3" id="73"/>
          <p:cNvSpPr txBox="true"/>
          <p:nvPr/>
        </p:nvSpPr>
        <p:spPr>
          <a:xfrm rot="0">
            <a:off x="7626649" y="6305062"/>
            <a:ext cx="4794702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P is </a:t>
            </a:r>
            <a:r>
              <a:rPr lang="en-US" sz="2399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2399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2399">
                <a:solidFill>
                  <a:srgbClr val="000000"/>
                </a:solidFill>
                <a:latin typeface="Canva Sans"/>
              </a:rPr>
              <a:t>and </a:t>
            </a:r>
            <a:r>
              <a:rPr lang="en-US" sz="2399">
                <a:solidFill>
                  <a:srgbClr val="000000"/>
                </a:solidFill>
                <a:latin typeface="Canva Sans Bold"/>
              </a:rPr>
              <a:t>RC</a:t>
            </a:r>
          </a:p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 Bold"/>
              </a:rPr>
              <a:t>recolor </a:t>
            </a:r>
            <a:r>
              <a:rPr lang="en-US" sz="2399">
                <a:solidFill>
                  <a:srgbClr val="000000"/>
                </a:solidFill>
                <a:latin typeface="Canva Sans"/>
              </a:rPr>
              <a:t>&amp; do Left_Rotate()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193559" y="292326"/>
            <a:ext cx="6050964" cy="564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new node be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X,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 Bold"/>
              </a:rPr>
              <a:t>do BST insertion through root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after finding position, let the PARENT ptr of X point to the position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grandparent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uncle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family tree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LC, check U's color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red,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recolor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make colors of P and U to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G to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>
              <a:lnSpc>
                <a:spcPts val="2520"/>
              </a:lnSpc>
            </a:pP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rotation cases,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then recolor if needed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X is RC (nodes are in &lt; position)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P(point of rotation for rotations)</a:t>
            </a:r>
          </a:p>
          <a:p>
            <a:pPr algn="just"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FAE8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3559" y="5958900"/>
            <a:ext cx="6783569" cy="406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P point to parent of X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make color of P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and G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RC,  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do the same as this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else, if X is LC (nodes are in &gt; position)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 through X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color P as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G as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 through G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do nothing. 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the root node is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recolor to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1381835" y="1693411"/>
            <a:ext cx="1461241" cy="1309401"/>
            <a:chOff x="0" y="0"/>
            <a:chExt cx="436943" cy="391539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436943" cy="391539"/>
            </a:xfrm>
            <a:custGeom>
              <a:avLst/>
              <a:gdLst/>
              <a:ahLst/>
              <a:cxnLst/>
              <a:rect r="r" b="b" t="t" l="l"/>
              <a:pathLst>
                <a:path h="391539" w="436943">
                  <a:moveTo>
                    <a:pt x="218471" y="0"/>
                  </a:moveTo>
                  <a:lnTo>
                    <a:pt x="436943" y="391539"/>
                  </a:lnTo>
                  <a:lnTo>
                    <a:pt x="0" y="391539"/>
                  </a:lnTo>
                  <a:lnTo>
                    <a:pt x="21847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2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007324" y="1035696"/>
            <a:ext cx="1153363" cy="524821"/>
            <a:chOff x="0" y="0"/>
            <a:chExt cx="303766" cy="138225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root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084079" y="1035696"/>
            <a:ext cx="1153363" cy="524821"/>
            <a:chOff x="0" y="0"/>
            <a:chExt cx="303766" cy="138225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NIL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 rot="4697844">
            <a:off x="11263419" y="1935265"/>
            <a:ext cx="804314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3" id="13"/>
          <p:cNvGrpSpPr/>
          <p:nvPr/>
        </p:nvGrpSpPr>
        <p:grpSpPr>
          <a:xfrm rot="0">
            <a:off x="10434874" y="3244719"/>
            <a:ext cx="1517996" cy="1309401"/>
            <a:chOff x="0" y="0"/>
            <a:chExt cx="453914" cy="391539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1</a:t>
              </a:r>
            </a:p>
          </p:txBody>
        </p:sp>
      </p:grpSp>
      <p:sp>
        <p:nvSpPr>
          <p:cNvPr name="AutoShape 16" id="16"/>
          <p:cNvSpPr/>
          <p:nvPr/>
        </p:nvSpPr>
        <p:spPr>
          <a:xfrm rot="7442602">
            <a:off x="11126227" y="3098332"/>
            <a:ext cx="307350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7" id="17"/>
          <p:cNvSpPr/>
          <p:nvPr/>
        </p:nvSpPr>
        <p:spPr>
          <a:xfrm rot="3615702">
            <a:off x="12729118" y="3088363"/>
            <a:ext cx="294499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8" id="18"/>
          <p:cNvSpPr txBox="true"/>
          <p:nvPr/>
        </p:nvSpPr>
        <p:spPr>
          <a:xfrm rot="0">
            <a:off x="9816577" y="4976556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19" id="19"/>
          <p:cNvSpPr/>
          <p:nvPr/>
        </p:nvSpPr>
        <p:spPr>
          <a:xfrm rot="7661433">
            <a:off x="11339371" y="4692271"/>
            <a:ext cx="603600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0" id="20"/>
          <p:cNvSpPr/>
          <p:nvPr/>
        </p:nvSpPr>
        <p:spPr>
          <a:xfrm rot="7404397">
            <a:off x="10003698" y="4716083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1" id="21"/>
          <p:cNvSpPr txBox="true"/>
          <p:nvPr/>
        </p:nvSpPr>
        <p:spPr>
          <a:xfrm rot="0">
            <a:off x="8901998" y="-133350"/>
            <a:ext cx="7436740" cy="1169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9"/>
              </a:lnSpc>
            </a:pPr>
            <a:r>
              <a:rPr lang="en-US" sz="6849">
                <a:solidFill>
                  <a:srgbClr val="000000"/>
                </a:solidFill>
                <a:latin typeface="Lovelo"/>
              </a:rPr>
              <a:t>{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2, 1,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4,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5,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9,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3, 6, 7}</a:t>
            </a:r>
          </a:p>
        </p:txBody>
      </p:sp>
      <p:sp>
        <p:nvSpPr>
          <p:cNvPr name="AutoShape 22" id="22"/>
          <p:cNvSpPr/>
          <p:nvPr/>
        </p:nvSpPr>
        <p:spPr>
          <a:xfrm rot="1189960">
            <a:off x="12067064" y="1771684"/>
            <a:ext cx="573713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3" id="23"/>
          <p:cNvSpPr txBox="true"/>
          <p:nvPr/>
        </p:nvSpPr>
        <p:spPr>
          <a:xfrm rot="0">
            <a:off x="12623763" y="167088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24" id="24"/>
          <p:cNvSpPr/>
          <p:nvPr/>
        </p:nvSpPr>
        <p:spPr>
          <a:xfrm rot="-3410889">
            <a:off x="11218377" y="3216220"/>
            <a:ext cx="530156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5" id="25"/>
          <p:cNvGrpSpPr/>
          <p:nvPr/>
        </p:nvGrpSpPr>
        <p:grpSpPr>
          <a:xfrm rot="0">
            <a:off x="12190411" y="3235270"/>
            <a:ext cx="1517996" cy="1309401"/>
            <a:chOff x="0" y="0"/>
            <a:chExt cx="453914" cy="391539"/>
          </a:xfrm>
        </p:grpSpPr>
        <p:sp>
          <p:nvSpPr>
            <p:cNvPr name="Freeform 26" id="26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5</a:t>
              </a:r>
            </a:p>
          </p:txBody>
        </p:sp>
      </p:grpSp>
      <p:sp>
        <p:nvSpPr>
          <p:cNvPr name="AutoShape 28" id="28"/>
          <p:cNvSpPr/>
          <p:nvPr/>
        </p:nvSpPr>
        <p:spPr>
          <a:xfrm rot="-6973007">
            <a:off x="12422755" y="3265079"/>
            <a:ext cx="47601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9" id="29"/>
          <p:cNvGrpSpPr/>
          <p:nvPr/>
        </p:nvGrpSpPr>
        <p:grpSpPr>
          <a:xfrm rot="0">
            <a:off x="13057998" y="4788180"/>
            <a:ext cx="1517996" cy="1309401"/>
            <a:chOff x="0" y="0"/>
            <a:chExt cx="453914" cy="391539"/>
          </a:xfrm>
        </p:grpSpPr>
        <p:sp>
          <p:nvSpPr>
            <p:cNvPr name="Freeform 30" id="30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9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1147503" y="4912042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33" id="33"/>
          <p:cNvSpPr/>
          <p:nvPr/>
        </p:nvSpPr>
        <p:spPr>
          <a:xfrm rot="3956110">
            <a:off x="13595670" y="4625577"/>
            <a:ext cx="314434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4" id="34"/>
          <p:cNvSpPr/>
          <p:nvPr/>
        </p:nvSpPr>
        <p:spPr>
          <a:xfrm rot="7404397">
            <a:off x="11922745" y="4769130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5" id="35"/>
          <p:cNvSpPr/>
          <p:nvPr/>
        </p:nvSpPr>
        <p:spPr>
          <a:xfrm rot="-7011515">
            <a:off x="13261209" y="4785287"/>
            <a:ext cx="54165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36" id="36"/>
          <p:cNvSpPr txBox="true"/>
          <p:nvPr/>
        </p:nvSpPr>
        <p:spPr>
          <a:xfrm rot="0">
            <a:off x="14432748" y="640175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37" id="37"/>
          <p:cNvSpPr/>
          <p:nvPr/>
        </p:nvSpPr>
        <p:spPr>
          <a:xfrm rot="3981918">
            <a:off x="14393086" y="6232925"/>
            <a:ext cx="388402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8" id="38"/>
          <p:cNvSpPr/>
          <p:nvPr/>
        </p:nvSpPr>
        <p:spPr>
          <a:xfrm rot="3506582">
            <a:off x="12981289" y="6236439"/>
            <a:ext cx="389975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9" id="39"/>
          <p:cNvGrpSpPr/>
          <p:nvPr/>
        </p:nvGrpSpPr>
        <p:grpSpPr>
          <a:xfrm rot="0">
            <a:off x="193559" y="2531266"/>
            <a:ext cx="6273372" cy="336731"/>
            <a:chOff x="0" y="0"/>
            <a:chExt cx="1652246" cy="88686"/>
          </a:xfrm>
        </p:grpSpPr>
        <p:sp>
          <p:nvSpPr>
            <p:cNvPr name="Freeform 40" id="40"/>
            <p:cNvSpPr/>
            <p:nvPr/>
          </p:nvSpPr>
          <p:spPr>
            <a:xfrm>
              <a:off x="0" y="0"/>
              <a:ext cx="1652246" cy="88686"/>
            </a:xfrm>
            <a:custGeom>
              <a:avLst/>
              <a:gdLst/>
              <a:ahLst/>
              <a:cxnLst/>
              <a:rect r="r" b="b" t="t" l="l"/>
              <a:pathLst>
                <a:path h="88686" w="1652246">
                  <a:moveTo>
                    <a:pt x="0" y="0"/>
                  </a:moveTo>
                  <a:lnTo>
                    <a:pt x="1652246" y="0"/>
                  </a:lnTo>
                  <a:lnTo>
                    <a:pt x="1652246" y="88686"/>
                  </a:lnTo>
                  <a:lnTo>
                    <a:pt x="0" y="88686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4688908" y="4501074"/>
            <a:ext cx="672929" cy="672929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X</a:t>
              </a:r>
            </a:p>
          </p:txBody>
        </p:sp>
      </p:grpSp>
      <p:sp>
        <p:nvSpPr>
          <p:cNvPr name="AutoShape 45" id="45"/>
          <p:cNvSpPr/>
          <p:nvPr/>
        </p:nvSpPr>
        <p:spPr>
          <a:xfrm rot="8374412">
            <a:off x="14047334" y="5054711"/>
            <a:ext cx="728549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6" id="46"/>
          <p:cNvGrpSpPr/>
          <p:nvPr/>
        </p:nvGrpSpPr>
        <p:grpSpPr>
          <a:xfrm rot="0">
            <a:off x="11266157" y="4950142"/>
            <a:ext cx="1517996" cy="1309401"/>
            <a:chOff x="0" y="0"/>
            <a:chExt cx="453914" cy="391539"/>
          </a:xfrm>
        </p:grpSpPr>
        <p:sp>
          <p:nvSpPr>
            <p:cNvPr name="Freeform 47" id="47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4</a:t>
              </a:r>
            </a:p>
          </p:txBody>
        </p:sp>
      </p:grpSp>
      <p:sp>
        <p:nvSpPr>
          <p:cNvPr name="TextBox 49" id="49"/>
          <p:cNvSpPr txBox="true"/>
          <p:nvPr/>
        </p:nvSpPr>
        <p:spPr>
          <a:xfrm rot="0">
            <a:off x="10692659" y="6671310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50" id="50"/>
          <p:cNvSpPr/>
          <p:nvPr/>
        </p:nvSpPr>
        <p:spPr>
          <a:xfrm rot="3600000">
            <a:off x="12566638" y="6382262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1" id="51"/>
          <p:cNvSpPr/>
          <p:nvPr/>
        </p:nvSpPr>
        <p:spPr>
          <a:xfrm rot="7404397">
            <a:off x="10879780" y="6410837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52" id="52"/>
          <p:cNvSpPr txBox="true"/>
          <p:nvPr/>
        </p:nvSpPr>
        <p:spPr>
          <a:xfrm rot="0">
            <a:off x="12679136" y="6621084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53" id="53"/>
          <p:cNvSpPr/>
          <p:nvPr/>
        </p:nvSpPr>
        <p:spPr>
          <a:xfrm rot="-3351382">
            <a:off x="12102651" y="4816852"/>
            <a:ext cx="5025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54" id="54"/>
          <p:cNvGrpSpPr/>
          <p:nvPr/>
        </p:nvGrpSpPr>
        <p:grpSpPr>
          <a:xfrm rot="0">
            <a:off x="10079206" y="5522899"/>
            <a:ext cx="672929" cy="672929"/>
            <a:chOff x="0" y="0"/>
            <a:chExt cx="812800" cy="812800"/>
          </a:xfrm>
        </p:grpSpPr>
        <p:sp>
          <p:nvSpPr>
            <p:cNvPr name="Freeform 55" id="5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G</a:t>
              </a:r>
            </a:p>
          </p:txBody>
        </p:sp>
      </p:grpSp>
      <p:sp>
        <p:nvSpPr>
          <p:cNvPr name="AutoShape 57" id="57"/>
          <p:cNvSpPr/>
          <p:nvPr/>
        </p:nvSpPr>
        <p:spPr>
          <a:xfrm rot="-953979">
            <a:off x="10734363" y="5713053"/>
            <a:ext cx="929065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58" id="58"/>
          <p:cNvGrpSpPr/>
          <p:nvPr/>
        </p:nvGrpSpPr>
        <p:grpSpPr>
          <a:xfrm rot="0">
            <a:off x="14009667" y="3226491"/>
            <a:ext cx="672929" cy="672929"/>
            <a:chOff x="0" y="0"/>
            <a:chExt cx="812800" cy="812800"/>
          </a:xfrm>
        </p:grpSpPr>
        <p:sp>
          <p:nvSpPr>
            <p:cNvPr name="Freeform 59" id="5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P</a:t>
              </a:r>
            </a:p>
          </p:txBody>
        </p:sp>
      </p:grpSp>
      <p:sp>
        <p:nvSpPr>
          <p:cNvPr name="AutoShape 61" id="61"/>
          <p:cNvSpPr/>
          <p:nvPr/>
        </p:nvSpPr>
        <p:spPr>
          <a:xfrm rot="9416557">
            <a:off x="13330060" y="3682527"/>
            <a:ext cx="707882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62" id="62"/>
          <p:cNvGrpSpPr/>
          <p:nvPr/>
        </p:nvGrpSpPr>
        <p:grpSpPr>
          <a:xfrm rot="0">
            <a:off x="9524236" y="7047987"/>
            <a:ext cx="672929" cy="672929"/>
            <a:chOff x="0" y="0"/>
            <a:chExt cx="812800" cy="812800"/>
          </a:xfrm>
        </p:grpSpPr>
        <p:sp>
          <p:nvSpPr>
            <p:cNvPr name="Freeform 63" id="6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U</a:t>
              </a:r>
            </a:p>
          </p:txBody>
        </p:sp>
      </p:grpSp>
      <p:sp>
        <p:nvSpPr>
          <p:cNvPr name="AutoShape 65" id="65"/>
          <p:cNvSpPr/>
          <p:nvPr/>
        </p:nvSpPr>
        <p:spPr>
          <a:xfrm rot="-1799999">
            <a:off x="10156902" y="7215139"/>
            <a:ext cx="601051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66" id="66"/>
          <p:cNvGrpSpPr/>
          <p:nvPr/>
        </p:nvGrpSpPr>
        <p:grpSpPr>
          <a:xfrm rot="0">
            <a:off x="193559" y="7216086"/>
            <a:ext cx="6273372" cy="336731"/>
            <a:chOff x="0" y="0"/>
            <a:chExt cx="1652246" cy="88686"/>
          </a:xfrm>
        </p:grpSpPr>
        <p:sp>
          <p:nvSpPr>
            <p:cNvPr name="Freeform 67" id="67"/>
            <p:cNvSpPr/>
            <p:nvPr/>
          </p:nvSpPr>
          <p:spPr>
            <a:xfrm>
              <a:off x="0" y="0"/>
              <a:ext cx="1652246" cy="88686"/>
            </a:xfrm>
            <a:custGeom>
              <a:avLst/>
              <a:gdLst/>
              <a:ahLst/>
              <a:cxnLst/>
              <a:rect r="r" b="b" t="t" l="l"/>
              <a:pathLst>
                <a:path h="88686" w="1652246">
                  <a:moveTo>
                    <a:pt x="0" y="0"/>
                  </a:moveTo>
                  <a:lnTo>
                    <a:pt x="1652246" y="0"/>
                  </a:lnTo>
                  <a:lnTo>
                    <a:pt x="1652246" y="88686"/>
                  </a:lnTo>
                  <a:lnTo>
                    <a:pt x="0" y="88686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193559" y="8754737"/>
            <a:ext cx="6273372" cy="670883"/>
            <a:chOff x="0" y="0"/>
            <a:chExt cx="1652246" cy="176694"/>
          </a:xfrm>
        </p:grpSpPr>
        <p:sp>
          <p:nvSpPr>
            <p:cNvPr name="Freeform 70" id="70"/>
            <p:cNvSpPr/>
            <p:nvPr/>
          </p:nvSpPr>
          <p:spPr>
            <a:xfrm>
              <a:off x="0" y="0"/>
              <a:ext cx="1652246" cy="176694"/>
            </a:xfrm>
            <a:custGeom>
              <a:avLst/>
              <a:gdLst/>
              <a:ahLst/>
              <a:cxnLst/>
              <a:rect r="r" b="b" t="t" l="l"/>
              <a:pathLst>
                <a:path h="176694" w="1652246">
                  <a:moveTo>
                    <a:pt x="0" y="0"/>
                  </a:moveTo>
                  <a:lnTo>
                    <a:pt x="1652246" y="0"/>
                  </a:lnTo>
                  <a:lnTo>
                    <a:pt x="1652246" y="176694"/>
                  </a:lnTo>
                  <a:lnTo>
                    <a:pt x="0" y="176694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2" id="72"/>
          <p:cNvSpPr txBox="true"/>
          <p:nvPr/>
        </p:nvSpPr>
        <p:spPr>
          <a:xfrm rot="0">
            <a:off x="13237442" y="640303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193559" y="292326"/>
            <a:ext cx="6050964" cy="564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new node be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X,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 Bold"/>
              </a:rPr>
              <a:t>do BST insertion through root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after finding position, let the PARENT ptr of X point to the position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grandparent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uncle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family tree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LC, check U's color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red,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recolor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make colors of P and U to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G to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>
              <a:lnSpc>
                <a:spcPts val="2520"/>
              </a:lnSpc>
            </a:pP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rotation cases,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then recolor if needed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X is RC (nodes are in &lt; position)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P(point of rotation for rotations)</a:t>
            </a:r>
          </a:p>
          <a:p>
            <a:pPr algn="just"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FAE8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3559" y="5958900"/>
            <a:ext cx="6783569" cy="406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P point to parent of X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make color of P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and G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RC,  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do the same as this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else, if X is LC (nodes are in &gt; position)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 through X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color P as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G as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 through G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do nothing. 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the root node is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recolor to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1381835" y="1693411"/>
            <a:ext cx="1461241" cy="1309401"/>
            <a:chOff x="0" y="0"/>
            <a:chExt cx="436943" cy="391539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436943" cy="391539"/>
            </a:xfrm>
            <a:custGeom>
              <a:avLst/>
              <a:gdLst/>
              <a:ahLst/>
              <a:cxnLst/>
              <a:rect r="r" b="b" t="t" l="l"/>
              <a:pathLst>
                <a:path h="391539" w="436943">
                  <a:moveTo>
                    <a:pt x="218471" y="0"/>
                  </a:moveTo>
                  <a:lnTo>
                    <a:pt x="436943" y="391539"/>
                  </a:lnTo>
                  <a:lnTo>
                    <a:pt x="0" y="391539"/>
                  </a:lnTo>
                  <a:lnTo>
                    <a:pt x="21847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2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007324" y="1035696"/>
            <a:ext cx="1153363" cy="524821"/>
            <a:chOff x="0" y="0"/>
            <a:chExt cx="303766" cy="138225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root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084079" y="1035696"/>
            <a:ext cx="1153363" cy="524821"/>
            <a:chOff x="0" y="0"/>
            <a:chExt cx="303766" cy="138225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NIL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 rot="4697844">
            <a:off x="11263419" y="1935265"/>
            <a:ext cx="804314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3" id="13"/>
          <p:cNvGrpSpPr/>
          <p:nvPr/>
        </p:nvGrpSpPr>
        <p:grpSpPr>
          <a:xfrm rot="0">
            <a:off x="10434874" y="3244719"/>
            <a:ext cx="1517996" cy="1309401"/>
            <a:chOff x="0" y="0"/>
            <a:chExt cx="453914" cy="391539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1</a:t>
              </a:r>
            </a:p>
          </p:txBody>
        </p:sp>
      </p:grpSp>
      <p:sp>
        <p:nvSpPr>
          <p:cNvPr name="AutoShape 16" id="16"/>
          <p:cNvSpPr/>
          <p:nvPr/>
        </p:nvSpPr>
        <p:spPr>
          <a:xfrm rot="7442602">
            <a:off x="11126227" y="3098332"/>
            <a:ext cx="307350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7" id="17"/>
          <p:cNvSpPr/>
          <p:nvPr/>
        </p:nvSpPr>
        <p:spPr>
          <a:xfrm rot="3615702">
            <a:off x="12729118" y="3088363"/>
            <a:ext cx="294499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8" id="18"/>
          <p:cNvSpPr txBox="true"/>
          <p:nvPr/>
        </p:nvSpPr>
        <p:spPr>
          <a:xfrm rot="0">
            <a:off x="9816577" y="4976556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19" id="19"/>
          <p:cNvSpPr/>
          <p:nvPr/>
        </p:nvSpPr>
        <p:spPr>
          <a:xfrm rot="7661433">
            <a:off x="11339371" y="4692271"/>
            <a:ext cx="603600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0" id="20"/>
          <p:cNvSpPr/>
          <p:nvPr/>
        </p:nvSpPr>
        <p:spPr>
          <a:xfrm rot="7404397">
            <a:off x="10003698" y="4716083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1" id="21"/>
          <p:cNvSpPr txBox="true"/>
          <p:nvPr/>
        </p:nvSpPr>
        <p:spPr>
          <a:xfrm rot="0">
            <a:off x="8901998" y="-133350"/>
            <a:ext cx="7436740" cy="1169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9"/>
              </a:lnSpc>
            </a:pPr>
            <a:r>
              <a:rPr lang="en-US" sz="6849">
                <a:solidFill>
                  <a:srgbClr val="000000"/>
                </a:solidFill>
                <a:latin typeface="Lovelo"/>
              </a:rPr>
              <a:t>{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2, 1,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4,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5,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9,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3, 6, 7}</a:t>
            </a:r>
          </a:p>
        </p:txBody>
      </p:sp>
      <p:sp>
        <p:nvSpPr>
          <p:cNvPr name="AutoShape 22" id="22"/>
          <p:cNvSpPr/>
          <p:nvPr/>
        </p:nvSpPr>
        <p:spPr>
          <a:xfrm rot="1189960">
            <a:off x="12067064" y="1771684"/>
            <a:ext cx="573713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3" id="23"/>
          <p:cNvSpPr txBox="true"/>
          <p:nvPr/>
        </p:nvSpPr>
        <p:spPr>
          <a:xfrm rot="0">
            <a:off x="12623763" y="167088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24" id="24"/>
          <p:cNvSpPr/>
          <p:nvPr/>
        </p:nvSpPr>
        <p:spPr>
          <a:xfrm rot="-3410889">
            <a:off x="11218377" y="3216220"/>
            <a:ext cx="530156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5" id="25"/>
          <p:cNvGrpSpPr/>
          <p:nvPr/>
        </p:nvGrpSpPr>
        <p:grpSpPr>
          <a:xfrm rot="0">
            <a:off x="12190411" y="3235270"/>
            <a:ext cx="1517996" cy="1309401"/>
            <a:chOff x="0" y="0"/>
            <a:chExt cx="453914" cy="391539"/>
          </a:xfrm>
        </p:grpSpPr>
        <p:sp>
          <p:nvSpPr>
            <p:cNvPr name="Freeform 26" id="26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5</a:t>
              </a:r>
            </a:p>
          </p:txBody>
        </p:sp>
      </p:grpSp>
      <p:sp>
        <p:nvSpPr>
          <p:cNvPr name="AutoShape 28" id="28"/>
          <p:cNvSpPr/>
          <p:nvPr/>
        </p:nvSpPr>
        <p:spPr>
          <a:xfrm rot="-6973007">
            <a:off x="12422755" y="3265079"/>
            <a:ext cx="47601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9" id="29"/>
          <p:cNvGrpSpPr/>
          <p:nvPr/>
        </p:nvGrpSpPr>
        <p:grpSpPr>
          <a:xfrm rot="0">
            <a:off x="13057998" y="4788180"/>
            <a:ext cx="1517996" cy="1309401"/>
            <a:chOff x="0" y="0"/>
            <a:chExt cx="453914" cy="391539"/>
          </a:xfrm>
        </p:grpSpPr>
        <p:sp>
          <p:nvSpPr>
            <p:cNvPr name="Freeform 30" id="30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9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1147503" y="4912042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33" id="33"/>
          <p:cNvSpPr/>
          <p:nvPr/>
        </p:nvSpPr>
        <p:spPr>
          <a:xfrm rot="3956110">
            <a:off x="13595670" y="4625577"/>
            <a:ext cx="314434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4" id="34"/>
          <p:cNvSpPr/>
          <p:nvPr/>
        </p:nvSpPr>
        <p:spPr>
          <a:xfrm rot="7404397">
            <a:off x="11922745" y="4769130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5" id="35"/>
          <p:cNvSpPr/>
          <p:nvPr/>
        </p:nvSpPr>
        <p:spPr>
          <a:xfrm rot="-7011515">
            <a:off x="13261209" y="4785287"/>
            <a:ext cx="54165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36" id="36"/>
          <p:cNvSpPr txBox="true"/>
          <p:nvPr/>
        </p:nvSpPr>
        <p:spPr>
          <a:xfrm rot="0">
            <a:off x="14432748" y="640175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37" id="37"/>
          <p:cNvSpPr/>
          <p:nvPr/>
        </p:nvSpPr>
        <p:spPr>
          <a:xfrm rot="3981918">
            <a:off x="14393086" y="6232925"/>
            <a:ext cx="388402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8" id="38"/>
          <p:cNvSpPr/>
          <p:nvPr/>
        </p:nvSpPr>
        <p:spPr>
          <a:xfrm rot="3506582">
            <a:off x="12981289" y="6236439"/>
            <a:ext cx="389975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9" id="39"/>
          <p:cNvGrpSpPr/>
          <p:nvPr/>
        </p:nvGrpSpPr>
        <p:grpSpPr>
          <a:xfrm rot="0">
            <a:off x="14688908" y="4501074"/>
            <a:ext cx="672929" cy="672929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X</a:t>
              </a:r>
            </a:p>
          </p:txBody>
        </p:sp>
      </p:grpSp>
      <p:sp>
        <p:nvSpPr>
          <p:cNvPr name="AutoShape 42" id="42"/>
          <p:cNvSpPr/>
          <p:nvPr/>
        </p:nvSpPr>
        <p:spPr>
          <a:xfrm rot="8374412">
            <a:off x="14047334" y="5054711"/>
            <a:ext cx="728549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3" id="43"/>
          <p:cNvGrpSpPr/>
          <p:nvPr/>
        </p:nvGrpSpPr>
        <p:grpSpPr>
          <a:xfrm rot="0">
            <a:off x="11266157" y="4950142"/>
            <a:ext cx="1517996" cy="1309401"/>
            <a:chOff x="0" y="0"/>
            <a:chExt cx="453914" cy="391539"/>
          </a:xfrm>
        </p:grpSpPr>
        <p:sp>
          <p:nvSpPr>
            <p:cNvPr name="Freeform 44" id="44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4</a:t>
              </a:r>
            </a:p>
          </p:txBody>
        </p:sp>
      </p:grpSp>
      <p:sp>
        <p:nvSpPr>
          <p:cNvPr name="TextBox 46" id="46"/>
          <p:cNvSpPr txBox="true"/>
          <p:nvPr/>
        </p:nvSpPr>
        <p:spPr>
          <a:xfrm rot="0">
            <a:off x="10692659" y="6671310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47" id="47"/>
          <p:cNvSpPr/>
          <p:nvPr/>
        </p:nvSpPr>
        <p:spPr>
          <a:xfrm rot="3600000">
            <a:off x="12566638" y="6382262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8" id="48"/>
          <p:cNvSpPr/>
          <p:nvPr/>
        </p:nvSpPr>
        <p:spPr>
          <a:xfrm rot="7404397">
            <a:off x="10879780" y="6410837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49" id="49"/>
          <p:cNvSpPr txBox="true"/>
          <p:nvPr/>
        </p:nvSpPr>
        <p:spPr>
          <a:xfrm rot="0">
            <a:off x="12679136" y="6621084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50" id="50"/>
          <p:cNvSpPr/>
          <p:nvPr/>
        </p:nvSpPr>
        <p:spPr>
          <a:xfrm rot="-3351382">
            <a:off x="12102651" y="4816852"/>
            <a:ext cx="5025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51" id="51"/>
          <p:cNvGrpSpPr/>
          <p:nvPr/>
        </p:nvGrpSpPr>
        <p:grpSpPr>
          <a:xfrm rot="0">
            <a:off x="10079206" y="5522899"/>
            <a:ext cx="672929" cy="672929"/>
            <a:chOff x="0" y="0"/>
            <a:chExt cx="812800" cy="812800"/>
          </a:xfrm>
        </p:grpSpPr>
        <p:sp>
          <p:nvSpPr>
            <p:cNvPr name="Freeform 52" id="5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G</a:t>
              </a:r>
            </a:p>
          </p:txBody>
        </p:sp>
      </p:grpSp>
      <p:sp>
        <p:nvSpPr>
          <p:cNvPr name="AutoShape 54" id="54"/>
          <p:cNvSpPr/>
          <p:nvPr/>
        </p:nvSpPr>
        <p:spPr>
          <a:xfrm rot="-953979">
            <a:off x="10734363" y="5713053"/>
            <a:ext cx="929065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55" id="55"/>
          <p:cNvGrpSpPr/>
          <p:nvPr/>
        </p:nvGrpSpPr>
        <p:grpSpPr>
          <a:xfrm rot="0">
            <a:off x="14009667" y="3226491"/>
            <a:ext cx="672929" cy="672929"/>
            <a:chOff x="0" y="0"/>
            <a:chExt cx="812800" cy="812800"/>
          </a:xfrm>
        </p:grpSpPr>
        <p:sp>
          <p:nvSpPr>
            <p:cNvPr name="Freeform 56" id="5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P</a:t>
              </a:r>
            </a:p>
          </p:txBody>
        </p:sp>
      </p:grpSp>
      <p:sp>
        <p:nvSpPr>
          <p:cNvPr name="AutoShape 58" id="58"/>
          <p:cNvSpPr/>
          <p:nvPr/>
        </p:nvSpPr>
        <p:spPr>
          <a:xfrm rot="9416557">
            <a:off x="13330060" y="3682527"/>
            <a:ext cx="707882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59" id="59"/>
          <p:cNvGrpSpPr/>
          <p:nvPr/>
        </p:nvGrpSpPr>
        <p:grpSpPr>
          <a:xfrm rot="0">
            <a:off x="9524236" y="7047987"/>
            <a:ext cx="672929" cy="672929"/>
            <a:chOff x="0" y="0"/>
            <a:chExt cx="812800" cy="812800"/>
          </a:xfrm>
        </p:grpSpPr>
        <p:sp>
          <p:nvSpPr>
            <p:cNvPr name="Freeform 60" id="6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U</a:t>
              </a:r>
            </a:p>
          </p:txBody>
        </p:sp>
      </p:grpSp>
      <p:sp>
        <p:nvSpPr>
          <p:cNvPr name="AutoShape 62" id="62"/>
          <p:cNvSpPr/>
          <p:nvPr/>
        </p:nvSpPr>
        <p:spPr>
          <a:xfrm rot="-1799999">
            <a:off x="10156902" y="7215139"/>
            <a:ext cx="601051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63" id="63"/>
          <p:cNvGrpSpPr/>
          <p:nvPr/>
        </p:nvGrpSpPr>
        <p:grpSpPr>
          <a:xfrm rot="0">
            <a:off x="193559" y="9691250"/>
            <a:ext cx="6273372" cy="336731"/>
            <a:chOff x="0" y="0"/>
            <a:chExt cx="1652246" cy="88686"/>
          </a:xfrm>
        </p:grpSpPr>
        <p:sp>
          <p:nvSpPr>
            <p:cNvPr name="Freeform 64" id="64"/>
            <p:cNvSpPr/>
            <p:nvPr/>
          </p:nvSpPr>
          <p:spPr>
            <a:xfrm>
              <a:off x="0" y="0"/>
              <a:ext cx="1652246" cy="88686"/>
            </a:xfrm>
            <a:custGeom>
              <a:avLst/>
              <a:gdLst/>
              <a:ahLst/>
              <a:cxnLst/>
              <a:rect r="r" b="b" t="t" l="l"/>
              <a:pathLst>
                <a:path h="88686" w="1652246">
                  <a:moveTo>
                    <a:pt x="0" y="0"/>
                  </a:moveTo>
                  <a:lnTo>
                    <a:pt x="1652246" y="0"/>
                  </a:lnTo>
                  <a:lnTo>
                    <a:pt x="1652246" y="88686"/>
                  </a:lnTo>
                  <a:lnTo>
                    <a:pt x="0" y="88686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6" id="66"/>
          <p:cNvSpPr txBox="true"/>
          <p:nvPr/>
        </p:nvSpPr>
        <p:spPr>
          <a:xfrm rot="0">
            <a:off x="13237442" y="640303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93559" y="292326"/>
            <a:ext cx="6050964" cy="564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new node be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X,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 Bold"/>
              </a:rPr>
              <a:t>do BST insertion through root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after finding position, let the PARENT ptr of X point to the position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grandparent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uncle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family tree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LC, check U's color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red,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recolor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make colors of P and U to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G to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>
              <a:lnSpc>
                <a:spcPts val="2520"/>
              </a:lnSpc>
            </a:pP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rotation cases,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then recolor if needed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X is RC (nodes are in &lt; position)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P(point of rotation for rotations)</a:t>
            </a:r>
          </a:p>
          <a:p>
            <a:pPr algn="just"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FAE8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3559" y="5958900"/>
            <a:ext cx="6783569" cy="406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P point to parent of X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make color of P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and G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RC,  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do the same as this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else, if X is LC (nodes are in &gt; position)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 through X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color P as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G as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 through G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do nothing. 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the root node is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recolor to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1381835" y="1693411"/>
            <a:ext cx="1461241" cy="1309401"/>
            <a:chOff x="0" y="0"/>
            <a:chExt cx="436943" cy="391539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436943" cy="391539"/>
            </a:xfrm>
            <a:custGeom>
              <a:avLst/>
              <a:gdLst/>
              <a:ahLst/>
              <a:cxnLst/>
              <a:rect r="r" b="b" t="t" l="l"/>
              <a:pathLst>
                <a:path h="391539" w="436943">
                  <a:moveTo>
                    <a:pt x="218471" y="0"/>
                  </a:moveTo>
                  <a:lnTo>
                    <a:pt x="436943" y="391539"/>
                  </a:lnTo>
                  <a:lnTo>
                    <a:pt x="0" y="391539"/>
                  </a:lnTo>
                  <a:lnTo>
                    <a:pt x="21847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2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007324" y="1035696"/>
            <a:ext cx="1153363" cy="524821"/>
            <a:chOff x="0" y="0"/>
            <a:chExt cx="303766" cy="138225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root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084079" y="1035696"/>
            <a:ext cx="1153363" cy="524821"/>
            <a:chOff x="0" y="0"/>
            <a:chExt cx="303766" cy="138225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NIL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 rot="4697844">
            <a:off x="11263419" y="1935265"/>
            <a:ext cx="804314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3" id="13"/>
          <p:cNvGrpSpPr/>
          <p:nvPr/>
        </p:nvGrpSpPr>
        <p:grpSpPr>
          <a:xfrm rot="0">
            <a:off x="10434874" y="3244719"/>
            <a:ext cx="1517996" cy="1309401"/>
            <a:chOff x="0" y="0"/>
            <a:chExt cx="453914" cy="391539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1</a:t>
              </a:r>
            </a:p>
          </p:txBody>
        </p:sp>
      </p:grpSp>
      <p:sp>
        <p:nvSpPr>
          <p:cNvPr name="AutoShape 16" id="16"/>
          <p:cNvSpPr/>
          <p:nvPr/>
        </p:nvSpPr>
        <p:spPr>
          <a:xfrm rot="7442602">
            <a:off x="11126227" y="3098332"/>
            <a:ext cx="307350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7" id="17"/>
          <p:cNvSpPr/>
          <p:nvPr/>
        </p:nvSpPr>
        <p:spPr>
          <a:xfrm rot="3615702">
            <a:off x="12729118" y="3088363"/>
            <a:ext cx="294499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8" id="18"/>
          <p:cNvSpPr/>
          <p:nvPr/>
        </p:nvSpPr>
        <p:spPr>
          <a:xfrm rot="7661433">
            <a:off x="11339371" y="4692271"/>
            <a:ext cx="603600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9" id="19"/>
          <p:cNvSpPr/>
          <p:nvPr/>
        </p:nvSpPr>
        <p:spPr>
          <a:xfrm rot="7404397">
            <a:off x="10003698" y="4716083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0" id="20"/>
          <p:cNvSpPr/>
          <p:nvPr/>
        </p:nvSpPr>
        <p:spPr>
          <a:xfrm rot="1189960">
            <a:off x="12067064" y="1771684"/>
            <a:ext cx="573713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1" id="21"/>
          <p:cNvSpPr/>
          <p:nvPr/>
        </p:nvSpPr>
        <p:spPr>
          <a:xfrm rot="-3410889">
            <a:off x="11218377" y="3216220"/>
            <a:ext cx="530156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2" id="22"/>
          <p:cNvGrpSpPr/>
          <p:nvPr/>
        </p:nvGrpSpPr>
        <p:grpSpPr>
          <a:xfrm rot="0">
            <a:off x="12190411" y="3235270"/>
            <a:ext cx="1517996" cy="1309401"/>
            <a:chOff x="0" y="0"/>
            <a:chExt cx="453914" cy="391539"/>
          </a:xfrm>
        </p:grpSpPr>
        <p:sp>
          <p:nvSpPr>
            <p:cNvPr name="Freeform 23" id="23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5</a:t>
              </a:r>
            </a:p>
          </p:txBody>
        </p:sp>
      </p:grpSp>
      <p:sp>
        <p:nvSpPr>
          <p:cNvPr name="AutoShape 25" id="25"/>
          <p:cNvSpPr/>
          <p:nvPr/>
        </p:nvSpPr>
        <p:spPr>
          <a:xfrm rot="-6973007">
            <a:off x="12422755" y="3265079"/>
            <a:ext cx="47601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6" id="26"/>
          <p:cNvGrpSpPr/>
          <p:nvPr/>
        </p:nvGrpSpPr>
        <p:grpSpPr>
          <a:xfrm rot="0">
            <a:off x="13057998" y="4788180"/>
            <a:ext cx="1517996" cy="1309401"/>
            <a:chOff x="0" y="0"/>
            <a:chExt cx="453914" cy="391539"/>
          </a:xfrm>
        </p:grpSpPr>
        <p:sp>
          <p:nvSpPr>
            <p:cNvPr name="Freeform 27" id="27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9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1147503" y="4912042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30" id="30"/>
          <p:cNvSpPr/>
          <p:nvPr/>
        </p:nvSpPr>
        <p:spPr>
          <a:xfrm rot="3956110">
            <a:off x="13595670" y="4625577"/>
            <a:ext cx="314434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1" id="31"/>
          <p:cNvSpPr/>
          <p:nvPr/>
        </p:nvSpPr>
        <p:spPr>
          <a:xfrm rot="7404397">
            <a:off x="11922745" y="4769130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2" id="32"/>
          <p:cNvSpPr/>
          <p:nvPr/>
        </p:nvSpPr>
        <p:spPr>
          <a:xfrm rot="-7011515">
            <a:off x="13261209" y="4785287"/>
            <a:ext cx="54165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3" id="33"/>
          <p:cNvSpPr/>
          <p:nvPr/>
        </p:nvSpPr>
        <p:spPr>
          <a:xfrm rot="3981918">
            <a:off x="14393086" y="6232925"/>
            <a:ext cx="388402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4" id="34"/>
          <p:cNvSpPr/>
          <p:nvPr/>
        </p:nvSpPr>
        <p:spPr>
          <a:xfrm rot="3506582">
            <a:off x="12981289" y="6236439"/>
            <a:ext cx="389975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5" id="35"/>
          <p:cNvGrpSpPr/>
          <p:nvPr/>
        </p:nvGrpSpPr>
        <p:grpSpPr>
          <a:xfrm rot="0">
            <a:off x="16199023" y="6233191"/>
            <a:ext cx="672929" cy="672929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X</a:t>
              </a:r>
            </a:p>
          </p:txBody>
        </p:sp>
      </p:grpSp>
      <p:sp>
        <p:nvSpPr>
          <p:cNvPr name="AutoShape 38" id="38"/>
          <p:cNvSpPr/>
          <p:nvPr/>
        </p:nvSpPr>
        <p:spPr>
          <a:xfrm rot="8374412">
            <a:off x="15557448" y="6786827"/>
            <a:ext cx="728549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9" id="39"/>
          <p:cNvGrpSpPr/>
          <p:nvPr/>
        </p:nvGrpSpPr>
        <p:grpSpPr>
          <a:xfrm rot="0">
            <a:off x="11266157" y="4950142"/>
            <a:ext cx="1517996" cy="1309401"/>
            <a:chOff x="0" y="0"/>
            <a:chExt cx="453914" cy="391539"/>
          </a:xfrm>
        </p:grpSpPr>
        <p:sp>
          <p:nvSpPr>
            <p:cNvPr name="Freeform 40" id="40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4</a:t>
              </a:r>
            </a:p>
          </p:txBody>
        </p:sp>
      </p:grpSp>
      <p:sp>
        <p:nvSpPr>
          <p:cNvPr name="AutoShape 42" id="42"/>
          <p:cNvSpPr/>
          <p:nvPr/>
        </p:nvSpPr>
        <p:spPr>
          <a:xfrm rot="3600000">
            <a:off x="12566638" y="6382262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3" id="43"/>
          <p:cNvSpPr/>
          <p:nvPr/>
        </p:nvSpPr>
        <p:spPr>
          <a:xfrm rot="7404397">
            <a:off x="10879780" y="6410837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4" id="44"/>
          <p:cNvSpPr/>
          <p:nvPr/>
        </p:nvSpPr>
        <p:spPr>
          <a:xfrm rot="-3351382">
            <a:off x="12102651" y="4816852"/>
            <a:ext cx="5025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5" id="45"/>
          <p:cNvGrpSpPr/>
          <p:nvPr/>
        </p:nvGrpSpPr>
        <p:grpSpPr>
          <a:xfrm rot="0">
            <a:off x="193559" y="320901"/>
            <a:ext cx="6273372" cy="707799"/>
            <a:chOff x="0" y="0"/>
            <a:chExt cx="1652246" cy="186416"/>
          </a:xfrm>
        </p:grpSpPr>
        <p:sp>
          <p:nvSpPr>
            <p:cNvPr name="Freeform 46" id="46"/>
            <p:cNvSpPr/>
            <p:nvPr/>
          </p:nvSpPr>
          <p:spPr>
            <a:xfrm>
              <a:off x="0" y="0"/>
              <a:ext cx="1652246" cy="186416"/>
            </a:xfrm>
            <a:custGeom>
              <a:avLst/>
              <a:gdLst/>
              <a:ahLst/>
              <a:cxnLst/>
              <a:rect r="r" b="b" t="t" l="l"/>
              <a:pathLst>
                <a:path h="186416" w="1652246">
                  <a:moveTo>
                    <a:pt x="0" y="0"/>
                  </a:moveTo>
                  <a:lnTo>
                    <a:pt x="1652246" y="0"/>
                  </a:lnTo>
                  <a:lnTo>
                    <a:pt x="1652246" y="186416"/>
                  </a:lnTo>
                  <a:lnTo>
                    <a:pt x="0" y="186416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8" id="48"/>
          <p:cNvSpPr txBox="true"/>
          <p:nvPr/>
        </p:nvSpPr>
        <p:spPr>
          <a:xfrm rot="0">
            <a:off x="9816577" y="4976556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8901998" y="-133350"/>
            <a:ext cx="7436740" cy="1169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9"/>
              </a:lnSpc>
            </a:pPr>
            <a:r>
              <a:rPr lang="en-US" sz="6849">
                <a:solidFill>
                  <a:srgbClr val="000000"/>
                </a:solidFill>
                <a:latin typeface="Lovelo"/>
              </a:rPr>
              <a:t>{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2, 1,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4,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5,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9,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3, 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6, 7}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2623763" y="167088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4432748" y="640175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0692659" y="6671310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2679136" y="6621084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3237442" y="640303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grpSp>
        <p:nvGrpSpPr>
          <p:cNvPr name="Group 55" id="55"/>
          <p:cNvGrpSpPr/>
          <p:nvPr/>
        </p:nvGrpSpPr>
        <p:grpSpPr>
          <a:xfrm rot="0">
            <a:off x="14575994" y="6618927"/>
            <a:ext cx="1517996" cy="1309401"/>
            <a:chOff x="0" y="0"/>
            <a:chExt cx="453914" cy="391539"/>
          </a:xfrm>
        </p:grpSpPr>
        <p:sp>
          <p:nvSpPr>
            <p:cNvPr name="Freeform 56" id="56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3</a:t>
              </a:r>
            </a:p>
          </p:txBody>
        </p:sp>
      </p:grpSp>
      <p:sp>
        <p:nvSpPr>
          <p:cNvPr name="TextBox 58" id="58"/>
          <p:cNvSpPr txBox="true"/>
          <p:nvPr/>
        </p:nvSpPr>
        <p:spPr>
          <a:xfrm rot="0">
            <a:off x="10746306" y="7591425"/>
            <a:ext cx="3686442" cy="1653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following BST insertion:</a:t>
            </a:r>
          </a:p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3 &gt; 2 --&gt; to the </a:t>
            </a:r>
            <a:r>
              <a:rPr lang="en-US" sz="2399">
                <a:solidFill>
                  <a:srgbClr val="000000"/>
                </a:solidFill>
                <a:latin typeface="Canva Sans Bold"/>
              </a:rPr>
              <a:t>RC of 2</a:t>
            </a:r>
          </a:p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3 &lt; 5 --&gt; to the </a:t>
            </a:r>
            <a:r>
              <a:rPr lang="en-US" sz="2399">
                <a:solidFill>
                  <a:srgbClr val="000000"/>
                </a:solidFill>
                <a:latin typeface="Canva Sans Bold"/>
              </a:rPr>
              <a:t>LC of 5</a:t>
            </a:r>
          </a:p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3 &lt; 4 --&gt; to the </a:t>
            </a:r>
            <a:r>
              <a:rPr lang="en-US" sz="2399">
                <a:solidFill>
                  <a:srgbClr val="000000"/>
                </a:solidFill>
                <a:latin typeface="Canva Sans Bold"/>
              </a:rPr>
              <a:t>LC of 4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93559" y="292326"/>
            <a:ext cx="6050964" cy="564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new node be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X,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 Bold"/>
              </a:rPr>
              <a:t>do BST insertion through root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after finding position, let the PARENT ptr of X point to the position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grandparent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uncle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family tree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LC, check U's color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red,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recolor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make colors of P and U to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G to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>
              <a:lnSpc>
                <a:spcPts val="2520"/>
              </a:lnSpc>
            </a:pP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rotation cases,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then recolor if needed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X is RC (nodes are in &lt; position)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P(point of rotation for rotations)</a:t>
            </a:r>
          </a:p>
          <a:p>
            <a:pPr algn="just"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bg>
      <p:bgPr>
        <a:solidFill>
          <a:srgbClr val="FAE8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3559" y="5958900"/>
            <a:ext cx="6783569" cy="406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P point to parent of X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make color of P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and G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RC,  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do the same as this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else, if X is LC (nodes are in &gt; position)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 through X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color P as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G as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 through G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do nothing. 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the root node is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recolor to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93559" y="944207"/>
            <a:ext cx="6273372" cy="1561460"/>
            <a:chOff x="0" y="0"/>
            <a:chExt cx="1652246" cy="411249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652246" cy="411249"/>
            </a:xfrm>
            <a:custGeom>
              <a:avLst/>
              <a:gdLst/>
              <a:ahLst/>
              <a:cxnLst/>
              <a:rect r="r" b="b" t="t" l="l"/>
              <a:pathLst>
                <a:path h="411249" w="1652246">
                  <a:moveTo>
                    <a:pt x="0" y="0"/>
                  </a:moveTo>
                  <a:lnTo>
                    <a:pt x="1652246" y="0"/>
                  </a:lnTo>
                  <a:lnTo>
                    <a:pt x="1652246" y="411249"/>
                  </a:lnTo>
                  <a:lnTo>
                    <a:pt x="0" y="411249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93559" y="292326"/>
            <a:ext cx="6050964" cy="564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new node be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X,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 Bold"/>
              </a:rPr>
              <a:t>do BST insertion through root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after finding position, let the PARENT ptr of X point to the position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grandparent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uncle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family tree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LC, check U's color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red,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recolor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make colors of P and U to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G to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>
              <a:lnSpc>
                <a:spcPts val="2520"/>
              </a:lnSpc>
            </a:pP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rotation cases,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then recolor if needed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X is RC (nodes are in &lt; position)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P(point of rotation for rotations)</a:t>
            </a:r>
          </a:p>
          <a:p>
            <a:pPr algn="just">
              <a:lnSpc>
                <a:spcPts val="2520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11381835" y="1693411"/>
            <a:ext cx="1461241" cy="1309401"/>
            <a:chOff x="0" y="0"/>
            <a:chExt cx="436943" cy="391539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436943" cy="391539"/>
            </a:xfrm>
            <a:custGeom>
              <a:avLst/>
              <a:gdLst/>
              <a:ahLst/>
              <a:cxnLst/>
              <a:rect r="r" b="b" t="t" l="l"/>
              <a:pathLst>
                <a:path h="391539" w="436943">
                  <a:moveTo>
                    <a:pt x="218471" y="0"/>
                  </a:moveTo>
                  <a:lnTo>
                    <a:pt x="436943" y="391539"/>
                  </a:lnTo>
                  <a:lnTo>
                    <a:pt x="0" y="391539"/>
                  </a:lnTo>
                  <a:lnTo>
                    <a:pt x="21847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2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007324" y="1035696"/>
            <a:ext cx="1153363" cy="524821"/>
            <a:chOff x="0" y="0"/>
            <a:chExt cx="303766" cy="138225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root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084079" y="1035696"/>
            <a:ext cx="1153363" cy="524821"/>
            <a:chOff x="0" y="0"/>
            <a:chExt cx="303766" cy="138225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NIL</a:t>
              </a:r>
            </a:p>
          </p:txBody>
        </p:sp>
      </p:grpSp>
      <p:sp>
        <p:nvSpPr>
          <p:cNvPr name="AutoShape 16" id="16"/>
          <p:cNvSpPr/>
          <p:nvPr/>
        </p:nvSpPr>
        <p:spPr>
          <a:xfrm rot="4697844">
            <a:off x="11263419" y="1935265"/>
            <a:ext cx="804314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7" id="17"/>
          <p:cNvGrpSpPr/>
          <p:nvPr/>
        </p:nvGrpSpPr>
        <p:grpSpPr>
          <a:xfrm rot="0">
            <a:off x="10434874" y="3244719"/>
            <a:ext cx="1517996" cy="1309401"/>
            <a:chOff x="0" y="0"/>
            <a:chExt cx="453914" cy="391539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1</a:t>
              </a:r>
            </a:p>
          </p:txBody>
        </p:sp>
      </p:grpSp>
      <p:sp>
        <p:nvSpPr>
          <p:cNvPr name="AutoShape 20" id="20"/>
          <p:cNvSpPr/>
          <p:nvPr/>
        </p:nvSpPr>
        <p:spPr>
          <a:xfrm rot="7442602">
            <a:off x="11126227" y="3098332"/>
            <a:ext cx="307350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1" id="21"/>
          <p:cNvSpPr/>
          <p:nvPr/>
        </p:nvSpPr>
        <p:spPr>
          <a:xfrm rot="3615702">
            <a:off x="12729118" y="3088363"/>
            <a:ext cx="294499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2" id="22"/>
          <p:cNvSpPr/>
          <p:nvPr/>
        </p:nvSpPr>
        <p:spPr>
          <a:xfrm rot="7661433">
            <a:off x="11339371" y="4692271"/>
            <a:ext cx="603600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3" id="23"/>
          <p:cNvSpPr/>
          <p:nvPr/>
        </p:nvSpPr>
        <p:spPr>
          <a:xfrm rot="7404397">
            <a:off x="10003698" y="4716083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4" id="24"/>
          <p:cNvSpPr/>
          <p:nvPr/>
        </p:nvSpPr>
        <p:spPr>
          <a:xfrm rot="1189960">
            <a:off x="12067064" y="1771684"/>
            <a:ext cx="573713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5" id="25"/>
          <p:cNvSpPr/>
          <p:nvPr/>
        </p:nvSpPr>
        <p:spPr>
          <a:xfrm rot="-3410889">
            <a:off x="11218377" y="3216220"/>
            <a:ext cx="530156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6" id="26"/>
          <p:cNvGrpSpPr/>
          <p:nvPr/>
        </p:nvGrpSpPr>
        <p:grpSpPr>
          <a:xfrm rot="0">
            <a:off x="12190411" y="3235270"/>
            <a:ext cx="1517996" cy="1309401"/>
            <a:chOff x="0" y="0"/>
            <a:chExt cx="453914" cy="391539"/>
          </a:xfrm>
        </p:grpSpPr>
        <p:sp>
          <p:nvSpPr>
            <p:cNvPr name="Freeform 27" id="27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5</a:t>
              </a:r>
            </a:p>
          </p:txBody>
        </p:sp>
      </p:grpSp>
      <p:sp>
        <p:nvSpPr>
          <p:cNvPr name="AutoShape 29" id="29"/>
          <p:cNvSpPr/>
          <p:nvPr/>
        </p:nvSpPr>
        <p:spPr>
          <a:xfrm rot="-6973007">
            <a:off x="12422755" y="3265079"/>
            <a:ext cx="47601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0" id="30"/>
          <p:cNvGrpSpPr/>
          <p:nvPr/>
        </p:nvGrpSpPr>
        <p:grpSpPr>
          <a:xfrm rot="0">
            <a:off x="13049052" y="4670401"/>
            <a:ext cx="1517996" cy="1309401"/>
            <a:chOff x="0" y="0"/>
            <a:chExt cx="453914" cy="391539"/>
          </a:xfrm>
        </p:grpSpPr>
        <p:sp>
          <p:nvSpPr>
            <p:cNvPr name="Freeform 31" id="31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9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1147503" y="4912042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34" id="34"/>
          <p:cNvSpPr/>
          <p:nvPr/>
        </p:nvSpPr>
        <p:spPr>
          <a:xfrm rot="3290379">
            <a:off x="13644857" y="4566688"/>
            <a:ext cx="20711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5" id="35"/>
          <p:cNvSpPr/>
          <p:nvPr/>
        </p:nvSpPr>
        <p:spPr>
          <a:xfrm rot="8061389">
            <a:off x="11956423" y="4706137"/>
            <a:ext cx="449168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6" id="36"/>
          <p:cNvSpPr/>
          <p:nvPr/>
        </p:nvSpPr>
        <p:spPr>
          <a:xfrm rot="-7011515">
            <a:off x="13261209" y="4785287"/>
            <a:ext cx="54165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7" id="37"/>
          <p:cNvSpPr/>
          <p:nvPr/>
        </p:nvSpPr>
        <p:spPr>
          <a:xfrm rot="3981918">
            <a:off x="14393086" y="6232925"/>
            <a:ext cx="388402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8" id="38"/>
          <p:cNvSpPr/>
          <p:nvPr/>
        </p:nvSpPr>
        <p:spPr>
          <a:xfrm rot="3506582">
            <a:off x="12981289" y="6236439"/>
            <a:ext cx="389975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9" id="39"/>
          <p:cNvGrpSpPr/>
          <p:nvPr/>
        </p:nvGrpSpPr>
        <p:grpSpPr>
          <a:xfrm rot="0">
            <a:off x="9591745" y="6340498"/>
            <a:ext cx="672929" cy="672929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X</a:t>
              </a:r>
            </a:p>
          </p:txBody>
        </p:sp>
      </p:grpSp>
      <p:sp>
        <p:nvSpPr>
          <p:cNvPr name="AutoShape 42" id="42"/>
          <p:cNvSpPr/>
          <p:nvPr/>
        </p:nvSpPr>
        <p:spPr>
          <a:xfrm rot="2456614">
            <a:off x="10193810" y="6847732"/>
            <a:ext cx="579322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3" id="43"/>
          <p:cNvGrpSpPr/>
          <p:nvPr/>
        </p:nvGrpSpPr>
        <p:grpSpPr>
          <a:xfrm rot="0">
            <a:off x="11264997" y="4885766"/>
            <a:ext cx="1517996" cy="1309401"/>
            <a:chOff x="0" y="0"/>
            <a:chExt cx="453914" cy="391539"/>
          </a:xfrm>
        </p:grpSpPr>
        <p:sp>
          <p:nvSpPr>
            <p:cNvPr name="Freeform 44" id="44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4</a:t>
              </a:r>
            </a:p>
          </p:txBody>
        </p:sp>
      </p:grpSp>
      <p:sp>
        <p:nvSpPr>
          <p:cNvPr name="AutoShape 46" id="46"/>
          <p:cNvSpPr/>
          <p:nvPr/>
        </p:nvSpPr>
        <p:spPr>
          <a:xfrm rot="3600000">
            <a:off x="12566638" y="6382262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7" id="47"/>
          <p:cNvSpPr/>
          <p:nvPr/>
        </p:nvSpPr>
        <p:spPr>
          <a:xfrm rot="8248747">
            <a:off x="11043717" y="6285058"/>
            <a:ext cx="289385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8" id="48"/>
          <p:cNvSpPr/>
          <p:nvPr/>
        </p:nvSpPr>
        <p:spPr>
          <a:xfrm rot="-3351382">
            <a:off x="12102651" y="4816852"/>
            <a:ext cx="5025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49" id="49"/>
          <p:cNvSpPr txBox="true"/>
          <p:nvPr/>
        </p:nvSpPr>
        <p:spPr>
          <a:xfrm rot="0">
            <a:off x="9816577" y="4976556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8901998" y="-133350"/>
            <a:ext cx="7436740" cy="1169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9"/>
              </a:lnSpc>
            </a:pPr>
            <a:r>
              <a:rPr lang="en-US" sz="6849">
                <a:solidFill>
                  <a:srgbClr val="000000"/>
                </a:solidFill>
                <a:latin typeface="Lovelo"/>
              </a:rPr>
              <a:t>{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2, 1,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4,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5,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9,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3, 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6, 7}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2623763" y="167088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4432748" y="640175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2679136" y="6621084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3237442" y="640303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grpSp>
        <p:nvGrpSpPr>
          <p:cNvPr name="Group 55" id="55"/>
          <p:cNvGrpSpPr/>
          <p:nvPr/>
        </p:nvGrpSpPr>
        <p:grpSpPr>
          <a:xfrm rot="0">
            <a:off x="10322769" y="6401900"/>
            <a:ext cx="1517996" cy="1309401"/>
            <a:chOff x="0" y="0"/>
            <a:chExt cx="453914" cy="391539"/>
          </a:xfrm>
        </p:grpSpPr>
        <p:sp>
          <p:nvSpPr>
            <p:cNvPr name="Freeform 56" id="56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3</a:t>
              </a:r>
            </a:p>
          </p:txBody>
        </p:sp>
      </p:grpSp>
      <p:sp>
        <p:nvSpPr>
          <p:cNvPr name="AutoShape 58" id="58"/>
          <p:cNvSpPr/>
          <p:nvPr/>
        </p:nvSpPr>
        <p:spPr>
          <a:xfrm rot="3600000">
            <a:off x="11620844" y="7888250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9" id="59"/>
          <p:cNvSpPr/>
          <p:nvPr/>
        </p:nvSpPr>
        <p:spPr>
          <a:xfrm rot="7404397">
            <a:off x="9933986" y="7916825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60" id="60"/>
          <p:cNvSpPr txBox="true"/>
          <p:nvPr/>
        </p:nvSpPr>
        <p:spPr>
          <a:xfrm rot="0">
            <a:off x="9746865" y="817729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1733342" y="8127071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grpSp>
        <p:nvGrpSpPr>
          <p:cNvPr name="Group 62" id="62"/>
          <p:cNvGrpSpPr/>
          <p:nvPr/>
        </p:nvGrpSpPr>
        <p:grpSpPr>
          <a:xfrm rot="0">
            <a:off x="14432008" y="3467617"/>
            <a:ext cx="672929" cy="672929"/>
            <a:chOff x="0" y="0"/>
            <a:chExt cx="812800" cy="812800"/>
          </a:xfrm>
        </p:grpSpPr>
        <p:sp>
          <p:nvSpPr>
            <p:cNvPr name="Freeform 63" id="6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G</a:t>
              </a:r>
            </a:p>
          </p:txBody>
        </p:sp>
      </p:grpSp>
      <p:sp>
        <p:nvSpPr>
          <p:cNvPr name="AutoShape 65" id="65"/>
          <p:cNvSpPr/>
          <p:nvPr/>
        </p:nvSpPr>
        <p:spPr>
          <a:xfrm rot="-10666514">
            <a:off x="13322390" y="3763486"/>
            <a:ext cx="1110037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66" id="66"/>
          <p:cNvGrpSpPr/>
          <p:nvPr/>
        </p:nvGrpSpPr>
        <p:grpSpPr>
          <a:xfrm rot="0">
            <a:off x="10374769" y="5386459"/>
            <a:ext cx="672929" cy="672929"/>
            <a:chOff x="0" y="0"/>
            <a:chExt cx="812800" cy="812800"/>
          </a:xfrm>
        </p:grpSpPr>
        <p:sp>
          <p:nvSpPr>
            <p:cNvPr name="Freeform 67" id="6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P</a:t>
              </a:r>
            </a:p>
          </p:txBody>
        </p:sp>
      </p:grpSp>
      <p:sp>
        <p:nvSpPr>
          <p:cNvPr name="AutoShape 69" id="69"/>
          <p:cNvSpPr/>
          <p:nvPr/>
        </p:nvSpPr>
        <p:spPr>
          <a:xfrm rot="-663721">
            <a:off x="11035801" y="5580360"/>
            <a:ext cx="614404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70" id="70"/>
          <p:cNvGrpSpPr/>
          <p:nvPr/>
        </p:nvGrpSpPr>
        <p:grpSpPr>
          <a:xfrm rot="0">
            <a:off x="15104937" y="4792748"/>
            <a:ext cx="672929" cy="672929"/>
            <a:chOff x="0" y="0"/>
            <a:chExt cx="812800" cy="812800"/>
          </a:xfrm>
        </p:grpSpPr>
        <p:sp>
          <p:nvSpPr>
            <p:cNvPr name="Freeform 71" id="7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U</a:t>
              </a:r>
            </a:p>
          </p:txBody>
        </p:sp>
      </p:grpSp>
      <p:sp>
        <p:nvSpPr>
          <p:cNvPr name="AutoShape 73" id="73"/>
          <p:cNvSpPr/>
          <p:nvPr/>
        </p:nvSpPr>
        <p:spPr>
          <a:xfrm rot="10076800">
            <a:off x="14177209" y="5208107"/>
            <a:ext cx="938069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74" id="74"/>
          <p:cNvSpPr/>
          <p:nvPr/>
        </p:nvSpPr>
        <p:spPr>
          <a:xfrm rot="-3351382">
            <a:off x="11205382" y="6451576"/>
            <a:ext cx="5025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bg>
      <p:bgPr>
        <a:solidFill>
          <a:srgbClr val="FAE8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3559" y="5958900"/>
            <a:ext cx="6783569" cy="406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P point to parent of X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make color of P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and G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RC,  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do the same as this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else, if X is LC (nodes are in &gt; position)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 through X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color P as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G as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 through G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do nothing. 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the root node is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recolor to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83418" y="2454540"/>
            <a:ext cx="6273372" cy="1368577"/>
            <a:chOff x="0" y="0"/>
            <a:chExt cx="1652246" cy="360448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652246" cy="360448"/>
            </a:xfrm>
            <a:custGeom>
              <a:avLst/>
              <a:gdLst/>
              <a:ahLst/>
              <a:cxnLst/>
              <a:rect r="r" b="b" t="t" l="l"/>
              <a:pathLst>
                <a:path h="360448" w="1652246">
                  <a:moveTo>
                    <a:pt x="0" y="0"/>
                  </a:moveTo>
                  <a:lnTo>
                    <a:pt x="1652246" y="0"/>
                  </a:lnTo>
                  <a:lnTo>
                    <a:pt x="1652246" y="360448"/>
                  </a:lnTo>
                  <a:lnTo>
                    <a:pt x="0" y="360448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93559" y="292326"/>
            <a:ext cx="6050964" cy="532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new node be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X,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 Bold"/>
              </a:rPr>
              <a:t>do BST insertion through root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after finding position, let the PARENT ptr of X point to the position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grandparent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uncle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family tree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LC, check U's color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red,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recolor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make colors of P and U to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G to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rotation cases,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then recolor if needed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X is RC (nodes are in &lt; position)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P(point of rotation for rotations)</a:t>
            </a:r>
          </a:p>
          <a:p>
            <a:pPr algn="just">
              <a:lnSpc>
                <a:spcPts val="2520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11381835" y="1693411"/>
            <a:ext cx="1461241" cy="1309401"/>
            <a:chOff x="0" y="0"/>
            <a:chExt cx="436943" cy="391539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436943" cy="391539"/>
            </a:xfrm>
            <a:custGeom>
              <a:avLst/>
              <a:gdLst/>
              <a:ahLst/>
              <a:cxnLst/>
              <a:rect r="r" b="b" t="t" l="l"/>
              <a:pathLst>
                <a:path h="391539" w="436943">
                  <a:moveTo>
                    <a:pt x="218471" y="0"/>
                  </a:moveTo>
                  <a:lnTo>
                    <a:pt x="436943" y="391539"/>
                  </a:lnTo>
                  <a:lnTo>
                    <a:pt x="0" y="391539"/>
                  </a:lnTo>
                  <a:lnTo>
                    <a:pt x="21847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2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007324" y="1035696"/>
            <a:ext cx="1153363" cy="524821"/>
            <a:chOff x="0" y="0"/>
            <a:chExt cx="303766" cy="138225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root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084079" y="1035696"/>
            <a:ext cx="1153363" cy="524821"/>
            <a:chOff x="0" y="0"/>
            <a:chExt cx="303766" cy="138225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NIL</a:t>
              </a:r>
            </a:p>
          </p:txBody>
        </p:sp>
      </p:grpSp>
      <p:sp>
        <p:nvSpPr>
          <p:cNvPr name="AutoShape 16" id="16"/>
          <p:cNvSpPr/>
          <p:nvPr/>
        </p:nvSpPr>
        <p:spPr>
          <a:xfrm rot="4697844">
            <a:off x="11263419" y="1935265"/>
            <a:ext cx="804314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7" id="17"/>
          <p:cNvGrpSpPr/>
          <p:nvPr/>
        </p:nvGrpSpPr>
        <p:grpSpPr>
          <a:xfrm rot="0">
            <a:off x="10434874" y="3244719"/>
            <a:ext cx="1517996" cy="1309401"/>
            <a:chOff x="0" y="0"/>
            <a:chExt cx="453914" cy="391539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1</a:t>
              </a:r>
            </a:p>
          </p:txBody>
        </p:sp>
      </p:grpSp>
      <p:sp>
        <p:nvSpPr>
          <p:cNvPr name="AutoShape 20" id="20"/>
          <p:cNvSpPr/>
          <p:nvPr/>
        </p:nvSpPr>
        <p:spPr>
          <a:xfrm rot="7442602">
            <a:off x="11126227" y="3098332"/>
            <a:ext cx="307350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1" id="21"/>
          <p:cNvSpPr/>
          <p:nvPr/>
        </p:nvSpPr>
        <p:spPr>
          <a:xfrm rot="3615702">
            <a:off x="12729118" y="3088363"/>
            <a:ext cx="294499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2" id="22"/>
          <p:cNvSpPr/>
          <p:nvPr/>
        </p:nvSpPr>
        <p:spPr>
          <a:xfrm rot="7661433">
            <a:off x="11339371" y="4692271"/>
            <a:ext cx="603600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3" id="23"/>
          <p:cNvSpPr/>
          <p:nvPr/>
        </p:nvSpPr>
        <p:spPr>
          <a:xfrm rot="7404397">
            <a:off x="10003698" y="4716083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4" id="24"/>
          <p:cNvSpPr/>
          <p:nvPr/>
        </p:nvSpPr>
        <p:spPr>
          <a:xfrm rot="1189960">
            <a:off x="12067064" y="1771684"/>
            <a:ext cx="573713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5" id="25"/>
          <p:cNvSpPr/>
          <p:nvPr/>
        </p:nvSpPr>
        <p:spPr>
          <a:xfrm rot="-3410889">
            <a:off x="11218377" y="3216220"/>
            <a:ext cx="530156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6" id="26"/>
          <p:cNvGrpSpPr/>
          <p:nvPr/>
        </p:nvGrpSpPr>
        <p:grpSpPr>
          <a:xfrm rot="0">
            <a:off x="12190411" y="3235270"/>
            <a:ext cx="1517996" cy="1309401"/>
            <a:chOff x="0" y="0"/>
            <a:chExt cx="453914" cy="391539"/>
          </a:xfrm>
        </p:grpSpPr>
        <p:sp>
          <p:nvSpPr>
            <p:cNvPr name="Freeform 27" id="27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5</a:t>
              </a:r>
            </a:p>
          </p:txBody>
        </p:sp>
      </p:grpSp>
      <p:sp>
        <p:nvSpPr>
          <p:cNvPr name="AutoShape 29" id="29"/>
          <p:cNvSpPr/>
          <p:nvPr/>
        </p:nvSpPr>
        <p:spPr>
          <a:xfrm rot="-6973007">
            <a:off x="12422755" y="3265079"/>
            <a:ext cx="47601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0" id="30"/>
          <p:cNvGrpSpPr/>
          <p:nvPr/>
        </p:nvGrpSpPr>
        <p:grpSpPr>
          <a:xfrm rot="0">
            <a:off x="13049052" y="4670401"/>
            <a:ext cx="1517996" cy="1309401"/>
            <a:chOff x="0" y="0"/>
            <a:chExt cx="453914" cy="391539"/>
          </a:xfrm>
        </p:grpSpPr>
        <p:sp>
          <p:nvSpPr>
            <p:cNvPr name="Freeform 31" id="31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9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1147503" y="4912042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34" id="34"/>
          <p:cNvSpPr/>
          <p:nvPr/>
        </p:nvSpPr>
        <p:spPr>
          <a:xfrm rot="3290379">
            <a:off x="13644857" y="4566688"/>
            <a:ext cx="20711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5" id="35"/>
          <p:cNvSpPr/>
          <p:nvPr/>
        </p:nvSpPr>
        <p:spPr>
          <a:xfrm rot="8061389">
            <a:off x="11956423" y="4706137"/>
            <a:ext cx="449168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6" id="36"/>
          <p:cNvSpPr/>
          <p:nvPr/>
        </p:nvSpPr>
        <p:spPr>
          <a:xfrm rot="-7011515">
            <a:off x="13261209" y="4785287"/>
            <a:ext cx="54165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7" id="37"/>
          <p:cNvSpPr/>
          <p:nvPr/>
        </p:nvSpPr>
        <p:spPr>
          <a:xfrm rot="3981918">
            <a:off x="14393086" y="6232925"/>
            <a:ext cx="388402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8" id="38"/>
          <p:cNvSpPr/>
          <p:nvPr/>
        </p:nvSpPr>
        <p:spPr>
          <a:xfrm rot="3506582">
            <a:off x="12981289" y="6236439"/>
            <a:ext cx="389975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9" id="39"/>
          <p:cNvGrpSpPr/>
          <p:nvPr/>
        </p:nvGrpSpPr>
        <p:grpSpPr>
          <a:xfrm rot="0">
            <a:off x="9591745" y="6340498"/>
            <a:ext cx="672929" cy="672929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X</a:t>
              </a:r>
            </a:p>
          </p:txBody>
        </p:sp>
      </p:grpSp>
      <p:sp>
        <p:nvSpPr>
          <p:cNvPr name="AutoShape 42" id="42"/>
          <p:cNvSpPr/>
          <p:nvPr/>
        </p:nvSpPr>
        <p:spPr>
          <a:xfrm rot="2456614">
            <a:off x="10193810" y="6847732"/>
            <a:ext cx="579322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3" id="43"/>
          <p:cNvGrpSpPr/>
          <p:nvPr/>
        </p:nvGrpSpPr>
        <p:grpSpPr>
          <a:xfrm rot="0">
            <a:off x="11264997" y="4885766"/>
            <a:ext cx="1517996" cy="1309401"/>
            <a:chOff x="0" y="0"/>
            <a:chExt cx="453914" cy="391539"/>
          </a:xfrm>
        </p:grpSpPr>
        <p:sp>
          <p:nvSpPr>
            <p:cNvPr name="Freeform 44" id="44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4</a:t>
              </a:r>
            </a:p>
          </p:txBody>
        </p:sp>
      </p:grpSp>
      <p:sp>
        <p:nvSpPr>
          <p:cNvPr name="AutoShape 46" id="46"/>
          <p:cNvSpPr/>
          <p:nvPr/>
        </p:nvSpPr>
        <p:spPr>
          <a:xfrm rot="3600000">
            <a:off x="12566638" y="6382262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7" id="47"/>
          <p:cNvSpPr/>
          <p:nvPr/>
        </p:nvSpPr>
        <p:spPr>
          <a:xfrm rot="8248747">
            <a:off x="11043717" y="6285058"/>
            <a:ext cx="289385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8" id="48"/>
          <p:cNvSpPr/>
          <p:nvPr/>
        </p:nvSpPr>
        <p:spPr>
          <a:xfrm rot="-3351382">
            <a:off x="12102651" y="4816852"/>
            <a:ext cx="5025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49" id="49"/>
          <p:cNvSpPr txBox="true"/>
          <p:nvPr/>
        </p:nvSpPr>
        <p:spPr>
          <a:xfrm rot="0">
            <a:off x="9816577" y="4976556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8901998" y="-133350"/>
            <a:ext cx="7436740" cy="1169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9"/>
              </a:lnSpc>
            </a:pPr>
            <a:r>
              <a:rPr lang="en-US" sz="6849">
                <a:solidFill>
                  <a:srgbClr val="000000"/>
                </a:solidFill>
                <a:latin typeface="Lovelo"/>
              </a:rPr>
              <a:t>{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2, 1,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4,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5,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9,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3, 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6, 7}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2623763" y="167088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4432748" y="640175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2679136" y="6621084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3237442" y="640303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grpSp>
        <p:nvGrpSpPr>
          <p:cNvPr name="Group 55" id="55"/>
          <p:cNvGrpSpPr/>
          <p:nvPr/>
        </p:nvGrpSpPr>
        <p:grpSpPr>
          <a:xfrm rot="0">
            <a:off x="10322769" y="6401900"/>
            <a:ext cx="1517996" cy="1309401"/>
            <a:chOff x="0" y="0"/>
            <a:chExt cx="453914" cy="391539"/>
          </a:xfrm>
        </p:grpSpPr>
        <p:sp>
          <p:nvSpPr>
            <p:cNvPr name="Freeform 56" id="56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3</a:t>
              </a:r>
            </a:p>
          </p:txBody>
        </p:sp>
      </p:grpSp>
      <p:sp>
        <p:nvSpPr>
          <p:cNvPr name="AutoShape 58" id="58"/>
          <p:cNvSpPr/>
          <p:nvPr/>
        </p:nvSpPr>
        <p:spPr>
          <a:xfrm rot="3600000">
            <a:off x="11620844" y="7888250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9" id="59"/>
          <p:cNvSpPr/>
          <p:nvPr/>
        </p:nvSpPr>
        <p:spPr>
          <a:xfrm rot="7404397">
            <a:off x="9933986" y="7916825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60" id="60"/>
          <p:cNvSpPr txBox="true"/>
          <p:nvPr/>
        </p:nvSpPr>
        <p:spPr>
          <a:xfrm rot="0">
            <a:off x="9746865" y="817729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1733342" y="8127071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grpSp>
        <p:nvGrpSpPr>
          <p:cNvPr name="Group 62" id="62"/>
          <p:cNvGrpSpPr/>
          <p:nvPr/>
        </p:nvGrpSpPr>
        <p:grpSpPr>
          <a:xfrm rot="0">
            <a:off x="14432008" y="3467617"/>
            <a:ext cx="672929" cy="672929"/>
            <a:chOff x="0" y="0"/>
            <a:chExt cx="812800" cy="812800"/>
          </a:xfrm>
        </p:grpSpPr>
        <p:sp>
          <p:nvSpPr>
            <p:cNvPr name="Freeform 63" id="6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G</a:t>
              </a:r>
            </a:p>
          </p:txBody>
        </p:sp>
      </p:grpSp>
      <p:sp>
        <p:nvSpPr>
          <p:cNvPr name="AutoShape 65" id="65"/>
          <p:cNvSpPr/>
          <p:nvPr/>
        </p:nvSpPr>
        <p:spPr>
          <a:xfrm rot="-10666514">
            <a:off x="13322390" y="3763486"/>
            <a:ext cx="1110037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66" id="66"/>
          <p:cNvGrpSpPr/>
          <p:nvPr/>
        </p:nvGrpSpPr>
        <p:grpSpPr>
          <a:xfrm rot="0">
            <a:off x="10374769" y="5386459"/>
            <a:ext cx="672929" cy="672929"/>
            <a:chOff x="0" y="0"/>
            <a:chExt cx="812800" cy="812800"/>
          </a:xfrm>
        </p:grpSpPr>
        <p:sp>
          <p:nvSpPr>
            <p:cNvPr name="Freeform 67" id="6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P</a:t>
              </a:r>
            </a:p>
          </p:txBody>
        </p:sp>
      </p:grpSp>
      <p:sp>
        <p:nvSpPr>
          <p:cNvPr name="AutoShape 69" id="69"/>
          <p:cNvSpPr/>
          <p:nvPr/>
        </p:nvSpPr>
        <p:spPr>
          <a:xfrm rot="-663721">
            <a:off x="11035801" y="5580360"/>
            <a:ext cx="614404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70" id="70"/>
          <p:cNvGrpSpPr/>
          <p:nvPr/>
        </p:nvGrpSpPr>
        <p:grpSpPr>
          <a:xfrm rot="0">
            <a:off x="15104937" y="4792748"/>
            <a:ext cx="672929" cy="672929"/>
            <a:chOff x="0" y="0"/>
            <a:chExt cx="812800" cy="812800"/>
          </a:xfrm>
        </p:grpSpPr>
        <p:sp>
          <p:nvSpPr>
            <p:cNvPr name="Freeform 71" id="7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U</a:t>
              </a:r>
            </a:p>
          </p:txBody>
        </p:sp>
      </p:grpSp>
      <p:sp>
        <p:nvSpPr>
          <p:cNvPr name="AutoShape 73" id="73"/>
          <p:cNvSpPr/>
          <p:nvPr/>
        </p:nvSpPr>
        <p:spPr>
          <a:xfrm rot="10076800">
            <a:off x="14177209" y="5208107"/>
            <a:ext cx="938069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74" id="74"/>
          <p:cNvSpPr/>
          <p:nvPr/>
        </p:nvSpPr>
        <p:spPr>
          <a:xfrm rot="-3351382">
            <a:off x="11236299" y="6455090"/>
            <a:ext cx="5025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bg>
      <p:bgPr>
        <a:solidFill>
          <a:srgbClr val="FAE8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0226" y="5357884"/>
            <a:ext cx="6783569" cy="406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P point to parent of X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make color of P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and G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RC,  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do the same as this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else, if X is LC (nodes are in &gt; position)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 through X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color P as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G as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 through G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do nothing. 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the root node is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recolor to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93559" y="9083213"/>
            <a:ext cx="6273372" cy="350175"/>
            <a:chOff x="0" y="0"/>
            <a:chExt cx="1652246" cy="92227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652246" cy="92227"/>
            </a:xfrm>
            <a:custGeom>
              <a:avLst/>
              <a:gdLst/>
              <a:ahLst/>
              <a:cxnLst/>
              <a:rect r="r" b="b" t="t" l="l"/>
              <a:pathLst>
                <a:path h="92227" w="1652246">
                  <a:moveTo>
                    <a:pt x="0" y="0"/>
                  </a:moveTo>
                  <a:lnTo>
                    <a:pt x="1652246" y="0"/>
                  </a:lnTo>
                  <a:lnTo>
                    <a:pt x="1652246" y="92227"/>
                  </a:lnTo>
                  <a:lnTo>
                    <a:pt x="0" y="92227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93559" y="292326"/>
            <a:ext cx="6050964" cy="532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new node be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X,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 Bold"/>
              </a:rPr>
              <a:t>do BST insertion through root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after finding position, let the PARENT ptr of X point to the position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grandparent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uncle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family tree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LC, check U's color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red,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recolor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make colors of P and U to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G to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rotation cases,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then recolor if needed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X is RC (nodes are in &lt; position)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P(point of rotation for rotations)</a:t>
            </a:r>
          </a:p>
          <a:p>
            <a:pPr algn="just">
              <a:lnSpc>
                <a:spcPts val="2520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11381835" y="1693411"/>
            <a:ext cx="1461241" cy="1309401"/>
            <a:chOff x="0" y="0"/>
            <a:chExt cx="436943" cy="391539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436943" cy="391539"/>
            </a:xfrm>
            <a:custGeom>
              <a:avLst/>
              <a:gdLst/>
              <a:ahLst/>
              <a:cxnLst/>
              <a:rect r="r" b="b" t="t" l="l"/>
              <a:pathLst>
                <a:path h="391539" w="436943">
                  <a:moveTo>
                    <a:pt x="218471" y="0"/>
                  </a:moveTo>
                  <a:lnTo>
                    <a:pt x="436943" y="391539"/>
                  </a:lnTo>
                  <a:lnTo>
                    <a:pt x="0" y="391539"/>
                  </a:lnTo>
                  <a:lnTo>
                    <a:pt x="21847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2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007324" y="1035696"/>
            <a:ext cx="1153363" cy="524821"/>
            <a:chOff x="0" y="0"/>
            <a:chExt cx="303766" cy="138225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root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084079" y="1035696"/>
            <a:ext cx="1153363" cy="524821"/>
            <a:chOff x="0" y="0"/>
            <a:chExt cx="303766" cy="138225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NIL</a:t>
              </a:r>
            </a:p>
          </p:txBody>
        </p:sp>
      </p:grpSp>
      <p:sp>
        <p:nvSpPr>
          <p:cNvPr name="AutoShape 16" id="16"/>
          <p:cNvSpPr/>
          <p:nvPr/>
        </p:nvSpPr>
        <p:spPr>
          <a:xfrm rot="4697844">
            <a:off x="11263419" y="1935265"/>
            <a:ext cx="804314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7" id="17"/>
          <p:cNvGrpSpPr/>
          <p:nvPr/>
        </p:nvGrpSpPr>
        <p:grpSpPr>
          <a:xfrm rot="0">
            <a:off x="10434874" y="3244719"/>
            <a:ext cx="1517996" cy="1309401"/>
            <a:chOff x="0" y="0"/>
            <a:chExt cx="453914" cy="391539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1</a:t>
              </a:r>
            </a:p>
          </p:txBody>
        </p:sp>
      </p:grpSp>
      <p:sp>
        <p:nvSpPr>
          <p:cNvPr name="AutoShape 20" id="20"/>
          <p:cNvSpPr/>
          <p:nvPr/>
        </p:nvSpPr>
        <p:spPr>
          <a:xfrm rot="7442602">
            <a:off x="11126227" y="3098332"/>
            <a:ext cx="307350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1" id="21"/>
          <p:cNvSpPr/>
          <p:nvPr/>
        </p:nvSpPr>
        <p:spPr>
          <a:xfrm rot="3615702">
            <a:off x="12729118" y="3088363"/>
            <a:ext cx="294499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2" id="22"/>
          <p:cNvSpPr/>
          <p:nvPr/>
        </p:nvSpPr>
        <p:spPr>
          <a:xfrm rot="7661433">
            <a:off x="11339371" y="4692271"/>
            <a:ext cx="603600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3" id="23"/>
          <p:cNvSpPr/>
          <p:nvPr/>
        </p:nvSpPr>
        <p:spPr>
          <a:xfrm rot="7404397">
            <a:off x="10003698" y="4716083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4" id="24"/>
          <p:cNvSpPr/>
          <p:nvPr/>
        </p:nvSpPr>
        <p:spPr>
          <a:xfrm rot="1189960">
            <a:off x="12067064" y="1771684"/>
            <a:ext cx="573713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5" id="25"/>
          <p:cNvSpPr/>
          <p:nvPr/>
        </p:nvSpPr>
        <p:spPr>
          <a:xfrm rot="-3410889">
            <a:off x="11218377" y="3216220"/>
            <a:ext cx="530156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6" id="26"/>
          <p:cNvGrpSpPr/>
          <p:nvPr/>
        </p:nvGrpSpPr>
        <p:grpSpPr>
          <a:xfrm rot="0">
            <a:off x="12190411" y="3235270"/>
            <a:ext cx="1517996" cy="1309401"/>
            <a:chOff x="0" y="0"/>
            <a:chExt cx="453914" cy="391539"/>
          </a:xfrm>
        </p:grpSpPr>
        <p:sp>
          <p:nvSpPr>
            <p:cNvPr name="Freeform 27" id="27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5</a:t>
              </a:r>
            </a:p>
          </p:txBody>
        </p:sp>
      </p:grpSp>
      <p:sp>
        <p:nvSpPr>
          <p:cNvPr name="AutoShape 29" id="29"/>
          <p:cNvSpPr/>
          <p:nvPr/>
        </p:nvSpPr>
        <p:spPr>
          <a:xfrm rot="-6973007">
            <a:off x="12422755" y="3265079"/>
            <a:ext cx="47601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0" id="30"/>
          <p:cNvGrpSpPr/>
          <p:nvPr/>
        </p:nvGrpSpPr>
        <p:grpSpPr>
          <a:xfrm rot="0">
            <a:off x="13049052" y="4670401"/>
            <a:ext cx="1517996" cy="1309401"/>
            <a:chOff x="0" y="0"/>
            <a:chExt cx="453914" cy="391539"/>
          </a:xfrm>
        </p:grpSpPr>
        <p:sp>
          <p:nvSpPr>
            <p:cNvPr name="Freeform 31" id="31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9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1147503" y="4912042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34" id="34"/>
          <p:cNvSpPr/>
          <p:nvPr/>
        </p:nvSpPr>
        <p:spPr>
          <a:xfrm rot="3290379">
            <a:off x="13644857" y="4566688"/>
            <a:ext cx="20711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5" id="35"/>
          <p:cNvSpPr/>
          <p:nvPr/>
        </p:nvSpPr>
        <p:spPr>
          <a:xfrm rot="8061389">
            <a:off x="11956423" y="4706137"/>
            <a:ext cx="449168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6" id="36"/>
          <p:cNvSpPr/>
          <p:nvPr/>
        </p:nvSpPr>
        <p:spPr>
          <a:xfrm rot="-7011515">
            <a:off x="13261209" y="4785287"/>
            <a:ext cx="54165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7" id="37"/>
          <p:cNvSpPr/>
          <p:nvPr/>
        </p:nvSpPr>
        <p:spPr>
          <a:xfrm rot="3981918">
            <a:off x="14393086" y="6232925"/>
            <a:ext cx="388402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8" id="38"/>
          <p:cNvSpPr/>
          <p:nvPr/>
        </p:nvSpPr>
        <p:spPr>
          <a:xfrm rot="3506582">
            <a:off x="12981289" y="6236439"/>
            <a:ext cx="389975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9" id="39"/>
          <p:cNvGrpSpPr/>
          <p:nvPr/>
        </p:nvGrpSpPr>
        <p:grpSpPr>
          <a:xfrm rot="0">
            <a:off x="9591745" y="6340498"/>
            <a:ext cx="672929" cy="672929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X</a:t>
              </a:r>
            </a:p>
          </p:txBody>
        </p:sp>
      </p:grpSp>
      <p:sp>
        <p:nvSpPr>
          <p:cNvPr name="AutoShape 42" id="42"/>
          <p:cNvSpPr/>
          <p:nvPr/>
        </p:nvSpPr>
        <p:spPr>
          <a:xfrm rot="2456614">
            <a:off x="10193810" y="6847732"/>
            <a:ext cx="579322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3" id="43"/>
          <p:cNvGrpSpPr/>
          <p:nvPr/>
        </p:nvGrpSpPr>
        <p:grpSpPr>
          <a:xfrm rot="0">
            <a:off x="11264997" y="4885766"/>
            <a:ext cx="1517996" cy="1309401"/>
            <a:chOff x="0" y="0"/>
            <a:chExt cx="453914" cy="391539"/>
          </a:xfrm>
        </p:grpSpPr>
        <p:sp>
          <p:nvSpPr>
            <p:cNvPr name="Freeform 44" id="44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4</a:t>
              </a:r>
            </a:p>
          </p:txBody>
        </p:sp>
      </p:grpSp>
      <p:sp>
        <p:nvSpPr>
          <p:cNvPr name="AutoShape 46" id="46"/>
          <p:cNvSpPr/>
          <p:nvPr/>
        </p:nvSpPr>
        <p:spPr>
          <a:xfrm rot="3600000">
            <a:off x="12566638" y="6382262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7" id="47"/>
          <p:cNvSpPr/>
          <p:nvPr/>
        </p:nvSpPr>
        <p:spPr>
          <a:xfrm rot="8248747">
            <a:off x="11043717" y="6285058"/>
            <a:ext cx="289385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8" id="48"/>
          <p:cNvSpPr/>
          <p:nvPr/>
        </p:nvSpPr>
        <p:spPr>
          <a:xfrm rot="-3351382">
            <a:off x="12102651" y="4816852"/>
            <a:ext cx="5025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49" id="49"/>
          <p:cNvSpPr txBox="true"/>
          <p:nvPr/>
        </p:nvSpPr>
        <p:spPr>
          <a:xfrm rot="0">
            <a:off x="9816577" y="4976556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8901998" y="-133350"/>
            <a:ext cx="7436740" cy="1169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9"/>
              </a:lnSpc>
            </a:pPr>
            <a:r>
              <a:rPr lang="en-US" sz="6849">
                <a:solidFill>
                  <a:srgbClr val="000000"/>
                </a:solidFill>
                <a:latin typeface="Lovelo"/>
              </a:rPr>
              <a:t>{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2, 1,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4,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5,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9,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3, 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6, 7}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2623763" y="167088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4432748" y="640175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2679136" y="6621084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3237442" y="640303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grpSp>
        <p:nvGrpSpPr>
          <p:cNvPr name="Group 55" id="55"/>
          <p:cNvGrpSpPr/>
          <p:nvPr/>
        </p:nvGrpSpPr>
        <p:grpSpPr>
          <a:xfrm rot="0">
            <a:off x="10322769" y="6401900"/>
            <a:ext cx="1517996" cy="1309401"/>
            <a:chOff x="0" y="0"/>
            <a:chExt cx="453914" cy="391539"/>
          </a:xfrm>
        </p:grpSpPr>
        <p:sp>
          <p:nvSpPr>
            <p:cNvPr name="Freeform 56" id="56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3</a:t>
              </a:r>
            </a:p>
          </p:txBody>
        </p:sp>
      </p:grpSp>
      <p:sp>
        <p:nvSpPr>
          <p:cNvPr name="AutoShape 58" id="58"/>
          <p:cNvSpPr/>
          <p:nvPr/>
        </p:nvSpPr>
        <p:spPr>
          <a:xfrm rot="3600000">
            <a:off x="11620844" y="7888250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9" id="59"/>
          <p:cNvSpPr/>
          <p:nvPr/>
        </p:nvSpPr>
        <p:spPr>
          <a:xfrm rot="7404397">
            <a:off x="9933986" y="7916825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60" id="60"/>
          <p:cNvSpPr txBox="true"/>
          <p:nvPr/>
        </p:nvSpPr>
        <p:spPr>
          <a:xfrm rot="0">
            <a:off x="9746865" y="817729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1733342" y="8127071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grpSp>
        <p:nvGrpSpPr>
          <p:cNvPr name="Group 62" id="62"/>
          <p:cNvGrpSpPr/>
          <p:nvPr/>
        </p:nvGrpSpPr>
        <p:grpSpPr>
          <a:xfrm rot="0">
            <a:off x="14432008" y="3467617"/>
            <a:ext cx="672929" cy="672929"/>
            <a:chOff x="0" y="0"/>
            <a:chExt cx="812800" cy="812800"/>
          </a:xfrm>
        </p:grpSpPr>
        <p:sp>
          <p:nvSpPr>
            <p:cNvPr name="Freeform 63" id="6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G</a:t>
              </a:r>
            </a:p>
          </p:txBody>
        </p:sp>
      </p:grpSp>
      <p:sp>
        <p:nvSpPr>
          <p:cNvPr name="AutoShape 65" id="65"/>
          <p:cNvSpPr/>
          <p:nvPr/>
        </p:nvSpPr>
        <p:spPr>
          <a:xfrm rot="-10666514">
            <a:off x="13322390" y="3763486"/>
            <a:ext cx="1110037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66" id="66"/>
          <p:cNvGrpSpPr/>
          <p:nvPr/>
        </p:nvGrpSpPr>
        <p:grpSpPr>
          <a:xfrm rot="0">
            <a:off x="10374769" y="5386459"/>
            <a:ext cx="672929" cy="672929"/>
            <a:chOff x="0" y="0"/>
            <a:chExt cx="812800" cy="812800"/>
          </a:xfrm>
        </p:grpSpPr>
        <p:sp>
          <p:nvSpPr>
            <p:cNvPr name="Freeform 67" id="6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P</a:t>
              </a:r>
            </a:p>
          </p:txBody>
        </p:sp>
      </p:grpSp>
      <p:sp>
        <p:nvSpPr>
          <p:cNvPr name="AutoShape 69" id="69"/>
          <p:cNvSpPr/>
          <p:nvPr/>
        </p:nvSpPr>
        <p:spPr>
          <a:xfrm rot="-663721">
            <a:off x="11035801" y="5580360"/>
            <a:ext cx="614404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70" id="70"/>
          <p:cNvGrpSpPr/>
          <p:nvPr/>
        </p:nvGrpSpPr>
        <p:grpSpPr>
          <a:xfrm rot="0">
            <a:off x="15104937" y="4792748"/>
            <a:ext cx="672929" cy="672929"/>
            <a:chOff x="0" y="0"/>
            <a:chExt cx="812800" cy="812800"/>
          </a:xfrm>
        </p:grpSpPr>
        <p:sp>
          <p:nvSpPr>
            <p:cNvPr name="Freeform 71" id="7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U</a:t>
              </a:r>
            </a:p>
          </p:txBody>
        </p:sp>
      </p:grpSp>
      <p:sp>
        <p:nvSpPr>
          <p:cNvPr name="AutoShape 73" id="73"/>
          <p:cNvSpPr/>
          <p:nvPr/>
        </p:nvSpPr>
        <p:spPr>
          <a:xfrm rot="10076800">
            <a:off x="14177209" y="5208107"/>
            <a:ext cx="938069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74" id="74"/>
          <p:cNvSpPr/>
          <p:nvPr/>
        </p:nvSpPr>
        <p:spPr>
          <a:xfrm rot="-3351382">
            <a:off x="11236299" y="6439261"/>
            <a:ext cx="5025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bg>
      <p:bgPr>
        <a:solidFill>
          <a:srgbClr val="FAE8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0226" y="5357884"/>
            <a:ext cx="6783569" cy="406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P point to parent of X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make color of P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and G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RC,  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do the same as this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else, if X is LC (nodes are in &gt; position)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 through X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color P as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G as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 through G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do nothing. 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the root node is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recolor to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93559" y="320901"/>
            <a:ext cx="6273372" cy="589799"/>
            <a:chOff x="0" y="0"/>
            <a:chExt cx="1652246" cy="155338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652246" cy="155338"/>
            </a:xfrm>
            <a:custGeom>
              <a:avLst/>
              <a:gdLst/>
              <a:ahLst/>
              <a:cxnLst/>
              <a:rect r="r" b="b" t="t" l="l"/>
              <a:pathLst>
                <a:path h="155338" w="1652246">
                  <a:moveTo>
                    <a:pt x="0" y="0"/>
                  </a:moveTo>
                  <a:lnTo>
                    <a:pt x="1652246" y="0"/>
                  </a:lnTo>
                  <a:lnTo>
                    <a:pt x="1652246" y="155338"/>
                  </a:lnTo>
                  <a:lnTo>
                    <a:pt x="0" y="155338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93559" y="292326"/>
            <a:ext cx="6050964" cy="532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new node be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X,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 Bold"/>
              </a:rPr>
              <a:t>do BST insertion through root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after finding position, let the PARENT ptr of X point to the position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grandparent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uncle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family tree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LC, check U's color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red,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recolor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make colors of P and U to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G to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rotation cases,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then recolor if needed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X is RC (nodes are in &lt; position)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P(point of rotation for rotations)</a:t>
            </a:r>
          </a:p>
          <a:p>
            <a:pPr algn="just">
              <a:lnSpc>
                <a:spcPts val="2520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11381835" y="1693411"/>
            <a:ext cx="1461241" cy="1309401"/>
            <a:chOff x="0" y="0"/>
            <a:chExt cx="436943" cy="391539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436943" cy="391539"/>
            </a:xfrm>
            <a:custGeom>
              <a:avLst/>
              <a:gdLst/>
              <a:ahLst/>
              <a:cxnLst/>
              <a:rect r="r" b="b" t="t" l="l"/>
              <a:pathLst>
                <a:path h="391539" w="436943">
                  <a:moveTo>
                    <a:pt x="218471" y="0"/>
                  </a:moveTo>
                  <a:lnTo>
                    <a:pt x="436943" y="391539"/>
                  </a:lnTo>
                  <a:lnTo>
                    <a:pt x="0" y="391539"/>
                  </a:lnTo>
                  <a:lnTo>
                    <a:pt x="21847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2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007324" y="1035696"/>
            <a:ext cx="1153363" cy="524821"/>
            <a:chOff x="0" y="0"/>
            <a:chExt cx="303766" cy="138225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root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084079" y="1035696"/>
            <a:ext cx="1153363" cy="524821"/>
            <a:chOff x="0" y="0"/>
            <a:chExt cx="303766" cy="138225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NIL</a:t>
              </a:r>
            </a:p>
          </p:txBody>
        </p:sp>
      </p:grpSp>
      <p:sp>
        <p:nvSpPr>
          <p:cNvPr name="AutoShape 16" id="16"/>
          <p:cNvSpPr/>
          <p:nvPr/>
        </p:nvSpPr>
        <p:spPr>
          <a:xfrm rot="4697844">
            <a:off x="11263419" y="1935265"/>
            <a:ext cx="804314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7" id="17"/>
          <p:cNvGrpSpPr/>
          <p:nvPr/>
        </p:nvGrpSpPr>
        <p:grpSpPr>
          <a:xfrm rot="0">
            <a:off x="10434874" y="3244719"/>
            <a:ext cx="1517996" cy="1309401"/>
            <a:chOff x="0" y="0"/>
            <a:chExt cx="453914" cy="391539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1</a:t>
              </a:r>
            </a:p>
          </p:txBody>
        </p:sp>
      </p:grpSp>
      <p:sp>
        <p:nvSpPr>
          <p:cNvPr name="AutoShape 20" id="20"/>
          <p:cNvSpPr/>
          <p:nvPr/>
        </p:nvSpPr>
        <p:spPr>
          <a:xfrm rot="7442602">
            <a:off x="11126227" y="3098332"/>
            <a:ext cx="307350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1" id="21"/>
          <p:cNvSpPr/>
          <p:nvPr/>
        </p:nvSpPr>
        <p:spPr>
          <a:xfrm rot="3615702">
            <a:off x="12729118" y="3088363"/>
            <a:ext cx="294499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2" id="22"/>
          <p:cNvSpPr/>
          <p:nvPr/>
        </p:nvSpPr>
        <p:spPr>
          <a:xfrm rot="7661433">
            <a:off x="11339371" y="4692271"/>
            <a:ext cx="603600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3" id="23"/>
          <p:cNvSpPr/>
          <p:nvPr/>
        </p:nvSpPr>
        <p:spPr>
          <a:xfrm rot="7404397">
            <a:off x="10003698" y="4716083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4" id="24"/>
          <p:cNvSpPr/>
          <p:nvPr/>
        </p:nvSpPr>
        <p:spPr>
          <a:xfrm rot="1189960">
            <a:off x="12067064" y="1771684"/>
            <a:ext cx="573713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5" id="25"/>
          <p:cNvSpPr/>
          <p:nvPr/>
        </p:nvSpPr>
        <p:spPr>
          <a:xfrm rot="-3410889">
            <a:off x="11218377" y="3216220"/>
            <a:ext cx="530156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6" id="26"/>
          <p:cNvGrpSpPr/>
          <p:nvPr/>
        </p:nvGrpSpPr>
        <p:grpSpPr>
          <a:xfrm rot="0">
            <a:off x="12190411" y="3235270"/>
            <a:ext cx="1517996" cy="1309401"/>
            <a:chOff x="0" y="0"/>
            <a:chExt cx="453914" cy="391539"/>
          </a:xfrm>
        </p:grpSpPr>
        <p:sp>
          <p:nvSpPr>
            <p:cNvPr name="Freeform 27" id="27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5</a:t>
              </a:r>
            </a:p>
          </p:txBody>
        </p:sp>
      </p:grpSp>
      <p:sp>
        <p:nvSpPr>
          <p:cNvPr name="AutoShape 29" id="29"/>
          <p:cNvSpPr/>
          <p:nvPr/>
        </p:nvSpPr>
        <p:spPr>
          <a:xfrm rot="-6973007">
            <a:off x="12422755" y="3265079"/>
            <a:ext cx="47601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0" id="30"/>
          <p:cNvGrpSpPr/>
          <p:nvPr/>
        </p:nvGrpSpPr>
        <p:grpSpPr>
          <a:xfrm rot="0">
            <a:off x="13049052" y="4670401"/>
            <a:ext cx="1517996" cy="1309401"/>
            <a:chOff x="0" y="0"/>
            <a:chExt cx="453914" cy="391539"/>
          </a:xfrm>
        </p:grpSpPr>
        <p:sp>
          <p:nvSpPr>
            <p:cNvPr name="Freeform 31" id="31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9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1147503" y="4912042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34" id="34"/>
          <p:cNvSpPr/>
          <p:nvPr/>
        </p:nvSpPr>
        <p:spPr>
          <a:xfrm rot="3290379">
            <a:off x="13644857" y="4566688"/>
            <a:ext cx="20711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5" id="35"/>
          <p:cNvSpPr/>
          <p:nvPr/>
        </p:nvSpPr>
        <p:spPr>
          <a:xfrm rot="8061389">
            <a:off x="11956423" y="4706137"/>
            <a:ext cx="449168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6" id="36"/>
          <p:cNvSpPr/>
          <p:nvPr/>
        </p:nvSpPr>
        <p:spPr>
          <a:xfrm rot="-7011515">
            <a:off x="13261209" y="4785287"/>
            <a:ext cx="54165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7" id="37"/>
          <p:cNvSpPr/>
          <p:nvPr/>
        </p:nvSpPr>
        <p:spPr>
          <a:xfrm rot="3981918">
            <a:off x="14393086" y="6232925"/>
            <a:ext cx="388402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8" id="38"/>
          <p:cNvSpPr/>
          <p:nvPr/>
        </p:nvSpPr>
        <p:spPr>
          <a:xfrm rot="3506582">
            <a:off x="12981289" y="6236439"/>
            <a:ext cx="389975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9" id="39"/>
          <p:cNvGrpSpPr/>
          <p:nvPr/>
        </p:nvGrpSpPr>
        <p:grpSpPr>
          <a:xfrm rot="0">
            <a:off x="13953340" y="2351976"/>
            <a:ext cx="672929" cy="672929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X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0322769" y="6401900"/>
            <a:ext cx="1517996" cy="1309401"/>
            <a:chOff x="0" y="0"/>
            <a:chExt cx="453914" cy="391539"/>
          </a:xfrm>
        </p:grpSpPr>
        <p:sp>
          <p:nvSpPr>
            <p:cNvPr name="Freeform 43" id="43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3</a:t>
              </a:r>
            </a:p>
          </p:txBody>
        </p:sp>
      </p:grpSp>
      <p:sp>
        <p:nvSpPr>
          <p:cNvPr name="AutoShape 45" id="45"/>
          <p:cNvSpPr/>
          <p:nvPr/>
        </p:nvSpPr>
        <p:spPr>
          <a:xfrm rot="1023158">
            <a:off x="14617100" y="2730548"/>
            <a:ext cx="417101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6" id="46"/>
          <p:cNvGrpSpPr/>
          <p:nvPr/>
        </p:nvGrpSpPr>
        <p:grpSpPr>
          <a:xfrm rot="0">
            <a:off x="11264997" y="4885766"/>
            <a:ext cx="1517996" cy="1309401"/>
            <a:chOff x="0" y="0"/>
            <a:chExt cx="453914" cy="391539"/>
          </a:xfrm>
        </p:grpSpPr>
        <p:sp>
          <p:nvSpPr>
            <p:cNvPr name="Freeform 47" id="47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4</a:t>
              </a:r>
            </a:p>
          </p:txBody>
        </p:sp>
      </p:grpSp>
      <p:sp>
        <p:nvSpPr>
          <p:cNvPr name="AutoShape 49" id="49"/>
          <p:cNvSpPr/>
          <p:nvPr/>
        </p:nvSpPr>
        <p:spPr>
          <a:xfrm rot="3600000">
            <a:off x="12566638" y="6382262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0" id="50"/>
          <p:cNvSpPr/>
          <p:nvPr/>
        </p:nvSpPr>
        <p:spPr>
          <a:xfrm rot="8248747">
            <a:off x="11043717" y="6285058"/>
            <a:ext cx="289385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1" id="51"/>
          <p:cNvSpPr/>
          <p:nvPr/>
        </p:nvSpPr>
        <p:spPr>
          <a:xfrm rot="-3351382">
            <a:off x="12102651" y="4816852"/>
            <a:ext cx="5025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52" id="52"/>
          <p:cNvSpPr txBox="true"/>
          <p:nvPr/>
        </p:nvSpPr>
        <p:spPr>
          <a:xfrm rot="0">
            <a:off x="9816577" y="4976556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8901998" y="-133350"/>
            <a:ext cx="7436740" cy="1169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9"/>
              </a:lnSpc>
            </a:pPr>
            <a:r>
              <a:rPr lang="en-US" sz="6849">
                <a:solidFill>
                  <a:srgbClr val="000000"/>
                </a:solidFill>
                <a:latin typeface="Lovelo"/>
              </a:rPr>
              <a:t>{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2, 1,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4,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5,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9,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3, 6, 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7}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2623763" y="167088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4432748" y="640175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2679136" y="6621084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3237442" y="640303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58" id="58"/>
          <p:cNvSpPr/>
          <p:nvPr/>
        </p:nvSpPr>
        <p:spPr>
          <a:xfrm rot="3600000">
            <a:off x="11620844" y="7888250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9" id="59"/>
          <p:cNvSpPr/>
          <p:nvPr/>
        </p:nvSpPr>
        <p:spPr>
          <a:xfrm rot="7404397">
            <a:off x="9933986" y="7916825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60" id="60"/>
          <p:cNvSpPr txBox="true"/>
          <p:nvPr/>
        </p:nvSpPr>
        <p:spPr>
          <a:xfrm rot="0">
            <a:off x="9746865" y="817729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1733342" y="8127071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grpSp>
        <p:nvGrpSpPr>
          <p:cNvPr name="Group 62" id="62"/>
          <p:cNvGrpSpPr/>
          <p:nvPr/>
        </p:nvGrpSpPr>
        <p:grpSpPr>
          <a:xfrm rot="0">
            <a:off x="14546607" y="2407491"/>
            <a:ext cx="1517996" cy="1309401"/>
            <a:chOff x="0" y="0"/>
            <a:chExt cx="453914" cy="391539"/>
          </a:xfrm>
        </p:grpSpPr>
        <p:sp>
          <p:nvSpPr>
            <p:cNvPr name="Freeform 63" id="63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6</a:t>
              </a:r>
            </a:p>
          </p:txBody>
        </p:sp>
      </p:grpSp>
      <p:sp>
        <p:nvSpPr>
          <p:cNvPr name="TextBox 65" id="65"/>
          <p:cNvSpPr txBox="true"/>
          <p:nvPr/>
        </p:nvSpPr>
        <p:spPr>
          <a:xfrm rot="0">
            <a:off x="14491979" y="3771431"/>
            <a:ext cx="3686442" cy="1653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following BST insertion:</a:t>
            </a:r>
          </a:p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6 &gt; 2 --&gt; to the </a:t>
            </a:r>
            <a:r>
              <a:rPr lang="en-US" sz="2399">
                <a:solidFill>
                  <a:srgbClr val="000000"/>
                </a:solidFill>
                <a:latin typeface="Canva Sans Bold"/>
              </a:rPr>
              <a:t>RC of 2</a:t>
            </a:r>
          </a:p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6 &gt; 5 --&gt; to the </a:t>
            </a:r>
            <a:r>
              <a:rPr lang="en-US" sz="2399">
                <a:solidFill>
                  <a:srgbClr val="000000"/>
                </a:solidFill>
                <a:latin typeface="Canva Sans Bold"/>
              </a:rPr>
              <a:t>RC of 5</a:t>
            </a:r>
          </a:p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6 &lt; 9 --&gt; to the </a:t>
            </a:r>
            <a:r>
              <a:rPr lang="en-US" sz="2399">
                <a:solidFill>
                  <a:srgbClr val="000000"/>
                </a:solidFill>
                <a:latin typeface="Canva Sans Bold"/>
              </a:rPr>
              <a:t>LC of 9</a:t>
            </a:r>
          </a:p>
        </p:txBody>
      </p:sp>
      <p:sp>
        <p:nvSpPr>
          <p:cNvPr name="AutoShape 66" id="66"/>
          <p:cNvSpPr/>
          <p:nvPr/>
        </p:nvSpPr>
        <p:spPr>
          <a:xfrm rot="-3351382">
            <a:off x="11236299" y="6455090"/>
            <a:ext cx="5025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bg>
      <p:bgPr>
        <a:solidFill>
          <a:srgbClr val="FAE8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0226" y="5357884"/>
            <a:ext cx="6783569" cy="406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P point to parent of X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make color of P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and G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RC,  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do the same as this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else, if X is LC (nodes are in &gt; position)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 through X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color P as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G as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 through G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do nothing. 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the root node is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recolor to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93559" y="966854"/>
            <a:ext cx="6273372" cy="1563272"/>
            <a:chOff x="0" y="0"/>
            <a:chExt cx="1652246" cy="411726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652246" cy="411726"/>
            </a:xfrm>
            <a:custGeom>
              <a:avLst/>
              <a:gdLst/>
              <a:ahLst/>
              <a:cxnLst/>
              <a:rect r="r" b="b" t="t" l="l"/>
              <a:pathLst>
                <a:path h="411726" w="1652246">
                  <a:moveTo>
                    <a:pt x="0" y="0"/>
                  </a:moveTo>
                  <a:lnTo>
                    <a:pt x="1652246" y="0"/>
                  </a:lnTo>
                  <a:lnTo>
                    <a:pt x="1652246" y="411726"/>
                  </a:lnTo>
                  <a:lnTo>
                    <a:pt x="0" y="411726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93559" y="292326"/>
            <a:ext cx="6050964" cy="532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new node be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X,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 Bold"/>
              </a:rPr>
              <a:t>do BST insertion through root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after finding position, let the PARENT ptr of X point to the position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grandparent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uncle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family tree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LC, check U's color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red,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recolor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make colors of P and U to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G to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rotation cases,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then recolor if needed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X is RC (nodes are in &lt; position)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P(point of rotation for rotations)</a:t>
            </a:r>
          </a:p>
          <a:p>
            <a:pPr algn="just">
              <a:lnSpc>
                <a:spcPts val="2520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11381835" y="1693411"/>
            <a:ext cx="1461241" cy="1309401"/>
            <a:chOff x="0" y="0"/>
            <a:chExt cx="436943" cy="391539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436943" cy="391539"/>
            </a:xfrm>
            <a:custGeom>
              <a:avLst/>
              <a:gdLst/>
              <a:ahLst/>
              <a:cxnLst/>
              <a:rect r="r" b="b" t="t" l="l"/>
              <a:pathLst>
                <a:path h="391539" w="436943">
                  <a:moveTo>
                    <a:pt x="218471" y="0"/>
                  </a:moveTo>
                  <a:lnTo>
                    <a:pt x="436943" y="391539"/>
                  </a:lnTo>
                  <a:lnTo>
                    <a:pt x="0" y="391539"/>
                  </a:lnTo>
                  <a:lnTo>
                    <a:pt x="21847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2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007324" y="1035696"/>
            <a:ext cx="1153363" cy="524821"/>
            <a:chOff x="0" y="0"/>
            <a:chExt cx="303766" cy="138225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root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084079" y="1035696"/>
            <a:ext cx="1153363" cy="524821"/>
            <a:chOff x="0" y="0"/>
            <a:chExt cx="303766" cy="138225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NIL</a:t>
              </a:r>
            </a:p>
          </p:txBody>
        </p:sp>
      </p:grpSp>
      <p:sp>
        <p:nvSpPr>
          <p:cNvPr name="AutoShape 16" id="16"/>
          <p:cNvSpPr/>
          <p:nvPr/>
        </p:nvSpPr>
        <p:spPr>
          <a:xfrm rot="4697844">
            <a:off x="11263419" y="1935265"/>
            <a:ext cx="804314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7" id="17"/>
          <p:cNvGrpSpPr/>
          <p:nvPr/>
        </p:nvGrpSpPr>
        <p:grpSpPr>
          <a:xfrm rot="0">
            <a:off x="10434874" y="3244719"/>
            <a:ext cx="1517996" cy="1309401"/>
            <a:chOff x="0" y="0"/>
            <a:chExt cx="453914" cy="391539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1</a:t>
              </a:r>
            </a:p>
          </p:txBody>
        </p:sp>
      </p:grpSp>
      <p:sp>
        <p:nvSpPr>
          <p:cNvPr name="AutoShape 20" id="20"/>
          <p:cNvSpPr/>
          <p:nvPr/>
        </p:nvSpPr>
        <p:spPr>
          <a:xfrm rot="7442602">
            <a:off x="11126227" y="3098332"/>
            <a:ext cx="307350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1" id="21"/>
          <p:cNvSpPr/>
          <p:nvPr/>
        </p:nvSpPr>
        <p:spPr>
          <a:xfrm rot="3615702">
            <a:off x="12729118" y="3088363"/>
            <a:ext cx="294499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2" id="22"/>
          <p:cNvSpPr/>
          <p:nvPr/>
        </p:nvSpPr>
        <p:spPr>
          <a:xfrm rot="7661433">
            <a:off x="11339371" y="4692271"/>
            <a:ext cx="603600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3" id="23"/>
          <p:cNvSpPr/>
          <p:nvPr/>
        </p:nvSpPr>
        <p:spPr>
          <a:xfrm rot="7404397">
            <a:off x="10003698" y="4716083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4" id="24"/>
          <p:cNvSpPr/>
          <p:nvPr/>
        </p:nvSpPr>
        <p:spPr>
          <a:xfrm rot="1189960">
            <a:off x="12067064" y="1771684"/>
            <a:ext cx="573713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5" id="25"/>
          <p:cNvSpPr/>
          <p:nvPr/>
        </p:nvSpPr>
        <p:spPr>
          <a:xfrm rot="-3410889">
            <a:off x="11218377" y="3216220"/>
            <a:ext cx="530156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6" id="26"/>
          <p:cNvGrpSpPr/>
          <p:nvPr/>
        </p:nvGrpSpPr>
        <p:grpSpPr>
          <a:xfrm rot="0">
            <a:off x="12190411" y="3235270"/>
            <a:ext cx="1517996" cy="1309401"/>
            <a:chOff x="0" y="0"/>
            <a:chExt cx="453914" cy="391539"/>
          </a:xfrm>
        </p:grpSpPr>
        <p:sp>
          <p:nvSpPr>
            <p:cNvPr name="Freeform 27" id="27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5</a:t>
              </a:r>
            </a:p>
          </p:txBody>
        </p:sp>
      </p:grpSp>
      <p:sp>
        <p:nvSpPr>
          <p:cNvPr name="AutoShape 29" id="29"/>
          <p:cNvSpPr/>
          <p:nvPr/>
        </p:nvSpPr>
        <p:spPr>
          <a:xfrm rot="-6973007">
            <a:off x="12422755" y="3265079"/>
            <a:ext cx="47601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0" id="30"/>
          <p:cNvGrpSpPr/>
          <p:nvPr/>
        </p:nvGrpSpPr>
        <p:grpSpPr>
          <a:xfrm rot="0">
            <a:off x="13049052" y="4670401"/>
            <a:ext cx="1517996" cy="1309401"/>
            <a:chOff x="0" y="0"/>
            <a:chExt cx="453914" cy="391539"/>
          </a:xfrm>
        </p:grpSpPr>
        <p:sp>
          <p:nvSpPr>
            <p:cNvPr name="Freeform 31" id="31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9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1147503" y="4912042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34" id="34"/>
          <p:cNvSpPr/>
          <p:nvPr/>
        </p:nvSpPr>
        <p:spPr>
          <a:xfrm rot="3290379">
            <a:off x="13644857" y="4566688"/>
            <a:ext cx="20711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5" id="35"/>
          <p:cNvSpPr/>
          <p:nvPr/>
        </p:nvSpPr>
        <p:spPr>
          <a:xfrm rot="8061389">
            <a:off x="11956423" y="4706137"/>
            <a:ext cx="449168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6" id="36"/>
          <p:cNvSpPr/>
          <p:nvPr/>
        </p:nvSpPr>
        <p:spPr>
          <a:xfrm rot="-7011515">
            <a:off x="13261209" y="4785287"/>
            <a:ext cx="54165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7" id="37"/>
          <p:cNvSpPr/>
          <p:nvPr/>
        </p:nvSpPr>
        <p:spPr>
          <a:xfrm rot="3981918">
            <a:off x="14393086" y="6232925"/>
            <a:ext cx="388402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8" id="38"/>
          <p:cNvSpPr/>
          <p:nvPr/>
        </p:nvSpPr>
        <p:spPr>
          <a:xfrm rot="4667705">
            <a:off x="12931985" y="6134727"/>
            <a:ext cx="338071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9" id="39"/>
          <p:cNvGrpSpPr/>
          <p:nvPr/>
        </p:nvGrpSpPr>
        <p:grpSpPr>
          <a:xfrm rot="0">
            <a:off x="14250823" y="6886683"/>
            <a:ext cx="672929" cy="672929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X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0322769" y="6401900"/>
            <a:ext cx="1517996" cy="1309401"/>
            <a:chOff x="0" y="0"/>
            <a:chExt cx="453914" cy="391539"/>
          </a:xfrm>
        </p:grpSpPr>
        <p:sp>
          <p:nvSpPr>
            <p:cNvPr name="Freeform 43" id="43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3</a:t>
              </a:r>
            </a:p>
          </p:txBody>
        </p:sp>
      </p:grpSp>
      <p:sp>
        <p:nvSpPr>
          <p:cNvPr name="AutoShape 45" id="45"/>
          <p:cNvSpPr/>
          <p:nvPr/>
        </p:nvSpPr>
        <p:spPr>
          <a:xfrm rot="-9674571">
            <a:off x="13495655" y="7079370"/>
            <a:ext cx="775768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6" id="46"/>
          <p:cNvGrpSpPr/>
          <p:nvPr/>
        </p:nvGrpSpPr>
        <p:grpSpPr>
          <a:xfrm rot="0">
            <a:off x="11264997" y="4885766"/>
            <a:ext cx="1517996" cy="1309401"/>
            <a:chOff x="0" y="0"/>
            <a:chExt cx="453914" cy="391539"/>
          </a:xfrm>
        </p:grpSpPr>
        <p:sp>
          <p:nvSpPr>
            <p:cNvPr name="Freeform 47" id="47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4</a:t>
              </a:r>
            </a:p>
          </p:txBody>
        </p:sp>
      </p:grpSp>
      <p:sp>
        <p:nvSpPr>
          <p:cNvPr name="AutoShape 49" id="49"/>
          <p:cNvSpPr/>
          <p:nvPr/>
        </p:nvSpPr>
        <p:spPr>
          <a:xfrm rot="7869608">
            <a:off x="12263588" y="6347156"/>
            <a:ext cx="52851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0" id="50"/>
          <p:cNvSpPr/>
          <p:nvPr/>
        </p:nvSpPr>
        <p:spPr>
          <a:xfrm rot="8248747">
            <a:off x="11043717" y="6285058"/>
            <a:ext cx="289385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1" id="51"/>
          <p:cNvSpPr/>
          <p:nvPr/>
        </p:nvSpPr>
        <p:spPr>
          <a:xfrm rot="-3351382">
            <a:off x="12102651" y="4816852"/>
            <a:ext cx="5025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52" id="52"/>
          <p:cNvSpPr txBox="true"/>
          <p:nvPr/>
        </p:nvSpPr>
        <p:spPr>
          <a:xfrm rot="0">
            <a:off x="9816577" y="4976556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8901998" y="-133350"/>
            <a:ext cx="7436740" cy="1169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9"/>
              </a:lnSpc>
            </a:pPr>
            <a:r>
              <a:rPr lang="en-US" sz="6849">
                <a:solidFill>
                  <a:srgbClr val="000000"/>
                </a:solidFill>
                <a:latin typeface="Lovelo"/>
              </a:rPr>
              <a:t>{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2, 1,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4,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5,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9,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3, 6, 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7}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2623763" y="167088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4432748" y="640175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1892420" y="6490442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57" id="57"/>
          <p:cNvSpPr/>
          <p:nvPr/>
        </p:nvSpPr>
        <p:spPr>
          <a:xfrm rot="7524432">
            <a:off x="11384533" y="7845878"/>
            <a:ext cx="47036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8" id="58"/>
          <p:cNvSpPr/>
          <p:nvPr/>
        </p:nvSpPr>
        <p:spPr>
          <a:xfrm rot="7404397">
            <a:off x="9933986" y="7916825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59" id="59"/>
          <p:cNvSpPr txBox="true"/>
          <p:nvPr/>
        </p:nvSpPr>
        <p:spPr>
          <a:xfrm rot="0">
            <a:off x="9746865" y="8179458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1072687" y="8085594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grpSp>
        <p:nvGrpSpPr>
          <p:cNvPr name="Group 61" id="61"/>
          <p:cNvGrpSpPr/>
          <p:nvPr/>
        </p:nvGrpSpPr>
        <p:grpSpPr>
          <a:xfrm rot="0">
            <a:off x="12377758" y="6318992"/>
            <a:ext cx="1517996" cy="1309401"/>
            <a:chOff x="0" y="0"/>
            <a:chExt cx="453914" cy="391539"/>
          </a:xfrm>
        </p:grpSpPr>
        <p:sp>
          <p:nvSpPr>
            <p:cNvPr name="Freeform 62" id="62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6</a:t>
              </a:r>
            </a:p>
          </p:txBody>
        </p:sp>
      </p:grpSp>
      <p:sp>
        <p:nvSpPr>
          <p:cNvPr name="AutoShape 64" id="64"/>
          <p:cNvSpPr/>
          <p:nvPr/>
        </p:nvSpPr>
        <p:spPr>
          <a:xfrm rot="3600000">
            <a:off x="13701953" y="7794385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5" id="65"/>
          <p:cNvSpPr/>
          <p:nvPr/>
        </p:nvSpPr>
        <p:spPr>
          <a:xfrm rot="7404397">
            <a:off x="12015095" y="7822960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66" id="66"/>
          <p:cNvSpPr txBox="true"/>
          <p:nvPr/>
        </p:nvSpPr>
        <p:spPr>
          <a:xfrm rot="0">
            <a:off x="11827974" y="8085594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3814451" y="8033206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grpSp>
        <p:nvGrpSpPr>
          <p:cNvPr name="Group 68" id="68"/>
          <p:cNvGrpSpPr/>
          <p:nvPr/>
        </p:nvGrpSpPr>
        <p:grpSpPr>
          <a:xfrm rot="0">
            <a:off x="14432008" y="3467617"/>
            <a:ext cx="672929" cy="672929"/>
            <a:chOff x="0" y="0"/>
            <a:chExt cx="812800" cy="812800"/>
          </a:xfrm>
        </p:grpSpPr>
        <p:sp>
          <p:nvSpPr>
            <p:cNvPr name="Freeform 69" id="6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G</a:t>
              </a:r>
            </a:p>
          </p:txBody>
        </p:sp>
      </p:grpSp>
      <p:sp>
        <p:nvSpPr>
          <p:cNvPr name="AutoShape 71" id="71"/>
          <p:cNvSpPr/>
          <p:nvPr/>
        </p:nvSpPr>
        <p:spPr>
          <a:xfrm rot="10532870">
            <a:off x="13327239" y="3827976"/>
            <a:ext cx="1106439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72" id="72"/>
          <p:cNvGrpSpPr/>
          <p:nvPr/>
        </p:nvGrpSpPr>
        <p:grpSpPr>
          <a:xfrm rot="0">
            <a:off x="14995674" y="4713530"/>
            <a:ext cx="672929" cy="672929"/>
            <a:chOff x="0" y="0"/>
            <a:chExt cx="812800" cy="812800"/>
          </a:xfrm>
        </p:grpSpPr>
        <p:sp>
          <p:nvSpPr>
            <p:cNvPr name="Freeform 73" id="7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P</a:t>
              </a:r>
            </a:p>
          </p:txBody>
        </p:sp>
      </p:grpSp>
      <p:sp>
        <p:nvSpPr>
          <p:cNvPr name="AutoShape 75" id="75"/>
          <p:cNvSpPr/>
          <p:nvPr/>
        </p:nvSpPr>
        <p:spPr>
          <a:xfrm rot="9989102">
            <a:off x="14175910" y="5207823"/>
            <a:ext cx="840645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76" id="76"/>
          <p:cNvGrpSpPr/>
          <p:nvPr/>
        </p:nvGrpSpPr>
        <p:grpSpPr>
          <a:xfrm rot="0">
            <a:off x="10056013" y="5607734"/>
            <a:ext cx="672929" cy="672929"/>
            <a:chOff x="0" y="0"/>
            <a:chExt cx="812800" cy="812800"/>
          </a:xfrm>
        </p:grpSpPr>
        <p:sp>
          <p:nvSpPr>
            <p:cNvPr name="Freeform 77" id="7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78" id="7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U</a:t>
              </a:r>
            </a:p>
          </p:txBody>
        </p:sp>
      </p:grpSp>
      <p:sp>
        <p:nvSpPr>
          <p:cNvPr name="AutoShape 79" id="79"/>
          <p:cNvSpPr/>
          <p:nvPr/>
        </p:nvSpPr>
        <p:spPr>
          <a:xfrm rot="-1072361">
            <a:off x="10689169" y="5671638"/>
            <a:ext cx="978949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80" id="80"/>
          <p:cNvSpPr/>
          <p:nvPr/>
        </p:nvSpPr>
        <p:spPr>
          <a:xfrm rot="-3351382">
            <a:off x="11157286" y="6420807"/>
            <a:ext cx="5025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81" id="81"/>
          <p:cNvSpPr/>
          <p:nvPr/>
        </p:nvSpPr>
        <p:spPr>
          <a:xfrm rot="-3351382">
            <a:off x="13258861" y="6285058"/>
            <a:ext cx="5025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bg>
      <p:bgPr>
        <a:solidFill>
          <a:srgbClr val="FAE8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3559" y="8872807"/>
            <a:ext cx="6273372" cy="260316"/>
            <a:chOff x="0" y="0"/>
            <a:chExt cx="1652246" cy="6856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652246" cy="68560"/>
            </a:xfrm>
            <a:custGeom>
              <a:avLst/>
              <a:gdLst/>
              <a:ahLst/>
              <a:cxnLst/>
              <a:rect r="r" b="b" t="t" l="l"/>
              <a:pathLst>
                <a:path h="68560" w="1652246">
                  <a:moveTo>
                    <a:pt x="0" y="0"/>
                  </a:moveTo>
                  <a:lnTo>
                    <a:pt x="1652246" y="0"/>
                  </a:lnTo>
                  <a:lnTo>
                    <a:pt x="1652246" y="68560"/>
                  </a:lnTo>
                  <a:lnTo>
                    <a:pt x="0" y="68560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60226" y="5357884"/>
            <a:ext cx="6783569" cy="406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P point to parent of X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make color of P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and G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RC,  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do the same as this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else, if X is LC (nodes are in &gt; position)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 through X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color P as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G as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 through G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do nothing. 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the root node is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recolor to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3559" y="292326"/>
            <a:ext cx="6050964" cy="532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new node be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X,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 Bold"/>
              </a:rPr>
              <a:t>do BST insertion through root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after finding position, let the PARENT ptr of X point to the position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grandparent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uncle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family tree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LC, check U's color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red,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recolor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make colors of P and U to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G to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rotation cases,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then recolor if needed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X is RC (nodes are in &lt; position)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P(point of rotation for rotations)</a:t>
            </a:r>
          </a:p>
          <a:p>
            <a:pPr algn="just">
              <a:lnSpc>
                <a:spcPts val="2520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11381835" y="1693411"/>
            <a:ext cx="1461241" cy="1309401"/>
            <a:chOff x="0" y="0"/>
            <a:chExt cx="436943" cy="391539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436943" cy="391539"/>
            </a:xfrm>
            <a:custGeom>
              <a:avLst/>
              <a:gdLst/>
              <a:ahLst/>
              <a:cxnLst/>
              <a:rect r="r" b="b" t="t" l="l"/>
              <a:pathLst>
                <a:path h="391539" w="436943">
                  <a:moveTo>
                    <a:pt x="218471" y="0"/>
                  </a:moveTo>
                  <a:lnTo>
                    <a:pt x="436943" y="391539"/>
                  </a:lnTo>
                  <a:lnTo>
                    <a:pt x="0" y="391539"/>
                  </a:lnTo>
                  <a:lnTo>
                    <a:pt x="21847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2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007324" y="1035696"/>
            <a:ext cx="1153363" cy="524821"/>
            <a:chOff x="0" y="0"/>
            <a:chExt cx="303766" cy="138225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root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084079" y="1035696"/>
            <a:ext cx="1153363" cy="524821"/>
            <a:chOff x="0" y="0"/>
            <a:chExt cx="303766" cy="138225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NIL</a:t>
              </a:r>
            </a:p>
          </p:txBody>
        </p:sp>
      </p:grpSp>
      <p:sp>
        <p:nvSpPr>
          <p:cNvPr name="AutoShape 16" id="16"/>
          <p:cNvSpPr/>
          <p:nvPr/>
        </p:nvSpPr>
        <p:spPr>
          <a:xfrm rot="4697844">
            <a:off x="11263419" y="1935265"/>
            <a:ext cx="804314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7" id="17"/>
          <p:cNvGrpSpPr/>
          <p:nvPr/>
        </p:nvGrpSpPr>
        <p:grpSpPr>
          <a:xfrm rot="0">
            <a:off x="10434874" y="3244719"/>
            <a:ext cx="1517996" cy="1309401"/>
            <a:chOff x="0" y="0"/>
            <a:chExt cx="453914" cy="391539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1</a:t>
              </a:r>
            </a:p>
          </p:txBody>
        </p:sp>
      </p:grpSp>
      <p:sp>
        <p:nvSpPr>
          <p:cNvPr name="AutoShape 20" id="20"/>
          <p:cNvSpPr/>
          <p:nvPr/>
        </p:nvSpPr>
        <p:spPr>
          <a:xfrm rot="7442602">
            <a:off x="11126227" y="3098332"/>
            <a:ext cx="307350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1" id="21"/>
          <p:cNvSpPr/>
          <p:nvPr/>
        </p:nvSpPr>
        <p:spPr>
          <a:xfrm rot="3615702">
            <a:off x="12729118" y="3088363"/>
            <a:ext cx="294499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2" id="22"/>
          <p:cNvSpPr/>
          <p:nvPr/>
        </p:nvSpPr>
        <p:spPr>
          <a:xfrm rot="7661433">
            <a:off x="11339371" y="4692271"/>
            <a:ext cx="603600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3" id="23"/>
          <p:cNvSpPr/>
          <p:nvPr/>
        </p:nvSpPr>
        <p:spPr>
          <a:xfrm rot="7404397">
            <a:off x="10003698" y="4716083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4" id="24"/>
          <p:cNvSpPr/>
          <p:nvPr/>
        </p:nvSpPr>
        <p:spPr>
          <a:xfrm rot="1189960">
            <a:off x="12067064" y="1771684"/>
            <a:ext cx="573713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5" id="25"/>
          <p:cNvSpPr/>
          <p:nvPr/>
        </p:nvSpPr>
        <p:spPr>
          <a:xfrm rot="-3410889">
            <a:off x="11218377" y="3216220"/>
            <a:ext cx="530156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6" id="26"/>
          <p:cNvGrpSpPr/>
          <p:nvPr/>
        </p:nvGrpSpPr>
        <p:grpSpPr>
          <a:xfrm rot="0">
            <a:off x="12190411" y="3235270"/>
            <a:ext cx="1517996" cy="1309401"/>
            <a:chOff x="0" y="0"/>
            <a:chExt cx="453914" cy="391539"/>
          </a:xfrm>
        </p:grpSpPr>
        <p:sp>
          <p:nvSpPr>
            <p:cNvPr name="Freeform 27" id="27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5</a:t>
              </a:r>
            </a:p>
          </p:txBody>
        </p:sp>
      </p:grpSp>
      <p:sp>
        <p:nvSpPr>
          <p:cNvPr name="AutoShape 29" id="29"/>
          <p:cNvSpPr/>
          <p:nvPr/>
        </p:nvSpPr>
        <p:spPr>
          <a:xfrm rot="-6973007">
            <a:off x="12422755" y="3265079"/>
            <a:ext cx="47601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0" id="30"/>
          <p:cNvGrpSpPr/>
          <p:nvPr/>
        </p:nvGrpSpPr>
        <p:grpSpPr>
          <a:xfrm rot="0">
            <a:off x="13049052" y="4670401"/>
            <a:ext cx="1517996" cy="1309401"/>
            <a:chOff x="0" y="0"/>
            <a:chExt cx="453914" cy="391539"/>
          </a:xfrm>
        </p:grpSpPr>
        <p:sp>
          <p:nvSpPr>
            <p:cNvPr name="Freeform 31" id="31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9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1147503" y="4912042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34" id="34"/>
          <p:cNvSpPr/>
          <p:nvPr/>
        </p:nvSpPr>
        <p:spPr>
          <a:xfrm rot="3290379">
            <a:off x="13644857" y="4566688"/>
            <a:ext cx="20711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5" id="35"/>
          <p:cNvSpPr/>
          <p:nvPr/>
        </p:nvSpPr>
        <p:spPr>
          <a:xfrm rot="8061389">
            <a:off x="11956423" y="4706137"/>
            <a:ext cx="449168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6" id="36"/>
          <p:cNvSpPr/>
          <p:nvPr/>
        </p:nvSpPr>
        <p:spPr>
          <a:xfrm rot="-7011515">
            <a:off x="13261209" y="4785287"/>
            <a:ext cx="54165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7" id="37"/>
          <p:cNvSpPr/>
          <p:nvPr/>
        </p:nvSpPr>
        <p:spPr>
          <a:xfrm rot="3981918">
            <a:off x="14393086" y="6232925"/>
            <a:ext cx="388402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8" id="38"/>
          <p:cNvSpPr/>
          <p:nvPr/>
        </p:nvSpPr>
        <p:spPr>
          <a:xfrm rot="4667705">
            <a:off x="12931985" y="6134727"/>
            <a:ext cx="338071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9" id="39"/>
          <p:cNvGrpSpPr/>
          <p:nvPr/>
        </p:nvGrpSpPr>
        <p:grpSpPr>
          <a:xfrm rot="0">
            <a:off x="14250823" y="6886683"/>
            <a:ext cx="672929" cy="672929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X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0322769" y="6401900"/>
            <a:ext cx="1517996" cy="1309401"/>
            <a:chOff x="0" y="0"/>
            <a:chExt cx="453914" cy="391539"/>
          </a:xfrm>
        </p:grpSpPr>
        <p:sp>
          <p:nvSpPr>
            <p:cNvPr name="Freeform 43" id="43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3</a:t>
              </a:r>
            </a:p>
          </p:txBody>
        </p:sp>
      </p:grpSp>
      <p:sp>
        <p:nvSpPr>
          <p:cNvPr name="AutoShape 45" id="45"/>
          <p:cNvSpPr/>
          <p:nvPr/>
        </p:nvSpPr>
        <p:spPr>
          <a:xfrm rot="-9674571">
            <a:off x="13495655" y="7079370"/>
            <a:ext cx="775768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6" id="46"/>
          <p:cNvGrpSpPr/>
          <p:nvPr/>
        </p:nvGrpSpPr>
        <p:grpSpPr>
          <a:xfrm rot="0">
            <a:off x="11264997" y="4885766"/>
            <a:ext cx="1517996" cy="1309401"/>
            <a:chOff x="0" y="0"/>
            <a:chExt cx="453914" cy="391539"/>
          </a:xfrm>
        </p:grpSpPr>
        <p:sp>
          <p:nvSpPr>
            <p:cNvPr name="Freeform 47" id="47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4</a:t>
              </a:r>
            </a:p>
          </p:txBody>
        </p:sp>
      </p:grpSp>
      <p:sp>
        <p:nvSpPr>
          <p:cNvPr name="AutoShape 49" id="49"/>
          <p:cNvSpPr/>
          <p:nvPr/>
        </p:nvSpPr>
        <p:spPr>
          <a:xfrm rot="7869608">
            <a:off x="12263588" y="6347156"/>
            <a:ext cx="52851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0" id="50"/>
          <p:cNvSpPr/>
          <p:nvPr/>
        </p:nvSpPr>
        <p:spPr>
          <a:xfrm rot="8248747">
            <a:off x="11043717" y="6285058"/>
            <a:ext cx="289385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1" id="51"/>
          <p:cNvSpPr/>
          <p:nvPr/>
        </p:nvSpPr>
        <p:spPr>
          <a:xfrm rot="-3351382">
            <a:off x="12102651" y="4816852"/>
            <a:ext cx="5025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52" id="52"/>
          <p:cNvSpPr txBox="true"/>
          <p:nvPr/>
        </p:nvSpPr>
        <p:spPr>
          <a:xfrm rot="0">
            <a:off x="9816577" y="4976556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8901998" y="-133350"/>
            <a:ext cx="7436740" cy="1169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9"/>
              </a:lnSpc>
            </a:pPr>
            <a:r>
              <a:rPr lang="en-US" sz="6849">
                <a:solidFill>
                  <a:srgbClr val="000000"/>
                </a:solidFill>
                <a:latin typeface="Lovelo"/>
              </a:rPr>
              <a:t>{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2, 1,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4,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5,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9,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3, 6, 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7}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2623763" y="167088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4432748" y="640175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1892420" y="6490442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57" id="57"/>
          <p:cNvSpPr/>
          <p:nvPr/>
        </p:nvSpPr>
        <p:spPr>
          <a:xfrm rot="7524432">
            <a:off x="11384533" y="7845878"/>
            <a:ext cx="47036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8" id="58"/>
          <p:cNvSpPr/>
          <p:nvPr/>
        </p:nvSpPr>
        <p:spPr>
          <a:xfrm rot="7404397">
            <a:off x="9933986" y="7916825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59" id="59"/>
          <p:cNvSpPr txBox="true"/>
          <p:nvPr/>
        </p:nvSpPr>
        <p:spPr>
          <a:xfrm rot="0">
            <a:off x="9746865" y="8179458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1072687" y="8085594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grpSp>
        <p:nvGrpSpPr>
          <p:cNvPr name="Group 61" id="61"/>
          <p:cNvGrpSpPr/>
          <p:nvPr/>
        </p:nvGrpSpPr>
        <p:grpSpPr>
          <a:xfrm rot="0">
            <a:off x="12377758" y="6318992"/>
            <a:ext cx="1517996" cy="1309401"/>
            <a:chOff x="0" y="0"/>
            <a:chExt cx="453914" cy="391539"/>
          </a:xfrm>
        </p:grpSpPr>
        <p:sp>
          <p:nvSpPr>
            <p:cNvPr name="Freeform 62" id="62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6</a:t>
              </a:r>
            </a:p>
          </p:txBody>
        </p:sp>
      </p:grpSp>
      <p:sp>
        <p:nvSpPr>
          <p:cNvPr name="AutoShape 64" id="64"/>
          <p:cNvSpPr/>
          <p:nvPr/>
        </p:nvSpPr>
        <p:spPr>
          <a:xfrm rot="3600000">
            <a:off x="13701953" y="7794385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5" id="65"/>
          <p:cNvSpPr/>
          <p:nvPr/>
        </p:nvSpPr>
        <p:spPr>
          <a:xfrm rot="7404397">
            <a:off x="12015095" y="7822960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66" id="66"/>
          <p:cNvSpPr txBox="true"/>
          <p:nvPr/>
        </p:nvSpPr>
        <p:spPr>
          <a:xfrm rot="0">
            <a:off x="11827974" y="8085594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3814451" y="8033206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grpSp>
        <p:nvGrpSpPr>
          <p:cNvPr name="Group 68" id="68"/>
          <p:cNvGrpSpPr/>
          <p:nvPr/>
        </p:nvGrpSpPr>
        <p:grpSpPr>
          <a:xfrm rot="0">
            <a:off x="14432008" y="3467617"/>
            <a:ext cx="672929" cy="672929"/>
            <a:chOff x="0" y="0"/>
            <a:chExt cx="812800" cy="812800"/>
          </a:xfrm>
        </p:grpSpPr>
        <p:sp>
          <p:nvSpPr>
            <p:cNvPr name="Freeform 69" id="6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G</a:t>
              </a:r>
            </a:p>
          </p:txBody>
        </p:sp>
      </p:grpSp>
      <p:sp>
        <p:nvSpPr>
          <p:cNvPr name="AutoShape 71" id="71"/>
          <p:cNvSpPr/>
          <p:nvPr/>
        </p:nvSpPr>
        <p:spPr>
          <a:xfrm rot="10532870">
            <a:off x="13327239" y="3827976"/>
            <a:ext cx="1106439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72" id="72"/>
          <p:cNvGrpSpPr/>
          <p:nvPr/>
        </p:nvGrpSpPr>
        <p:grpSpPr>
          <a:xfrm rot="0">
            <a:off x="14995674" y="4713530"/>
            <a:ext cx="672929" cy="672929"/>
            <a:chOff x="0" y="0"/>
            <a:chExt cx="812800" cy="812800"/>
          </a:xfrm>
        </p:grpSpPr>
        <p:sp>
          <p:nvSpPr>
            <p:cNvPr name="Freeform 73" id="7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P</a:t>
              </a:r>
            </a:p>
          </p:txBody>
        </p:sp>
      </p:grpSp>
      <p:sp>
        <p:nvSpPr>
          <p:cNvPr name="AutoShape 75" id="75"/>
          <p:cNvSpPr/>
          <p:nvPr/>
        </p:nvSpPr>
        <p:spPr>
          <a:xfrm rot="9989102">
            <a:off x="14175910" y="5207823"/>
            <a:ext cx="840645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76" id="76"/>
          <p:cNvGrpSpPr/>
          <p:nvPr/>
        </p:nvGrpSpPr>
        <p:grpSpPr>
          <a:xfrm rot="0">
            <a:off x="10056013" y="5607734"/>
            <a:ext cx="672929" cy="672929"/>
            <a:chOff x="0" y="0"/>
            <a:chExt cx="812800" cy="812800"/>
          </a:xfrm>
        </p:grpSpPr>
        <p:sp>
          <p:nvSpPr>
            <p:cNvPr name="Freeform 77" id="7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78" id="7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U</a:t>
              </a:r>
            </a:p>
          </p:txBody>
        </p:sp>
      </p:grpSp>
      <p:sp>
        <p:nvSpPr>
          <p:cNvPr name="AutoShape 79" id="79"/>
          <p:cNvSpPr/>
          <p:nvPr/>
        </p:nvSpPr>
        <p:spPr>
          <a:xfrm rot="-1072361">
            <a:off x="10689169" y="5671638"/>
            <a:ext cx="978949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80" id="80"/>
          <p:cNvSpPr/>
          <p:nvPr/>
        </p:nvSpPr>
        <p:spPr>
          <a:xfrm rot="-3351382">
            <a:off x="11157286" y="6420807"/>
            <a:ext cx="5025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81" id="81"/>
          <p:cNvSpPr/>
          <p:nvPr/>
        </p:nvSpPr>
        <p:spPr>
          <a:xfrm rot="-3351382">
            <a:off x="13258861" y="6285058"/>
            <a:ext cx="5025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AE8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3559" y="320901"/>
            <a:ext cx="6005242" cy="328079"/>
            <a:chOff x="0" y="0"/>
            <a:chExt cx="1581627" cy="8640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581627" cy="86408"/>
            </a:xfrm>
            <a:custGeom>
              <a:avLst/>
              <a:gdLst/>
              <a:ahLst/>
              <a:cxnLst/>
              <a:rect r="r" b="b" t="t" l="l"/>
              <a:pathLst>
                <a:path h="86408" w="1581627">
                  <a:moveTo>
                    <a:pt x="0" y="0"/>
                  </a:moveTo>
                  <a:lnTo>
                    <a:pt x="1581627" y="0"/>
                  </a:lnTo>
                  <a:lnTo>
                    <a:pt x="1581627" y="86408"/>
                  </a:lnTo>
                  <a:lnTo>
                    <a:pt x="0" y="86408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018142" y="1936005"/>
            <a:ext cx="1517996" cy="1309401"/>
            <a:chOff x="0" y="0"/>
            <a:chExt cx="453914" cy="391539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2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901998" y="-133350"/>
            <a:ext cx="7436740" cy="1169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9"/>
              </a:lnSpc>
            </a:pPr>
            <a:r>
              <a:rPr lang="en-US" sz="6849">
                <a:solidFill>
                  <a:srgbClr val="000000"/>
                </a:solidFill>
                <a:latin typeface="Lovelo"/>
              </a:rPr>
              <a:t>{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2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, 1, 4, 5, 9, 3, 6, 7}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1007324" y="1035696"/>
            <a:ext cx="1153363" cy="524821"/>
            <a:chOff x="0" y="0"/>
            <a:chExt cx="303766" cy="138225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root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084079" y="1035696"/>
            <a:ext cx="1153363" cy="524821"/>
            <a:chOff x="0" y="0"/>
            <a:chExt cx="303766" cy="138225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NIL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9536138" y="2194466"/>
            <a:ext cx="4525335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every node starts as </a:t>
            </a:r>
            <a:r>
              <a:rPr lang="en-US" sz="2399">
                <a:solidFill>
                  <a:srgbClr val="FF1616"/>
                </a:solidFill>
                <a:latin typeface="Canva Sans Bold"/>
              </a:rPr>
              <a:t>red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93559" y="5958900"/>
            <a:ext cx="6783569" cy="406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P point to parent of X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make color of P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and G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RC,  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do the same as this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else, if X is LC (nodes are in &gt; position)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 through X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color P as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G as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 through G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do nothing. 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the root node is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recolor to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3559" y="292326"/>
            <a:ext cx="6050964" cy="564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new node be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X,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 Bold"/>
              </a:rPr>
              <a:t>do BST insertion through root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after finding position, let the PARENT ptr of X point to the position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grandparent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uncle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family tree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LC, check U's color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red,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recolor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make colors of P and U to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G to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>
              <a:lnSpc>
                <a:spcPts val="2520"/>
              </a:lnSpc>
            </a:pP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rotation cases,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then recolor if needed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X is RC (nodes are in &lt; position)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P(point of rotation for rotations)</a:t>
            </a:r>
          </a:p>
          <a:p>
            <a:pPr algn="just"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bg>
      <p:bgPr>
        <a:solidFill>
          <a:srgbClr val="FAE8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2946" y="5344221"/>
            <a:ext cx="6783569" cy="406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P point to parent of X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make color of P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and G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RC,  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do the same as this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else, if X is LC (nodes are in &gt; position)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 through X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color P as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G as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 through G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do nothing. 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the root node is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recolor to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93559" y="320901"/>
            <a:ext cx="6273372" cy="604775"/>
            <a:chOff x="0" y="0"/>
            <a:chExt cx="1652246" cy="159282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652246" cy="159282"/>
            </a:xfrm>
            <a:custGeom>
              <a:avLst/>
              <a:gdLst/>
              <a:ahLst/>
              <a:cxnLst/>
              <a:rect r="r" b="b" t="t" l="l"/>
              <a:pathLst>
                <a:path h="159282" w="1652246">
                  <a:moveTo>
                    <a:pt x="0" y="0"/>
                  </a:moveTo>
                  <a:lnTo>
                    <a:pt x="1652246" y="0"/>
                  </a:lnTo>
                  <a:lnTo>
                    <a:pt x="1652246" y="159282"/>
                  </a:lnTo>
                  <a:lnTo>
                    <a:pt x="0" y="159282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93559" y="292326"/>
            <a:ext cx="6050964" cy="532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new node be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X,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 Bold"/>
              </a:rPr>
              <a:t>do BST insertion through root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after finding position, let the PARENT ptr of X point to the position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grandparent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uncle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family tree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LC, check U's color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red,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recolor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make colors of P and U to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G to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rotation cases,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then recolor if needed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X is RC (nodes are in &lt; position)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P(point of rotation for rotations)</a:t>
            </a:r>
          </a:p>
          <a:p>
            <a:pPr algn="just">
              <a:lnSpc>
                <a:spcPts val="2520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11381835" y="1693411"/>
            <a:ext cx="1461241" cy="1309401"/>
            <a:chOff x="0" y="0"/>
            <a:chExt cx="436943" cy="391539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436943" cy="391539"/>
            </a:xfrm>
            <a:custGeom>
              <a:avLst/>
              <a:gdLst/>
              <a:ahLst/>
              <a:cxnLst/>
              <a:rect r="r" b="b" t="t" l="l"/>
              <a:pathLst>
                <a:path h="391539" w="436943">
                  <a:moveTo>
                    <a:pt x="218471" y="0"/>
                  </a:moveTo>
                  <a:lnTo>
                    <a:pt x="436943" y="391539"/>
                  </a:lnTo>
                  <a:lnTo>
                    <a:pt x="0" y="391539"/>
                  </a:lnTo>
                  <a:lnTo>
                    <a:pt x="21847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2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007324" y="1035696"/>
            <a:ext cx="1153363" cy="524821"/>
            <a:chOff x="0" y="0"/>
            <a:chExt cx="303766" cy="138225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root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084079" y="1035696"/>
            <a:ext cx="1153363" cy="524821"/>
            <a:chOff x="0" y="0"/>
            <a:chExt cx="303766" cy="138225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NIL</a:t>
              </a:r>
            </a:p>
          </p:txBody>
        </p:sp>
      </p:grpSp>
      <p:sp>
        <p:nvSpPr>
          <p:cNvPr name="AutoShape 16" id="16"/>
          <p:cNvSpPr/>
          <p:nvPr/>
        </p:nvSpPr>
        <p:spPr>
          <a:xfrm rot="4697844">
            <a:off x="11263419" y="1935265"/>
            <a:ext cx="804314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7" id="17"/>
          <p:cNvGrpSpPr/>
          <p:nvPr/>
        </p:nvGrpSpPr>
        <p:grpSpPr>
          <a:xfrm rot="0">
            <a:off x="10434874" y="3244719"/>
            <a:ext cx="1517996" cy="1309401"/>
            <a:chOff x="0" y="0"/>
            <a:chExt cx="453914" cy="391539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1</a:t>
              </a:r>
            </a:p>
          </p:txBody>
        </p:sp>
      </p:grpSp>
      <p:sp>
        <p:nvSpPr>
          <p:cNvPr name="AutoShape 20" id="20"/>
          <p:cNvSpPr/>
          <p:nvPr/>
        </p:nvSpPr>
        <p:spPr>
          <a:xfrm rot="7442602">
            <a:off x="11126227" y="3098332"/>
            <a:ext cx="307350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1" id="21"/>
          <p:cNvSpPr/>
          <p:nvPr/>
        </p:nvSpPr>
        <p:spPr>
          <a:xfrm rot="3615702">
            <a:off x="12729118" y="3088363"/>
            <a:ext cx="294499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2" id="22"/>
          <p:cNvSpPr/>
          <p:nvPr/>
        </p:nvSpPr>
        <p:spPr>
          <a:xfrm rot="7661433">
            <a:off x="11339371" y="4692271"/>
            <a:ext cx="603600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3" id="23"/>
          <p:cNvSpPr/>
          <p:nvPr/>
        </p:nvSpPr>
        <p:spPr>
          <a:xfrm rot="7404397">
            <a:off x="10003698" y="4716083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4" id="24"/>
          <p:cNvSpPr/>
          <p:nvPr/>
        </p:nvSpPr>
        <p:spPr>
          <a:xfrm rot="1189960">
            <a:off x="12067064" y="1771684"/>
            <a:ext cx="573713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5" id="25"/>
          <p:cNvSpPr/>
          <p:nvPr/>
        </p:nvSpPr>
        <p:spPr>
          <a:xfrm rot="-3410889">
            <a:off x="11218377" y="3216220"/>
            <a:ext cx="530156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6" id="26"/>
          <p:cNvGrpSpPr/>
          <p:nvPr/>
        </p:nvGrpSpPr>
        <p:grpSpPr>
          <a:xfrm rot="0">
            <a:off x="12190411" y="3235270"/>
            <a:ext cx="1517996" cy="1309401"/>
            <a:chOff x="0" y="0"/>
            <a:chExt cx="453914" cy="391539"/>
          </a:xfrm>
        </p:grpSpPr>
        <p:sp>
          <p:nvSpPr>
            <p:cNvPr name="Freeform 27" id="27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5</a:t>
              </a:r>
            </a:p>
          </p:txBody>
        </p:sp>
      </p:grpSp>
      <p:sp>
        <p:nvSpPr>
          <p:cNvPr name="AutoShape 29" id="29"/>
          <p:cNvSpPr/>
          <p:nvPr/>
        </p:nvSpPr>
        <p:spPr>
          <a:xfrm rot="-6973007">
            <a:off x="12422755" y="3265079"/>
            <a:ext cx="47601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0" id="30"/>
          <p:cNvGrpSpPr/>
          <p:nvPr/>
        </p:nvGrpSpPr>
        <p:grpSpPr>
          <a:xfrm rot="0">
            <a:off x="13049052" y="4670401"/>
            <a:ext cx="1517996" cy="1309401"/>
            <a:chOff x="0" y="0"/>
            <a:chExt cx="453914" cy="391539"/>
          </a:xfrm>
        </p:grpSpPr>
        <p:sp>
          <p:nvSpPr>
            <p:cNvPr name="Freeform 31" id="31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9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1147503" y="4912042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34" id="34"/>
          <p:cNvSpPr/>
          <p:nvPr/>
        </p:nvSpPr>
        <p:spPr>
          <a:xfrm rot="3290379">
            <a:off x="13644857" y="4566688"/>
            <a:ext cx="20711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5" id="35"/>
          <p:cNvSpPr/>
          <p:nvPr/>
        </p:nvSpPr>
        <p:spPr>
          <a:xfrm rot="8061389">
            <a:off x="11956423" y="4706137"/>
            <a:ext cx="449168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6" id="36"/>
          <p:cNvSpPr/>
          <p:nvPr/>
        </p:nvSpPr>
        <p:spPr>
          <a:xfrm rot="-7011515">
            <a:off x="13261209" y="4785287"/>
            <a:ext cx="54165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7" id="37"/>
          <p:cNvSpPr/>
          <p:nvPr/>
        </p:nvSpPr>
        <p:spPr>
          <a:xfrm rot="3981918">
            <a:off x="14393086" y="6232925"/>
            <a:ext cx="388402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8" id="38"/>
          <p:cNvSpPr/>
          <p:nvPr/>
        </p:nvSpPr>
        <p:spPr>
          <a:xfrm rot="4667705">
            <a:off x="12931985" y="6134727"/>
            <a:ext cx="338071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9" id="39"/>
          <p:cNvGrpSpPr/>
          <p:nvPr/>
        </p:nvGrpSpPr>
        <p:grpSpPr>
          <a:xfrm rot="0">
            <a:off x="15256545" y="1299614"/>
            <a:ext cx="672929" cy="672929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X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0322769" y="6401900"/>
            <a:ext cx="1517996" cy="1309401"/>
            <a:chOff x="0" y="0"/>
            <a:chExt cx="453914" cy="391539"/>
          </a:xfrm>
        </p:grpSpPr>
        <p:sp>
          <p:nvSpPr>
            <p:cNvPr name="Freeform 43" id="43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3</a:t>
              </a:r>
            </a:p>
          </p:txBody>
        </p:sp>
      </p:grpSp>
      <p:sp>
        <p:nvSpPr>
          <p:cNvPr name="AutoShape 45" id="45"/>
          <p:cNvSpPr/>
          <p:nvPr/>
        </p:nvSpPr>
        <p:spPr>
          <a:xfrm rot="8527920">
            <a:off x="14792698" y="1776146"/>
            <a:ext cx="518432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6" id="46"/>
          <p:cNvGrpSpPr/>
          <p:nvPr/>
        </p:nvGrpSpPr>
        <p:grpSpPr>
          <a:xfrm rot="0">
            <a:off x="11264997" y="4885766"/>
            <a:ext cx="1517996" cy="1309401"/>
            <a:chOff x="0" y="0"/>
            <a:chExt cx="453914" cy="391539"/>
          </a:xfrm>
        </p:grpSpPr>
        <p:sp>
          <p:nvSpPr>
            <p:cNvPr name="Freeform 47" id="47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4</a:t>
              </a:r>
            </a:p>
          </p:txBody>
        </p:sp>
      </p:grpSp>
      <p:sp>
        <p:nvSpPr>
          <p:cNvPr name="AutoShape 49" id="49"/>
          <p:cNvSpPr/>
          <p:nvPr/>
        </p:nvSpPr>
        <p:spPr>
          <a:xfrm rot="7869608">
            <a:off x="12263588" y="6347156"/>
            <a:ext cx="52851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0" id="50"/>
          <p:cNvSpPr/>
          <p:nvPr/>
        </p:nvSpPr>
        <p:spPr>
          <a:xfrm rot="8248747">
            <a:off x="11043717" y="6285058"/>
            <a:ext cx="289385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1" id="51"/>
          <p:cNvSpPr/>
          <p:nvPr/>
        </p:nvSpPr>
        <p:spPr>
          <a:xfrm rot="-3351382">
            <a:off x="12102651" y="4816852"/>
            <a:ext cx="5025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52" id="52"/>
          <p:cNvSpPr txBox="true"/>
          <p:nvPr/>
        </p:nvSpPr>
        <p:spPr>
          <a:xfrm rot="0">
            <a:off x="9816577" y="4976556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8901998" y="-133350"/>
            <a:ext cx="7436740" cy="1169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9"/>
              </a:lnSpc>
            </a:pPr>
            <a:r>
              <a:rPr lang="en-US" sz="6849">
                <a:solidFill>
                  <a:srgbClr val="000000"/>
                </a:solidFill>
                <a:latin typeface="Lovelo"/>
              </a:rPr>
              <a:t>{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2, 1,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4,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5,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9,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3, 6, 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7}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2623763" y="167088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4432748" y="640175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1892420" y="6490442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57" id="57"/>
          <p:cNvSpPr/>
          <p:nvPr/>
        </p:nvSpPr>
        <p:spPr>
          <a:xfrm rot="7524432">
            <a:off x="11384533" y="7845878"/>
            <a:ext cx="47036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8" id="58"/>
          <p:cNvSpPr/>
          <p:nvPr/>
        </p:nvSpPr>
        <p:spPr>
          <a:xfrm rot="7404397">
            <a:off x="9933986" y="7916825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59" id="59"/>
          <p:cNvSpPr txBox="true"/>
          <p:nvPr/>
        </p:nvSpPr>
        <p:spPr>
          <a:xfrm rot="0">
            <a:off x="9746865" y="8179458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1072687" y="8085594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grpSp>
        <p:nvGrpSpPr>
          <p:cNvPr name="Group 61" id="61"/>
          <p:cNvGrpSpPr/>
          <p:nvPr/>
        </p:nvGrpSpPr>
        <p:grpSpPr>
          <a:xfrm rot="0">
            <a:off x="12377758" y="6318992"/>
            <a:ext cx="1517996" cy="1309401"/>
            <a:chOff x="0" y="0"/>
            <a:chExt cx="453914" cy="391539"/>
          </a:xfrm>
        </p:grpSpPr>
        <p:sp>
          <p:nvSpPr>
            <p:cNvPr name="Freeform 62" id="62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6</a:t>
              </a:r>
            </a:p>
          </p:txBody>
        </p:sp>
      </p:grpSp>
      <p:sp>
        <p:nvSpPr>
          <p:cNvPr name="AutoShape 64" id="64"/>
          <p:cNvSpPr/>
          <p:nvPr/>
        </p:nvSpPr>
        <p:spPr>
          <a:xfrm rot="3600000">
            <a:off x="13701953" y="7794385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5" id="65"/>
          <p:cNvSpPr/>
          <p:nvPr/>
        </p:nvSpPr>
        <p:spPr>
          <a:xfrm rot="7404397">
            <a:off x="12015095" y="7822960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66" id="66"/>
          <p:cNvSpPr txBox="true"/>
          <p:nvPr/>
        </p:nvSpPr>
        <p:spPr>
          <a:xfrm rot="0">
            <a:off x="11827974" y="8085594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3814451" y="8033206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68" id="68"/>
          <p:cNvSpPr/>
          <p:nvPr/>
        </p:nvSpPr>
        <p:spPr>
          <a:xfrm rot="-3351382">
            <a:off x="11157286" y="6420807"/>
            <a:ext cx="5025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9" id="69"/>
          <p:cNvSpPr/>
          <p:nvPr/>
        </p:nvSpPr>
        <p:spPr>
          <a:xfrm rot="-3351382">
            <a:off x="13258861" y="6285058"/>
            <a:ext cx="5025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70" id="70"/>
          <p:cNvGrpSpPr/>
          <p:nvPr/>
        </p:nvGrpSpPr>
        <p:grpSpPr>
          <a:xfrm rot="0">
            <a:off x="13708784" y="1299614"/>
            <a:ext cx="1517996" cy="1309401"/>
            <a:chOff x="0" y="0"/>
            <a:chExt cx="453914" cy="391539"/>
          </a:xfrm>
        </p:grpSpPr>
        <p:sp>
          <p:nvSpPr>
            <p:cNvPr name="Freeform 71" id="71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7</a:t>
              </a:r>
            </a:p>
          </p:txBody>
        </p:sp>
      </p:grpSp>
      <p:sp>
        <p:nvSpPr>
          <p:cNvPr name="TextBox 73" id="73"/>
          <p:cNvSpPr txBox="true"/>
          <p:nvPr/>
        </p:nvSpPr>
        <p:spPr>
          <a:xfrm rot="0">
            <a:off x="14086253" y="2705241"/>
            <a:ext cx="3686442" cy="2072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following BST insertion:</a:t>
            </a:r>
          </a:p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7 &gt; 2 --&gt; to the </a:t>
            </a:r>
            <a:r>
              <a:rPr lang="en-US" sz="2399">
                <a:solidFill>
                  <a:srgbClr val="000000"/>
                </a:solidFill>
                <a:latin typeface="Canva Sans Bold"/>
              </a:rPr>
              <a:t>RC of 2</a:t>
            </a:r>
          </a:p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7 &gt; 5 --&gt; to the </a:t>
            </a:r>
            <a:r>
              <a:rPr lang="en-US" sz="2399">
                <a:solidFill>
                  <a:srgbClr val="000000"/>
                </a:solidFill>
                <a:latin typeface="Canva Sans Bold"/>
              </a:rPr>
              <a:t>RC of 5</a:t>
            </a:r>
          </a:p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7 &lt; 9 --&gt; to the </a:t>
            </a:r>
            <a:r>
              <a:rPr lang="en-US" sz="2399">
                <a:solidFill>
                  <a:srgbClr val="000000"/>
                </a:solidFill>
                <a:latin typeface="Canva Sans Bold"/>
              </a:rPr>
              <a:t>LC of 9</a:t>
            </a:r>
          </a:p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7 &gt; 6 --&gt; to the </a:t>
            </a:r>
            <a:r>
              <a:rPr lang="en-US" sz="2399">
                <a:solidFill>
                  <a:srgbClr val="000000"/>
                </a:solidFill>
                <a:latin typeface="Canva Sans Bold"/>
              </a:rPr>
              <a:t>RC of 6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bg>
      <p:bgPr>
        <a:solidFill>
          <a:srgbClr val="FAE8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2946" y="5344221"/>
            <a:ext cx="6783569" cy="406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P point to parent of X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make color of P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and G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RC,  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do the same as this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else, if X is LC (nodes are in &gt; position)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 through X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color P as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G as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 through G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do nothing. 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the root node is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recolor to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93559" y="951878"/>
            <a:ext cx="6273372" cy="1533319"/>
            <a:chOff x="0" y="0"/>
            <a:chExt cx="1652246" cy="403837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652246" cy="403837"/>
            </a:xfrm>
            <a:custGeom>
              <a:avLst/>
              <a:gdLst/>
              <a:ahLst/>
              <a:cxnLst/>
              <a:rect r="r" b="b" t="t" l="l"/>
              <a:pathLst>
                <a:path h="403837" w="1652246">
                  <a:moveTo>
                    <a:pt x="0" y="0"/>
                  </a:moveTo>
                  <a:lnTo>
                    <a:pt x="1652246" y="0"/>
                  </a:lnTo>
                  <a:lnTo>
                    <a:pt x="1652246" y="403837"/>
                  </a:lnTo>
                  <a:lnTo>
                    <a:pt x="0" y="403837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93559" y="292326"/>
            <a:ext cx="6050964" cy="532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new node be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X,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 Bold"/>
              </a:rPr>
              <a:t>do BST insertion through root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after finding position, let the PARENT ptr of X point to the position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grandparent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uncle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family tree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LC, check U's color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red,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recolor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make colors of P and U to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G to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rotation cases,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then recolor if needed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X is RC (nodes are in &lt; position)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P(point of rotation for rotations)</a:t>
            </a:r>
          </a:p>
          <a:p>
            <a:pPr algn="just">
              <a:lnSpc>
                <a:spcPts val="2520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11381835" y="1693411"/>
            <a:ext cx="1461241" cy="1309401"/>
            <a:chOff x="0" y="0"/>
            <a:chExt cx="436943" cy="391539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436943" cy="391539"/>
            </a:xfrm>
            <a:custGeom>
              <a:avLst/>
              <a:gdLst/>
              <a:ahLst/>
              <a:cxnLst/>
              <a:rect r="r" b="b" t="t" l="l"/>
              <a:pathLst>
                <a:path h="391539" w="436943">
                  <a:moveTo>
                    <a:pt x="218471" y="0"/>
                  </a:moveTo>
                  <a:lnTo>
                    <a:pt x="436943" y="391539"/>
                  </a:lnTo>
                  <a:lnTo>
                    <a:pt x="0" y="391539"/>
                  </a:lnTo>
                  <a:lnTo>
                    <a:pt x="21847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2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007324" y="1035696"/>
            <a:ext cx="1153363" cy="524821"/>
            <a:chOff x="0" y="0"/>
            <a:chExt cx="303766" cy="138225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root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084079" y="1035696"/>
            <a:ext cx="1153363" cy="524821"/>
            <a:chOff x="0" y="0"/>
            <a:chExt cx="303766" cy="138225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NIL</a:t>
              </a:r>
            </a:p>
          </p:txBody>
        </p:sp>
      </p:grpSp>
      <p:sp>
        <p:nvSpPr>
          <p:cNvPr name="AutoShape 16" id="16"/>
          <p:cNvSpPr/>
          <p:nvPr/>
        </p:nvSpPr>
        <p:spPr>
          <a:xfrm rot="4697844">
            <a:off x="11263419" y="1935265"/>
            <a:ext cx="804314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7" id="17"/>
          <p:cNvGrpSpPr/>
          <p:nvPr/>
        </p:nvGrpSpPr>
        <p:grpSpPr>
          <a:xfrm rot="0">
            <a:off x="10434874" y="3244719"/>
            <a:ext cx="1517996" cy="1309401"/>
            <a:chOff x="0" y="0"/>
            <a:chExt cx="453914" cy="391539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1</a:t>
              </a:r>
            </a:p>
          </p:txBody>
        </p:sp>
      </p:grpSp>
      <p:sp>
        <p:nvSpPr>
          <p:cNvPr name="AutoShape 20" id="20"/>
          <p:cNvSpPr/>
          <p:nvPr/>
        </p:nvSpPr>
        <p:spPr>
          <a:xfrm rot="7442602">
            <a:off x="11126227" y="3098332"/>
            <a:ext cx="307350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1" id="21"/>
          <p:cNvSpPr/>
          <p:nvPr/>
        </p:nvSpPr>
        <p:spPr>
          <a:xfrm rot="3615702">
            <a:off x="12729118" y="3088363"/>
            <a:ext cx="294499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2" id="22"/>
          <p:cNvSpPr/>
          <p:nvPr/>
        </p:nvSpPr>
        <p:spPr>
          <a:xfrm rot="7661433">
            <a:off x="11339371" y="4692271"/>
            <a:ext cx="603600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3" id="23"/>
          <p:cNvSpPr/>
          <p:nvPr/>
        </p:nvSpPr>
        <p:spPr>
          <a:xfrm rot="7404397">
            <a:off x="10003698" y="4716083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4" id="24"/>
          <p:cNvSpPr/>
          <p:nvPr/>
        </p:nvSpPr>
        <p:spPr>
          <a:xfrm rot="1189960">
            <a:off x="12067064" y="1771684"/>
            <a:ext cx="573713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5" id="25"/>
          <p:cNvSpPr/>
          <p:nvPr/>
        </p:nvSpPr>
        <p:spPr>
          <a:xfrm rot="-3410889">
            <a:off x="11218377" y="3216220"/>
            <a:ext cx="530156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6" id="26"/>
          <p:cNvGrpSpPr/>
          <p:nvPr/>
        </p:nvGrpSpPr>
        <p:grpSpPr>
          <a:xfrm rot="0">
            <a:off x="12190411" y="3235270"/>
            <a:ext cx="1517996" cy="1309401"/>
            <a:chOff x="0" y="0"/>
            <a:chExt cx="453914" cy="391539"/>
          </a:xfrm>
        </p:grpSpPr>
        <p:sp>
          <p:nvSpPr>
            <p:cNvPr name="Freeform 27" id="27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5</a:t>
              </a:r>
            </a:p>
          </p:txBody>
        </p:sp>
      </p:grpSp>
      <p:sp>
        <p:nvSpPr>
          <p:cNvPr name="AutoShape 29" id="29"/>
          <p:cNvSpPr/>
          <p:nvPr/>
        </p:nvSpPr>
        <p:spPr>
          <a:xfrm rot="-6973007">
            <a:off x="12422755" y="3265079"/>
            <a:ext cx="47601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0" id="30"/>
          <p:cNvGrpSpPr/>
          <p:nvPr/>
        </p:nvGrpSpPr>
        <p:grpSpPr>
          <a:xfrm rot="0">
            <a:off x="13049052" y="4670401"/>
            <a:ext cx="1517996" cy="1309401"/>
            <a:chOff x="0" y="0"/>
            <a:chExt cx="453914" cy="391539"/>
          </a:xfrm>
        </p:grpSpPr>
        <p:sp>
          <p:nvSpPr>
            <p:cNvPr name="Freeform 31" id="31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9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1147503" y="4912042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34" id="34"/>
          <p:cNvSpPr/>
          <p:nvPr/>
        </p:nvSpPr>
        <p:spPr>
          <a:xfrm rot="3290379">
            <a:off x="13644857" y="4566688"/>
            <a:ext cx="20711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5" id="35"/>
          <p:cNvSpPr/>
          <p:nvPr/>
        </p:nvSpPr>
        <p:spPr>
          <a:xfrm rot="8061389">
            <a:off x="11956423" y="4706137"/>
            <a:ext cx="449168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6" id="36"/>
          <p:cNvSpPr/>
          <p:nvPr/>
        </p:nvSpPr>
        <p:spPr>
          <a:xfrm rot="-7011515">
            <a:off x="13261209" y="4785287"/>
            <a:ext cx="54165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7" id="37"/>
          <p:cNvSpPr/>
          <p:nvPr/>
        </p:nvSpPr>
        <p:spPr>
          <a:xfrm rot="3981918">
            <a:off x="14393086" y="6232925"/>
            <a:ext cx="388402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8" id="38"/>
          <p:cNvSpPr/>
          <p:nvPr/>
        </p:nvSpPr>
        <p:spPr>
          <a:xfrm rot="4667705">
            <a:off x="12931985" y="6134727"/>
            <a:ext cx="338071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9" id="39"/>
          <p:cNvGrpSpPr/>
          <p:nvPr/>
        </p:nvGrpSpPr>
        <p:grpSpPr>
          <a:xfrm rot="0">
            <a:off x="14741896" y="7902770"/>
            <a:ext cx="672929" cy="672929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X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0322769" y="6401900"/>
            <a:ext cx="1517996" cy="1309401"/>
            <a:chOff x="0" y="0"/>
            <a:chExt cx="453914" cy="391539"/>
          </a:xfrm>
        </p:grpSpPr>
        <p:sp>
          <p:nvSpPr>
            <p:cNvPr name="Freeform 43" id="43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3</a:t>
              </a:r>
            </a:p>
          </p:txBody>
        </p:sp>
      </p:grpSp>
      <p:sp>
        <p:nvSpPr>
          <p:cNvPr name="AutoShape 45" id="45"/>
          <p:cNvSpPr/>
          <p:nvPr/>
        </p:nvSpPr>
        <p:spPr>
          <a:xfrm rot="7587817">
            <a:off x="14358540" y="8413564"/>
            <a:ext cx="480904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6" id="46"/>
          <p:cNvGrpSpPr/>
          <p:nvPr/>
        </p:nvGrpSpPr>
        <p:grpSpPr>
          <a:xfrm rot="0">
            <a:off x="11264997" y="4885766"/>
            <a:ext cx="1517996" cy="1309401"/>
            <a:chOff x="0" y="0"/>
            <a:chExt cx="453914" cy="391539"/>
          </a:xfrm>
        </p:grpSpPr>
        <p:sp>
          <p:nvSpPr>
            <p:cNvPr name="Freeform 47" id="47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4</a:t>
              </a:r>
            </a:p>
          </p:txBody>
        </p:sp>
      </p:grpSp>
      <p:sp>
        <p:nvSpPr>
          <p:cNvPr name="AutoShape 49" id="49"/>
          <p:cNvSpPr/>
          <p:nvPr/>
        </p:nvSpPr>
        <p:spPr>
          <a:xfrm rot="7869608">
            <a:off x="12263588" y="6347156"/>
            <a:ext cx="52851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0" id="50"/>
          <p:cNvSpPr/>
          <p:nvPr/>
        </p:nvSpPr>
        <p:spPr>
          <a:xfrm rot="8248747">
            <a:off x="11043717" y="6285058"/>
            <a:ext cx="289385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1" id="51"/>
          <p:cNvSpPr/>
          <p:nvPr/>
        </p:nvSpPr>
        <p:spPr>
          <a:xfrm rot="-3351382">
            <a:off x="12102651" y="4816852"/>
            <a:ext cx="5025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52" id="52"/>
          <p:cNvSpPr txBox="true"/>
          <p:nvPr/>
        </p:nvSpPr>
        <p:spPr>
          <a:xfrm rot="0">
            <a:off x="9816577" y="4976556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8901998" y="-133350"/>
            <a:ext cx="7436740" cy="1169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9"/>
              </a:lnSpc>
            </a:pPr>
            <a:r>
              <a:rPr lang="en-US" sz="6849">
                <a:solidFill>
                  <a:srgbClr val="000000"/>
                </a:solidFill>
                <a:latin typeface="Lovelo"/>
              </a:rPr>
              <a:t>{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2, 1,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4,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5,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9,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3, 6, 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7}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2623763" y="167088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4432748" y="640175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1892420" y="6490442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57" id="57"/>
          <p:cNvSpPr/>
          <p:nvPr/>
        </p:nvSpPr>
        <p:spPr>
          <a:xfrm rot="7524432">
            <a:off x="11384533" y="7845878"/>
            <a:ext cx="47036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8" id="58"/>
          <p:cNvSpPr/>
          <p:nvPr/>
        </p:nvSpPr>
        <p:spPr>
          <a:xfrm rot="7404397">
            <a:off x="9933986" y="7916825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59" id="59"/>
          <p:cNvSpPr txBox="true"/>
          <p:nvPr/>
        </p:nvSpPr>
        <p:spPr>
          <a:xfrm rot="0">
            <a:off x="9746865" y="8179458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1072687" y="8085594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grpSp>
        <p:nvGrpSpPr>
          <p:cNvPr name="Group 61" id="61"/>
          <p:cNvGrpSpPr/>
          <p:nvPr/>
        </p:nvGrpSpPr>
        <p:grpSpPr>
          <a:xfrm rot="0">
            <a:off x="12377758" y="6318992"/>
            <a:ext cx="1517996" cy="1309401"/>
            <a:chOff x="0" y="0"/>
            <a:chExt cx="453914" cy="391539"/>
          </a:xfrm>
        </p:grpSpPr>
        <p:sp>
          <p:nvSpPr>
            <p:cNvPr name="Freeform 62" id="62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6</a:t>
              </a:r>
            </a:p>
          </p:txBody>
        </p:sp>
      </p:grpSp>
      <p:sp>
        <p:nvSpPr>
          <p:cNvPr name="AutoShape 64" id="64"/>
          <p:cNvSpPr/>
          <p:nvPr/>
        </p:nvSpPr>
        <p:spPr>
          <a:xfrm rot="3514244">
            <a:off x="13727186" y="7756285"/>
            <a:ext cx="459305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5" id="65"/>
          <p:cNvSpPr/>
          <p:nvPr/>
        </p:nvSpPr>
        <p:spPr>
          <a:xfrm rot="7404397">
            <a:off x="12015095" y="7822960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66" id="66"/>
          <p:cNvSpPr txBox="true"/>
          <p:nvPr/>
        </p:nvSpPr>
        <p:spPr>
          <a:xfrm rot="0">
            <a:off x="11827974" y="8085594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67" id="67"/>
          <p:cNvSpPr/>
          <p:nvPr/>
        </p:nvSpPr>
        <p:spPr>
          <a:xfrm rot="-3351382">
            <a:off x="11157286" y="6420807"/>
            <a:ext cx="5025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8" id="68"/>
          <p:cNvSpPr/>
          <p:nvPr/>
        </p:nvSpPr>
        <p:spPr>
          <a:xfrm rot="-3351382">
            <a:off x="13258861" y="6285058"/>
            <a:ext cx="5025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69" id="69"/>
          <p:cNvGrpSpPr/>
          <p:nvPr/>
        </p:nvGrpSpPr>
        <p:grpSpPr>
          <a:xfrm rot="0">
            <a:off x="13317591" y="7971294"/>
            <a:ext cx="1517996" cy="1309401"/>
            <a:chOff x="0" y="0"/>
            <a:chExt cx="453914" cy="391539"/>
          </a:xfrm>
        </p:grpSpPr>
        <p:sp>
          <p:nvSpPr>
            <p:cNvPr name="Freeform 70" id="70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7</a:t>
              </a:r>
            </a:p>
          </p:txBody>
        </p:sp>
      </p:grpSp>
      <p:sp>
        <p:nvSpPr>
          <p:cNvPr name="AutoShape 72" id="72"/>
          <p:cNvSpPr/>
          <p:nvPr/>
        </p:nvSpPr>
        <p:spPr>
          <a:xfrm rot="7524432">
            <a:off x="14420662" y="9421066"/>
            <a:ext cx="47036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73" id="73"/>
          <p:cNvSpPr/>
          <p:nvPr/>
        </p:nvSpPr>
        <p:spPr>
          <a:xfrm rot="7404397">
            <a:off x="12970115" y="9492012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74" id="74"/>
          <p:cNvSpPr txBox="true"/>
          <p:nvPr/>
        </p:nvSpPr>
        <p:spPr>
          <a:xfrm rot="0">
            <a:off x="12782994" y="9754646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14108816" y="9660781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76" id="76"/>
          <p:cNvSpPr/>
          <p:nvPr/>
        </p:nvSpPr>
        <p:spPr>
          <a:xfrm rot="-7524702">
            <a:off x="13435703" y="7925547"/>
            <a:ext cx="54540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77" id="77"/>
          <p:cNvGrpSpPr/>
          <p:nvPr/>
        </p:nvGrpSpPr>
        <p:grpSpPr>
          <a:xfrm rot="0">
            <a:off x="15234146" y="4737081"/>
            <a:ext cx="672929" cy="672929"/>
            <a:chOff x="0" y="0"/>
            <a:chExt cx="812800" cy="812800"/>
          </a:xfrm>
        </p:grpSpPr>
        <p:sp>
          <p:nvSpPr>
            <p:cNvPr name="Freeform 78" id="7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79" id="7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G</a:t>
              </a:r>
            </a:p>
          </p:txBody>
        </p:sp>
      </p:grpSp>
      <p:sp>
        <p:nvSpPr>
          <p:cNvPr name="AutoShape 80" id="80"/>
          <p:cNvSpPr/>
          <p:nvPr/>
        </p:nvSpPr>
        <p:spPr>
          <a:xfrm rot="10532870">
            <a:off x="14129376" y="5097440"/>
            <a:ext cx="1106439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81" id="81"/>
          <p:cNvGrpSpPr/>
          <p:nvPr/>
        </p:nvGrpSpPr>
        <p:grpSpPr>
          <a:xfrm rot="0">
            <a:off x="14417964" y="6955465"/>
            <a:ext cx="672929" cy="672929"/>
            <a:chOff x="0" y="0"/>
            <a:chExt cx="812800" cy="812800"/>
          </a:xfrm>
        </p:grpSpPr>
        <p:sp>
          <p:nvSpPr>
            <p:cNvPr name="Freeform 82" id="8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83" id="8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P</a:t>
              </a:r>
            </a:p>
          </p:txBody>
        </p:sp>
      </p:grpSp>
      <p:sp>
        <p:nvSpPr>
          <p:cNvPr name="AutoShape 84" id="84"/>
          <p:cNvSpPr/>
          <p:nvPr/>
        </p:nvSpPr>
        <p:spPr>
          <a:xfrm rot="-10289951">
            <a:off x="13675108" y="7167655"/>
            <a:ext cx="750631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85" id="85"/>
          <p:cNvGrpSpPr/>
          <p:nvPr/>
        </p:nvGrpSpPr>
        <p:grpSpPr>
          <a:xfrm rot="0">
            <a:off x="15664970" y="5983473"/>
            <a:ext cx="672929" cy="672929"/>
            <a:chOff x="0" y="0"/>
            <a:chExt cx="812800" cy="812800"/>
          </a:xfrm>
        </p:grpSpPr>
        <p:sp>
          <p:nvSpPr>
            <p:cNvPr name="Freeform 86" id="8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87" id="8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U</a:t>
              </a:r>
            </a:p>
          </p:txBody>
        </p:sp>
      </p:grpSp>
      <p:sp>
        <p:nvSpPr>
          <p:cNvPr name="AutoShape 88" id="88"/>
          <p:cNvSpPr/>
          <p:nvPr/>
        </p:nvSpPr>
        <p:spPr>
          <a:xfrm rot="9752196">
            <a:off x="15035840" y="6500882"/>
            <a:ext cx="659757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bg>
      <p:bgPr>
        <a:solidFill>
          <a:srgbClr val="FAE8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3559" y="2468610"/>
            <a:ext cx="6273372" cy="648772"/>
            <a:chOff x="0" y="0"/>
            <a:chExt cx="1652246" cy="17087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652246" cy="170870"/>
            </a:xfrm>
            <a:custGeom>
              <a:avLst/>
              <a:gdLst/>
              <a:ahLst/>
              <a:cxnLst/>
              <a:rect r="r" b="b" t="t" l="l"/>
              <a:pathLst>
                <a:path h="170870" w="1652246">
                  <a:moveTo>
                    <a:pt x="0" y="0"/>
                  </a:moveTo>
                  <a:lnTo>
                    <a:pt x="1652246" y="0"/>
                  </a:lnTo>
                  <a:lnTo>
                    <a:pt x="1652246" y="170870"/>
                  </a:lnTo>
                  <a:lnTo>
                    <a:pt x="0" y="170870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93559" y="3744248"/>
            <a:ext cx="6273372" cy="1628548"/>
            <a:chOff x="0" y="0"/>
            <a:chExt cx="1652246" cy="428918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652246" cy="428918"/>
            </a:xfrm>
            <a:custGeom>
              <a:avLst/>
              <a:gdLst/>
              <a:ahLst/>
              <a:cxnLst/>
              <a:rect r="r" b="b" t="t" l="l"/>
              <a:pathLst>
                <a:path h="428918" w="1652246">
                  <a:moveTo>
                    <a:pt x="0" y="0"/>
                  </a:moveTo>
                  <a:lnTo>
                    <a:pt x="1652246" y="0"/>
                  </a:lnTo>
                  <a:lnTo>
                    <a:pt x="1652246" y="428918"/>
                  </a:lnTo>
                  <a:lnTo>
                    <a:pt x="0" y="428918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93559" y="292326"/>
            <a:ext cx="6050964" cy="532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new node be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X,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 Bold"/>
              </a:rPr>
              <a:t>do BST insertion through root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after finding position, let the PARENT ptr of X point to the position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grandparent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uncle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family tree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LC, check U's color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red,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recolor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make colors of P and U to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G to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rotation cases,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then recolor if needed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X is RC (nodes are in &lt; position)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P(point of rotation for rotations)</a:t>
            </a:r>
          </a:p>
          <a:p>
            <a:pPr algn="just">
              <a:lnSpc>
                <a:spcPts val="252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62946" y="5344221"/>
            <a:ext cx="6783569" cy="406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P point to parent of X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make color of P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and G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RC,  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do the same as this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else, if X is LC (nodes are in &gt; position)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 through X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color P as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G as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 through G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do nothing. 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the root node is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recolor to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1381835" y="1693411"/>
            <a:ext cx="1461241" cy="1309401"/>
            <a:chOff x="0" y="0"/>
            <a:chExt cx="436943" cy="391539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436943" cy="391539"/>
            </a:xfrm>
            <a:custGeom>
              <a:avLst/>
              <a:gdLst/>
              <a:ahLst/>
              <a:cxnLst/>
              <a:rect r="r" b="b" t="t" l="l"/>
              <a:pathLst>
                <a:path h="391539" w="436943">
                  <a:moveTo>
                    <a:pt x="218471" y="0"/>
                  </a:moveTo>
                  <a:lnTo>
                    <a:pt x="436943" y="391539"/>
                  </a:lnTo>
                  <a:lnTo>
                    <a:pt x="0" y="391539"/>
                  </a:lnTo>
                  <a:lnTo>
                    <a:pt x="21847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2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007324" y="1035696"/>
            <a:ext cx="1153363" cy="524821"/>
            <a:chOff x="0" y="0"/>
            <a:chExt cx="303766" cy="138225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root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084079" y="1035696"/>
            <a:ext cx="1153363" cy="524821"/>
            <a:chOff x="0" y="0"/>
            <a:chExt cx="303766" cy="138225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NIL</a:t>
              </a:r>
            </a:p>
          </p:txBody>
        </p:sp>
      </p:grpSp>
      <p:sp>
        <p:nvSpPr>
          <p:cNvPr name="AutoShape 19" id="19"/>
          <p:cNvSpPr/>
          <p:nvPr/>
        </p:nvSpPr>
        <p:spPr>
          <a:xfrm rot="4697844">
            <a:off x="11263419" y="1935265"/>
            <a:ext cx="804314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0" id="20"/>
          <p:cNvGrpSpPr/>
          <p:nvPr/>
        </p:nvGrpSpPr>
        <p:grpSpPr>
          <a:xfrm rot="0">
            <a:off x="10434874" y="3244719"/>
            <a:ext cx="1517996" cy="1309401"/>
            <a:chOff x="0" y="0"/>
            <a:chExt cx="453914" cy="391539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1</a:t>
              </a:r>
            </a:p>
          </p:txBody>
        </p:sp>
      </p:grpSp>
      <p:sp>
        <p:nvSpPr>
          <p:cNvPr name="AutoShape 23" id="23"/>
          <p:cNvSpPr/>
          <p:nvPr/>
        </p:nvSpPr>
        <p:spPr>
          <a:xfrm rot="7442602">
            <a:off x="11126227" y="3098332"/>
            <a:ext cx="307350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4" id="24"/>
          <p:cNvSpPr/>
          <p:nvPr/>
        </p:nvSpPr>
        <p:spPr>
          <a:xfrm rot="3615702">
            <a:off x="12729118" y="3088363"/>
            <a:ext cx="294499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5" id="25"/>
          <p:cNvSpPr/>
          <p:nvPr/>
        </p:nvSpPr>
        <p:spPr>
          <a:xfrm rot="7661433">
            <a:off x="11339371" y="4692271"/>
            <a:ext cx="603600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6" id="26"/>
          <p:cNvSpPr/>
          <p:nvPr/>
        </p:nvSpPr>
        <p:spPr>
          <a:xfrm rot="7404397">
            <a:off x="10003698" y="4716083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7" id="27"/>
          <p:cNvSpPr/>
          <p:nvPr/>
        </p:nvSpPr>
        <p:spPr>
          <a:xfrm rot="1189960">
            <a:off x="12067064" y="1771684"/>
            <a:ext cx="573713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8" id="28"/>
          <p:cNvSpPr/>
          <p:nvPr/>
        </p:nvSpPr>
        <p:spPr>
          <a:xfrm rot="-3410889">
            <a:off x="11218377" y="3216220"/>
            <a:ext cx="530156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9" id="29"/>
          <p:cNvGrpSpPr/>
          <p:nvPr/>
        </p:nvGrpSpPr>
        <p:grpSpPr>
          <a:xfrm rot="0">
            <a:off x="12190411" y="3235270"/>
            <a:ext cx="1517996" cy="1309401"/>
            <a:chOff x="0" y="0"/>
            <a:chExt cx="453914" cy="391539"/>
          </a:xfrm>
        </p:grpSpPr>
        <p:sp>
          <p:nvSpPr>
            <p:cNvPr name="Freeform 30" id="30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5</a:t>
              </a:r>
            </a:p>
          </p:txBody>
        </p:sp>
      </p:grpSp>
      <p:sp>
        <p:nvSpPr>
          <p:cNvPr name="AutoShape 32" id="32"/>
          <p:cNvSpPr/>
          <p:nvPr/>
        </p:nvSpPr>
        <p:spPr>
          <a:xfrm rot="-6973007">
            <a:off x="12422755" y="3265079"/>
            <a:ext cx="47601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3" id="33"/>
          <p:cNvGrpSpPr/>
          <p:nvPr/>
        </p:nvGrpSpPr>
        <p:grpSpPr>
          <a:xfrm rot="0">
            <a:off x="13049052" y="4670401"/>
            <a:ext cx="1517996" cy="1309401"/>
            <a:chOff x="0" y="0"/>
            <a:chExt cx="453914" cy="391539"/>
          </a:xfrm>
        </p:grpSpPr>
        <p:sp>
          <p:nvSpPr>
            <p:cNvPr name="Freeform 34" id="34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9</a:t>
              </a: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1147503" y="4912042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37" id="37"/>
          <p:cNvSpPr/>
          <p:nvPr/>
        </p:nvSpPr>
        <p:spPr>
          <a:xfrm rot="3290379">
            <a:off x="13644857" y="4566688"/>
            <a:ext cx="20711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8" id="38"/>
          <p:cNvSpPr/>
          <p:nvPr/>
        </p:nvSpPr>
        <p:spPr>
          <a:xfrm rot="8061389">
            <a:off x="11956423" y="4706137"/>
            <a:ext cx="449168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9" id="39"/>
          <p:cNvSpPr/>
          <p:nvPr/>
        </p:nvSpPr>
        <p:spPr>
          <a:xfrm rot="-7011515">
            <a:off x="13261209" y="4785287"/>
            <a:ext cx="54165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0" id="40"/>
          <p:cNvSpPr/>
          <p:nvPr/>
        </p:nvSpPr>
        <p:spPr>
          <a:xfrm rot="3981918">
            <a:off x="14393086" y="6232925"/>
            <a:ext cx="388402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1" id="41"/>
          <p:cNvSpPr/>
          <p:nvPr/>
        </p:nvSpPr>
        <p:spPr>
          <a:xfrm rot="4667705">
            <a:off x="12931985" y="6134727"/>
            <a:ext cx="338071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2" id="42"/>
          <p:cNvGrpSpPr/>
          <p:nvPr/>
        </p:nvGrpSpPr>
        <p:grpSpPr>
          <a:xfrm rot="0">
            <a:off x="14741896" y="7902770"/>
            <a:ext cx="672929" cy="672929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X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0322769" y="6401900"/>
            <a:ext cx="1517996" cy="1309401"/>
            <a:chOff x="0" y="0"/>
            <a:chExt cx="453914" cy="391539"/>
          </a:xfrm>
        </p:grpSpPr>
        <p:sp>
          <p:nvSpPr>
            <p:cNvPr name="Freeform 46" id="46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3</a:t>
              </a:r>
            </a:p>
          </p:txBody>
        </p:sp>
      </p:grpSp>
      <p:sp>
        <p:nvSpPr>
          <p:cNvPr name="AutoShape 48" id="48"/>
          <p:cNvSpPr/>
          <p:nvPr/>
        </p:nvSpPr>
        <p:spPr>
          <a:xfrm rot="7587817">
            <a:off x="14358540" y="8413564"/>
            <a:ext cx="480904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9" id="49"/>
          <p:cNvGrpSpPr/>
          <p:nvPr/>
        </p:nvGrpSpPr>
        <p:grpSpPr>
          <a:xfrm rot="0">
            <a:off x="11264997" y="4885766"/>
            <a:ext cx="1517996" cy="1309401"/>
            <a:chOff x="0" y="0"/>
            <a:chExt cx="453914" cy="391539"/>
          </a:xfrm>
        </p:grpSpPr>
        <p:sp>
          <p:nvSpPr>
            <p:cNvPr name="Freeform 50" id="50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4</a:t>
              </a:r>
            </a:p>
          </p:txBody>
        </p:sp>
      </p:grpSp>
      <p:sp>
        <p:nvSpPr>
          <p:cNvPr name="AutoShape 52" id="52"/>
          <p:cNvSpPr/>
          <p:nvPr/>
        </p:nvSpPr>
        <p:spPr>
          <a:xfrm rot="7869608">
            <a:off x="12263588" y="6347156"/>
            <a:ext cx="52851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3" id="53"/>
          <p:cNvSpPr/>
          <p:nvPr/>
        </p:nvSpPr>
        <p:spPr>
          <a:xfrm rot="8248747">
            <a:off x="11043717" y="6285058"/>
            <a:ext cx="289385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4" id="54"/>
          <p:cNvSpPr/>
          <p:nvPr/>
        </p:nvSpPr>
        <p:spPr>
          <a:xfrm rot="-3351382">
            <a:off x="12102651" y="4816852"/>
            <a:ext cx="5025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55" id="55"/>
          <p:cNvSpPr txBox="true"/>
          <p:nvPr/>
        </p:nvSpPr>
        <p:spPr>
          <a:xfrm rot="0">
            <a:off x="9816577" y="4976556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8901998" y="-133350"/>
            <a:ext cx="7436740" cy="1169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9"/>
              </a:lnSpc>
            </a:pPr>
            <a:r>
              <a:rPr lang="en-US" sz="6849">
                <a:solidFill>
                  <a:srgbClr val="000000"/>
                </a:solidFill>
                <a:latin typeface="Lovelo"/>
              </a:rPr>
              <a:t>{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2, 1,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4,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5,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9,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3, 6, 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7}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2623763" y="167088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4432748" y="640175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1892420" y="6490442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60" id="60"/>
          <p:cNvSpPr/>
          <p:nvPr/>
        </p:nvSpPr>
        <p:spPr>
          <a:xfrm rot="7524432">
            <a:off x="11384533" y="7845878"/>
            <a:ext cx="47036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1" id="61"/>
          <p:cNvSpPr/>
          <p:nvPr/>
        </p:nvSpPr>
        <p:spPr>
          <a:xfrm rot="7404397">
            <a:off x="9933986" y="7916825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62" id="62"/>
          <p:cNvSpPr txBox="true"/>
          <p:nvPr/>
        </p:nvSpPr>
        <p:spPr>
          <a:xfrm rot="0">
            <a:off x="9746865" y="8179458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1072687" y="8085594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grpSp>
        <p:nvGrpSpPr>
          <p:cNvPr name="Group 64" id="64"/>
          <p:cNvGrpSpPr/>
          <p:nvPr/>
        </p:nvGrpSpPr>
        <p:grpSpPr>
          <a:xfrm rot="0">
            <a:off x="12377758" y="6318992"/>
            <a:ext cx="1517996" cy="1309401"/>
            <a:chOff x="0" y="0"/>
            <a:chExt cx="453914" cy="391539"/>
          </a:xfrm>
        </p:grpSpPr>
        <p:sp>
          <p:nvSpPr>
            <p:cNvPr name="Freeform 65" id="65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6</a:t>
              </a:r>
            </a:p>
          </p:txBody>
        </p:sp>
      </p:grpSp>
      <p:sp>
        <p:nvSpPr>
          <p:cNvPr name="AutoShape 67" id="67"/>
          <p:cNvSpPr/>
          <p:nvPr/>
        </p:nvSpPr>
        <p:spPr>
          <a:xfrm rot="3514244">
            <a:off x="13727186" y="7756285"/>
            <a:ext cx="459305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8" id="68"/>
          <p:cNvSpPr/>
          <p:nvPr/>
        </p:nvSpPr>
        <p:spPr>
          <a:xfrm rot="7404397">
            <a:off x="12015095" y="7822960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69" id="69"/>
          <p:cNvSpPr txBox="true"/>
          <p:nvPr/>
        </p:nvSpPr>
        <p:spPr>
          <a:xfrm rot="0">
            <a:off x="11827974" y="8085594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70" id="70"/>
          <p:cNvSpPr/>
          <p:nvPr/>
        </p:nvSpPr>
        <p:spPr>
          <a:xfrm rot="-3351382">
            <a:off x="11157286" y="6420807"/>
            <a:ext cx="5025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71" id="71"/>
          <p:cNvSpPr/>
          <p:nvPr/>
        </p:nvSpPr>
        <p:spPr>
          <a:xfrm rot="-3351382">
            <a:off x="13258861" y="6285058"/>
            <a:ext cx="5025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72" id="72"/>
          <p:cNvGrpSpPr/>
          <p:nvPr/>
        </p:nvGrpSpPr>
        <p:grpSpPr>
          <a:xfrm rot="0">
            <a:off x="13317591" y="7971294"/>
            <a:ext cx="1517996" cy="1309401"/>
            <a:chOff x="0" y="0"/>
            <a:chExt cx="453914" cy="391539"/>
          </a:xfrm>
        </p:grpSpPr>
        <p:sp>
          <p:nvSpPr>
            <p:cNvPr name="Freeform 73" id="73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7</a:t>
              </a:r>
            </a:p>
          </p:txBody>
        </p:sp>
      </p:grpSp>
      <p:sp>
        <p:nvSpPr>
          <p:cNvPr name="AutoShape 75" id="75"/>
          <p:cNvSpPr/>
          <p:nvPr/>
        </p:nvSpPr>
        <p:spPr>
          <a:xfrm rot="7524432">
            <a:off x="14420662" y="9421066"/>
            <a:ext cx="47036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76" id="76"/>
          <p:cNvSpPr/>
          <p:nvPr/>
        </p:nvSpPr>
        <p:spPr>
          <a:xfrm rot="7404397">
            <a:off x="12970115" y="9492012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77" id="77"/>
          <p:cNvSpPr txBox="true"/>
          <p:nvPr/>
        </p:nvSpPr>
        <p:spPr>
          <a:xfrm rot="0">
            <a:off x="12782994" y="9754646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14108816" y="9660781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79" id="79"/>
          <p:cNvSpPr/>
          <p:nvPr/>
        </p:nvSpPr>
        <p:spPr>
          <a:xfrm rot="-7524702">
            <a:off x="13435703" y="7925547"/>
            <a:ext cx="54540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80" id="80"/>
          <p:cNvGrpSpPr/>
          <p:nvPr/>
        </p:nvGrpSpPr>
        <p:grpSpPr>
          <a:xfrm rot="0">
            <a:off x="15234146" y="4737081"/>
            <a:ext cx="672929" cy="672929"/>
            <a:chOff x="0" y="0"/>
            <a:chExt cx="812800" cy="812800"/>
          </a:xfrm>
        </p:grpSpPr>
        <p:sp>
          <p:nvSpPr>
            <p:cNvPr name="Freeform 81" id="8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82" id="8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G</a:t>
              </a:r>
            </a:p>
          </p:txBody>
        </p:sp>
      </p:grpSp>
      <p:sp>
        <p:nvSpPr>
          <p:cNvPr name="AutoShape 83" id="83"/>
          <p:cNvSpPr/>
          <p:nvPr/>
        </p:nvSpPr>
        <p:spPr>
          <a:xfrm rot="10532870">
            <a:off x="14129376" y="5097440"/>
            <a:ext cx="1106439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84" id="84"/>
          <p:cNvGrpSpPr/>
          <p:nvPr/>
        </p:nvGrpSpPr>
        <p:grpSpPr>
          <a:xfrm rot="0">
            <a:off x="14417964" y="6955465"/>
            <a:ext cx="672929" cy="672929"/>
            <a:chOff x="0" y="0"/>
            <a:chExt cx="812800" cy="812800"/>
          </a:xfrm>
        </p:grpSpPr>
        <p:sp>
          <p:nvSpPr>
            <p:cNvPr name="Freeform 85" id="8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86" id="8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P</a:t>
              </a:r>
            </a:p>
          </p:txBody>
        </p:sp>
      </p:grpSp>
      <p:sp>
        <p:nvSpPr>
          <p:cNvPr name="AutoShape 87" id="87"/>
          <p:cNvSpPr/>
          <p:nvPr/>
        </p:nvSpPr>
        <p:spPr>
          <a:xfrm rot="-10289951">
            <a:off x="13675108" y="7167655"/>
            <a:ext cx="750631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88" id="88"/>
          <p:cNvGrpSpPr/>
          <p:nvPr/>
        </p:nvGrpSpPr>
        <p:grpSpPr>
          <a:xfrm rot="0">
            <a:off x="15664970" y="5983473"/>
            <a:ext cx="672929" cy="672929"/>
            <a:chOff x="0" y="0"/>
            <a:chExt cx="812800" cy="812800"/>
          </a:xfrm>
        </p:grpSpPr>
        <p:sp>
          <p:nvSpPr>
            <p:cNvPr name="Freeform 89" id="8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90" id="9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U</a:t>
              </a:r>
            </a:p>
          </p:txBody>
        </p:sp>
      </p:grpSp>
      <p:sp>
        <p:nvSpPr>
          <p:cNvPr name="AutoShape 91" id="91"/>
          <p:cNvSpPr/>
          <p:nvPr/>
        </p:nvSpPr>
        <p:spPr>
          <a:xfrm rot="9752196">
            <a:off x="15035840" y="6500882"/>
            <a:ext cx="659757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92" id="92"/>
          <p:cNvSpPr txBox="true"/>
          <p:nvPr/>
        </p:nvSpPr>
        <p:spPr>
          <a:xfrm rot="0">
            <a:off x="15443318" y="7352272"/>
            <a:ext cx="2186299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X points to P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bg>
      <p:bgPr>
        <a:solidFill>
          <a:srgbClr val="FAE8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3559" y="2468610"/>
            <a:ext cx="6273372" cy="648772"/>
            <a:chOff x="0" y="0"/>
            <a:chExt cx="1652246" cy="17087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652246" cy="170870"/>
            </a:xfrm>
            <a:custGeom>
              <a:avLst/>
              <a:gdLst/>
              <a:ahLst/>
              <a:cxnLst/>
              <a:rect r="r" b="b" t="t" l="l"/>
              <a:pathLst>
                <a:path h="170870" w="1652246">
                  <a:moveTo>
                    <a:pt x="0" y="0"/>
                  </a:moveTo>
                  <a:lnTo>
                    <a:pt x="1652246" y="0"/>
                  </a:lnTo>
                  <a:lnTo>
                    <a:pt x="1652246" y="170870"/>
                  </a:lnTo>
                  <a:lnTo>
                    <a:pt x="0" y="170870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93559" y="5410010"/>
            <a:ext cx="6273372" cy="302872"/>
            <a:chOff x="0" y="0"/>
            <a:chExt cx="1652246" cy="79769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652246" cy="79769"/>
            </a:xfrm>
            <a:custGeom>
              <a:avLst/>
              <a:gdLst/>
              <a:ahLst/>
              <a:cxnLst/>
              <a:rect r="r" b="b" t="t" l="l"/>
              <a:pathLst>
                <a:path h="79769" w="1652246">
                  <a:moveTo>
                    <a:pt x="0" y="0"/>
                  </a:moveTo>
                  <a:lnTo>
                    <a:pt x="1652246" y="0"/>
                  </a:lnTo>
                  <a:lnTo>
                    <a:pt x="1652246" y="79769"/>
                  </a:lnTo>
                  <a:lnTo>
                    <a:pt x="0" y="79769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93559" y="292326"/>
            <a:ext cx="6050964" cy="532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new node be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X,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 Bold"/>
              </a:rPr>
              <a:t>do BST insertion through root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after finding position, let the PARENT ptr of X point to the position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grandparent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uncle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family tree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LC, check U's color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red,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recolor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make colors of P and U to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G to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rotation cases,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then recolor if needed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X is RC (nodes are in &lt; position)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P(point of rotation for rotations)</a:t>
            </a:r>
          </a:p>
          <a:p>
            <a:pPr algn="just">
              <a:lnSpc>
                <a:spcPts val="252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62946" y="5344221"/>
            <a:ext cx="6783569" cy="406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P point to parent of X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make color of P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and G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RC,  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do the same as this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else, if X is LC (nodes are in &gt; position)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 through X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color P as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G as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 through G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do nothing. 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the root node is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recolor to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1381835" y="1693411"/>
            <a:ext cx="1461241" cy="1309401"/>
            <a:chOff x="0" y="0"/>
            <a:chExt cx="436943" cy="391539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436943" cy="391539"/>
            </a:xfrm>
            <a:custGeom>
              <a:avLst/>
              <a:gdLst/>
              <a:ahLst/>
              <a:cxnLst/>
              <a:rect r="r" b="b" t="t" l="l"/>
              <a:pathLst>
                <a:path h="391539" w="436943">
                  <a:moveTo>
                    <a:pt x="218471" y="0"/>
                  </a:moveTo>
                  <a:lnTo>
                    <a:pt x="436943" y="391539"/>
                  </a:lnTo>
                  <a:lnTo>
                    <a:pt x="0" y="391539"/>
                  </a:lnTo>
                  <a:lnTo>
                    <a:pt x="21847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2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007324" y="1035696"/>
            <a:ext cx="1153363" cy="524821"/>
            <a:chOff x="0" y="0"/>
            <a:chExt cx="303766" cy="138225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root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084079" y="1035696"/>
            <a:ext cx="1153363" cy="524821"/>
            <a:chOff x="0" y="0"/>
            <a:chExt cx="303766" cy="138225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NIL</a:t>
              </a:r>
            </a:p>
          </p:txBody>
        </p:sp>
      </p:grpSp>
      <p:sp>
        <p:nvSpPr>
          <p:cNvPr name="AutoShape 19" id="19"/>
          <p:cNvSpPr/>
          <p:nvPr/>
        </p:nvSpPr>
        <p:spPr>
          <a:xfrm rot="4697844">
            <a:off x="11263419" y="1935265"/>
            <a:ext cx="804314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0" id="20"/>
          <p:cNvGrpSpPr/>
          <p:nvPr/>
        </p:nvGrpSpPr>
        <p:grpSpPr>
          <a:xfrm rot="0">
            <a:off x="10434874" y="3244719"/>
            <a:ext cx="1517996" cy="1309401"/>
            <a:chOff x="0" y="0"/>
            <a:chExt cx="453914" cy="391539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1</a:t>
              </a:r>
            </a:p>
          </p:txBody>
        </p:sp>
      </p:grpSp>
      <p:sp>
        <p:nvSpPr>
          <p:cNvPr name="AutoShape 23" id="23"/>
          <p:cNvSpPr/>
          <p:nvPr/>
        </p:nvSpPr>
        <p:spPr>
          <a:xfrm rot="7442602">
            <a:off x="11126227" y="3098332"/>
            <a:ext cx="307350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4" id="24"/>
          <p:cNvSpPr/>
          <p:nvPr/>
        </p:nvSpPr>
        <p:spPr>
          <a:xfrm rot="3615702">
            <a:off x="12729118" y="3088363"/>
            <a:ext cx="294499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5" id="25"/>
          <p:cNvSpPr/>
          <p:nvPr/>
        </p:nvSpPr>
        <p:spPr>
          <a:xfrm rot="7661433">
            <a:off x="11339371" y="4692271"/>
            <a:ext cx="603600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6" id="26"/>
          <p:cNvSpPr/>
          <p:nvPr/>
        </p:nvSpPr>
        <p:spPr>
          <a:xfrm rot="7404397">
            <a:off x="10003698" y="4716083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7" id="27"/>
          <p:cNvSpPr/>
          <p:nvPr/>
        </p:nvSpPr>
        <p:spPr>
          <a:xfrm rot="1189960">
            <a:off x="12067064" y="1771684"/>
            <a:ext cx="573713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8" id="28"/>
          <p:cNvSpPr/>
          <p:nvPr/>
        </p:nvSpPr>
        <p:spPr>
          <a:xfrm rot="-3410889">
            <a:off x="11218377" y="3216220"/>
            <a:ext cx="530156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9" id="29"/>
          <p:cNvGrpSpPr/>
          <p:nvPr/>
        </p:nvGrpSpPr>
        <p:grpSpPr>
          <a:xfrm rot="0">
            <a:off x="12190411" y="3235270"/>
            <a:ext cx="1517996" cy="1309401"/>
            <a:chOff x="0" y="0"/>
            <a:chExt cx="453914" cy="391539"/>
          </a:xfrm>
        </p:grpSpPr>
        <p:sp>
          <p:nvSpPr>
            <p:cNvPr name="Freeform 30" id="30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5</a:t>
              </a:r>
            </a:p>
          </p:txBody>
        </p:sp>
      </p:grpSp>
      <p:sp>
        <p:nvSpPr>
          <p:cNvPr name="AutoShape 32" id="32"/>
          <p:cNvSpPr/>
          <p:nvPr/>
        </p:nvSpPr>
        <p:spPr>
          <a:xfrm rot="-6973007">
            <a:off x="12422755" y="3265079"/>
            <a:ext cx="47601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3" id="33"/>
          <p:cNvGrpSpPr/>
          <p:nvPr/>
        </p:nvGrpSpPr>
        <p:grpSpPr>
          <a:xfrm rot="0">
            <a:off x="13049052" y="4670401"/>
            <a:ext cx="1517996" cy="1309401"/>
            <a:chOff x="0" y="0"/>
            <a:chExt cx="453914" cy="391539"/>
          </a:xfrm>
        </p:grpSpPr>
        <p:sp>
          <p:nvSpPr>
            <p:cNvPr name="Freeform 34" id="34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9</a:t>
              </a: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1147503" y="4912042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37" id="37"/>
          <p:cNvSpPr/>
          <p:nvPr/>
        </p:nvSpPr>
        <p:spPr>
          <a:xfrm rot="3290379">
            <a:off x="13644857" y="4566688"/>
            <a:ext cx="20711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8" id="38"/>
          <p:cNvSpPr/>
          <p:nvPr/>
        </p:nvSpPr>
        <p:spPr>
          <a:xfrm rot="8061389">
            <a:off x="11956423" y="4706137"/>
            <a:ext cx="449168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9" id="39"/>
          <p:cNvSpPr/>
          <p:nvPr/>
        </p:nvSpPr>
        <p:spPr>
          <a:xfrm rot="-7011515">
            <a:off x="13261209" y="4785287"/>
            <a:ext cx="54165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0" id="40"/>
          <p:cNvSpPr/>
          <p:nvPr/>
        </p:nvSpPr>
        <p:spPr>
          <a:xfrm rot="3981918">
            <a:off x="14393086" y="6232925"/>
            <a:ext cx="388402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1" id="41"/>
          <p:cNvSpPr/>
          <p:nvPr/>
        </p:nvSpPr>
        <p:spPr>
          <a:xfrm rot="4667705">
            <a:off x="12931985" y="6134727"/>
            <a:ext cx="338071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2" id="42"/>
          <p:cNvGrpSpPr/>
          <p:nvPr/>
        </p:nvGrpSpPr>
        <p:grpSpPr>
          <a:xfrm rot="0">
            <a:off x="15264213" y="7864928"/>
            <a:ext cx="672929" cy="672929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X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0322769" y="6401900"/>
            <a:ext cx="1517996" cy="1309401"/>
            <a:chOff x="0" y="0"/>
            <a:chExt cx="453914" cy="391539"/>
          </a:xfrm>
        </p:grpSpPr>
        <p:sp>
          <p:nvSpPr>
            <p:cNvPr name="Freeform 46" id="46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3</a:t>
              </a:r>
            </a:p>
          </p:txBody>
        </p:sp>
      </p:grpSp>
      <p:sp>
        <p:nvSpPr>
          <p:cNvPr name="AutoShape 48" id="48"/>
          <p:cNvSpPr/>
          <p:nvPr/>
        </p:nvSpPr>
        <p:spPr>
          <a:xfrm rot="-8905885">
            <a:off x="13600879" y="7712159"/>
            <a:ext cx="1796243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9" id="49"/>
          <p:cNvGrpSpPr/>
          <p:nvPr/>
        </p:nvGrpSpPr>
        <p:grpSpPr>
          <a:xfrm rot="0">
            <a:off x="11264997" y="4885766"/>
            <a:ext cx="1517996" cy="1309401"/>
            <a:chOff x="0" y="0"/>
            <a:chExt cx="453914" cy="391539"/>
          </a:xfrm>
        </p:grpSpPr>
        <p:sp>
          <p:nvSpPr>
            <p:cNvPr name="Freeform 50" id="50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4</a:t>
              </a:r>
            </a:p>
          </p:txBody>
        </p:sp>
      </p:grpSp>
      <p:sp>
        <p:nvSpPr>
          <p:cNvPr name="AutoShape 52" id="52"/>
          <p:cNvSpPr/>
          <p:nvPr/>
        </p:nvSpPr>
        <p:spPr>
          <a:xfrm rot="7869608">
            <a:off x="12263588" y="6347156"/>
            <a:ext cx="52851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3" id="53"/>
          <p:cNvSpPr/>
          <p:nvPr/>
        </p:nvSpPr>
        <p:spPr>
          <a:xfrm rot="8248747">
            <a:off x="11043717" y="6285058"/>
            <a:ext cx="289385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4" id="54"/>
          <p:cNvSpPr/>
          <p:nvPr/>
        </p:nvSpPr>
        <p:spPr>
          <a:xfrm rot="-3351382">
            <a:off x="12102651" y="4816852"/>
            <a:ext cx="5025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55" id="55"/>
          <p:cNvSpPr txBox="true"/>
          <p:nvPr/>
        </p:nvSpPr>
        <p:spPr>
          <a:xfrm rot="0">
            <a:off x="9816577" y="4976556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8901998" y="-133350"/>
            <a:ext cx="7436740" cy="1169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9"/>
              </a:lnSpc>
            </a:pPr>
            <a:r>
              <a:rPr lang="en-US" sz="6849">
                <a:solidFill>
                  <a:srgbClr val="000000"/>
                </a:solidFill>
                <a:latin typeface="Lovelo"/>
              </a:rPr>
              <a:t>{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2, 1,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4,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5,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9,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3, 6, 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7}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2623763" y="167088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4432748" y="640175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1892420" y="6490442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60" id="60"/>
          <p:cNvSpPr/>
          <p:nvPr/>
        </p:nvSpPr>
        <p:spPr>
          <a:xfrm rot="7524432">
            <a:off x="11384533" y="7845878"/>
            <a:ext cx="47036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1" id="61"/>
          <p:cNvSpPr/>
          <p:nvPr/>
        </p:nvSpPr>
        <p:spPr>
          <a:xfrm rot="7404397">
            <a:off x="9933986" y="7916825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62" id="62"/>
          <p:cNvSpPr txBox="true"/>
          <p:nvPr/>
        </p:nvSpPr>
        <p:spPr>
          <a:xfrm rot="0">
            <a:off x="9746865" y="8179458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1072687" y="8085594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grpSp>
        <p:nvGrpSpPr>
          <p:cNvPr name="Group 64" id="64"/>
          <p:cNvGrpSpPr/>
          <p:nvPr/>
        </p:nvGrpSpPr>
        <p:grpSpPr>
          <a:xfrm rot="0">
            <a:off x="12377758" y="6318992"/>
            <a:ext cx="1517996" cy="1309401"/>
            <a:chOff x="0" y="0"/>
            <a:chExt cx="453914" cy="391539"/>
          </a:xfrm>
        </p:grpSpPr>
        <p:sp>
          <p:nvSpPr>
            <p:cNvPr name="Freeform 65" id="65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6</a:t>
              </a:r>
            </a:p>
          </p:txBody>
        </p:sp>
      </p:grpSp>
      <p:sp>
        <p:nvSpPr>
          <p:cNvPr name="AutoShape 67" id="67"/>
          <p:cNvSpPr/>
          <p:nvPr/>
        </p:nvSpPr>
        <p:spPr>
          <a:xfrm rot="3514244">
            <a:off x="13727186" y="7756285"/>
            <a:ext cx="459305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8" id="68"/>
          <p:cNvSpPr/>
          <p:nvPr/>
        </p:nvSpPr>
        <p:spPr>
          <a:xfrm rot="7404397">
            <a:off x="12015095" y="7822960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69" id="69"/>
          <p:cNvSpPr txBox="true"/>
          <p:nvPr/>
        </p:nvSpPr>
        <p:spPr>
          <a:xfrm rot="0">
            <a:off x="11827974" y="8085594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70" id="70"/>
          <p:cNvSpPr/>
          <p:nvPr/>
        </p:nvSpPr>
        <p:spPr>
          <a:xfrm rot="-3351382">
            <a:off x="11157286" y="6420807"/>
            <a:ext cx="5025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71" id="71"/>
          <p:cNvSpPr/>
          <p:nvPr/>
        </p:nvSpPr>
        <p:spPr>
          <a:xfrm rot="-3351382">
            <a:off x="13258861" y="6285058"/>
            <a:ext cx="5025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72" id="72"/>
          <p:cNvGrpSpPr/>
          <p:nvPr/>
        </p:nvGrpSpPr>
        <p:grpSpPr>
          <a:xfrm rot="0">
            <a:off x="13317591" y="7971294"/>
            <a:ext cx="1517996" cy="1309401"/>
            <a:chOff x="0" y="0"/>
            <a:chExt cx="453914" cy="391539"/>
          </a:xfrm>
        </p:grpSpPr>
        <p:sp>
          <p:nvSpPr>
            <p:cNvPr name="Freeform 73" id="73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7</a:t>
              </a:r>
            </a:p>
          </p:txBody>
        </p:sp>
      </p:grpSp>
      <p:sp>
        <p:nvSpPr>
          <p:cNvPr name="AutoShape 75" id="75"/>
          <p:cNvSpPr/>
          <p:nvPr/>
        </p:nvSpPr>
        <p:spPr>
          <a:xfrm rot="7524432">
            <a:off x="14420662" y="9421066"/>
            <a:ext cx="47036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76" id="76"/>
          <p:cNvSpPr/>
          <p:nvPr/>
        </p:nvSpPr>
        <p:spPr>
          <a:xfrm rot="7404397">
            <a:off x="12970115" y="9492012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77" id="77"/>
          <p:cNvSpPr txBox="true"/>
          <p:nvPr/>
        </p:nvSpPr>
        <p:spPr>
          <a:xfrm rot="0">
            <a:off x="12782994" y="9754646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14108816" y="9660781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79" id="79"/>
          <p:cNvSpPr/>
          <p:nvPr/>
        </p:nvSpPr>
        <p:spPr>
          <a:xfrm rot="-7524702">
            <a:off x="13435703" y="7925547"/>
            <a:ext cx="54540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80" id="80"/>
          <p:cNvGrpSpPr/>
          <p:nvPr/>
        </p:nvGrpSpPr>
        <p:grpSpPr>
          <a:xfrm rot="0">
            <a:off x="15234146" y="4737081"/>
            <a:ext cx="672929" cy="672929"/>
            <a:chOff x="0" y="0"/>
            <a:chExt cx="812800" cy="812800"/>
          </a:xfrm>
        </p:grpSpPr>
        <p:sp>
          <p:nvSpPr>
            <p:cNvPr name="Freeform 81" id="8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82" id="8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G</a:t>
              </a:r>
            </a:p>
          </p:txBody>
        </p:sp>
      </p:grpSp>
      <p:sp>
        <p:nvSpPr>
          <p:cNvPr name="AutoShape 83" id="83"/>
          <p:cNvSpPr/>
          <p:nvPr/>
        </p:nvSpPr>
        <p:spPr>
          <a:xfrm rot="10532870">
            <a:off x="14129376" y="5097440"/>
            <a:ext cx="1106439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84" id="84"/>
          <p:cNvGrpSpPr/>
          <p:nvPr/>
        </p:nvGrpSpPr>
        <p:grpSpPr>
          <a:xfrm rot="0">
            <a:off x="14417964" y="6955465"/>
            <a:ext cx="672929" cy="672929"/>
            <a:chOff x="0" y="0"/>
            <a:chExt cx="812800" cy="812800"/>
          </a:xfrm>
        </p:grpSpPr>
        <p:sp>
          <p:nvSpPr>
            <p:cNvPr name="Freeform 85" id="8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86" id="8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P</a:t>
              </a:r>
            </a:p>
          </p:txBody>
        </p:sp>
      </p:grpSp>
      <p:sp>
        <p:nvSpPr>
          <p:cNvPr name="AutoShape 87" id="87"/>
          <p:cNvSpPr/>
          <p:nvPr/>
        </p:nvSpPr>
        <p:spPr>
          <a:xfrm rot="-10289951">
            <a:off x="13675108" y="7167655"/>
            <a:ext cx="750631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88" id="88"/>
          <p:cNvGrpSpPr/>
          <p:nvPr/>
        </p:nvGrpSpPr>
        <p:grpSpPr>
          <a:xfrm rot="0">
            <a:off x="15664970" y="5983473"/>
            <a:ext cx="672929" cy="672929"/>
            <a:chOff x="0" y="0"/>
            <a:chExt cx="812800" cy="812800"/>
          </a:xfrm>
        </p:grpSpPr>
        <p:sp>
          <p:nvSpPr>
            <p:cNvPr name="Freeform 89" id="8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90" id="9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U</a:t>
              </a:r>
            </a:p>
          </p:txBody>
        </p:sp>
      </p:grpSp>
      <p:sp>
        <p:nvSpPr>
          <p:cNvPr name="AutoShape 91" id="91"/>
          <p:cNvSpPr/>
          <p:nvPr/>
        </p:nvSpPr>
        <p:spPr>
          <a:xfrm rot="9752196">
            <a:off x="15035840" y="6500882"/>
            <a:ext cx="659757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92" id="92"/>
          <p:cNvSpPr txBox="true"/>
          <p:nvPr/>
        </p:nvSpPr>
        <p:spPr>
          <a:xfrm rot="0">
            <a:off x="7200155" y="6047357"/>
            <a:ext cx="2838291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do Left_Rotate() on P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bg>
      <p:bgPr>
        <a:solidFill>
          <a:srgbClr val="FAE8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3559" y="2468610"/>
            <a:ext cx="6273372" cy="648772"/>
            <a:chOff x="0" y="0"/>
            <a:chExt cx="1652246" cy="17087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652246" cy="170870"/>
            </a:xfrm>
            <a:custGeom>
              <a:avLst/>
              <a:gdLst/>
              <a:ahLst/>
              <a:cxnLst/>
              <a:rect r="r" b="b" t="t" l="l"/>
              <a:pathLst>
                <a:path h="170870" w="1652246">
                  <a:moveTo>
                    <a:pt x="0" y="0"/>
                  </a:moveTo>
                  <a:lnTo>
                    <a:pt x="1652246" y="0"/>
                  </a:lnTo>
                  <a:lnTo>
                    <a:pt x="1652246" y="170870"/>
                  </a:lnTo>
                  <a:lnTo>
                    <a:pt x="0" y="170870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93559" y="5621278"/>
            <a:ext cx="6273372" cy="363257"/>
            <a:chOff x="0" y="0"/>
            <a:chExt cx="1652246" cy="95673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652246" cy="95673"/>
            </a:xfrm>
            <a:custGeom>
              <a:avLst/>
              <a:gdLst/>
              <a:ahLst/>
              <a:cxnLst/>
              <a:rect r="r" b="b" t="t" l="l"/>
              <a:pathLst>
                <a:path h="95673" w="1652246">
                  <a:moveTo>
                    <a:pt x="0" y="0"/>
                  </a:moveTo>
                  <a:lnTo>
                    <a:pt x="1652246" y="0"/>
                  </a:lnTo>
                  <a:lnTo>
                    <a:pt x="1652246" y="95673"/>
                  </a:lnTo>
                  <a:lnTo>
                    <a:pt x="0" y="95673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93559" y="292326"/>
            <a:ext cx="6050964" cy="532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new node be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X,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 Bold"/>
              </a:rPr>
              <a:t>do BST insertion through root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after finding position, let the PARENT ptr of X point to the position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grandparent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uncle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family tree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LC, check U's color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red,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recolor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make colors of P and U to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G to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rotation cases,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then recolor if needed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X is RC (nodes are in &lt; position)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P(point of rotation for rotations)</a:t>
            </a:r>
          </a:p>
          <a:p>
            <a:pPr algn="just">
              <a:lnSpc>
                <a:spcPts val="252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62946" y="5344221"/>
            <a:ext cx="6783569" cy="406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P point to parent of X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make color of P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and G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RC,  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do the same as this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else, if X is LC (nodes are in &gt; position)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 through X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color P as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G as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 through G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do nothing. 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the root node is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recolor to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1381835" y="1693411"/>
            <a:ext cx="1461241" cy="1309401"/>
            <a:chOff x="0" y="0"/>
            <a:chExt cx="436943" cy="391539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436943" cy="391539"/>
            </a:xfrm>
            <a:custGeom>
              <a:avLst/>
              <a:gdLst/>
              <a:ahLst/>
              <a:cxnLst/>
              <a:rect r="r" b="b" t="t" l="l"/>
              <a:pathLst>
                <a:path h="391539" w="436943">
                  <a:moveTo>
                    <a:pt x="218471" y="0"/>
                  </a:moveTo>
                  <a:lnTo>
                    <a:pt x="436943" y="391539"/>
                  </a:lnTo>
                  <a:lnTo>
                    <a:pt x="0" y="391539"/>
                  </a:lnTo>
                  <a:lnTo>
                    <a:pt x="21847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2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007324" y="1035696"/>
            <a:ext cx="1153363" cy="524821"/>
            <a:chOff x="0" y="0"/>
            <a:chExt cx="303766" cy="138225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root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084079" y="1035696"/>
            <a:ext cx="1153363" cy="524821"/>
            <a:chOff x="0" y="0"/>
            <a:chExt cx="303766" cy="138225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NIL</a:t>
              </a:r>
            </a:p>
          </p:txBody>
        </p:sp>
      </p:grpSp>
      <p:sp>
        <p:nvSpPr>
          <p:cNvPr name="AutoShape 19" id="19"/>
          <p:cNvSpPr/>
          <p:nvPr/>
        </p:nvSpPr>
        <p:spPr>
          <a:xfrm rot="4697844">
            <a:off x="11263419" y="1935265"/>
            <a:ext cx="804314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0" id="20"/>
          <p:cNvGrpSpPr/>
          <p:nvPr/>
        </p:nvGrpSpPr>
        <p:grpSpPr>
          <a:xfrm rot="0">
            <a:off x="10434874" y="3244719"/>
            <a:ext cx="1517996" cy="1309401"/>
            <a:chOff x="0" y="0"/>
            <a:chExt cx="453914" cy="391539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1</a:t>
              </a:r>
            </a:p>
          </p:txBody>
        </p:sp>
      </p:grpSp>
      <p:sp>
        <p:nvSpPr>
          <p:cNvPr name="AutoShape 23" id="23"/>
          <p:cNvSpPr/>
          <p:nvPr/>
        </p:nvSpPr>
        <p:spPr>
          <a:xfrm rot="7442602">
            <a:off x="11126227" y="3098332"/>
            <a:ext cx="307350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4" id="24"/>
          <p:cNvSpPr/>
          <p:nvPr/>
        </p:nvSpPr>
        <p:spPr>
          <a:xfrm rot="3615702">
            <a:off x="12729118" y="3088363"/>
            <a:ext cx="294499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5" id="25"/>
          <p:cNvSpPr/>
          <p:nvPr/>
        </p:nvSpPr>
        <p:spPr>
          <a:xfrm rot="7661433">
            <a:off x="11339371" y="4692271"/>
            <a:ext cx="603600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6" id="26"/>
          <p:cNvSpPr/>
          <p:nvPr/>
        </p:nvSpPr>
        <p:spPr>
          <a:xfrm rot="7404397">
            <a:off x="10003698" y="4716083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7" id="27"/>
          <p:cNvSpPr/>
          <p:nvPr/>
        </p:nvSpPr>
        <p:spPr>
          <a:xfrm rot="1189960">
            <a:off x="12067064" y="1771684"/>
            <a:ext cx="573713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8" id="28"/>
          <p:cNvSpPr/>
          <p:nvPr/>
        </p:nvSpPr>
        <p:spPr>
          <a:xfrm rot="-3410889">
            <a:off x="11218377" y="3216220"/>
            <a:ext cx="530156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9" id="29"/>
          <p:cNvGrpSpPr/>
          <p:nvPr/>
        </p:nvGrpSpPr>
        <p:grpSpPr>
          <a:xfrm rot="0">
            <a:off x="12190411" y="3235270"/>
            <a:ext cx="1517996" cy="1309401"/>
            <a:chOff x="0" y="0"/>
            <a:chExt cx="453914" cy="391539"/>
          </a:xfrm>
        </p:grpSpPr>
        <p:sp>
          <p:nvSpPr>
            <p:cNvPr name="Freeform 30" id="30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5</a:t>
              </a:r>
            </a:p>
          </p:txBody>
        </p:sp>
      </p:grpSp>
      <p:sp>
        <p:nvSpPr>
          <p:cNvPr name="AutoShape 32" id="32"/>
          <p:cNvSpPr/>
          <p:nvPr/>
        </p:nvSpPr>
        <p:spPr>
          <a:xfrm rot="-6973007">
            <a:off x="12422755" y="3265079"/>
            <a:ext cx="47601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3" id="33"/>
          <p:cNvGrpSpPr/>
          <p:nvPr/>
        </p:nvGrpSpPr>
        <p:grpSpPr>
          <a:xfrm rot="0">
            <a:off x="13049052" y="4670401"/>
            <a:ext cx="1517996" cy="1309401"/>
            <a:chOff x="0" y="0"/>
            <a:chExt cx="453914" cy="391539"/>
          </a:xfrm>
        </p:grpSpPr>
        <p:sp>
          <p:nvSpPr>
            <p:cNvPr name="Freeform 34" id="34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9</a:t>
              </a: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1147503" y="4912042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37" id="37"/>
          <p:cNvSpPr/>
          <p:nvPr/>
        </p:nvSpPr>
        <p:spPr>
          <a:xfrm rot="3290379">
            <a:off x="13644857" y="4566688"/>
            <a:ext cx="20711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8" id="38"/>
          <p:cNvSpPr/>
          <p:nvPr/>
        </p:nvSpPr>
        <p:spPr>
          <a:xfrm rot="8061389">
            <a:off x="11956423" y="4706137"/>
            <a:ext cx="449168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9" id="39"/>
          <p:cNvSpPr/>
          <p:nvPr/>
        </p:nvSpPr>
        <p:spPr>
          <a:xfrm rot="-7011515">
            <a:off x="13261209" y="4785287"/>
            <a:ext cx="54165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0" id="40"/>
          <p:cNvSpPr/>
          <p:nvPr/>
        </p:nvSpPr>
        <p:spPr>
          <a:xfrm rot="3949819">
            <a:off x="14420575" y="6168814"/>
            <a:ext cx="499983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1" id="41"/>
          <p:cNvSpPr/>
          <p:nvPr/>
        </p:nvSpPr>
        <p:spPr>
          <a:xfrm rot="4667705">
            <a:off x="12931985" y="6134727"/>
            <a:ext cx="338071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2" id="42"/>
          <p:cNvGrpSpPr/>
          <p:nvPr/>
        </p:nvGrpSpPr>
        <p:grpSpPr>
          <a:xfrm rot="0">
            <a:off x="9818858" y="8950919"/>
            <a:ext cx="672929" cy="672929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X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0322769" y="6401900"/>
            <a:ext cx="1517996" cy="1309401"/>
            <a:chOff x="0" y="0"/>
            <a:chExt cx="453914" cy="391539"/>
          </a:xfrm>
        </p:grpSpPr>
        <p:sp>
          <p:nvSpPr>
            <p:cNvPr name="Freeform 46" id="46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3</a:t>
              </a:r>
            </a:p>
          </p:txBody>
        </p:sp>
      </p:grpSp>
      <p:sp>
        <p:nvSpPr>
          <p:cNvPr name="AutoShape 48" id="48"/>
          <p:cNvSpPr/>
          <p:nvPr/>
        </p:nvSpPr>
        <p:spPr>
          <a:xfrm rot="-1534540">
            <a:off x="10423988" y="8969624"/>
            <a:ext cx="1383867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9" id="49"/>
          <p:cNvGrpSpPr/>
          <p:nvPr/>
        </p:nvGrpSpPr>
        <p:grpSpPr>
          <a:xfrm rot="0">
            <a:off x="11264997" y="4885766"/>
            <a:ext cx="1517996" cy="1309401"/>
            <a:chOff x="0" y="0"/>
            <a:chExt cx="453914" cy="391539"/>
          </a:xfrm>
        </p:grpSpPr>
        <p:sp>
          <p:nvSpPr>
            <p:cNvPr name="Freeform 50" id="50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4</a:t>
              </a:r>
            </a:p>
          </p:txBody>
        </p:sp>
      </p:grpSp>
      <p:sp>
        <p:nvSpPr>
          <p:cNvPr name="AutoShape 52" id="52"/>
          <p:cNvSpPr/>
          <p:nvPr/>
        </p:nvSpPr>
        <p:spPr>
          <a:xfrm rot="7869608">
            <a:off x="12263588" y="6347156"/>
            <a:ext cx="52851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3" id="53"/>
          <p:cNvSpPr/>
          <p:nvPr/>
        </p:nvSpPr>
        <p:spPr>
          <a:xfrm rot="8248747">
            <a:off x="11043717" y="6285058"/>
            <a:ext cx="289385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4" id="54"/>
          <p:cNvSpPr/>
          <p:nvPr/>
        </p:nvSpPr>
        <p:spPr>
          <a:xfrm rot="-3351382">
            <a:off x="12102651" y="4816852"/>
            <a:ext cx="5025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55" id="55"/>
          <p:cNvSpPr txBox="true"/>
          <p:nvPr/>
        </p:nvSpPr>
        <p:spPr>
          <a:xfrm rot="0">
            <a:off x="9816577" y="4976556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8901998" y="-133350"/>
            <a:ext cx="7436740" cy="1169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9"/>
              </a:lnSpc>
            </a:pPr>
            <a:r>
              <a:rPr lang="en-US" sz="6849">
                <a:solidFill>
                  <a:srgbClr val="000000"/>
                </a:solidFill>
                <a:latin typeface="Lovelo"/>
              </a:rPr>
              <a:t>{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2, 1,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4,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5,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9,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3, 6, 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7}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2623763" y="167088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3242059" y="8073699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1892420" y="6490442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60" id="60"/>
          <p:cNvSpPr/>
          <p:nvPr/>
        </p:nvSpPr>
        <p:spPr>
          <a:xfrm rot="7524432">
            <a:off x="11384533" y="7845878"/>
            <a:ext cx="47036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1" id="61"/>
          <p:cNvSpPr/>
          <p:nvPr/>
        </p:nvSpPr>
        <p:spPr>
          <a:xfrm rot="7404397">
            <a:off x="9933986" y="7916825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62" id="62"/>
          <p:cNvSpPr txBox="true"/>
          <p:nvPr/>
        </p:nvSpPr>
        <p:spPr>
          <a:xfrm rot="0">
            <a:off x="9746865" y="8179458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1072687" y="8085594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grpSp>
        <p:nvGrpSpPr>
          <p:cNvPr name="Group 64" id="64"/>
          <p:cNvGrpSpPr/>
          <p:nvPr/>
        </p:nvGrpSpPr>
        <p:grpSpPr>
          <a:xfrm rot="0">
            <a:off x="12377758" y="6318992"/>
            <a:ext cx="1517996" cy="1309401"/>
            <a:chOff x="0" y="0"/>
            <a:chExt cx="453914" cy="391539"/>
          </a:xfrm>
        </p:grpSpPr>
        <p:sp>
          <p:nvSpPr>
            <p:cNvPr name="Freeform 65" id="65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7</a:t>
              </a:r>
            </a:p>
          </p:txBody>
        </p:sp>
      </p:grpSp>
      <p:sp>
        <p:nvSpPr>
          <p:cNvPr name="AutoShape 67" id="67"/>
          <p:cNvSpPr/>
          <p:nvPr/>
        </p:nvSpPr>
        <p:spPr>
          <a:xfrm rot="6426223">
            <a:off x="13500830" y="7808672"/>
            <a:ext cx="51967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8" id="68"/>
          <p:cNvSpPr/>
          <p:nvPr/>
        </p:nvSpPr>
        <p:spPr>
          <a:xfrm rot="7602640">
            <a:off x="12014988" y="7807801"/>
            <a:ext cx="519949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9" id="69"/>
          <p:cNvSpPr/>
          <p:nvPr/>
        </p:nvSpPr>
        <p:spPr>
          <a:xfrm rot="-3351382">
            <a:off x="11157286" y="6420807"/>
            <a:ext cx="5025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70" id="70"/>
          <p:cNvSpPr/>
          <p:nvPr/>
        </p:nvSpPr>
        <p:spPr>
          <a:xfrm rot="-3351382">
            <a:off x="13258861" y="6285058"/>
            <a:ext cx="5025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71" id="71"/>
          <p:cNvGrpSpPr/>
          <p:nvPr/>
        </p:nvGrpSpPr>
        <p:grpSpPr>
          <a:xfrm rot="0">
            <a:off x="11360558" y="8035263"/>
            <a:ext cx="1517996" cy="1309401"/>
            <a:chOff x="0" y="0"/>
            <a:chExt cx="453914" cy="391539"/>
          </a:xfrm>
        </p:grpSpPr>
        <p:sp>
          <p:nvSpPr>
            <p:cNvPr name="Freeform 72" id="72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6</a:t>
              </a:r>
            </a:p>
          </p:txBody>
        </p:sp>
      </p:grpSp>
      <p:sp>
        <p:nvSpPr>
          <p:cNvPr name="AutoShape 74" id="74"/>
          <p:cNvSpPr/>
          <p:nvPr/>
        </p:nvSpPr>
        <p:spPr>
          <a:xfrm rot="7524432">
            <a:off x="12456105" y="9456200"/>
            <a:ext cx="47036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75" id="75"/>
          <p:cNvSpPr/>
          <p:nvPr/>
        </p:nvSpPr>
        <p:spPr>
          <a:xfrm rot="7404397">
            <a:off x="11005558" y="9527147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76" id="76"/>
          <p:cNvSpPr txBox="true"/>
          <p:nvPr/>
        </p:nvSpPr>
        <p:spPr>
          <a:xfrm rot="0">
            <a:off x="10818437" y="9789780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12144259" y="9695916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78" id="78"/>
          <p:cNvSpPr/>
          <p:nvPr/>
        </p:nvSpPr>
        <p:spPr>
          <a:xfrm rot="-3432759">
            <a:off x="12264610" y="7878977"/>
            <a:ext cx="436892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79" id="79"/>
          <p:cNvGrpSpPr/>
          <p:nvPr/>
        </p:nvGrpSpPr>
        <p:grpSpPr>
          <a:xfrm rot="0">
            <a:off x="15222117" y="4697184"/>
            <a:ext cx="672929" cy="672929"/>
            <a:chOff x="0" y="0"/>
            <a:chExt cx="812800" cy="812800"/>
          </a:xfrm>
        </p:grpSpPr>
        <p:sp>
          <p:nvSpPr>
            <p:cNvPr name="Freeform 80" id="8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81" id="8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G</a:t>
              </a:r>
            </a:p>
          </p:txBody>
        </p:sp>
      </p:grpSp>
      <p:sp>
        <p:nvSpPr>
          <p:cNvPr name="AutoShape 82" id="82"/>
          <p:cNvSpPr/>
          <p:nvPr/>
        </p:nvSpPr>
        <p:spPr>
          <a:xfrm rot="10532870">
            <a:off x="14117347" y="5057543"/>
            <a:ext cx="1106439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83" id="83"/>
          <p:cNvGrpSpPr/>
          <p:nvPr/>
        </p:nvGrpSpPr>
        <p:grpSpPr>
          <a:xfrm rot="0">
            <a:off x="13364130" y="8641389"/>
            <a:ext cx="672929" cy="672929"/>
            <a:chOff x="0" y="0"/>
            <a:chExt cx="812800" cy="812800"/>
          </a:xfrm>
        </p:grpSpPr>
        <p:sp>
          <p:nvSpPr>
            <p:cNvPr name="Freeform 84" id="8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85" id="8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P</a:t>
              </a:r>
            </a:p>
          </p:txBody>
        </p:sp>
      </p:grpSp>
      <p:sp>
        <p:nvSpPr>
          <p:cNvPr name="AutoShape 86" id="86"/>
          <p:cNvSpPr/>
          <p:nvPr/>
        </p:nvSpPr>
        <p:spPr>
          <a:xfrm rot="-10074736">
            <a:off x="12522316" y="8798418"/>
            <a:ext cx="858726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87" id="87"/>
          <p:cNvGrpSpPr/>
          <p:nvPr/>
        </p:nvGrpSpPr>
        <p:grpSpPr>
          <a:xfrm rot="0">
            <a:off x="15107527" y="5621278"/>
            <a:ext cx="672929" cy="672929"/>
            <a:chOff x="0" y="0"/>
            <a:chExt cx="812800" cy="812800"/>
          </a:xfrm>
        </p:grpSpPr>
        <p:sp>
          <p:nvSpPr>
            <p:cNvPr name="Freeform 88" id="8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89" id="8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U</a:t>
              </a:r>
            </a:p>
          </p:txBody>
        </p:sp>
      </p:grpSp>
      <p:sp>
        <p:nvSpPr>
          <p:cNvPr name="AutoShape 90" id="90"/>
          <p:cNvSpPr/>
          <p:nvPr/>
        </p:nvSpPr>
        <p:spPr>
          <a:xfrm rot="7436253">
            <a:off x="15013290" y="6347156"/>
            <a:ext cx="311672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91" id="91"/>
          <p:cNvSpPr txBox="true"/>
          <p:nvPr/>
        </p:nvSpPr>
        <p:spPr>
          <a:xfrm rot="0">
            <a:off x="6946515" y="6620408"/>
            <a:ext cx="2943915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let P be X's parent</a:t>
            </a:r>
          </a:p>
        </p:txBody>
      </p:sp>
      <p:sp>
        <p:nvSpPr>
          <p:cNvPr name="TextBox 92" id="92"/>
          <p:cNvSpPr txBox="true"/>
          <p:nvPr/>
        </p:nvSpPr>
        <p:spPr>
          <a:xfrm rot="0">
            <a:off x="14550830" y="6439232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bg>
      <p:bgPr>
        <a:solidFill>
          <a:srgbClr val="FAE8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3559" y="2468610"/>
            <a:ext cx="6273372" cy="648772"/>
            <a:chOff x="0" y="0"/>
            <a:chExt cx="1652246" cy="17087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652246" cy="170870"/>
            </a:xfrm>
            <a:custGeom>
              <a:avLst/>
              <a:gdLst/>
              <a:ahLst/>
              <a:cxnLst/>
              <a:rect r="r" b="b" t="t" l="l"/>
              <a:pathLst>
                <a:path h="170870" w="1652246">
                  <a:moveTo>
                    <a:pt x="0" y="0"/>
                  </a:moveTo>
                  <a:lnTo>
                    <a:pt x="1652246" y="0"/>
                  </a:lnTo>
                  <a:lnTo>
                    <a:pt x="1652246" y="170870"/>
                  </a:lnTo>
                  <a:lnTo>
                    <a:pt x="0" y="170870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93559" y="6010025"/>
            <a:ext cx="6273372" cy="312995"/>
            <a:chOff x="0" y="0"/>
            <a:chExt cx="1652246" cy="82435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652246" cy="82435"/>
            </a:xfrm>
            <a:custGeom>
              <a:avLst/>
              <a:gdLst/>
              <a:ahLst/>
              <a:cxnLst/>
              <a:rect r="r" b="b" t="t" l="l"/>
              <a:pathLst>
                <a:path h="82435" w="1652246">
                  <a:moveTo>
                    <a:pt x="0" y="0"/>
                  </a:moveTo>
                  <a:lnTo>
                    <a:pt x="1652246" y="0"/>
                  </a:lnTo>
                  <a:lnTo>
                    <a:pt x="1652246" y="82435"/>
                  </a:lnTo>
                  <a:lnTo>
                    <a:pt x="0" y="82435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93559" y="292326"/>
            <a:ext cx="6050964" cy="532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new node be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X,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 Bold"/>
              </a:rPr>
              <a:t>do BST insertion through root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after finding position, let the PARENT ptr of X point to the position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grandparent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uncle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family tree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LC, check U's color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red,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recolor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make colors of P and U to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G to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rotation cases,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then recolor if needed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X is RC (nodes are in &lt; position)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P(point of rotation for rotations)</a:t>
            </a:r>
          </a:p>
          <a:p>
            <a:pPr algn="just">
              <a:lnSpc>
                <a:spcPts val="252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62946" y="5344221"/>
            <a:ext cx="6783569" cy="406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P point to parent of X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make color of P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and G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RC,  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do the same as this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else, if X is LC (nodes are in &gt; position)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 through X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color P as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G as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 through G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do nothing. 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the root node is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recolor to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1381835" y="1693411"/>
            <a:ext cx="1461241" cy="1309401"/>
            <a:chOff x="0" y="0"/>
            <a:chExt cx="436943" cy="391539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436943" cy="391539"/>
            </a:xfrm>
            <a:custGeom>
              <a:avLst/>
              <a:gdLst/>
              <a:ahLst/>
              <a:cxnLst/>
              <a:rect r="r" b="b" t="t" l="l"/>
              <a:pathLst>
                <a:path h="391539" w="436943">
                  <a:moveTo>
                    <a:pt x="218471" y="0"/>
                  </a:moveTo>
                  <a:lnTo>
                    <a:pt x="436943" y="391539"/>
                  </a:lnTo>
                  <a:lnTo>
                    <a:pt x="0" y="391539"/>
                  </a:lnTo>
                  <a:lnTo>
                    <a:pt x="21847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2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007324" y="1035696"/>
            <a:ext cx="1153363" cy="524821"/>
            <a:chOff x="0" y="0"/>
            <a:chExt cx="303766" cy="138225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root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084079" y="1035696"/>
            <a:ext cx="1153363" cy="524821"/>
            <a:chOff x="0" y="0"/>
            <a:chExt cx="303766" cy="138225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NIL</a:t>
              </a:r>
            </a:p>
          </p:txBody>
        </p:sp>
      </p:grpSp>
      <p:sp>
        <p:nvSpPr>
          <p:cNvPr name="AutoShape 19" id="19"/>
          <p:cNvSpPr/>
          <p:nvPr/>
        </p:nvSpPr>
        <p:spPr>
          <a:xfrm rot="4697844">
            <a:off x="11263419" y="1935265"/>
            <a:ext cx="804314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0" id="20"/>
          <p:cNvGrpSpPr/>
          <p:nvPr/>
        </p:nvGrpSpPr>
        <p:grpSpPr>
          <a:xfrm rot="0">
            <a:off x="10434874" y="3244719"/>
            <a:ext cx="1517996" cy="1309401"/>
            <a:chOff x="0" y="0"/>
            <a:chExt cx="453914" cy="391539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1</a:t>
              </a:r>
            </a:p>
          </p:txBody>
        </p:sp>
      </p:grpSp>
      <p:sp>
        <p:nvSpPr>
          <p:cNvPr name="AutoShape 23" id="23"/>
          <p:cNvSpPr/>
          <p:nvPr/>
        </p:nvSpPr>
        <p:spPr>
          <a:xfrm rot="7442602">
            <a:off x="11126227" y="3098332"/>
            <a:ext cx="307350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4" id="24"/>
          <p:cNvSpPr/>
          <p:nvPr/>
        </p:nvSpPr>
        <p:spPr>
          <a:xfrm rot="3615702">
            <a:off x="12729118" y="3088363"/>
            <a:ext cx="294499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5" id="25"/>
          <p:cNvSpPr/>
          <p:nvPr/>
        </p:nvSpPr>
        <p:spPr>
          <a:xfrm rot="7661433">
            <a:off x="11339371" y="4692271"/>
            <a:ext cx="603600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6" id="26"/>
          <p:cNvSpPr/>
          <p:nvPr/>
        </p:nvSpPr>
        <p:spPr>
          <a:xfrm rot="7404397">
            <a:off x="10003698" y="4716083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7" id="27"/>
          <p:cNvSpPr/>
          <p:nvPr/>
        </p:nvSpPr>
        <p:spPr>
          <a:xfrm rot="1189960">
            <a:off x="12067064" y="1771684"/>
            <a:ext cx="573713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8" id="28"/>
          <p:cNvSpPr/>
          <p:nvPr/>
        </p:nvSpPr>
        <p:spPr>
          <a:xfrm rot="-3410889">
            <a:off x="11218377" y="3216220"/>
            <a:ext cx="530156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9" id="29"/>
          <p:cNvGrpSpPr/>
          <p:nvPr/>
        </p:nvGrpSpPr>
        <p:grpSpPr>
          <a:xfrm rot="0">
            <a:off x="12190411" y="3235270"/>
            <a:ext cx="1517996" cy="1309401"/>
            <a:chOff x="0" y="0"/>
            <a:chExt cx="453914" cy="391539"/>
          </a:xfrm>
        </p:grpSpPr>
        <p:sp>
          <p:nvSpPr>
            <p:cNvPr name="Freeform 30" id="30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5</a:t>
              </a:r>
            </a:p>
          </p:txBody>
        </p:sp>
      </p:grpSp>
      <p:sp>
        <p:nvSpPr>
          <p:cNvPr name="AutoShape 32" id="32"/>
          <p:cNvSpPr/>
          <p:nvPr/>
        </p:nvSpPr>
        <p:spPr>
          <a:xfrm rot="-6973007">
            <a:off x="12422755" y="3265079"/>
            <a:ext cx="47601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3" id="33"/>
          <p:cNvGrpSpPr/>
          <p:nvPr/>
        </p:nvGrpSpPr>
        <p:grpSpPr>
          <a:xfrm rot="0">
            <a:off x="13049052" y="4670401"/>
            <a:ext cx="1517996" cy="1309401"/>
            <a:chOff x="0" y="0"/>
            <a:chExt cx="453914" cy="391539"/>
          </a:xfrm>
        </p:grpSpPr>
        <p:sp>
          <p:nvSpPr>
            <p:cNvPr name="Freeform 34" id="34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9</a:t>
              </a: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1147503" y="4912042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37" id="37"/>
          <p:cNvSpPr/>
          <p:nvPr/>
        </p:nvSpPr>
        <p:spPr>
          <a:xfrm rot="3290379">
            <a:off x="13644857" y="4566688"/>
            <a:ext cx="20711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8" id="38"/>
          <p:cNvSpPr/>
          <p:nvPr/>
        </p:nvSpPr>
        <p:spPr>
          <a:xfrm rot="8061389">
            <a:off x="11956423" y="4706137"/>
            <a:ext cx="449168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9" id="39"/>
          <p:cNvSpPr/>
          <p:nvPr/>
        </p:nvSpPr>
        <p:spPr>
          <a:xfrm rot="-7011515">
            <a:off x="13261209" y="4785287"/>
            <a:ext cx="54165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0" id="40"/>
          <p:cNvSpPr/>
          <p:nvPr/>
        </p:nvSpPr>
        <p:spPr>
          <a:xfrm rot="3949819">
            <a:off x="14420575" y="6168814"/>
            <a:ext cx="499983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1" id="41"/>
          <p:cNvSpPr/>
          <p:nvPr/>
        </p:nvSpPr>
        <p:spPr>
          <a:xfrm rot="4667705">
            <a:off x="12931985" y="6134727"/>
            <a:ext cx="338071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2" id="42"/>
          <p:cNvGrpSpPr/>
          <p:nvPr/>
        </p:nvGrpSpPr>
        <p:grpSpPr>
          <a:xfrm rot="0">
            <a:off x="13242059" y="8689964"/>
            <a:ext cx="672929" cy="672929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X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0322769" y="6401900"/>
            <a:ext cx="1517996" cy="1309401"/>
            <a:chOff x="0" y="0"/>
            <a:chExt cx="453914" cy="391539"/>
          </a:xfrm>
        </p:grpSpPr>
        <p:sp>
          <p:nvSpPr>
            <p:cNvPr name="Freeform 46" id="46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3</a:t>
              </a:r>
            </a:p>
          </p:txBody>
        </p:sp>
      </p:grpSp>
      <p:sp>
        <p:nvSpPr>
          <p:cNvPr name="AutoShape 48" id="48"/>
          <p:cNvSpPr/>
          <p:nvPr/>
        </p:nvSpPr>
        <p:spPr>
          <a:xfrm rot="-9338215">
            <a:off x="12462739" y="8839146"/>
            <a:ext cx="815637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9" id="49"/>
          <p:cNvGrpSpPr/>
          <p:nvPr/>
        </p:nvGrpSpPr>
        <p:grpSpPr>
          <a:xfrm rot="0">
            <a:off x="11264997" y="4885766"/>
            <a:ext cx="1517996" cy="1309401"/>
            <a:chOff x="0" y="0"/>
            <a:chExt cx="453914" cy="391539"/>
          </a:xfrm>
        </p:grpSpPr>
        <p:sp>
          <p:nvSpPr>
            <p:cNvPr name="Freeform 50" id="50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4</a:t>
              </a:r>
            </a:p>
          </p:txBody>
        </p:sp>
      </p:grpSp>
      <p:sp>
        <p:nvSpPr>
          <p:cNvPr name="AutoShape 52" id="52"/>
          <p:cNvSpPr/>
          <p:nvPr/>
        </p:nvSpPr>
        <p:spPr>
          <a:xfrm rot="7869608">
            <a:off x="12263588" y="6347156"/>
            <a:ext cx="52851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3" id="53"/>
          <p:cNvSpPr/>
          <p:nvPr/>
        </p:nvSpPr>
        <p:spPr>
          <a:xfrm rot="8248747">
            <a:off x="11043717" y="6285058"/>
            <a:ext cx="289385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4" id="54"/>
          <p:cNvSpPr/>
          <p:nvPr/>
        </p:nvSpPr>
        <p:spPr>
          <a:xfrm rot="-3351382">
            <a:off x="12102651" y="4816852"/>
            <a:ext cx="5025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55" id="55"/>
          <p:cNvSpPr txBox="true"/>
          <p:nvPr/>
        </p:nvSpPr>
        <p:spPr>
          <a:xfrm rot="0">
            <a:off x="9816577" y="4976556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8901998" y="-133350"/>
            <a:ext cx="7436740" cy="1169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9"/>
              </a:lnSpc>
            </a:pPr>
            <a:r>
              <a:rPr lang="en-US" sz="6849">
                <a:solidFill>
                  <a:srgbClr val="000000"/>
                </a:solidFill>
                <a:latin typeface="Lovelo"/>
              </a:rPr>
              <a:t>{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2, 1,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4,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5,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9,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3, 6, 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7}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2623763" y="167088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3242059" y="8073699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1892420" y="6490442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60" id="60"/>
          <p:cNvSpPr/>
          <p:nvPr/>
        </p:nvSpPr>
        <p:spPr>
          <a:xfrm rot="7524432">
            <a:off x="11384533" y="7845878"/>
            <a:ext cx="47036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1" id="61"/>
          <p:cNvSpPr/>
          <p:nvPr/>
        </p:nvSpPr>
        <p:spPr>
          <a:xfrm rot="7404397">
            <a:off x="9933986" y="7916825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62" id="62"/>
          <p:cNvSpPr txBox="true"/>
          <p:nvPr/>
        </p:nvSpPr>
        <p:spPr>
          <a:xfrm rot="0">
            <a:off x="9746865" y="8179458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1072687" y="8085594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grpSp>
        <p:nvGrpSpPr>
          <p:cNvPr name="Group 64" id="64"/>
          <p:cNvGrpSpPr/>
          <p:nvPr/>
        </p:nvGrpSpPr>
        <p:grpSpPr>
          <a:xfrm rot="0">
            <a:off x="12377758" y="6318992"/>
            <a:ext cx="1517996" cy="1309401"/>
            <a:chOff x="0" y="0"/>
            <a:chExt cx="453914" cy="391539"/>
          </a:xfrm>
        </p:grpSpPr>
        <p:sp>
          <p:nvSpPr>
            <p:cNvPr name="Freeform 65" id="65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7</a:t>
              </a:r>
            </a:p>
          </p:txBody>
        </p:sp>
      </p:grpSp>
      <p:sp>
        <p:nvSpPr>
          <p:cNvPr name="AutoShape 67" id="67"/>
          <p:cNvSpPr/>
          <p:nvPr/>
        </p:nvSpPr>
        <p:spPr>
          <a:xfrm rot="6426223">
            <a:off x="13500830" y="7808672"/>
            <a:ext cx="51967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8" id="68"/>
          <p:cNvSpPr/>
          <p:nvPr/>
        </p:nvSpPr>
        <p:spPr>
          <a:xfrm rot="7602640">
            <a:off x="12014988" y="7807801"/>
            <a:ext cx="519949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9" id="69"/>
          <p:cNvSpPr/>
          <p:nvPr/>
        </p:nvSpPr>
        <p:spPr>
          <a:xfrm rot="-3351382">
            <a:off x="11157286" y="6420807"/>
            <a:ext cx="5025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70" id="70"/>
          <p:cNvSpPr/>
          <p:nvPr/>
        </p:nvSpPr>
        <p:spPr>
          <a:xfrm rot="-3351382">
            <a:off x="13258861" y="6285058"/>
            <a:ext cx="5025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71" id="71"/>
          <p:cNvGrpSpPr/>
          <p:nvPr/>
        </p:nvGrpSpPr>
        <p:grpSpPr>
          <a:xfrm rot="0">
            <a:off x="11360558" y="8035263"/>
            <a:ext cx="1517996" cy="1309401"/>
            <a:chOff x="0" y="0"/>
            <a:chExt cx="453914" cy="391539"/>
          </a:xfrm>
        </p:grpSpPr>
        <p:sp>
          <p:nvSpPr>
            <p:cNvPr name="Freeform 72" id="72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6</a:t>
              </a:r>
            </a:p>
          </p:txBody>
        </p:sp>
      </p:grpSp>
      <p:sp>
        <p:nvSpPr>
          <p:cNvPr name="AutoShape 74" id="74"/>
          <p:cNvSpPr/>
          <p:nvPr/>
        </p:nvSpPr>
        <p:spPr>
          <a:xfrm rot="7524432">
            <a:off x="12456105" y="9456200"/>
            <a:ext cx="47036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75" id="75"/>
          <p:cNvSpPr/>
          <p:nvPr/>
        </p:nvSpPr>
        <p:spPr>
          <a:xfrm rot="7404397">
            <a:off x="11005558" y="9527147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76" id="76"/>
          <p:cNvSpPr txBox="true"/>
          <p:nvPr/>
        </p:nvSpPr>
        <p:spPr>
          <a:xfrm rot="0">
            <a:off x="10818437" y="9789780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12144259" y="9695916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78" id="78"/>
          <p:cNvSpPr/>
          <p:nvPr/>
        </p:nvSpPr>
        <p:spPr>
          <a:xfrm rot="-3432759">
            <a:off x="12264610" y="7878977"/>
            <a:ext cx="436892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79" id="79"/>
          <p:cNvGrpSpPr/>
          <p:nvPr/>
        </p:nvGrpSpPr>
        <p:grpSpPr>
          <a:xfrm rot="0">
            <a:off x="15222117" y="4697184"/>
            <a:ext cx="672929" cy="672929"/>
            <a:chOff x="0" y="0"/>
            <a:chExt cx="812800" cy="812800"/>
          </a:xfrm>
        </p:grpSpPr>
        <p:sp>
          <p:nvSpPr>
            <p:cNvPr name="Freeform 80" id="8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81" id="8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G</a:t>
              </a:r>
            </a:p>
          </p:txBody>
        </p:sp>
      </p:grpSp>
      <p:sp>
        <p:nvSpPr>
          <p:cNvPr name="AutoShape 82" id="82"/>
          <p:cNvSpPr/>
          <p:nvPr/>
        </p:nvSpPr>
        <p:spPr>
          <a:xfrm rot="10532870">
            <a:off x="14117347" y="5057543"/>
            <a:ext cx="1106439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83" id="83"/>
          <p:cNvGrpSpPr/>
          <p:nvPr/>
        </p:nvGrpSpPr>
        <p:grpSpPr>
          <a:xfrm rot="0">
            <a:off x="14414807" y="6989062"/>
            <a:ext cx="672929" cy="672929"/>
            <a:chOff x="0" y="0"/>
            <a:chExt cx="812800" cy="812800"/>
          </a:xfrm>
        </p:grpSpPr>
        <p:sp>
          <p:nvSpPr>
            <p:cNvPr name="Freeform 84" id="8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85" id="8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P</a:t>
              </a:r>
            </a:p>
          </p:txBody>
        </p:sp>
      </p:grpSp>
      <p:sp>
        <p:nvSpPr>
          <p:cNvPr name="AutoShape 86" id="86"/>
          <p:cNvSpPr/>
          <p:nvPr/>
        </p:nvSpPr>
        <p:spPr>
          <a:xfrm rot="-10074736">
            <a:off x="13572993" y="7146091"/>
            <a:ext cx="858726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87" id="87"/>
          <p:cNvGrpSpPr/>
          <p:nvPr/>
        </p:nvGrpSpPr>
        <p:grpSpPr>
          <a:xfrm rot="0">
            <a:off x="15107527" y="5621278"/>
            <a:ext cx="672929" cy="672929"/>
            <a:chOff x="0" y="0"/>
            <a:chExt cx="812800" cy="812800"/>
          </a:xfrm>
        </p:grpSpPr>
        <p:sp>
          <p:nvSpPr>
            <p:cNvPr name="Freeform 88" id="8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89" id="8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U</a:t>
              </a:r>
            </a:p>
          </p:txBody>
        </p:sp>
      </p:grpSp>
      <p:sp>
        <p:nvSpPr>
          <p:cNvPr name="AutoShape 90" id="90"/>
          <p:cNvSpPr/>
          <p:nvPr/>
        </p:nvSpPr>
        <p:spPr>
          <a:xfrm rot="7436253">
            <a:off x="15013290" y="6347156"/>
            <a:ext cx="311672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91" id="91"/>
          <p:cNvSpPr txBox="true"/>
          <p:nvPr/>
        </p:nvSpPr>
        <p:spPr>
          <a:xfrm rot="0">
            <a:off x="7924257" y="6539596"/>
            <a:ext cx="1955483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recolor</a:t>
            </a:r>
          </a:p>
        </p:txBody>
      </p:sp>
      <p:sp>
        <p:nvSpPr>
          <p:cNvPr name="TextBox 92" id="92"/>
          <p:cNvSpPr txBox="true"/>
          <p:nvPr/>
        </p:nvSpPr>
        <p:spPr>
          <a:xfrm rot="0">
            <a:off x="14550830" y="6439232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bg>
      <p:bgPr>
        <a:solidFill>
          <a:srgbClr val="FAE8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3559" y="2468610"/>
            <a:ext cx="6273372" cy="648772"/>
            <a:chOff x="0" y="0"/>
            <a:chExt cx="1652246" cy="17087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652246" cy="170870"/>
            </a:xfrm>
            <a:custGeom>
              <a:avLst/>
              <a:gdLst/>
              <a:ahLst/>
              <a:cxnLst/>
              <a:rect r="r" b="b" t="t" l="l"/>
              <a:pathLst>
                <a:path h="170870" w="1652246">
                  <a:moveTo>
                    <a:pt x="0" y="0"/>
                  </a:moveTo>
                  <a:lnTo>
                    <a:pt x="1652246" y="0"/>
                  </a:lnTo>
                  <a:lnTo>
                    <a:pt x="1652246" y="170870"/>
                  </a:lnTo>
                  <a:lnTo>
                    <a:pt x="0" y="170870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62946" y="5344221"/>
            <a:ext cx="6783569" cy="406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P point to parent of X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make color of P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and G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RC,  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do the same as this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else, if X is LC (nodes are in &gt; position)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 through X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color P as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G as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 through G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do nothing. 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the root node is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recolor to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48922" y="6258228"/>
            <a:ext cx="6273372" cy="363257"/>
            <a:chOff x="0" y="0"/>
            <a:chExt cx="1652246" cy="95673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652246" cy="95673"/>
            </a:xfrm>
            <a:custGeom>
              <a:avLst/>
              <a:gdLst/>
              <a:ahLst/>
              <a:cxnLst/>
              <a:rect r="r" b="b" t="t" l="l"/>
              <a:pathLst>
                <a:path h="95673" w="1652246">
                  <a:moveTo>
                    <a:pt x="0" y="0"/>
                  </a:moveTo>
                  <a:lnTo>
                    <a:pt x="1652246" y="0"/>
                  </a:lnTo>
                  <a:lnTo>
                    <a:pt x="1652246" y="95673"/>
                  </a:lnTo>
                  <a:lnTo>
                    <a:pt x="0" y="95673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93559" y="292326"/>
            <a:ext cx="6050964" cy="532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new node be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X,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 Bold"/>
              </a:rPr>
              <a:t>do BST insertion through root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after finding position, let the PARENT ptr of X point to the position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grandparent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uncle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family tree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LC, check U's color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red,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recolor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make colors of P and U to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G to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rotation cases,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then recolor if needed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X is RC (nodes are in &lt; position)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P(point of rotation for rotations)</a:t>
            </a:r>
          </a:p>
          <a:p>
            <a:pPr algn="just">
              <a:lnSpc>
                <a:spcPts val="2520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11381835" y="1693411"/>
            <a:ext cx="1461241" cy="1309401"/>
            <a:chOff x="0" y="0"/>
            <a:chExt cx="436943" cy="391539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436943" cy="391539"/>
            </a:xfrm>
            <a:custGeom>
              <a:avLst/>
              <a:gdLst/>
              <a:ahLst/>
              <a:cxnLst/>
              <a:rect r="r" b="b" t="t" l="l"/>
              <a:pathLst>
                <a:path h="391539" w="436943">
                  <a:moveTo>
                    <a:pt x="218471" y="0"/>
                  </a:moveTo>
                  <a:lnTo>
                    <a:pt x="436943" y="391539"/>
                  </a:lnTo>
                  <a:lnTo>
                    <a:pt x="0" y="391539"/>
                  </a:lnTo>
                  <a:lnTo>
                    <a:pt x="21847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2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007324" y="1035696"/>
            <a:ext cx="1153363" cy="524821"/>
            <a:chOff x="0" y="0"/>
            <a:chExt cx="303766" cy="138225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root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084079" y="1035696"/>
            <a:ext cx="1153363" cy="524821"/>
            <a:chOff x="0" y="0"/>
            <a:chExt cx="303766" cy="138225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NIL</a:t>
              </a:r>
            </a:p>
          </p:txBody>
        </p:sp>
      </p:grpSp>
      <p:sp>
        <p:nvSpPr>
          <p:cNvPr name="AutoShape 19" id="19"/>
          <p:cNvSpPr/>
          <p:nvPr/>
        </p:nvSpPr>
        <p:spPr>
          <a:xfrm rot="4697844">
            <a:off x="11263419" y="1935265"/>
            <a:ext cx="804314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0" id="20"/>
          <p:cNvGrpSpPr/>
          <p:nvPr/>
        </p:nvGrpSpPr>
        <p:grpSpPr>
          <a:xfrm rot="0">
            <a:off x="10434874" y="3244719"/>
            <a:ext cx="1517996" cy="1309401"/>
            <a:chOff x="0" y="0"/>
            <a:chExt cx="453914" cy="391539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1</a:t>
              </a:r>
            </a:p>
          </p:txBody>
        </p:sp>
      </p:grpSp>
      <p:sp>
        <p:nvSpPr>
          <p:cNvPr name="AutoShape 23" id="23"/>
          <p:cNvSpPr/>
          <p:nvPr/>
        </p:nvSpPr>
        <p:spPr>
          <a:xfrm rot="7442602">
            <a:off x="11126227" y="3098332"/>
            <a:ext cx="307350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4" id="24"/>
          <p:cNvSpPr/>
          <p:nvPr/>
        </p:nvSpPr>
        <p:spPr>
          <a:xfrm rot="3615702">
            <a:off x="12729118" y="3088363"/>
            <a:ext cx="294499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5" id="25"/>
          <p:cNvSpPr/>
          <p:nvPr/>
        </p:nvSpPr>
        <p:spPr>
          <a:xfrm rot="7661433">
            <a:off x="11339371" y="4692271"/>
            <a:ext cx="603600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6" id="26"/>
          <p:cNvSpPr/>
          <p:nvPr/>
        </p:nvSpPr>
        <p:spPr>
          <a:xfrm rot="7404397">
            <a:off x="10003698" y="4716083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7" id="27"/>
          <p:cNvSpPr/>
          <p:nvPr/>
        </p:nvSpPr>
        <p:spPr>
          <a:xfrm rot="1189960">
            <a:off x="12067064" y="1771684"/>
            <a:ext cx="573713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8" id="28"/>
          <p:cNvSpPr/>
          <p:nvPr/>
        </p:nvSpPr>
        <p:spPr>
          <a:xfrm rot="-3410889">
            <a:off x="11218377" y="3216220"/>
            <a:ext cx="530156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9" id="29"/>
          <p:cNvGrpSpPr/>
          <p:nvPr/>
        </p:nvGrpSpPr>
        <p:grpSpPr>
          <a:xfrm rot="0">
            <a:off x="12190411" y="3235270"/>
            <a:ext cx="1517996" cy="1309401"/>
            <a:chOff x="0" y="0"/>
            <a:chExt cx="453914" cy="391539"/>
          </a:xfrm>
        </p:grpSpPr>
        <p:sp>
          <p:nvSpPr>
            <p:cNvPr name="Freeform 30" id="30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5</a:t>
              </a:r>
            </a:p>
          </p:txBody>
        </p:sp>
      </p:grpSp>
      <p:sp>
        <p:nvSpPr>
          <p:cNvPr name="AutoShape 32" id="32"/>
          <p:cNvSpPr/>
          <p:nvPr/>
        </p:nvSpPr>
        <p:spPr>
          <a:xfrm rot="-6973007">
            <a:off x="12422755" y="3265079"/>
            <a:ext cx="47601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3" id="33"/>
          <p:cNvGrpSpPr/>
          <p:nvPr/>
        </p:nvGrpSpPr>
        <p:grpSpPr>
          <a:xfrm rot="0">
            <a:off x="13049052" y="4670401"/>
            <a:ext cx="1517996" cy="1309401"/>
            <a:chOff x="0" y="0"/>
            <a:chExt cx="453914" cy="391539"/>
          </a:xfrm>
        </p:grpSpPr>
        <p:sp>
          <p:nvSpPr>
            <p:cNvPr name="Freeform 34" id="34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9</a:t>
              </a: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1147503" y="4912042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37" id="37"/>
          <p:cNvSpPr/>
          <p:nvPr/>
        </p:nvSpPr>
        <p:spPr>
          <a:xfrm rot="3290379">
            <a:off x="13644857" y="4566688"/>
            <a:ext cx="20711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8" id="38"/>
          <p:cNvSpPr/>
          <p:nvPr/>
        </p:nvSpPr>
        <p:spPr>
          <a:xfrm rot="8061389">
            <a:off x="11956423" y="4706137"/>
            <a:ext cx="449168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9" id="39"/>
          <p:cNvSpPr/>
          <p:nvPr/>
        </p:nvSpPr>
        <p:spPr>
          <a:xfrm rot="-7011515">
            <a:off x="13261209" y="4785287"/>
            <a:ext cx="54165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0" id="40"/>
          <p:cNvSpPr/>
          <p:nvPr/>
        </p:nvSpPr>
        <p:spPr>
          <a:xfrm rot="3949819">
            <a:off x="14420575" y="6168814"/>
            <a:ext cx="499983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1" id="41"/>
          <p:cNvSpPr/>
          <p:nvPr/>
        </p:nvSpPr>
        <p:spPr>
          <a:xfrm rot="4667705">
            <a:off x="12931985" y="6134727"/>
            <a:ext cx="338071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2" id="42"/>
          <p:cNvGrpSpPr/>
          <p:nvPr/>
        </p:nvGrpSpPr>
        <p:grpSpPr>
          <a:xfrm rot="0">
            <a:off x="13242059" y="8689964"/>
            <a:ext cx="672929" cy="672929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X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0322769" y="6401900"/>
            <a:ext cx="1517996" cy="1309401"/>
            <a:chOff x="0" y="0"/>
            <a:chExt cx="453914" cy="391539"/>
          </a:xfrm>
        </p:grpSpPr>
        <p:sp>
          <p:nvSpPr>
            <p:cNvPr name="Freeform 46" id="46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3</a:t>
              </a:r>
            </a:p>
          </p:txBody>
        </p:sp>
      </p:grpSp>
      <p:sp>
        <p:nvSpPr>
          <p:cNvPr name="AutoShape 48" id="48"/>
          <p:cNvSpPr/>
          <p:nvPr/>
        </p:nvSpPr>
        <p:spPr>
          <a:xfrm rot="-9338215">
            <a:off x="12462739" y="8839146"/>
            <a:ext cx="815637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9" id="49"/>
          <p:cNvGrpSpPr/>
          <p:nvPr/>
        </p:nvGrpSpPr>
        <p:grpSpPr>
          <a:xfrm rot="0">
            <a:off x="11264997" y="4885766"/>
            <a:ext cx="1517996" cy="1309401"/>
            <a:chOff x="0" y="0"/>
            <a:chExt cx="453914" cy="391539"/>
          </a:xfrm>
        </p:grpSpPr>
        <p:sp>
          <p:nvSpPr>
            <p:cNvPr name="Freeform 50" id="50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4</a:t>
              </a:r>
            </a:p>
          </p:txBody>
        </p:sp>
      </p:grpSp>
      <p:sp>
        <p:nvSpPr>
          <p:cNvPr name="AutoShape 52" id="52"/>
          <p:cNvSpPr/>
          <p:nvPr/>
        </p:nvSpPr>
        <p:spPr>
          <a:xfrm rot="7869608">
            <a:off x="12263588" y="6347156"/>
            <a:ext cx="52851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3" id="53"/>
          <p:cNvSpPr/>
          <p:nvPr/>
        </p:nvSpPr>
        <p:spPr>
          <a:xfrm rot="8248747">
            <a:off x="11043717" y="6285058"/>
            <a:ext cx="289385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4" id="54"/>
          <p:cNvSpPr/>
          <p:nvPr/>
        </p:nvSpPr>
        <p:spPr>
          <a:xfrm rot="-3351382">
            <a:off x="12102651" y="4816852"/>
            <a:ext cx="5025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55" id="55"/>
          <p:cNvSpPr txBox="true"/>
          <p:nvPr/>
        </p:nvSpPr>
        <p:spPr>
          <a:xfrm rot="0">
            <a:off x="9816577" y="4976556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8901998" y="-133350"/>
            <a:ext cx="7436740" cy="1169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9"/>
              </a:lnSpc>
            </a:pPr>
            <a:r>
              <a:rPr lang="en-US" sz="6849">
                <a:solidFill>
                  <a:srgbClr val="000000"/>
                </a:solidFill>
                <a:latin typeface="Lovelo"/>
              </a:rPr>
              <a:t>{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2, 1,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4,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5,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9,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3, 6, 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7}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2623763" y="167088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3242059" y="8073699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1892420" y="6490442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60" id="60"/>
          <p:cNvSpPr/>
          <p:nvPr/>
        </p:nvSpPr>
        <p:spPr>
          <a:xfrm rot="7524432">
            <a:off x="11384533" y="7845878"/>
            <a:ext cx="47036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1" id="61"/>
          <p:cNvSpPr/>
          <p:nvPr/>
        </p:nvSpPr>
        <p:spPr>
          <a:xfrm rot="7404397">
            <a:off x="9933986" y="7916825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62" id="62"/>
          <p:cNvSpPr txBox="true"/>
          <p:nvPr/>
        </p:nvSpPr>
        <p:spPr>
          <a:xfrm rot="0">
            <a:off x="9746865" y="8179458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1072687" y="8085594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grpSp>
        <p:nvGrpSpPr>
          <p:cNvPr name="Group 64" id="64"/>
          <p:cNvGrpSpPr/>
          <p:nvPr/>
        </p:nvGrpSpPr>
        <p:grpSpPr>
          <a:xfrm rot="0">
            <a:off x="12377758" y="6318992"/>
            <a:ext cx="1517996" cy="1309401"/>
            <a:chOff x="0" y="0"/>
            <a:chExt cx="453914" cy="391539"/>
          </a:xfrm>
        </p:grpSpPr>
        <p:sp>
          <p:nvSpPr>
            <p:cNvPr name="Freeform 65" id="65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7</a:t>
              </a:r>
            </a:p>
          </p:txBody>
        </p:sp>
      </p:grpSp>
      <p:sp>
        <p:nvSpPr>
          <p:cNvPr name="AutoShape 67" id="67"/>
          <p:cNvSpPr/>
          <p:nvPr/>
        </p:nvSpPr>
        <p:spPr>
          <a:xfrm rot="6426223">
            <a:off x="13500830" y="7808672"/>
            <a:ext cx="51967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8" id="68"/>
          <p:cNvSpPr/>
          <p:nvPr/>
        </p:nvSpPr>
        <p:spPr>
          <a:xfrm rot="7602640">
            <a:off x="12014988" y="7807801"/>
            <a:ext cx="519949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9" id="69"/>
          <p:cNvSpPr/>
          <p:nvPr/>
        </p:nvSpPr>
        <p:spPr>
          <a:xfrm rot="-3351382">
            <a:off x="11157286" y="6420807"/>
            <a:ext cx="5025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70" id="70"/>
          <p:cNvSpPr/>
          <p:nvPr/>
        </p:nvSpPr>
        <p:spPr>
          <a:xfrm rot="-3351382">
            <a:off x="13258861" y="6285058"/>
            <a:ext cx="5025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71" id="71"/>
          <p:cNvGrpSpPr/>
          <p:nvPr/>
        </p:nvGrpSpPr>
        <p:grpSpPr>
          <a:xfrm rot="0">
            <a:off x="11360558" y="8035263"/>
            <a:ext cx="1517996" cy="1309401"/>
            <a:chOff x="0" y="0"/>
            <a:chExt cx="453914" cy="391539"/>
          </a:xfrm>
        </p:grpSpPr>
        <p:sp>
          <p:nvSpPr>
            <p:cNvPr name="Freeform 72" id="72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6</a:t>
              </a:r>
            </a:p>
          </p:txBody>
        </p:sp>
      </p:grpSp>
      <p:sp>
        <p:nvSpPr>
          <p:cNvPr name="AutoShape 74" id="74"/>
          <p:cNvSpPr/>
          <p:nvPr/>
        </p:nvSpPr>
        <p:spPr>
          <a:xfrm rot="7524432">
            <a:off x="12456105" y="9456200"/>
            <a:ext cx="47036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75" id="75"/>
          <p:cNvSpPr/>
          <p:nvPr/>
        </p:nvSpPr>
        <p:spPr>
          <a:xfrm rot="7404397">
            <a:off x="11005558" y="9527147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76" id="76"/>
          <p:cNvSpPr txBox="true"/>
          <p:nvPr/>
        </p:nvSpPr>
        <p:spPr>
          <a:xfrm rot="0">
            <a:off x="10818437" y="9789780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12144259" y="9695916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78" id="78"/>
          <p:cNvSpPr/>
          <p:nvPr/>
        </p:nvSpPr>
        <p:spPr>
          <a:xfrm rot="-3432759">
            <a:off x="12264610" y="7878977"/>
            <a:ext cx="436892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79" id="79"/>
          <p:cNvGrpSpPr/>
          <p:nvPr/>
        </p:nvGrpSpPr>
        <p:grpSpPr>
          <a:xfrm rot="0">
            <a:off x="15222117" y="4697184"/>
            <a:ext cx="672929" cy="672929"/>
            <a:chOff x="0" y="0"/>
            <a:chExt cx="812800" cy="812800"/>
          </a:xfrm>
        </p:grpSpPr>
        <p:sp>
          <p:nvSpPr>
            <p:cNvPr name="Freeform 80" id="8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81" id="8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G</a:t>
              </a:r>
            </a:p>
          </p:txBody>
        </p:sp>
      </p:grpSp>
      <p:sp>
        <p:nvSpPr>
          <p:cNvPr name="AutoShape 82" id="82"/>
          <p:cNvSpPr/>
          <p:nvPr/>
        </p:nvSpPr>
        <p:spPr>
          <a:xfrm rot="10532870">
            <a:off x="14117347" y="5057543"/>
            <a:ext cx="1106439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83" id="83"/>
          <p:cNvGrpSpPr/>
          <p:nvPr/>
        </p:nvGrpSpPr>
        <p:grpSpPr>
          <a:xfrm rot="0">
            <a:off x="14414807" y="6989062"/>
            <a:ext cx="672929" cy="672929"/>
            <a:chOff x="0" y="0"/>
            <a:chExt cx="812800" cy="812800"/>
          </a:xfrm>
        </p:grpSpPr>
        <p:sp>
          <p:nvSpPr>
            <p:cNvPr name="Freeform 84" id="8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85" id="8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P</a:t>
              </a:r>
            </a:p>
          </p:txBody>
        </p:sp>
      </p:grpSp>
      <p:sp>
        <p:nvSpPr>
          <p:cNvPr name="AutoShape 86" id="86"/>
          <p:cNvSpPr/>
          <p:nvPr/>
        </p:nvSpPr>
        <p:spPr>
          <a:xfrm rot="-10074736">
            <a:off x="13572993" y="7146091"/>
            <a:ext cx="858726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87" id="87"/>
          <p:cNvGrpSpPr/>
          <p:nvPr/>
        </p:nvGrpSpPr>
        <p:grpSpPr>
          <a:xfrm rot="0">
            <a:off x="15107527" y="5621278"/>
            <a:ext cx="672929" cy="672929"/>
            <a:chOff x="0" y="0"/>
            <a:chExt cx="812800" cy="812800"/>
          </a:xfrm>
        </p:grpSpPr>
        <p:sp>
          <p:nvSpPr>
            <p:cNvPr name="Freeform 88" id="8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89" id="8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U</a:t>
              </a:r>
            </a:p>
          </p:txBody>
        </p:sp>
      </p:grpSp>
      <p:sp>
        <p:nvSpPr>
          <p:cNvPr name="AutoShape 90" id="90"/>
          <p:cNvSpPr/>
          <p:nvPr/>
        </p:nvSpPr>
        <p:spPr>
          <a:xfrm rot="7436253">
            <a:off x="15013290" y="6347156"/>
            <a:ext cx="311672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91" id="91"/>
          <p:cNvSpPr txBox="true"/>
          <p:nvPr/>
        </p:nvSpPr>
        <p:spPr>
          <a:xfrm rot="0">
            <a:off x="6813938" y="6660360"/>
            <a:ext cx="3457579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do Right_Rotate</a:t>
            </a:r>
          </a:p>
        </p:txBody>
      </p:sp>
      <p:sp>
        <p:nvSpPr>
          <p:cNvPr name="TextBox 92" id="92"/>
          <p:cNvSpPr txBox="true"/>
          <p:nvPr/>
        </p:nvSpPr>
        <p:spPr>
          <a:xfrm rot="0">
            <a:off x="14550830" y="6439232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bg>
      <p:bgPr>
        <a:solidFill>
          <a:srgbClr val="FAE8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3559" y="2468610"/>
            <a:ext cx="6273372" cy="648772"/>
            <a:chOff x="0" y="0"/>
            <a:chExt cx="1652246" cy="17087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652246" cy="170870"/>
            </a:xfrm>
            <a:custGeom>
              <a:avLst/>
              <a:gdLst/>
              <a:ahLst/>
              <a:cxnLst/>
              <a:rect r="r" b="b" t="t" l="l"/>
              <a:pathLst>
                <a:path h="170870" w="1652246">
                  <a:moveTo>
                    <a:pt x="0" y="0"/>
                  </a:moveTo>
                  <a:lnTo>
                    <a:pt x="1652246" y="0"/>
                  </a:lnTo>
                  <a:lnTo>
                    <a:pt x="1652246" y="170870"/>
                  </a:lnTo>
                  <a:lnTo>
                    <a:pt x="0" y="170870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2946" y="9089405"/>
            <a:ext cx="6273372" cy="500936"/>
            <a:chOff x="0" y="0"/>
            <a:chExt cx="1652246" cy="131934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652246" cy="131934"/>
            </a:xfrm>
            <a:custGeom>
              <a:avLst/>
              <a:gdLst/>
              <a:ahLst/>
              <a:cxnLst/>
              <a:rect r="r" b="b" t="t" l="l"/>
              <a:pathLst>
                <a:path h="131934" w="1652246">
                  <a:moveTo>
                    <a:pt x="0" y="0"/>
                  </a:moveTo>
                  <a:lnTo>
                    <a:pt x="1652246" y="0"/>
                  </a:lnTo>
                  <a:lnTo>
                    <a:pt x="1652246" y="131934"/>
                  </a:lnTo>
                  <a:lnTo>
                    <a:pt x="0" y="131934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93559" y="292326"/>
            <a:ext cx="6050964" cy="532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new node be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X,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 Bold"/>
              </a:rPr>
              <a:t>do BST insertion through root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after finding position, let the PARENT ptr of X point to the position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grandparent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uncle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family tree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LC, check U's color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red,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recolor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make colors of P and U to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G to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rotation cases,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then recolor if needed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X is RC (nodes are in &lt; position)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P(point of rotation for rotations)</a:t>
            </a:r>
          </a:p>
          <a:p>
            <a:pPr algn="just">
              <a:lnSpc>
                <a:spcPts val="252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62946" y="5344221"/>
            <a:ext cx="6783569" cy="406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P point to parent of X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make color of P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and G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RC,  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do the same as this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else, if X is LC (nodes are in &gt; position)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 through X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color P as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G as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 through G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do nothing. 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the root node is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recolor to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1381835" y="1693411"/>
            <a:ext cx="1461241" cy="1309401"/>
            <a:chOff x="0" y="0"/>
            <a:chExt cx="436943" cy="391539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436943" cy="391539"/>
            </a:xfrm>
            <a:custGeom>
              <a:avLst/>
              <a:gdLst/>
              <a:ahLst/>
              <a:cxnLst/>
              <a:rect r="r" b="b" t="t" l="l"/>
              <a:pathLst>
                <a:path h="391539" w="436943">
                  <a:moveTo>
                    <a:pt x="218471" y="0"/>
                  </a:moveTo>
                  <a:lnTo>
                    <a:pt x="436943" y="391539"/>
                  </a:lnTo>
                  <a:lnTo>
                    <a:pt x="0" y="391539"/>
                  </a:lnTo>
                  <a:lnTo>
                    <a:pt x="21847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2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007324" y="1035696"/>
            <a:ext cx="1153363" cy="524821"/>
            <a:chOff x="0" y="0"/>
            <a:chExt cx="303766" cy="138225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root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084079" y="1035696"/>
            <a:ext cx="1153363" cy="524821"/>
            <a:chOff x="0" y="0"/>
            <a:chExt cx="303766" cy="138225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NIL</a:t>
              </a:r>
            </a:p>
          </p:txBody>
        </p:sp>
      </p:grpSp>
      <p:sp>
        <p:nvSpPr>
          <p:cNvPr name="AutoShape 19" id="19"/>
          <p:cNvSpPr/>
          <p:nvPr/>
        </p:nvSpPr>
        <p:spPr>
          <a:xfrm rot="4697844">
            <a:off x="11263419" y="1935265"/>
            <a:ext cx="804314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0" id="20"/>
          <p:cNvGrpSpPr/>
          <p:nvPr/>
        </p:nvGrpSpPr>
        <p:grpSpPr>
          <a:xfrm rot="0">
            <a:off x="10434874" y="3244719"/>
            <a:ext cx="1517996" cy="1309401"/>
            <a:chOff x="0" y="0"/>
            <a:chExt cx="453914" cy="391539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1</a:t>
              </a:r>
            </a:p>
          </p:txBody>
        </p:sp>
      </p:grpSp>
      <p:sp>
        <p:nvSpPr>
          <p:cNvPr name="AutoShape 23" id="23"/>
          <p:cNvSpPr/>
          <p:nvPr/>
        </p:nvSpPr>
        <p:spPr>
          <a:xfrm rot="7442602">
            <a:off x="11126227" y="3098332"/>
            <a:ext cx="307350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4" id="24"/>
          <p:cNvSpPr/>
          <p:nvPr/>
        </p:nvSpPr>
        <p:spPr>
          <a:xfrm rot="3615702">
            <a:off x="12729118" y="3088363"/>
            <a:ext cx="294499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5" id="25"/>
          <p:cNvSpPr/>
          <p:nvPr/>
        </p:nvSpPr>
        <p:spPr>
          <a:xfrm rot="7661433">
            <a:off x="11339371" y="4692271"/>
            <a:ext cx="603600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6" id="26"/>
          <p:cNvSpPr/>
          <p:nvPr/>
        </p:nvSpPr>
        <p:spPr>
          <a:xfrm rot="7404397">
            <a:off x="10003698" y="4716083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7" id="27"/>
          <p:cNvSpPr/>
          <p:nvPr/>
        </p:nvSpPr>
        <p:spPr>
          <a:xfrm rot="1189960">
            <a:off x="12067064" y="1771684"/>
            <a:ext cx="573713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8" id="28"/>
          <p:cNvSpPr/>
          <p:nvPr/>
        </p:nvSpPr>
        <p:spPr>
          <a:xfrm rot="-3410889">
            <a:off x="11218377" y="3216220"/>
            <a:ext cx="530156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9" id="29"/>
          <p:cNvGrpSpPr/>
          <p:nvPr/>
        </p:nvGrpSpPr>
        <p:grpSpPr>
          <a:xfrm rot="0">
            <a:off x="12190411" y="3235270"/>
            <a:ext cx="1517996" cy="1309401"/>
            <a:chOff x="0" y="0"/>
            <a:chExt cx="453914" cy="391539"/>
          </a:xfrm>
        </p:grpSpPr>
        <p:sp>
          <p:nvSpPr>
            <p:cNvPr name="Freeform 30" id="30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5</a:t>
              </a:r>
            </a:p>
          </p:txBody>
        </p:sp>
      </p:grpSp>
      <p:sp>
        <p:nvSpPr>
          <p:cNvPr name="AutoShape 32" id="32"/>
          <p:cNvSpPr/>
          <p:nvPr/>
        </p:nvSpPr>
        <p:spPr>
          <a:xfrm rot="-6973007">
            <a:off x="12422755" y="3265079"/>
            <a:ext cx="47601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3" id="33"/>
          <p:cNvGrpSpPr/>
          <p:nvPr/>
        </p:nvGrpSpPr>
        <p:grpSpPr>
          <a:xfrm rot="0">
            <a:off x="13049052" y="4670401"/>
            <a:ext cx="1517996" cy="1309401"/>
            <a:chOff x="0" y="0"/>
            <a:chExt cx="453914" cy="391539"/>
          </a:xfrm>
        </p:grpSpPr>
        <p:sp>
          <p:nvSpPr>
            <p:cNvPr name="Freeform 34" id="34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7</a:t>
              </a: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1147503" y="4912042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37" id="37"/>
          <p:cNvSpPr/>
          <p:nvPr/>
        </p:nvSpPr>
        <p:spPr>
          <a:xfrm rot="3290379">
            <a:off x="13644857" y="4566688"/>
            <a:ext cx="20711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8" id="38"/>
          <p:cNvSpPr/>
          <p:nvPr/>
        </p:nvSpPr>
        <p:spPr>
          <a:xfrm rot="8061389">
            <a:off x="11956423" y="4706137"/>
            <a:ext cx="449168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9" id="39"/>
          <p:cNvSpPr/>
          <p:nvPr/>
        </p:nvSpPr>
        <p:spPr>
          <a:xfrm rot="-7011515">
            <a:off x="13261209" y="4785287"/>
            <a:ext cx="54165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0" id="40"/>
          <p:cNvSpPr/>
          <p:nvPr/>
        </p:nvSpPr>
        <p:spPr>
          <a:xfrm rot="3949819">
            <a:off x="14420575" y="6168814"/>
            <a:ext cx="499983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1" id="41"/>
          <p:cNvSpPr/>
          <p:nvPr/>
        </p:nvSpPr>
        <p:spPr>
          <a:xfrm rot="4667705">
            <a:off x="12931985" y="6134727"/>
            <a:ext cx="338071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2" id="42"/>
          <p:cNvGrpSpPr/>
          <p:nvPr/>
        </p:nvGrpSpPr>
        <p:grpSpPr>
          <a:xfrm rot="0">
            <a:off x="12446529" y="8529459"/>
            <a:ext cx="672929" cy="672929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X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0322769" y="6401900"/>
            <a:ext cx="1517996" cy="1309401"/>
            <a:chOff x="0" y="0"/>
            <a:chExt cx="453914" cy="391539"/>
          </a:xfrm>
        </p:grpSpPr>
        <p:sp>
          <p:nvSpPr>
            <p:cNvPr name="Freeform 46" id="46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3</a:t>
              </a:r>
            </a:p>
          </p:txBody>
        </p:sp>
      </p:grpSp>
      <p:sp>
        <p:nvSpPr>
          <p:cNvPr name="AutoShape 48" id="48"/>
          <p:cNvSpPr/>
          <p:nvPr/>
        </p:nvSpPr>
        <p:spPr>
          <a:xfrm rot="-3650975">
            <a:off x="12083142" y="8228109"/>
            <a:ext cx="1417002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9" id="49"/>
          <p:cNvGrpSpPr/>
          <p:nvPr/>
        </p:nvGrpSpPr>
        <p:grpSpPr>
          <a:xfrm rot="0">
            <a:off x="11264997" y="4885766"/>
            <a:ext cx="1517996" cy="1309401"/>
            <a:chOff x="0" y="0"/>
            <a:chExt cx="453914" cy="391539"/>
          </a:xfrm>
        </p:grpSpPr>
        <p:sp>
          <p:nvSpPr>
            <p:cNvPr name="Freeform 50" id="50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4</a:t>
              </a:r>
            </a:p>
          </p:txBody>
        </p:sp>
      </p:grpSp>
      <p:sp>
        <p:nvSpPr>
          <p:cNvPr name="AutoShape 52" id="52"/>
          <p:cNvSpPr/>
          <p:nvPr/>
        </p:nvSpPr>
        <p:spPr>
          <a:xfrm rot="7869608">
            <a:off x="12263588" y="6347156"/>
            <a:ext cx="52851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3" id="53"/>
          <p:cNvSpPr/>
          <p:nvPr/>
        </p:nvSpPr>
        <p:spPr>
          <a:xfrm rot="8248747">
            <a:off x="11043717" y="6285058"/>
            <a:ext cx="289385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4" id="54"/>
          <p:cNvSpPr/>
          <p:nvPr/>
        </p:nvSpPr>
        <p:spPr>
          <a:xfrm rot="-3351382">
            <a:off x="12102651" y="4816852"/>
            <a:ext cx="5025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55" id="55"/>
          <p:cNvSpPr txBox="true"/>
          <p:nvPr/>
        </p:nvSpPr>
        <p:spPr>
          <a:xfrm rot="0">
            <a:off x="9816577" y="4976556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8901998" y="-133350"/>
            <a:ext cx="7436740" cy="1169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9"/>
              </a:lnSpc>
            </a:pPr>
            <a:r>
              <a:rPr lang="en-US" sz="6849">
                <a:solidFill>
                  <a:srgbClr val="000000"/>
                </a:solidFill>
                <a:latin typeface="Lovelo"/>
              </a:rPr>
              <a:t>{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2, 1,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4,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5,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9,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3, 6, 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7}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2623763" y="167088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3242059" y="8073699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1892420" y="6490442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60" id="60"/>
          <p:cNvSpPr/>
          <p:nvPr/>
        </p:nvSpPr>
        <p:spPr>
          <a:xfrm rot="7524432">
            <a:off x="11384533" y="7845878"/>
            <a:ext cx="47036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1" id="61"/>
          <p:cNvSpPr/>
          <p:nvPr/>
        </p:nvSpPr>
        <p:spPr>
          <a:xfrm rot="7404397">
            <a:off x="9933986" y="7916825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62" id="62"/>
          <p:cNvSpPr txBox="true"/>
          <p:nvPr/>
        </p:nvSpPr>
        <p:spPr>
          <a:xfrm rot="0">
            <a:off x="9746865" y="8179458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1072687" y="8085594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grpSp>
        <p:nvGrpSpPr>
          <p:cNvPr name="Group 64" id="64"/>
          <p:cNvGrpSpPr/>
          <p:nvPr/>
        </p:nvGrpSpPr>
        <p:grpSpPr>
          <a:xfrm rot="0">
            <a:off x="12377758" y="6318992"/>
            <a:ext cx="1517996" cy="1309401"/>
            <a:chOff x="0" y="0"/>
            <a:chExt cx="453914" cy="391539"/>
          </a:xfrm>
        </p:grpSpPr>
        <p:sp>
          <p:nvSpPr>
            <p:cNvPr name="Freeform 65" id="65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6</a:t>
              </a:r>
            </a:p>
          </p:txBody>
        </p:sp>
      </p:grpSp>
      <p:sp>
        <p:nvSpPr>
          <p:cNvPr name="AutoShape 67" id="67"/>
          <p:cNvSpPr/>
          <p:nvPr/>
        </p:nvSpPr>
        <p:spPr>
          <a:xfrm rot="6426223">
            <a:off x="13500830" y="7808672"/>
            <a:ext cx="51967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8" id="68"/>
          <p:cNvSpPr/>
          <p:nvPr/>
        </p:nvSpPr>
        <p:spPr>
          <a:xfrm rot="7688285">
            <a:off x="12055669" y="7781584"/>
            <a:ext cx="463290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9" id="69"/>
          <p:cNvSpPr/>
          <p:nvPr/>
        </p:nvSpPr>
        <p:spPr>
          <a:xfrm rot="-3351382">
            <a:off x="11157286" y="6420807"/>
            <a:ext cx="5025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70" id="70"/>
          <p:cNvSpPr/>
          <p:nvPr/>
        </p:nvSpPr>
        <p:spPr>
          <a:xfrm rot="-3351382">
            <a:off x="13258861" y="6285058"/>
            <a:ext cx="5025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71" id="71"/>
          <p:cNvGrpSpPr/>
          <p:nvPr/>
        </p:nvGrpSpPr>
        <p:grpSpPr>
          <a:xfrm rot="0">
            <a:off x="14012226" y="6369990"/>
            <a:ext cx="1517996" cy="1309401"/>
            <a:chOff x="0" y="0"/>
            <a:chExt cx="453914" cy="391539"/>
          </a:xfrm>
        </p:grpSpPr>
        <p:sp>
          <p:nvSpPr>
            <p:cNvPr name="Freeform 72" id="72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9</a:t>
              </a:r>
            </a:p>
          </p:txBody>
        </p:sp>
      </p:grpSp>
      <p:sp>
        <p:nvSpPr>
          <p:cNvPr name="AutoShape 74" id="74"/>
          <p:cNvSpPr/>
          <p:nvPr/>
        </p:nvSpPr>
        <p:spPr>
          <a:xfrm rot="7524432">
            <a:off x="15169702" y="7838726"/>
            <a:ext cx="47036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75" id="75"/>
          <p:cNvSpPr/>
          <p:nvPr/>
        </p:nvSpPr>
        <p:spPr>
          <a:xfrm rot="7404397">
            <a:off x="13719155" y="7909673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76" id="76"/>
          <p:cNvSpPr txBox="true"/>
          <p:nvPr/>
        </p:nvSpPr>
        <p:spPr>
          <a:xfrm rot="0">
            <a:off x="13532034" y="817230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14857856" y="8078442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78" id="78"/>
          <p:cNvSpPr/>
          <p:nvPr/>
        </p:nvSpPr>
        <p:spPr>
          <a:xfrm rot="-6300000">
            <a:off x="14273897" y="6254477"/>
            <a:ext cx="51604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79" id="79"/>
          <p:cNvSpPr txBox="true"/>
          <p:nvPr/>
        </p:nvSpPr>
        <p:spPr>
          <a:xfrm rot="0">
            <a:off x="11909550" y="7923669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bg>
      <p:bgPr>
        <a:solidFill>
          <a:srgbClr val="FAE8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3559" y="2468610"/>
            <a:ext cx="6273372" cy="648772"/>
            <a:chOff x="0" y="0"/>
            <a:chExt cx="1652246" cy="17087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652246" cy="170870"/>
            </a:xfrm>
            <a:custGeom>
              <a:avLst/>
              <a:gdLst/>
              <a:ahLst/>
              <a:cxnLst/>
              <a:rect r="r" b="b" t="t" l="l"/>
              <a:pathLst>
                <a:path h="170870" w="1652246">
                  <a:moveTo>
                    <a:pt x="0" y="0"/>
                  </a:moveTo>
                  <a:lnTo>
                    <a:pt x="1652246" y="0"/>
                  </a:lnTo>
                  <a:lnTo>
                    <a:pt x="1652246" y="170870"/>
                  </a:lnTo>
                  <a:lnTo>
                    <a:pt x="0" y="170870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2946" y="9089405"/>
            <a:ext cx="6273372" cy="500936"/>
            <a:chOff x="0" y="0"/>
            <a:chExt cx="1652246" cy="131934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652246" cy="131934"/>
            </a:xfrm>
            <a:custGeom>
              <a:avLst/>
              <a:gdLst/>
              <a:ahLst/>
              <a:cxnLst/>
              <a:rect r="r" b="b" t="t" l="l"/>
              <a:pathLst>
                <a:path h="131934" w="1652246">
                  <a:moveTo>
                    <a:pt x="0" y="0"/>
                  </a:moveTo>
                  <a:lnTo>
                    <a:pt x="1652246" y="0"/>
                  </a:lnTo>
                  <a:lnTo>
                    <a:pt x="1652246" y="131934"/>
                  </a:lnTo>
                  <a:lnTo>
                    <a:pt x="0" y="131934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93559" y="292326"/>
            <a:ext cx="6050964" cy="532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new node be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X,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 Bold"/>
              </a:rPr>
              <a:t>do BST insertion through root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after finding position, let the PARENT ptr of X point to the position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grandparent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uncle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family tree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LC, check U's color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red,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recolor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make colors of P and U to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G to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rotation cases,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then recolor if needed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X is RC (nodes are in &lt; position)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P(point of rotation for rotations)</a:t>
            </a:r>
          </a:p>
          <a:p>
            <a:pPr algn="just">
              <a:lnSpc>
                <a:spcPts val="252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62946" y="5344221"/>
            <a:ext cx="6783569" cy="406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P point to parent of X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make color of P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and G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RC,  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do the same as this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else, if X is LC (nodes are in &gt; position)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 through X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color P as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G as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 through G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do nothing. 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the root node is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recolor to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1381835" y="1693411"/>
            <a:ext cx="1461241" cy="1309401"/>
            <a:chOff x="0" y="0"/>
            <a:chExt cx="436943" cy="391539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436943" cy="391539"/>
            </a:xfrm>
            <a:custGeom>
              <a:avLst/>
              <a:gdLst/>
              <a:ahLst/>
              <a:cxnLst/>
              <a:rect r="r" b="b" t="t" l="l"/>
              <a:pathLst>
                <a:path h="391539" w="436943">
                  <a:moveTo>
                    <a:pt x="218471" y="0"/>
                  </a:moveTo>
                  <a:lnTo>
                    <a:pt x="436943" y="391539"/>
                  </a:lnTo>
                  <a:lnTo>
                    <a:pt x="0" y="391539"/>
                  </a:lnTo>
                  <a:lnTo>
                    <a:pt x="21847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2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007324" y="1035696"/>
            <a:ext cx="1153363" cy="524821"/>
            <a:chOff x="0" y="0"/>
            <a:chExt cx="303766" cy="138225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root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084079" y="1035696"/>
            <a:ext cx="1153363" cy="524821"/>
            <a:chOff x="0" y="0"/>
            <a:chExt cx="303766" cy="138225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NIL</a:t>
              </a:r>
            </a:p>
          </p:txBody>
        </p:sp>
      </p:grpSp>
      <p:sp>
        <p:nvSpPr>
          <p:cNvPr name="AutoShape 19" id="19"/>
          <p:cNvSpPr/>
          <p:nvPr/>
        </p:nvSpPr>
        <p:spPr>
          <a:xfrm rot="4697844">
            <a:off x="11263419" y="1935265"/>
            <a:ext cx="804314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0" id="20"/>
          <p:cNvGrpSpPr/>
          <p:nvPr/>
        </p:nvGrpSpPr>
        <p:grpSpPr>
          <a:xfrm rot="0">
            <a:off x="10434874" y="3244719"/>
            <a:ext cx="1517996" cy="1309401"/>
            <a:chOff x="0" y="0"/>
            <a:chExt cx="453914" cy="391539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1</a:t>
              </a:r>
            </a:p>
          </p:txBody>
        </p:sp>
      </p:grpSp>
      <p:sp>
        <p:nvSpPr>
          <p:cNvPr name="AutoShape 23" id="23"/>
          <p:cNvSpPr/>
          <p:nvPr/>
        </p:nvSpPr>
        <p:spPr>
          <a:xfrm rot="7442602">
            <a:off x="11126227" y="3098332"/>
            <a:ext cx="307350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4" id="24"/>
          <p:cNvSpPr/>
          <p:nvPr/>
        </p:nvSpPr>
        <p:spPr>
          <a:xfrm rot="3615702">
            <a:off x="12729118" y="3088363"/>
            <a:ext cx="294499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5" id="25"/>
          <p:cNvSpPr/>
          <p:nvPr/>
        </p:nvSpPr>
        <p:spPr>
          <a:xfrm rot="7661433">
            <a:off x="11339371" y="4692271"/>
            <a:ext cx="603600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6" id="26"/>
          <p:cNvSpPr/>
          <p:nvPr/>
        </p:nvSpPr>
        <p:spPr>
          <a:xfrm rot="7404397">
            <a:off x="10003698" y="4716083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7" id="27"/>
          <p:cNvSpPr/>
          <p:nvPr/>
        </p:nvSpPr>
        <p:spPr>
          <a:xfrm rot="1189960">
            <a:off x="12067064" y="1771684"/>
            <a:ext cx="573713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8" id="28"/>
          <p:cNvSpPr/>
          <p:nvPr/>
        </p:nvSpPr>
        <p:spPr>
          <a:xfrm rot="-3410889">
            <a:off x="11218377" y="3216220"/>
            <a:ext cx="530156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9" id="29"/>
          <p:cNvGrpSpPr/>
          <p:nvPr/>
        </p:nvGrpSpPr>
        <p:grpSpPr>
          <a:xfrm rot="0">
            <a:off x="12190411" y="3235270"/>
            <a:ext cx="1517996" cy="1309401"/>
            <a:chOff x="0" y="0"/>
            <a:chExt cx="453914" cy="391539"/>
          </a:xfrm>
        </p:grpSpPr>
        <p:sp>
          <p:nvSpPr>
            <p:cNvPr name="Freeform 30" id="30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5</a:t>
              </a:r>
            </a:p>
          </p:txBody>
        </p:sp>
      </p:grpSp>
      <p:sp>
        <p:nvSpPr>
          <p:cNvPr name="AutoShape 32" id="32"/>
          <p:cNvSpPr/>
          <p:nvPr/>
        </p:nvSpPr>
        <p:spPr>
          <a:xfrm rot="-6973007">
            <a:off x="12422755" y="3265079"/>
            <a:ext cx="47601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3" id="33"/>
          <p:cNvGrpSpPr/>
          <p:nvPr/>
        </p:nvGrpSpPr>
        <p:grpSpPr>
          <a:xfrm rot="0">
            <a:off x="13049052" y="4670401"/>
            <a:ext cx="1517996" cy="1309401"/>
            <a:chOff x="0" y="0"/>
            <a:chExt cx="453914" cy="391539"/>
          </a:xfrm>
        </p:grpSpPr>
        <p:sp>
          <p:nvSpPr>
            <p:cNvPr name="Freeform 34" id="34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7</a:t>
              </a: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1147503" y="4912042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37" id="37"/>
          <p:cNvSpPr/>
          <p:nvPr/>
        </p:nvSpPr>
        <p:spPr>
          <a:xfrm rot="3290379">
            <a:off x="13644857" y="4566688"/>
            <a:ext cx="20711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8" id="38"/>
          <p:cNvSpPr/>
          <p:nvPr/>
        </p:nvSpPr>
        <p:spPr>
          <a:xfrm rot="8061389">
            <a:off x="11956423" y="4706137"/>
            <a:ext cx="449168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9" id="39"/>
          <p:cNvSpPr/>
          <p:nvPr/>
        </p:nvSpPr>
        <p:spPr>
          <a:xfrm rot="-7011515">
            <a:off x="13261209" y="4785287"/>
            <a:ext cx="54165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0" id="40"/>
          <p:cNvSpPr/>
          <p:nvPr/>
        </p:nvSpPr>
        <p:spPr>
          <a:xfrm rot="3949819">
            <a:off x="14420575" y="6168814"/>
            <a:ext cx="499983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1" id="41"/>
          <p:cNvSpPr/>
          <p:nvPr/>
        </p:nvSpPr>
        <p:spPr>
          <a:xfrm rot="4667705">
            <a:off x="12931985" y="6134727"/>
            <a:ext cx="338071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2" id="42"/>
          <p:cNvGrpSpPr/>
          <p:nvPr/>
        </p:nvGrpSpPr>
        <p:grpSpPr>
          <a:xfrm rot="0">
            <a:off x="12446529" y="8529459"/>
            <a:ext cx="672929" cy="672929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X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0322769" y="6401900"/>
            <a:ext cx="1517996" cy="1309401"/>
            <a:chOff x="0" y="0"/>
            <a:chExt cx="453914" cy="391539"/>
          </a:xfrm>
        </p:grpSpPr>
        <p:sp>
          <p:nvSpPr>
            <p:cNvPr name="Freeform 46" id="46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3</a:t>
              </a:r>
            </a:p>
          </p:txBody>
        </p:sp>
      </p:grpSp>
      <p:sp>
        <p:nvSpPr>
          <p:cNvPr name="AutoShape 48" id="48"/>
          <p:cNvSpPr/>
          <p:nvPr/>
        </p:nvSpPr>
        <p:spPr>
          <a:xfrm rot="-3650975">
            <a:off x="12083142" y="8228109"/>
            <a:ext cx="1417002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9" id="49"/>
          <p:cNvGrpSpPr/>
          <p:nvPr/>
        </p:nvGrpSpPr>
        <p:grpSpPr>
          <a:xfrm rot="0">
            <a:off x="11264997" y="4885766"/>
            <a:ext cx="1517996" cy="1309401"/>
            <a:chOff x="0" y="0"/>
            <a:chExt cx="453914" cy="391539"/>
          </a:xfrm>
        </p:grpSpPr>
        <p:sp>
          <p:nvSpPr>
            <p:cNvPr name="Freeform 50" id="50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4</a:t>
              </a:r>
            </a:p>
          </p:txBody>
        </p:sp>
      </p:grpSp>
      <p:sp>
        <p:nvSpPr>
          <p:cNvPr name="AutoShape 52" id="52"/>
          <p:cNvSpPr/>
          <p:nvPr/>
        </p:nvSpPr>
        <p:spPr>
          <a:xfrm rot="7869608">
            <a:off x="12263588" y="6347156"/>
            <a:ext cx="52851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3" id="53"/>
          <p:cNvSpPr/>
          <p:nvPr/>
        </p:nvSpPr>
        <p:spPr>
          <a:xfrm rot="8248747">
            <a:off x="11043717" y="6285058"/>
            <a:ext cx="289385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4" id="54"/>
          <p:cNvSpPr/>
          <p:nvPr/>
        </p:nvSpPr>
        <p:spPr>
          <a:xfrm rot="-3351382">
            <a:off x="12102651" y="4816852"/>
            <a:ext cx="5025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55" id="55"/>
          <p:cNvSpPr txBox="true"/>
          <p:nvPr/>
        </p:nvSpPr>
        <p:spPr>
          <a:xfrm rot="0">
            <a:off x="9816577" y="4976556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8901998" y="-133350"/>
            <a:ext cx="7436740" cy="1169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9"/>
              </a:lnSpc>
            </a:pPr>
            <a:r>
              <a:rPr lang="en-US" sz="6849">
                <a:solidFill>
                  <a:srgbClr val="000000"/>
                </a:solidFill>
                <a:latin typeface="Lovelo"/>
              </a:rPr>
              <a:t>{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2, 1,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4,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5,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9,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3, 6, 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7}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2623763" y="167088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3242059" y="8073699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1892420" y="6490442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60" id="60"/>
          <p:cNvSpPr/>
          <p:nvPr/>
        </p:nvSpPr>
        <p:spPr>
          <a:xfrm rot="7524432">
            <a:off x="11384533" y="7845878"/>
            <a:ext cx="47036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1" id="61"/>
          <p:cNvSpPr/>
          <p:nvPr/>
        </p:nvSpPr>
        <p:spPr>
          <a:xfrm rot="7404397">
            <a:off x="9933986" y="7916825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62" id="62"/>
          <p:cNvSpPr txBox="true"/>
          <p:nvPr/>
        </p:nvSpPr>
        <p:spPr>
          <a:xfrm rot="0">
            <a:off x="9746865" y="8179458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1072687" y="8085594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grpSp>
        <p:nvGrpSpPr>
          <p:cNvPr name="Group 64" id="64"/>
          <p:cNvGrpSpPr/>
          <p:nvPr/>
        </p:nvGrpSpPr>
        <p:grpSpPr>
          <a:xfrm rot="0">
            <a:off x="12377758" y="6318992"/>
            <a:ext cx="1517996" cy="1309401"/>
            <a:chOff x="0" y="0"/>
            <a:chExt cx="453914" cy="391539"/>
          </a:xfrm>
        </p:grpSpPr>
        <p:sp>
          <p:nvSpPr>
            <p:cNvPr name="Freeform 65" id="65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6</a:t>
              </a:r>
            </a:p>
          </p:txBody>
        </p:sp>
      </p:grpSp>
      <p:sp>
        <p:nvSpPr>
          <p:cNvPr name="AutoShape 67" id="67"/>
          <p:cNvSpPr/>
          <p:nvPr/>
        </p:nvSpPr>
        <p:spPr>
          <a:xfrm rot="6426223">
            <a:off x="13500830" y="7808672"/>
            <a:ext cx="51967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8" id="68"/>
          <p:cNvSpPr/>
          <p:nvPr/>
        </p:nvSpPr>
        <p:spPr>
          <a:xfrm rot="7688285">
            <a:off x="12055669" y="7781584"/>
            <a:ext cx="463290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9" id="69"/>
          <p:cNvSpPr/>
          <p:nvPr/>
        </p:nvSpPr>
        <p:spPr>
          <a:xfrm rot="-3351382">
            <a:off x="11157286" y="6420807"/>
            <a:ext cx="5025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70" id="70"/>
          <p:cNvSpPr/>
          <p:nvPr/>
        </p:nvSpPr>
        <p:spPr>
          <a:xfrm rot="-3351382">
            <a:off x="13258861" y="6285058"/>
            <a:ext cx="5025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71" id="71"/>
          <p:cNvGrpSpPr/>
          <p:nvPr/>
        </p:nvGrpSpPr>
        <p:grpSpPr>
          <a:xfrm rot="0">
            <a:off x="14012226" y="6369990"/>
            <a:ext cx="1517996" cy="1309401"/>
            <a:chOff x="0" y="0"/>
            <a:chExt cx="453914" cy="391539"/>
          </a:xfrm>
        </p:grpSpPr>
        <p:sp>
          <p:nvSpPr>
            <p:cNvPr name="Freeform 72" id="72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9</a:t>
              </a:r>
            </a:p>
          </p:txBody>
        </p:sp>
      </p:grpSp>
      <p:sp>
        <p:nvSpPr>
          <p:cNvPr name="AutoShape 74" id="74"/>
          <p:cNvSpPr/>
          <p:nvPr/>
        </p:nvSpPr>
        <p:spPr>
          <a:xfrm rot="7524432">
            <a:off x="15169702" y="7838726"/>
            <a:ext cx="47036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75" id="75"/>
          <p:cNvSpPr/>
          <p:nvPr/>
        </p:nvSpPr>
        <p:spPr>
          <a:xfrm rot="7404397">
            <a:off x="13719155" y="7909673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76" id="76"/>
          <p:cNvSpPr txBox="true"/>
          <p:nvPr/>
        </p:nvSpPr>
        <p:spPr>
          <a:xfrm rot="0">
            <a:off x="13532034" y="817230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14857856" y="8078442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78" id="78"/>
          <p:cNvSpPr/>
          <p:nvPr/>
        </p:nvSpPr>
        <p:spPr>
          <a:xfrm rot="-6300000">
            <a:off x="14273897" y="6254477"/>
            <a:ext cx="51604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79" id="79"/>
          <p:cNvSpPr txBox="true"/>
          <p:nvPr/>
        </p:nvSpPr>
        <p:spPr>
          <a:xfrm rot="0">
            <a:off x="11909550" y="7923669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6946515" y="5958035"/>
            <a:ext cx="3457579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 Bold"/>
              </a:rPr>
              <a:t>FINAL TREE LOOK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AE8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3559" y="601800"/>
            <a:ext cx="6005242" cy="328079"/>
            <a:chOff x="0" y="0"/>
            <a:chExt cx="1581627" cy="8640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581627" cy="86408"/>
            </a:xfrm>
            <a:custGeom>
              <a:avLst/>
              <a:gdLst/>
              <a:ahLst/>
              <a:cxnLst/>
              <a:rect r="r" b="b" t="t" l="l"/>
              <a:pathLst>
                <a:path h="86408" w="1581627">
                  <a:moveTo>
                    <a:pt x="0" y="0"/>
                  </a:moveTo>
                  <a:lnTo>
                    <a:pt x="1581627" y="0"/>
                  </a:lnTo>
                  <a:lnTo>
                    <a:pt x="1581627" y="86408"/>
                  </a:lnTo>
                  <a:lnTo>
                    <a:pt x="0" y="86408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325080" y="1680643"/>
            <a:ext cx="1517996" cy="1309401"/>
            <a:chOff x="0" y="0"/>
            <a:chExt cx="453914" cy="391539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2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901998" y="-133350"/>
            <a:ext cx="7436740" cy="1169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9"/>
              </a:lnSpc>
            </a:pPr>
            <a:r>
              <a:rPr lang="en-US" sz="6849">
                <a:solidFill>
                  <a:srgbClr val="000000"/>
                </a:solidFill>
                <a:latin typeface="Lovelo"/>
              </a:rPr>
              <a:t>{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2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, 1, 4, 5, 9, 3, 6, 7}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1007324" y="1035696"/>
            <a:ext cx="1153363" cy="524821"/>
            <a:chOff x="0" y="0"/>
            <a:chExt cx="303766" cy="138225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root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084079" y="1035696"/>
            <a:ext cx="1153363" cy="524821"/>
            <a:chOff x="0" y="0"/>
            <a:chExt cx="303766" cy="138225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NIL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9340218" y="4755795"/>
            <a:ext cx="5947431" cy="2504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46610" indent="-223305" lvl="1">
              <a:lnSpc>
                <a:spcPts val="2896"/>
              </a:lnSpc>
              <a:buFont typeface="Arial"/>
              <a:buChar char="•"/>
            </a:pPr>
            <a:r>
              <a:rPr lang="en-US" sz="2068">
                <a:solidFill>
                  <a:srgbClr val="000000"/>
                </a:solidFill>
                <a:latin typeface="Canva Sans"/>
              </a:rPr>
              <a:t>since the tree is empty, 2 becomes the root node.</a:t>
            </a:r>
          </a:p>
          <a:p>
            <a:pPr algn="just" marL="446610" indent="-223305" lvl="1">
              <a:lnSpc>
                <a:spcPts val="2896"/>
              </a:lnSpc>
              <a:buFont typeface="Arial"/>
              <a:buChar char="•"/>
            </a:pPr>
            <a:r>
              <a:rPr lang="en-US" sz="2068">
                <a:solidFill>
                  <a:srgbClr val="000000"/>
                </a:solidFill>
                <a:latin typeface="Canva Sans"/>
              </a:rPr>
              <a:t>parent of root node, and children points to NIL</a:t>
            </a:r>
          </a:p>
          <a:p>
            <a:pPr algn="just" marL="446610" indent="-223305" lvl="1">
              <a:lnSpc>
                <a:spcPts val="2896"/>
              </a:lnSpc>
              <a:buFont typeface="Arial"/>
              <a:buChar char="•"/>
            </a:pPr>
            <a:r>
              <a:rPr lang="en-US" sz="2068">
                <a:solidFill>
                  <a:srgbClr val="000000"/>
                </a:solidFill>
                <a:latin typeface="Canva Sans"/>
              </a:rPr>
              <a:t>root node are ALWAYS </a:t>
            </a:r>
            <a:r>
              <a:rPr lang="en-US" sz="2068">
                <a:solidFill>
                  <a:srgbClr val="000000"/>
                </a:solidFill>
                <a:latin typeface="Canva Sans Bold"/>
              </a:rPr>
              <a:t>black. </a:t>
            </a:r>
            <a:r>
              <a:rPr lang="en-US" sz="2068">
                <a:solidFill>
                  <a:srgbClr val="000000"/>
                </a:solidFill>
                <a:latin typeface="Canva Sans"/>
              </a:rPr>
              <a:t>so recolor to </a:t>
            </a:r>
            <a:r>
              <a:rPr lang="en-US" sz="2068">
                <a:solidFill>
                  <a:srgbClr val="000000"/>
                </a:solidFill>
                <a:latin typeface="Canva Sans Bold"/>
              </a:rPr>
              <a:t>black</a:t>
            </a:r>
          </a:p>
        </p:txBody>
      </p:sp>
      <p:sp>
        <p:nvSpPr>
          <p:cNvPr name="AutoShape 16" id="16"/>
          <p:cNvSpPr/>
          <p:nvPr/>
        </p:nvSpPr>
        <p:spPr>
          <a:xfrm rot="4869294">
            <a:off x="11252216" y="1928881"/>
            <a:ext cx="784152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7" id="17"/>
          <p:cNvSpPr/>
          <p:nvPr/>
        </p:nvSpPr>
        <p:spPr>
          <a:xfrm rot="1379341">
            <a:off x="12044857" y="1854470"/>
            <a:ext cx="98770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8" id="18"/>
          <p:cNvSpPr txBox="true"/>
          <p:nvPr/>
        </p:nvSpPr>
        <p:spPr>
          <a:xfrm rot="0">
            <a:off x="13089228" y="1813560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19" id="19"/>
          <p:cNvSpPr/>
          <p:nvPr/>
        </p:nvSpPr>
        <p:spPr>
          <a:xfrm rot="7404397">
            <a:off x="10950660" y="3194565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0" id="20"/>
          <p:cNvSpPr/>
          <p:nvPr/>
        </p:nvSpPr>
        <p:spPr>
          <a:xfrm rot="3600000">
            <a:off x="12668192" y="3194565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1" id="21"/>
          <p:cNvSpPr txBox="true"/>
          <p:nvPr/>
        </p:nvSpPr>
        <p:spPr>
          <a:xfrm rot="0">
            <a:off x="10706784" y="3419099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843077" y="3409574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93559" y="5958900"/>
            <a:ext cx="6783569" cy="406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P point to parent of X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make color of P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and G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RC,  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do the same as this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else, if X is LC (nodes are in &gt; position)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 through X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color P as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G as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 through G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do nothing. 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the root node is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recolor to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black.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3648649" y="2188709"/>
            <a:ext cx="672929" cy="672929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X</a:t>
              </a:r>
            </a:p>
          </p:txBody>
        </p:sp>
      </p:grpSp>
      <p:sp>
        <p:nvSpPr>
          <p:cNvPr name="AutoShape 27" id="27"/>
          <p:cNvSpPr/>
          <p:nvPr/>
        </p:nvSpPr>
        <p:spPr>
          <a:xfrm rot="-10666514">
            <a:off x="12539031" y="2484578"/>
            <a:ext cx="1110037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8" id="28"/>
          <p:cNvSpPr txBox="true"/>
          <p:nvPr/>
        </p:nvSpPr>
        <p:spPr>
          <a:xfrm rot="0">
            <a:off x="193559" y="292326"/>
            <a:ext cx="6050964" cy="564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new node be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X,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 Bold"/>
              </a:rPr>
              <a:t>do BST insertion through root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after finding position, let the PARENT ptr of X point to the position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grandparent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uncle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family tree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LC, check U's color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red,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recolor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make colors of P and U to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G to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>
              <a:lnSpc>
                <a:spcPts val="2520"/>
              </a:lnSpc>
            </a:pP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rotation cases,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then recolor if needed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X is RC (nodes are in &lt; position)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P(point of rotation for rotations)</a:t>
            </a:r>
          </a:p>
          <a:p>
            <a:pPr algn="just"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AE8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6420" y="9738205"/>
            <a:ext cx="6005242" cy="328079"/>
            <a:chOff x="0" y="0"/>
            <a:chExt cx="1581627" cy="8640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581627" cy="86408"/>
            </a:xfrm>
            <a:custGeom>
              <a:avLst/>
              <a:gdLst/>
              <a:ahLst/>
              <a:cxnLst/>
              <a:rect r="r" b="b" t="t" l="l"/>
              <a:pathLst>
                <a:path h="86408" w="1581627">
                  <a:moveTo>
                    <a:pt x="0" y="0"/>
                  </a:moveTo>
                  <a:lnTo>
                    <a:pt x="1581627" y="0"/>
                  </a:lnTo>
                  <a:lnTo>
                    <a:pt x="1581627" y="86408"/>
                  </a:lnTo>
                  <a:lnTo>
                    <a:pt x="0" y="86408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325080" y="1693411"/>
            <a:ext cx="1517996" cy="1309401"/>
            <a:chOff x="0" y="0"/>
            <a:chExt cx="453914" cy="391539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2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901998" y="-133350"/>
            <a:ext cx="7436740" cy="1169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9"/>
              </a:lnSpc>
            </a:pPr>
            <a:r>
              <a:rPr lang="en-US" sz="6849">
                <a:solidFill>
                  <a:srgbClr val="000000"/>
                </a:solidFill>
                <a:latin typeface="Lovelo"/>
              </a:rPr>
              <a:t>{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2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, 1, 4, 5, 9, 3, 6, 7}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1007324" y="1035696"/>
            <a:ext cx="1153363" cy="524821"/>
            <a:chOff x="0" y="0"/>
            <a:chExt cx="303766" cy="138225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root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084079" y="1035696"/>
            <a:ext cx="1153363" cy="524821"/>
            <a:chOff x="0" y="0"/>
            <a:chExt cx="303766" cy="138225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NIL</a:t>
              </a:r>
            </a:p>
          </p:txBody>
        </p:sp>
      </p:grpSp>
      <p:sp>
        <p:nvSpPr>
          <p:cNvPr name="AutoShape 15" id="15"/>
          <p:cNvSpPr/>
          <p:nvPr/>
        </p:nvSpPr>
        <p:spPr>
          <a:xfrm rot="4877765">
            <a:off x="11245907" y="1935265"/>
            <a:ext cx="796771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6" id="16"/>
          <p:cNvSpPr/>
          <p:nvPr/>
        </p:nvSpPr>
        <p:spPr>
          <a:xfrm rot="1338225">
            <a:off x="12047315" y="1860854"/>
            <a:ext cx="982790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13089228" y="1813560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18" id="18"/>
          <p:cNvSpPr/>
          <p:nvPr/>
        </p:nvSpPr>
        <p:spPr>
          <a:xfrm rot="7404397">
            <a:off x="10950660" y="3194565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9" id="19"/>
          <p:cNvSpPr/>
          <p:nvPr/>
        </p:nvSpPr>
        <p:spPr>
          <a:xfrm rot="3600000">
            <a:off x="12668192" y="3194565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0" id="20"/>
          <p:cNvSpPr txBox="true"/>
          <p:nvPr/>
        </p:nvSpPr>
        <p:spPr>
          <a:xfrm rot="0">
            <a:off x="10706784" y="3419099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843077" y="3409574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93559" y="5997205"/>
            <a:ext cx="6783569" cy="406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P point to parent of X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make color of P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and G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RC,  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do the same as this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else, if X is LC (nodes are in &gt; position)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 through X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color P as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G as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 through G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do nothing. 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the root node is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recolor to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93559" y="292326"/>
            <a:ext cx="6050964" cy="564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new node be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X,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 Bold"/>
              </a:rPr>
              <a:t>do BST insertion through root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after finding position, let the PARENT ptr of X point to the position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grandparent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uncle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family tree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LC, check U's color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red,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recolor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make colors of P and U to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G to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>
              <a:lnSpc>
                <a:spcPts val="2520"/>
              </a:lnSpc>
            </a:pP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rotation cases,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then recolor if needed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X is RC (nodes are in &lt; position)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P(point of rotation for rotations)</a:t>
            </a:r>
          </a:p>
          <a:p>
            <a:pPr algn="just"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AE8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3559" y="320901"/>
            <a:ext cx="6005242" cy="608978"/>
            <a:chOff x="0" y="0"/>
            <a:chExt cx="1581627" cy="160389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581627" cy="160389"/>
            </a:xfrm>
            <a:custGeom>
              <a:avLst/>
              <a:gdLst/>
              <a:ahLst/>
              <a:cxnLst/>
              <a:rect r="r" b="b" t="t" l="l"/>
              <a:pathLst>
                <a:path h="160389" w="1581627">
                  <a:moveTo>
                    <a:pt x="0" y="0"/>
                  </a:moveTo>
                  <a:lnTo>
                    <a:pt x="1581627" y="0"/>
                  </a:lnTo>
                  <a:lnTo>
                    <a:pt x="1581627" y="160389"/>
                  </a:lnTo>
                  <a:lnTo>
                    <a:pt x="0" y="160389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325080" y="1693411"/>
            <a:ext cx="1517996" cy="1309401"/>
            <a:chOff x="0" y="0"/>
            <a:chExt cx="453914" cy="391539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2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901998" y="-133350"/>
            <a:ext cx="7436740" cy="1169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9"/>
              </a:lnSpc>
            </a:pPr>
            <a:r>
              <a:rPr lang="en-US" sz="6849">
                <a:solidFill>
                  <a:srgbClr val="000000"/>
                </a:solidFill>
                <a:latin typeface="Lovelo"/>
              </a:rPr>
              <a:t>{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2, 1,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4, 5, 9, 3, 6, 7}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1007324" y="1035696"/>
            <a:ext cx="1153363" cy="524821"/>
            <a:chOff x="0" y="0"/>
            <a:chExt cx="303766" cy="138225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root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084079" y="1035696"/>
            <a:ext cx="1153363" cy="524821"/>
            <a:chOff x="0" y="0"/>
            <a:chExt cx="303766" cy="138225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NIL</a:t>
              </a:r>
            </a:p>
          </p:txBody>
        </p:sp>
      </p:grpSp>
      <p:sp>
        <p:nvSpPr>
          <p:cNvPr name="AutoShape 15" id="15"/>
          <p:cNvSpPr/>
          <p:nvPr/>
        </p:nvSpPr>
        <p:spPr>
          <a:xfrm rot="4877765">
            <a:off x="11245907" y="1935265"/>
            <a:ext cx="796771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6" id="16"/>
          <p:cNvGrpSpPr/>
          <p:nvPr/>
        </p:nvGrpSpPr>
        <p:grpSpPr>
          <a:xfrm rot="0">
            <a:off x="7779088" y="3002813"/>
            <a:ext cx="1517996" cy="1309401"/>
            <a:chOff x="0" y="0"/>
            <a:chExt cx="453914" cy="391539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1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7779088" y="4541241"/>
            <a:ext cx="3686442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following BST insertion:</a:t>
            </a:r>
          </a:p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 1 &lt; 2 --&gt; 1 to the </a:t>
            </a:r>
            <a:r>
              <a:rPr lang="en-US" sz="2399">
                <a:solidFill>
                  <a:srgbClr val="000000"/>
                </a:solidFill>
                <a:latin typeface="Canva Sans Bold"/>
              </a:rPr>
              <a:t>LC of 2</a:t>
            </a:r>
          </a:p>
        </p:txBody>
      </p:sp>
      <p:sp>
        <p:nvSpPr>
          <p:cNvPr name="AutoShape 20" id="20"/>
          <p:cNvSpPr/>
          <p:nvPr/>
        </p:nvSpPr>
        <p:spPr>
          <a:xfrm rot="7404397">
            <a:off x="10950660" y="3194565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1" id="21"/>
          <p:cNvSpPr/>
          <p:nvPr/>
        </p:nvSpPr>
        <p:spPr>
          <a:xfrm rot="3600000">
            <a:off x="12668192" y="3194565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2" id="22"/>
          <p:cNvSpPr txBox="true"/>
          <p:nvPr/>
        </p:nvSpPr>
        <p:spPr>
          <a:xfrm rot="0">
            <a:off x="10706784" y="3419099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843077" y="3409574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24" id="24"/>
          <p:cNvSpPr/>
          <p:nvPr/>
        </p:nvSpPr>
        <p:spPr>
          <a:xfrm rot="1338225">
            <a:off x="12047315" y="1860854"/>
            <a:ext cx="982790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5" id="25"/>
          <p:cNvSpPr txBox="true"/>
          <p:nvPr/>
        </p:nvSpPr>
        <p:spPr>
          <a:xfrm rot="0">
            <a:off x="13089228" y="1813560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93559" y="5958900"/>
            <a:ext cx="6783569" cy="406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P point to parent of X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make color of P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and G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RC,  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do the same as this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else, if X is LC (nodes are in &gt; position)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 through X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color P as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G as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 through G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do nothing. 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the root node is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recolor to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93559" y="292326"/>
            <a:ext cx="6050964" cy="564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new node be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X,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 Bold"/>
              </a:rPr>
              <a:t>do BST insertion through root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after finding position, let the PARENT ptr of X point to the position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grandparent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uncle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family tree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LC, check U's color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red,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recolor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make colors of P and U to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G to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>
              <a:lnSpc>
                <a:spcPts val="2520"/>
              </a:lnSpc>
            </a:pP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rotation cases,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then recolor if needed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X is RC (nodes are in &lt; position)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P(point of rotation for rotations)</a:t>
            </a:r>
          </a:p>
          <a:p>
            <a:pPr algn="just"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AE8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3559" y="906167"/>
            <a:ext cx="6273372" cy="1584672"/>
            <a:chOff x="0" y="0"/>
            <a:chExt cx="1652246" cy="417362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652246" cy="417362"/>
            </a:xfrm>
            <a:custGeom>
              <a:avLst/>
              <a:gdLst/>
              <a:ahLst/>
              <a:cxnLst/>
              <a:rect r="r" b="b" t="t" l="l"/>
              <a:pathLst>
                <a:path h="417362" w="1652246">
                  <a:moveTo>
                    <a:pt x="0" y="0"/>
                  </a:moveTo>
                  <a:lnTo>
                    <a:pt x="1652246" y="0"/>
                  </a:lnTo>
                  <a:lnTo>
                    <a:pt x="1652246" y="417362"/>
                  </a:lnTo>
                  <a:lnTo>
                    <a:pt x="0" y="417362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325080" y="1693411"/>
            <a:ext cx="1517996" cy="1309401"/>
            <a:chOff x="0" y="0"/>
            <a:chExt cx="453914" cy="391539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2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007324" y="1035696"/>
            <a:ext cx="1153363" cy="524821"/>
            <a:chOff x="0" y="0"/>
            <a:chExt cx="303766" cy="138225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root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084079" y="1035696"/>
            <a:ext cx="1153363" cy="524821"/>
            <a:chOff x="0" y="0"/>
            <a:chExt cx="303766" cy="138225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NIL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 rot="4877765">
            <a:off x="11245907" y="1935265"/>
            <a:ext cx="796771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5" id="15"/>
          <p:cNvGrpSpPr/>
          <p:nvPr/>
        </p:nvGrpSpPr>
        <p:grpSpPr>
          <a:xfrm rot="0">
            <a:off x="10318778" y="3447674"/>
            <a:ext cx="1517996" cy="1309401"/>
            <a:chOff x="0" y="0"/>
            <a:chExt cx="453914" cy="391539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1</a:t>
              </a:r>
            </a:p>
          </p:txBody>
        </p:sp>
      </p:grpSp>
      <p:sp>
        <p:nvSpPr>
          <p:cNvPr name="AutoShape 18" id="18"/>
          <p:cNvSpPr/>
          <p:nvPr/>
        </p:nvSpPr>
        <p:spPr>
          <a:xfrm rot="7404397">
            <a:off x="10950660" y="3194565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9" id="19"/>
          <p:cNvSpPr/>
          <p:nvPr/>
        </p:nvSpPr>
        <p:spPr>
          <a:xfrm rot="3600000">
            <a:off x="12668192" y="3194565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0" id="20"/>
          <p:cNvSpPr txBox="true"/>
          <p:nvPr/>
        </p:nvSpPr>
        <p:spPr>
          <a:xfrm rot="0">
            <a:off x="9788451" y="5105400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21" id="21"/>
          <p:cNvSpPr/>
          <p:nvPr/>
        </p:nvSpPr>
        <p:spPr>
          <a:xfrm rot="3600000">
            <a:off x="11628170" y="4950142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2" id="22"/>
          <p:cNvSpPr/>
          <p:nvPr/>
        </p:nvSpPr>
        <p:spPr>
          <a:xfrm rot="7404397">
            <a:off x="9975572" y="4890391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3" id="23"/>
          <p:cNvGrpSpPr/>
          <p:nvPr/>
        </p:nvGrpSpPr>
        <p:grpSpPr>
          <a:xfrm rot="0">
            <a:off x="13572778" y="2054739"/>
            <a:ext cx="672929" cy="672929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G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8901998" y="-133350"/>
            <a:ext cx="7436740" cy="1169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9"/>
              </a:lnSpc>
            </a:pPr>
            <a:r>
              <a:rPr lang="en-US" sz="6849">
                <a:solidFill>
                  <a:srgbClr val="000000"/>
                </a:solidFill>
                <a:latin typeface="Lovelo"/>
              </a:rPr>
              <a:t>{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2, 1,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4, 5, 9, 3, 6, 7}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843077" y="3409574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803055" y="5165151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29" id="29"/>
          <p:cNvSpPr/>
          <p:nvPr/>
        </p:nvSpPr>
        <p:spPr>
          <a:xfrm rot="-7399018">
            <a:off x="13106366" y="2120580"/>
            <a:ext cx="602105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0" id="30"/>
          <p:cNvGrpSpPr/>
          <p:nvPr/>
        </p:nvGrpSpPr>
        <p:grpSpPr>
          <a:xfrm rot="0">
            <a:off x="10243390" y="2297102"/>
            <a:ext cx="672929" cy="672929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P</a:t>
              </a:r>
            </a:p>
          </p:txBody>
        </p:sp>
      </p:grpSp>
      <p:sp>
        <p:nvSpPr>
          <p:cNvPr name="AutoShape 33" id="33"/>
          <p:cNvSpPr/>
          <p:nvPr/>
        </p:nvSpPr>
        <p:spPr>
          <a:xfrm rot="-1194417">
            <a:off x="10891272" y="2471790"/>
            <a:ext cx="838355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4" id="34"/>
          <p:cNvSpPr/>
          <p:nvPr/>
        </p:nvSpPr>
        <p:spPr>
          <a:xfrm rot="1189960">
            <a:off x="12067064" y="1771684"/>
            <a:ext cx="573713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35" id="35"/>
          <p:cNvSpPr txBox="true"/>
          <p:nvPr/>
        </p:nvSpPr>
        <p:spPr>
          <a:xfrm rot="0">
            <a:off x="12623763" y="167088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14234790" y="1102316"/>
            <a:ext cx="672929" cy="672929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U</a:t>
              </a:r>
            </a:p>
          </p:txBody>
        </p:sp>
      </p:grpSp>
      <p:sp>
        <p:nvSpPr>
          <p:cNvPr name="AutoShape 39" id="39"/>
          <p:cNvSpPr/>
          <p:nvPr/>
        </p:nvSpPr>
        <p:spPr>
          <a:xfrm rot="-10318291">
            <a:off x="13232506" y="1349393"/>
            <a:ext cx="1007220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0" id="40"/>
          <p:cNvSpPr/>
          <p:nvPr/>
        </p:nvSpPr>
        <p:spPr>
          <a:xfrm rot="-3387228">
            <a:off x="11063941" y="3297300"/>
            <a:ext cx="72713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41" id="41"/>
          <p:cNvSpPr txBox="true"/>
          <p:nvPr/>
        </p:nvSpPr>
        <p:spPr>
          <a:xfrm rot="0">
            <a:off x="193559" y="5958900"/>
            <a:ext cx="6783569" cy="406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P point to parent of X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make color of P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and G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RC,  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do the same as this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else, if X is LC (nodes are in &gt; position)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 through X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color P as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G as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 through G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do nothing. 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the root node is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recolor to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black.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12572426" y="3805815"/>
            <a:ext cx="672929" cy="672929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X</a:t>
              </a:r>
            </a:p>
          </p:txBody>
        </p:sp>
      </p:grpSp>
      <p:sp>
        <p:nvSpPr>
          <p:cNvPr name="AutoShape 45" id="45"/>
          <p:cNvSpPr/>
          <p:nvPr/>
        </p:nvSpPr>
        <p:spPr>
          <a:xfrm rot="-10666514">
            <a:off x="11462808" y="4101684"/>
            <a:ext cx="1110037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46" id="46"/>
          <p:cNvSpPr txBox="true"/>
          <p:nvPr/>
        </p:nvSpPr>
        <p:spPr>
          <a:xfrm rot="0">
            <a:off x="193559" y="292326"/>
            <a:ext cx="6050964" cy="564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new node be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X,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 Bold"/>
              </a:rPr>
              <a:t>do BST insertion through root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after finding position, let the PARENT ptr of X point to the position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grandparent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uncle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family tree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LC, check U's color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red,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recolor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make colors of P and U to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G to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>
              <a:lnSpc>
                <a:spcPts val="2520"/>
              </a:lnSpc>
            </a:pP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rotation cases,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then recolor if needed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X is RC (nodes are in &lt; position)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P(point of rotation for rotations)</a:t>
            </a:r>
          </a:p>
          <a:p>
            <a:pPr algn="just"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AE8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3559" y="9425328"/>
            <a:ext cx="6273372" cy="358935"/>
            <a:chOff x="0" y="0"/>
            <a:chExt cx="1652246" cy="94534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652246" cy="94534"/>
            </a:xfrm>
            <a:custGeom>
              <a:avLst/>
              <a:gdLst/>
              <a:ahLst/>
              <a:cxnLst/>
              <a:rect r="r" b="b" t="t" l="l"/>
              <a:pathLst>
                <a:path h="94534" w="1652246">
                  <a:moveTo>
                    <a:pt x="0" y="0"/>
                  </a:moveTo>
                  <a:lnTo>
                    <a:pt x="1652246" y="0"/>
                  </a:lnTo>
                  <a:lnTo>
                    <a:pt x="1652246" y="94534"/>
                  </a:lnTo>
                  <a:lnTo>
                    <a:pt x="0" y="94534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325080" y="1693411"/>
            <a:ext cx="1517996" cy="1309401"/>
            <a:chOff x="0" y="0"/>
            <a:chExt cx="453914" cy="391539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2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007324" y="1035696"/>
            <a:ext cx="1153363" cy="524821"/>
            <a:chOff x="0" y="0"/>
            <a:chExt cx="303766" cy="138225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root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084079" y="1035696"/>
            <a:ext cx="1153363" cy="524821"/>
            <a:chOff x="0" y="0"/>
            <a:chExt cx="303766" cy="138225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NIL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 rot="4877765">
            <a:off x="11245907" y="1935265"/>
            <a:ext cx="796771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5" id="15"/>
          <p:cNvGrpSpPr/>
          <p:nvPr/>
        </p:nvGrpSpPr>
        <p:grpSpPr>
          <a:xfrm rot="0">
            <a:off x="10318778" y="3447674"/>
            <a:ext cx="1517996" cy="1309401"/>
            <a:chOff x="0" y="0"/>
            <a:chExt cx="453914" cy="391539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1</a:t>
              </a:r>
            </a:p>
          </p:txBody>
        </p:sp>
      </p:grpSp>
      <p:sp>
        <p:nvSpPr>
          <p:cNvPr name="AutoShape 18" id="18"/>
          <p:cNvSpPr/>
          <p:nvPr/>
        </p:nvSpPr>
        <p:spPr>
          <a:xfrm rot="7404397">
            <a:off x="10950660" y="3194565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9" id="19"/>
          <p:cNvSpPr/>
          <p:nvPr/>
        </p:nvSpPr>
        <p:spPr>
          <a:xfrm rot="3600000">
            <a:off x="12668192" y="3194565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0" id="20"/>
          <p:cNvSpPr txBox="true"/>
          <p:nvPr/>
        </p:nvSpPr>
        <p:spPr>
          <a:xfrm rot="0">
            <a:off x="9788451" y="5105400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21" id="21"/>
          <p:cNvSpPr/>
          <p:nvPr/>
        </p:nvSpPr>
        <p:spPr>
          <a:xfrm rot="3600000">
            <a:off x="11628170" y="4950142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2" id="22"/>
          <p:cNvSpPr/>
          <p:nvPr/>
        </p:nvSpPr>
        <p:spPr>
          <a:xfrm rot="7404397">
            <a:off x="9975572" y="4890391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3" id="23"/>
          <p:cNvGrpSpPr/>
          <p:nvPr/>
        </p:nvGrpSpPr>
        <p:grpSpPr>
          <a:xfrm rot="0">
            <a:off x="13572778" y="2054739"/>
            <a:ext cx="672929" cy="672929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G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8901998" y="-133350"/>
            <a:ext cx="7436740" cy="1169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9"/>
              </a:lnSpc>
            </a:pPr>
            <a:r>
              <a:rPr lang="en-US" sz="6849">
                <a:solidFill>
                  <a:srgbClr val="000000"/>
                </a:solidFill>
                <a:latin typeface="Lovelo"/>
              </a:rPr>
              <a:t>{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2, 1,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4, 5, 9, 3, 6, 7}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843077" y="3409574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803055" y="5165151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29" id="29"/>
          <p:cNvSpPr/>
          <p:nvPr/>
        </p:nvSpPr>
        <p:spPr>
          <a:xfrm rot="-7399018">
            <a:off x="13106366" y="2120580"/>
            <a:ext cx="602105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0" id="30"/>
          <p:cNvGrpSpPr/>
          <p:nvPr/>
        </p:nvGrpSpPr>
        <p:grpSpPr>
          <a:xfrm rot="0">
            <a:off x="10243390" y="2297102"/>
            <a:ext cx="672929" cy="672929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P</a:t>
              </a:r>
            </a:p>
          </p:txBody>
        </p:sp>
      </p:grpSp>
      <p:sp>
        <p:nvSpPr>
          <p:cNvPr name="AutoShape 33" id="33"/>
          <p:cNvSpPr/>
          <p:nvPr/>
        </p:nvSpPr>
        <p:spPr>
          <a:xfrm rot="-1194417">
            <a:off x="10891272" y="2471790"/>
            <a:ext cx="838355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4" id="34"/>
          <p:cNvSpPr/>
          <p:nvPr/>
        </p:nvSpPr>
        <p:spPr>
          <a:xfrm rot="1189960">
            <a:off x="12067064" y="1771684"/>
            <a:ext cx="573713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35" id="35"/>
          <p:cNvSpPr txBox="true"/>
          <p:nvPr/>
        </p:nvSpPr>
        <p:spPr>
          <a:xfrm rot="0">
            <a:off x="12623763" y="167088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14234790" y="1102316"/>
            <a:ext cx="672929" cy="672929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U</a:t>
              </a:r>
            </a:p>
          </p:txBody>
        </p:sp>
      </p:grpSp>
      <p:sp>
        <p:nvSpPr>
          <p:cNvPr name="AutoShape 39" id="39"/>
          <p:cNvSpPr/>
          <p:nvPr/>
        </p:nvSpPr>
        <p:spPr>
          <a:xfrm rot="-10318291">
            <a:off x="13232506" y="1349393"/>
            <a:ext cx="1007220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0" id="40"/>
          <p:cNvSpPr/>
          <p:nvPr/>
        </p:nvSpPr>
        <p:spPr>
          <a:xfrm rot="-3387228">
            <a:off x="11063941" y="3297300"/>
            <a:ext cx="72713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41" id="41"/>
          <p:cNvSpPr txBox="true"/>
          <p:nvPr/>
        </p:nvSpPr>
        <p:spPr>
          <a:xfrm rot="0">
            <a:off x="193559" y="5958900"/>
            <a:ext cx="6783569" cy="406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P point to parent of X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make color of P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and G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RC,  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do the same as this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else, if X is LC (nodes are in &gt; position)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 through X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color P as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G as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 through G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do nothing. 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the root node is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recolor to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black.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12639856" y="3929247"/>
            <a:ext cx="672929" cy="672929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F7C8E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 Bold"/>
                </a:rPr>
                <a:t>X</a:t>
              </a:r>
            </a:p>
          </p:txBody>
        </p:sp>
      </p:grpSp>
      <p:sp>
        <p:nvSpPr>
          <p:cNvPr name="AutoShape 45" id="45"/>
          <p:cNvSpPr/>
          <p:nvPr/>
        </p:nvSpPr>
        <p:spPr>
          <a:xfrm rot="-10666514">
            <a:off x="11530238" y="4225116"/>
            <a:ext cx="1110037" cy="0"/>
          </a:xfrm>
          <a:prstGeom prst="line">
            <a:avLst/>
          </a:prstGeom>
          <a:ln cap="flat" w="38100">
            <a:solidFill>
              <a:srgbClr val="EF7C8E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46" id="46"/>
          <p:cNvSpPr txBox="true"/>
          <p:nvPr/>
        </p:nvSpPr>
        <p:spPr>
          <a:xfrm rot="0">
            <a:off x="193559" y="292326"/>
            <a:ext cx="6050964" cy="564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new node be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X,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 Bold"/>
              </a:rPr>
              <a:t>do BST insertion through root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after finding position, let the PARENT ptr of X point to the position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grandparent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uncle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family tree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LC, check U's color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red,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recolor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make colors of P and U to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G to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>
              <a:lnSpc>
                <a:spcPts val="2520"/>
              </a:lnSpc>
            </a:pP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rotation cases,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then recolor if needed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X is RC (nodes are in &lt; position)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P(point of rotation for rotations)</a:t>
            </a:r>
          </a:p>
          <a:p>
            <a:pPr algn="just"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AE8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3559" y="240807"/>
            <a:ext cx="6273372" cy="703673"/>
            <a:chOff x="0" y="0"/>
            <a:chExt cx="1652246" cy="18533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652246" cy="185330"/>
            </a:xfrm>
            <a:custGeom>
              <a:avLst/>
              <a:gdLst/>
              <a:ahLst/>
              <a:cxnLst/>
              <a:rect r="r" b="b" t="t" l="l"/>
              <a:pathLst>
                <a:path h="185330" w="1652246">
                  <a:moveTo>
                    <a:pt x="0" y="0"/>
                  </a:moveTo>
                  <a:lnTo>
                    <a:pt x="1652246" y="0"/>
                  </a:lnTo>
                  <a:lnTo>
                    <a:pt x="1652246" y="185330"/>
                  </a:lnTo>
                  <a:lnTo>
                    <a:pt x="0" y="185330"/>
                  </a:lnTo>
                  <a:close/>
                </a:path>
              </a:pathLst>
            </a:custGeom>
            <a:solidFill>
              <a:srgbClr val="61A871">
                <a:alpha val="4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325080" y="1693411"/>
            <a:ext cx="1517996" cy="1309401"/>
            <a:chOff x="0" y="0"/>
            <a:chExt cx="453914" cy="391539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2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007324" y="1035696"/>
            <a:ext cx="1153363" cy="524821"/>
            <a:chOff x="0" y="0"/>
            <a:chExt cx="303766" cy="138225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root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084079" y="1035696"/>
            <a:ext cx="1153363" cy="524821"/>
            <a:chOff x="0" y="0"/>
            <a:chExt cx="303766" cy="138225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303766" cy="138225"/>
            </a:xfrm>
            <a:custGeom>
              <a:avLst/>
              <a:gdLst/>
              <a:ahLst/>
              <a:cxnLst/>
              <a:rect r="r" b="b" t="t" l="l"/>
              <a:pathLst>
                <a:path h="138225" w="303766">
                  <a:moveTo>
                    <a:pt x="0" y="0"/>
                  </a:moveTo>
                  <a:lnTo>
                    <a:pt x="303766" y="0"/>
                  </a:lnTo>
                  <a:lnTo>
                    <a:pt x="303766" y="138225"/>
                  </a:lnTo>
                  <a:lnTo>
                    <a:pt x="0" y="138225"/>
                  </a:lnTo>
                  <a:close/>
                </a:path>
              </a:pathLst>
            </a:custGeom>
            <a:solidFill>
              <a:srgbClr val="61A871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</a:rPr>
                <a:t>NIL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 rot="4877765">
            <a:off x="11245907" y="1935265"/>
            <a:ext cx="796771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5" id="15"/>
          <p:cNvGrpSpPr/>
          <p:nvPr/>
        </p:nvGrpSpPr>
        <p:grpSpPr>
          <a:xfrm rot="0">
            <a:off x="10318778" y="3447674"/>
            <a:ext cx="1517996" cy="1309401"/>
            <a:chOff x="0" y="0"/>
            <a:chExt cx="453914" cy="391539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1</a:t>
              </a:r>
            </a:p>
          </p:txBody>
        </p:sp>
      </p:grpSp>
      <p:sp>
        <p:nvSpPr>
          <p:cNvPr name="AutoShape 18" id="18"/>
          <p:cNvSpPr/>
          <p:nvPr/>
        </p:nvSpPr>
        <p:spPr>
          <a:xfrm rot="7404397">
            <a:off x="10950660" y="3194565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9" id="19"/>
          <p:cNvSpPr/>
          <p:nvPr/>
        </p:nvSpPr>
        <p:spPr>
          <a:xfrm rot="3600000">
            <a:off x="12668192" y="3194565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0" id="20"/>
          <p:cNvSpPr txBox="true"/>
          <p:nvPr/>
        </p:nvSpPr>
        <p:spPr>
          <a:xfrm rot="0">
            <a:off x="9788451" y="5105400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21" id="21"/>
          <p:cNvSpPr/>
          <p:nvPr/>
        </p:nvSpPr>
        <p:spPr>
          <a:xfrm rot="3600000">
            <a:off x="11628170" y="4950142"/>
            <a:ext cx="540536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2" id="22"/>
          <p:cNvSpPr/>
          <p:nvPr/>
        </p:nvSpPr>
        <p:spPr>
          <a:xfrm rot="7404397">
            <a:off x="9975572" y="4890391"/>
            <a:ext cx="535637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3" id="23"/>
          <p:cNvSpPr txBox="true"/>
          <p:nvPr/>
        </p:nvSpPr>
        <p:spPr>
          <a:xfrm rot="0">
            <a:off x="8901998" y="-133350"/>
            <a:ext cx="7436740" cy="1169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9"/>
              </a:lnSpc>
            </a:pPr>
            <a:r>
              <a:rPr lang="en-US" sz="6849">
                <a:solidFill>
                  <a:srgbClr val="000000"/>
                </a:solidFill>
                <a:latin typeface="Lovelo"/>
              </a:rPr>
              <a:t>{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2, 1,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</a:t>
            </a:r>
            <a:r>
              <a:rPr lang="en-US" sz="6849">
                <a:solidFill>
                  <a:srgbClr val="61A871"/>
                </a:solidFill>
                <a:latin typeface="Lovelo"/>
              </a:rPr>
              <a:t>4,</a:t>
            </a:r>
            <a:r>
              <a:rPr lang="en-US" sz="6849">
                <a:solidFill>
                  <a:srgbClr val="000000"/>
                </a:solidFill>
                <a:latin typeface="Lovelo"/>
              </a:rPr>
              <a:t> 5, 9, 3, 6, 7}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843077" y="3409574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803055" y="5165151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26" id="26"/>
          <p:cNvSpPr/>
          <p:nvPr/>
        </p:nvSpPr>
        <p:spPr>
          <a:xfrm rot="1189960">
            <a:off x="12067064" y="1771684"/>
            <a:ext cx="573713" cy="0"/>
          </a:xfrm>
          <a:prstGeom prst="line">
            <a:avLst/>
          </a:prstGeom>
          <a:ln cap="flat" w="38100">
            <a:solidFill>
              <a:srgbClr val="61A87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7" id="27"/>
          <p:cNvSpPr txBox="true"/>
          <p:nvPr/>
        </p:nvSpPr>
        <p:spPr>
          <a:xfrm rot="0">
            <a:off x="12623763" y="1670887"/>
            <a:ext cx="6182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NIL</a:t>
            </a:r>
          </a:p>
        </p:txBody>
      </p:sp>
      <p:sp>
        <p:nvSpPr>
          <p:cNvPr name="AutoShape 28" id="28"/>
          <p:cNvSpPr/>
          <p:nvPr/>
        </p:nvSpPr>
        <p:spPr>
          <a:xfrm rot="-3387228">
            <a:off x="11063941" y="3297300"/>
            <a:ext cx="727130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9" id="29"/>
          <p:cNvGrpSpPr/>
          <p:nvPr/>
        </p:nvGrpSpPr>
        <p:grpSpPr>
          <a:xfrm rot="0">
            <a:off x="14540982" y="2661649"/>
            <a:ext cx="1517996" cy="1309401"/>
            <a:chOff x="0" y="0"/>
            <a:chExt cx="453914" cy="391539"/>
          </a:xfrm>
        </p:grpSpPr>
        <p:sp>
          <p:nvSpPr>
            <p:cNvPr name="Freeform 30" id="30"/>
            <p:cNvSpPr/>
            <p:nvPr/>
          </p:nvSpPr>
          <p:spPr>
            <a:xfrm>
              <a:off x="0" y="0"/>
              <a:ext cx="453914" cy="391539"/>
            </a:xfrm>
            <a:custGeom>
              <a:avLst/>
              <a:gdLst/>
              <a:ahLst/>
              <a:cxnLst/>
              <a:rect r="r" b="b" t="t" l="l"/>
              <a:pathLst>
                <a:path h="391539" w="453914">
                  <a:moveTo>
                    <a:pt x="226957" y="0"/>
                  </a:moveTo>
                  <a:lnTo>
                    <a:pt x="453914" y="391539"/>
                  </a:lnTo>
                  <a:lnTo>
                    <a:pt x="0" y="391539"/>
                  </a:lnTo>
                  <a:lnTo>
                    <a:pt x="226957" y="0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Canva Sans Bold"/>
                </a:rPr>
                <a:t>4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4367428" y="4094101"/>
            <a:ext cx="3686442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following BST insertion:</a:t>
            </a:r>
          </a:p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 4 &gt; 2 --&gt; to the </a:t>
            </a:r>
            <a:r>
              <a:rPr lang="en-US" sz="2399">
                <a:solidFill>
                  <a:srgbClr val="000000"/>
                </a:solidFill>
                <a:latin typeface="Canva Sans Bold"/>
              </a:rPr>
              <a:t>RC of 2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93559" y="5958900"/>
            <a:ext cx="6783569" cy="406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P point to parent of X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make color of P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and G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RC,  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do the same as this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else, if X is LC (nodes are in &gt; position)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Right_Rotate() through X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color P as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G as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do Left_Rotate() through G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do nothing. 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the root node is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recolor to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93559" y="292326"/>
            <a:ext cx="6050964" cy="564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new node be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X,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 Bold"/>
              </a:rPr>
              <a:t>do BST insertion through root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after finding position, let the PARENT ptr of X point to the position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grandparent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parent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 be X's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uncle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P's color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family tree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P is LC, check U's color</a:t>
            </a: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red,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recolor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5271FF"/>
                </a:solidFill>
                <a:latin typeface="Canva Sans"/>
              </a:rPr>
              <a:t>make colors of P and U to </a:t>
            </a:r>
            <a:r>
              <a:rPr lang="en-US" sz="1800">
                <a:solidFill>
                  <a:srgbClr val="5271FF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5271FF"/>
                </a:solidFill>
                <a:latin typeface="Canva Sans"/>
              </a:rPr>
              <a:t>G to </a:t>
            </a:r>
            <a:r>
              <a:rPr lang="en-US" sz="1800">
                <a:solidFill>
                  <a:srgbClr val="FF1616"/>
                </a:solidFill>
                <a:latin typeface="Canva Sans Bold"/>
              </a:rPr>
              <a:t>red</a:t>
            </a:r>
          </a:p>
          <a:p>
            <a:pPr algn="just">
              <a:lnSpc>
                <a:spcPts val="2520"/>
              </a:lnSpc>
            </a:pPr>
          </a:p>
          <a:p>
            <a:pPr algn="just" marL="1165860" indent="-291465" lvl="3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U is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black,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check </a:t>
            </a:r>
            <a:r>
              <a:rPr lang="en-US" sz="1800">
                <a:solidFill>
                  <a:srgbClr val="000000"/>
                </a:solidFill>
                <a:latin typeface="Canva Sans Bold"/>
              </a:rPr>
              <a:t>rotation cases, </a:t>
            </a:r>
            <a:r>
              <a:rPr lang="en-US" sz="1800">
                <a:solidFill>
                  <a:srgbClr val="000000"/>
                </a:solidFill>
                <a:latin typeface="Canva Sans"/>
              </a:rPr>
              <a:t>then recolor if needed</a:t>
            </a:r>
          </a:p>
          <a:p>
            <a:pPr algn="just" marL="1554480" indent="-310896" lvl="4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if X is RC (nodes are in &lt; position)</a:t>
            </a:r>
          </a:p>
          <a:p>
            <a:pPr algn="just" marL="1943100" indent="-323850" lvl="5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let X point to P(point of rotation for rotations)</a:t>
            </a:r>
          </a:p>
          <a:p>
            <a:pPr algn="just"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DAFSkT9voAs</dc:identifier>
  <dcterms:modified xsi:type="dcterms:W3CDTF">2011-08-01T06:04:30Z</dcterms:modified>
  <cp:revision>1</cp:revision>
  <dc:title>RBT INSERTION</dc:title>
</cp:coreProperties>
</file>