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71" r:id="rId4"/>
    <p:sldId id="259" r:id="rId5"/>
    <p:sldId id="260" r:id="rId6"/>
    <p:sldId id="261" r:id="rId7"/>
    <p:sldId id="303" r:id="rId8"/>
    <p:sldId id="262" r:id="rId9"/>
    <p:sldId id="263" r:id="rId10"/>
    <p:sldId id="264" r:id="rId11"/>
    <p:sldId id="34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34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6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8" r:id="rId44"/>
    <p:sldId id="299" r:id="rId45"/>
    <p:sldId id="301" r:id="rId46"/>
    <p:sldId id="302" r:id="rId47"/>
    <p:sldId id="304" r:id="rId48"/>
    <p:sldId id="305" r:id="rId49"/>
    <p:sldId id="306" r:id="rId50"/>
    <p:sldId id="343" r:id="rId51"/>
    <p:sldId id="307" r:id="rId52"/>
    <p:sldId id="308" r:id="rId53"/>
    <p:sldId id="312" r:id="rId54"/>
    <p:sldId id="310" r:id="rId55"/>
    <p:sldId id="313" r:id="rId56"/>
    <p:sldId id="314" r:id="rId57"/>
    <p:sldId id="311" r:id="rId58"/>
    <p:sldId id="317" r:id="rId59"/>
    <p:sldId id="315" r:id="rId60"/>
    <p:sldId id="316" r:id="rId61"/>
    <p:sldId id="318" r:id="rId62"/>
    <p:sldId id="319" r:id="rId63"/>
    <p:sldId id="322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4" r:id="rId74"/>
    <p:sldId id="338" r:id="rId75"/>
    <p:sldId id="335" r:id="rId76"/>
    <p:sldId id="337" r:id="rId77"/>
    <p:sldId id="339" r:id="rId78"/>
    <p:sldId id="340" r:id="rId79"/>
    <p:sldId id="341" r:id="rId80"/>
    <p:sldId id="342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445-5CAF-4D9A-85A5-8468A0BA3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FE447-A828-4D87-B641-8CED9957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3533-0208-4483-B118-A43881EA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E82B-01CC-4BD7-9F07-451B58A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4F96-E561-48DB-BE9F-06FFB57C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0F26-4DEF-4015-B083-A3F68862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F8C48-5C6A-4B2B-A07A-6A32B96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F00A-E4D9-4B04-A830-C36D85C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8E73-DE3E-499D-90C6-899068B9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1DAE3-AAFB-4E80-837B-69C0F168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6A1B7-9AE0-4A74-893B-B35785AA6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B16F2-C5E2-45F1-8710-D9B7873E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56345-B79A-4D95-8DCB-EE020F80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6F0D-22D0-486C-BAAB-8D6AF323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98C2A-8B2B-4168-912D-DD495AA2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4682-5D5B-4AFE-9370-AE45B76A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2307-15F4-4063-BBD0-4625DB15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9158-DCAC-48CD-82B1-38127C8D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7342-BBE2-4002-8193-E44F367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A316-3541-496E-9786-CD83D84F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0AC-BB10-405C-81D5-29218B54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A08CA-54CF-4210-B8C0-2D788433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6AAA-4E33-49CC-81B3-EBE8155C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07D-FDA6-4160-9599-B2F43C4A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E139-8027-4C9E-9F19-EF6A1E60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23D2-64B5-4209-8660-0E381BF9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47B4-65AD-4CDD-97A6-033822C07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4DAB1-CCE7-4DDE-8BDA-A9CD489CC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FAB48-0208-4EED-A2BE-B2BDA35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61F3-99F8-4F84-AB00-3B2BE52E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66B70-8E3E-400A-9D5B-72C17730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8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E74A-0F9D-4B38-94ED-256E5835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16D7-DA10-4440-A72A-07E27B8E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D091A-600D-495D-B2F4-C946F7A7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7016-2D3F-4739-9D0A-3F3F95C97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01DD0-95E1-48D7-8872-6C4FF6CE2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35158-EEC8-433A-8363-1FB31C9D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91631-501D-4F49-8681-AAFE24CD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2FFC4-9A12-41A4-916A-06CB41CD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B230-FE35-4F33-9719-44E18D63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8555B-B04D-49BE-9FC2-81F7BF96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6CEC4-94A2-439D-8EF2-27259C5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51124-ACDB-433C-AD90-074B49E9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4705A-25A3-40CD-8417-FE5E553D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EC5F4-3FC0-4352-A712-FF42DB2D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1F05-4A61-417A-AD74-485488E8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CA19-38CE-4E15-AAA1-E29083E1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18F7-6F3A-4983-8294-DF97DAF3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79645-0B32-41E3-AB54-A19D729E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55DE-D0A4-47FC-A22A-C4DD13FB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F7446-F318-46B9-AD90-1327281B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D3D3-38B5-442C-813E-E49B85D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3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6D6C-9FE1-47D6-891B-C4404309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B71F8-01F2-449C-BD26-353582BED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DCB5-24BF-4B2E-962B-5983E8E25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5E590-79C8-4DE6-A10D-06E82BB7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47BAE-4B9F-4AC5-9C03-52F5FCA3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FA64C-C942-496D-94D0-F51F9895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5C481-18CD-4DD2-AA05-9DB48234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351D8-FB7F-40A0-9FAD-6A0C7C38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D428-9B93-4679-B36A-F704AF123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A5D0-052B-4200-8D67-411EA298518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CC63-DCAF-4641-AB87-1023916C5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DAA9-DA0A-4DAB-959A-AC363BE37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626-DB11-4D33-A8F7-587ED4E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651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86212"/>
              </p:ext>
            </p:extLst>
          </p:nvPr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59096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0480"/>
              </p:ext>
            </p:extLst>
          </p:nvPr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96030"/>
              </p:ext>
            </p:extLst>
          </p:nvPr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89507"/>
              </p:ext>
            </p:extLst>
          </p:nvPr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72077"/>
              </p:ext>
            </p:extLst>
          </p:nvPr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61924"/>
              </p:ext>
            </p:extLst>
          </p:nvPr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62304"/>
              </p:ext>
            </p:extLst>
          </p:nvPr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92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J is found at page 5.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Is the page containing J a leaf node? - YES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4765814" y="2861650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6D1F0B-2A3B-42BE-AE8F-1D17B15D5CD4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B67B96-6A28-43DD-A2AC-3002AC3A7AB7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02C7A42-F214-4E78-B58C-12BBF05F4DF3}"/>
              </a:ext>
            </a:extLst>
          </p:cNvPr>
          <p:cNvSpPr/>
          <p:nvPr/>
        </p:nvSpPr>
        <p:spPr>
          <a:xfrm>
            <a:off x="4554243" y="2940321"/>
            <a:ext cx="382104" cy="8549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753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J is found at page 5.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Is the page containing J a leaf node? - YES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Remove J and shift the rest of the elements in the page.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4765814" y="2861650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6D1F0B-2A3B-42BE-AE8F-1D17B15D5CD4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B67B96-6A28-43DD-A2AC-3002AC3A7AB7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02C7A42-F214-4E78-B58C-12BBF05F4DF3}"/>
              </a:ext>
            </a:extLst>
          </p:cNvPr>
          <p:cNvSpPr/>
          <p:nvPr/>
        </p:nvSpPr>
        <p:spPr>
          <a:xfrm>
            <a:off x="4554243" y="2940321"/>
            <a:ext cx="382104" cy="8549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8913"/>
              </p:ext>
            </p:extLst>
          </p:nvPr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753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/>
              <a:t>J is found at page 5.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Is the page containing J a leaf node? - YES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J and shift the rest of the elements in the page.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94745E-9B14-43E2-901C-49EAC2F04551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43309-CF4B-4D0A-A32E-16239E552C4C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5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C7F66-E935-4557-8B30-F2FC0FDE4E96}"/>
              </a:ext>
            </a:extLst>
          </p:cNvPr>
          <p:cNvSpPr/>
          <p:nvPr/>
        </p:nvSpPr>
        <p:spPr>
          <a:xfrm>
            <a:off x="4063020" y="3090377"/>
            <a:ext cx="966314" cy="681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753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/>
              <a:t>J is found at page 5.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Is the page containing J a leaf node? - YES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J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94745E-9B14-43E2-901C-49EAC2F04551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43309-CF4B-4D0A-A32E-16239E552C4C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753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  <a:p>
            <a:pPr lvl="1"/>
            <a:r>
              <a:rPr lang="en-US" sz="2400" b="1" dirty="0"/>
              <a:t>J is found at page 5.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Is the page containing J a leaf node? - YES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J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Check if the page still has minimum elements</a:t>
            </a:r>
          </a:p>
          <a:p>
            <a:pPr lvl="1"/>
            <a:r>
              <a:rPr lang="en-US" sz="2400" b="1" dirty="0"/>
              <a:t>Yes (2&gt;=2) -&gt; End the call, </a:t>
            </a:r>
            <a:r>
              <a:rPr lang="en-US" sz="2400" b="1" u="sng" dirty="0"/>
              <a:t>no further action needed</a:t>
            </a:r>
            <a:r>
              <a:rPr lang="en-US" sz="2400" b="1" dirty="0"/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94745E-9B14-43E2-901C-49EAC2F04551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A43309-CF4B-4D0A-A32E-16239E552C4C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6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40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5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402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1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0824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Is page 0 a LEAF NODE??</a:t>
            </a:r>
          </a:p>
          <a:p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0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61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Is page 0 a LEAF NODE?? No!</a:t>
            </a:r>
          </a:p>
          <a:p>
            <a:r>
              <a:rPr lang="en-US" sz="2400" b="1" dirty="0"/>
              <a:t>2.   Look for its immediate successor (</a:t>
            </a:r>
            <a:r>
              <a:rPr lang="en-US" sz="2400" b="1" dirty="0" err="1"/>
              <a:t>findMin</a:t>
            </a:r>
            <a:r>
              <a:rPr lang="en-US" sz="2400" b="1" dirty="0"/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4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61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2.   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1270AA-D57B-4FA4-87A6-769D9555CF2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0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61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2.   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1270AA-D57B-4FA4-87A6-769D9555CF2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C00DD1-6866-4879-8754-7BA2B7699959}"/>
              </a:ext>
            </a:extLst>
          </p:cNvPr>
          <p:cNvSpPr txBox="1"/>
          <p:nvPr/>
        </p:nvSpPr>
        <p:spPr>
          <a:xfrm>
            <a:off x="834837" y="5991625"/>
            <a:ext cx="10522624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Question: Can we consider getting the immediate predecessor instead (</a:t>
            </a:r>
            <a:r>
              <a:rPr lang="en-US" sz="2400" b="1" dirty="0" err="1">
                <a:solidFill>
                  <a:srgbClr val="00B0F0"/>
                </a:solidFill>
              </a:rPr>
              <a:t>findMax</a:t>
            </a:r>
            <a:r>
              <a:rPr lang="en-US" sz="2400" b="1" dirty="0">
                <a:solidFill>
                  <a:srgbClr val="00B0F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47444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7030A0"/>
                </a:solidFill>
              </a:rPr>
              <a:t>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Get the leftmost element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C021295-C737-4D7F-984E-BAA87E2A6EEF}"/>
              </a:ext>
            </a:extLst>
          </p:cNvPr>
          <p:cNvSpPr/>
          <p:nvPr/>
        </p:nvSpPr>
        <p:spPr>
          <a:xfrm>
            <a:off x="6286845" y="2989655"/>
            <a:ext cx="328307" cy="824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654C99-7541-4226-9860-16C13C2AC948}"/>
              </a:ext>
            </a:extLst>
          </p:cNvPr>
          <p:cNvCxnSpPr>
            <a:cxnSpLocks/>
          </p:cNvCxnSpPr>
          <p:nvPr/>
        </p:nvCxnSpPr>
        <p:spPr>
          <a:xfrm flipH="1">
            <a:off x="6601257" y="2798849"/>
            <a:ext cx="411532" cy="4205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0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7030A0"/>
                </a:solidFill>
              </a:rPr>
              <a:t>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Get the leftmost element</a:t>
            </a:r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C021295-C737-4D7F-984E-BAA87E2A6EEF}"/>
              </a:ext>
            </a:extLst>
          </p:cNvPr>
          <p:cNvSpPr/>
          <p:nvPr/>
        </p:nvSpPr>
        <p:spPr>
          <a:xfrm>
            <a:off x="6286845" y="2989655"/>
            <a:ext cx="328307" cy="824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654C99-7541-4226-9860-16C13C2AC948}"/>
              </a:ext>
            </a:extLst>
          </p:cNvPr>
          <p:cNvCxnSpPr>
            <a:cxnSpLocks/>
          </p:cNvCxnSpPr>
          <p:nvPr/>
        </p:nvCxnSpPr>
        <p:spPr>
          <a:xfrm flipH="1">
            <a:off x="6601257" y="2798849"/>
            <a:ext cx="411532" cy="4205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5153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>
                <a:solidFill>
                  <a:srgbClr val="FF0000"/>
                </a:solidFill>
              </a:rPr>
              <a:t>Delete obtained successor and use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it to replace the originally removed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element.</a:t>
            </a:r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48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05639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11422"/>
              </p:ext>
            </p:extLst>
          </p:nvPr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7030A0"/>
                </a:solidFill>
              </a:rPr>
              <a:t>Look for its immediate successor (</a:t>
            </a:r>
            <a:r>
              <a:rPr lang="en-US" sz="2400" b="1" dirty="0" err="1">
                <a:solidFill>
                  <a:srgbClr val="7030A0"/>
                </a:solidFill>
              </a:rPr>
              <a:t>findMin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Get the leftmost element</a:t>
            </a:r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5153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>
                <a:solidFill>
                  <a:srgbClr val="FF0000"/>
                </a:solidFill>
              </a:rPr>
              <a:t>Delete obtained successor and use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it to replace the originally removed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element.</a:t>
            </a:r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2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5D5843E-A974-4C98-B3FC-A319F10F1D56}"/>
              </a:ext>
            </a:extLst>
          </p:cNvPr>
          <p:cNvSpPr/>
          <p:nvPr/>
        </p:nvSpPr>
        <p:spPr>
          <a:xfrm>
            <a:off x="6200437" y="2972823"/>
            <a:ext cx="966314" cy="681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/>
              <a:t>Look for its immediate successor (</a:t>
            </a:r>
            <a:r>
              <a:rPr lang="en-US" sz="2400" b="1" dirty="0" err="1"/>
              <a:t>findMin</a:t>
            </a:r>
            <a:r>
              <a:rPr lang="en-US" sz="2400" b="1" dirty="0"/>
              <a:t>)</a:t>
            </a:r>
          </a:p>
          <a:p>
            <a:pPr lvl="1"/>
            <a:r>
              <a:rPr lang="en-US" sz="2400" b="1" dirty="0"/>
              <a:t>Get the leftmost element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5153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/>
              <a:t>Delete obtained successor and use</a:t>
            </a:r>
          </a:p>
          <a:p>
            <a:r>
              <a:rPr lang="en-US" sz="2400" b="1" dirty="0"/>
              <a:t>       it to replace the originally removed</a:t>
            </a:r>
          </a:p>
          <a:p>
            <a:r>
              <a:rPr lang="en-US" sz="2400" b="1" dirty="0"/>
              <a:t>       element.</a:t>
            </a:r>
          </a:p>
          <a:p>
            <a:r>
              <a:rPr lang="en-US" sz="2400" b="1" dirty="0"/>
              <a:t>4.  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manipulated page still 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   has minimum elements</a:t>
            </a:r>
          </a:p>
        </p:txBody>
      </p:sp>
    </p:spTree>
    <p:extLst>
      <p:ext uri="{BB962C8B-B14F-4D97-AF65-F5344CB8AC3E}">
        <p14:creationId xmlns:p14="http://schemas.microsoft.com/office/powerpoint/2010/main" val="369069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331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Swapping with successor</a:t>
            </a:r>
          </a:p>
          <a:p>
            <a:r>
              <a:rPr lang="en-US" sz="2400" b="1" dirty="0"/>
              <a:t>Delete 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78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M</a:t>
            </a:r>
          </a:p>
          <a:p>
            <a:pPr lvl="1"/>
            <a:r>
              <a:rPr lang="en-US" sz="2400" b="1" dirty="0"/>
              <a:t>M is found at page 0.</a:t>
            </a:r>
          </a:p>
          <a:p>
            <a:pPr lvl="1"/>
            <a:r>
              <a:rPr lang="en-US" sz="2400" b="1" dirty="0"/>
              <a:t>Question: Is page 0 a LEAF NODE?? No!</a:t>
            </a:r>
          </a:p>
          <a:p>
            <a:pPr marL="457200" indent="-457200">
              <a:buAutoNum type="arabicPeriod" startAt="2"/>
            </a:pPr>
            <a:r>
              <a:rPr lang="en-US" sz="2400" b="1" dirty="0"/>
              <a:t>Look for its immediate successor (</a:t>
            </a:r>
            <a:r>
              <a:rPr lang="en-US" sz="2400" b="1" dirty="0" err="1"/>
              <a:t>findMin</a:t>
            </a:r>
            <a:r>
              <a:rPr lang="en-US" sz="2400" b="1" dirty="0"/>
              <a:t>)</a:t>
            </a:r>
          </a:p>
          <a:p>
            <a:pPr lvl="1"/>
            <a:r>
              <a:rPr lang="en-US" sz="2400" b="1" dirty="0"/>
              <a:t>Get the leftmost element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510F3-ED08-49F9-A6D6-67718B648052}"/>
              </a:ext>
            </a:extLst>
          </p:cNvPr>
          <p:cNvCxnSpPr>
            <a:cxnSpLocks/>
          </p:cNvCxnSpPr>
          <p:nvPr/>
        </p:nvCxnSpPr>
        <p:spPr>
          <a:xfrm flipH="1">
            <a:off x="6390618" y="24356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51530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/>
              <a:t>Delete obtained successor and use</a:t>
            </a:r>
          </a:p>
          <a:p>
            <a:r>
              <a:rPr lang="en-US" sz="2400" b="1" dirty="0"/>
              <a:t>       it to replace the originally removed</a:t>
            </a:r>
          </a:p>
          <a:p>
            <a:r>
              <a:rPr lang="en-US" sz="2400" b="1" dirty="0"/>
              <a:t>       element.</a:t>
            </a:r>
          </a:p>
          <a:p>
            <a:r>
              <a:rPr lang="en-US" sz="2400" b="1" dirty="0"/>
              <a:t>4.   Check if the manipulated page still </a:t>
            </a:r>
          </a:p>
          <a:p>
            <a:r>
              <a:rPr lang="en-US" sz="2400" b="1" dirty="0"/>
              <a:t>       has minimum elements</a:t>
            </a:r>
          </a:p>
          <a:p>
            <a:pPr lvl="1"/>
            <a:r>
              <a:rPr lang="en-US" sz="2400" b="1" dirty="0"/>
              <a:t>Yes (2&gt;=2) -&gt; End the call</a:t>
            </a:r>
          </a:p>
        </p:txBody>
      </p:sp>
    </p:spTree>
    <p:extLst>
      <p:ext uri="{BB962C8B-B14F-4D97-AF65-F5344CB8AC3E}">
        <p14:creationId xmlns:p14="http://schemas.microsoft.com/office/powerpoint/2010/main" val="243615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00247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93429"/>
              </p:ext>
            </p:extLst>
          </p:nvPr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02361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04755"/>
              </p:ext>
            </p:extLst>
          </p:nvPr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153"/>
              </p:ext>
            </p:extLst>
          </p:nvPr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27536"/>
              </p:ext>
            </p:extLst>
          </p:nvPr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27096"/>
              </p:ext>
            </p:extLst>
          </p:nvPr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77602"/>
              </p:ext>
            </p:extLst>
          </p:nvPr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17131"/>
              </p:ext>
            </p:extLst>
          </p:nvPr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65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0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482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0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8737919" y="1537475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38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526B29-152C-4415-BFC8-F386EDF054DB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F4AF6F-02F3-404B-990E-B33CE626D5D3}"/>
              </a:ext>
            </a:extLst>
          </p:cNvPr>
          <p:cNvCxnSpPr>
            <a:cxnSpLocks/>
          </p:cNvCxnSpPr>
          <p:nvPr/>
        </p:nvCxnSpPr>
        <p:spPr>
          <a:xfrm flipH="1">
            <a:off x="6162934" y="74078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38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0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9240544" y="1542368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26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0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8143657" y="27930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50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939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8143657" y="27930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88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6" y="4191511"/>
            <a:ext cx="1129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Remove element and shift the rest of the elements in the page.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C558CD-F7C1-4539-A1ED-B98C336D5785}"/>
              </a:ext>
            </a:extLst>
          </p:cNvPr>
          <p:cNvCxnSpPr>
            <a:cxnSpLocks/>
          </p:cNvCxnSpPr>
          <p:nvPr/>
        </p:nvCxnSpPr>
        <p:spPr>
          <a:xfrm flipH="1">
            <a:off x="8143657" y="27930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67EBA57-1246-4FDF-AC31-D181716F6980}"/>
              </a:ext>
            </a:extLst>
          </p:cNvPr>
          <p:cNvSpPr/>
          <p:nvPr/>
        </p:nvSpPr>
        <p:spPr>
          <a:xfrm>
            <a:off x="7933883" y="2889013"/>
            <a:ext cx="382104" cy="8549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7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66594"/>
              </p:ext>
            </p:extLst>
          </p:nvPr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87123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Remove element and shift the rest of the elements in the page.</a:t>
            </a:r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3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6027A2-CB43-44BE-886D-48A2BABEDFBF}"/>
              </a:ext>
            </a:extLst>
          </p:cNvPr>
          <p:cNvSpPr/>
          <p:nvPr/>
        </p:nvSpPr>
        <p:spPr>
          <a:xfrm>
            <a:off x="7503421" y="2960154"/>
            <a:ext cx="966314" cy="6815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87123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Remove element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31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6027A2-CB43-44BE-886D-48A2BABEDFBF}"/>
              </a:ext>
            </a:extLst>
          </p:cNvPr>
          <p:cNvSpPr/>
          <p:nvPr/>
        </p:nvSpPr>
        <p:spPr>
          <a:xfrm>
            <a:off x="7503421" y="2960154"/>
            <a:ext cx="966314" cy="6815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87123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R</a:t>
            </a:r>
          </a:p>
          <a:p>
            <a:pPr lvl="1"/>
            <a:r>
              <a:rPr lang="en-US" sz="2400" b="1" dirty="0"/>
              <a:t>R is found at page 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if page is at leaf node – 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Remove element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No (1&lt;2) -&gt; </a:t>
            </a:r>
            <a:r>
              <a:rPr lang="en-US" sz="2400" b="1" u="sng" dirty="0">
                <a:solidFill>
                  <a:srgbClr val="FF0000"/>
                </a:solidFill>
              </a:rPr>
              <a:t>UNDERFLOW</a:t>
            </a:r>
            <a:r>
              <a:rPr lang="en-US" sz="2400" b="1" dirty="0">
                <a:solidFill>
                  <a:srgbClr val="FF0000"/>
                </a:solidFill>
              </a:rPr>
              <a:t> -&gt; CHECK THE SIBLINGS!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98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8397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left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We need 3. (Why?)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36BE4E-8E80-4F61-8CD5-44985B3FD072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53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05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We need 3. (Why?)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Yes!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14136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103AF3-30CF-44B9-A35A-68BDC9E91802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81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058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We need 3. (Why?)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Yes!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b="1" dirty="0">
                <a:solidFill>
                  <a:srgbClr val="7030A0"/>
                </a:solidFill>
              </a:rPr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14136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7D3F13-4F71-468E-B1AA-EED25007715D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4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E84C7A-12E4-4297-B350-0DBCA09A65EA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93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2596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Question: What are the elements involved?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lvl="1"/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63308" y="244059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4D6436-C5C0-4CAB-B902-71F17CF048FA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54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2147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Question: What are the elements involved?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S, U (Parent), V, W, X, Y, Z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We want those 2 child nodes balanced!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63308" y="244059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8" y="3698600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9383138" y="3698600"/>
            <a:ext cx="2397735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24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44489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80868"/>
              </p:ext>
            </p:extLst>
          </p:nvPr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32602"/>
              </p:ext>
            </p:extLst>
          </p:nvPr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245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Question: What are the elements involved?</a:t>
            </a:r>
          </a:p>
          <a:p>
            <a:r>
              <a:rPr lang="en-US" sz="2400" b="1" dirty="0"/>
              <a:t>       S, U (Parent), V, W, X, Y, Z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TODO: - Set median to be the new parent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</a:t>
            </a:r>
            <a:r>
              <a:rPr lang="en-US" sz="2400" b="1" dirty="0"/>
              <a:t>We want those 2 child nodes balanced!                   </a:t>
            </a:r>
            <a:r>
              <a:rPr lang="en-US" sz="2400" b="1" dirty="0">
                <a:solidFill>
                  <a:srgbClr val="7030A0"/>
                </a:solidFill>
              </a:rPr>
              <a:t>- Adjust the rest accordingly.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63308" y="244059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8" y="3698600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9383138" y="3698600"/>
            <a:ext cx="2397735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0E814B-6096-4839-B09D-96DC3555906F}"/>
              </a:ext>
            </a:extLst>
          </p:cNvPr>
          <p:cNvSpPr txBox="1"/>
          <p:nvPr/>
        </p:nvSpPr>
        <p:spPr>
          <a:xfrm>
            <a:off x="7964421" y="375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0C3BB-C753-4FFE-A0B2-3F7D6564AF09}"/>
              </a:ext>
            </a:extLst>
          </p:cNvPr>
          <p:cNvSpPr txBox="1"/>
          <p:nvPr/>
        </p:nvSpPr>
        <p:spPr>
          <a:xfrm>
            <a:off x="9076886" y="2444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A8E44-0301-414F-BDB2-B43D29F533D1}"/>
              </a:ext>
            </a:extLst>
          </p:cNvPr>
          <p:cNvSpPr txBox="1"/>
          <p:nvPr/>
        </p:nvSpPr>
        <p:spPr>
          <a:xfrm>
            <a:off x="9532511" y="374276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2      3      4       5       6</a:t>
            </a:r>
          </a:p>
        </p:txBody>
      </p:sp>
    </p:spTree>
    <p:extLst>
      <p:ext uri="{BB962C8B-B14F-4D97-AF65-F5344CB8AC3E}">
        <p14:creationId xmlns:p14="http://schemas.microsoft.com/office/powerpoint/2010/main" val="1371417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2450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Question: What are the elements involved?</a:t>
            </a:r>
          </a:p>
          <a:p>
            <a:r>
              <a:rPr lang="en-US" sz="2400" b="1" dirty="0"/>
              <a:t>       S, U (Parent), V, W, X, Y, Z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TODO: - Set median to be the new parent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</a:t>
            </a:r>
            <a:r>
              <a:rPr lang="en-US" sz="2400" b="1" dirty="0"/>
              <a:t>We want those 2 child nodes balanced!                   </a:t>
            </a:r>
            <a:r>
              <a:rPr lang="en-US" sz="2400" b="1" dirty="0">
                <a:solidFill>
                  <a:srgbClr val="7030A0"/>
                </a:solidFill>
              </a:rPr>
              <a:t>- Adjust the rest accordingly.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             - </a:t>
            </a:r>
            <a:r>
              <a:rPr lang="en-US" sz="2400" b="1" dirty="0">
                <a:solidFill>
                  <a:schemeClr val="accent1"/>
                </a:solidFill>
              </a:rPr>
              <a:t>Left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FF0000"/>
                </a:solidFill>
              </a:rPr>
              <a:t>Parent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9363308" y="244059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8" y="3698600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9383138" y="3698600"/>
            <a:ext cx="2397735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0E814B-6096-4839-B09D-96DC3555906F}"/>
              </a:ext>
            </a:extLst>
          </p:cNvPr>
          <p:cNvSpPr txBox="1"/>
          <p:nvPr/>
        </p:nvSpPr>
        <p:spPr>
          <a:xfrm>
            <a:off x="7964421" y="375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0C3BB-C753-4FFE-A0B2-3F7D6564AF09}"/>
              </a:ext>
            </a:extLst>
          </p:cNvPr>
          <p:cNvSpPr txBox="1"/>
          <p:nvPr/>
        </p:nvSpPr>
        <p:spPr>
          <a:xfrm>
            <a:off x="9076886" y="2444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A8E44-0301-414F-BDB2-B43D29F533D1}"/>
              </a:ext>
            </a:extLst>
          </p:cNvPr>
          <p:cNvSpPr txBox="1"/>
          <p:nvPr/>
        </p:nvSpPr>
        <p:spPr>
          <a:xfrm>
            <a:off x="9532511" y="374276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2      3      4       5       6</a:t>
            </a:r>
          </a:p>
        </p:txBody>
      </p:sp>
    </p:spTree>
    <p:extLst>
      <p:ext uri="{BB962C8B-B14F-4D97-AF65-F5344CB8AC3E}">
        <p14:creationId xmlns:p14="http://schemas.microsoft.com/office/powerpoint/2010/main" val="2854744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74450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67374"/>
              </p:ext>
            </p:extLst>
          </p:nvPr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86665"/>
              </p:ext>
            </p:extLst>
          </p:nvPr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004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The result: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10336393" y="2501571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7" y="3698600"/>
            <a:ext cx="1414417" cy="543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10336393" y="3692886"/>
            <a:ext cx="144448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79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3: Delete with redistribution</a:t>
            </a:r>
          </a:p>
          <a:p>
            <a:r>
              <a:rPr lang="en-US" sz="2400" b="1" dirty="0"/>
              <a:t>Delete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004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REDISTRIBUTION.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The result: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Na gets ra </a:t>
            </a:r>
            <a:r>
              <a:rPr lang="en-US" sz="2400" b="1" dirty="0" err="1">
                <a:solidFill>
                  <a:srgbClr val="7030A0"/>
                </a:solidFill>
              </a:rPr>
              <a:t>mo</a:t>
            </a:r>
            <a:r>
              <a:rPr lang="en-US" sz="2400" b="1" dirty="0">
                <a:solidFill>
                  <a:srgbClr val="7030A0"/>
                </a:solidFill>
              </a:rPr>
              <a:t>? :))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0CD8E2-C9D0-4709-AF25-26C249B51233}"/>
              </a:ext>
            </a:extLst>
          </p:cNvPr>
          <p:cNvCxnSpPr>
            <a:cxnSpLocks/>
          </p:cNvCxnSpPr>
          <p:nvPr/>
        </p:nvCxnSpPr>
        <p:spPr>
          <a:xfrm flipH="1">
            <a:off x="8332061" y="1251878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DF9C8B-6798-42BA-927A-5AFF61222677}"/>
              </a:ext>
            </a:extLst>
          </p:cNvPr>
          <p:cNvCxnSpPr>
            <a:cxnSpLocks/>
          </p:cNvCxnSpPr>
          <p:nvPr/>
        </p:nvCxnSpPr>
        <p:spPr>
          <a:xfrm flipH="1">
            <a:off x="6405880" y="235462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11D1DB-BBF2-4814-BD4E-1D752267C8E0}"/>
              </a:ext>
            </a:extLst>
          </p:cNvPr>
          <p:cNvCxnSpPr>
            <a:cxnSpLocks/>
          </p:cNvCxnSpPr>
          <p:nvPr/>
        </p:nvCxnSpPr>
        <p:spPr>
          <a:xfrm flipH="1">
            <a:off x="10336393" y="2501571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FCC638-0D0A-4AA0-873E-397B653C1341}"/>
              </a:ext>
            </a:extLst>
          </p:cNvPr>
          <p:cNvSpPr/>
          <p:nvPr/>
        </p:nvSpPr>
        <p:spPr>
          <a:xfrm>
            <a:off x="7835907" y="3698600"/>
            <a:ext cx="1414417" cy="543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A9753-12C2-454D-B8F8-9EAE84B11A18}"/>
              </a:ext>
            </a:extLst>
          </p:cNvPr>
          <p:cNvSpPr/>
          <p:nvPr/>
        </p:nvSpPr>
        <p:spPr>
          <a:xfrm>
            <a:off x="8952429" y="2416369"/>
            <a:ext cx="55060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1DC77E-E64F-4E0F-826D-B09CE794BCD6}"/>
              </a:ext>
            </a:extLst>
          </p:cNvPr>
          <p:cNvSpPr/>
          <p:nvPr/>
        </p:nvSpPr>
        <p:spPr>
          <a:xfrm>
            <a:off x="10336393" y="3692886"/>
            <a:ext cx="1444480" cy="514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A00964-1069-4565-A748-CF0D97016760}"/>
              </a:ext>
            </a:extLst>
          </p:cNvPr>
          <p:cNvCxnSpPr>
            <a:cxnSpLocks/>
          </p:cNvCxnSpPr>
          <p:nvPr/>
        </p:nvCxnSpPr>
        <p:spPr>
          <a:xfrm flipH="1">
            <a:off x="7847054" y="2354625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3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27245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11656"/>
              </p:ext>
            </p:extLst>
          </p:nvPr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80670"/>
              </p:ext>
            </p:extLst>
          </p:nvPr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579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19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FA81D-98CC-4F02-AF6C-3CDCB79B8BC5}"/>
              </a:ext>
            </a:extLst>
          </p:cNvPr>
          <p:cNvCxnSpPr>
            <a:cxnSpLocks/>
          </p:cNvCxnSpPr>
          <p:nvPr/>
        </p:nvCxnSpPr>
        <p:spPr>
          <a:xfrm flipH="1">
            <a:off x="6192077" y="775160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13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319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FA81D-98CC-4F02-AF6C-3CDCB79B8BC5}"/>
              </a:ext>
            </a:extLst>
          </p:cNvPr>
          <p:cNvCxnSpPr>
            <a:cxnSpLocks/>
          </p:cNvCxnSpPr>
          <p:nvPr/>
        </p:nvCxnSpPr>
        <p:spPr>
          <a:xfrm flipH="1">
            <a:off x="2745461" y="1700707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856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0404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A is found at page 3.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Check if page is at leaf node – YES!</a:t>
            </a: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FA81D-98CC-4F02-AF6C-3CDCB79B8BC5}"/>
              </a:ext>
            </a:extLst>
          </p:cNvPr>
          <p:cNvCxnSpPr>
            <a:cxnSpLocks/>
          </p:cNvCxnSpPr>
          <p:nvPr/>
        </p:nvCxnSpPr>
        <p:spPr>
          <a:xfrm flipH="1">
            <a:off x="1097811" y="28487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76577A9-5067-4C15-9C5E-F2F7978DBF4C}"/>
              </a:ext>
            </a:extLst>
          </p:cNvPr>
          <p:cNvSpPr/>
          <p:nvPr/>
        </p:nvSpPr>
        <p:spPr>
          <a:xfrm>
            <a:off x="884365" y="3159401"/>
            <a:ext cx="309933" cy="574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2745461" y="1658037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D815A6-A575-4EE6-9580-AA8F8FE149BC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42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8368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A is found at page 3.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Check if page is at leaf node – YES!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Remove A and shift the rest of the elements in the page.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FA81D-98CC-4F02-AF6C-3CDCB79B8BC5}"/>
              </a:ext>
            </a:extLst>
          </p:cNvPr>
          <p:cNvCxnSpPr>
            <a:cxnSpLocks/>
          </p:cNvCxnSpPr>
          <p:nvPr/>
        </p:nvCxnSpPr>
        <p:spPr>
          <a:xfrm flipH="1">
            <a:off x="1097811" y="284870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76577A9-5067-4C15-9C5E-F2F7978DBF4C}"/>
              </a:ext>
            </a:extLst>
          </p:cNvPr>
          <p:cNvSpPr/>
          <p:nvPr/>
        </p:nvSpPr>
        <p:spPr>
          <a:xfrm>
            <a:off x="884365" y="3159401"/>
            <a:ext cx="309933" cy="574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B92836-264E-4407-869A-CCB2FA5C235C}"/>
              </a:ext>
            </a:extLst>
          </p:cNvPr>
          <p:cNvSpPr/>
          <p:nvPr/>
        </p:nvSpPr>
        <p:spPr>
          <a:xfrm>
            <a:off x="511570" y="2912721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26393"/>
              </p:ext>
            </p:extLst>
          </p:nvPr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8368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lvl="1"/>
            <a:r>
              <a:rPr lang="en-US" sz="2400" b="1" dirty="0"/>
              <a:t>A is found at page 3.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Check if page is at leaf node – YES!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A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45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5AEC5C1-A8DD-4214-B6F7-FAB2E9E44437}"/>
              </a:ext>
            </a:extLst>
          </p:cNvPr>
          <p:cNvSpPr/>
          <p:nvPr/>
        </p:nvSpPr>
        <p:spPr>
          <a:xfrm>
            <a:off x="511570" y="2912721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8368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Search for element A</a:t>
            </a:r>
          </a:p>
          <a:p>
            <a:pPr lvl="1"/>
            <a:r>
              <a:rPr lang="en-US" sz="2400" b="1" dirty="0"/>
              <a:t>A is found at page 3.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Check if page is at leaf node – YES!</a:t>
            </a:r>
          </a:p>
          <a:p>
            <a:pPr marL="457200" indent="-457200">
              <a:buAutoNum type="arabicPeriod"/>
            </a:pPr>
            <a:r>
              <a:rPr lang="en-US" sz="2400" b="1" dirty="0"/>
              <a:t>Remove A and shift the rest of the elements in the page.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the page still has minimum elements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No (1&lt;2) -&gt; </a:t>
            </a:r>
            <a:r>
              <a:rPr lang="en-US" sz="2400" b="1" u="sng" dirty="0">
                <a:solidFill>
                  <a:srgbClr val="FF0000"/>
                </a:solidFill>
              </a:rPr>
              <a:t>UNDERFLOW</a:t>
            </a:r>
            <a:r>
              <a:rPr lang="en-US" sz="2400" b="1" dirty="0">
                <a:solidFill>
                  <a:srgbClr val="FF0000"/>
                </a:solidFill>
              </a:rPr>
              <a:t> -&gt; CHECK THE SIBLINGS!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233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839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209462" y="1869015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15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839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585CA5-1D7F-4964-AF3B-AC666324E697}"/>
              </a:ext>
            </a:extLst>
          </p:cNvPr>
          <p:cNvCxnSpPr>
            <a:cxnSpLocks/>
          </p:cNvCxnSpPr>
          <p:nvPr/>
        </p:nvCxnSpPr>
        <p:spPr>
          <a:xfrm flipH="1">
            <a:off x="2209462" y="1869015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25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058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864774" y="1897347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622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005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We need 3. (Why?)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623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94947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We need 3. (Why?)</a:t>
            </a:r>
          </a:p>
          <a:p>
            <a:pPr lvl="1" indent="-457200">
              <a:buFont typeface="+mj-lt"/>
              <a:buAutoNum type="arabicPeriod" startAt="7"/>
            </a:pPr>
            <a:r>
              <a:rPr lang="en-US" sz="2400" b="1" dirty="0">
                <a:solidFill>
                  <a:srgbClr val="7030A0"/>
                </a:solidFill>
              </a:rPr>
              <a:t>Can’t get elements from either sibling -&gt; Redistribution will not work.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32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94129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b="1" dirty="0"/>
              <a:t>Check if left sibling has enough elements</a:t>
            </a:r>
          </a:p>
          <a:p>
            <a:pPr lvl="1"/>
            <a:r>
              <a:rPr lang="en-US" sz="2400" b="1" dirty="0"/>
              <a:t>Left sibling does not exist.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Check if right sibling has enough elements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We need 3. (Why?)</a:t>
            </a:r>
          </a:p>
          <a:p>
            <a:pPr lvl="1" indent="-457200">
              <a:buFont typeface="+mj-lt"/>
              <a:buAutoNum type="arabicPeriod" startAt="7"/>
            </a:pPr>
            <a:r>
              <a:rPr lang="en-US" sz="2400" b="1" dirty="0">
                <a:solidFill>
                  <a:srgbClr val="7030A0"/>
                </a:solidFill>
              </a:rPr>
              <a:t>Can’t get elements from either sibling -&gt; Redistribution will not work.</a:t>
            </a:r>
          </a:p>
          <a:p>
            <a:pPr marL="457200" lvl="2"/>
            <a:r>
              <a:rPr lang="en-US" sz="2400" b="1" dirty="0">
                <a:solidFill>
                  <a:srgbClr val="7030A0"/>
                </a:solidFill>
              </a:rPr>
              <a:t> We perform CONCATENATION</a:t>
            </a:r>
            <a:r>
              <a:rPr lang="en-US" sz="2400" b="1" dirty="0"/>
              <a:t>.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08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6193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What are the elements involved?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1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3393961" y="171482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0D200D-E5A3-4C5A-B5D5-944D4232B5DD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64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70372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What are the elements involved?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C (Original page), D (Parent), E, F (Selected sibling)</a:t>
            </a:r>
          </a:p>
          <a:p>
            <a:pPr lvl="1"/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We want the selected elements </a:t>
            </a:r>
            <a:r>
              <a:rPr lang="en-US" sz="2400" b="1" u="sng" dirty="0">
                <a:solidFill>
                  <a:srgbClr val="7030A0"/>
                </a:solidFill>
              </a:rPr>
              <a:t>fused</a:t>
            </a:r>
            <a:r>
              <a:rPr lang="en-US" sz="2400" b="1" dirty="0">
                <a:solidFill>
                  <a:srgbClr val="7030A0"/>
                </a:solidFill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432902" cy="594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9F3E18-31DA-4CAA-9C92-48D0CC8CFE71}"/>
              </a:ext>
            </a:extLst>
          </p:cNvPr>
          <p:cNvSpPr/>
          <p:nvPr/>
        </p:nvSpPr>
        <p:spPr>
          <a:xfrm>
            <a:off x="2518326" y="3677591"/>
            <a:ext cx="865804" cy="59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BA130-2664-48BC-AB1F-24C3B981B076}"/>
              </a:ext>
            </a:extLst>
          </p:cNvPr>
          <p:cNvSpPr/>
          <p:nvPr/>
        </p:nvSpPr>
        <p:spPr>
          <a:xfrm>
            <a:off x="2330106" y="2506874"/>
            <a:ext cx="556244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5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43290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6887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/>
              <a:t>Question: What are the elements involved?</a:t>
            </a:r>
          </a:p>
          <a:p>
            <a:pPr lvl="1"/>
            <a:r>
              <a:rPr lang="en-US" sz="2400" b="1" dirty="0"/>
              <a:t>C (Original page), D (Parent), E, F (Selected sibling)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TODO: - Transfer parent element to target page</a:t>
            </a:r>
          </a:p>
          <a:p>
            <a:pPr lvl="1"/>
            <a:r>
              <a:rPr lang="en-US" sz="2400" b="1" dirty="0"/>
              <a:t>We want the selected elements </a:t>
            </a:r>
            <a:r>
              <a:rPr lang="en-US" sz="2400" b="1" u="sng" dirty="0"/>
              <a:t>fused</a:t>
            </a:r>
            <a:r>
              <a:rPr lang="en-US" sz="2400" b="1" dirty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432902" cy="594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9F3E18-31DA-4CAA-9C92-48D0CC8CFE71}"/>
              </a:ext>
            </a:extLst>
          </p:cNvPr>
          <p:cNvSpPr/>
          <p:nvPr/>
        </p:nvSpPr>
        <p:spPr>
          <a:xfrm>
            <a:off x="2518326" y="3677591"/>
            <a:ext cx="865804" cy="59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BA130-2664-48BC-AB1F-24C3B981B076}"/>
              </a:ext>
            </a:extLst>
          </p:cNvPr>
          <p:cNvSpPr/>
          <p:nvPr/>
        </p:nvSpPr>
        <p:spPr>
          <a:xfrm>
            <a:off x="2330106" y="2506874"/>
            <a:ext cx="556244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396546-219B-49B5-B005-AA8E9AC37D0F}"/>
              </a:ext>
            </a:extLst>
          </p:cNvPr>
          <p:cNvSpPr/>
          <p:nvPr/>
        </p:nvSpPr>
        <p:spPr>
          <a:xfrm>
            <a:off x="2379594" y="1849777"/>
            <a:ext cx="506755" cy="72124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55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98380"/>
              </p:ext>
            </p:extLst>
          </p:nvPr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30693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7577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/>
              <a:t>Question: What are the elements involved?</a:t>
            </a:r>
          </a:p>
          <a:p>
            <a:pPr lvl="1"/>
            <a:r>
              <a:rPr lang="en-US" sz="2400" b="1" dirty="0"/>
              <a:t>C (Original page), D (Parent), E, F (Selected sibling)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TODO: - Transfer parent element to target page</a:t>
            </a:r>
          </a:p>
          <a:p>
            <a:pPr lvl="1"/>
            <a:r>
              <a:rPr lang="en-US" sz="2400" b="1" dirty="0"/>
              <a:t>We want the selected elements </a:t>
            </a:r>
            <a:r>
              <a:rPr lang="en-US" sz="2400" b="1" u="sng" dirty="0"/>
              <a:t>fused</a:t>
            </a:r>
            <a:r>
              <a:rPr lang="en-US" sz="2400" b="1" dirty="0"/>
              <a:t>!                </a:t>
            </a:r>
            <a:r>
              <a:rPr lang="en-US" sz="2400" b="1" dirty="0">
                <a:solidFill>
                  <a:srgbClr val="7030A0"/>
                </a:solidFill>
              </a:rPr>
              <a:t>- Insert selected sibling’s elements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         to target page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470606" y="2526346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834474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9F3E18-31DA-4CAA-9C92-48D0CC8CFE71}"/>
              </a:ext>
            </a:extLst>
          </p:cNvPr>
          <p:cNvSpPr/>
          <p:nvPr/>
        </p:nvSpPr>
        <p:spPr>
          <a:xfrm>
            <a:off x="2518326" y="3677591"/>
            <a:ext cx="865804" cy="59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104080-1869-47B9-AD05-9DEF9DA17DA4}"/>
              </a:ext>
            </a:extLst>
          </p:cNvPr>
          <p:cNvSpPr/>
          <p:nvPr/>
        </p:nvSpPr>
        <p:spPr>
          <a:xfrm>
            <a:off x="2497105" y="2984231"/>
            <a:ext cx="972510" cy="72124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32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0639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51036"/>
              </p:ext>
            </p:extLst>
          </p:nvPr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695465" y="29871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7577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/>
              <a:t>Question: What are the elements involved?</a:t>
            </a:r>
          </a:p>
          <a:p>
            <a:pPr lvl="1"/>
            <a:r>
              <a:rPr lang="en-US" sz="2400" b="1" dirty="0"/>
              <a:t>C (Original page), D (Parent), E, F (Selected sibling)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TODO: - Transfer parent element to target page</a:t>
            </a:r>
          </a:p>
          <a:p>
            <a:pPr lvl="1"/>
            <a:r>
              <a:rPr lang="en-US" sz="2400" b="1" dirty="0"/>
              <a:t>We want the selected elements </a:t>
            </a:r>
            <a:r>
              <a:rPr lang="en-US" sz="2400" b="1" u="sng" dirty="0"/>
              <a:t>fused</a:t>
            </a:r>
            <a:r>
              <a:rPr lang="en-US" sz="2400" b="1" dirty="0"/>
              <a:t>!                </a:t>
            </a:r>
            <a:r>
              <a:rPr lang="en-US" sz="2400" b="1" dirty="0">
                <a:solidFill>
                  <a:srgbClr val="7030A0"/>
                </a:solidFill>
              </a:rPr>
              <a:t>- Insert selected sibling’s elements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         to target page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24089" y="2435657"/>
            <a:ext cx="28921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E8427-9B4F-407B-ADD7-7F529FBB4067}"/>
              </a:ext>
            </a:extLst>
          </p:cNvPr>
          <p:cNvCxnSpPr>
            <a:cxnSpLocks/>
          </p:cNvCxnSpPr>
          <p:nvPr/>
        </p:nvCxnSpPr>
        <p:spPr>
          <a:xfrm flipH="1">
            <a:off x="764884" y="242689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88F8D7-F8F0-4A84-8DFA-65A2AF2D04BC}"/>
              </a:ext>
            </a:extLst>
          </p:cNvPr>
          <p:cNvCxnSpPr>
            <a:cxnSpLocks/>
          </p:cNvCxnSpPr>
          <p:nvPr/>
        </p:nvCxnSpPr>
        <p:spPr>
          <a:xfrm flipH="1">
            <a:off x="2992115" y="2551134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1700278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72A4641E-3155-4F70-A779-70B9BBFB6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49278"/>
              </p:ext>
            </p:extLst>
          </p:nvPr>
        </p:nvGraphicFramePr>
        <p:xfrm>
          <a:off x="2980143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67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695465" y="29871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9185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/>
              <a:t>Question: What are the elements involved?</a:t>
            </a:r>
          </a:p>
          <a:p>
            <a:pPr lvl="1"/>
            <a:r>
              <a:rPr lang="en-US" sz="2400" b="1" dirty="0"/>
              <a:t>C (Original page), D (Parent), E, F (Selected sibling)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TODO: - Transfer parent element to target page</a:t>
            </a:r>
          </a:p>
          <a:p>
            <a:pPr lvl="1"/>
            <a:r>
              <a:rPr lang="en-US" sz="2400" b="1" dirty="0"/>
              <a:t>We want the selected elements </a:t>
            </a:r>
            <a:r>
              <a:rPr lang="en-US" sz="2400" b="1" u="sng" dirty="0"/>
              <a:t>fused</a:t>
            </a:r>
            <a:r>
              <a:rPr lang="en-US" sz="2400" b="1" dirty="0"/>
              <a:t>!                </a:t>
            </a:r>
            <a:r>
              <a:rPr lang="en-US" sz="2400" b="1" dirty="0">
                <a:solidFill>
                  <a:srgbClr val="7030A0"/>
                </a:solidFill>
              </a:rPr>
              <a:t>- Insert selected sibling’s elements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                  to target page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                                                                           - Remove the extra spaces, adjust the pointers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924089" y="2435657"/>
            <a:ext cx="28921" cy="78377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1700278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72A4641E-3155-4F70-A779-70B9BBFB6210}"/>
              </a:ext>
            </a:extLst>
          </p:cNvPr>
          <p:cNvGraphicFramePr>
            <a:graphicFrameLocks noGrp="1"/>
          </p:cNvGraphicFramePr>
          <p:nvPr/>
        </p:nvGraphicFramePr>
        <p:xfrm>
          <a:off x="2980143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010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55376"/>
              </p:ext>
            </p:extLst>
          </p:nvPr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045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The result: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51282D4-BE59-4CE9-B55F-DE01F20DB612}"/>
              </a:ext>
            </a:extLst>
          </p:cNvPr>
          <p:cNvSpPr/>
          <p:nvPr/>
        </p:nvSpPr>
        <p:spPr>
          <a:xfrm>
            <a:off x="834838" y="3707537"/>
            <a:ext cx="1700278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9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02707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9785"/>
              </p:ext>
            </p:extLst>
          </p:nvPr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4045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The result:</a:t>
            </a:r>
          </a:p>
          <a:p>
            <a:pPr lvl="1"/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Are we done?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980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69382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58991"/>
              </p:ext>
            </p:extLst>
          </p:nvPr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5972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The result:</a:t>
            </a:r>
          </a:p>
          <a:p>
            <a:pPr lvl="1"/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Are we done? </a:t>
            </a:r>
            <a:r>
              <a:rPr lang="en-US" sz="2400" b="1" dirty="0">
                <a:solidFill>
                  <a:srgbClr val="FF0000"/>
                </a:solidFill>
              </a:rPr>
              <a:t>NOT YET! (Why?)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46A26D-CEC5-456C-9E40-64FB75A02778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623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2A466C-3602-4E2D-990C-AA5E2B7604D6}"/>
              </a:ext>
            </a:extLst>
          </p:cNvPr>
          <p:cNvSpPr/>
          <p:nvPr/>
        </p:nvSpPr>
        <p:spPr>
          <a:xfrm>
            <a:off x="2030737" y="1798032"/>
            <a:ext cx="1073969" cy="7554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11038"/>
              </p:ext>
            </p:extLst>
          </p:nvPr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25591"/>
              </p:ext>
            </p:extLst>
          </p:nvPr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110439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400" b="1" dirty="0"/>
              <a:t>Perform CONCATENATION.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The result:</a:t>
            </a:r>
          </a:p>
          <a:p>
            <a:pPr lvl="1"/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Question: Are we done? </a:t>
            </a:r>
            <a:r>
              <a:rPr lang="en-US" sz="2400" b="1" dirty="0">
                <a:solidFill>
                  <a:srgbClr val="FF0000"/>
                </a:solidFill>
              </a:rPr>
              <a:t>NOT YET! (Why?)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Since we removed an element in the parent page, we have to check if that page</a:t>
            </a:r>
          </a:p>
          <a:p>
            <a:pPr lvl="1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  meets the </a:t>
            </a:r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</a:rPr>
              <a:t>minimum required # of elements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2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2A466C-3602-4E2D-990C-AA5E2B7604D6}"/>
              </a:ext>
            </a:extLst>
          </p:cNvPr>
          <p:cNvSpPr/>
          <p:nvPr/>
        </p:nvSpPr>
        <p:spPr>
          <a:xfrm>
            <a:off x="2030737" y="1798032"/>
            <a:ext cx="1073969" cy="7554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974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Since page 1 does not have enough elements, we go through its siblings.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4CFF5-9F85-4752-9F59-897738C7DD8A}"/>
              </a:ext>
            </a:extLst>
          </p:cNvPr>
          <p:cNvSpPr txBox="1"/>
          <p:nvPr/>
        </p:nvSpPr>
        <p:spPr>
          <a:xfrm>
            <a:off x="3253563" y="2129639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Underflow again!</a:t>
            </a:r>
          </a:p>
        </p:txBody>
      </p:sp>
    </p:spTree>
    <p:extLst>
      <p:ext uri="{BB962C8B-B14F-4D97-AF65-F5344CB8AC3E}">
        <p14:creationId xmlns:p14="http://schemas.microsoft.com/office/powerpoint/2010/main" val="28095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3662098" y="1676117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0D200D-E5A3-4C5A-B5D5-944D4232B5DD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438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9302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Since page 1 does not have enough elements, we go through its siblings.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D47157-5D7C-46F2-AE31-CF1DDEB3E407}"/>
              </a:ext>
            </a:extLst>
          </p:cNvPr>
          <p:cNvCxnSpPr>
            <a:cxnSpLocks/>
          </p:cNvCxnSpPr>
          <p:nvPr/>
        </p:nvCxnSpPr>
        <p:spPr>
          <a:xfrm flipH="1">
            <a:off x="6342920" y="865319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AD3626-568F-46CA-BAB8-C4310E2F1F7A}"/>
              </a:ext>
            </a:extLst>
          </p:cNvPr>
          <p:cNvCxnSpPr>
            <a:cxnSpLocks/>
          </p:cNvCxnSpPr>
          <p:nvPr/>
        </p:nvCxnSpPr>
        <p:spPr>
          <a:xfrm flipH="1">
            <a:off x="5593444" y="815938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300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9384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Since page 1 does not have enough elements, we go through its siblings.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Left sibling – does not exist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Right sibling – exists, but not enough elements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EAAF7D-11E0-4B24-A053-64B90C069503}"/>
              </a:ext>
            </a:extLst>
          </p:cNvPr>
          <p:cNvCxnSpPr>
            <a:cxnSpLocks/>
          </p:cNvCxnSpPr>
          <p:nvPr/>
        </p:nvCxnSpPr>
        <p:spPr>
          <a:xfrm flipH="1">
            <a:off x="5593444" y="815938"/>
            <a:ext cx="491223" cy="55399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454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5866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93840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Since page 1 does not have enough elements, we go through its siblings.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Left sibling – does not exist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Right sibling – exists, but not enough elements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Decision: CONCATENATION (Pages 1, 0, 2 -&gt; Page 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3034889-9742-4D52-ACB7-9EC56BA74880}"/>
              </a:ext>
            </a:extLst>
          </p:cNvPr>
          <p:cNvSpPr/>
          <p:nvPr/>
        </p:nvSpPr>
        <p:spPr>
          <a:xfrm>
            <a:off x="2123375" y="2635972"/>
            <a:ext cx="981331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C16DA5-EB4C-487E-9CFA-B76629B89207}"/>
              </a:ext>
            </a:extLst>
          </p:cNvPr>
          <p:cNvSpPr/>
          <p:nvPr/>
        </p:nvSpPr>
        <p:spPr>
          <a:xfrm>
            <a:off x="5765205" y="1570806"/>
            <a:ext cx="627101" cy="62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B36E6C-B1AC-4F17-A3AB-CAE7212D5616}"/>
              </a:ext>
            </a:extLst>
          </p:cNvPr>
          <p:cNvSpPr/>
          <p:nvPr/>
        </p:nvSpPr>
        <p:spPr>
          <a:xfrm>
            <a:off x="8296505" y="2389938"/>
            <a:ext cx="1351167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08115"/>
              </p:ext>
            </p:extLst>
          </p:nvPr>
        </p:nvGraphicFramePr>
        <p:xfrm>
          <a:off x="2337466" y="2039417"/>
          <a:ext cx="59584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774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3034889-9742-4D52-ACB7-9EC56BA74880}"/>
              </a:ext>
            </a:extLst>
          </p:cNvPr>
          <p:cNvSpPr/>
          <p:nvPr/>
        </p:nvSpPr>
        <p:spPr>
          <a:xfrm>
            <a:off x="2123375" y="2635972"/>
            <a:ext cx="981331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C16DA5-EB4C-487E-9CFA-B76629B89207}"/>
              </a:ext>
            </a:extLst>
          </p:cNvPr>
          <p:cNvSpPr/>
          <p:nvPr/>
        </p:nvSpPr>
        <p:spPr>
          <a:xfrm>
            <a:off x="5765205" y="1570806"/>
            <a:ext cx="627101" cy="62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B36E6C-B1AC-4F17-A3AB-CAE7212D5616}"/>
              </a:ext>
            </a:extLst>
          </p:cNvPr>
          <p:cNvSpPr/>
          <p:nvPr/>
        </p:nvSpPr>
        <p:spPr>
          <a:xfrm>
            <a:off x="8296505" y="2389938"/>
            <a:ext cx="1351167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24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6" y="2039417"/>
          <a:ext cx="59584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C953C0-7303-4EB9-AB04-BD5626D608B7}"/>
              </a:ext>
            </a:extLst>
          </p:cNvPr>
          <p:cNvSpPr txBox="1"/>
          <p:nvPr/>
        </p:nvSpPr>
        <p:spPr>
          <a:xfrm>
            <a:off x="489817" y="4191511"/>
            <a:ext cx="7746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284163"/>
            <a:r>
              <a:rPr lang="en-US" sz="2400" b="1" dirty="0">
                <a:solidFill>
                  <a:srgbClr val="7030A0"/>
                </a:solidFill>
              </a:rPr>
              <a:t>Transfer elements AND POINTERS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3034889-9742-4D52-ACB7-9EC56BA74880}"/>
              </a:ext>
            </a:extLst>
          </p:cNvPr>
          <p:cNvSpPr/>
          <p:nvPr/>
        </p:nvSpPr>
        <p:spPr>
          <a:xfrm>
            <a:off x="2123375" y="2635972"/>
            <a:ext cx="981331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C16DA5-EB4C-487E-9CFA-B76629B89207}"/>
              </a:ext>
            </a:extLst>
          </p:cNvPr>
          <p:cNvSpPr/>
          <p:nvPr/>
        </p:nvSpPr>
        <p:spPr>
          <a:xfrm>
            <a:off x="5765205" y="1570806"/>
            <a:ext cx="627101" cy="62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B36E6C-B1AC-4F17-A3AB-CAE7212D5616}"/>
              </a:ext>
            </a:extLst>
          </p:cNvPr>
          <p:cNvSpPr/>
          <p:nvPr/>
        </p:nvSpPr>
        <p:spPr>
          <a:xfrm>
            <a:off x="8296505" y="2389938"/>
            <a:ext cx="1351167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301832-1EC2-4DB4-B361-686E908DCAEE}"/>
              </a:ext>
            </a:extLst>
          </p:cNvPr>
          <p:cNvSpPr/>
          <p:nvPr/>
        </p:nvSpPr>
        <p:spPr>
          <a:xfrm>
            <a:off x="5805646" y="999460"/>
            <a:ext cx="501869" cy="51282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878345-CA57-47B7-9994-2280C19CE400}"/>
              </a:ext>
            </a:extLst>
          </p:cNvPr>
          <p:cNvSpPr/>
          <p:nvPr/>
        </p:nvSpPr>
        <p:spPr>
          <a:xfrm>
            <a:off x="8428883" y="1853165"/>
            <a:ext cx="1100830" cy="51282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3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63442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51944"/>
              </p:ext>
            </p:extLst>
          </p:nvPr>
        </p:nvGraphicFramePr>
        <p:xfrm>
          <a:off x="2337466" y="2039417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87651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3034889-9742-4D52-ACB7-9EC56BA74880}"/>
              </a:ext>
            </a:extLst>
          </p:cNvPr>
          <p:cNvSpPr/>
          <p:nvPr/>
        </p:nvSpPr>
        <p:spPr>
          <a:xfrm>
            <a:off x="2123375" y="2635972"/>
            <a:ext cx="2725072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AE8D52-B0E8-4225-9C6A-36D61B39D2A7}"/>
              </a:ext>
            </a:extLst>
          </p:cNvPr>
          <p:cNvCxnSpPr>
            <a:cxnSpLocks/>
          </p:cNvCxnSpPr>
          <p:nvPr/>
        </p:nvCxnSpPr>
        <p:spPr>
          <a:xfrm>
            <a:off x="3528771" y="2435657"/>
            <a:ext cx="2802358" cy="7361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34120C-98F8-457E-BB48-3D27BBF46103}"/>
              </a:ext>
            </a:extLst>
          </p:cNvPr>
          <p:cNvCxnSpPr>
            <a:cxnSpLocks/>
          </p:cNvCxnSpPr>
          <p:nvPr/>
        </p:nvCxnSpPr>
        <p:spPr>
          <a:xfrm>
            <a:off x="4080291" y="2423257"/>
            <a:ext cx="3818867" cy="7361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38E76C-B941-4520-B220-F869EAFD3C92}"/>
              </a:ext>
            </a:extLst>
          </p:cNvPr>
          <p:cNvCxnSpPr>
            <a:cxnSpLocks/>
          </p:cNvCxnSpPr>
          <p:nvPr/>
        </p:nvCxnSpPr>
        <p:spPr>
          <a:xfrm>
            <a:off x="4746521" y="2448057"/>
            <a:ext cx="5622360" cy="7498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F8875F-0D7F-4FEC-AC4C-96DE172E1582}"/>
              </a:ext>
            </a:extLst>
          </p:cNvPr>
          <p:cNvSpPr txBox="1"/>
          <p:nvPr/>
        </p:nvSpPr>
        <p:spPr>
          <a:xfrm>
            <a:off x="489817" y="4191511"/>
            <a:ext cx="7746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</p:txBody>
      </p:sp>
    </p:spTree>
    <p:extLst>
      <p:ext uri="{BB962C8B-B14F-4D97-AF65-F5344CB8AC3E}">
        <p14:creationId xmlns:p14="http://schemas.microsoft.com/office/powerpoint/2010/main" val="8676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01910"/>
              </p:ext>
            </p:extLst>
          </p:nvPr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6" y="2039417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01729"/>
              </p:ext>
            </p:extLst>
          </p:nvPr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939323" y="3777380"/>
            <a:ext cx="285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Page 4 is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>
            <a:off x="9559748" y="2321357"/>
            <a:ext cx="779098" cy="8697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DD591-E2F7-46EF-A2D2-7A02587887BE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51A52-1936-47F4-92F6-66F561725AA0}"/>
              </a:ext>
            </a:extLst>
          </p:cNvPr>
          <p:cNvCxnSpPr>
            <a:cxnSpLocks/>
          </p:cNvCxnSpPr>
          <p:nvPr/>
        </p:nvCxnSpPr>
        <p:spPr>
          <a:xfrm flipH="1">
            <a:off x="8219095" y="1237643"/>
            <a:ext cx="491223" cy="55399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</p:cNvCxnSpPr>
          <p:nvPr/>
        </p:nvCxnSpPr>
        <p:spPr>
          <a:xfrm>
            <a:off x="3528771" y="2435657"/>
            <a:ext cx="2802358" cy="73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4080291" y="2423257"/>
            <a:ext cx="3818867" cy="73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4746521" y="2448057"/>
            <a:ext cx="5622360" cy="749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489817" y="4191511"/>
            <a:ext cx="774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  <a:p>
            <a:pPr marL="284163"/>
            <a:r>
              <a:rPr lang="en-US" sz="2400" b="1" dirty="0">
                <a:solidFill>
                  <a:srgbClr val="7030A0"/>
                </a:solidFill>
              </a:rPr>
              <a:t>Remove the extra spaces</a:t>
            </a:r>
          </a:p>
        </p:txBody>
      </p:sp>
    </p:spTree>
    <p:extLst>
      <p:ext uri="{BB962C8B-B14F-4D97-AF65-F5344CB8AC3E}">
        <p14:creationId xmlns:p14="http://schemas.microsoft.com/office/powerpoint/2010/main" val="1789475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06261"/>
              </p:ext>
            </p:extLst>
          </p:nvPr>
        </p:nvGraphicFramePr>
        <p:xfrm>
          <a:off x="2337466" y="2039417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266107" y="3717777"/>
            <a:ext cx="3564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Pages 0, 2, 4 are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2321958" y="1339157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</p:cNvCxnSpPr>
          <p:nvPr/>
        </p:nvCxnSpPr>
        <p:spPr>
          <a:xfrm>
            <a:off x="3528771" y="2435657"/>
            <a:ext cx="2802358" cy="73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4080291" y="2423257"/>
            <a:ext cx="3818867" cy="73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4746521" y="2448057"/>
            <a:ext cx="5622360" cy="749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>
            <a:off x="2939678" y="2435657"/>
            <a:ext cx="1204634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489817" y="4191511"/>
            <a:ext cx="774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Remove the extra spaces</a:t>
            </a:r>
          </a:p>
        </p:txBody>
      </p:sp>
    </p:spTree>
    <p:extLst>
      <p:ext uri="{BB962C8B-B14F-4D97-AF65-F5344CB8AC3E}">
        <p14:creationId xmlns:p14="http://schemas.microsoft.com/office/powerpoint/2010/main" val="8276234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36321"/>
              </p:ext>
            </p:extLst>
          </p:nvPr>
        </p:nvGraphicFramePr>
        <p:xfrm>
          <a:off x="4535392" y="1633365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4138247" y="1366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266107" y="3717777"/>
            <a:ext cx="3564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Pages 0, 2, 4 are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040622"/>
            <a:ext cx="3695205" cy="1161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4487673" y="94527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727086" y="2029605"/>
            <a:ext cx="604043" cy="1142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6331129" y="2038673"/>
            <a:ext cx="1568029" cy="1120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6896746" y="2027656"/>
            <a:ext cx="3450101" cy="1159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 flipH="1">
            <a:off x="4144312" y="2029605"/>
            <a:ext cx="995123" cy="1129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489817" y="4191511"/>
            <a:ext cx="78645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Remove the extra spaces</a:t>
            </a:r>
          </a:p>
          <a:p>
            <a:pPr marL="284163"/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Original root is empty, so page 1 shall become the new root!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E2EAC855-3264-47FB-8C63-886B026D5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96534"/>
              </p:ext>
            </p:extLst>
          </p:nvPr>
        </p:nvGraphicFramePr>
        <p:xfrm>
          <a:off x="10120540" y="1383063"/>
          <a:ext cx="6374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8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5058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37493FD-4C4A-430A-8E54-A0129734A8D8}"/>
              </a:ext>
            </a:extLst>
          </p:cNvPr>
          <p:cNvSpPr txBox="1"/>
          <p:nvPr/>
        </p:nvSpPr>
        <p:spPr>
          <a:xfrm>
            <a:off x="9360092" y="1442088"/>
            <a:ext cx="688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827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28691"/>
              </p:ext>
            </p:extLst>
          </p:nvPr>
        </p:nvGraphicFramePr>
        <p:xfrm>
          <a:off x="4535392" y="1633365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4138247" y="1366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266107" y="3717777"/>
            <a:ext cx="3564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Pages 0, 2, 4 are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029605"/>
            <a:ext cx="3695205" cy="1161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98253-28AD-48C6-A6AC-24B0B9CA326B}"/>
              </a:ext>
            </a:extLst>
          </p:cNvPr>
          <p:cNvCxnSpPr>
            <a:cxnSpLocks/>
          </p:cNvCxnSpPr>
          <p:nvPr/>
        </p:nvCxnSpPr>
        <p:spPr>
          <a:xfrm flipH="1">
            <a:off x="4487673" y="945276"/>
            <a:ext cx="491223" cy="55399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727086" y="2029605"/>
            <a:ext cx="604043" cy="1142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6331129" y="2038673"/>
            <a:ext cx="1568029" cy="1120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6918780" y="2038673"/>
            <a:ext cx="3450101" cy="1159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 flipH="1">
            <a:off x="4144312" y="2029605"/>
            <a:ext cx="995123" cy="1129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489817" y="4191511"/>
            <a:ext cx="77464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Applying the CONCATENATION process for pages 1, 0, and 2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Transfer elements AND POINTERS</a:t>
            </a:r>
          </a:p>
          <a:p>
            <a:pPr marL="690563" indent="-4064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Remove the extra spaces</a:t>
            </a:r>
          </a:p>
          <a:p>
            <a:pPr marL="284163"/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Root updated to 1.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Tree height decreased. </a:t>
            </a: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E2EAC855-3264-47FB-8C63-886B026D5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06018"/>
              </p:ext>
            </p:extLst>
          </p:nvPr>
        </p:nvGraphicFramePr>
        <p:xfrm>
          <a:off x="10120540" y="1383063"/>
          <a:ext cx="6374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8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5058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37493FD-4C4A-430A-8E54-A0129734A8D8}"/>
              </a:ext>
            </a:extLst>
          </p:cNvPr>
          <p:cNvSpPr txBox="1"/>
          <p:nvPr/>
        </p:nvSpPr>
        <p:spPr>
          <a:xfrm>
            <a:off x="9360092" y="1442088"/>
            <a:ext cx="688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Root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0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4404607" y="2843036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4A8AB7-AE7E-4265-AC55-41ACA9813E28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801CEC-8FCF-46D5-A1DC-29C33ADB4199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062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4529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4: Delete with concatenation</a:t>
            </a:r>
          </a:p>
          <a:p>
            <a:r>
              <a:rPr lang="en-US" sz="2400" b="1" dirty="0"/>
              <a:t>Delete A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4535392" y="1633365"/>
          <a:ext cx="2383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847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3991454809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355774678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24920731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4138247" y="13664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6" y="3219431"/>
          <a:ext cx="8344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3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17238">
                  <a:extLst>
                    <a:ext uri="{9D8B030D-6E8A-4147-A177-3AD203B41FA5}">
                      <a16:colId xmlns:a16="http://schemas.microsoft.com/office/drawing/2014/main" val="289380930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1669312" y="3220763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8266107" y="3717777"/>
            <a:ext cx="3564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Pages 0, 2, 4 are now free/reusable!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7821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8" y="3159401"/>
          <a:ext cx="13511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89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099624172"/>
                    </a:ext>
                  </a:extLst>
                </a:gridCol>
                <a:gridCol w="450389">
                  <a:extLst>
                    <a:ext uri="{9D8B030D-6E8A-4147-A177-3AD203B41FA5}">
                      <a16:colId xmlns:a16="http://schemas.microsoft.com/office/drawing/2014/main" val="29740373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10338846" y="3171801"/>
          <a:ext cx="1338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10120541" y="2939336"/>
            <a:ext cx="248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6942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029605"/>
            <a:ext cx="3695205" cy="1161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7A1300-6A4A-47C5-9A5F-731AE4B9C4C0}"/>
              </a:ext>
            </a:extLst>
          </p:cNvPr>
          <p:cNvSpPr txBox="1"/>
          <p:nvPr/>
        </p:nvSpPr>
        <p:spPr>
          <a:xfrm>
            <a:off x="6763242" y="426750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530C0B-D4C5-4B87-8283-DEFE7C6F45E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727086" y="2029605"/>
            <a:ext cx="604043" cy="1142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24C342-5B4F-49AC-B6DD-17A0EBB3CFC5}"/>
              </a:ext>
            </a:extLst>
          </p:cNvPr>
          <p:cNvCxnSpPr>
            <a:cxnSpLocks/>
          </p:cNvCxnSpPr>
          <p:nvPr/>
        </p:nvCxnSpPr>
        <p:spPr>
          <a:xfrm>
            <a:off x="6331129" y="2038673"/>
            <a:ext cx="1568029" cy="1120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5CB87E-DE31-4A4F-BCDE-8A656436A973}"/>
              </a:ext>
            </a:extLst>
          </p:cNvPr>
          <p:cNvCxnSpPr>
            <a:cxnSpLocks/>
          </p:cNvCxnSpPr>
          <p:nvPr/>
        </p:nvCxnSpPr>
        <p:spPr>
          <a:xfrm>
            <a:off x="6918780" y="2038673"/>
            <a:ext cx="3450101" cy="1159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497FFC-CDCF-42B9-AC6D-7C76E943D245}"/>
              </a:ext>
            </a:extLst>
          </p:cNvPr>
          <p:cNvCxnSpPr>
            <a:cxnSpLocks/>
          </p:cNvCxnSpPr>
          <p:nvPr/>
        </p:nvCxnSpPr>
        <p:spPr>
          <a:xfrm flipH="1">
            <a:off x="4144312" y="2029605"/>
            <a:ext cx="995123" cy="1129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550D2C-8708-41F5-AE57-D08209D5769A}"/>
              </a:ext>
            </a:extLst>
          </p:cNvPr>
          <p:cNvSpPr txBox="1"/>
          <p:nvPr/>
        </p:nvSpPr>
        <p:spPr>
          <a:xfrm>
            <a:off x="2230294" y="4828396"/>
            <a:ext cx="7731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The final result of the tree, after A is deleted</a:t>
            </a:r>
            <a:endParaRPr 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E2EAC855-3264-47FB-8C63-886B026D597E}"/>
              </a:ext>
            </a:extLst>
          </p:cNvPr>
          <p:cNvGraphicFramePr>
            <a:graphicFrameLocks noGrp="1"/>
          </p:cNvGraphicFramePr>
          <p:nvPr/>
        </p:nvGraphicFramePr>
        <p:xfrm>
          <a:off x="10120540" y="1383063"/>
          <a:ext cx="6374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81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5058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37493FD-4C4A-430A-8E54-A0129734A8D8}"/>
              </a:ext>
            </a:extLst>
          </p:cNvPr>
          <p:cNvSpPr txBox="1"/>
          <p:nvPr/>
        </p:nvSpPr>
        <p:spPr>
          <a:xfrm>
            <a:off x="9360092" y="1442088"/>
            <a:ext cx="688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Root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AB19D-D6D0-430E-AED0-E78BAB9867B6}"/>
              </a:ext>
            </a:extLst>
          </p:cNvPr>
          <p:cNvGraphicFramePr>
            <a:graphicFrameLocks noGrp="1"/>
          </p:cNvGraphicFramePr>
          <p:nvPr/>
        </p:nvGraphicFramePr>
        <p:xfrm>
          <a:off x="5799696" y="1081601"/>
          <a:ext cx="4891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24E1AE-3676-453E-ACE4-9F18AB16B921}"/>
              </a:ext>
            </a:extLst>
          </p:cNvPr>
          <p:cNvSpPr txBox="1"/>
          <p:nvPr/>
        </p:nvSpPr>
        <p:spPr>
          <a:xfrm>
            <a:off x="703263" y="433159"/>
            <a:ext cx="3894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Direct removal in leaf</a:t>
            </a:r>
          </a:p>
          <a:p>
            <a:r>
              <a:rPr lang="en-US" sz="2400" b="1" dirty="0"/>
              <a:t>Delete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6F2C-C6C4-4FFD-8D98-2BA7D215C286}"/>
              </a:ext>
            </a:extLst>
          </p:cNvPr>
          <p:cNvSpPr/>
          <p:nvPr/>
        </p:nvSpPr>
        <p:spPr>
          <a:xfrm>
            <a:off x="5434759" y="802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3B4D676-DC31-4740-9AC8-AD3C1E4E5E51}"/>
              </a:ext>
            </a:extLst>
          </p:cNvPr>
          <p:cNvGraphicFramePr>
            <a:graphicFrameLocks noGrp="1"/>
          </p:cNvGraphicFramePr>
          <p:nvPr/>
        </p:nvGraphicFramePr>
        <p:xfrm>
          <a:off x="2337469" y="20394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5DC1FD8-4C23-4354-B122-9B9382453E30}"/>
              </a:ext>
            </a:extLst>
          </p:cNvPr>
          <p:cNvSpPr/>
          <p:nvPr/>
        </p:nvSpPr>
        <p:spPr>
          <a:xfrm>
            <a:off x="1972532" y="17603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7A397AB4-7FB9-4682-912A-97B5DB6560F7}"/>
              </a:ext>
            </a:extLst>
          </p:cNvPr>
          <p:cNvGraphicFramePr>
            <a:graphicFrameLocks noGrp="1"/>
          </p:cNvGraphicFramePr>
          <p:nvPr/>
        </p:nvGraphicFramePr>
        <p:xfrm>
          <a:off x="8386508" y="1925117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2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58662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7F81C9C-828D-4A76-9983-CEFA2406FAF7}"/>
              </a:ext>
            </a:extLst>
          </p:cNvPr>
          <p:cNvSpPr/>
          <p:nvPr/>
        </p:nvSpPr>
        <p:spPr>
          <a:xfrm>
            <a:off x="7964421" y="16460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560F4297-6B90-4549-ABF7-5DF09D442E01}"/>
              </a:ext>
            </a:extLst>
          </p:cNvPr>
          <p:cNvGraphicFramePr>
            <a:graphicFrameLocks noGrp="1"/>
          </p:cNvGraphicFramePr>
          <p:nvPr/>
        </p:nvGraphicFramePr>
        <p:xfrm>
          <a:off x="834837" y="321943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19F99B2-3F8C-4C20-9C0D-626537A045FD}"/>
              </a:ext>
            </a:extLst>
          </p:cNvPr>
          <p:cNvSpPr/>
          <p:nvPr/>
        </p:nvSpPr>
        <p:spPr>
          <a:xfrm>
            <a:off x="469900" y="29403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5179AADA-61D0-4796-9484-0C294DFDFA5A}"/>
              </a:ext>
            </a:extLst>
          </p:cNvPr>
          <p:cNvGraphicFramePr>
            <a:graphicFrameLocks noGrp="1"/>
          </p:cNvGraphicFramePr>
          <p:nvPr/>
        </p:nvGraphicFramePr>
        <p:xfrm>
          <a:off x="2518325" y="3191099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C6845C9-3FF9-4026-A6DF-254F2CA8D314}"/>
              </a:ext>
            </a:extLst>
          </p:cNvPr>
          <p:cNvSpPr/>
          <p:nvPr/>
        </p:nvSpPr>
        <p:spPr>
          <a:xfrm>
            <a:off x="2153388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B9CE0D24-06A6-478E-9C54-4E7D51EF4FBF}"/>
              </a:ext>
            </a:extLst>
          </p:cNvPr>
          <p:cNvGraphicFramePr>
            <a:graphicFrameLocks noGrp="1"/>
          </p:cNvGraphicFramePr>
          <p:nvPr/>
        </p:nvGraphicFramePr>
        <p:xfrm>
          <a:off x="4144312" y="3191099"/>
          <a:ext cx="11732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0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91080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87E712B-0F1F-4AF2-9B43-E289B34653BE}"/>
              </a:ext>
            </a:extLst>
          </p:cNvPr>
          <p:cNvSpPr/>
          <p:nvPr/>
        </p:nvSpPr>
        <p:spPr>
          <a:xfrm>
            <a:off x="3779375" y="2911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E29EC4-4AEF-4F3D-A046-BA0A86FF670F}"/>
              </a:ext>
            </a:extLst>
          </p:cNvPr>
          <p:cNvSpPr/>
          <p:nvPr/>
        </p:nvSpPr>
        <p:spPr>
          <a:xfrm>
            <a:off x="6041234" y="29086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40101DC2-F08E-4673-BD3A-787252127573}"/>
              </a:ext>
            </a:extLst>
          </p:cNvPr>
          <p:cNvGraphicFramePr>
            <a:graphicFrameLocks noGrp="1"/>
          </p:cNvGraphicFramePr>
          <p:nvPr/>
        </p:nvGraphicFramePr>
        <p:xfrm>
          <a:off x="7899159" y="3159401"/>
          <a:ext cx="86580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02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32902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B33E3F41-A315-41AB-AEE0-E492FDBFDAC1}"/>
              </a:ext>
            </a:extLst>
          </p:cNvPr>
          <p:cNvSpPr/>
          <p:nvPr/>
        </p:nvSpPr>
        <p:spPr>
          <a:xfrm>
            <a:off x="7534222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26AA51C9-309F-4512-8123-0D7160535439}"/>
              </a:ext>
            </a:extLst>
          </p:cNvPr>
          <p:cNvGraphicFramePr>
            <a:graphicFrameLocks noGrp="1"/>
          </p:cNvGraphicFramePr>
          <p:nvPr/>
        </p:nvGraphicFramePr>
        <p:xfrm>
          <a:off x="9446310" y="3159401"/>
          <a:ext cx="223134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968446710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2508060046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44626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29111-0197-46C5-9783-D105B2BBD76A}"/>
              </a:ext>
            </a:extLst>
          </p:cNvPr>
          <p:cNvSpPr/>
          <p:nvPr/>
        </p:nvSpPr>
        <p:spPr>
          <a:xfrm>
            <a:off x="9026859" y="288029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61249573-5C51-4D49-8836-37DC994258D4}"/>
              </a:ext>
            </a:extLst>
          </p:cNvPr>
          <p:cNvGraphicFramePr>
            <a:graphicFrameLocks noGrp="1"/>
          </p:cNvGraphicFramePr>
          <p:nvPr/>
        </p:nvGraphicFramePr>
        <p:xfrm>
          <a:off x="6313466" y="3171801"/>
          <a:ext cx="10413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18">
                  <a:extLst>
                    <a:ext uri="{9D8B030D-6E8A-4147-A177-3AD203B41FA5}">
                      <a16:colId xmlns:a16="http://schemas.microsoft.com/office/drawing/2014/main" val="3487335676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1579745659"/>
                    </a:ext>
                  </a:extLst>
                </a:gridCol>
                <a:gridCol w="347118">
                  <a:extLst>
                    <a:ext uri="{9D8B030D-6E8A-4147-A177-3AD203B41FA5}">
                      <a16:colId xmlns:a16="http://schemas.microsoft.com/office/drawing/2014/main" val="3861517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5988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9CAB2AB-5D86-47E4-8C95-3096108E47FE}"/>
              </a:ext>
            </a:extLst>
          </p:cNvPr>
          <p:cNvSpPr txBox="1"/>
          <p:nvPr/>
        </p:nvSpPr>
        <p:spPr>
          <a:xfrm>
            <a:off x="489817" y="4191511"/>
            <a:ext cx="323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Search for element J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725673-8859-4AEE-A4DD-07A913644E8C}"/>
              </a:ext>
            </a:extLst>
          </p:cNvPr>
          <p:cNvCxnSpPr>
            <a:cxnSpLocks/>
          </p:cNvCxnSpPr>
          <p:nvPr/>
        </p:nvCxnSpPr>
        <p:spPr>
          <a:xfrm flipH="1">
            <a:off x="2337470" y="1477841"/>
            <a:ext cx="3462226" cy="56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E01FD-2C17-42A3-9A54-1A2D9D6F0785}"/>
              </a:ext>
            </a:extLst>
          </p:cNvPr>
          <p:cNvCxnSpPr>
            <a:cxnSpLocks/>
          </p:cNvCxnSpPr>
          <p:nvPr/>
        </p:nvCxnSpPr>
        <p:spPr>
          <a:xfrm>
            <a:off x="6313466" y="1477841"/>
            <a:ext cx="2073042" cy="44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F64707-1A8A-4362-860B-86E5504B9737}"/>
              </a:ext>
            </a:extLst>
          </p:cNvPr>
          <p:cNvCxnSpPr>
            <a:cxnSpLocks/>
          </p:cNvCxnSpPr>
          <p:nvPr/>
        </p:nvCxnSpPr>
        <p:spPr>
          <a:xfrm flipH="1">
            <a:off x="834837" y="2435657"/>
            <a:ext cx="1502632" cy="75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2F3DD6-1AAC-4C3A-8689-3E2497C52E4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18325" y="2435657"/>
            <a:ext cx="405764" cy="783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CA026-6FB8-4D63-BBC0-CEDA1F4B7ECC}"/>
              </a:ext>
            </a:extLst>
          </p:cNvPr>
          <p:cNvCxnSpPr>
            <a:cxnSpLocks/>
          </p:cNvCxnSpPr>
          <p:nvPr/>
        </p:nvCxnSpPr>
        <p:spPr>
          <a:xfrm>
            <a:off x="3510709" y="2435657"/>
            <a:ext cx="633603" cy="723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053875-8D11-4D01-9B3B-759108A43FD7}"/>
              </a:ext>
            </a:extLst>
          </p:cNvPr>
          <p:cNvCxnSpPr>
            <a:cxnSpLocks/>
          </p:cNvCxnSpPr>
          <p:nvPr/>
        </p:nvCxnSpPr>
        <p:spPr>
          <a:xfrm flipH="1">
            <a:off x="6288884" y="2321357"/>
            <a:ext cx="2097624" cy="869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4BB64D-AE6D-4DD5-9A1F-0ED1F40A3E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899159" y="2321357"/>
            <a:ext cx="1073969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FA3584-BFC5-4AA5-90E5-1529B24ABD9F}"/>
              </a:ext>
            </a:extLst>
          </p:cNvPr>
          <p:cNvCxnSpPr>
            <a:cxnSpLocks/>
          </p:cNvCxnSpPr>
          <p:nvPr/>
        </p:nvCxnSpPr>
        <p:spPr>
          <a:xfrm flipH="1">
            <a:off x="9446310" y="2321357"/>
            <a:ext cx="113438" cy="83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22BC9C-459A-4EEA-AC5E-3D7B3BE41ED6}"/>
              </a:ext>
            </a:extLst>
          </p:cNvPr>
          <p:cNvCxnSpPr>
            <a:cxnSpLocks/>
          </p:cNvCxnSpPr>
          <p:nvPr/>
        </p:nvCxnSpPr>
        <p:spPr>
          <a:xfrm flipH="1">
            <a:off x="4063020" y="2536379"/>
            <a:ext cx="491223" cy="553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D6A744-1A5E-4D16-B5BC-8BD3E0E57536}"/>
              </a:ext>
            </a:extLst>
          </p:cNvPr>
          <p:cNvCxnSpPr>
            <a:cxnSpLocks/>
          </p:cNvCxnSpPr>
          <p:nvPr/>
        </p:nvCxnSpPr>
        <p:spPr>
          <a:xfrm flipH="1">
            <a:off x="4765814" y="2861650"/>
            <a:ext cx="411532" cy="42058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2BF7B2-8D73-471D-94AB-8AEC22BA8A28}"/>
              </a:ext>
            </a:extLst>
          </p:cNvPr>
          <p:cNvCxnSpPr>
            <a:cxnSpLocks/>
          </p:cNvCxnSpPr>
          <p:nvPr/>
        </p:nvCxnSpPr>
        <p:spPr>
          <a:xfrm flipH="1">
            <a:off x="5795622" y="335726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AD799-6891-471C-A7B5-F685F72DF86C}"/>
              </a:ext>
            </a:extLst>
          </p:cNvPr>
          <p:cNvCxnSpPr>
            <a:cxnSpLocks/>
          </p:cNvCxnSpPr>
          <p:nvPr/>
        </p:nvCxnSpPr>
        <p:spPr>
          <a:xfrm flipH="1">
            <a:off x="2272713" y="1332410"/>
            <a:ext cx="491223" cy="55399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6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5152</Words>
  <Application>Microsoft Office PowerPoint</Application>
  <PresentationFormat>Widescreen</PresentationFormat>
  <Paragraphs>2810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Melva</dc:creator>
  <cp:lastModifiedBy>Dayata, Marc Walter A. 施純和</cp:lastModifiedBy>
  <cp:revision>26</cp:revision>
  <dcterms:created xsi:type="dcterms:W3CDTF">2022-10-06T00:17:22Z</dcterms:created>
  <dcterms:modified xsi:type="dcterms:W3CDTF">2022-10-09T23:54:50Z</dcterms:modified>
</cp:coreProperties>
</file>