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98" r:id="rId3"/>
    <p:sldId id="259" r:id="rId4"/>
    <p:sldId id="372" r:id="rId5"/>
    <p:sldId id="374" r:id="rId6"/>
    <p:sldId id="257" r:id="rId7"/>
    <p:sldId id="345" r:id="rId8"/>
    <p:sldId id="260" r:id="rId9"/>
    <p:sldId id="268" r:id="rId10"/>
    <p:sldId id="376" r:id="rId11"/>
    <p:sldId id="346" r:id="rId12"/>
    <p:sldId id="377" r:id="rId13"/>
    <p:sldId id="269" r:id="rId14"/>
    <p:sldId id="378" r:id="rId15"/>
    <p:sldId id="379" r:id="rId16"/>
    <p:sldId id="267" r:id="rId17"/>
    <p:sldId id="380" r:id="rId18"/>
    <p:sldId id="381" r:id="rId19"/>
    <p:sldId id="382" r:id="rId20"/>
    <p:sldId id="383" r:id="rId21"/>
    <p:sldId id="367" r:id="rId22"/>
    <p:sldId id="384" r:id="rId23"/>
    <p:sldId id="266" r:id="rId24"/>
    <p:sldId id="366" r:id="rId25"/>
    <p:sldId id="385" r:id="rId26"/>
    <p:sldId id="400" r:id="rId27"/>
    <p:sldId id="275" r:id="rId28"/>
    <p:sldId id="386" r:id="rId29"/>
    <p:sldId id="272" r:id="rId30"/>
    <p:sldId id="387" r:id="rId31"/>
    <p:sldId id="388" r:id="rId32"/>
    <p:sldId id="389" r:id="rId33"/>
    <p:sldId id="350" r:id="rId34"/>
    <p:sldId id="390" r:id="rId35"/>
    <p:sldId id="401" r:id="rId36"/>
    <p:sldId id="360" r:id="rId37"/>
    <p:sldId id="391" r:id="rId38"/>
    <p:sldId id="270" r:id="rId39"/>
    <p:sldId id="348" r:id="rId40"/>
    <p:sldId id="368" r:id="rId41"/>
    <p:sldId id="393" r:id="rId42"/>
    <p:sldId id="394" r:id="rId43"/>
    <p:sldId id="396" r:id="rId44"/>
    <p:sldId id="369" r:id="rId45"/>
    <p:sldId id="274" r:id="rId46"/>
    <p:sldId id="3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077F6-4737-4613-8308-28596DE80146}" v="934" dt="2020-11-05T23:44:07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8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1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10" units="cm"/>
          <inkml:channel name="Y" type="integer" max="21140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8T16:22:47.9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9240 9394 2751 0,'0'0'256'0,"0"0"-256"16,0 0 0-16,0 0 0 0,0 0 2368 0,0 0 416 15,0 0 96-15,0 0 0 0,0 0-1360 0,-4 6-288 16,0 1-48-16,4-7-16 0,-7 6 0 0,7-6 0 16,-5 7 0-16,0 0 0 0,5-7-304 0,-7 6-64 15,3 4-16-15,4-10 0 0,0 0-144 0,-7 6-16 16,7-6-16-16,-7 5 0 0,7-5 32 0,-8 7 16 16,4-1 0-16,4-6 0 0,-5 4-128 0,5-4-16 15,-7 6-16-15,7-6 0 0,-8 6-272 0,1 1-48 16,7-7-16-16,-5 9 0 0,0-2-160 0,1 1 0 15,0 0 0-15,1-2 0 0,1 4 0 0,0-4 0 0,-1 5 0 16,1-4 0-16,-1 3 0 0,0-4 0 0,0 3 0 0,3-9 0 16,-3 8 0-16,0-1 0 0,-1 1 0 0,2 0 0 15,2-8 0-15,-1 8 0 0,1-8 0 0,0 9 0 16,-1 2 0-16,1-2 0 0,0-1 0 0,0-8 0 16,1 6 0-16,-1-6 0 0,3 9 0 0,-3-9 0 15,4 6 0-15,-4-6 0 0,0 0 0 0,5 4 0 16,-5-4 0-16,7 2 0 0,1 2 0 0,-8-4 0 15,8 1 192-15,0-1-64 0,-1-1 0 0,-7 1 0 16,9-4-128-16,-2 3 128 0,1 0-128 0,-8 1 128 16,7-3-128-16,-7 3 0 0,10 0 0 0,-3-1 128 15,1 1-416-15,-8 0-96 0,8 0 0 0,-8 0-13536 16</inkml:trace>
  <inkml:trace contextRef="#ctx0" brushRef="#br0" timeOffset="810.61">9382 9445 6447 0,'0'0'576'0,"0"0"-576"0,0 0 0 0,0 0 0 16,0 0 2176-16,-2-9 336 0,2 9 64 0,-2-9 16 16,2 9-1408-16,0 0-288 0,0 0-48 0,0 0-16 15,0 0-192-15,0 0-64 0,0 0 0 0,0 0 0 16,0 0 224-16,-8-5 32 0,8 5 16 0,0 0 0 15,0 0 208-15,0 0 32 0,-8 0 16 0,8 0 0 16,-9 4-144-16,9-4-48 0,-8 1 0 0,8-1 0 16,-8 4-480-16,2 1-112 0,2 2 0 0,4-7-16 15,-5 7-304-15,2 3 0 0,1-1 0 0,2 0 0 16,0 2 0-16,0-1 0 0,0 1 0 0,0 0 0 16,0-3 0-16,1 3 0 0,0 1 0 0,0-3 0 15,1 1 0-15,1-3 0 0,-1 4 0 0,0 1 0 16,0-3 0-16,0-1 0 0,1 1 0 0,-1-1 0 0,1 1 0 15,-1-2 0-15,-2-7-128 0,5 6 128 0,0 1 0 0,-5-7 0 16,5 7 0-16,-5-7 0 0,5 3 0 0,1 2 0 16,1-3 0-16,-7-2 0 0,0 0 0 0,5 5 0 15,-5-5 0-15,7 4 0 0,-7-4 128 0,7 1-128 16,-1 3 0-16,-6-4 0 0,9 1 128 0,-9-1-128 16,0 0 192-16,7 1-192 0,-7-1 128 0,9-1-128 15,-2-5 0-15,-7 6 0 0,6-4 0 0,-1-3 160 16,0-1-160-16,1-1 128 0,-1-2-128 0,-1 3 0 15,-4 8 144-15,3-10-144 0,1-1 0 0,-1 0 0 0,0 2 0 0,-1 1 128 16,0 1-128-16,-2 7 0 16,2-9 0-16,-2 9 0 0,1-10 0 0,-1 2 0 0,0 8 0 0,0 0 128 15,-3-10-128-15,3 10 0 0,0 0 0 0,-5-6 0 16,5 6 0-16,0 0 128 0,-5-6-128 0,5 6 0 16,-9-6 0-16,9 6 0 0,0 0 0 0,-6-6 0 15,-1 1 0-15,7 5 0 0,-7-4 0 0,7 4 0 16,-6-3 0-16,-1-1 0 0,2-1 0 0,5 5 128 15,0 0-128-15,0 0 144 0,0 0-144 0,-7-7 160 16,2 1 16-16,5 6 0 0,0 0 0 0,-7-3 0 16,7 3-176-16,-8-2 160 0,8 2-160 0,0 0 160 15,0 0-160-15,-8 2 0 0,-1-2 144 0,9 0-144 16,-6 5 0-16,6-5 0 0,-7 3 0 0,7-3 128 16,0 0-128-16,-7 2 0 0,7-2 0 0,0 0 0 15,0 0 0-15,-3 8 0 0,3-8-128 0,-4 8 128 16,4-8-1552-1,0 0-240-15,-2 10-32 0</inkml:trace>
  <inkml:trace contextRef="#ctx0" brushRef="#br0" timeOffset="1766.55">9616 9428 13407 0,'0'0'592'0,"0"0"128"0,0 0-576 0,0 0-144 16,0 0 0-16,0 0 0 0,0 0 1440 0,0 0 256 16,0 0 48-16,-8 4 16 0,8-4-704 0,-7 5-144 15,2 2-16-15,-1-1-16 0,2 3-512 0,0-2-112 16,1 4 0-16,1-2-16 0,0-1-112 0,0 0 0 16,0 0-128-16,0-1 192 0,0 3 32 0,1-3 0 15,1 4 0-15,1-1 0 0,1-3-32 0,-2 2 0 16,0-9 0-16,1 8 0 0,0 2 0 0,0 1-16 15,1-4 0-15,1 3 0 0,0-3 16 0,-1 3 0 16,0-1 0-16,0-1 0 0,0-1-192 0,-2-7 160 16,3 10-160-16,1-4 160 0,-1 1 16 0,-3-7 0 0,0 0 0 0,0 0 0 15,0 0 144-15,0 0 48 0,4 5 0 0,-4-5 0 16,0 0-48-16,0 0-16 0,0 0 0 0,8-2 0 16,-8 2-160-16,6-5-16 0,-6 5-128 0,5-8 192 15,1 0-192-15,-2 1 128 0,-1-2-128 0,0 0 0 16,2-2 144-16,-2 1-144 0,0-1 128 0,-1-1-128 15,1 1 0-15,0-1 0 0,0 1 128 0,-1 0-128 16,1 2 0-16,0 1 0 0,-3 8 0 0,4-7 0 16,-4 7 0-16,4-8-144 0,-4 8 144 0,0 0-160 15,0 0 16-15,0 0 0 0,0 0 0 0,0 0 0 16,0 0 16-16,0 0 0 0,0 0 0 0,0 0 0 16,5 6 128-16,-5-6-160 0,0 0 160 0,0 0-160 15,4 6 160-15,-4-6 0 0,0 0 0 0,0 0-128 16,0 0 128-16,0 0 0 0,5 8 0 0,-5-8 0 0,0 0 128 15,0 0-128-15,0 0 160 0,0 0-160 16,5 5 240-16,-5-5-48 0,0 0-16 0,0 0 0 0,4 7-32 0,-4-7 0 16,2 8 0-16,-2-8 0 0,0 10 32 0,1-1 0 15,1 0 0-15,-2 1 0 0,1 1 128 0,-1 1 16 16,1-3 16-16,-1 0 0 0,1 1 64 0,-1-1 16 16,1-1 0-16,0 1 0 0,-1-2-16 0,0-7 0 15,1 7 0-15,-1-7 0 0,0 0-224 0,3 9-48 16,-3-9-128-16,0 0 192 0,0 0-192 0,0 0 0 15,7 4 0-15,-7-4 0 0,7 1 144 0,-7-1-144 16,0 0 128-16,0 0-128 0,9-3 128 0,-9 3-128 16,8-3 0-16,-8 3 128 0,10-6-128 0,-3-1 0 15,0 0-192-15,-1 2 192 16,3 0-800-16,-2-1-32 0,-2 0-16 0,1 0-9408 0,0 0-1888 0</inkml:trace>
  <inkml:trace contextRef="#ctx0" brushRef="#br0" timeOffset="2964.22">9892 9476 2751 0,'0'0'256'0,"0"0"-256"15,0 0 0-15,0 0 0 0,0 0 2496 0,0 0 448 16,0 0 80-16,-1-10 32 0,1 10-1328 0,-5-8-272 15,5 8-48-15,0 0-16 0,0 0-368 0,-1-9-80 16,1 9-16-16,0 0 0 0,0 0-160 0,0 0-16 16,0 0-16-16,0 0 0 0,0-9-64 0,0 9-16 15,0 0 0-15,0 0 0 0,0 0-208 0,0 0-64 16,0 0 0-16,0 0 0 0,0 0-64 0,0 0 0 0,0 0-16 0,0 0 0 16,0 0-48-16,0 0 0 15,0 0 0-15,0 0 0 0,0 0-64 0,-1 10 0 0,1 4-16 0,0-2 0 16,1-2-176-16,-1 3 128 0,0 3-128 0,0-2 128 15,2 2-128-15,-1 0 0 0,0 1 144 0,-1 0-144 16,2-2 0-16,-2-2 144 0,0-2-144 0,0-1 0 16,2 1 128-16,-1-3-128 0,0 0 0 0,-1-8 0 15,0 0 304-15,0 0-48 0,0 0-16 0,0 0 0 16,0 0-80-16,0 0-16 0,0 0 0 0,0 0 0 16,4 6-144-16,-4-6 128 0,0 0-128 0,0 0 128 15,0 0-128-15,0 0 0 0,0 0 144 0,0 0-144 16,0 0 0-16,0 0 128 0,8-4-128 0,-8 4 0 15,0 0 0-15,5-7 0 0,1-2 0 0,0 3 0 16,-1-2 0-16,0-1 0 0,2-1 0 0,-2 0 0 16,1 1 0-16,0-2 0 0,-1 1 0 0,0-2 0 0,1 0 0 15,-2 1 0-15,-1 2 0 0,2 0 128 0,-3 0-128 16,0-1 0-16,0 3 0 0,-1-3 128 0,-1 10-128 0,2-6 0 16,-2 6 0-16,0 0 0 0,3-9 0 0,-3 9 0 15,0 0 0-15,0 0 0 0,0 0 0 0,0 0 0 16,7 2 0-16,-3 5 0 0,0 2 0 0,0-1 0 15,-2-2 0-15,0 3 0 0,0-3 0 0,1 4 0 16,-1-3 0-16,-1-1 0 0,2 3 0 0,-3-9 0 16,2 8 0-16,0 1 0 0,0 0 0 0,-1 0 0 15,0-1 0-15,0 1 0 0,1-1 0 0,-1 0 128 0,-1-1-128 16,0 0 128-16,0 3 0 0,-1-4 16 0,1-6 0 0,-2 10 0 16,0-4-16-16,0 2-128 0,0 0 192 0,2-8-64 15,0 0-128-15,-3 7 0 0,3-7 144 0,-3 9-144 16,3-9 0-16,-1 8 0 0,1-8 0 0,0 0 0 15,0 0-160-15,0 0-96 0,0 0-32 0,0 0 0 32,0 0-2032-32,0 0-416 0</inkml:trace>
  <inkml:trace contextRef="#ctx0" brushRef="#br0" timeOffset="3760.24">10230 9297 2751 0,'0'0'128'0,"0"0"16"16,0 0-144-16,0 0 0 0,0 0 0 0,-2-8 0 0,2 8 3984 0,-4-9 768 15,4 9 160-15,0 0 16 0,-3-9-2800 0,3 9-560 16,-3-9-112-16,3 9-32 0,0 0-272 0,-1-9-48 16,1 9-16-16,0 0 0 0,0 0-384 0,0 0-96 15,0-9-16-15,0 9 0 0,0 0-288 0,0 0-64 16,0 0-16-16,0 0 0 0,0 0-64 0,0 0-16 15,0 0 0-15,0 0 0 0,0 0 96 0,1 7 16 16,-1 0 0-16,0 1 0 0,0 1-16 0,-1 2 0 16,0-1 0-16,0 2 0 0,0 0 0 0,0 2 0 15,0 0 0-15,-1 1 0 0,0 2-112 0,0 1 0 16,-1-1-128-16,1 0 192 0,-1 1 0 0,1-1 0 16,0 2 0-16,0-3 0 0,0-1-192 0,-1 0 0 0,3 0 0 0,-1-2 0 15,1-1 0-15,0-1 0 0,0-1 0 0,0-1 144 16,0 0-144-16,1 2 0 0,0 1 0 0,1-3 128 15,-2-1-128-15,0-2 0 0,1 4 0 0,0-3 0 16,0 2-304-16,-1-9 64 0,-1 7 16 0,1-7 0 16,0 0-64-16,-2 9-16 0,2-9 0 0,0 0 0 31,0 0-128-31,0 0-16 0,0 0-16 0,0 0 0 16,0 0-1312-16,0 0-256 0,0 0-48 0</inkml:trace>
  <inkml:trace contextRef="#ctx0" brushRef="#br0" timeOffset="4151.96">10076 9450 19343 0,'0'0'848'0,"0"0"192"0,0 0-832 0,0 0-208 16,0 0 0-16,-1-7 0 0,1 7 1152 0,0 0 176 15,0 0 32-15,0 0 16 0,0 0-32 0,0 0 0 16,8-6 0-16,-8 6 0 0,0 0-528 0,0 0-112 16,0 0-32-16,7-5 0 0,1 1-160 0,-8 4-16 15,0 0-16-15,0 0 0 0,8-1 48 0,-8 1 16 0,8 0 0 0,-8 0 0 16,7-5-96-16,-7 5 0 15,9-1-16-15,-2 0 0 0,1 1-432 0,-8 0 0 0,9 0 0 0,0 2 0 16,-1 3 0-16,1-1 0 0,-1-2 128 0,0 2-128 16,-8-4 0-16,10 3 128 0,-2 4-128 0,2 0 0 15,-1 0 0-15,0-2 0 0,-1 0 128 0,0 5-128 32,-1 1-1040-32,1-4-240 0,0 0-64 0,0-1-13792 0</inkml:trace>
  <inkml:trace contextRef="#ctx0" brushRef="#br0" timeOffset="5201.7">10405 9545 911 0,'-7'4'0'0,"7"-4"0"0,-7-1 0 0,1 1 0 0,0 2 0 0,6-2 0 16,-8 0 3792-16,3 0 688 0,5 0 128 0,0 0 16 15,-7 2-2832-15,1 0-576 0,6-2-128 0,0 0 0 16,0 0-64-16,-6 1 0 0,0 0 0 0,6-1 0 15,0 0 128-15,0 0 32 0,0 0 0 0,0 0 0 16,0 0-48-16,0 0-16 0,0 0 0 0,0 0 0 16,0 0-416-16,0 0-64 0,0 0-32 0,0 0 0 15,0 0-288-15,0 0-64 0,0 0-16 0,0 0 0 16,0 0-112-16,10 0-128 0,-10 0 176 0,8-2-176 16,2 0 128-16,-10 2-128 0,9 2 0 0,-9-2 0 0,9 0 0 0,0-2 0 15,-9 2 0-15,9-2 0 0,0 2 0 0,-2 2 0 16,1 1 0-16,-8-3 0 0,8 1 0 15,-8-1 0-15,8 0 0 0,-8 0 0 0,7-4-192 0,-7 4 192 16,8-2-208-16,-8 2 80 0,7-1 128 0,-7 1 0 16,0 0 0-16,0 0-128 0,0 0 128 0,5-5 0 15,-5 5 0-15,4-6 0 0,-4 6 0 0,3-7 0 16,-3 7 0-16,0 0 0 0,2-9-192 0,-2 9 0 16,0 0 0-16,0 0 0 0,1-10-32 0,-1 10-16 15,0 0 0-15,0 0 0 0,0 0 240 0,-5-6-176 16,5 6 176-16,-5-7-160 0,5 7 160 0,-7-4 0 0,7 4 0 15,0 0 0-15,0 0 0 0,-10-1 0 0,10 1 0 0,-8 0 0 16,8 0 0-16,0 0 0 0,0 0 0 0,0 0 0 16,0 0 0-16,0 0-128 0,-8 3 128 0,8-3 0 15,0 0 0-15,-7 3 0 0,7-3 0 0,0 0 0 16,-6 5 0-16,6-5 0 0,-8 0 0 0,8 0-128 16,0 0 128-16,-6 5 0 0,6-5 0 0,-6 5 0 15,6-5 0-15,0 0 0 0,0 0 0 0,-5 7 0 16,5-7 0-16,0 0 144 0,0 0-144 0,-5 5 160 15,5-5-160-15,-4 6 0 0,4-6 144 0,0 0-144 16,-4 9 0-16,4-9 144 0,-4 7-144 0,4-7 0 16,-5 7 0-16,5-7 0 0,0 0 0 0,-4 8 0 15,4-8 128-15,-3 8-128 0,3-8 0 0,-4 7 0 16,0 1 0-16,0-1 0 0,4-7 0 0,-3 8 0 16,1 0 0-16,2-8 0 0,-3 8 0 0,3-8 0 0,-2 8 0 0,2-8 0 15,-3 8 0-15,3-8 0 0,-4 7 0 0,4-7 128 16,-1 10-128-16,1-10 0 0,1 9 208 0,0-1-64 15,2 1-16-15,0-2 0 0,1-1 64 0,0 3 16 16,1-3 0-16,-1 0 0 0,1 0 48 0,1-1 16 16,0 1 0-16,-1-1 0 0,-5-5 48 0,7 7 0 15,-2-2 0-15,0-2 0 0,-5-3-64 0,7 5 0 16,-2 0 0-16,-5-5 0 0,8 4-256 0,-8-4 160 16,8 1-160-16,-8-1 128 0,8 1-128 0,-2-2 128 15,-6 1-128-15,7-5 128 0,1-1-128 0,-3 0 0 16,1 0 144-16,-1-1-144 15,1 0-336-15,0-1-144 0,-2 1-32 0,0-3-11008 16,1 0-2224-16</inkml:trace>
  <inkml:trace contextRef="#ctx0" brushRef="#br0" timeOffset="5748.22">10674 9461 13647 0,'0'0'592'0,"0"0"144"0,0 0-592 0,0 0-144 15,0 0 0-15,0 0 0 0,0 0 960 0,0 0 176 16,0 0 16-16,0 0 16 0,0 0 240 0,0 0 32 15,0 0 16-15,0 0 0 0,-2 6-336 0,2-6-64 0,0 0-16 0,0 0 0 16,0 0-288-16,-3 8-64 0,3-8-16 0,-2 7 0 16,2 0-320-16,-1 1-64 0,1 0-16 0,0-1 0 15,1 3-32-15,-1-3-16 0,0 4 0 0,0-1 0 16,1 1 0-16,0 0 0 0,-1 1 0 0,-1-2 0 16,-1 0 48-16,1-2 16 0,0 3 0 0,0-2 0 15,0-1 0-15,-2 1 0 0,1-2 0 0,0 3 0 16,0-3-288-16,0 3 160 0,1-3-160 0,1-7 128 15,-1 9-128-15,0-2 0 0,1-7 0 0,0 0 0 16,-1 7 0-16,1-7 0 0,0 0-224 0,0 0 80 16,0 0-352-1,0 0-64-15,0 0-16 0,0 0 0 0,0 0-1232 0,0 0-256 0,0 0-48 0,0 0-16 16</inkml:trace>
  <inkml:trace contextRef="#ctx0" brushRef="#br0" timeOffset="6051.27">10690 9602 6447 0,'0'0'272'0,"0"0"80"0,0 0-352 0,0 0 0 16,0 0 0-16,0 0 0 0,0 0 4672 0,0 0 848 15,0 0 176-15,0 0 48 0,0 0-3424 0,0 0-672 16,0 0-144-16,0 0-32 0,0 0-656 0,0 0-144 15,0 0-32-15,0 0 0 0,0 0-256 0,9 2-64 16,-9-2-16-16,9 1 0 0,-1 0-160 0,1 0-16 0,-2-1-128 0,-7 0 192 16,9 0-192-16,-2 0 144 0,1 0-144 0,-8 0 128 15,8-1 0-15,-1 0 0 0,-7 1 0 0,8-4 0 16,2 3 0-16,-3-3-128 0,-7 4 192 0,8-3-64 16,1-1-128-16,-1 0 0 0,-2 2 0 0,1-2 0 31,-1 3-592-31,-1 1-112 0,2-1 0 0,-7 1-9920 0,7 0-1968 0</inkml:trace>
  <inkml:trace contextRef="#ctx0" brushRef="#br0" timeOffset="7663.29">9439 9813 16175 0,'0'0'704'0,"0"0"176"0,0 0-704 0,0 0-176 0,0 0 0 0,0 0 0 16,0 0 944-16,0 0 144 0,0 0 48 0,0 0 0 15,0 0-528-15,0 0-96 0,8 0-32 0,-8 0 0 16,8-3 256-16,-8 3 48 0,7-1 16 0,-7 1 0 15,0 0 0-15,0 0 0 0,9-1 0 0,-9 1 0 16,6-2-192-16,-6 2-32 0,8-2-16 0,-2 1 0 16,2-1-96-16,-2 2-16 0,1 2 0 0,1-2 0 0,-1 0-16 0,2 0-16 15,0 3 0-15,-1-2 0 0,2 0-96 0,-2-1 0 16,1 2-16-16,-1 1 0 0,1-2-128 0,-1 0-32 16,1 1 0-16,1 0 0 0,-2 0-144 0,1 2 0 15,-2-1 0-15,1-1 0 0,0 3 128 0,0-3-128 16,-2 3 0-16,1 0 128 0,1-2-128 0,-1 1 0 15,1-1 0-15,-8-3 128 0,8 5-128 0,0 1 0 16,-2-4 0-16,1 4 0 0,-2 0 0 0,0 0 0 16,1 3 128-16,-2-2-128 0,1 4 0 0,0-4 0 15,-1 2 144-15,1-2-144 0,2 4 128 0,-4 0-128 0,-1-4 160 0,0 3-160 16,2 0 256-16,0 0-64 0,-1-2 0 0,0 2 0 16,0-2-192-16,0 0 144 0,2 0-144 0,-2-2 128 15,0 2-128-15,-3-8 0 0,1 8 144 0,1-1-144 16,0 3 0-16,1-4 128 0,0 3-128 0,-3-9 0 15,1 7 0-15,0 3 128 0,0-1-128 0,0 0 0 16,-1-2 0-16,0 1 128 0,2 0-128 0,-1 1 0 16,0-1 0-16,0-1 0 0,-1 2 0 0,1-3 0 15,2 2 0-15,-3-8 0 0,-1 9 0 0,-1-2 0 16,2-7 0-16,-1 8 0 0,1-8 0 0,-4 7 0 16,4-7-400-16,0 0-48 15,0 0-16-15,0 0 0 0,-6 4-1776 0,6-4-336 0,0 0-80 0</inkml:trace>
  <inkml:trace contextRef="#ctx0" brushRef="#br0" timeOffset="8675.84">9788 10229 4607 0,'0'0'192'0,"0"0"64"0,0 0-256 0,0 0 0 15,0 0 0-15,0 0 0 0,0 0 4032 0,0 0 752 16,0 0 144-16,0 0 48 0,0 0-3440 0,0 0-672 0,0 0-144 0,0 0-16 16,0 0-192-16,-7-5-48 0,7 5 0 0,0 0 0 15,0 0-128-15,0 0-16 0,0 0-16 0,-7-5 0 16,7 5 144-16,0 0 16 0,0 0 16 0,-5-6 0 15,1-1 0-15,4 7 0 0,0 0 0 0,0 0 0 16,-2-10-96-16,2 10 0 0,-2-8-16 0,0 0 0 16,2 8-48-16,0-11-16 0,0 11 0 0,2-9 0 15,0 0-80-15,1 1-16 0,-1 0 0 0,1 0 0 16,1 0-208-16,-1 1 128 0,-3 7-128 0,3-10 0 16,0 1 128-16,-1-1-128 0,-1 1 0 0,0 0 144 15,0 0-144-15,0-1 0 0,2 0 144 0,-1 1-144 16,0-1 192-16,-1 2-16 0,0-2-16 0,1-1 0 15,0 4 0-15,-1-3 0 0,0 3 0 0,-1 7 0 16,4-9-32-16,1 3-128 0,0-2 192 0,-5 8-64 16,2-9-128-16,-2 9 0 0,3-7 0 0,-3 7 0 0,6-9 0 0,-6 9 0 15,0 0 0-15,0 0 0 16,5-7 0-16,-5 7 0 0,6-5 0 0,-6 5 0 0,0 0 0 0,0 0 128 16,8-5-128-16,-8 5 0 0,7-6 0 0,-7 6 0 15,0 0 0-15,7-5 0 0,-1 0 0 0,-6 5 0 16,7-4 0-16,-2-1 0 0,1-1 128 0,-6 6-128 15,6-6 128-15,-6 6-128 0,8-5 288 0,-1 1-32 16,-7 4 0-16,7-5 0 0,2 4 0 0,-2-1-16 16,1 2 0-16,-3 0 0 0,-5 0-240 0,5 1 0 15,2 0 0-15,-7-1 0 0,7 1 0 0,0 3 0 16,-2-2 0-16,0 1 0 0,-5-3 128 0,7 2-128 16,-2 1 0-16,1-1 144 0,-6-2-144 0,7 4 0 0,-2-2-160 0,0-1 160 31,2 3-1856-31,-1-2-256 0,2 3-64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9D1-0843-416D-A925-F63FAC3E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928D-737B-477F-923D-13BE94430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3E82-2D96-4AD4-899D-12071505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5823-96C5-4513-AD1E-7DC3FF79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2A9E-45EE-48C2-918F-B3DD558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973BAE2-7DD0-4A05-A95E-EC1444A28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3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227E-5CE0-401A-83CA-A75EFD1A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34C1-6EE8-490B-833C-C7585E33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887C-243C-4494-8C1F-92E81527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8E77-D071-4645-B446-EA3A5FC3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6F1A-FB8A-41E8-9070-2EF31F03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70C84-6B01-46A5-B9F1-6DC3936D3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AD2B5-8496-4DE0-A8F0-47F8C770D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F209-4D69-4735-AF3C-10B101A5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4954-9E74-4929-A48F-A55AE22F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C9AD-235C-4358-A22F-F75C1A2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2E83-0615-4109-ACD1-9BBDB8ED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64C45-CC6E-468A-8B78-41058436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69068-0F2D-415B-9F99-7AD7030F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 Test 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AE4A1-9DB9-4DA1-9885-3AF817FA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A973BAE2-7DD0-4A05-A95E-EC1444A28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B94-FDF0-412C-91F3-8EAC6996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B174-DCC0-4253-92A6-EF724407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E612-8026-4981-BCAE-80B71B60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9D28-EF54-462B-8801-5865C0F6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Aaron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29AD-53C5-47BC-B84A-518AE92C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973BAE2-7DD0-4A05-A95E-EC1444A28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3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EFA3-3C50-4268-9461-FB30E442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1EC47-8879-41A2-AD09-F2AE8222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792C-DE5B-4492-9304-7664B037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25BD-8CFC-403B-BEE7-C14B85B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E89D-D9E7-4C6B-A8B4-2209E631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CD5-BA9A-400F-8D4E-1746616B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32C8-9087-4914-9528-3A69F59E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34CCD-ADA3-4692-9E23-5D1FDC8B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CC8BF-FF9E-45C2-B45B-98AF5056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0F416-AAF1-4F83-A256-23C97C4F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9BCF-AD5C-4EBE-A168-C2DF9531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E9A4-01D0-4A74-AA60-4160B3E1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3ACD-B985-48CC-9926-56B27AB4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16BDC-85E4-456E-9327-4A9EF75E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7FA1-8A47-489B-B6AA-6FD1E3378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BD13A-E345-461A-82AB-F322CFB2B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36841-A06A-4CA0-BD71-8D79B314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05410-1E24-4731-87E2-3F05A3CB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4F809-0F7E-4BCC-B0FE-1E1DE5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8522-1A57-4589-AECE-4E29BF99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B880D-A7A3-40E8-99FD-B0A034A3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DEA15-5B6C-40DC-AAAB-A9E1EE24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EE5C2-5301-4BAC-B6B6-258F8C7B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09ADE-F70A-43EF-95A7-A9467924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A5741-7E86-4D24-982C-2A6ED0C5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EFEA-6081-4A8D-B6A8-A66D366D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8EF-4A8D-4656-ABA3-1BED5A2D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8CFD-0E43-4455-B509-A979E756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FAAC5-E48F-4FE0-9033-F0DD803D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CF31B-27BA-40D0-A38E-B6CA6F95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D2DBB-87CE-4FB6-A2DF-D7D319E7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035DB-5CBE-4302-84EC-47DFE3EE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343C-B87F-4E3B-A38E-DA7C4B7A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C8047-F010-495D-9470-C5CD8B873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703B-35DD-42BD-AC7A-7D122303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A096F-F28A-40ED-87C3-E9EE571A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E6EF1-4078-4F3F-8D8C-1D5D4A85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F90B2-4213-4093-803E-69BE1034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BAE2-7DD0-4A05-A95E-EC1444A28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967EE-CE71-4728-8362-979CCE1B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8BE0B-2949-49A7-9D8D-E7236901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1B7B-EF8C-46C7-BD1D-5D850A469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3BDD-C041-413D-BBB6-863580580D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65E-BC4E-44A6-AB1F-5A52DFC70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Aaron Test 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1C16E-336E-466B-BDBA-DA554F5FB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A973BAE2-7DD0-4A05-A95E-EC1444A282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9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customXml" Target="../ink/ink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4.png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5.emf"/><Relationship Id="rId5" Type="http://schemas.openxmlformats.org/officeDocument/2006/relationships/image" Target="../media/image80.png"/><Relationship Id="rId10" Type="http://schemas.openxmlformats.org/officeDocument/2006/relationships/image" Target="../media/image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8755-8513-40C1-9A58-6390D844D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 of the Cartesian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D8953-EFD0-48C1-B4E5-A76C65409C06}"/>
              </a:ext>
            </a:extLst>
          </p:cNvPr>
          <p:cNvSpPr txBox="1"/>
          <p:nvPr/>
        </p:nvSpPr>
        <p:spPr>
          <a:xfrm>
            <a:off x="1694576" y="48823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975058-A08B-46E3-A49C-7B3035A17358}"/>
              </a:ext>
            </a:extLst>
          </p:cNvPr>
          <p:cNvGrpSpPr/>
          <p:nvPr/>
        </p:nvGrpSpPr>
        <p:grpSpPr>
          <a:xfrm>
            <a:off x="4378837" y="378893"/>
            <a:ext cx="7140148" cy="877614"/>
            <a:chOff x="4378837" y="605731"/>
            <a:chExt cx="6829425" cy="6507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7C344B-84EE-47DD-B8F9-BD9F81D94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8837" y="799306"/>
              <a:ext cx="6829425" cy="4572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E2C8A3-D4C3-4143-8FB0-09AE22B7F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8837" y="605731"/>
              <a:ext cx="1000125" cy="4095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7FF14-2187-422B-ABC2-5CF935DA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0" y="251320"/>
            <a:ext cx="2905317" cy="5313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DCA9-68E8-49F6-B2D1-5EBEC50B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10</a:t>
            </a:fld>
            <a:endParaRPr lang="en-US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3D67AE-08EA-4288-9D7C-3019261AB652}"/>
              </a:ext>
            </a:extLst>
          </p:cNvPr>
          <p:cNvCxnSpPr>
            <a:cxnSpLocks/>
          </p:cNvCxnSpPr>
          <p:nvPr/>
        </p:nvCxnSpPr>
        <p:spPr>
          <a:xfrm>
            <a:off x="3169291" y="1472325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F9B837-9870-4BB7-95DE-8B6CF621D7E1}"/>
              </a:ext>
            </a:extLst>
          </p:cNvPr>
          <p:cNvSpPr txBox="1"/>
          <p:nvPr/>
        </p:nvSpPr>
        <p:spPr>
          <a:xfrm>
            <a:off x="3053377" y="172184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2E468-A957-4D13-9E1C-0D95EDEA79B8}"/>
              </a:ext>
            </a:extLst>
          </p:cNvPr>
          <p:cNvSpPr txBox="1"/>
          <p:nvPr/>
        </p:nvSpPr>
        <p:spPr>
          <a:xfrm>
            <a:off x="3053377" y="378892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2C33F8-6704-4F9F-927F-17A52403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5795" y="3362911"/>
            <a:ext cx="6800850" cy="32194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709D06-0EE5-4736-A323-D21A41E03EB5}"/>
                  </a:ext>
                </a:extLst>
              </p:cNvPr>
              <p:cNvSpPr txBox="1"/>
              <p:nvPr/>
            </p:nvSpPr>
            <p:spPr>
              <a:xfrm>
                <a:off x="4228977" y="1844695"/>
                <a:ext cx="3104634" cy="492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709D06-0EE5-4736-A323-D21A41E03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977" y="1844695"/>
                <a:ext cx="3104634" cy="492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8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1439C6-BCE4-40C9-820D-6FC1659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Transformation of a Point : Method 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BA1B66-449F-4410-A783-09734C09EB0C}"/>
              </a:ext>
            </a:extLst>
          </p:cNvPr>
          <p:cNvSpPr txBox="1">
            <a:spLocks/>
          </p:cNvSpPr>
          <p:nvPr/>
        </p:nvSpPr>
        <p:spPr>
          <a:xfrm>
            <a:off x="175953" y="64338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Page </a:t>
            </a:r>
            <a:fld id="{A973BAE2-7DD0-4A05-A95E-EC1444A28263}" type="slidenum">
              <a:rPr lang="en-US" b="1" smtClean="0"/>
              <a:pPr algn="l"/>
              <a:t>11</a:t>
            </a:fld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652582-CBA3-4F34-B84B-A28D572B5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483" y="1591692"/>
            <a:ext cx="6848475" cy="40862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34D78-8513-4FDE-AF36-84DF98923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774" y="2769902"/>
            <a:ext cx="1577060" cy="742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65A4D-9E70-4CEE-8427-47FF91F13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492" y="4970019"/>
            <a:ext cx="4391025" cy="10477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6FDA09-38C7-45CA-9C58-39CDD53B822B}"/>
              </a:ext>
            </a:extLst>
          </p:cNvPr>
          <p:cNvSpPr/>
          <p:nvPr/>
        </p:nvSpPr>
        <p:spPr>
          <a:xfrm>
            <a:off x="7287493" y="4939393"/>
            <a:ext cx="4391025" cy="1123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6CB56E-B519-4083-956D-A46CBDBCE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57045"/>
            <a:ext cx="2392610" cy="18508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0C2B82-ADE0-4D06-A0FC-DC8CEB848C23}"/>
              </a:ext>
            </a:extLst>
          </p:cNvPr>
          <p:cNvCxnSpPr/>
          <p:nvPr/>
        </p:nvCxnSpPr>
        <p:spPr>
          <a:xfrm>
            <a:off x="2180627" y="4025815"/>
            <a:ext cx="738526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0C0696-D82C-488D-A5C4-EB17F6B6BE67}"/>
              </a:ext>
            </a:extLst>
          </p:cNvPr>
          <p:cNvCxnSpPr/>
          <p:nvPr/>
        </p:nvCxnSpPr>
        <p:spPr>
          <a:xfrm flipV="1">
            <a:off x="4719286" y="3186706"/>
            <a:ext cx="2773884" cy="5813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5B37960-4DE2-463E-8068-B20534C2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75" y="2281033"/>
            <a:ext cx="4941062" cy="35662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1439C6-BCE4-40C9-820D-6FC1659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Transformation of a Point : Method 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BA1B66-449F-4410-A783-09734C09EB0C}"/>
              </a:ext>
            </a:extLst>
          </p:cNvPr>
          <p:cNvSpPr txBox="1">
            <a:spLocks/>
          </p:cNvSpPr>
          <p:nvPr/>
        </p:nvSpPr>
        <p:spPr>
          <a:xfrm>
            <a:off x="175953" y="64338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Page </a:t>
            </a:r>
            <a:fld id="{A973BAE2-7DD0-4A05-A95E-EC1444A28263}" type="slidenum">
              <a:rPr lang="en-US" b="1" smtClean="0"/>
              <a:pPr algn="l"/>
              <a:t>12</a:t>
            </a:fld>
            <a:endParaRPr lang="en-US" b="1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61D53C0-DD36-4159-B387-65F521FEB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650767"/>
            <a:ext cx="7311727" cy="3609974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D295CD-601C-496A-A85C-9B8C265C4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798" y="5617430"/>
            <a:ext cx="1577060" cy="7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7F4083C-0D55-4AB5-8E3E-AEBEF1EB877C}"/>
              </a:ext>
            </a:extLst>
          </p:cNvPr>
          <p:cNvGrpSpPr/>
          <p:nvPr/>
        </p:nvGrpSpPr>
        <p:grpSpPr>
          <a:xfrm>
            <a:off x="3756869" y="329296"/>
            <a:ext cx="7467544" cy="1259000"/>
            <a:chOff x="3756870" y="507200"/>
            <a:chExt cx="7010400" cy="10810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7F3C22-CDEA-4ADF-91A4-571DCC3C4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6870" y="597695"/>
              <a:ext cx="7010400" cy="990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6B6013-5BBB-41B0-9BDE-CF949A40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6870" y="507200"/>
              <a:ext cx="1000125" cy="4095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E6906F-13D1-45C3-A92D-EDACD77D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86" y="228363"/>
            <a:ext cx="2743200" cy="6521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96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F6899-2683-457B-850D-7AA4D533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13</a:t>
            </a:fld>
            <a:endParaRPr lang="en-US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4A275A-2051-412D-996E-086C207B47A9}"/>
              </a:ext>
            </a:extLst>
          </p:cNvPr>
          <p:cNvCxnSpPr>
            <a:cxnSpLocks/>
          </p:cNvCxnSpPr>
          <p:nvPr/>
        </p:nvCxnSpPr>
        <p:spPr>
          <a:xfrm>
            <a:off x="1619792" y="1660766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2674C2-D073-4E9A-8CC6-FDA5F16A072D}"/>
              </a:ext>
            </a:extLst>
          </p:cNvPr>
          <p:cNvSpPr txBox="1"/>
          <p:nvPr/>
        </p:nvSpPr>
        <p:spPr>
          <a:xfrm>
            <a:off x="3848808" y="346285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DEB40F-A6F1-4034-9DE6-C55AC60DF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38948" y="1667697"/>
            <a:ext cx="7006873" cy="5131248"/>
          </a:xfrm>
        </p:spPr>
      </p:pic>
    </p:spTree>
    <p:extLst>
      <p:ext uri="{BB962C8B-B14F-4D97-AF65-F5344CB8AC3E}">
        <p14:creationId xmlns:p14="http://schemas.microsoft.com/office/powerpoint/2010/main" val="3418905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7E83335-BAD5-4B9C-A5FD-7D2642191658}"/>
              </a:ext>
            </a:extLst>
          </p:cNvPr>
          <p:cNvGrpSpPr/>
          <p:nvPr/>
        </p:nvGrpSpPr>
        <p:grpSpPr>
          <a:xfrm>
            <a:off x="3756869" y="300709"/>
            <a:ext cx="7412311" cy="1287586"/>
            <a:chOff x="3756870" y="449347"/>
            <a:chExt cx="7010400" cy="11389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7F3C22-CDEA-4ADF-91A4-571DCC3C4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6870" y="597695"/>
              <a:ext cx="7010400" cy="990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D90715-3DAD-4061-960F-2D4A8977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6870" y="449347"/>
              <a:ext cx="1000125" cy="4095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E6906F-13D1-45C3-A92D-EDACD77D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3" y="365126"/>
            <a:ext cx="3243635" cy="6813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96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F6899-2683-457B-850D-7AA4D533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14</a:t>
            </a:fld>
            <a:endParaRPr lang="en-US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4A275A-2051-412D-996E-086C207B47A9}"/>
              </a:ext>
            </a:extLst>
          </p:cNvPr>
          <p:cNvCxnSpPr>
            <a:cxnSpLocks/>
          </p:cNvCxnSpPr>
          <p:nvPr/>
        </p:nvCxnSpPr>
        <p:spPr>
          <a:xfrm>
            <a:off x="1547553" y="1588295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C004E2-6C1E-46F6-AE90-8E008F618FBA}"/>
              </a:ext>
            </a:extLst>
          </p:cNvPr>
          <p:cNvSpPr txBox="1"/>
          <p:nvPr/>
        </p:nvSpPr>
        <p:spPr>
          <a:xfrm>
            <a:off x="562951" y="208248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2674C2-D073-4E9A-8CC6-FDA5F16A072D}"/>
              </a:ext>
            </a:extLst>
          </p:cNvPr>
          <p:cNvSpPr txBox="1"/>
          <p:nvPr/>
        </p:nvSpPr>
        <p:spPr>
          <a:xfrm>
            <a:off x="3811111" y="330971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C33AA4-033C-43A7-8856-204ED7BA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8897" y="1725741"/>
            <a:ext cx="4853406" cy="5122255"/>
          </a:xfrm>
        </p:spPr>
      </p:pic>
    </p:spTree>
    <p:extLst>
      <p:ext uri="{BB962C8B-B14F-4D97-AF65-F5344CB8AC3E}">
        <p14:creationId xmlns:p14="http://schemas.microsoft.com/office/powerpoint/2010/main" val="330671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8755-8513-40C1-9A58-6390D844D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996" y="189948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2D Matrix Transformations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D8953-EFD0-48C1-B4E5-A76C65409C06}"/>
              </a:ext>
            </a:extLst>
          </p:cNvPr>
          <p:cNvSpPr txBox="1"/>
          <p:nvPr/>
        </p:nvSpPr>
        <p:spPr>
          <a:xfrm>
            <a:off x="1694576" y="48823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83319-8A40-4AE3-824E-B446B13D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80" y="1195200"/>
            <a:ext cx="8102031" cy="1408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0FA2F-D5C0-42E7-AE83-38E349B67900}"/>
              </a:ext>
            </a:extLst>
          </p:cNvPr>
          <p:cNvSpPr txBox="1"/>
          <p:nvPr/>
        </p:nvSpPr>
        <p:spPr>
          <a:xfrm>
            <a:off x="1562996" y="5553832"/>
            <a:ext cx="906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original unit square will be drawn lightly as well to serve as a reference in the slides ahead.</a:t>
            </a:r>
          </a:p>
        </p:txBody>
      </p:sp>
    </p:spTree>
    <p:extLst>
      <p:ext uri="{BB962C8B-B14F-4D97-AF65-F5344CB8AC3E}">
        <p14:creationId xmlns:p14="http://schemas.microsoft.com/office/powerpoint/2010/main" val="361970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F764B13-E109-4754-B06E-525B3528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Stretches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02288C-6298-4A55-BC25-0AA5FA8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16</a:t>
            </a:fld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D0CF1-F6D3-49B4-AB1B-8EC1F3F4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217" y="512986"/>
            <a:ext cx="67818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6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F764B13-E109-4754-B06E-525B3528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Shears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02288C-6298-4A55-BC25-0AA5FA8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17</a:t>
            </a:fld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9D884-D33B-4CEC-949B-4C59881B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912577"/>
            <a:ext cx="70294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9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1B45C0-3B76-48F4-B962-FB27AB9B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4548188"/>
            <a:ext cx="6867525" cy="31432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F764B13-E109-4754-B06E-525B3528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Reflections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02288C-6298-4A55-BC25-0AA5FA8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18</a:t>
            </a:fld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CD66C-5B54-45AB-9AFF-AC53156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0"/>
            <a:ext cx="6791325" cy="466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2000C-E459-4677-93C3-576F65A75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4824413"/>
            <a:ext cx="55054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F764B13-E109-4754-B06E-525B3528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Rotation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02288C-6298-4A55-BC25-0AA5FA8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19</a:t>
            </a:fld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0D309-4890-4247-AC94-38FD480F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68" y="1509680"/>
            <a:ext cx="6713235" cy="23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1CAE-4545-49C6-A593-FDF843D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Transitioning to a New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E2E6-095F-4A40-84FA-63F6D988E64C}"/>
              </a:ext>
            </a:extLst>
          </p:cNvPr>
          <p:cNvSpPr txBox="1">
            <a:spLocks/>
          </p:cNvSpPr>
          <p:nvPr/>
        </p:nvSpPr>
        <p:spPr>
          <a:xfrm>
            <a:off x="175953" y="64338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Page </a:t>
            </a:r>
            <a:fld id="{A973BAE2-7DD0-4A05-A95E-EC1444A28263}" type="slidenum">
              <a:rPr lang="en-US" b="1" smtClean="0"/>
              <a:pPr algn="l"/>
              <a:t>2</a:t>
            </a:fld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5BF7E7-1B18-4384-BFA4-91EAB5F1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67" y="1902247"/>
            <a:ext cx="7239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37F72-497A-4FC4-81FD-9C1F563B772E}"/>
              </a:ext>
            </a:extLst>
          </p:cNvPr>
          <p:cNvSpPr txBox="1"/>
          <p:nvPr/>
        </p:nvSpPr>
        <p:spPr>
          <a:xfrm>
            <a:off x="1196411" y="2318078"/>
            <a:ext cx="105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the Distributive Property, the Cartesian plane will be </a:t>
            </a:r>
            <a:r>
              <a:rPr lang="en-US" i="1" dirty="0"/>
              <a:t>transformed</a:t>
            </a:r>
            <a:r>
              <a:rPr lang="en-US" dirty="0"/>
              <a:t> in a very nice, predictable way.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5250D-C0FA-478E-9C4E-F107DD2DED52}"/>
              </a:ext>
            </a:extLst>
          </p:cNvPr>
          <p:cNvSpPr txBox="1"/>
          <p:nvPr/>
        </p:nvSpPr>
        <p:spPr>
          <a:xfrm>
            <a:off x="1196411" y="1727229"/>
            <a:ext cx="1018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will multiply </a:t>
            </a:r>
            <a:r>
              <a:rPr lang="en-US" i="1" dirty="0"/>
              <a:t>every</a:t>
            </a:r>
            <a:r>
              <a:rPr lang="en-US" dirty="0"/>
              <a:t> vector in the Cartesian plane by a matrix A instead of just an individual vector.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458A8-7509-40DA-8634-59D24DD10EC3}"/>
              </a:ext>
            </a:extLst>
          </p:cNvPr>
          <p:cNvSpPr txBox="1"/>
          <p:nvPr/>
        </p:nvSpPr>
        <p:spPr>
          <a:xfrm>
            <a:off x="1196411" y="5278551"/>
            <a:ext cx="10259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unit square corner can be represented by a vector that points to it; multiply each of these vectors by A</a:t>
            </a:r>
          </a:p>
          <a:p>
            <a:pPr algn="ctr"/>
            <a:r>
              <a:rPr lang="en-US" dirty="0"/>
              <a:t>and we get an idea of how A affects the whole Cartesian plane.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7D062-54CC-47CB-8907-6BEFD24CE076}"/>
              </a:ext>
            </a:extLst>
          </p:cNvPr>
          <p:cNvSpPr txBox="1"/>
          <p:nvPr/>
        </p:nvSpPr>
        <p:spPr>
          <a:xfrm>
            <a:off x="1196411" y="2932070"/>
            <a:ext cx="7988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way of studying how the whole Cartesian plane is affected by multiplication</a:t>
            </a:r>
            <a:br>
              <a:rPr lang="en-US" dirty="0"/>
            </a:br>
            <a:r>
              <a:rPr lang="en-US" dirty="0"/>
              <a:t>by matrix A is to study how the </a:t>
            </a:r>
            <a:r>
              <a:rPr lang="en-US" i="1" dirty="0"/>
              <a:t>unit square</a:t>
            </a:r>
            <a:r>
              <a:rPr lang="en-US" dirty="0"/>
              <a:t> is affected.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17F4C653-7867-49F4-84AA-BE5553C47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5368" y="3560215"/>
            <a:ext cx="2221263" cy="1718336"/>
          </a:xfrm>
        </p:spPr>
      </p:pic>
    </p:spTree>
    <p:extLst>
      <p:ext uri="{BB962C8B-B14F-4D97-AF65-F5344CB8AC3E}">
        <p14:creationId xmlns:p14="http://schemas.microsoft.com/office/powerpoint/2010/main" val="285971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F764B13-E109-4754-B06E-525B3528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Projections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02288C-6298-4A55-BC25-0AA5FA8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20</a:t>
            </a:fld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44943-3F4B-4FD4-8C3C-CFFF3B64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16" y="791609"/>
            <a:ext cx="7341765" cy="49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906F-13D1-45C3-A92D-EDACD77D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97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F6899-2683-457B-850D-7AA4D533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21</a:t>
            </a:fld>
            <a:endParaRPr lang="en-US" b="1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1F8239E-86A6-4800-AB9F-95027AF8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037" y="507423"/>
            <a:ext cx="6848475" cy="208597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8A348D-292F-4323-BAFB-FB798F2C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2588203"/>
            <a:ext cx="6162675" cy="3352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EC54E1-E485-46DC-96D2-2C4397E8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2671532"/>
            <a:ext cx="4133850" cy="2057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6A28BF-FC7C-466D-8A87-05AC866FA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313" y="4867275"/>
            <a:ext cx="5200650" cy="18478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0EB787-ADBF-47F7-BC89-1C4C48906097}"/>
              </a:ext>
            </a:extLst>
          </p:cNvPr>
          <p:cNvCxnSpPr>
            <a:cxnSpLocks/>
          </p:cNvCxnSpPr>
          <p:nvPr/>
        </p:nvCxnSpPr>
        <p:spPr>
          <a:xfrm>
            <a:off x="2106206" y="2651064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B37198-C069-4C2F-97DE-6B7F0CB85AAD}"/>
              </a:ext>
            </a:extLst>
          </p:cNvPr>
          <p:cNvCxnSpPr>
            <a:cxnSpLocks/>
          </p:cNvCxnSpPr>
          <p:nvPr/>
        </p:nvCxnSpPr>
        <p:spPr>
          <a:xfrm>
            <a:off x="6559186" y="3048000"/>
            <a:ext cx="0" cy="338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371B01-7684-49A7-B66C-15188BB154F8}"/>
              </a:ext>
            </a:extLst>
          </p:cNvPr>
          <p:cNvSpPr txBox="1"/>
          <p:nvPr/>
        </p:nvSpPr>
        <p:spPr>
          <a:xfrm>
            <a:off x="1174541" y="296175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E1A9E-5915-4BD8-948E-DFCE3341AEEC}"/>
              </a:ext>
            </a:extLst>
          </p:cNvPr>
          <p:cNvSpPr txBox="1"/>
          <p:nvPr/>
        </p:nvSpPr>
        <p:spPr>
          <a:xfrm>
            <a:off x="3178372" y="1611012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37A1860-EFCB-4FFE-9468-C1A2DDC46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350" y="391419"/>
            <a:ext cx="1000125" cy="409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3782D2-2C4D-4F39-A059-A60F448DED5B}"/>
                  </a:ext>
                </a:extLst>
              </p14:cNvPr>
              <p14:cNvContentPartPr/>
              <p14:nvPr/>
            </p14:nvContentPartPr>
            <p14:xfrm>
              <a:off x="3275280" y="3327840"/>
              <a:ext cx="634320" cy="35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3782D2-2C4D-4F39-A059-A60F448DED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5920" y="3318480"/>
                <a:ext cx="65304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99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906F-13D1-45C3-A92D-EDACD77D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97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F6899-2683-457B-850D-7AA4D533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22</a:t>
            </a:fld>
            <a:endParaRPr lang="en-US" b="1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1F8239E-86A6-4800-AB9F-95027AF8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350" y="251172"/>
            <a:ext cx="6848475" cy="2085975"/>
          </a:xfr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0EB787-ADBF-47F7-BC89-1C4C48906097}"/>
              </a:ext>
            </a:extLst>
          </p:cNvPr>
          <p:cNvCxnSpPr>
            <a:cxnSpLocks/>
          </p:cNvCxnSpPr>
          <p:nvPr/>
        </p:nvCxnSpPr>
        <p:spPr>
          <a:xfrm>
            <a:off x="2106206" y="2516840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371B01-7684-49A7-B66C-15188BB154F8}"/>
              </a:ext>
            </a:extLst>
          </p:cNvPr>
          <p:cNvSpPr txBox="1"/>
          <p:nvPr/>
        </p:nvSpPr>
        <p:spPr>
          <a:xfrm>
            <a:off x="3571745" y="2825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E1A9E-5915-4BD8-948E-DFCE3341AEEC}"/>
              </a:ext>
            </a:extLst>
          </p:cNvPr>
          <p:cNvSpPr txBox="1"/>
          <p:nvPr/>
        </p:nvSpPr>
        <p:spPr>
          <a:xfrm>
            <a:off x="3178372" y="1611012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76328-65E9-41A8-BF0A-355C7CEA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02" y="2579370"/>
            <a:ext cx="6734175" cy="42195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48239-8478-4CE4-8402-21279980C32B}"/>
              </a:ext>
            </a:extLst>
          </p:cNvPr>
          <p:cNvGrpSpPr/>
          <p:nvPr/>
        </p:nvGrpSpPr>
        <p:grpSpPr>
          <a:xfrm>
            <a:off x="175953" y="3429178"/>
            <a:ext cx="5315908" cy="2438400"/>
            <a:chOff x="175953" y="3429178"/>
            <a:chExt cx="5315908" cy="2438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D20FFA-0A73-4831-86BF-C0A41BB3F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953" y="3429178"/>
              <a:ext cx="4581525" cy="22669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2953E4-23DF-4603-A659-5194C867E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0336" y="5524678"/>
              <a:ext cx="771525" cy="342900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5D9E2-E953-4CE8-8F94-A445A0E7B6F8}"/>
              </a:ext>
            </a:extLst>
          </p:cNvPr>
          <p:cNvCxnSpPr>
            <a:cxnSpLocks/>
          </p:cNvCxnSpPr>
          <p:nvPr/>
        </p:nvCxnSpPr>
        <p:spPr>
          <a:xfrm>
            <a:off x="175953" y="5867578"/>
            <a:ext cx="6224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30546E-B3F0-490A-94AD-E03ACCE12817}"/>
              </a:ext>
            </a:extLst>
          </p:cNvPr>
          <p:cNvCxnSpPr>
            <a:cxnSpLocks/>
          </p:cNvCxnSpPr>
          <p:nvPr/>
        </p:nvCxnSpPr>
        <p:spPr>
          <a:xfrm>
            <a:off x="6400800" y="5867578"/>
            <a:ext cx="0" cy="93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AAF15A-42EC-42EE-9112-1B6B16580F04}"/>
              </a:ext>
            </a:extLst>
          </p:cNvPr>
          <p:cNvSpPr txBox="1"/>
          <p:nvPr/>
        </p:nvSpPr>
        <p:spPr>
          <a:xfrm>
            <a:off x="838200" y="5993921"/>
            <a:ext cx="5732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Once we know what matrices perform the basic transformations,</a:t>
            </a:r>
          </a:p>
          <a:p>
            <a:r>
              <a:rPr lang="en-US" sz="1400" dirty="0"/>
              <a:t>performing complex transformations on the Cartesian plane really</a:t>
            </a:r>
          </a:p>
          <a:p>
            <a:r>
              <a:rPr lang="en-US" sz="1400" dirty="0"/>
              <a:t>isn’t that . . . complex. It boils down to multiplying by a series of matrices.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5D019D-AC88-4E97-B077-4999B4A48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5877" y="185116"/>
            <a:ext cx="1000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8755-8513-40C1-9A58-6390D844D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5.2 Properties of Linear Transformation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FC3F8CB-F430-404A-BFAE-005719E2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0468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EA269E2-2918-4879-B324-4C46B597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28" y="4556158"/>
            <a:ext cx="5554551" cy="179936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F128C6-C3F2-45C8-834E-30A920AF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21" y="1125847"/>
            <a:ext cx="7213564" cy="46817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E6906F-13D1-45C3-A92D-EDACD77D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62" y="213321"/>
            <a:ext cx="10515600" cy="6167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Translation vs Transformation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F6899-2683-457B-850D-7AA4D533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377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906F-13D1-45C3-A92D-EDACD77D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Transformation = Function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F6899-2683-457B-850D-7AA4D533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25</a:t>
            </a:fld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8C616-66BC-4EA8-BC04-62AE75B46CD8}"/>
                  </a:ext>
                </a:extLst>
              </p:cNvPr>
              <p:cNvSpPr txBox="1"/>
              <p:nvPr/>
            </p:nvSpPr>
            <p:spPr>
              <a:xfrm>
                <a:off x="1275127" y="1774938"/>
                <a:ext cx="10123797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We’ve been using the term “transformation” to describe how we’ve changed vectors.</a:t>
                </a:r>
              </a:p>
              <a:p>
                <a:endParaRPr lang="en-US" dirty="0"/>
              </a:p>
              <a:p>
                <a:r>
                  <a:rPr lang="en-US" dirty="0"/>
                  <a:t>Think of the terms “transformation” and “function” as being equivalent.</a:t>
                </a:r>
              </a:p>
              <a:p>
                <a:endParaRPr lang="en-US" dirty="0"/>
              </a:p>
              <a:p>
                <a:r>
                  <a:rPr lang="en-US" dirty="0"/>
                  <a:t>We’re used to functions 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where the input is a number and the output another number.</a:t>
                </a:r>
              </a:p>
              <a:p>
                <a:endParaRPr lang="en-US" dirty="0"/>
              </a:p>
              <a:p>
                <a:r>
                  <a:rPr lang="en-US" dirty="0"/>
                  <a:t>Recently, we’ve seen functions where the input was a vector and the output was another vector.</a:t>
                </a:r>
              </a:p>
              <a:p>
                <a:r>
                  <a:rPr lang="en-US" dirty="0"/>
                  <a:t>An example in the context of what we’re doing would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where A is a “transformation matrix”.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Now while defining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allowed for the assumption that the input would be a number.</a:t>
                </a:r>
              </a:p>
              <a:p>
                <a:r>
                  <a:rPr lang="en-US" dirty="0"/>
                  <a:t>To be technically correct, we could have said: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8C616-66BC-4EA8-BC04-62AE75B4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27" y="1774938"/>
                <a:ext cx="10123797" cy="3416320"/>
              </a:xfrm>
              <a:prstGeom prst="rect">
                <a:avLst/>
              </a:prstGeom>
              <a:blipFill>
                <a:blip r:embed="rId2"/>
                <a:stretch>
                  <a:fillRect l="-482"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A40B47B-13C0-4A76-B83D-924897FA1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050" y="5275508"/>
            <a:ext cx="34766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78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906F-13D1-45C3-A92D-EDACD77D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Transformation = Function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F6899-2683-457B-850D-7AA4D533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26</a:t>
            </a:fld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5FB07-60F6-425E-9FF9-B6CC4F7C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690688"/>
            <a:ext cx="3476625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82D92-4329-4B36-BA21-2F66B15BD381}"/>
                  </a:ext>
                </a:extLst>
              </p:cNvPr>
              <p:cNvSpPr txBox="1"/>
              <p:nvPr/>
            </p:nvSpPr>
            <p:spPr>
              <a:xfrm>
                <a:off x="1624613" y="2279831"/>
                <a:ext cx="894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first and second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tells us that the input and output (respectively) were real numbers.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82D92-4329-4B36-BA21-2F66B15BD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3" y="2279831"/>
                <a:ext cx="8942769" cy="369332"/>
              </a:xfrm>
              <a:prstGeom prst="rect">
                <a:avLst/>
              </a:prstGeom>
              <a:blipFill>
                <a:blip r:embed="rId3"/>
                <a:stretch>
                  <a:fillRect l="-61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EFA36BA-E002-49A3-9AD0-B5AB3B27D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766" y="3538820"/>
            <a:ext cx="8963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6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0392DC-2CC1-4C4E-97CD-2614CCCD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27</a:t>
            </a:fld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9E6303-5A5C-4DEA-977E-49827056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EC512-2F6A-4481-9834-566067A7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59" y="2038350"/>
            <a:ext cx="8078341" cy="32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95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906F-13D1-45C3-A92D-EDACD77D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Linear Transformation?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F6899-2683-457B-850D-7AA4D533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28</a:t>
            </a:fld>
            <a:endParaRPr lang="en-US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547AAE3-8052-4F64-AB6A-34809C45C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375" y="2344301"/>
            <a:ext cx="7970150" cy="2914293"/>
          </a:xfrm>
        </p:spPr>
      </p:pic>
    </p:spTree>
    <p:extLst>
      <p:ext uri="{BB962C8B-B14F-4D97-AF65-F5344CB8AC3E}">
        <p14:creationId xmlns:p14="http://schemas.microsoft.com/office/powerpoint/2010/main" val="62688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131C-534B-4DD6-8773-4393DA5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D71D-BDAC-4582-8731-5A3781B1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29</a:t>
            </a:fld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15F6E-890B-4E32-8A2B-5CA713C95A5D}"/>
              </a:ext>
            </a:extLst>
          </p:cNvPr>
          <p:cNvSpPr txBox="1"/>
          <p:nvPr/>
        </p:nvSpPr>
        <p:spPr>
          <a:xfrm>
            <a:off x="2072468" y="220745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18CE14-3AEB-406A-AB94-606065150502}"/>
              </a:ext>
            </a:extLst>
          </p:cNvPr>
          <p:cNvSpPr txBox="1"/>
          <p:nvPr/>
        </p:nvSpPr>
        <p:spPr>
          <a:xfrm>
            <a:off x="5166768" y="905629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31D118-4DBF-4594-94A7-8F05429A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68" y="2065061"/>
            <a:ext cx="6838950" cy="366712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F3B144-EF4E-45B8-8B8B-454D324BB770}"/>
              </a:ext>
            </a:extLst>
          </p:cNvPr>
          <p:cNvCxnSpPr>
            <a:cxnSpLocks/>
          </p:cNvCxnSpPr>
          <p:nvPr/>
        </p:nvCxnSpPr>
        <p:spPr>
          <a:xfrm flipV="1">
            <a:off x="5166768" y="2315361"/>
            <a:ext cx="0" cy="394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EE1F3-7748-48FA-8255-E7D11E2D9EB6}"/>
              </a:ext>
            </a:extLst>
          </p:cNvPr>
          <p:cNvCxnSpPr>
            <a:cxnSpLocks/>
          </p:cNvCxnSpPr>
          <p:nvPr/>
        </p:nvCxnSpPr>
        <p:spPr>
          <a:xfrm flipH="1">
            <a:off x="1761688" y="1741209"/>
            <a:ext cx="8179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9CBB89-C384-40C0-AF5A-CE8C263BCD70}"/>
              </a:ext>
            </a:extLst>
          </p:cNvPr>
          <p:cNvGrpSpPr/>
          <p:nvPr/>
        </p:nvGrpSpPr>
        <p:grpSpPr>
          <a:xfrm>
            <a:off x="85614" y="2976768"/>
            <a:ext cx="4905375" cy="2621472"/>
            <a:chOff x="85614" y="2976768"/>
            <a:chExt cx="4905375" cy="262147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62F91D-1947-4719-AD46-51EC632DD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14" y="2978865"/>
              <a:ext cx="4905375" cy="261937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7715FD6-E998-431F-8372-6E37202FE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137" y="2976768"/>
              <a:ext cx="1000125" cy="40957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97C7B7-0838-47A4-8965-0701963EDD7F}"/>
              </a:ext>
            </a:extLst>
          </p:cNvPr>
          <p:cNvGrpSpPr/>
          <p:nvPr/>
        </p:nvGrpSpPr>
        <p:grpSpPr>
          <a:xfrm>
            <a:off x="4252242" y="42469"/>
            <a:ext cx="6837814" cy="1514074"/>
            <a:chOff x="4252242" y="42469"/>
            <a:chExt cx="6837814" cy="15140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A89624-3E82-4D84-AB28-395BE35EF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0631" y="175418"/>
              <a:ext cx="6829425" cy="13811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50B6C73-FBB6-475A-8C9B-B3A7B880D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2242" y="42469"/>
              <a:ext cx="1075227" cy="388629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9E30942-9D0E-4479-8407-936DBD4822C5}"/>
              </a:ext>
            </a:extLst>
          </p:cNvPr>
          <p:cNvSpPr txBox="1"/>
          <p:nvPr/>
        </p:nvSpPr>
        <p:spPr>
          <a:xfrm>
            <a:off x="4031317" y="937716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713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B19C330-9EFB-478A-A093-117F106DC9F3}"/>
              </a:ext>
            </a:extLst>
          </p:cNvPr>
          <p:cNvGrpSpPr/>
          <p:nvPr/>
        </p:nvGrpSpPr>
        <p:grpSpPr>
          <a:xfrm>
            <a:off x="3842015" y="576597"/>
            <a:ext cx="6803702" cy="1226686"/>
            <a:chOff x="3875571" y="464002"/>
            <a:chExt cx="6803702" cy="1226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1DBFBD-B8EF-45CE-99E8-96D40346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8423" y="652463"/>
              <a:ext cx="6800850" cy="10382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AD322A0-B4F2-48A3-B2EF-414CBCDC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5571" y="464002"/>
              <a:ext cx="1000125" cy="409575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71439C6-BCE4-40C9-820D-6FC1659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93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BA1B66-449F-4410-A783-09734C09EB0C}"/>
              </a:ext>
            </a:extLst>
          </p:cNvPr>
          <p:cNvSpPr txBox="1">
            <a:spLocks/>
          </p:cNvSpPr>
          <p:nvPr/>
        </p:nvSpPr>
        <p:spPr>
          <a:xfrm>
            <a:off x="175953" y="64338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Page </a:t>
            </a:r>
            <a:fld id="{A973BAE2-7DD0-4A05-A95E-EC1444A28263}" type="slidenum">
              <a:rPr lang="en-US" b="1" smtClean="0"/>
              <a:pPr algn="l"/>
              <a:t>3</a:t>
            </a:fld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0DDACF-3C9E-4A28-85B1-058812ACBE78}"/>
              </a:ext>
            </a:extLst>
          </p:cNvPr>
          <p:cNvCxnSpPr>
            <a:cxnSpLocks/>
          </p:cNvCxnSpPr>
          <p:nvPr/>
        </p:nvCxnSpPr>
        <p:spPr>
          <a:xfrm>
            <a:off x="1378591" y="1949527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DE5E88-143C-47D0-AF4B-386F9767E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19153" y="2210909"/>
            <a:ext cx="6437473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06CC5C-A6D4-42F3-97D3-BD9E94A5B699}"/>
              </a:ext>
            </a:extLst>
          </p:cNvPr>
          <p:cNvSpPr txBox="1"/>
          <p:nvPr/>
        </p:nvSpPr>
        <p:spPr>
          <a:xfrm>
            <a:off x="4057941" y="511436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575BD-EEB2-4686-B51A-7B5407E970B8}"/>
              </a:ext>
            </a:extLst>
          </p:cNvPr>
          <p:cNvSpPr txBox="1"/>
          <p:nvPr/>
        </p:nvSpPr>
        <p:spPr>
          <a:xfrm>
            <a:off x="2265020" y="209169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70D28C-C93E-4AC2-B64B-AEF8AE69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85" y="2091699"/>
            <a:ext cx="1000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5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BEC12DD-A355-4772-AF27-8D28F3441E70}"/>
              </a:ext>
            </a:extLst>
          </p:cNvPr>
          <p:cNvGrpSpPr/>
          <p:nvPr/>
        </p:nvGrpSpPr>
        <p:grpSpPr>
          <a:xfrm>
            <a:off x="3849848" y="145007"/>
            <a:ext cx="6858000" cy="1472992"/>
            <a:chOff x="3849848" y="145007"/>
            <a:chExt cx="6858000" cy="14729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D9DE92-0168-4C18-9A56-9CEC176A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9848" y="274974"/>
              <a:ext cx="6858000" cy="13430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7D344C2-B02A-4BB9-B971-884D5F8B9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9848" y="145007"/>
              <a:ext cx="1000125" cy="4095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B4131C-534B-4DD6-8773-4393DA5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D71D-BDAC-4582-8731-5A3781B1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30</a:t>
            </a:fld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15F6E-890B-4E32-8A2B-5CA713C95A5D}"/>
              </a:ext>
            </a:extLst>
          </p:cNvPr>
          <p:cNvSpPr txBox="1"/>
          <p:nvPr/>
        </p:nvSpPr>
        <p:spPr>
          <a:xfrm>
            <a:off x="1180131" y="206358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18CE14-3AEB-406A-AB94-606065150502}"/>
              </a:ext>
            </a:extLst>
          </p:cNvPr>
          <p:cNvSpPr txBox="1"/>
          <p:nvPr/>
        </p:nvSpPr>
        <p:spPr>
          <a:xfrm>
            <a:off x="4704503" y="998982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EE1F3-7748-48FA-8255-E7D11E2D9EB6}"/>
              </a:ext>
            </a:extLst>
          </p:cNvPr>
          <p:cNvCxnSpPr>
            <a:cxnSpLocks/>
          </p:cNvCxnSpPr>
          <p:nvPr/>
        </p:nvCxnSpPr>
        <p:spPr>
          <a:xfrm flipH="1">
            <a:off x="1761688" y="1741209"/>
            <a:ext cx="8179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9C96D7-A928-4567-B66E-870091F42749}"/>
              </a:ext>
            </a:extLst>
          </p:cNvPr>
          <p:cNvGrpSpPr/>
          <p:nvPr/>
        </p:nvGrpSpPr>
        <p:grpSpPr>
          <a:xfrm>
            <a:off x="2422320" y="2432915"/>
            <a:ext cx="7458109" cy="2461767"/>
            <a:chOff x="2422321" y="2758559"/>
            <a:chExt cx="6858000" cy="21361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5E74EB-E186-49D3-976B-A1B1C60FD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2321" y="2856332"/>
              <a:ext cx="6858000" cy="20383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1BA4A9-F0A2-4B1D-842F-7910948F4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2679" y="2758559"/>
              <a:ext cx="10001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805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131C-534B-4DD6-8773-4393DA5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D71D-BDAC-4582-8731-5A3781B1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31</a:t>
            </a:fld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15F6E-890B-4E32-8A2B-5CA713C95A5D}"/>
              </a:ext>
            </a:extLst>
          </p:cNvPr>
          <p:cNvSpPr txBox="1"/>
          <p:nvPr/>
        </p:nvSpPr>
        <p:spPr>
          <a:xfrm>
            <a:off x="7979849" y="196156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18CE14-3AEB-406A-AB94-606065150502}"/>
              </a:ext>
            </a:extLst>
          </p:cNvPr>
          <p:cNvSpPr txBox="1"/>
          <p:nvPr/>
        </p:nvSpPr>
        <p:spPr>
          <a:xfrm>
            <a:off x="5298311" y="1027906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EE1F3-7748-48FA-8255-E7D11E2D9EB6}"/>
              </a:ext>
            </a:extLst>
          </p:cNvPr>
          <p:cNvCxnSpPr>
            <a:cxnSpLocks/>
          </p:cNvCxnSpPr>
          <p:nvPr/>
        </p:nvCxnSpPr>
        <p:spPr>
          <a:xfrm flipH="1">
            <a:off x="1815367" y="1617999"/>
            <a:ext cx="8179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895F2EA-6AB2-4DD0-854A-52A5F73F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1" y="1810664"/>
            <a:ext cx="5895680" cy="4550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B9192-7A2D-4E31-A1F3-8AE62064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91" y="2676666"/>
            <a:ext cx="6029732" cy="27998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325F6A-B714-4535-B802-987526CC7B66}"/>
              </a:ext>
            </a:extLst>
          </p:cNvPr>
          <p:cNvCxnSpPr>
            <a:cxnSpLocks/>
          </p:cNvCxnSpPr>
          <p:nvPr/>
        </p:nvCxnSpPr>
        <p:spPr>
          <a:xfrm flipV="1">
            <a:off x="6194191" y="2330901"/>
            <a:ext cx="0" cy="394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5D7CD9-30ED-4003-BF82-3024A2F4990B}"/>
              </a:ext>
            </a:extLst>
          </p:cNvPr>
          <p:cNvGrpSpPr/>
          <p:nvPr/>
        </p:nvGrpSpPr>
        <p:grpSpPr>
          <a:xfrm>
            <a:off x="3898944" y="149758"/>
            <a:ext cx="6858000" cy="1468241"/>
            <a:chOff x="3849848" y="149758"/>
            <a:chExt cx="6858000" cy="14682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D9DE92-0168-4C18-9A56-9CEC176A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9848" y="274974"/>
              <a:ext cx="6858000" cy="13430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ED68528-735F-416C-882F-693734F49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72219" y="149758"/>
              <a:ext cx="1000125" cy="4095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10822D-A3F9-405E-8FB6-11947288FD19}"/>
              </a:ext>
            </a:extLst>
          </p:cNvPr>
          <p:cNvSpPr txBox="1"/>
          <p:nvPr/>
        </p:nvSpPr>
        <p:spPr>
          <a:xfrm>
            <a:off x="4397855" y="903228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491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131C-534B-4DD6-8773-4393DA5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D71D-BDAC-4582-8731-5A3781B1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32</a:t>
            </a:fld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15F6E-890B-4E32-8A2B-5CA713C95A5D}"/>
              </a:ext>
            </a:extLst>
          </p:cNvPr>
          <p:cNvSpPr txBox="1"/>
          <p:nvPr/>
        </p:nvSpPr>
        <p:spPr>
          <a:xfrm>
            <a:off x="445063" y="192073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18CE14-3AEB-406A-AB94-606065150502}"/>
              </a:ext>
            </a:extLst>
          </p:cNvPr>
          <p:cNvSpPr txBox="1"/>
          <p:nvPr/>
        </p:nvSpPr>
        <p:spPr>
          <a:xfrm>
            <a:off x="5298311" y="1027906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1EE1F3-7748-48FA-8255-E7D11E2D9EB6}"/>
              </a:ext>
            </a:extLst>
          </p:cNvPr>
          <p:cNvCxnSpPr>
            <a:cxnSpLocks/>
          </p:cNvCxnSpPr>
          <p:nvPr/>
        </p:nvCxnSpPr>
        <p:spPr>
          <a:xfrm flipH="1">
            <a:off x="1683167" y="1690688"/>
            <a:ext cx="8179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F62C854-2D9C-4DC1-864A-494E7AC3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19" y="1789620"/>
            <a:ext cx="6625102" cy="506948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15BA0-1BA8-40C0-9284-D48A2E188BF0}"/>
              </a:ext>
            </a:extLst>
          </p:cNvPr>
          <p:cNvGrpSpPr/>
          <p:nvPr/>
        </p:nvGrpSpPr>
        <p:grpSpPr>
          <a:xfrm>
            <a:off x="3849848" y="135077"/>
            <a:ext cx="6858000" cy="1482922"/>
            <a:chOff x="3849848" y="135077"/>
            <a:chExt cx="6858000" cy="14829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D9DE92-0168-4C18-9A56-9CEC176A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9848" y="274974"/>
              <a:ext cx="6858000" cy="13430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01CEC7-0189-40DF-8B09-856F48F96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9848" y="135077"/>
              <a:ext cx="1000125" cy="40957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3995C8A-5411-4140-AA0D-233447228461}"/>
              </a:ext>
            </a:extLst>
          </p:cNvPr>
          <p:cNvSpPr txBox="1"/>
          <p:nvPr/>
        </p:nvSpPr>
        <p:spPr>
          <a:xfrm>
            <a:off x="4349910" y="1007129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934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0392DC-2CC1-4C4E-97CD-2614CCCD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33</a:t>
            </a:fld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9E6303-5A5C-4DEA-977E-49827056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1CA78-5596-47C4-820F-950C7094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1785842"/>
            <a:ext cx="8135741" cy="28575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D8BB76-4F65-4A19-8AB8-83BDE3ABD562}"/>
              </a:ext>
            </a:extLst>
          </p:cNvPr>
          <p:cNvSpPr txBox="1"/>
          <p:nvPr/>
        </p:nvSpPr>
        <p:spPr>
          <a:xfrm>
            <a:off x="3523376" y="5310231"/>
            <a:ext cx="699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second part of the theorem says that all linear transformations</a:t>
            </a:r>
          </a:p>
          <a:p>
            <a:r>
              <a:rPr lang="en-US" dirty="0"/>
              <a:t>can be described using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239696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0392DC-2CC1-4C4E-97CD-2614CCCD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34</a:t>
            </a:fld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9E6303-5A5C-4DEA-977E-49827056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FB0C3-5C80-42A4-9A19-D9FEFF16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75" y="1343983"/>
            <a:ext cx="8138693" cy="3165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A3EF3-9B45-4EB7-A02A-3F7E14E4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03" y="4781391"/>
            <a:ext cx="7766900" cy="138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45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0392DC-2CC1-4C4E-97CD-2614CCCD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35</a:t>
            </a:fld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9E6303-5A5C-4DEA-977E-49827056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Revisiting Our Original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295C1-8AE1-4FF7-BCF9-84969877C077}"/>
                  </a:ext>
                </a:extLst>
              </p:cNvPr>
              <p:cNvSpPr txBox="1"/>
              <p:nvPr/>
            </p:nvSpPr>
            <p:spPr>
              <a:xfrm>
                <a:off x="838200" y="2222737"/>
                <a:ext cx="11152027" cy="3751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Remember the example at the beginning of this section?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might have guessed things went wrong because “the translation transformation was not a linear transformation.”</a:t>
                </a:r>
              </a:p>
              <a:p>
                <a:r>
                  <a:rPr lang="en-US" dirty="0"/>
                  <a:t>While true, this doesn’t explain things very well.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call our attention to the second part of the linear transformation definition.</a:t>
                </a:r>
              </a:p>
              <a:p>
                <a:r>
                  <a:rPr lang="en-US" dirty="0"/>
                  <a:t>It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for all scalars k.</a:t>
                </a:r>
              </a:p>
              <a:p>
                <a:endParaRPr lang="en-US" dirty="0"/>
              </a:p>
              <a:p>
                <a:r>
                  <a:rPr lang="en-US" dirty="0"/>
                  <a:t>If we let k = 0,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or more simply,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other words, if T is to be a linear transformation, it must send the zero vector to the zero vector.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295C1-8AE1-4FF7-BCF9-84969877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22737"/>
                <a:ext cx="11152027" cy="3751027"/>
              </a:xfrm>
              <a:prstGeom prst="rect">
                <a:avLst/>
              </a:prstGeom>
              <a:blipFill>
                <a:blip r:embed="rId2"/>
                <a:stretch>
                  <a:fillRect l="-492" t="-97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5F82BEC-5A80-4F71-B606-972786ED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1112401"/>
            <a:ext cx="1981200" cy="183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32533-68B4-4008-9B8C-F72B4E115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1096426"/>
            <a:ext cx="1847850" cy="1781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355B3C-4093-4B3E-B51C-9462C30DDAC3}"/>
              </a:ext>
            </a:extLst>
          </p:cNvPr>
          <p:cNvSpPr txBox="1"/>
          <p:nvPr/>
        </p:nvSpPr>
        <p:spPr>
          <a:xfrm>
            <a:off x="9667875" y="1690688"/>
            <a:ext cx="399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02001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0392DC-2CC1-4C4E-97CD-2614CCCD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36</a:t>
            </a:fld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9E6303-5A5C-4DEA-977E-49827056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Revisiting Our Original Example (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4629E-DD89-4CBE-8B66-2CD9D52FB25B}"/>
              </a:ext>
            </a:extLst>
          </p:cNvPr>
          <p:cNvSpPr txBox="1"/>
          <p:nvPr/>
        </p:nvSpPr>
        <p:spPr>
          <a:xfrm>
            <a:off x="1786855" y="2164360"/>
            <a:ext cx="842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way, we can </a:t>
            </a:r>
            <a:r>
              <a:rPr lang="en-US" i="1" u="sng" dirty="0"/>
              <a:t>quickly</a:t>
            </a:r>
            <a:r>
              <a:rPr lang="en-US" dirty="0"/>
              <a:t> see that a translation transformation fails to be linear.</a:t>
            </a:r>
          </a:p>
          <a:p>
            <a:endParaRPr lang="en-US" dirty="0"/>
          </a:p>
          <a:p>
            <a:r>
              <a:rPr lang="en-US" dirty="0"/>
              <a:t>In our example again, we shifted the unit square one to the right. By doing so, the corner</a:t>
            </a:r>
          </a:p>
          <a:p>
            <a:r>
              <a:rPr lang="en-US" dirty="0"/>
              <a:t>At point (0,0) was sent to the point (1,0), i.e.,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22537B-B0F3-47DB-9A8E-865BE58C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02" y="3838361"/>
            <a:ext cx="4562475" cy="952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7603D0-46B0-4E4E-BC6D-E3D4F20FAFD5}"/>
              </a:ext>
            </a:extLst>
          </p:cNvPr>
          <p:cNvSpPr txBox="1"/>
          <p:nvPr/>
        </p:nvSpPr>
        <p:spPr>
          <a:xfrm>
            <a:off x="2342573" y="5541829"/>
            <a:ext cx="768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 to the importance of this is property, it will be highlighted on the next slide.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C887D8-316E-4C4E-903F-AD92620C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227" y="3493312"/>
            <a:ext cx="1819275" cy="1876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0B624B-8D97-46A9-907D-F5161992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723" y="3429000"/>
            <a:ext cx="18192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0392DC-2CC1-4C4E-97CD-2614CCCD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/>
              <a:t>Page </a:t>
            </a:r>
            <a:fld id="{A973BAE2-7DD0-4A05-A95E-EC1444A28263}" type="slidenum">
              <a:rPr lang="en-US" b="1" smtClean="0"/>
              <a:pPr algn="l"/>
              <a:t>37</a:t>
            </a:fld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9E6303-5A5C-4DEA-977E-49827056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Key Idea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6E513-4FF9-48D6-93E6-949A1CEE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93" y="5057903"/>
            <a:ext cx="9090849" cy="1060599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A60B2B-CA52-43B1-A5C9-992B087C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83" y="1399216"/>
            <a:ext cx="7653716" cy="32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3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45E60D9-017E-4EB0-ABDC-982F2D18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38</a:t>
            </a:fld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54B6D1-3404-47DB-A983-2C857D42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0" y="2779883"/>
            <a:ext cx="3248473" cy="12857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Examples of this Definition: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E7E5-A6E5-4F47-ADD2-5B955F3F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42" y="1628966"/>
            <a:ext cx="7160212" cy="52290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7652CC-8428-4A96-8192-34876D74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20" y="59055"/>
            <a:ext cx="68865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36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0392DC-2CC1-4C4E-97CD-2614CCCD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39</a:t>
            </a:fld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9E6303-5A5C-4DEA-977E-49827056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8C6F9-D457-440C-A9DE-840F3DDC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" y="1804252"/>
            <a:ext cx="8985625" cy="26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1439C6-BCE4-40C9-820D-6FC1659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93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BA1B66-449F-4410-A783-09734C09EB0C}"/>
              </a:ext>
            </a:extLst>
          </p:cNvPr>
          <p:cNvSpPr txBox="1">
            <a:spLocks/>
          </p:cNvSpPr>
          <p:nvPr/>
        </p:nvSpPr>
        <p:spPr>
          <a:xfrm>
            <a:off x="175953" y="64338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Page </a:t>
            </a:r>
            <a:fld id="{A973BAE2-7DD0-4A05-A95E-EC1444A28263}" type="slidenum">
              <a:rPr lang="en-US" b="1" smtClean="0"/>
              <a:pPr algn="l"/>
              <a:t>4</a:t>
            </a:fld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0DDACF-3C9E-4A28-85B1-058812ACBE78}"/>
              </a:ext>
            </a:extLst>
          </p:cNvPr>
          <p:cNvCxnSpPr>
            <a:cxnSpLocks/>
          </p:cNvCxnSpPr>
          <p:nvPr/>
        </p:nvCxnSpPr>
        <p:spPr>
          <a:xfrm>
            <a:off x="1378591" y="1949527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5D1E26-99F8-40DF-AA38-A9504830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54891"/>
            <a:ext cx="7363535" cy="34614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8D8D2-DB65-4F29-AE29-A442B04169A2}"/>
              </a:ext>
            </a:extLst>
          </p:cNvPr>
          <p:cNvSpPr txBox="1"/>
          <p:nvPr/>
        </p:nvSpPr>
        <p:spPr>
          <a:xfrm>
            <a:off x="4719490" y="1266110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54052-9971-4E3A-939E-4FCAE1B15097}"/>
              </a:ext>
            </a:extLst>
          </p:cNvPr>
          <p:cNvSpPr txBox="1"/>
          <p:nvPr/>
        </p:nvSpPr>
        <p:spPr>
          <a:xfrm>
            <a:off x="1547553" y="2090834"/>
            <a:ext cx="6905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really interesting thing is how the triangular and square vertices seem</a:t>
            </a:r>
          </a:p>
          <a:p>
            <a:r>
              <a:rPr lang="en-US" dirty="0"/>
              <a:t>to have changed places – it is as though the square, in addition to being</a:t>
            </a:r>
          </a:p>
          <a:p>
            <a:r>
              <a:rPr lang="en-US" dirty="0"/>
              <a:t>stretched out of shape, was flipped.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159D8D-5B5A-48B2-81FC-20EA79EEEF9E}"/>
              </a:ext>
            </a:extLst>
          </p:cNvPr>
          <p:cNvGrpSpPr/>
          <p:nvPr/>
        </p:nvGrpSpPr>
        <p:grpSpPr>
          <a:xfrm>
            <a:off x="3878423" y="456389"/>
            <a:ext cx="6800850" cy="1234299"/>
            <a:chOff x="3878423" y="456389"/>
            <a:chExt cx="6800850" cy="12342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1DBFBD-B8EF-45CE-99E8-96D40346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8423" y="652463"/>
              <a:ext cx="6800850" cy="10382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1DB3CE-643E-4886-9DF6-DD82A6C5D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8423" y="456389"/>
              <a:ext cx="1000125" cy="40957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DD5F3E-2641-433F-9C58-7D962E3017D2}"/>
              </a:ext>
            </a:extLst>
          </p:cNvPr>
          <p:cNvSpPr txBox="1"/>
          <p:nvPr/>
        </p:nvSpPr>
        <p:spPr>
          <a:xfrm>
            <a:off x="544084" y="23763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3D2AA-7E61-46BB-B355-B4E8844289A8}"/>
              </a:ext>
            </a:extLst>
          </p:cNvPr>
          <p:cNvSpPr txBox="1"/>
          <p:nvPr/>
        </p:nvSpPr>
        <p:spPr>
          <a:xfrm>
            <a:off x="4191155" y="456389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EBB2D-A182-4911-B6D9-FF197D237D7E}"/>
              </a:ext>
            </a:extLst>
          </p:cNvPr>
          <p:cNvSpPr txBox="1"/>
          <p:nvPr/>
        </p:nvSpPr>
        <p:spPr>
          <a:xfrm>
            <a:off x="8094588" y="3246427"/>
            <a:ext cx="400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the arrows inside the squares. Note that relative distances have been preserved.</a:t>
            </a:r>
          </a:p>
        </p:txBody>
      </p:sp>
    </p:spTree>
    <p:extLst>
      <p:ext uri="{BB962C8B-B14F-4D97-AF65-F5344CB8AC3E}">
        <p14:creationId xmlns:p14="http://schemas.microsoft.com/office/powerpoint/2010/main" val="2892801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94B19C4-F194-49FA-9811-2D1DEDE6AAE6}"/>
              </a:ext>
            </a:extLst>
          </p:cNvPr>
          <p:cNvGrpSpPr/>
          <p:nvPr/>
        </p:nvGrpSpPr>
        <p:grpSpPr>
          <a:xfrm>
            <a:off x="3376609" y="71439"/>
            <a:ext cx="6257925" cy="1962150"/>
            <a:chOff x="3376609" y="71439"/>
            <a:chExt cx="6257925" cy="19621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57428A-FD77-4170-8170-54655672D312}"/>
                </a:ext>
              </a:extLst>
            </p:cNvPr>
            <p:cNvGrpSpPr/>
            <p:nvPr/>
          </p:nvGrpSpPr>
          <p:grpSpPr>
            <a:xfrm>
              <a:off x="3376609" y="71439"/>
              <a:ext cx="6257925" cy="1962150"/>
              <a:chOff x="3376611" y="46831"/>
              <a:chExt cx="6257925" cy="19621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7EFBC98-B3BF-47F7-A6A7-66B6A8EDE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6611" y="46831"/>
                <a:ext cx="6257925" cy="19621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62A4D55-AEFC-4977-8B00-DED3673B8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3437" y="880268"/>
                <a:ext cx="676275" cy="295275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6F40602-F355-45D6-8021-84E4E6803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6609" y="136788"/>
              <a:ext cx="1203780" cy="409575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A726-F870-468C-8A72-CC4F289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40</a:t>
            </a:fld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B6F9F-E0D8-488E-AC65-7BBA916F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100</a:t>
            </a:r>
            <a:endParaRPr lang="en-US" b="1" baseline="30000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7CC00D-371F-4174-962E-1FE901EFF3A4}"/>
              </a:ext>
            </a:extLst>
          </p:cNvPr>
          <p:cNvCxnSpPr>
            <a:cxnSpLocks/>
          </p:cNvCxnSpPr>
          <p:nvPr/>
        </p:nvCxnSpPr>
        <p:spPr>
          <a:xfrm flipH="1">
            <a:off x="2006367" y="1598596"/>
            <a:ext cx="8179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42CF6D-4FC6-4297-8E0C-EDE30CBA16C9}"/>
              </a:ext>
            </a:extLst>
          </p:cNvPr>
          <p:cNvSpPr txBox="1"/>
          <p:nvPr/>
        </p:nvSpPr>
        <p:spPr>
          <a:xfrm>
            <a:off x="4258076" y="797195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DCCE2-2F07-44D4-8B34-53CF9F8DE0FA}"/>
              </a:ext>
            </a:extLst>
          </p:cNvPr>
          <p:cNvSpPr txBox="1"/>
          <p:nvPr/>
        </p:nvSpPr>
        <p:spPr>
          <a:xfrm>
            <a:off x="175953" y="175685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A9966A-8BEC-4ABB-B523-4A422F28DE4D}"/>
              </a:ext>
            </a:extLst>
          </p:cNvPr>
          <p:cNvGrpSpPr/>
          <p:nvPr/>
        </p:nvGrpSpPr>
        <p:grpSpPr>
          <a:xfrm>
            <a:off x="1393835" y="1680846"/>
            <a:ext cx="6848475" cy="5095875"/>
            <a:chOff x="3081335" y="1690686"/>
            <a:chExt cx="6848475" cy="5095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6BED49-ACA6-42B4-9012-870126AF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1335" y="1690686"/>
              <a:ext cx="6848475" cy="509587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23CBF7B-E27E-4AFB-ADB7-0EE589FD9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6609" y="1758561"/>
              <a:ext cx="1019222" cy="182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54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5254677-B946-46C1-92CB-62199F54D34C}"/>
              </a:ext>
            </a:extLst>
          </p:cNvPr>
          <p:cNvGrpSpPr/>
          <p:nvPr/>
        </p:nvGrpSpPr>
        <p:grpSpPr>
          <a:xfrm>
            <a:off x="3140672" y="71439"/>
            <a:ext cx="6493862" cy="2174872"/>
            <a:chOff x="3140672" y="71439"/>
            <a:chExt cx="6493862" cy="21748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A040D6-D3FB-4AF8-83C9-586004F22696}"/>
                </a:ext>
              </a:extLst>
            </p:cNvPr>
            <p:cNvGrpSpPr/>
            <p:nvPr/>
          </p:nvGrpSpPr>
          <p:grpSpPr>
            <a:xfrm>
              <a:off x="3140672" y="71439"/>
              <a:ext cx="6493862" cy="2174872"/>
              <a:chOff x="3140672" y="71439"/>
              <a:chExt cx="6493862" cy="217487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57428A-FD77-4170-8170-54655672D312}"/>
                  </a:ext>
                </a:extLst>
              </p:cNvPr>
              <p:cNvGrpSpPr/>
              <p:nvPr/>
            </p:nvGrpSpPr>
            <p:grpSpPr>
              <a:xfrm>
                <a:off x="3376609" y="71439"/>
                <a:ext cx="6257925" cy="1962150"/>
                <a:chOff x="3376611" y="46831"/>
                <a:chExt cx="6257925" cy="196215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7EFBC98-B3BF-47F7-A6A7-66B6A8EDEF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76611" y="46831"/>
                  <a:ext cx="6257925" cy="196215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62A4D55-AEFC-4977-8B00-DED3673B8A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53437" y="880268"/>
                  <a:ext cx="676275" cy="295275"/>
                </a:xfrm>
                <a:prstGeom prst="rect">
                  <a:avLst/>
                </a:prstGeom>
              </p:spPr>
            </p:pic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A2F7E41-D3A6-41C0-B546-7FD61CA93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0672" y="1722436"/>
                <a:ext cx="1095375" cy="523875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88836A-731D-4D69-8374-049B18886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6609" y="118268"/>
              <a:ext cx="1136668" cy="409575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A726-F870-468C-8A72-CC4F289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41</a:t>
            </a:fld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B6F9F-E0D8-488E-AC65-7BBA916F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100</a:t>
            </a:r>
            <a:endParaRPr lang="en-US" b="1" baseline="30000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7CC00D-371F-4174-962E-1FE901EFF3A4}"/>
              </a:ext>
            </a:extLst>
          </p:cNvPr>
          <p:cNvCxnSpPr>
            <a:cxnSpLocks/>
          </p:cNvCxnSpPr>
          <p:nvPr/>
        </p:nvCxnSpPr>
        <p:spPr>
          <a:xfrm flipH="1">
            <a:off x="2006367" y="1598596"/>
            <a:ext cx="8179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A6CF42-9976-4C42-81FE-5CC9AD68B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268" y="1719103"/>
            <a:ext cx="5369572" cy="48473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DF23A5-C152-4E52-AC88-0D41AD76EE89}"/>
              </a:ext>
            </a:extLst>
          </p:cNvPr>
          <p:cNvSpPr txBox="1"/>
          <p:nvPr/>
        </p:nvSpPr>
        <p:spPr>
          <a:xfrm>
            <a:off x="4107075" y="797195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3B873-E4ED-401A-B885-7E822BB0C9A9}"/>
              </a:ext>
            </a:extLst>
          </p:cNvPr>
          <p:cNvSpPr txBox="1"/>
          <p:nvPr/>
        </p:nvSpPr>
        <p:spPr>
          <a:xfrm>
            <a:off x="275957" y="1848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Check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9319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A726-F870-468C-8A72-CC4F289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42</a:t>
            </a:fld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04A2C0-5963-4854-8487-39FC27A8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53" y="1801569"/>
            <a:ext cx="6640050" cy="2827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1F9B9E-EA1A-4EE4-94AE-66693F78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95" y="2312692"/>
            <a:ext cx="7228217" cy="2434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5AAC02-2F39-4EEA-92B8-02166761D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77" y="3249513"/>
            <a:ext cx="1543050" cy="1143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EBDA20-400E-4716-83FD-5455A8F72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675" y="3577964"/>
            <a:ext cx="1066800" cy="561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B60D7E-BC85-49C0-8908-E14F521B24A1}"/>
              </a:ext>
            </a:extLst>
          </p:cNvPr>
          <p:cNvSpPr txBox="1"/>
          <p:nvPr/>
        </p:nvSpPr>
        <p:spPr>
          <a:xfrm>
            <a:off x="298151" y="1878535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Setup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077B0-014E-4946-BD8D-1BAC70E41101}"/>
              </a:ext>
            </a:extLst>
          </p:cNvPr>
          <p:cNvSpPr txBox="1"/>
          <p:nvPr/>
        </p:nvSpPr>
        <p:spPr>
          <a:xfrm>
            <a:off x="220929" y="35901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3C93C-7BB3-48AE-ABB2-473E0F44D8E1}"/>
              </a:ext>
            </a:extLst>
          </p:cNvPr>
          <p:cNvSpPr txBox="1"/>
          <p:nvPr/>
        </p:nvSpPr>
        <p:spPr>
          <a:xfrm>
            <a:off x="2099327" y="35767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231A3-469C-4004-AC5C-F240E3428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39" y="2791349"/>
            <a:ext cx="1326628" cy="29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79074-4CFD-4B63-9FB1-A7151ACCE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216" y="2809706"/>
            <a:ext cx="4721011" cy="3911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C8913-0AD0-4027-83DF-4695EE0C6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174" y="4643309"/>
            <a:ext cx="4840222" cy="443773"/>
          </a:xfrm>
          <a:prstGeom prst="rect">
            <a:avLst/>
          </a:prstGeom>
        </p:spPr>
      </p:pic>
      <p:sp>
        <p:nvSpPr>
          <p:cNvPr id="30" name="Title 2">
            <a:extLst>
              <a:ext uri="{FF2B5EF4-FFF2-40B4-BE49-F238E27FC236}">
                <a16:creationId xmlns:a16="http://schemas.microsoft.com/office/drawing/2014/main" id="{85862F6B-8378-4C94-B799-A7463BC9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101</a:t>
            </a:r>
            <a:endParaRPr lang="en-US" b="1" baseline="30000" dirty="0">
              <a:solidFill>
                <a:srgbClr val="0070C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55022-A79F-4A05-9573-C128D0A4F2D7}"/>
              </a:ext>
            </a:extLst>
          </p:cNvPr>
          <p:cNvCxnSpPr>
            <a:cxnSpLocks/>
          </p:cNvCxnSpPr>
          <p:nvPr/>
        </p:nvCxnSpPr>
        <p:spPr>
          <a:xfrm flipH="1">
            <a:off x="2006367" y="1598596"/>
            <a:ext cx="8179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B056AC-ABBC-43E2-943A-98FCBB84561A}"/>
              </a:ext>
            </a:extLst>
          </p:cNvPr>
          <p:cNvSpPr txBox="1"/>
          <p:nvPr/>
        </p:nvSpPr>
        <p:spPr>
          <a:xfrm>
            <a:off x="3632586" y="268557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1B228C-D627-4806-B98A-35626EF9B687}"/>
              </a:ext>
            </a:extLst>
          </p:cNvPr>
          <p:cNvGrpSpPr/>
          <p:nvPr/>
        </p:nvGrpSpPr>
        <p:grpSpPr>
          <a:xfrm>
            <a:off x="4581564" y="421655"/>
            <a:ext cx="6877050" cy="1135237"/>
            <a:chOff x="4581564" y="421655"/>
            <a:chExt cx="6877050" cy="11352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C1F02C2-FC11-45DC-831D-0EBC41AEB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81564" y="499617"/>
              <a:ext cx="6877050" cy="10572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7C0A330-6948-4058-99F6-7E2D2D870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81564" y="421655"/>
              <a:ext cx="1164895" cy="40957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CF3E249-DA8E-41EB-899B-5B5EA41196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9923" y="5678546"/>
            <a:ext cx="2574625" cy="69666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B56E6E-C56D-4136-B90C-61E4E955AC6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08396" y="4865196"/>
            <a:ext cx="9876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72DE96-B0E6-4BC1-B7B5-EB40C30154B7}"/>
              </a:ext>
            </a:extLst>
          </p:cNvPr>
          <p:cNvCxnSpPr>
            <a:cxnSpLocks/>
          </p:cNvCxnSpPr>
          <p:nvPr/>
        </p:nvCxnSpPr>
        <p:spPr>
          <a:xfrm flipH="1">
            <a:off x="4651780" y="6073574"/>
            <a:ext cx="15466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3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A726-F870-468C-8A72-CC4F289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43</a:t>
            </a:fld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B6F9F-E0D8-488E-AC65-7BBA916F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101</a:t>
            </a:r>
            <a:endParaRPr lang="en-US" b="1" baseline="30000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7CC00D-371F-4174-962E-1FE901EFF3A4}"/>
              </a:ext>
            </a:extLst>
          </p:cNvPr>
          <p:cNvCxnSpPr>
            <a:cxnSpLocks/>
          </p:cNvCxnSpPr>
          <p:nvPr/>
        </p:nvCxnSpPr>
        <p:spPr>
          <a:xfrm flipH="1">
            <a:off x="2006367" y="1598596"/>
            <a:ext cx="8179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F23A5-C152-4E52-AC88-0D41AD76EE89}"/>
              </a:ext>
            </a:extLst>
          </p:cNvPr>
          <p:cNvSpPr txBox="1"/>
          <p:nvPr/>
        </p:nvSpPr>
        <p:spPr>
          <a:xfrm>
            <a:off x="3632586" y="268557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B60D7E-BC85-49C0-8908-E14F521B24A1}"/>
              </a:ext>
            </a:extLst>
          </p:cNvPr>
          <p:cNvSpPr txBox="1"/>
          <p:nvPr/>
        </p:nvSpPr>
        <p:spPr>
          <a:xfrm>
            <a:off x="838200" y="21302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Wrap up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113B-66C1-4A46-AD9E-397D1AAB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15" y="1884029"/>
            <a:ext cx="7339641" cy="47054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1782F6-AD86-49DB-86D9-A06DEE51F7DE}"/>
              </a:ext>
            </a:extLst>
          </p:cNvPr>
          <p:cNvGrpSpPr/>
          <p:nvPr/>
        </p:nvGrpSpPr>
        <p:grpSpPr>
          <a:xfrm>
            <a:off x="4581564" y="421655"/>
            <a:ext cx="6877050" cy="1135237"/>
            <a:chOff x="4581564" y="421655"/>
            <a:chExt cx="6877050" cy="11352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BB5B3-3EBF-4F6A-B749-ABB41D36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1564" y="499617"/>
              <a:ext cx="6877050" cy="10572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9E202D-C04A-4F5F-AFE3-4B2B15058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1564" y="421655"/>
              <a:ext cx="116489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807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45E60D9-017E-4EB0-ABDC-982F2D18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44</a:t>
            </a:fld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54B6D1-3404-47DB-A983-2C857D42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Linear Transformation?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9CBC9-C22A-42EA-AB51-FD2B1E29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29" y="2014384"/>
            <a:ext cx="2563277" cy="117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B6573-6949-421C-A0BB-E642397FE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30" y="1757916"/>
            <a:ext cx="3760354" cy="138969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9435AC2-5B54-4ABB-9E78-DE761C03164F}"/>
              </a:ext>
            </a:extLst>
          </p:cNvPr>
          <p:cNvGrpSpPr/>
          <p:nvPr/>
        </p:nvGrpSpPr>
        <p:grpSpPr>
          <a:xfrm>
            <a:off x="2301341" y="3890803"/>
            <a:ext cx="8450529" cy="2309973"/>
            <a:chOff x="3128962" y="4330382"/>
            <a:chExt cx="7224713" cy="18703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5BED6B-1AEB-459E-9EAE-E6DF70039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8962" y="4330382"/>
              <a:ext cx="6943725" cy="14573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DDB74D7-D060-43B4-BAB1-4BB13C7C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1025" y="5553075"/>
              <a:ext cx="2152650" cy="6477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B1D06B-81A4-4BD2-A87E-7EF7497990C2}"/>
              </a:ext>
            </a:extLst>
          </p:cNvPr>
          <p:cNvSpPr txBox="1"/>
          <p:nvPr/>
        </p:nvSpPr>
        <p:spPr>
          <a:xfrm>
            <a:off x="792695" y="4689712"/>
            <a:ext cx="111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Reasoning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7989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0392DC-2CC1-4C4E-97CD-2614CCCD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45</a:t>
            </a:fld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9E6303-5A5C-4DEA-977E-49827056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88" y="31298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Key Idea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BD70F-4EE0-4F4C-BBC1-1A9EB4CE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75769"/>
            <a:ext cx="7632358" cy="3540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2C489-7A5E-4FE5-85BA-2DF95DF1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36" y="4727365"/>
            <a:ext cx="7502240" cy="16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53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7A726-F870-468C-8A72-CC4F289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46</a:t>
            </a:fld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B6F9F-E0D8-488E-AC65-7BBA916F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5" y="354808"/>
            <a:ext cx="10515600" cy="6726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102</a:t>
            </a:r>
            <a:endParaRPr lang="en-US" b="1" baseline="30000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7CC00D-371F-4174-962E-1FE901EFF3A4}"/>
              </a:ext>
            </a:extLst>
          </p:cNvPr>
          <p:cNvCxnSpPr>
            <a:cxnSpLocks/>
          </p:cNvCxnSpPr>
          <p:nvPr/>
        </p:nvCxnSpPr>
        <p:spPr>
          <a:xfrm flipH="1">
            <a:off x="2196867" y="3151171"/>
            <a:ext cx="8179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F23A5-C152-4E52-AC88-0D41AD76EE89}"/>
              </a:ext>
            </a:extLst>
          </p:cNvPr>
          <p:cNvSpPr txBox="1"/>
          <p:nvPr/>
        </p:nvSpPr>
        <p:spPr>
          <a:xfrm>
            <a:off x="1722378" y="1880839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B60D7E-BC85-49C0-8908-E14F521B24A1}"/>
              </a:ext>
            </a:extLst>
          </p:cNvPr>
          <p:cNvSpPr txBox="1"/>
          <p:nvPr/>
        </p:nvSpPr>
        <p:spPr>
          <a:xfrm>
            <a:off x="1667628" y="370682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EEF140-1E2E-4204-8F92-7CBDD22F8CB2}"/>
              </a:ext>
            </a:extLst>
          </p:cNvPr>
          <p:cNvGrpSpPr/>
          <p:nvPr/>
        </p:nvGrpSpPr>
        <p:grpSpPr>
          <a:xfrm>
            <a:off x="2671356" y="3353879"/>
            <a:ext cx="7704777" cy="3286259"/>
            <a:chOff x="3214687" y="3353880"/>
            <a:chExt cx="6829425" cy="27516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962D38-FA77-4566-9576-C7F418448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687" y="3429000"/>
              <a:ext cx="6829425" cy="26765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B6ADCE-E1BD-49B1-B038-DB7D4C9A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576" y="3353880"/>
              <a:ext cx="1000125" cy="40957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2CF161-5586-4F07-9EAD-DD8FEBC6C951}"/>
              </a:ext>
            </a:extLst>
          </p:cNvPr>
          <p:cNvGrpSpPr/>
          <p:nvPr/>
        </p:nvGrpSpPr>
        <p:grpSpPr>
          <a:xfrm>
            <a:off x="2671356" y="1240485"/>
            <a:ext cx="8669659" cy="1632853"/>
            <a:chOff x="3028950" y="1240485"/>
            <a:chExt cx="8067675" cy="13550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86E811B-A467-4AB3-85D8-DE50C9B9707F}"/>
                </a:ext>
              </a:extLst>
            </p:cNvPr>
            <p:cNvGrpSpPr/>
            <p:nvPr/>
          </p:nvGrpSpPr>
          <p:grpSpPr>
            <a:xfrm>
              <a:off x="3028950" y="1281064"/>
              <a:ext cx="8067675" cy="1314450"/>
              <a:chOff x="3028950" y="1281064"/>
              <a:chExt cx="8067675" cy="13144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84D963C-25F6-4C39-83B4-0E5EE1C4A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8950" y="1281064"/>
                <a:ext cx="6877050" cy="13144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33557F-16CA-47A1-ABCC-CFFED78D5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5375" y="1871614"/>
                <a:ext cx="2381250" cy="7239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30931F8-FE78-48D7-8C61-3C22A48B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8951" y="1240485"/>
              <a:ext cx="1115210" cy="346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457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1439C6-BCE4-40C9-820D-6FC1659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94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BA1B66-449F-4410-A783-09734C09EB0C}"/>
              </a:ext>
            </a:extLst>
          </p:cNvPr>
          <p:cNvSpPr txBox="1">
            <a:spLocks/>
          </p:cNvSpPr>
          <p:nvPr/>
        </p:nvSpPr>
        <p:spPr>
          <a:xfrm>
            <a:off x="175953" y="64338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Page </a:t>
            </a:r>
            <a:fld id="{A973BAE2-7DD0-4A05-A95E-EC1444A28263}" type="slidenum">
              <a:rPr lang="en-US" b="1" smtClean="0"/>
              <a:pPr algn="l"/>
              <a:t>5</a:t>
            </a:fld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0DDACF-3C9E-4A28-85B1-058812ACBE78}"/>
              </a:ext>
            </a:extLst>
          </p:cNvPr>
          <p:cNvCxnSpPr>
            <a:cxnSpLocks/>
          </p:cNvCxnSpPr>
          <p:nvPr/>
        </p:nvCxnSpPr>
        <p:spPr>
          <a:xfrm>
            <a:off x="1157662" y="1654986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B680FD-4DB1-4E5A-93A9-80EE28750C22}"/>
              </a:ext>
            </a:extLst>
          </p:cNvPr>
          <p:cNvSpPr txBox="1"/>
          <p:nvPr/>
        </p:nvSpPr>
        <p:spPr>
          <a:xfrm>
            <a:off x="4652378" y="1255039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F937B-3522-4F47-AA9D-5BE7B1D205E5}"/>
              </a:ext>
            </a:extLst>
          </p:cNvPr>
          <p:cNvSpPr txBox="1"/>
          <p:nvPr/>
        </p:nvSpPr>
        <p:spPr>
          <a:xfrm>
            <a:off x="321316" y="201302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4BE6E9D-4B3B-4475-82FB-BB6A2EB0D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029" y="1724270"/>
            <a:ext cx="6050155" cy="5005282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5C5A76-36EE-4D3C-A2B4-36EEBBFF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176" y="867578"/>
            <a:ext cx="1247775" cy="571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ACE20D-0181-4992-8C64-07D49B9D0D4A}"/>
              </a:ext>
            </a:extLst>
          </p:cNvPr>
          <p:cNvSpPr txBox="1"/>
          <p:nvPr/>
        </p:nvSpPr>
        <p:spPr>
          <a:xfrm>
            <a:off x="3846456" y="436295"/>
            <a:ext cx="717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the transformed unit square after it has been transformed by A, where</a:t>
            </a:r>
          </a:p>
        </p:txBody>
      </p:sp>
    </p:spTree>
    <p:extLst>
      <p:ext uri="{BB962C8B-B14F-4D97-AF65-F5344CB8AC3E}">
        <p14:creationId xmlns:p14="http://schemas.microsoft.com/office/powerpoint/2010/main" val="221474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1BF7-58C9-4977-B499-6BECA023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Questions to Consider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424EA9-ACA6-47E5-A407-6BFBA909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6</a:t>
            </a:fld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05103-A0DA-4B8E-8314-F97BBF24A9C5}"/>
              </a:ext>
            </a:extLst>
          </p:cNvPr>
          <p:cNvSpPr txBox="1"/>
          <p:nvPr/>
        </p:nvSpPr>
        <p:spPr>
          <a:xfrm>
            <a:off x="1988191" y="1840906"/>
            <a:ext cx="8330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broached the topic of how the Cartesian plane can be transformed via multiplication by a 2×2 matrix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25E8D-9DB8-4622-94A8-7C8894D0D8D1}"/>
                  </a:ext>
                </a:extLst>
              </p:cNvPr>
              <p:cNvSpPr txBox="1"/>
              <p:nvPr/>
            </p:nvSpPr>
            <p:spPr>
              <a:xfrm>
                <a:off x="1988191" y="3086395"/>
                <a:ext cx="839742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Suppose we want to transfer the Cartesian plane in a known way (for instance,</a:t>
                </a:r>
              </a:p>
              <a:p>
                <a:r>
                  <a:rPr lang="en-US" dirty="0"/>
                  <a:t>we may want to rotate the plane counterclockwise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). How do we find the matrix (if</a:t>
                </a:r>
              </a:p>
              <a:p>
                <a:r>
                  <a:rPr lang="en-US" dirty="0"/>
                  <a:t>one even exists) which performs this transformation?</a:t>
                </a:r>
              </a:p>
              <a:p>
                <a:endParaRPr lang="en-US" dirty="0"/>
              </a:p>
              <a:p>
                <a:r>
                  <a:rPr lang="en-US" dirty="0"/>
                  <a:t>2. How does knowing the unit square is transformed really help in understanding</a:t>
                </a:r>
              </a:p>
              <a:p>
                <a:r>
                  <a:rPr lang="en-US" dirty="0"/>
                  <a:t>How the entire plane is transformed?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25E8D-9DB8-4622-94A8-7C8894D0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91" y="3086395"/>
                <a:ext cx="8397427" cy="1754326"/>
              </a:xfrm>
              <a:prstGeom prst="rect">
                <a:avLst/>
              </a:prstGeom>
              <a:blipFill>
                <a:blip r:embed="rId2"/>
                <a:stretch>
                  <a:fillRect l="-581" t="-173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09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1CAE-4545-49C6-A593-FDF843D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Groundwork for Answering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E2E6-095F-4A40-84FA-63F6D988E64C}"/>
              </a:ext>
            </a:extLst>
          </p:cNvPr>
          <p:cNvSpPr txBox="1">
            <a:spLocks/>
          </p:cNvSpPr>
          <p:nvPr/>
        </p:nvSpPr>
        <p:spPr>
          <a:xfrm>
            <a:off x="175953" y="64338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Page </a:t>
            </a:r>
            <a:fld id="{A973BAE2-7DD0-4A05-A95E-EC1444A28263}" type="slidenum">
              <a:rPr lang="en-US" b="1" smtClean="0"/>
              <a:pPr algn="l"/>
              <a:t>7</a:t>
            </a:fld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B8C05-AFC9-4F28-A80F-7BD1206A4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51" y="2409054"/>
            <a:ext cx="7091311" cy="318447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84E13-803B-4721-8E07-FC466A6877BC}"/>
              </a:ext>
            </a:extLst>
          </p:cNvPr>
          <p:cNvCxnSpPr>
            <a:cxnSpLocks/>
          </p:cNvCxnSpPr>
          <p:nvPr/>
        </p:nvCxnSpPr>
        <p:spPr>
          <a:xfrm>
            <a:off x="9415462" y="3520867"/>
            <a:ext cx="651483" cy="34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F20219-4716-497D-80D4-1F2B1ACF199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9415462" y="4001293"/>
            <a:ext cx="651483" cy="24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A424FF-8DBE-4538-A58B-A29686496571}"/>
              </a:ext>
            </a:extLst>
          </p:cNvPr>
          <p:cNvSpPr txBox="1"/>
          <p:nvPr/>
        </p:nvSpPr>
        <p:spPr>
          <a:xfrm>
            <a:off x="10066945" y="3678127"/>
            <a:ext cx="188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Explanation given</a:t>
            </a:r>
          </a:p>
          <a:p>
            <a:r>
              <a:rPr lang="en-US" dirty="0"/>
              <a:t>on next slide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84C23-3018-4650-9E3D-89A34065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" y="2595914"/>
            <a:ext cx="2176839" cy="16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C5726-B8F5-4F3C-B7D4-D59AAE44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15" y="902310"/>
            <a:ext cx="1859129" cy="14381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B2BAF-C864-43B4-8121-6AF6C308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67" y="255514"/>
            <a:ext cx="10515600" cy="6658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Further explanation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EF4A68-60C4-4BFE-AFD4-1A0A4251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8</a:t>
            </a:fld>
            <a:endParaRPr lang="en-US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6F9638-DEF6-4650-9938-ABE32691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90" y="1225870"/>
            <a:ext cx="1019175" cy="2952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262146-655E-4AC6-8BE8-6273927CF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192896"/>
            <a:ext cx="6771631" cy="496941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2929DC-AD18-4A75-933B-C39929CD428B}"/>
                  </a:ext>
                </a:extLst>
              </p:cNvPr>
              <p:cNvSpPr txBox="1"/>
              <p:nvPr/>
            </p:nvSpPr>
            <p:spPr>
              <a:xfrm>
                <a:off x="5748722" y="3843444"/>
                <a:ext cx="597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revisit our question 1: “how do we find the matrix that performs a given transformation on the Cartesian plane?”</a:t>
                </a:r>
              </a:p>
              <a:p>
                <a:endParaRPr lang="en-US" dirty="0"/>
              </a:p>
              <a:p>
                <a:r>
                  <a:rPr lang="en-US" dirty="0"/>
                  <a:t>Can you see how what we just did leads us to the answer?</a:t>
                </a:r>
              </a:p>
              <a:p>
                <a:endParaRPr lang="en-US" dirty="0"/>
              </a:p>
              <a:p>
                <a:r>
                  <a:rPr lang="en-US" dirty="0"/>
                  <a:t>By matrix multiplication mechanics, vector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goes to the first column of A, and vector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goes to the second column of A the.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2929DC-AD18-4A75-933B-C39929CD4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22" y="3843444"/>
                <a:ext cx="5974008" cy="2585323"/>
              </a:xfrm>
              <a:prstGeom prst="rect">
                <a:avLst/>
              </a:prstGeom>
              <a:blipFill>
                <a:blip r:embed="rId5"/>
                <a:stretch>
                  <a:fillRect l="-816" t="-1176" r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004FB-1904-428A-8DC3-B82D739A32CF}"/>
              </a:ext>
            </a:extLst>
          </p:cNvPr>
          <p:cNvCxnSpPr>
            <a:cxnSpLocks/>
          </p:cNvCxnSpPr>
          <p:nvPr/>
        </p:nvCxnSpPr>
        <p:spPr>
          <a:xfrm flipH="1" flipV="1">
            <a:off x="4300410" y="4075478"/>
            <a:ext cx="1448312" cy="13144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F39D2F-F117-4847-80A0-EB1A8C06216C}"/>
              </a:ext>
            </a:extLst>
          </p:cNvPr>
          <p:cNvCxnSpPr>
            <a:cxnSpLocks/>
          </p:cNvCxnSpPr>
          <p:nvPr/>
        </p:nvCxnSpPr>
        <p:spPr>
          <a:xfrm flipH="1" flipV="1">
            <a:off x="4300410" y="5679979"/>
            <a:ext cx="1405353" cy="18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6FEDC0-D737-4B63-94EA-DB2D1295E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5038" y="715587"/>
            <a:ext cx="3199888" cy="287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76F063-CA1D-4847-BA97-476622CA435B}"/>
                  </a:ext>
                </a:extLst>
              </p:cNvPr>
              <p:cNvSpPr txBox="1"/>
              <p:nvPr/>
            </p:nvSpPr>
            <p:spPr>
              <a:xfrm>
                <a:off x="10932910" y="1906346"/>
                <a:ext cx="368178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76F063-CA1D-4847-BA97-476622CA4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910" y="1906346"/>
                <a:ext cx="368178" cy="492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4D92C-2D07-4315-BF1C-8F5BF570FAF8}"/>
                  </a:ext>
                </a:extLst>
              </p:cNvPr>
              <p:cNvSpPr txBox="1"/>
              <p:nvPr/>
            </p:nvSpPr>
            <p:spPr>
              <a:xfrm>
                <a:off x="9406587" y="1698372"/>
                <a:ext cx="355417" cy="41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4D92C-2D07-4315-BF1C-8F5BF570F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587" y="1698372"/>
                <a:ext cx="355417" cy="415948"/>
              </a:xfrm>
              <a:prstGeom prst="rect">
                <a:avLst/>
              </a:prstGeom>
              <a:blipFill>
                <a:blip r:embed="rId8"/>
                <a:stretch>
                  <a:fillRect t="-2941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15D8B-C914-46FD-BA73-8BC35ED9C19A}"/>
              </a:ext>
            </a:extLst>
          </p:cNvPr>
          <p:cNvCxnSpPr>
            <a:cxnSpLocks/>
          </p:cNvCxnSpPr>
          <p:nvPr/>
        </p:nvCxnSpPr>
        <p:spPr>
          <a:xfrm>
            <a:off x="7952890" y="1822597"/>
            <a:ext cx="1630888" cy="4296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8EC383-FC9A-4777-9BC4-28F3E42FBFFD}"/>
              </a:ext>
            </a:extLst>
          </p:cNvPr>
          <p:cNvCxnSpPr>
            <a:cxnSpLocks/>
          </p:cNvCxnSpPr>
          <p:nvPr/>
        </p:nvCxnSpPr>
        <p:spPr>
          <a:xfrm>
            <a:off x="7519236" y="1426866"/>
            <a:ext cx="3343100" cy="4362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53A2EE-C879-4147-B4CD-3347C1243C8A}"/>
                  </a:ext>
                </a:extLst>
              </p:cNvPr>
              <p:cNvSpPr txBox="1"/>
              <p:nvPr/>
            </p:nvSpPr>
            <p:spPr>
              <a:xfrm>
                <a:off x="7064609" y="1274667"/>
                <a:ext cx="35606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53A2EE-C879-4147-B4CD-3347C1243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09" y="1274667"/>
                <a:ext cx="356060" cy="492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BF8C4D-9BE9-49E8-BFD8-CBBBEE5FAC83}"/>
                  </a:ext>
                </a:extLst>
              </p:cNvPr>
              <p:cNvSpPr txBox="1"/>
              <p:nvPr/>
            </p:nvSpPr>
            <p:spPr>
              <a:xfrm>
                <a:off x="7596830" y="1863075"/>
                <a:ext cx="35606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BF8C4D-9BE9-49E8-BFD8-CBBBEE5FA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830" y="1863075"/>
                <a:ext cx="356060" cy="4929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42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92E1D9-43DC-4A1E-B332-44C3ACBC6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90" y="1509019"/>
            <a:ext cx="7965713" cy="5107363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0E88CBB-0DBB-47E6-B53E-22780B4CBBA1}"/>
              </a:ext>
            </a:extLst>
          </p:cNvPr>
          <p:cNvGrpSpPr/>
          <p:nvPr/>
        </p:nvGrpSpPr>
        <p:grpSpPr>
          <a:xfrm>
            <a:off x="4118269" y="362995"/>
            <a:ext cx="7431401" cy="841896"/>
            <a:chOff x="4378837" y="623331"/>
            <a:chExt cx="6829425" cy="6331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7C344B-84EE-47DD-B8F9-BD9F81D94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8837" y="799306"/>
              <a:ext cx="6829425" cy="4572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1338DD-8F14-43ED-BB40-796D8189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8837" y="623331"/>
              <a:ext cx="1000125" cy="4095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7FF14-2187-422B-ABC2-5CF935DA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48" y="184049"/>
            <a:ext cx="2893043" cy="70737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DCA9-68E8-49F6-B2D1-5EBEC50B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5953" y="6433820"/>
            <a:ext cx="2743200" cy="365125"/>
          </a:xfrm>
        </p:spPr>
        <p:txBody>
          <a:bodyPr/>
          <a:lstStyle/>
          <a:p>
            <a:pPr algn="l"/>
            <a:r>
              <a:rPr lang="en-US" b="1" dirty="0"/>
              <a:t>Page </a:t>
            </a:r>
            <a:fld id="{A973BAE2-7DD0-4A05-A95E-EC1444A28263}" type="slidenum">
              <a:rPr lang="en-US" b="1" smtClean="0"/>
              <a:pPr algn="l"/>
              <a:t>9</a:t>
            </a:fld>
            <a:endParaRPr lang="en-US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3D67AE-08EA-4288-9D7C-3019261AB652}"/>
              </a:ext>
            </a:extLst>
          </p:cNvPr>
          <p:cNvCxnSpPr>
            <a:cxnSpLocks/>
          </p:cNvCxnSpPr>
          <p:nvPr/>
        </p:nvCxnSpPr>
        <p:spPr>
          <a:xfrm>
            <a:off x="3169291" y="1472325"/>
            <a:ext cx="8184509" cy="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B2E468-A957-4D13-9E1C-0D95EDEA79B8}"/>
              </a:ext>
            </a:extLst>
          </p:cNvPr>
          <p:cNvSpPr txBox="1"/>
          <p:nvPr/>
        </p:nvSpPr>
        <p:spPr>
          <a:xfrm>
            <a:off x="3169291" y="253999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Problem</a:t>
            </a:r>
            <a:endParaRPr lang="en-US" sz="20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568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31307</TotalTime>
  <Words>989</Words>
  <Application>Microsoft Office PowerPoint</Application>
  <PresentationFormat>Widescreen</PresentationFormat>
  <Paragraphs>198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Transformation of the Cartesian Plane</vt:lpstr>
      <vt:lpstr>Transitioning to a New Topic</vt:lpstr>
      <vt:lpstr>Example 93</vt:lpstr>
      <vt:lpstr>Example 93</vt:lpstr>
      <vt:lpstr>Example 94</vt:lpstr>
      <vt:lpstr>Questions to Consider</vt:lpstr>
      <vt:lpstr>Groundwork for Answering Questions</vt:lpstr>
      <vt:lpstr>Further explanation</vt:lpstr>
      <vt:lpstr>Example 95</vt:lpstr>
      <vt:lpstr>Example 95</vt:lpstr>
      <vt:lpstr>Transformation of a Point : Method 1</vt:lpstr>
      <vt:lpstr>Transformation of a Point : Method 2</vt:lpstr>
      <vt:lpstr>Example 96</vt:lpstr>
      <vt:lpstr>Example 96</vt:lpstr>
      <vt:lpstr>2D Matrix Transformations</vt:lpstr>
      <vt:lpstr>Stretches</vt:lpstr>
      <vt:lpstr>Shears</vt:lpstr>
      <vt:lpstr>Reflections</vt:lpstr>
      <vt:lpstr>Rotation</vt:lpstr>
      <vt:lpstr>Projections</vt:lpstr>
      <vt:lpstr>Example 97</vt:lpstr>
      <vt:lpstr>Example 97</vt:lpstr>
      <vt:lpstr>5.2 Properties of Linear Transformation</vt:lpstr>
      <vt:lpstr>Translation vs Transformation</vt:lpstr>
      <vt:lpstr>Transformation = Function</vt:lpstr>
      <vt:lpstr>Transformation = Function</vt:lpstr>
      <vt:lpstr>Definition</vt:lpstr>
      <vt:lpstr>Linear Transformation?</vt:lpstr>
      <vt:lpstr>Example 98</vt:lpstr>
      <vt:lpstr>Example 99</vt:lpstr>
      <vt:lpstr>Example 99</vt:lpstr>
      <vt:lpstr>Example 99</vt:lpstr>
      <vt:lpstr>Theorem</vt:lpstr>
      <vt:lpstr>Definition</vt:lpstr>
      <vt:lpstr>Revisiting Our Original Example</vt:lpstr>
      <vt:lpstr>Revisiting Our Original Example (cont)</vt:lpstr>
      <vt:lpstr>Key Idea</vt:lpstr>
      <vt:lpstr>Examples of this Definition:</vt:lpstr>
      <vt:lpstr>Theorem</vt:lpstr>
      <vt:lpstr>Example 100</vt:lpstr>
      <vt:lpstr>Example 100</vt:lpstr>
      <vt:lpstr>Example 101</vt:lpstr>
      <vt:lpstr>Example 101</vt:lpstr>
      <vt:lpstr>Linear Transformation?</vt:lpstr>
      <vt:lpstr>Key Idea</vt:lpstr>
      <vt:lpstr>Example 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Cyr</dc:creator>
  <cp:lastModifiedBy>MARGIE</cp:lastModifiedBy>
  <cp:revision>36</cp:revision>
  <dcterms:created xsi:type="dcterms:W3CDTF">2020-10-08T21:07:11Z</dcterms:created>
  <dcterms:modified xsi:type="dcterms:W3CDTF">2022-11-28T06:07:28Z</dcterms:modified>
</cp:coreProperties>
</file>