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8" r:id="rId5"/>
    <p:sldId id="278" r:id="rId6"/>
    <p:sldId id="264" r:id="rId7"/>
    <p:sldId id="261" r:id="rId8"/>
    <p:sldId id="259" r:id="rId9"/>
    <p:sldId id="279" r:id="rId10"/>
    <p:sldId id="280" r:id="rId11"/>
    <p:sldId id="281" r:id="rId12"/>
    <p:sldId id="282" r:id="rId13"/>
    <p:sldId id="283" r:id="rId14"/>
    <p:sldId id="288" r:id="rId15"/>
    <p:sldId id="289" r:id="rId16"/>
    <p:sldId id="285" r:id="rId17"/>
    <p:sldId id="286" r:id="rId18"/>
    <p:sldId id="287" r:id="rId19"/>
    <p:sldId id="284" r:id="rId20"/>
    <p:sldId id="260" r:id="rId21"/>
    <p:sldId id="263" r:id="rId22"/>
    <p:sldId id="262" r:id="rId23"/>
    <p:sldId id="265" r:id="rId24"/>
    <p:sldId id="266" r:id="rId25"/>
    <p:sldId id="267" r:id="rId26"/>
    <p:sldId id="268" r:id="rId27"/>
    <p:sldId id="269" r:id="rId28"/>
    <p:sldId id="270" r:id="rId29"/>
    <p:sldId id="271" r:id="rId30"/>
    <p:sldId id="272" r:id="rId31"/>
    <p:sldId id="273" r:id="rId32"/>
    <p:sldId id="275" r:id="rId33"/>
    <p:sldId id="276" r:id="rId34"/>
    <p:sldId id="2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02" d="100"/>
          <a:sy n="102" d="100"/>
        </p:scale>
        <p:origin x="12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56CB9E-EC42-4409-823E-EE7C39E6CB3E}"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1AC6-3ECA-4D29-AC10-E079E6BB4A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07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56CB9E-EC42-4409-823E-EE7C39E6CB3E}"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1AC6-3ECA-4D29-AC10-E079E6BB4A2A}" type="slidenum">
              <a:rPr lang="en-US" smtClean="0"/>
              <a:t>‹#›</a:t>
            </a:fld>
            <a:endParaRPr lang="en-US"/>
          </a:p>
        </p:txBody>
      </p:sp>
    </p:spTree>
    <p:extLst>
      <p:ext uri="{BB962C8B-B14F-4D97-AF65-F5344CB8AC3E}">
        <p14:creationId xmlns:p14="http://schemas.microsoft.com/office/powerpoint/2010/main" val="168377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56CB9E-EC42-4409-823E-EE7C39E6CB3E}"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1AC6-3ECA-4D29-AC10-E079E6BB4A2A}" type="slidenum">
              <a:rPr lang="en-US" smtClean="0"/>
              <a:t>‹#›</a:t>
            </a:fld>
            <a:endParaRPr lang="en-US"/>
          </a:p>
        </p:txBody>
      </p:sp>
    </p:spTree>
    <p:extLst>
      <p:ext uri="{BB962C8B-B14F-4D97-AF65-F5344CB8AC3E}">
        <p14:creationId xmlns:p14="http://schemas.microsoft.com/office/powerpoint/2010/main" val="1127017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solidFill>
                  <a:schemeClr val="accent1">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5479FDD8-072B-4BF2-9BE1-E690FC55A88E}"/>
              </a:ext>
            </a:extLst>
          </p:cNvPr>
          <p:cNvCxnSpPr>
            <a:cxnSpLocks/>
          </p:cNvCxnSpPr>
          <p:nvPr userDrawn="1"/>
        </p:nvCxnSpPr>
        <p:spPr>
          <a:xfrm>
            <a:off x="122550" y="1521028"/>
            <a:ext cx="119154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8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itle 9">
            <a:extLst>
              <a:ext uri="{FF2B5EF4-FFF2-40B4-BE49-F238E27FC236}">
                <a16:creationId xmlns:a16="http://schemas.microsoft.com/office/drawing/2014/main" id="{E3E4B1C5-4BD3-4600-B8D4-5DEDBCB3C4E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62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1975" y="286603"/>
            <a:ext cx="11896627" cy="1070857"/>
          </a:xfrm>
        </p:spPr>
        <p:txBody>
          <a:bodyPr/>
          <a:lstStyle>
            <a:lvl1pPr>
              <a:defRPr b="1"/>
            </a:lvl1pPr>
          </a:lstStyle>
          <a:p>
            <a:r>
              <a:rPr lang="en-US"/>
              <a:t>Click to edit Master title style</a:t>
            </a:r>
            <a:endParaRPr lang="en-US" dirty="0"/>
          </a:p>
        </p:txBody>
      </p:sp>
      <p:sp>
        <p:nvSpPr>
          <p:cNvPr id="3" name="Content Placeholder 2"/>
          <p:cNvSpPr>
            <a:spLocks noGrp="1"/>
          </p:cNvSpPr>
          <p:nvPr>
            <p:ph sz="half" idx="1"/>
          </p:nvPr>
        </p:nvSpPr>
        <p:spPr>
          <a:xfrm>
            <a:off x="131974" y="1676052"/>
            <a:ext cx="5778632" cy="46086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6001" y="1676052"/>
            <a:ext cx="5932602" cy="46086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56CB9E-EC42-4409-823E-EE7C39E6CB3E}"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1AC6-3ECA-4D29-AC10-E079E6BB4A2A}" type="slidenum">
              <a:rPr lang="en-US" smtClean="0"/>
              <a:t>‹#›</a:t>
            </a:fld>
            <a:endParaRPr lang="en-US"/>
          </a:p>
        </p:txBody>
      </p:sp>
    </p:spTree>
    <p:extLst>
      <p:ext uri="{BB962C8B-B14F-4D97-AF65-F5344CB8AC3E}">
        <p14:creationId xmlns:p14="http://schemas.microsoft.com/office/powerpoint/2010/main" val="100704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56CB9E-EC42-4409-823E-EE7C39E6CB3E}" type="datetimeFigureOut">
              <a:rPr lang="en-US" smtClean="0"/>
              <a:t>4/25/2021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331AC6-3ECA-4D29-AC10-E079E6BB4A2A}" type="slidenum">
              <a:rPr lang="en-US" smtClean="0"/>
              <a:t>‹#›</a:t>
            </a:fld>
            <a:endParaRPr lang="en-US"/>
          </a:p>
        </p:txBody>
      </p:sp>
    </p:spTree>
    <p:extLst>
      <p:ext uri="{BB962C8B-B14F-4D97-AF65-F5344CB8AC3E}">
        <p14:creationId xmlns:p14="http://schemas.microsoft.com/office/powerpoint/2010/main" val="41738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56CB9E-EC42-4409-823E-EE7C39E6CB3E}" type="datetimeFigureOut">
              <a:rPr lang="en-US" smtClean="0"/>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331AC6-3ECA-4D29-AC10-E079E6BB4A2A}" type="slidenum">
              <a:rPr lang="en-US" smtClean="0"/>
              <a:t>‹#›</a:t>
            </a:fld>
            <a:endParaRPr lang="en-US"/>
          </a:p>
        </p:txBody>
      </p:sp>
    </p:spTree>
    <p:extLst>
      <p:ext uri="{BB962C8B-B14F-4D97-AF65-F5344CB8AC3E}">
        <p14:creationId xmlns:p14="http://schemas.microsoft.com/office/powerpoint/2010/main" val="412942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56CB9E-EC42-4409-823E-EE7C39E6CB3E}" type="datetimeFigureOut">
              <a:rPr lang="en-US" smtClean="0"/>
              <a:t>4/25/2021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E331AC6-3ECA-4D29-AC10-E079E6BB4A2A}" type="slidenum">
              <a:rPr lang="en-US" smtClean="0"/>
              <a:t>‹#›</a:t>
            </a:fld>
            <a:endParaRPr lang="en-US"/>
          </a:p>
        </p:txBody>
      </p:sp>
    </p:spTree>
    <p:extLst>
      <p:ext uri="{BB962C8B-B14F-4D97-AF65-F5344CB8AC3E}">
        <p14:creationId xmlns:p14="http://schemas.microsoft.com/office/powerpoint/2010/main" val="329629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56CB9E-EC42-4409-823E-EE7C39E6CB3E}" type="datetimeFigureOut">
              <a:rPr lang="en-US" smtClean="0"/>
              <a:t>4/25/2021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E331AC6-3ECA-4D29-AC10-E079E6BB4A2A}" type="slidenum">
              <a:rPr lang="en-US" smtClean="0"/>
              <a:t>‹#›</a:t>
            </a:fld>
            <a:endParaRPr lang="en-US"/>
          </a:p>
        </p:txBody>
      </p:sp>
    </p:spTree>
    <p:extLst>
      <p:ext uri="{BB962C8B-B14F-4D97-AF65-F5344CB8AC3E}">
        <p14:creationId xmlns:p14="http://schemas.microsoft.com/office/powerpoint/2010/main" val="62752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56CB9E-EC42-4409-823E-EE7C39E6CB3E}"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1AC6-3ECA-4D29-AC10-E079E6BB4A2A}" type="slidenum">
              <a:rPr lang="en-US" smtClean="0"/>
              <a:t>‹#›</a:t>
            </a:fld>
            <a:endParaRPr lang="en-US"/>
          </a:p>
        </p:txBody>
      </p:sp>
    </p:spTree>
    <p:extLst>
      <p:ext uri="{BB962C8B-B14F-4D97-AF65-F5344CB8AC3E}">
        <p14:creationId xmlns:p14="http://schemas.microsoft.com/office/powerpoint/2010/main" val="157369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538592"/>
            <a:ext cx="12192000" cy="3194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flipV="1">
            <a:off x="0" y="6571380"/>
            <a:ext cx="1219200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52487" y="286604"/>
            <a:ext cx="11462993" cy="108971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2487" y="1665743"/>
            <a:ext cx="11462993" cy="4569473"/>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56CB9E-EC42-4409-823E-EE7C39E6CB3E}" type="datetimeFigureOut">
              <a:rPr lang="en-US" smtClean="0"/>
              <a:t>4/25/2021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E331AC6-3ECA-4D29-AC10-E079E6BB4A2A}" type="slidenum">
              <a:rPr lang="en-US" smtClean="0"/>
              <a:t>‹#›</a:t>
            </a:fld>
            <a:endParaRPr lang="en-US"/>
          </a:p>
        </p:txBody>
      </p:sp>
    </p:spTree>
    <p:extLst>
      <p:ext uri="{BB962C8B-B14F-4D97-AF65-F5344CB8AC3E}">
        <p14:creationId xmlns:p14="http://schemas.microsoft.com/office/powerpoint/2010/main" val="1995125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b="1" kern="1200" spc="-50" baseline="0">
          <a:solidFill>
            <a:schemeClr val="accent1">
              <a:lumMod val="50000"/>
            </a:schemeClr>
          </a:solidFill>
          <a:latin typeface="Adobe Fan Heiti Std B" panose="020B0700000000000000" pitchFamily="34" charset="-128"/>
          <a:ea typeface="Adobe Fan Heiti Std B" panose="020B0700000000000000" pitchFamily="34" charset="-128"/>
          <a:cs typeface="+mj-cs"/>
        </a:defRPr>
      </a:lvl1pPr>
    </p:titleStyle>
    <p:bodyStyle>
      <a:lvl1pPr marL="571500" indent="-5715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600" kern="1200">
          <a:solidFill>
            <a:schemeClr val="tx1">
              <a:lumMod val="75000"/>
              <a:lumOff val="25000"/>
            </a:schemeClr>
          </a:solidFill>
          <a:latin typeface="+mn-lt"/>
          <a:ea typeface="+mn-ea"/>
          <a:cs typeface="+mn-cs"/>
        </a:defRPr>
      </a:lvl1pPr>
      <a:lvl2pPr marL="658368" indent="-4572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3200" kern="1200">
          <a:solidFill>
            <a:schemeClr val="tx1">
              <a:lumMod val="75000"/>
              <a:lumOff val="25000"/>
            </a:schemeClr>
          </a:solidFill>
          <a:latin typeface="+mn-lt"/>
          <a:ea typeface="+mn-ea"/>
          <a:cs typeface="+mn-cs"/>
        </a:defRPr>
      </a:lvl2pPr>
      <a:lvl3pPr marL="726948" indent="-3429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3pPr>
      <a:lvl4pPr marL="909828" indent="-3429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4pPr>
      <a:lvl5pPr marL="1092708" indent="-3429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C97B9A73-E96C-48D5-98D8-8662F7CD61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88"/>
          <a:stretch/>
        </p:blipFill>
        <p:spPr bwMode="auto">
          <a:xfrm>
            <a:off x="-1" y="-1"/>
            <a:ext cx="12192001"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880C4E-633E-4AEE-B860-98283A62B21F}"/>
              </a:ext>
            </a:extLst>
          </p:cNvPr>
          <p:cNvSpPr>
            <a:spLocks noGrp="1"/>
          </p:cNvSpPr>
          <p:nvPr>
            <p:ph type="ctrTitle"/>
          </p:nvPr>
        </p:nvSpPr>
        <p:spPr>
          <a:xfrm>
            <a:off x="1097280" y="1475294"/>
            <a:ext cx="10058400" cy="2849817"/>
          </a:xfrm>
          <a:solidFill>
            <a:schemeClr val="bg1">
              <a:alpha val="90000"/>
            </a:schemeClr>
          </a:solidFill>
        </p:spPr>
        <p:txBody>
          <a:bodyPr>
            <a:normAutofit/>
          </a:bodyPr>
          <a:lstStyle/>
          <a:p>
            <a:r>
              <a:rPr lang="en-US" sz="5400" b="1" i="0" dirty="0">
                <a:solidFill>
                  <a:schemeClr val="accent1">
                    <a:lumMod val="50000"/>
                  </a:schemeClr>
                </a:solidFill>
                <a:effectLst>
                  <a:outerShdw blurRad="38100" dist="38100" dir="2700000" algn="tl">
                    <a:srgbClr val="000000">
                      <a:alpha val="43137"/>
                    </a:srgbClr>
                  </a:outerShdw>
                </a:effectLst>
                <a:latin typeface="Arial" panose="020B0604020202020204" pitchFamily="34" charset="0"/>
              </a:rPr>
              <a:t>Digital Certificate - Implementing SSL for your website</a:t>
            </a:r>
            <a:endParaRPr lang="en-US" sz="5400" dirty="0">
              <a:solidFill>
                <a:schemeClr val="accent1">
                  <a:lumMod val="5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5CA7C3D-CD0B-4D7C-BFF7-45FCB9183668}"/>
              </a:ext>
            </a:extLst>
          </p:cNvPr>
          <p:cNvSpPr>
            <a:spLocks noGrp="1"/>
          </p:cNvSpPr>
          <p:nvPr>
            <p:ph type="subTitle" idx="1"/>
          </p:nvPr>
        </p:nvSpPr>
        <p:spPr>
          <a:xfrm>
            <a:off x="1097280" y="4497585"/>
            <a:ext cx="10058400" cy="885121"/>
          </a:xfrm>
          <a:solidFill>
            <a:schemeClr val="bg1">
              <a:alpha val="90000"/>
            </a:schemeClr>
          </a:solidFill>
        </p:spPr>
        <p:txBody>
          <a:bodyPr>
            <a:normAutofit lnSpcReduction="10000"/>
          </a:bodyPr>
          <a:lstStyle/>
          <a:p>
            <a:r>
              <a:rPr lang="en-US" dirty="0">
                <a:solidFill>
                  <a:schemeClr val="accent1">
                    <a:lumMod val="50000"/>
                  </a:schemeClr>
                </a:solidFill>
                <a:effectLst>
                  <a:outerShdw blurRad="38100" dist="38100" dir="2700000" algn="tl">
                    <a:srgbClr val="000000">
                      <a:alpha val="43137"/>
                    </a:srgbClr>
                  </a:outerShdw>
                </a:effectLst>
              </a:rPr>
              <a:t>Information Assurance and Security 1</a:t>
            </a:r>
          </a:p>
          <a:p>
            <a:r>
              <a:rPr lang="en-US" dirty="0">
                <a:solidFill>
                  <a:schemeClr val="accent1">
                    <a:lumMod val="50000"/>
                  </a:schemeClr>
                </a:solidFill>
                <a:effectLst>
                  <a:outerShdw blurRad="38100" dist="38100" dir="2700000" algn="tl">
                    <a:srgbClr val="000000">
                      <a:alpha val="43137"/>
                    </a:srgbClr>
                  </a:outerShdw>
                </a:effectLst>
              </a:rPr>
              <a:t>Godwin S. Monserate</a:t>
            </a:r>
          </a:p>
        </p:txBody>
      </p:sp>
    </p:spTree>
    <p:extLst>
      <p:ext uri="{BB962C8B-B14F-4D97-AF65-F5344CB8AC3E}">
        <p14:creationId xmlns:p14="http://schemas.microsoft.com/office/powerpoint/2010/main" val="127840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664C-3AF7-4EB5-92DE-842853A8A1F6}"/>
              </a:ext>
            </a:extLst>
          </p:cNvPr>
          <p:cNvSpPr>
            <a:spLocks noGrp="1"/>
          </p:cNvSpPr>
          <p:nvPr>
            <p:ph type="title"/>
          </p:nvPr>
        </p:nvSpPr>
        <p:spPr/>
        <p:txBody>
          <a:bodyPr/>
          <a:lstStyle/>
          <a:p>
            <a:r>
              <a:rPr lang="en-US" dirty="0"/>
              <a:t>Types of Digital Certificates</a:t>
            </a:r>
          </a:p>
        </p:txBody>
      </p:sp>
      <p:sp>
        <p:nvSpPr>
          <p:cNvPr id="3" name="Content Placeholder 2">
            <a:extLst>
              <a:ext uri="{FF2B5EF4-FFF2-40B4-BE49-F238E27FC236}">
                <a16:creationId xmlns:a16="http://schemas.microsoft.com/office/drawing/2014/main" id="{CD3114E1-2201-49FF-83BF-1AA5499BD2F7}"/>
              </a:ext>
            </a:extLst>
          </p:cNvPr>
          <p:cNvSpPr>
            <a:spLocks noGrp="1"/>
          </p:cNvSpPr>
          <p:nvPr>
            <p:ph idx="1"/>
          </p:nvPr>
        </p:nvSpPr>
        <p:spPr/>
        <p:txBody>
          <a:bodyPr>
            <a:normAutofit/>
          </a:bodyPr>
          <a:lstStyle/>
          <a:p>
            <a:r>
              <a:rPr lang="en-US" sz="4000" dirty="0"/>
              <a:t>Server Certificates</a:t>
            </a:r>
          </a:p>
          <a:p>
            <a:pPr lvl="2">
              <a:buFont typeface="Wingdings" panose="05000000000000000000" pitchFamily="2" charset="2"/>
              <a:buChar char="§"/>
            </a:pPr>
            <a:r>
              <a:rPr lang="en-US" b="0" i="0" dirty="0">
                <a:solidFill>
                  <a:srgbClr val="3B3835"/>
                </a:solidFill>
                <a:effectLst/>
                <a:latin typeface="Helvetica Neue"/>
              </a:rPr>
              <a:t>Allows visitors to exchange personal information such as credit card numbers, free from the threat of interception or tampering.</a:t>
            </a:r>
          </a:p>
          <a:p>
            <a:pPr lvl="2">
              <a:buFont typeface="Wingdings" panose="05000000000000000000" pitchFamily="2" charset="2"/>
              <a:buChar char="§"/>
            </a:pPr>
            <a:r>
              <a:rPr lang="en-US" b="0" i="0" dirty="0">
                <a:solidFill>
                  <a:srgbClr val="3B3835"/>
                </a:solidFill>
                <a:effectLst/>
                <a:latin typeface="Helvetica Neue"/>
              </a:rPr>
              <a:t>Server Certificates are a must for building and designing e-commerce sites as confidential information is shared between clients, customers and vendors.</a:t>
            </a:r>
          </a:p>
          <a:p>
            <a:pPr lvl="2">
              <a:buFont typeface="Wingdings" panose="05000000000000000000" pitchFamily="2" charset="2"/>
              <a:buChar char="§"/>
            </a:pPr>
            <a:r>
              <a:rPr lang="en-US" dirty="0"/>
              <a:t>TLS/SSL (Transport Layer Security/Secure Socket Layer) Certificates are installed on the server. The purpose of these certificates is to ensure that all communication between the client and the server is private and encrypted. </a:t>
            </a:r>
          </a:p>
          <a:p>
            <a:pPr lvl="2">
              <a:buFont typeface="Wingdings" panose="05000000000000000000" pitchFamily="2" charset="2"/>
              <a:buChar char="§"/>
            </a:pPr>
            <a:r>
              <a:rPr lang="en-US" dirty="0"/>
              <a:t>The server could be a web server, app server, mail server, LDAP server, or any other type of server that requires authentication to send or receive encrypted information. The address of a website with a TLS/SSL certificate will start with “https://” instead of “http://”, where the “s” stands for “secure.”</a:t>
            </a:r>
          </a:p>
        </p:txBody>
      </p:sp>
    </p:spTree>
    <p:extLst>
      <p:ext uri="{BB962C8B-B14F-4D97-AF65-F5344CB8AC3E}">
        <p14:creationId xmlns:p14="http://schemas.microsoft.com/office/powerpoint/2010/main" val="238154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664C-3AF7-4EB5-92DE-842853A8A1F6}"/>
              </a:ext>
            </a:extLst>
          </p:cNvPr>
          <p:cNvSpPr>
            <a:spLocks noGrp="1"/>
          </p:cNvSpPr>
          <p:nvPr>
            <p:ph type="title"/>
          </p:nvPr>
        </p:nvSpPr>
        <p:spPr/>
        <p:txBody>
          <a:bodyPr/>
          <a:lstStyle/>
          <a:p>
            <a:r>
              <a:rPr lang="en-US" dirty="0"/>
              <a:t>Types of Digital Certificates</a:t>
            </a:r>
          </a:p>
        </p:txBody>
      </p:sp>
      <p:sp>
        <p:nvSpPr>
          <p:cNvPr id="3" name="Content Placeholder 2">
            <a:extLst>
              <a:ext uri="{FF2B5EF4-FFF2-40B4-BE49-F238E27FC236}">
                <a16:creationId xmlns:a16="http://schemas.microsoft.com/office/drawing/2014/main" id="{CD3114E1-2201-49FF-83BF-1AA5499BD2F7}"/>
              </a:ext>
            </a:extLst>
          </p:cNvPr>
          <p:cNvSpPr>
            <a:spLocks noGrp="1"/>
          </p:cNvSpPr>
          <p:nvPr>
            <p:ph idx="1"/>
          </p:nvPr>
        </p:nvSpPr>
        <p:spPr/>
        <p:txBody>
          <a:bodyPr>
            <a:normAutofit/>
          </a:bodyPr>
          <a:lstStyle/>
          <a:p>
            <a:r>
              <a:rPr lang="en-US" sz="4000" dirty="0"/>
              <a:t>Personal Certificates</a:t>
            </a:r>
          </a:p>
          <a:p>
            <a:pPr lvl="2">
              <a:buFont typeface="Wingdings" panose="05000000000000000000" pitchFamily="2" charset="2"/>
              <a:buChar char="§"/>
            </a:pPr>
            <a:r>
              <a:rPr lang="en-US" sz="2800" b="0" i="0" dirty="0">
                <a:solidFill>
                  <a:srgbClr val="3B3835"/>
                </a:solidFill>
                <a:effectLst/>
                <a:latin typeface="Helvetica Neue"/>
              </a:rPr>
              <a:t>Personal Certificates allow one to authenticate a visitor’s identity and restrict access to specified content to particular visitors.</a:t>
            </a:r>
          </a:p>
          <a:p>
            <a:pPr lvl="2">
              <a:buFont typeface="Wingdings" panose="05000000000000000000" pitchFamily="2" charset="2"/>
              <a:buChar char="§"/>
            </a:pPr>
            <a:r>
              <a:rPr lang="en-US" sz="2800" b="0" i="0" dirty="0">
                <a:solidFill>
                  <a:srgbClr val="3B3835"/>
                </a:solidFill>
                <a:effectLst/>
                <a:latin typeface="Helvetica Neue"/>
              </a:rPr>
              <a:t>Personal Certificates are perfect for business to business communications such as offering suppliers and partners controlled access to special web sites for updating product availability, shipping dates and inventory management.</a:t>
            </a:r>
            <a:endParaRPr lang="en-US" sz="2800" dirty="0"/>
          </a:p>
        </p:txBody>
      </p:sp>
    </p:spTree>
    <p:extLst>
      <p:ext uri="{BB962C8B-B14F-4D97-AF65-F5344CB8AC3E}">
        <p14:creationId xmlns:p14="http://schemas.microsoft.com/office/powerpoint/2010/main" val="374682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664C-3AF7-4EB5-92DE-842853A8A1F6}"/>
              </a:ext>
            </a:extLst>
          </p:cNvPr>
          <p:cNvSpPr>
            <a:spLocks noGrp="1"/>
          </p:cNvSpPr>
          <p:nvPr>
            <p:ph type="title"/>
          </p:nvPr>
        </p:nvSpPr>
        <p:spPr/>
        <p:txBody>
          <a:bodyPr/>
          <a:lstStyle/>
          <a:p>
            <a:r>
              <a:rPr lang="en-US" dirty="0"/>
              <a:t>Types of Digital Certificates</a:t>
            </a:r>
          </a:p>
        </p:txBody>
      </p:sp>
      <p:sp>
        <p:nvSpPr>
          <p:cNvPr id="3" name="Content Placeholder 2">
            <a:extLst>
              <a:ext uri="{FF2B5EF4-FFF2-40B4-BE49-F238E27FC236}">
                <a16:creationId xmlns:a16="http://schemas.microsoft.com/office/drawing/2014/main" id="{CD3114E1-2201-49FF-83BF-1AA5499BD2F7}"/>
              </a:ext>
            </a:extLst>
          </p:cNvPr>
          <p:cNvSpPr>
            <a:spLocks noGrp="1"/>
          </p:cNvSpPr>
          <p:nvPr>
            <p:ph idx="1"/>
          </p:nvPr>
        </p:nvSpPr>
        <p:spPr/>
        <p:txBody>
          <a:bodyPr>
            <a:normAutofit fontScale="92500" lnSpcReduction="10000"/>
          </a:bodyPr>
          <a:lstStyle/>
          <a:p>
            <a:r>
              <a:rPr lang="en-US" sz="3200" b="0" i="0" dirty="0">
                <a:solidFill>
                  <a:srgbClr val="3B3835"/>
                </a:solidFill>
                <a:effectLst/>
                <a:latin typeface="Helvetica Neue"/>
              </a:rPr>
              <a:t>Organization Certificates</a:t>
            </a:r>
          </a:p>
          <a:p>
            <a:pPr lvl="2"/>
            <a:r>
              <a:rPr lang="en-US" sz="2800" b="0" i="0" dirty="0">
                <a:solidFill>
                  <a:srgbClr val="3B3835"/>
                </a:solidFill>
                <a:effectLst/>
                <a:latin typeface="Helvetica Neue"/>
              </a:rPr>
              <a:t>are used by corporate entities to identify employees for secure e-mail and web-based transaction.</a:t>
            </a:r>
          </a:p>
          <a:p>
            <a:pPr lvl="2"/>
            <a:r>
              <a:rPr lang="en-US" sz="2800" dirty="0">
                <a:solidFill>
                  <a:srgbClr val="3B3835"/>
                </a:solidFill>
                <a:latin typeface="Helvetica Neue"/>
              </a:rPr>
              <a:t>Client Certificates or Digital IDs are used to identify one user to another, a user to a machine, or a machine to another machine. </a:t>
            </a:r>
          </a:p>
          <a:p>
            <a:pPr lvl="2"/>
            <a:r>
              <a:rPr lang="en-US" sz="2800" dirty="0">
                <a:solidFill>
                  <a:srgbClr val="3B3835"/>
                </a:solidFill>
                <a:latin typeface="Helvetica Neue"/>
              </a:rPr>
              <a:t>One common example is emails, where the sender digitally signs the communication, and the recipient verifies the signature. </a:t>
            </a:r>
          </a:p>
          <a:p>
            <a:pPr lvl="2"/>
            <a:r>
              <a:rPr lang="en-US" sz="2800" dirty="0">
                <a:solidFill>
                  <a:srgbClr val="3B3835"/>
                </a:solidFill>
                <a:latin typeface="Helvetica Neue"/>
              </a:rPr>
              <a:t>Client certificates authenticate the sender and the recipient. </a:t>
            </a:r>
          </a:p>
          <a:p>
            <a:pPr lvl="2"/>
            <a:r>
              <a:rPr lang="en-US" sz="2800" dirty="0">
                <a:solidFill>
                  <a:srgbClr val="3B3835"/>
                </a:solidFill>
                <a:latin typeface="Helvetica Neue"/>
              </a:rPr>
              <a:t>Client certificates also take the form of two-factor authentication when the user needs to access a protected database or arrives at the gateway to a payment portal, where they’ll be expected to enter their passwords and be subjected to further verification.</a:t>
            </a:r>
          </a:p>
        </p:txBody>
      </p:sp>
    </p:spTree>
    <p:extLst>
      <p:ext uri="{BB962C8B-B14F-4D97-AF65-F5344CB8AC3E}">
        <p14:creationId xmlns:p14="http://schemas.microsoft.com/office/powerpoint/2010/main" val="186892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664C-3AF7-4EB5-92DE-842853A8A1F6}"/>
              </a:ext>
            </a:extLst>
          </p:cNvPr>
          <p:cNvSpPr>
            <a:spLocks noGrp="1"/>
          </p:cNvSpPr>
          <p:nvPr>
            <p:ph type="title"/>
          </p:nvPr>
        </p:nvSpPr>
        <p:spPr/>
        <p:txBody>
          <a:bodyPr/>
          <a:lstStyle/>
          <a:p>
            <a:r>
              <a:rPr lang="en-US" dirty="0"/>
              <a:t>Types of Digital Certificates</a:t>
            </a:r>
          </a:p>
        </p:txBody>
      </p:sp>
      <p:sp>
        <p:nvSpPr>
          <p:cNvPr id="3" name="Content Placeholder 2">
            <a:extLst>
              <a:ext uri="{FF2B5EF4-FFF2-40B4-BE49-F238E27FC236}">
                <a16:creationId xmlns:a16="http://schemas.microsoft.com/office/drawing/2014/main" id="{CD3114E1-2201-49FF-83BF-1AA5499BD2F7}"/>
              </a:ext>
            </a:extLst>
          </p:cNvPr>
          <p:cNvSpPr>
            <a:spLocks noGrp="1"/>
          </p:cNvSpPr>
          <p:nvPr>
            <p:ph idx="1"/>
          </p:nvPr>
        </p:nvSpPr>
        <p:spPr/>
        <p:txBody>
          <a:bodyPr>
            <a:normAutofit/>
          </a:bodyPr>
          <a:lstStyle/>
          <a:p>
            <a:r>
              <a:rPr lang="en-US" sz="2800" b="0" i="0" dirty="0">
                <a:solidFill>
                  <a:srgbClr val="3B3835"/>
                </a:solidFill>
                <a:effectLst/>
                <a:latin typeface="Helvetica Neue"/>
              </a:rPr>
              <a:t>Developer Certificates </a:t>
            </a:r>
          </a:p>
          <a:p>
            <a:pPr lvl="2"/>
            <a:r>
              <a:rPr lang="en-US" dirty="0">
                <a:solidFill>
                  <a:srgbClr val="3B3835"/>
                </a:solidFill>
                <a:latin typeface="Helvetica Neue"/>
              </a:rPr>
              <a:t>P</a:t>
            </a:r>
            <a:r>
              <a:rPr lang="en-US" b="0" i="0" dirty="0">
                <a:solidFill>
                  <a:srgbClr val="3B3835"/>
                </a:solidFill>
                <a:effectLst/>
                <a:latin typeface="Helvetica Neue"/>
              </a:rPr>
              <a:t>rove authorship and retain integrity of distributed software programs e.g. installing a software on a computer system in most instances requires what is called a “serial key”</a:t>
            </a:r>
          </a:p>
          <a:p>
            <a:pPr lvl="2"/>
            <a:r>
              <a:rPr lang="en-US" dirty="0">
                <a:solidFill>
                  <a:srgbClr val="3B3835"/>
                </a:solidFill>
                <a:latin typeface="Helvetica Neue"/>
              </a:rPr>
              <a:t>Used to sign software or files that are downloaded over the internet. They’re signed by the developer/publisher of the software. </a:t>
            </a:r>
          </a:p>
          <a:p>
            <a:pPr lvl="2"/>
            <a:r>
              <a:rPr lang="en-US" dirty="0">
                <a:solidFill>
                  <a:srgbClr val="3B3835"/>
                </a:solidFill>
                <a:latin typeface="Helvetica Neue"/>
              </a:rPr>
              <a:t>Their purpose is to guarantee that the software or file is genuine and comes from the publisher it claims to belong. They’re especially useful for publishers who distribute their software for download through third-party sites. Code signing certificates also act as a proof that the file hasn’t been tampered with since download.</a:t>
            </a:r>
          </a:p>
        </p:txBody>
      </p:sp>
    </p:spTree>
    <p:extLst>
      <p:ext uri="{BB962C8B-B14F-4D97-AF65-F5344CB8AC3E}">
        <p14:creationId xmlns:p14="http://schemas.microsoft.com/office/powerpoint/2010/main" val="336230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EF8C-7A14-40A8-8C58-E203B9458CBC}"/>
              </a:ext>
            </a:extLst>
          </p:cNvPr>
          <p:cNvSpPr>
            <a:spLocks noGrp="1"/>
          </p:cNvSpPr>
          <p:nvPr>
            <p:ph type="title"/>
          </p:nvPr>
        </p:nvSpPr>
        <p:spPr/>
        <p:txBody>
          <a:bodyPr>
            <a:normAutofit/>
          </a:bodyPr>
          <a:lstStyle/>
          <a:p>
            <a:r>
              <a:rPr lang="en-US" b="1" i="0" dirty="0">
                <a:solidFill>
                  <a:schemeClr val="accent1">
                    <a:lumMod val="50000"/>
                  </a:schemeClr>
                </a:solidFill>
                <a:effectLst/>
                <a:latin typeface="Helvetica" panose="020B0604020202020204" pitchFamily="34" charset="0"/>
              </a:rPr>
              <a:t>Signed vs Self-signed certificates</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71DD7A24-30BF-41A1-842B-99F8673FD310}"/>
              </a:ext>
            </a:extLst>
          </p:cNvPr>
          <p:cNvSpPr>
            <a:spLocks noGrp="1"/>
          </p:cNvSpPr>
          <p:nvPr>
            <p:ph idx="1"/>
          </p:nvPr>
        </p:nvSpPr>
        <p:spPr/>
        <p:txBody>
          <a:bodyPr>
            <a:normAutofit/>
          </a:bodyPr>
          <a:lstStyle/>
          <a:p>
            <a:pPr algn="l"/>
            <a:r>
              <a:rPr lang="en-US" sz="2400" b="0" i="0" dirty="0">
                <a:solidFill>
                  <a:srgbClr val="484848"/>
                </a:solidFill>
                <a:effectLst/>
                <a:latin typeface="Helvetica" panose="020B0604020202020204" pitchFamily="34" charset="0"/>
              </a:rPr>
              <a:t>In theory, certificate authorities are supposed to exercise due diligence before signing digital certificates submitted to them through Certificate Signing Request or CSRs. </a:t>
            </a:r>
          </a:p>
          <a:p>
            <a:pPr algn="l"/>
            <a:r>
              <a:rPr lang="en-US" sz="2400" b="0" i="0" dirty="0">
                <a:solidFill>
                  <a:srgbClr val="484848"/>
                </a:solidFill>
                <a:effectLst/>
                <a:latin typeface="Helvetica" panose="020B0604020202020204" pitchFamily="34" charset="0"/>
              </a:rPr>
              <a:t>They need to verify first whether the information placed on the digital certificates are in fact true. This is important because their attestation would later on serve as the sole basis that certain websites who are able to present certs signed by them can really be trusted. </a:t>
            </a:r>
          </a:p>
          <a:p>
            <a:pPr algn="l"/>
            <a:r>
              <a:rPr lang="en-US" sz="2400" b="0" i="0" dirty="0">
                <a:solidFill>
                  <a:srgbClr val="484848"/>
                </a:solidFill>
                <a:effectLst/>
                <a:latin typeface="Helvetica" panose="020B0604020202020204" pitchFamily="34" charset="0"/>
              </a:rPr>
              <a:t>It would be safe to assume that signed certificates are more reliable and trustworthy than self-signed certificates. In fact, when a user attempts to connect to your site and your site only has a self-signed certificate, the user's browser will display something like this:</a:t>
            </a:r>
          </a:p>
          <a:p>
            <a:endParaRPr lang="en-US" sz="2400" dirty="0"/>
          </a:p>
        </p:txBody>
      </p:sp>
    </p:spTree>
    <p:extLst>
      <p:ext uri="{BB962C8B-B14F-4D97-AF65-F5344CB8AC3E}">
        <p14:creationId xmlns:p14="http://schemas.microsoft.com/office/powerpoint/2010/main" val="173103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4DD38-0870-4549-88FB-E03457934ED8}"/>
              </a:ext>
            </a:extLst>
          </p:cNvPr>
          <p:cNvSpPr>
            <a:spLocks noGrp="1"/>
          </p:cNvSpPr>
          <p:nvPr>
            <p:ph type="title"/>
          </p:nvPr>
        </p:nvSpPr>
        <p:spPr/>
        <p:txBody>
          <a:bodyPr/>
          <a:lstStyle/>
          <a:p>
            <a:r>
              <a:rPr lang="en-US" b="1" i="0" dirty="0">
                <a:solidFill>
                  <a:schemeClr val="accent1">
                    <a:lumMod val="50000"/>
                  </a:schemeClr>
                </a:solidFill>
                <a:effectLst/>
                <a:latin typeface="Helvetica" panose="020B0604020202020204" pitchFamily="34" charset="0"/>
              </a:rPr>
              <a:t>Signed vs Self-signed certificates</a:t>
            </a:r>
            <a:endParaRPr lang="en-US" dirty="0"/>
          </a:p>
        </p:txBody>
      </p:sp>
      <p:sp>
        <p:nvSpPr>
          <p:cNvPr id="8" name="Content Placeholder 7">
            <a:extLst>
              <a:ext uri="{FF2B5EF4-FFF2-40B4-BE49-F238E27FC236}">
                <a16:creationId xmlns:a16="http://schemas.microsoft.com/office/drawing/2014/main" id="{D8598E19-218A-4ED3-A091-F3EBDA42C0FF}"/>
              </a:ext>
            </a:extLst>
          </p:cNvPr>
          <p:cNvSpPr>
            <a:spLocks noGrp="1"/>
          </p:cNvSpPr>
          <p:nvPr>
            <p:ph sz="half" idx="2"/>
          </p:nvPr>
        </p:nvSpPr>
        <p:spPr>
          <a:xfrm>
            <a:off x="6730738" y="1676052"/>
            <a:ext cx="5297865" cy="4608660"/>
          </a:xfrm>
        </p:spPr>
        <p:txBody>
          <a:bodyPr>
            <a:normAutofit/>
          </a:bodyPr>
          <a:lstStyle/>
          <a:p>
            <a:r>
              <a:rPr lang="en-US" sz="2000" b="0" i="0" dirty="0">
                <a:solidFill>
                  <a:srgbClr val="484848"/>
                </a:solidFill>
                <a:effectLst/>
                <a:latin typeface="Helvetica" panose="020B0604020202020204" pitchFamily="34" charset="0"/>
              </a:rPr>
              <a:t>Self-signed certificates are relatively safe to use internally, i.e., within your organization, where you have more control over the servers that operate in the network. </a:t>
            </a:r>
          </a:p>
          <a:p>
            <a:r>
              <a:rPr lang="en-US" sz="2000" b="0" i="0" dirty="0">
                <a:solidFill>
                  <a:srgbClr val="484848"/>
                </a:solidFill>
                <a:effectLst/>
                <a:latin typeface="Helvetica" panose="020B0604020202020204" pitchFamily="34" charset="0"/>
              </a:rPr>
              <a:t>So, for instance, you can use it to add security to a </a:t>
            </a:r>
            <a:r>
              <a:rPr lang="en-US" sz="2000" b="0" i="0" u="none" strike="noStrike" dirty="0">
                <a:solidFill>
                  <a:srgbClr val="E47502"/>
                </a:solidFill>
                <a:effectLst/>
                <a:latin typeface="Helvetica" panose="020B0604020202020204" pitchFamily="34" charset="0"/>
              </a:rPr>
              <a:t>web file transfer</a:t>
            </a:r>
            <a:r>
              <a:rPr lang="en-US" sz="2000" b="0" i="0" dirty="0">
                <a:solidFill>
                  <a:srgbClr val="484848"/>
                </a:solidFill>
                <a:effectLst/>
                <a:latin typeface="Helvetica" panose="020B0604020202020204" pitchFamily="34" charset="0"/>
              </a:rPr>
              <a:t> that takes place behind your corporate firewall. </a:t>
            </a:r>
            <a:endParaRPr lang="en-US" sz="2000" dirty="0"/>
          </a:p>
        </p:txBody>
      </p:sp>
      <p:pic>
        <p:nvPicPr>
          <p:cNvPr id="9" name="Content Placeholder 8">
            <a:extLst>
              <a:ext uri="{FF2B5EF4-FFF2-40B4-BE49-F238E27FC236}">
                <a16:creationId xmlns:a16="http://schemas.microsoft.com/office/drawing/2014/main" id="{454D7A9D-BBFB-42E2-A959-126DC63CDB06}"/>
              </a:ext>
            </a:extLst>
          </p:cNvPr>
          <p:cNvPicPr>
            <a:picLocks noGrp="1" noChangeAspect="1"/>
          </p:cNvPicPr>
          <p:nvPr>
            <p:ph sz="half" idx="1"/>
          </p:nvPr>
        </p:nvPicPr>
        <p:blipFill>
          <a:blip r:embed="rId2"/>
          <a:stretch>
            <a:fillRect/>
          </a:stretch>
        </p:blipFill>
        <p:spPr>
          <a:xfrm>
            <a:off x="555969" y="1676052"/>
            <a:ext cx="5778500" cy="3228363"/>
          </a:xfrm>
          <a:prstGeom prst="rect">
            <a:avLst/>
          </a:prstGeom>
        </p:spPr>
      </p:pic>
    </p:spTree>
    <p:extLst>
      <p:ext uri="{BB962C8B-B14F-4D97-AF65-F5344CB8AC3E}">
        <p14:creationId xmlns:p14="http://schemas.microsoft.com/office/powerpoint/2010/main" val="3718967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FBB837-4111-461B-86E9-E631327E870C}"/>
              </a:ext>
            </a:extLst>
          </p:cNvPr>
          <p:cNvSpPr>
            <a:spLocks noGrp="1"/>
          </p:cNvSpPr>
          <p:nvPr>
            <p:ph type="ctrTitle"/>
          </p:nvPr>
        </p:nvSpPr>
        <p:spPr/>
        <p:txBody>
          <a:bodyPr/>
          <a:lstStyle/>
          <a:p>
            <a:r>
              <a:rPr lang="en-US" dirty="0"/>
              <a:t>Implementing SSL in Website</a:t>
            </a:r>
          </a:p>
        </p:txBody>
      </p:sp>
      <p:sp>
        <p:nvSpPr>
          <p:cNvPr id="5" name="Subtitle 4">
            <a:extLst>
              <a:ext uri="{FF2B5EF4-FFF2-40B4-BE49-F238E27FC236}">
                <a16:creationId xmlns:a16="http://schemas.microsoft.com/office/drawing/2014/main" id="{8AEE4FDE-BEEF-4D87-8E47-327E073CD6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08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CF3F-ADF0-46D6-A315-26973A22F946}"/>
              </a:ext>
            </a:extLst>
          </p:cNvPr>
          <p:cNvSpPr>
            <a:spLocks noGrp="1"/>
          </p:cNvSpPr>
          <p:nvPr>
            <p:ph type="title"/>
          </p:nvPr>
        </p:nvSpPr>
        <p:spPr/>
        <p:txBody>
          <a:bodyPr/>
          <a:lstStyle/>
          <a:p>
            <a:r>
              <a:rPr lang="en-US" dirty="0"/>
              <a:t>What is an SSL?</a:t>
            </a:r>
          </a:p>
        </p:txBody>
      </p:sp>
      <p:sp>
        <p:nvSpPr>
          <p:cNvPr id="3" name="Content Placeholder 2">
            <a:extLst>
              <a:ext uri="{FF2B5EF4-FFF2-40B4-BE49-F238E27FC236}">
                <a16:creationId xmlns:a16="http://schemas.microsoft.com/office/drawing/2014/main" id="{06653E17-3C50-4E19-9F81-81899865E5F5}"/>
              </a:ext>
            </a:extLst>
          </p:cNvPr>
          <p:cNvSpPr>
            <a:spLocks noGrp="1"/>
          </p:cNvSpPr>
          <p:nvPr>
            <p:ph idx="1"/>
          </p:nvPr>
        </p:nvSpPr>
        <p:spPr/>
        <p:txBody>
          <a:bodyPr/>
          <a:lstStyle/>
          <a:p>
            <a:pPr algn="l" rtl="0"/>
            <a:r>
              <a:rPr lang="en-US" b="0" i="0" dirty="0">
                <a:solidFill>
                  <a:srgbClr val="282829"/>
                </a:solidFill>
                <a:effectLst/>
                <a:latin typeface="-apple-system"/>
              </a:rPr>
              <a:t>SSL stands for </a:t>
            </a:r>
            <a:r>
              <a:rPr lang="en-US" b="1" i="0" dirty="0">
                <a:solidFill>
                  <a:srgbClr val="282829"/>
                </a:solidFill>
                <a:effectLst/>
                <a:latin typeface="-apple-system"/>
              </a:rPr>
              <a:t>Secure Sockets Layer</a:t>
            </a:r>
            <a:r>
              <a:rPr lang="en-US" b="0" i="0" dirty="0">
                <a:solidFill>
                  <a:srgbClr val="282829"/>
                </a:solidFill>
                <a:effectLst/>
                <a:latin typeface="-apple-system"/>
              </a:rPr>
              <a:t>, a now-deprecated cryptographic protocol that has kept only its name in common use. All SSL certificates are technically TLS certificates, TLS being the successor of the SSL technology.</a:t>
            </a:r>
          </a:p>
          <a:p>
            <a:pPr algn="l" rtl="0"/>
            <a:r>
              <a:rPr lang="en-US" b="0" i="0" dirty="0">
                <a:solidFill>
                  <a:srgbClr val="282829"/>
                </a:solidFill>
                <a:effectLst/>
                <a:latin typeface="-apple-system"/>
              </a:rPr>
              <a:t>TLS or </a:t>
            </a:r>
            <a:r>
              <a:rPr lang="en-US" b="1" i="0" dirty="0">
                <a:solidFill>
                  <a:srgbClr val="282829"/>
                </a:solidFill>
                <a:effectLst/>
                <a:latin typeface="-apple-system"/>
              </a:rPr>
              <a:t>Transport Layer Security</a:t>
            </a:r>
            <a:r>
              <a:rPr lang="en-US" b="0" i="0" dirty="0">
                <a:solidFill>
                  <a:srgbClr val="282829"/>
                </a:solidFill>
                <a:effectLst/>
                <a:latin typeface="-apple-system"/>
              </a:rPr>
              <a:t> is a more advanced and secure protocol, that’s been now the standard encryption technology for more than a decade.</a:t>
            </a:r>
          </a:p>
          <a:p>
            <a:endParaRPr lang="en-US" dirty="0"/>
          </a:p>
        </p:txBody>
      </p:sp>
    </p:spTree>
    <p:extLst>
      <p:ext uri="{BB962C8B-B14F-4D97-AF65-F5344CB8AC3E}">
        <p14:creationId xmlns:p14="http://schemas.microsoft.com/office/powerpoint/2010/main" val="4153569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5BD7-23CE-4E33-8744-0D61807787E7}"/>
              </a:ext>
            </a:extLst>
          </p:cNvPr>
          <p:cNvSpPr>
            <a:spLocks noGrp="1"/>
          </p:cNvSpPr>
          <p:nvPr>
            <p:ph type="title"/>
          </p:nvPr>
        </p:nvSpPr>
        <p:spPr/>
        <p:txBody>
          <a:bodyPr/>
          <a:lstStyle/>
          <a:p>
            <a:r>
              <a:rPr lang="en-US" dirty="0"/>
              <a:t>What is an SSL Certificate</a:t>
            </a:r>
          </a:p>
        </p:txBody>
      </p:sp>
      <p:sp>
        <p:nvSpPr>
          <p:cNvPr id="3" name="Content Placeholder 2">
            <a:extLst>
              <a:ext uri="{FF2B5EF4-FFF2-40B4-BE49-F238E27FC236}">
                <a16:creationId xmlns:a16="http://schemas.microsoft.com/office/drawing/2014/main" id="{86E82B6C-62CA-42F2-BBF0-36E9D0B00384}"/>
              </a:ext>
            </a:extLst>
          </p:cNvPr>
          <p:cNvSpPr>
            <a:spLocks noGrp="1"/>
          </p:cNvSpPr>
          <p:nvPr>
            <p:ph idx="1"/>
          </p:nvPr>
        </p:nvSpPr>
        <p:spPr/>
        <p:txBody>
          <a:bodyPr/>
          <a:lstStyle/>
          <a:p>
            <a:pPr algn="l" rtl="0"/>
            <a:r>
              <a:rPr lang="en-US" b="1" i="0" dirty="0">
                <a:solidFill>
                  <a:srgbClr val="282829"/>
                </a:solidFill>
                <a:effectLst/>
                <a:latin typeface="-apple-system"/>
              </a:rPr>
              <a:t>SSL Certificate</a:t>
            </a:r>
            <a:r>
              <a:rPr lang="en-US" b="0" i="0" dirty="0">
                <a:solidFill>
                  <a:srgbClr val="282829"/>
                </a:solidFill>
                <a:effectLst/>
                <a:latin typeface="-apple-system"/>
              </a:rPr>
              <a:t> is a digitally signed Certificate which is built of complex hashing functions and algorithm that keeps user’s information encrypted during the data transmission form Client to Server and server to client.</a:t>
            </a:r>
          </a:p>
          <a:p>
            <a:pPr algn="l" rtl="0"/>
            <a:r>
              <a:rPr lang="en-US" b="0" i="0" dirty="0">
                <a:solidFill>
                  <a:srgbClr val="282829"/>
                </a:solidFill>
                <a:effectLst/>
                <a:latin typeface="-apple-system"/>
              </a:rPr>
              <a:t>So, here both term SSL Certificate and Digital Certificate comes up different meaning and definition.</a:t>
            </a:r>
          </a:p>
          <a:p>
            <a:endParaRPr lang="en-US" dirty="0"/>
          </a:p>
        </p:txBody>
      </p:sp>
    </p:spTree>
    <p:extLst>
      <p:ext uri="{BB962C8B-B14F-4D97-AF65-F5344CB8AC3E}">
        <p14:creationId xmlns:p14="http://schemas.microsoft.com/office/powerpoint/2010/main" val="88098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8D5C-23F4-40D3-97B3-670112E76D3A}"/>
              </a:ext>
            </a:extLst>
          </p:cNvPr>
          <p:cNvSpPr>
            <a:spLocks noGrp="1"/>
          </p:cNvSpPr>
          <p:nvPr>
            <p:ph type="title"/>
          </p:nvPr>
        </p:nvSpPr>
        <p:spPr/>
        <p:txBody>
          <a:bodyPr/>
          <a:lstStyle/>
          <a:p>
            <a:r>
              <a:rPr lang="en-US" dirty="0"/>
              <a:t>What is an SSL Certificate</a:t>
            </a:r>
          </a:p>
        </p:txBody>
      </p:sp>
      <p:sp>
        <p:nvSpPr>
          <p:cNvPr id="3" name="Content Placeholder 2">
            <a:extLst>
              <a:ext uri="{FF2B5EF4-FFF2-40B4-BE49-F238E27FC236}">
                <a16:creationId xmlns:a16="http://schemas.microsoft.com/office/drawing/2014/main" id="{14B23346-0979-41D4-B541-DE59D76FB7A0}"/>
              </a:ext>
            </a:extLst>
          </p:cNvPr>
          <p:cNvSpPr>
            <a:spLocks noGrp="1"/>
          </p:cNvSpPr>
          <p:nvPr>
            <p:ph idx="1"/>
          </p:nvPr>
        </p:nvSpPr>
        <p:spPr/>
        <p:txBody>
          <a:bodyPr>
            <a:normAutofit fontScale="92500" lnSpcReduction="10000"/>
          </a:bodyPr>
          <a:lstStyle/>
          <a:p>
            <a:r>
              <a:rPr lang="en-US" sz="3600" dirty="0"/>
              <a:t>Also known as </a:t>
            </a:r>
            <a:r>
              <a:rPr lang="en-US" sz="3600" b="1" dirty="0"/>
              <a:t>SSL Certificate</a:t>
            </a:r>
            <a:r>
              <a:rPr lang="en-US" sz="3600" dirty="0"/>
              <a:t> is a digitally signed certification by an established authority to confirm the identity of your website/business and uses encryption to send/receive data between your website and its visitors. </a:t>
            </a:r>
          </a:p>
          <a:p>
            <a:r>
              <a:rPr lang="en-US" b="0" i="0" dirty="0">
                <a:solidFill>
                  <a:srgbClr val="282829"/>
                </a:solidFill>
                <a:effectLst/>
                <a:latin typeface="-apple-system"/>
              </a:rPr>
              <a:t>SSL certificate authenticates the connection between web server and browsers by encrypting communication between the website and its users.</a:t>
            </a:r>
            <a:endParaRPr lang="en-US" sz="3600" dirty="0"/>
          </a:p>
          <a:p>
            <a:r>
              <a:rPr lang="en-US" sz="3600" dirty="0"/>
              <a:t>It is issued for a domain by a trusted authority referred as Certificate Authority (CA). Example CAs are Comodo and Thawte.</a:t>
            </a:r>
          </a:p>
          <a:p>
            <a:endParaRPr lang="en-US" dirty="0"/>
          </a:p>
        </p:txBody>
      </p:sp>
    </p:spTree>
    <p:extLst>
      <p:ext uri="{BB962C8B-B14F-4D97-AF65-F5344CB8AC3E}">
        <p14:creationId xmlns:p14="http://schemas.microsoft.com/office/powerpoint/2010/main" val="339981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BFBA-8873-4921-B999-74694AAFAF2C}"/>
              </a:ext>
            </a:extLst>
          </p:cNvPr>
          <p:cNvSpPr>
            <a:spLocks noGrp="1"/>
          </p:cNvSpPr>
          <p:nvPr>
            <p:ph type="title"/>
          </p:nvPr>
        </p:nvSpPr>
        <p:spPr/>
        <p:txBody>
          <a:bodyPr/>
          <a:lstStyle/>
          <a:p>
            <a:r>
              <a:rPr lang="en-US" dirty="0"/>
              <a:t>What is a Digital Certificate?</a:t>
            </a:r>
          </a:p>
        </p:txBody>
      </p:sp>
      <p:sp>
        <p:nvSpPr>
          <p:cNvPr id="3" name="Content Placeholder 2">
            <a:extLst>
              <a:ext uri="{FF2B5EF4-FFF2-40B4-BE49-F238E27FC236}">
                <a16:creationId xmlns:a16="http://schemas.microsoft.com/office/drawing/2014/main" id="{80B83CF9-88E7-4056-A9AE-6B849CBD0625}"/>
              </a:ext>
            </a:extLst>
          </p:cNvPr>
          <p:cNvSpPr>
            <a:spLocks noGrp="1"/>
          </p:cNvSpPr>
          <p:nvPr>
            <p:ph idx="1"/>
          </p:nvPr>
        </p:nvSpPr>
        <p:spPr/>
        <p:txBody>
          <a:bodyPr>
            <a:normAutofit/>
          </a:bodyPr>
          <a:lstStyle/>
          <a:p>
            <a:r>
              <a:rPr lang="en-US" sz="2800" b="0" i="0" dirty="0">
                <a:solidFill>
                  <a:srgbClr val="111111"/>
                </a:solidFill>
                <a:effectLst/>
                <a:latin typeface="Roboto" panose="02000000000000000000" pitchFamily="2" charset="0"/>
              </a:rPr>
              <a:t>A </a:t>
            </a:r>
            <a:r>
              <a:rPr lang="en-US" sz="2800" b="1" i="0" dirty="0">
                <a:solidFill>
                  <a:srgbClr val="111111"/>
                </a:solidFill>
                <a:effectLst/>
                <a:latin typeface="Roboto" panose="02000000000000000000" pitchFamily="2" charset="0"/>
              </a:rPr>
              <a:t>Digital</a:t>
            </a:r>
            <a:r>
              <a:rPr lang="en-US" sz="2800" b="0" i="0" dirty="0">
                <a:solidFill>
                  <a:srgbClr val="111111"/>
                </a:solidFill>
                <a:effectLst/>
                <a:latin typeface="Roboto" panose="02000000000000000000" pitchFamily="2" charset="0"/>
              </a:rPr>
              <a:t> </a:t>
            </a:r>
            <a:r>
              <a:rPr lang="en-US" sz="2800" b="1" i="0" dirty="0">
                <a:solidFill>
                  <a:srgbClr val="111111"/>
                </a:solidFill>
                <a:effectLst/>
                <a:latin typeface="Roboto" panose="02000000000000000000" pitchFamily="2" charset="0"/>
              </a:rPr>
              <a:t>Certificate</a:t>
            </a:r>
            <a:r>
              <a:rPr lang="en-US" sz="2800" b="0" i="0" dirty="0">
                <a:solidFill>
                  <a:srgbClr val="111111"/>
                </a:solidFill>
                <a:effectLst/>
                <a:latin typeface="Roboto" panose="02000000000000000000" pitchFamily="2" charset="0"/>
              </a:rPr>
              <a:t> is an electronic "password" that allows a person, organization to exchange data securely over the Internet using the public key infrastructure (PKI). </a:t>
            </a:r>
          </a:p>
          <a:p>
            <a:r>
              <a:rPr lang="en-US" sz="2800" b="1" i="0" dirty="0">
                <a:solidFill>
                  <a:srgbClr val="111111"/>
                </a:solidFill>
                <a:effectLst/>
                <a:latin typeface="Roboto" panose="02000000000000000000" pitchFamily="2" charset="0"/>
              </a:rPr>
              <a:t>Digital</a:t>
            </a:r>
            <a:r>
              <a:rPr lang="en-US" sz="2800" b="0" i="0" dirty="0">
                <a:solidFill>
                  <a:srgbClr val="111111"/>
                </a:solidFill>
                <a:effectLst/>
                <a:latin typeface="Roboto" panose="02000000000000000000" pitchFamily="2" charset="0"/>
              </a:rPr>
              <a:t> </a:t>
            </a:r>
            <a:r>
              <a:rPr lang="en-US" sz="2800" b="1" i="0" dirty="0">
                <a:solidFill>
                  <a:srgbClr val="111111"/>
                </a:solidFill>
                <a:effectLst/>
                <a:latin typeface="Roboto" panose="02000000000000000000" pitchFamily="2" charset="0"/>
              </a:rPr>
              <a:t>Certificate</a:t>
            </a:r>
            <a:r>
              <a:rPr lang="en-US" sz="2800" b="0" i="0" dirty="0">
                <a:solidFill>
                  <a:srgbClr val="111111"/>
                </a:solidFill>
                <a:effectLst/>
                <a:latin typeface="Roboto" panose="02000000000000000000" pitchFamily="2" charset="0"/>
              </a:rPr>
              <a:t> is also known as a public key </a:t>
            </a:r>
            <a:r>
              <a:rPr lang="en-US" sz="2800" b="1" i="0" dirty="0">
                <a:solidFill>
                  <a:srgbClr val="111111"/>
                </a:solidFill>
                <a:effectLst/>
                <a:latin typeface="Roboto" panose="02000000000000000000" pitchFamily="2" charset="0"/>
              </a:rPr>
              <a:t>certificate</a:t>
            </a:r>
            <a:r>
              <a:rPr lang="en-US" sz="2800" b="0" i="0" dirty="0">
                <a:solidFill>
                  <a:srgbClr val="111111"/>
                </a:solidFill>
                <a:effectLst/>
                <a:latin typeface="Roboto" panose="02000000000000000000" pitchFamily="2" charset="0"/>
              </a:rPr>
              <a:t> or identity </a:t>
            </a:r>
            <a:r>
              <a:rPr lang="en-US" sz="2800" b="1" i="0" dirty="0">
                <a:solidFill>
                  <a:srgbClr val="111111"/>
                </a:solidFill>
                <a:effectLst/>
                <a:latin typeface="Roboto" panose="02000000000000000000" pitchFamily="2" charset="0"/>
              </a:rPr>
              <a:t>certificate</a:t>
            </a:r>
            <a:r>
              <a:rPr lang="en-US" sz="2800" b="0" i="0" dirty="0">
                <a:solidFill>
                  <a:srgbClr val="111111"/>
                </a:solidFill>
                <a:effectLst/>
                <a:latin typeface="Roboto" panose="02000000000000000000" pitchFamily="2" charset="0"/>
              </a:rPr>
              <a:t>. </a:t>
            </a:r>
          </a:p>
        </p:txBody>
      </p:sp>
    </p:spTree>
    <p:extLst>
      <p:ext uri="{BB962C8B-B14F-4D97-AF65-F5344CB8AC3E}">
        <p14:creationId xmlns:p14="http://schemas.microsoft.com/office/powerpoint/2010/main" val="273858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BA141B-FCE9-4FD4-82B3-62D2A60565C1}"/>
              </a:ext>
            </a:extLst>
          </p:cNvPr>
          <p:cNvSpPr>
            <a:spLocks noGrp="1"/>
          </p:cNvSpPr>
          <p:nvPr>
            <p:ph type="title"/>
          </p:nvPr>
        </p:nvSpPr>
        <p:spPr/>
        <p:txBody>
          <a:bodyPr/>
          <a:lstStyle/>
          <a:p>
            <a:r>
              <a:rPr lang="en-US" dirty="0"/>
              <a:t>What does it do?</a:t>
            </a:r>
          </a:p>
        </p:txBody>
      </p:sp>
      <p:sp>
        <p:nvSpPr>
          <p:cNvPr id="4" name="Content Placeholder 3">
            <a:extLst>
              <a:ext uri="{FF2B5EF4-FFF2-40B4-BE49-F238E27FC236}">
                <a16:creationId xmlns:a16="http://schemas.microsoft.com/office/drawing/2014/main" id="{A8C4A530-E34A-4E54-B2D6-4FF581EEF2BA}"/>
              </a:ext>
            </a:extLst>
          </p:cNvPr>
          <p:cNvSpPr>
            <a:spLocks noGrp="1"/>
          </p:cNvSpPr>
          <p:nvPr>
            <p:ph idx="1"/>
          </p:nvPr>
        </p:nvSpPr>
        <p:spPr/>
        <p:txBody>
          <a:bodyPr>
            <a:normAutofit fontScale="92500" lnSpcReduction="10000"/>
          </a:bodyPr>
          <a:lstStyle/>
          <a:p>
            <a:r>
              <a:rPr lang="en-US" dirty="0"/>
              <a:t>An SSL certificate allows you to establish your credentials when doing business or other transactions on the Web. </a:t>
            </a:r>
          </a:p>
          <a:p>
            <a:r>
              <a:rPr lang="en-US" dirty="0"/>
              <a:t>It is generally used when a website wants to accept sensitive information like passwords, credit card details and other sensitive information.</a:t>
            </a:r>
          </a:p>
          <a:p>
            <a:r>
              <a:rPr lang="en-US" dirty="0"/>
              <a:t> The SSL Certificate protects your customer's personal data including passwords, credit cards and identity information. Thus, getting an SSL certificate for your website is the easiest way to increase your customer's confidence in your online business.</a:t>
            </a:r>
          </a:p>
        </p:txBody>
      </p:sp>
    </p:spTree>
    <p:extLst>
      <p:ext uri="{BB962C8B-B14F-4D97-AF65-F5344CB8AC3E}">
        <p14:creationId xmlns:p14="http://schemas.microsoft.com/office/powerpoint/2010/main" val="229335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B646-3611-4355-8EEC-5CFDCCE45DEF}"/>
              </a:ext>
            </a:extLst>
          </p:cNvPr>
          <p:cNvSpPr>
            <a:spLocks noGrp="1"/>
          </p:cNvSpPr>
          <p:nvPr>
            <p:ph type="title"/>
          </p:nvPr>
        </p:nvSpPr>
        <p:spPr/>
        <p:txBody>
          <a:bodyPr>
            <a:noAutofit/>
          </a:bodyPr>
          <a:lstStyle/>
          <a:p>
            <a:r>
              <a:rPr lang="en-US" sz="4000" dirty="0"/>
              <a:t>When do you require an SSL/Digital Certificate?</a:t>
            </a:r>
          </a:p>
        </p:txBody>
      </p:sp>
      <p:sp>
        <p:nvSpPr>
          <p:cNvPr id="5" name="Content Placeholder 4">
            <a:extLst>
              <a:ext uri="{FF2B5EF4-FFF2-40B4-BE49-F238E27FC236}">
                <a16:creationId xmlns:a16="http://schemas.microsoft.com/office/drawing/2014/main" id="{E68AA0EC-F828-4E8A-8172-1071ECB37A40}"/>
              </a:ext>
            </a:extLst>
          </p:cNvPr>
          <p:cNvSpPr>
            <a:spLocks noGrp="1"/>
          </p:cNvSpPr>
          <p:nvPr>
            <p:ph idx="1"/>
          </p:nvPr>
        </p:nvSpPr>
        <p:spPr/>
        <p:txBody>
          <a:bodyPr>
            <a:normAutofit fontScale="92500"/>
          </a:bodyPr>
          <a:lstStyle/>
          <a:p>
            <a:pPr algn="just" fontAlgn="base"/>
            <a:r>
              <a:rPr lang="en-US" sz="2800" b="0" i="0" dirty="0">
                <a:solidFill>
                  <a:srgbClr val="335555"/>
                </a:solidFill>
                <a:effectLst/>
                <a:latin typeface="Arial" panose="020B0604020202020204" pitchFamily="34" charset="0"/>
              </a:rPr>
              <a:t>An SSL Certificate does 2 things:</a:t>
            </a:r>
          </a:p>
          <a:p>
            <a:pPr lvl="2" fontAlgn="base">
              <a:buFont typeface="+mj-lt"/>
              <a:buAutoNum type="alphaLcPeriod"/>
            </a:pPr>
            <a:r>
              <a:rPr lang="en-US" sz="3200" b="0" i="0" dirty="0">
                <a:solidFill>
                  <a:srgbClr val="335555"/>
                </a:solidFill>
                <a:effectLst/>
                <a:latin typeface="inherit"/>
              </a:rPr>
              <a:t>Encrypt the information sent from your website visitor's browser to your website</a:t>
            </a:r>
          </a:p>
          <a:p>
            <a:pPr lvl="2" fontAlgn="base">
              <a:buFont typeface="+mj-lt"/>
              <a:buAutoNum type="alphaLcPeriod"/>
            </a:pPr>
            <a:r>
              <a:rPr lang="en-US" sz="3200" b="0" i="0" dirty="0">
                <a:solidFill>
                  <a:srgbClr val="335555"/>
                </a:solidFill>
                <a:effectLst/>
                <a:latin typeface="inherit"/>
              </a:rPr>
              <a:t>Authenticate your website's identity.</a:t>
            </a:r>
          </a:p>
          <a:p>
            <a:pPr algn="just" fontAlgn="base"/>
            <a:r>
              <a:rPr lang="en-US" sz="2800" b="0" i="0" dirty="0">
                <a:solidFill>
                  <a:srgbClr val="335555"/>
                </a:solidFill>
                <a:effectLst/>
                <a:latin typeface="Arial" panose="020B0604020202020204" pitchFamily="34" charset="0"/>
              </a:rPr>
              <a:t>By doing these 2 things, an SSL Certificate protects your customers and in turn increases their trust in your online business. </a:t>
            </a:r>
          </a:p>
          <a:p>
            <a:pPr algn="just" fontAlgn="base"/>
            <a:r>
              <a:rPr lang="en-US" sz="2800" b="0" i="0" dirty="0">
                <a:solidFill>
                  <a:srgbClr val="335555"/>
                </a:solidFill>
                <a:effectLst/>
                <a:latin typeface="Arial" panose="020B0604020202020204" pitchFamily="34" charset="0"/>
              </a:rPr>
              <a:t>This is especially important if your website requires users to login using passwords or enter sensitive information such as credit card details. </a:t>
            </a:r>
          </a:p>
          <a:p>
            <a:pPr algn="just" fontAlgn="base"/>
            <a:r>
              <a:rPr lang="en-US" sz="2800" b="0" i="0" dirty="0">
                <a:solidFill>
                  <a:srgbClr val="335555"/>
                </a:solidFill>
                <a:effectLst/>
                <a:latin typeface="Arial" panose="020B0604020202020204" pitchFamily="34" charset="0"/>
              </a:rPr>
              <a:t>Many customers actively look for the SSL lock icon before handing over sensitive data.</a:t>
            </a:r>
          </a:p>
          <a:p>
            <a:endParaRPr lang="en-US" sz="2800" dirty="0"/>
          </a:p>
        </p:txBody>
      </p:sp>
    </p:spTree>
    <p:extLst>
      <p:ext uri="{BB962C8B-B14F-4D97-AF65-F5344CB8AC3E}">
        <p14:creationId xmlns:p14="http://schemas.microsoft.com/office/powerpoint/2010/main" val="797756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C59E-F835-412C-B178-39266236F170}"/>
              </a:ext>
            </a:extLst>
          </p:cNvPr>
          <p:cNvSpPr>
            <a:spLocks noGrp="1"/>
          </p:cNvSpPr>
          <p:nvPr>
            <p:ph type="title"/>
          </p:nvPr>
        </p:nvSpPr>
        <p:spPr/>
        <p:txBody>
          <a:bodyPr>
            <a:noAutofit/>
          </a:bodyPr>
          <a:lstStyle/>
          <a:p>
            <a:r>
              <a:rPr lang="en-US" sz="4000" dirty="0"/>
              <a:t>How do you know you have a  digital certificate?</a:t>
            </a:r>
          </a:p>
        </p:txBody>
      </p:sp>
      <p:sp>
        <p:nvSpPr>
          <p:cNvPr id="3" name="Content Placeholder 2">
            <a:extLst>
              <a:ext uri="{FF2B5EF4-FFF2-40B4-BE49-F238E27FC236}">
                <a16:creationId xmlns:a16="http://schemas.microsoft.com/office/drawing/2014/main" id="{BF332C37-4AA5-4844-9BE7-CCA77B39A61E}"/>
              </a:ext>
            </a:extLst>
          </p:cNvPr>
          <p:cNvSpPr>
            <a:spLocks noGrp="1"/>
          </p:cNvSpPr>
          <p:nvPr>
            <p:ph sz="half" idx="1"/>
          </p:nvPr>
        </p:nvSpPr>
        <p:spPr>
          <a:xfrm>
            <a:off x="131974" y="1676052"/>
            <a:ext cx="5533535" cy="4608660"/>
          </a:xfrm>
        </p:spPr>
        <p:txBody>
          <a:bodyPr>
            <a:normAutofit/>
          </a:bodyPr>
          <a:lstStyle/>
          <a:p>
            <a:r>
              <a:rPr lang="en-US" sz="2800" b="0" i="0" dirty="0">
                <a:solidFill>
                  <a:srgbClr val="335555"/>
                </a:solidFill>
                <a:effectLst/>
                <a:latin typeface="Arial" panose="020B0604020202020204" pitchFamily="34" charset="0"/>
              </a:rPr>
              <a:t>If you come across a website whose URL begins with </a:t>
            </a:r>
            <a:r>
              <a:rPr lang="en-US" sz="2800" b="1" i="0" dirty="0">
                <a:solidFill>
                  <a:srgbClr val="335555"/>
                </a:solidFill>
                <a:effectLst/>
                <a:latin typeface="Arial" panose="020B0604020202020204" pitchFamily="34" charset="0"/>
              </a:rPr>
              <a:t>https://</a:t>
            </a:r>
            <a:r>
              <a:rPr lang="en-US" sz="2800" b="0" i="0" dirty="0">
                <a:solidFill>
                  <a:srgbClr val="335555"/>
                </a:solidFill>
                <a:effectLst/>
                <a:latin typeface="Arial" panose="020B0604020202020204" pitchFamily="34" charset="0"/>
              </a:rPr>
              <a:t>, you can view the website's SSL Certificate by clicking on the lock icon in the address bar of your browser.</a:t>
            </a:r>
            <a:endParaRPr lang="en-US" sz="2800" dirty="0"/>
          </a:p>
        </p:txBody>
      </p:sp>
      <p:pic>
        <p:nvPicPr>
          <p:cNvPr id="4098" name="Picture 2">
            <a:extLst>
              <a:ext uri="{FF2B5EF4-FFF2-40B4-BE49-F238E27FC236}">
                <a16:creationId xmlns:a16="http://schemas.microsoft.com/office/drawing/2014/main" id="{4F8D4A1A-1308-4751-B916-B92B3C9F0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641" y="5371830"/>
            <a:ext cx="6774107" cy="11241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ee the source image">
            <a:extLst>
              <a:ext uri="{FF2B5EF4-FFF2-40B4-BE49-F238E27FC236}">
                <a16:creationId xmlns:a16="http://schemas.microsoft.com/office/drawing/2014/main" id="{594EA5A7-2C09-41AD-8C42-CB2205AB63B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80288" y="1734003"/>
            <a:ext cx="5932488" cy="3389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9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66AF-51A7-4361-A4A8-CEAB11CD435B}"/>
              </a:ext>
            </a:extLst>
          </p:cNvPr>
          <p:cNvSpPr>
            <a:spLocks noGrp="1"/>
          </p:cNvSpPr>
          <p:nvPr>
            <p:ph type="title"/>
          </p:nvPr>
        </p:nvSpPr>
        <p:spPr/>
        <p:txBody>
          <a:bodyPr>
            <a:normAutofit/>
          </a:bodyPr>
          <a:lstStyle/>
          <a:p>
            <a:r>
              <a:rPr lang="en-US" b="1" i="0" dirty="0">
                <a:solidFill>
                  <a:srgbClr val="0099BB"/>
                </a:solidFill>
                <a:effectLst/>
                <a:latin typeface="Arial" panose="020B0604020202020204" pitchFamily="34" charset="0"/>
              </a:rPr>
              <a:t>Types of SSL Certificates</a:t>
            </a:r>
            <a:endParaRPr lang="en-US" dirty="0"/>
          </a:p>
        </p:txBody>
      </p:sp>
      <p:sp>
        <p:nvSpPr>
          <p:cNvPr id="5" name="Content Placeholder 4">
            <a:extLst>
              <a:ext uri="{FF2B5EF4-FFF2-40B4-BE49-F238E27FC236}">
                <a16:creationId xmlns:a16="http://schemas.microsoft.com/office/drawing/2014/main" id="{2AC2496D-5CD6-48DC-A33F-CC2167DD9439}"/>
              </a:ext>
            </a:extLst>
          </p:cNvPr>
          <p:cNvSpPr>
            <a:spLocks noGrp="1"/>
          </p:cNvSpPr>
          <p:nvPr>
            <p:ph idx="1"/>
          </p:nvPr>
        </p:nvSpPr>
        <p:spPr/>
        <p:txBody>
          <a:bodyPr>
            <a:normAutofit/>
          </a:bodyPr>
          <a:lstStyle/>
          <a:p>
            <a:r>
              <a:rPr lang="en-US" sz="3200" b="0" i="0" dirty="0">
                <a:solidFill>
                  <a:srgbClr val="335555"/>
                </a:solidFill>
                <a:effectLst/>
                <a:latin typeface="Arial" panose="020B0604020202020204" pitchFamily="34" charset="0"/>
              </a:rPr>
              <a:t>Certifying authorities provide SSL certificates in a few variety of branded names, each serving a specific purpose. </a:t>
            </a:r>
          </a:p>
          <a:p>
            <a:r>
              <a:rPr lang="en-US" sz="3200" b="0" i="0" dirty="0">
                <a:solidFill>
                  <a:srgbClr val="335555"/>
                </a:solidFill>
                <a:effectLst/>
                <a:latin typeface="Arial" panose="020B0604020202020204" pitchFamily="34" charset="0"/>
              </a:rPr>
              <a:t>For example, Comodo sells a basic SSL certificate in the name of </a:t>
            </a:r>
            <a:r>
              <a:rPr lang="en-US" sz="3200" b="0" i="1" dirty="0">
                <a:solidFill>
                  <a:srgbClr val="335555"/>
                </a:solidFill>
                <a:effectLst/>
                <a:latin typeface="Arial" panose="020B0604020202020204" pitchFamily="34" charset="0"/>
              </a:rPr>
              <a:t>Positive SSL</a:t>
            </a:r>
            <a:r>
              <a:rPr lang="en-US" sz="3200" b="0" i="0" dirty="0">
                <a:solidFill>
                  <a:srgbClr val="335555"/>
                </a:solidFill>
                <a:effectLst/>
                <a:latin typeface="Arial" panose="020B0604020202020204" pitchFamily="34" charset="0"/>
              </a:rPr>
              <a:t> while Thawte sells an equivalent certificate named as </a:t>
            </a:r>
            <a:r>
              <a:rPr lang="en-US" sz="3200" b="0" i="1" dirty="0">
                <a:solidFill>
                  <a:srgbClr val="335555"/>
                </a:solidFill>
                <a:effectLst/>
                <a:latin typeface="Arial" panose="020B0604020202020204" pitchFamily="34" charset="0"/>
              </a:rPr>
              <a:t>SSL123 Certificate</a:t>
            </a:r>
            <a:r>
              <a:rPr lang="en-US" sz="3200" b="0" i="0" dirty="0">
                <a:solidFill>
                  <a:srgbClr val="335555"/>
                </a:solidFill>
                <a:effectLst/>
                <a:latin typeface="Arial" panose="020B0604020202020204" pitchFamily="34" charset="0"/>
              </a:rPr>
              <a:t>. </a:t>
            </a:r>
          </a:p>
          <a:p>
            <a:r>
              <a:rPr lang="en-US" sz="3200" b="0" i="0" dirty="0">
                <a:solidFill>
                  <a:srgbClr val="335555"/>
                </a:solidFill>
                <a:effectLst/>
                <a:latin typeface="Arial" panose="020B0604020202020204" pitchFamily="34" charset="0"/>
              </a:rPr>
              <a:t>Likewise, a wildcard SSL certificate is named as </a:t>
            </a:r>
            <a:r>
              <a:rPr lang="en-US" sz="3200" b="0" i="1" dirty="0">
                <a:solidFill>
                  <a:srgbClr val="335555"/>
                </a:solidFill>
                <a:effectLst/>
                <a:latin typeface="Arial" panose="020B0604020202020204" pitchFamily="34" charset="0"/>
              </a:rPr>
              <a:t>Positive SSL Wildcard</a:t>
            </a:r>
            <a:r>
              <a:rPr lang="en-US" sz="3200" b="0" i="0" dirty="0">
                <a:solidFill>
                  <a:srgbClr val="335555"/>
                </a:solidFill>
                <a:effectLst/>
                <a:latin typeface="Arial" panose="020B0604020202020204" pitchFamily="34" charset="0"/>
              </a:rPr>
              <a:t> by Comodo and </a:t>
            </a:r>
            <a:r>
              <a:rPr lang="en-US" sz="3200" b="0" i="1" dirty="0">
                <a:solidFill>
                  <a:srgbClr val="335555"/>
                </a:solidFill>
                <a:effectLst/>
                <a:latin typeface="Arial" panose="020B0604020202020204" pitchFamily="34" charset="0"/>
              </a:rPr>
              <a:t>Wildcard Server Certificate</a:t>
            </a:r>
            <a:r>
              <a:rPr lang="en-US" sz="3200" b="0" i="0" dirty="0">
                <a:solidFill>
                  <a:srgbClr val="335555"/>
                </a:solidFill>
                <a:effectLst/>
                <a:latin typeface="Arial" panose="020B0604020202020204" pitchFamily="34" charset="0"/>
              </a:rPr>
              <a:t> by Thawte.</a:t>
            </a:r>
            <a:endParaRPr lang="en-US" sz="3200" dirty="0"/>
          </a:p>
        </p:txBody>
      </p:sp>
    </p:spTree>
    <p:extLst>
      <p:ext uri="{BB962C8B-B14F-4D97-AF65-F5344CB8AC3E}">
        <p14:creationId xmlns:p14="http://schemas.microsoft.com/office/powerpoint/2010/main" val="2010897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66AF-51A7-4361-A4A8-CEAB11CD435B}"/>
              </a:ext>
            </a:extLst>
          </p:cNvPr>
          <p:cNvSpPr>
            <a:spLocks noGrp="1"/>
          </p:cNvSpPr>
          <p:nvPr>
            <p:ph type="title"/>
          </p:nvPr>
        </p:nvSpPr>
        <p:spPr/>
        <p:txBody>
          <a:bodyPr>
            <a:normAutofit/>
          </a:bodyPr>
          <a:lstStyle/>
          <a:p>
            <a:r>
              <a:rPr lang="en-US" b="1" i="0" dirty="0">
                <a:solidFill>
                  <a:srgbClr val="0099BB"/>
                </a:solidFill>
                <a:effectLst/>
                <a:latin typeface="Arial" panose="020B0604020202020204" pitchFamily="34" charset="0"/>
              </a:rPr>
              <a:t>Types of SSL Certificates</a:t>
            </a:r>
            <a:endParaRPr lang="en-US" dirty="0"/>
          </a:p>
        </p:txBody>
      </p:sp>
      <p:sp>
        <p:nvSpPr>
          <p:cNvPr id="5" name="Content Placeholder 4">
            <a:extLst>
              <a:ext uri="{FF2B5EF4-FFF2-40B4-BE49-F238E27FC236}">
                <a16:creationId xmlns:a16="http://schemas.microsoft.com/office/drawing/2014/main" id="{2AC2496D-5CD6-48DC-A33F-CC2167DD9439}"/>
              </a:ext>
            </a:extLst>
          </p:cNvPr>
          <p:cNvSpPr>
            <a:spLocks noGrp="1"/>
          </p:cNvSpPr>
          <p:nvPr>
            <p:ph idx="1"/>
          </p:nvPr>
        </p:nvSpPr>
        <p:spPr/>
        <p:txBody>
          <a:bodyPr>
            <a:normAutofit/>
          </a:bodyPr>
          <a:lstStyle/>
          <a:p>
            <a:pPr algn="just" fontAlgn="base"/>
            <a:r>
              <a:rPr lang="en-US" sz="2800" b="0" i="0" dirty="0">
                <a:solidFill>
                  <a:srgbClr val="335555"/>
                </a:solidFill>
                <a:effectLst/>
                <a:latin typeface="Arial" panose="020B0604020202020204" pitchFamily="34" charset="0"/>
              </a:rPr>
              <a:t>Broadly there are two types of SSL certificates:</a:t>
            </a:r>
          </a:p>
          <a:p>
            <a:pPr lvl="2" fontAlgn="base">
              <a:buFont typeface="+mj-lt"/>
              <a:buAutoNum type="arabicPeriod"/>
            </a:pPr>
            <a:r>
              <a:rPr lang="en-US" b="1" i="0" dirty="0">
                <a:solidFill>
                  <a:srgbClr val="335555"/>
                </a:solidFill>
                <a:effectLst/>
                <a:latin typeface="inherit"/>
              </a:rPr>
              <a:t>Basic SSL certificate:</a:t>
            </a:r>
            <a:r>
              <a:rPr lang="en-US" b="0" i="0" dirty="0">
                <a:solidFill>
                  <a:srgbClr val="335555"/>
                </a:solidFill>
                <a:effectLst/>
                <a:latin typeface="inherit"/>
              </a:rPr>
              <a:t> allows you to secure one sub-domain. For example, if your e-commerce website </a:t>
            </a:r>
            <a:r>
              <a:rPr lang="en-US" dirty="0">
                <a:solidFill>
                  <a:srgbClr val="335555"/>
                </a:solidFill>
                <a:latin typeface="inherit"/>
              </a:rPr>
              <a:t>is store.yourwebsitename.com, a basic SSL will secure only this sub domain and hence people will be able to access your website as https://store.yourwebsitename.com. If you want to also secure www.yourwebsitename.com, you may need to purchase a second separate certificate for this second sub-domain.   A basic SSL certificate is quite well suited for small websites and blogs.</a:t>
            </a:r>
          </a:p>
          <a:p>
            <a:pPr lvl="2" fontAlgn="base">
              <a:buFont typeface="+mj-lt"/>
              <a:buAutoNum type="arabicPeriod"/>
            </a:pPr>
            <a:r>
              <a:rPr lang="en-US" b="1" i="0" dirty="0">
                <a:solidFill>
                  <a:srgbClr val="335555"/>
                </a:solidFill>
                <a:effectLst/>
                <a:latin typeface="inherit"/>
              </a:rPr>
              <a:t>Wildcard SSL certificate:</a:t>
            </a:r>
            <a:r>
              <a:rPr lang="en-US" b="0" i="0" dirty="0">
                <a:solidFill>
                  <a:srgbClr val="335555"/>
                </a:solidFill>
                <a:effectLst/>
                <a:latin typeface="inherit"/>
              </a:rPr>
              <a:t> allows you to secure your primary domain name as well as all its sub-domains. Thus one certificate will secure both www.yourwebsitename.com  and store.yourwebsitename.com, and any other sub domains such as support.yourwebsitename.com, webmail.yourwebsitename.com, etc. A Wildcard SSL is best suited for large e-commerce websites.</a:t>
            </a:r>
            <a:endParaRPr lang="en-US" dirty="0">
              <a:solidFill>
                <a:srgbClr val="335555"/>
              </a:solidFill>
              <a:latin typeface="inherit"/>
            </a:endParaRPr>
          </a:p>
        </p:txBody>
      </p:sp>
    </p:spTree>
    <p:extLst>
      <p:ext uri="{BB962C8B-B14F-4D97-AF65-F5344CB8AC3E}">
        <p14:creationId xmlns:p14="http://schemas.microsoft.com/office/powerpoint/2010/main" val="2197050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5AA3-95E2-40FB-9873-17AA4CABC7F1}"/>
              </a:ext>
            </a:extLst>
          </p:cNvPr>
          <p:cNvSpPr>
            <a:spLocks noGrp="1"/>
          </p:cNvSpPr>
          <p:nvPr>
            <p:ph type="title"/>
          </p:nvPr>
        </p:nvSpPr>
        <p:spPr/>
        <p:txBody>
          <a:bodyPr>
            <a:normAutofit fontScale="90000"/>
          </a:bodyPr>
          <a:lstStyle/>
          <a:p>
            <a:r>
              <a:rPr lang="en-US" b="1" i="0" dirty="0">
                <a:solidFill>
                  <a:srgbClr val="0099BB"/>
                </a:solidFill>
                <a:effectLst/>
                <a:latin typeface="Arial" panose="020B0604020202020204" pitchFamily="34" charset="0"/>
              </a:rPr>
              <a:t>How to get an SSL Certificate for your website?</a:t>
            </a:r>
            <a:endParaRPr lang="en-US" dirty="0"/>
          </a:p>
        </p:txBody>
      </p:sp>
      <p:sp>
        <p:nvSpPr>
          <p:cNvPr id="3" name="Content Placeholder 2">
            <a:extLst>
              <a:ext uri="{FF2B5EF4-FFF2-40B4-BE49-F238E27FC236}">
                <a16:creationId xmlns:a16="http://schemas.microsoft.com/office/drawing/2014/main" id="{25BF2DB2-716D-48E3-97F4-049E988AB35B}"/>
              </a:ext>
            </a:extLst>
          </p:cNvPr>
          <p:cNvSpPr>
            <a:spLocks noGrp="1"/>
          </p:cNvSpPr>
          <p:nvPr>
            <p:ph idx="1"/>
          </p:nvPr>
        </p:nvSpPr>
        <p:spPr/>
        <p:txBody>
          <a:bodyPr>
            <a:normAutofit lnSpcReduction="10000"/>
          </a:bodyPr>
          <a:lstStyle/>
          <a:p>
            <a:pPr algn="just" fontAlgn="base"/>
            <a:r>
              <a:rPr lang="en-US" sz="2800" b="0" i="0" dirty="0">
                <a:solidFill>
                  <a:srgbClr val="335555"/>
                </a:solidFill>
                <a:effectLst/>
                <a:latin typeface="Arial" panose="020B0604020202020204" pitchFamily="34" charset="0"/>
              </a:rPr>
              <a:t>To be issued an SSL Certificate, you need to purchase one from a </a:t>
            </a:r>
            <a:r>
              <a:rPr lang="en-US" sz="2800" b="0" i="0" u="sng" dirty="0">
                <a:solidFill>
                  <a:srgbClr val="079EB9"/>
                </a:solidFill>
                <a:effectLst/>
                <a:latin typeface="Arial" panose="020B0604020202020204" pitchFamily="34" charset="0"/>
              </a:rPr>
              <a:t>web service provider</a:t>
            </a:r>
            <a:r>
              <a:rPr lang="en-US" sz="2800" b="0" i="0" dirty="0">
                <a:solidFill>
                  <a:srgbClr val="335555"/>
                </a:solidFill>
                <a:effectLst/>
                <a:latin typeface="Arial" panose="020B0604020202020204" pitchFamily="34" charset="0"/>
              </a:rPr>
              <a:t> and then go through a process that entails the following:</a:t>
            </a:r>
          </a:p>
          <a:p>
            <a:pPr algn="l" fontAlgn="base"/>
            <a:r>
              <a:rPr lang="en-US" sz="2800" b="1" i="0" dirty="0">
                <a:solidFill>
                  <a:srgbClr val="667788"/>
                </a:solidFill>
                <a:effectLst/>
                <a:latin typeface="Arial" panose="020B0604020202020204" pitchFamily="34" charset="0"/>
              </a:rPr>
              <a:t>Step 1: Purchasing SSL</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As a first step you place an order for an </a:t>
            </a:r>
            <a:r>
              <a:rPr lang="en-US" sz="2400" b="0" i="0" dirty="0" err="1">
                <a:solidFill>
                  <a:srgbClr val="335555"/>
                </a:solidFill>
                <a:effectLst/>
                <a:latin typeface="Arial" panose="020B0604020202020204" pitchFamily="34" charset="0"/>
              </a:rPr>
              <a:t>ssl</a:t>
            </a:r>
            <a:r>
              <a:rPr lang="en-US" sz="2400" b="0" i="0" dirty="0">
                <a:solidFill>
                  <a:srgbClr val="335555"/>
                </a:solidFill>
                <a:effectLst/>
                <a:latin typeface="Arial" panose="020B0604020202020204" pitchFamily="34" charset="0"/>
              </a:rPr>
              <a:t> certificate with the web service provider. While placing order, you will need to specify the exact domain name for which you require the </a:t>
            </a:r>
            <a:r>
              <a:rPr lang="en-US" sz="2400" b="0" i="0" dirty="0" err="1">
                <a:solidFill>
                  <a:srgbClr val="335555"/>
                </a:solidFill>
                <a:effectLst/>
                <a:latin typeface="Arial" panose="020B0604020202020204" pitchFamily="34" charset="0"/>
              </a:rPr>
              <a:t>ssl</a:t>
            </a:r>
            <a:r>
              <a:rPr lang="en-US" sz="2400" b="0" i="0" dirty="0">
                <a:solidFill>
                  <a:srgbClr val="335555"/>
                </a:solidFill>
                <a:effectLst/>
                <a:latin typeface="Arial" panose="020B0604020202020204" pitchFamily="34" charset="0"/>
              </a:rPr>
              <a:t> certificate.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For example, if you need to secure </a:t>
            </a:r>
            <a:r>
              <a:rPr lang="en-US" sz="2400" b="0" i="1" u="sng" dirty="0">
                <a:solidFill>
                  <a:srgbClr val="079EB9"/>
                </a:solidFill>
                <a:effectLst/>
                <a:latin typeface="Arial" panose="020B0604020202020204" pitchFamily="34" charset="0"/>
              </a:rPr>
              <a:t>store.yourwebsitename.com</a:t>
            </a:r>
            <a:r>
              <a:rPr lang="en-US" sz="2400" b="0" i="0" dirty="0">
                <a:solidFill>
                  <a:srgbClr val="335555"/>
                </a:solidFill>
                <a:effectLst/>
                <a:latin typeface="Arial" panose="020B0604020202020204" pitchFamily="34" charset="0"/>
              </a:rPr>
              <a:t>, you should specify </a:t>
            </a:r>
            <a:r>
              <a:rPr lang="en-US" sz="2400" b="0" i="1" u="sng" dirty="0">
                <a:solidFill>
                  <a:srgbClr val="079EB9"/>
                </a:solidFill>
                <a:effectLst/>
                <a:latin typeface="Arial" panose="020B0604020202020204" pitchFamily="34" charset="0"/>
              </a:rPr>
              <a:t>store.yourwebsitename.com</a:t>
            </a:r>
            <a:r>
              <a:rPr lang="en-US" sz="2400" b="0" i="0" dirty="0">
                <a:solidFill>
                  <a:srgbClr val="335555"/>
                </a:solidFill>
                <a:effectLst/>
                <a:latin typeface="Arial" panose="020B0604020202020204" pitchFamily="34" charset="0"/>
              </a:rPr>
              <a:t> while placing order and not </a:t>
            </a:r>
            <a:r>
              <a:rPr lang="en-US" sz="2400" b="0" i="1" u="sng" dirty="0">
                <a:solidFill>
                  <a:srgbClr val="079EB9"/>
                </a:solidFill>
                <a:effectLst/>
                <a:latin typeface="Arial" panose="020B0604020202020204" pitchFamily="34" charset="0"/>
              </a:rPr>
              <a:t>www.yourwebsitename.com</a:t>
            </a:r>
            <a:r>
              <a:rPr lang="en-US" sz="2400" b="0" i="0" dirty="0">
                <a:solidFill>
                  <a:srgbClr val="335555"/>
                </a:solidFill>
                <a:effectLst/>
                <a:latin typeface="Arial" panose="020B0604020202020204" pitchFamily="34" charset="0"/>
              </a:rPr>
              <a:t>.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Once your order has been executed by the service provider, you will be provided with a control panel from where you can apply for your certificate.</a:t>
            </a:r>
          </a:p>
          <a:p>
            <a:endParaRPr lang="en-US" sz="2800" dirty="0"/>
          </a:p>
        </p:txBody>
      </p:sp>
    </p:spTree>
    <p:extLst>
      <p:ext uri="{BB962C8B-B14F-4D97-AF65-F5344CB8AC3E}">
        <p14:creationId xmlns:p14="http://schemas.microsoft.com/office/powerpoint/2010/main" val="665727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5AA3-95E2-40FB-9873-17AA4CABC7F1}"/>
              </a:ext>
            </a:extLst>
          </p:cNvPr>
          <p:cNvSpPr>
            <a:spLocks noGrp="1"/>
          </p:cNvSpPr>
          <p:nvPr>
            <p:ph type="title"/>
          </p:nvPr>
        </p:nvSpPr>
        <p:spPr/>
        <p:txBody>
          <a:bodyPr>
            <a:normAutofit fontScale="90000"/>
          </a:bodyPr>
          <a:lstStyle/>
          <a:p>
            <a:r>
              <a:rPr lang="en-US" b="1" i="0" dirty="0">
                <a:solidFill>
                  <a:srgbClr val="0099BB"/>
                </a:solidFill>
                <a:effectLst/>
                <a:latin typeface="Arial" panose="020B0604020202020204" pitchFamily="34" charset="0"/>
              </a:rPr>
              <a:t>How to get an SSL Certificate for your website?</a:t>
            </a:r>
            <a:endParaRPr lang="en-US" dirty="0"/>
          </a:p>
        </p:txBody>
      </p:sp>
      <p:sp>
        <p:nvSpPr>
          <p:cNvPr id="3" name="Content Placeholder 2">
            <a:extLst>
              <a:ext uri="{FF2B5EF4-FFF2-40B4-BE49-F238E27FC236}">
                <a16:creationId xmlns:a16="http://schemas.microsoft.com/office/drawing/2014/main" id="{25BF2DB2-716D-48E3-97F4-049E988AB35B}"/>
              </a:ext>
            </a:extLst>
          </p:cNvPr>
          <p:cNvSpPr>
            <a:spLocks noGrp="1"/>
          </p:cNvSpPr>
          <p:nvPr>
            <p:ph idx="1"/>
          </p:nvPr>
        </p:nvSpPr>
        <p:spPr/>
        <p:txBody>
          <a:bodyPr>
            <a:normAutofit/>
          </a:bodyPr>
          <a:lstStyle/>
          <a:p>
            <a:pPr algn="l" fontAlgn="base"/>
            <a:r>
              <a:rPr lang="en-US" sz="2800" b="1" i="0" dirty="0">
                <a:solidFill>
                  <a:srgbClr val="667788"/>
                </a:solidFill>
                <a:effectLst/>
                <a:latin typeface="Arial" panose="020B0604020202020204" pitchFamily="34" charset="0"/>
              </a:rPr>
              <a:t>Step 2: Private Key and CSR Generation</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Prior to applying/enrolling for a Certificate with the CA, you must generate a minimum of 2048-bit Private Key and CSR pair from your hosting server.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Digital IDs make use of a technology called </a:t>
            </a:r>
            <a:r>
              <a:rPr lang="en-US" sz="2400" b="0" i="1" dirty="0">
                <a:solidFill>
                  <a:srgbClr val="335555"/>
                </a:solidFill>
                <a:effectLst/>
                <a:latin typeface="Arial" panose="020B0604020202020204" pitchFamily="34" charset="0"/>
              </a:rPr>
              <a:t>Public Key Cryptography</a:t>
            </a:r>
            <a:r>
              <a:rPr lang="en-US" sz="2400" b="0" i="0" dirty="0">
                <a:solidFill>
                  <a:srgbClr val="335555"/>
                </a:solidFill>
                <a:effectLst/>
                <a:latin typeface="Arial" panose="020B0604020202020204" pitchFamily="34" charset="0"/>
              </a:rPr>
              <a:t>, which uses Public and Private Key files.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The </a:t>
            </a:r>
            <a:r>
              <a:rPr lang="en-US" sz="2400" b="0" i="1" dirty="0">
                <a:solidFill>
                  <a:srgbClr val="335555"/>
                </a:solidFill>
                <a:effectLst/>
                <a:latin typeface="Arial" panose="020B0604020202020204" pitchFamily="34" charset="0"/>
              </a:rPr>
              <a:t>Public Key</a:t>
            </a:r>
            <a:r>
              <a:rPr lang="en-US" sz="2400" b="0" i="0" dirty="0">
                <a:solidFill>
                  <a:srgbClr val="335555"/>
                </a:solidFill>
                <a:effectLst/>
                <a:latin typeface="Arial" panose="020B0604020202020204" pitchFamily="34" charset="0"/>
              </a:rPr>
              <a:t>, also known as a </a:t>
            </a:r>
            <a:r>
              <a:rPr lang="en-US" sz="2400" b="0" i="1" dirty="0">
                <a:solidFill>
                  <a:srgbClr val="335555"/>
                </a:solidFill>
                <a:effectLst/>
                <a:latin typeface="Arial" panose="020B0604020202020204" pitchFamily="34" charset="0"/>
              </a:rPr>
              <a:t>Certificate Signature Request (CSR)</a:t>
            </a:r>
            <a:r>
              <a:rPr lang="en-US" sz="2400" b="0" i="0" dirty="0">
                <a:solidFill>
                  <a:srgbClr val="335555"/>
                </a:solidFill>
                <a:effectLst/>
                <a:latin typeface="Arial" panose="020B0604020202020204" pitchFamily="34" charset="0"/>
              </a:rPr>
              <a:t>, is the key that will be sent to the CA.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The Public Key is generated on your server and validates the computer-specific information about your web server and Organization when you request a Certificate from a CA.</a:t>
            </a:r>
          </a:p>
        </p:txBody>
      </p:sp>
    </p:spTree>
    <p:extLst>
      <p:ext uri="{BB962C8B-B14F-4D97-AF65-F5344CB8AC3E}">
        <p14:creationId xmlns:p14="http://schemas.microsoft.com/office/powerpoint/2010/main" val="3883030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5AA3-95E2-40FB-9873-17AA4CABC7F1}"/>
              </a:ext>
            </a:extLst>
          </p:cNvPr>
          <p:cNvSpPr>
            <a:spLocks noGrp="1"/>
          </p:cNvSpPr>
          <p:nvPr>
            <p:ph type="title"/>
          </p:nvPr>
        </p:nvSpPr>
        <p:spPr/>
        <p:txBody>
          <a:bodyPr>
            <a:normAutofit fontScale="90000"/>
          </a:bodyPr>
          <a:lstStyle/>
          <a:p>
            <a:r>
              <a:rPr lang="en-US" b="1" i="0" dirty="0">
                <a:solidFill>
                  <a:srgbClr val="0099BB"/>
                </a:solidFill>
                <a:effectLst/>
                <a:latin typeface="Arial" panose="020B0604020202020204" pitchFamily="34" charset="0"/>
              </a:rPr>
              <a:t>How to get an SSL Certificate for your website?</a:t>
            </a:r>
            <a:endParaRPr lang="en-US" dirty="0"/>
          </a:p>
        </p:txBody>
      </p:sp>
      <p:sp>
        <p:nvSpPr>
          <p:cNvPr id="3" name="Content Placeholder 2">
            <a:extLst>
              <a:ext uri="{FF2B5EF4-FFF2-40B4-BE49-F238E27FC236}">
                <a16:creationId xmlns:a16="http://schemas.microsoft.com/office/drawing/2014/main" id="{25BF2DB2-716D-48E3-97F4-049E988AB35B}"/>
              </a:ext>
            </a:extLst>
          </p:cNvPr>
          <p:cNvSpPr>
            <a:spLocks noGrp="1"/>
          </p:cNvSpPr>
          <p:nvPr>
            <p:ph idx="1"/>
          </p:nvPr>
        </p:nvSpPr>
        <p:spPr/>
        <p:txBody>
          <a:bodyPr>
            <a:normAutofit/>
          </a:bodyPr>
          <a:lstStyle/>
          <a:p>
            <a:pPr algn="l" fontAlgn="base"/>
            <a:r>
              <a:rPr lang="en-US" sz="2800" b="1" i="0" dirty="0">
                <a:solidFill>
                  <a:srgbClr val="667788"/>
                </a:solidFill>
                <a:effectLst/>
                <a:latin typeface="Arial" panose="020B0604020202020204" pitchFamily="34" charset="0"/>
              </a:rPr>
              <a:t>Step 2: Private Key and CSR Generation</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The </a:t>
            </a:r>
            <a:r>
              <a:rPr lang="en-US" sz="2400" b="0" i="1" dirty="0">
                <a:solidFill>
                  <a:srgbClr val="335555"/>
                </a:solidFill>
                <a:effectLst/>
                <a:latin typeface="Arial" panose="020B0604020202020204" pitchFamily="34" charset="0"/>
              </a:rPr>
              <a:t>Private Key</a:t>
            </a:r>
            <a:r>
              <a:rPr lang="en-US" sz="2400" b="0" i="0" dirty="0">
                <a:solidFill>
                  <a:srgbClr val="335555"/>
                </a:solidFill>
                <a:effectLst/>
                <a:latin typeface="Arial" panose="020B0604020202020204" pitchFamily="34" charset="0"/>
              </a:rPr>
              <a:t> will remain on your hosting server and should never be released into the public. Even the Certifying Authority will </a:t>
            </a:r>
            <a:r>
              <a:rPr lang="en-US" sz="2400" b="0" i="1" dirty="0">
                <a:solidFill>
                  <a:srgbClr val="335555"/>
                </a:solidFill>
                <a:effectLst/>
                <a:latin typeface="Arial" panose="020B0604020202020204" pitchFamily="34" charset="0"/>
              </a:rPr>
              <a:t>not</a:t>
            </a:r>
            <a:r>
              <a:rPr lang="en-US" sz="2400" b="0" i="0" dirty="0">
                <a:solidFill>
                  <a:srgbClr val="335555"/>
                </a:solidFill>
                <a:effectLst/>
                <a:latin typeface="Arial" panose="020B0604020202020204" pitchFamily="34" charset="0"/>
              </a:rPr>
              <a:t> have access to your Private Key.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It is generated locally on your server and is </a:t>
            </a:r>
            <a:r>
              <a:rPr lang="en-US" sz="2400" b="0" i="1" dirty="0">
                <a:solidFill>
                  <a:srgbClr val="335555"/>
                </a:solidFill>
                <a:effectLst/>
                <a:latin typeface="Arial" panose="020B0604020202020204" pitchFamily="34" charset="0"/>
              </a:rPr>
              <a:t>never</a:t>
            </a:r>
            <a:r>
              <a:rPr lang="en-US" sz="2400" b="0" i="0" dirty="0">
                <a:solidFill>
                  <a:srgbClr val="335555"/>
                </a:solidFill>
                <a:effectLst/>
                <a:latin typeface="Arial" panose="020B0604020202020204" pitchFamily="34" charset="0"/>
              </a:rPr>
              <a:t> transmitted to the CA or any browser visiting your website. The integrity of your Digital ID depends on your Private Key being controlled exclusively by you.</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A CSR </a:t>
            </a:r>
            <a:r>
              <a:rPr lang="en-US" sz="2400" b="0" i="1" dirty="0">
                <a:solidFill>
                  <a:srgbClr val="335555"/>
                </a:solidFill>
                <a:effectLst/>
                <a:latin typeface="Arial" panose="020B0604020202020204" pitchFamily="34" charset="0"/>
              </a:rPr>
              <a:t>cannot</a:t>
            </a:r>
            <a:r>
              <a:rPr lang="en-US" sz="2400" b="0" i="0" dirty="0">
                <a:solidFill>
                  <a:srgbClr val="335555"/>
                </a:solidFill>
                <a:effectLst/>
                <a:latin typeface="Arial" panose="020B0604020202020204" pitchFamily="34" charset="0"/>
              </a:rPr>
              <a:t> be generated without generating a Private Key file. Similarly the Private Key file </a:t>
            </a:r>
            <a:r>
              <a:rPr lang="en-US" sz="2400" b="0" i="1" dirty="0">
                <a:solidFill>
                  <a:srgbClr val="335555"/>
                </a:solidFill>
                <a:effectLst/>
                <a:latin typeface="Arial" panose="020B0604020202020204" pitchFamily="34" charset="0"/>
              </a:rPr>
              <a:t>cannot</a:t>
            </a:r>
            <a:r>
              <a:rPr lang="en-US" sz="2400" b="0" i="0" dirty="0">
                <a:solidFill>
                  <a:srgbClr val="335555"/>
                </a:solidFill>
                <a:effectLst/>
                <a:latin typeface="Arial" panose="020B0604020202020204" pitchFamily="34" charset="0"/>
              </a:rPr>
              <a:t> be generated without generating a CSR file.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In certain web server software platforms like </a:t>
            </a:r>
            <a:r>
              <a:rPr lang="en-US" sz="2400" b="0" i="0" u="sng" dirty="0">
                <a:solidFill>
                  <a:srgbClr val="335555"/>
                </a:solidFill>
                <a:effectLst/>
                <a:latin typeface="Arial" panose="020B0604020202020204" pitchFamily="34" charset="0"/>
              </a:rPr>
              <a:t>Microsoft IIS</a:t>
            </a:r>
            <a:r>
              <a:rPr lang="en-US" sz="2400" b="0" i="0" dirty="0">
                <a:solidFill>
                  <a:srgbClr val="335555"/>
                </a:solidFill>
                <a:effectLst/>
                <a:latin typeface="Arial" panose="020B0604020202020204" pitchFamily="34" charset="0"/>
              </a:rPr>
              <a:t>, both are generated simultaneously through the Wizard on the web server.</a:t>
            </a:r>
          </a:p>
        </p:txBody>
      </p:sp>
    </p:spTree>
    <p:extLst>
      <p:ext uri="{BB962C8B-B14F-4D97-AF65-F5344CB8AC3E}">
        <p14:creationId xmlns:p14="http://schemas.microsoft.com/office/powerpoint/2010/main" val="2150237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5AA3-95E2-40FB-9873-17AA4CABC7F1}"/>
              </a:ext>
            </a:extLst>
          </p:cNvPr>
          <p:cNvSpPr>
            <a:spLocks noGrp="1"/>
          </p:cNvSpPr>
          <p:nvPr>
            <p:ph type="title"/>
          </p:nvPr>
        </p:nvSpPr>
        <p:spPr/>
        <p:txBody>
          <a:bodyPr>
            <a:normAutofit fontScale="90000"/>
          </a:bodyPr>
          <a:lstStyle/>
          <a:p>
            <a:r>
              <a:rPr lang="en-US" b="1" i="0" dirty="0">
                <a:solidFill>
                  <a:srgbClr val="0099BB"/>
                </a:solidFill>
                <a:effectLst/>
                <a:latin typeface="Arial" panose="020B0604020202020204" pitchFamily="34" charset="0"/>
              </a:rPr>
              <a:t>How to get an SSL Certificate for your website?</a:t>
            </a:r>
            <a:endParaRPr lang="en-US" dirty="0"/>
          </a:p>
        </p:txBody>
      </p:sp>
      <p:sp>
        <p:nvSpPr>
          <p:cNvPr id="3" name="Content Placeholder 2">
            <a:extLst>
              <a:ext uri="{FF2B5EF4-FFF2-40B4-BE49-F238E27FC236}">
                <a16:creationId xmlns:a16="http://schemas.microsoft.com/office/drawing/2014/main" id="{25BF2DB2-716D-48E3-97F4-049E988AB35B}"/>
              </a:ext>
            </a:extLst>
          </p:cNvPr>
          <p:cNvSpPr>
            <a:spLocks noGrp="1"/>
          </p:cNvSpPr>
          <p:nvPr>
            <p:ph idx="1"/>
          </p:nvPr>
        </p:nvSpPr>
        <p:spPr/>
        <p:txBody>
          <a:bodyPr>
            <a:normAutofit/>
          </a:bodyPr>
          <a:lstStyle/>
          <a:p>
            <a:pPr algn="l" fontAlgn="base"/>
            <a:r>
              <a:rPr lang="en-US" sz="4400" b="1" i="0" dirty="0">
                <a:solidFill>
                  <a:srgbClr val="667788"/>
                </a:solidFill>
                <a:effectLst/>
                <a:latin typeface="Arial" panose="020B0604020202020204" pitchFamily="34" charset="0"/>
              </a:rPr>
              <a:t>Step 2: Private Key and CSR Generation</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Most hosting service providers provide you with a hosting management control panel which has an </a:t>
            </a:r>
            <a:r>
              <a:rPr lang="en-US" sz="2400" b="0" i="1" dirty="0">
                <a:solidFill>
                  <a:srgbClr val="335555"/>
                </a:solidFill>
                <a:effectLst/>
                <a:latin typeface="Arial" panose="020B0604020202020204" pitchFamily="34" charset="0"/>
              </a:rPr>
              <a:t>SSL/TLS Manager</a:t>
            </a:r>
            <a:r>
              <a:rPr lang="en-US" sz="2400" b="0" i="0" dirty="0">
                <a:solidFill>
                  <a:srgbClr val="335555"/>
                </a:solidFill>
                <a:effectLst/>
                <a:latin typeface="Arial" panose="020B0604020202020204" pitchFamily="34" charset="0"/>
              </a:rPr>
              <a:t> interface using which you can generate your CSR - private key pair.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You will be required to enter certain relevant details about your organization while generating the CSR.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On completion of this process, your hosting server will generate an encoded file, viz. your CSR. This CSR can now be used to submit your SSL Certificate application to the Certificate Authority. </a:t>
            </a:r>
          </a:p>
        </p:txBody>
      </p:sp>
    </p:spTree>
    <p:extLst>
      <p:ext uri="{BB962C8B-B14F-4D97-AF65-F5344CB8AC3E}">
        <p14:creationId xmlns:p14="http://schemas.microsoft.com/office/powerpoint/2010/main" val="2344530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5AA3-95E2-40FB-9873-17AA4CABC7F1}"/>
              </a:ext>
            </a:extLst>
          </p:cNvPr>
          <p:cNvSpPr>
            <a:spLocks noGrp="1"/>
          </p:cNvSpPr>
          <p:nvPr>
            <p:ph type="title"/>
          </p:nvPr>
        </p:nvSpPr>
        <p:spPr/>
        <p:txBody>
          <a:bodyPr>
            <a:normAutofit fontScale="90000"/>
          </a:bodyPr>
          <a:lstStyle/>
          <a:p>
            <a:r>
              <a:rPr lang="en-US" b="1" i="0" dirty="0">
                <a:solidFill>
                  <a:srgbClr val="0099BB"/>
                </a:solidFill>
                <a:effectLst/>
                <a:latin typeface="Arial" panose="020B0604020202020204" pitchFamily="34" charset="0"/>
              </a:rPr>
              <a:t>How to get an SSL Certificate for your website?</a:t>
            </a:r>
            <a:endParaRPr lang="en-US" dirty="0"/>
          </a:p>
        </p:txBody>
      </p:sp>
      <p:sp>
        <p:nvSpPr>
          <p:cNvPr id="3" name="Content Placeholder 2">
            <a:extLst>
              <a:ext uri="{FF2B5EF4-FFF2-40B4-BE49-F238E27FC236}">
                <a16:creationId xmlns:a16="http://schemas.microsoft.com/office/drawing/2014/main" id="{25BF2DB2-716D-48E3-97F4-049E988AB35B}"/>
              </a:ext>
            </a:extLst>
          </p:cNvPr>
          <p:cNvSpPr>
            <a:spLocks noGrp="1"/>
          </p:cNvSpPr>
          <p:nvPr>
            <p:ph idx="1"/>
          </p:nvPr>
        </p:nvSpPr>
        <p:spPr/>
        <p:txBody>
          <a:bodyPr>
            <a:normAutofit/>
          </a:bodyPr>
          <a:lstStyle/>
          <a:p>
            <a:pPr algn="l" fontAlgn="base"/>
            <a:r>
              <a:rPr lang="en-US" sz="3200" b="1" i="0" dirty="0">
                <a:solidFill>
                  <a:srgbClr val="667788"/>
                </a:solidFill>
                <a:effectLst/>
                <a:latin typeface="Arial" panose="020B0604020202020204" pitchFamily="34" charset="0"/>
              </a:rPr>
              <a:t>Step 3: Enrollment</a:t>
            </a:r>
          </a:p>
          <a:p>
            <a:pPr lvl="1" algn="just" fontAlgn="base">
              <a:buFont typeface="Wingdings" panose="05000000000000000000" pitchFamily="2" charset="2"/>
              <a:buChar char="§"/>
            </a:pPr>
            <a:r>
              <a:rPr lang="en-US" sz="2800" b="0" i="0" dirty="0">
                <a:solidFill>
                  <a:srgbClr val="335555"/>
                </a:solidFill>
                <a:effectLst/>
                <a:latin typeface="Arial" panose="020B0604020202020204" pitchFamily="34" charset="0"/>
              </a:rPr>
              <a:t>After you have generated a minimum of 2048-bit Private Key and CSR pair from your web hosting server, the next step is to submit your Enrollment information to the CA for the CA to verify your information and issue the Digital certificate to you. </a:t>
            </a:r>
          </a:p>
          <a:p>
            <a:pPr lvl="1" algn="just" fontAlgn="base">
              <a:buFont typeface="Wingdings" panose="05000000000000000000" pitchFamily="2" charset="2"/>
              <a:buChar char="§"/>
            </a:pPr>
            <a:r>
              <a:rPr lang="en-US" sz="2800" b="0" i="0" dirty="0">
                <a:solidFill>
                  <a:srgbClr val="335555"/>
                </a:solidFill>
                <a:effectLst/>
                <a:latin typeface="Arial" panose="020B0604020202020204" pitchFamily="34" charset="0"/>
              </a:rPr>
              <a:t>The enrollment is done from the interface that the web service provider will provide to you after you have purchased the SSL certificate.</a:t>
            </a:r>
          </a:p>
        </p:txBody>
      </p:sp>
    </p:spTree>
    <p:extLst>
      <p:ext uri="{BB962C8B-B14F-4D97-AF65-F5344CB8AC3E}">
        <p14:creationId xmlns:p14="http://schemas.microsoft.com/office/powerpoint/2010/main" val="56067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3ED6-9F0E-4D85-A2F5-A53C4E5EE68B}"/>
              </a:ext>
            </a:extLst>
          </p:cNvPr>
          <p:cNvSpPr>
            <a:spLocks noGrp="1"/>
          </p:cNvSpPr>
          <p:nvPr>
            <p:ph type="title"/>
          </p:nvPr>
        </p:nvSpPr>
        <p:spPr/>
        <p:txBody>
          <a:bodyPr/>
          <a:lstStyle/>
          <a:p>
            <a:r>
              <a:rPr lang="en-US" dirty="0"/>
              <a:t>What is a Digital Certificate?</a:t>
            </a:r>
          </a:p>
        </p:txBody>
      </p:sp>
      <p:sp>
        <p:nvSpPr>
          <p:cNvPr id="3" name="Content Placeholder 2">
            <a:extLst>
              <a:ext uri="{FF2B5EF4-FFF2-40B4-BE49-F238E27FC236}">
                <a16:creationId xmlns:a16="http://schemas.microsoft.com/office/drawing/2014/main" id="{1FE64AD7-92B7-4119-9759-EF878CC18E54}"/>
              </a:ext>
            </a:extLst>
          </p:cNvPr>
          <p:cNvSpPr>
            <a:spLocks noGrp="1"/>
          </p:cNvSpPr>
          <p:nvPr>
            <p:ph idx="1"/>
          </p:nvPr>
        </p:nvSpPr>
        <p:spPr/>
        <p:txBody>
          <a:bodyPr>
            <a:normAutofit/>
          </a:bodyPr>
          <a:lstStyle/>
          <a:p>
            <a:r>
              <a:rPr lang="en-US" sz="3200" b="0" i="0" dirty="0">
                <a:solidFill>
                  <a:srgbClr val="3B3835"/>
                </a:solidFill>
                <a:effectLst/>
                <a:latin typeface="Helvetica Neue"/>
              </a:rPr>
              <a:t>A digital certificate (DC) is a digital file that certifies the identity of an individual or that certifies the identity of an individual or institution, or even a router seeking institution, or even a router seeking access to computer- based information. </a:t>
            </a:r>
          </a:p>
          <a:p>
            <a:r>
              <a:rPr lang="en-US" sz="3200" b="0" i="0" dirty="0">
                <a:solidFill>
                  <a:srgbClr val="3B3835"/>
                </a:solidFill>
                <a:effectLst/>
                <a:latin typeface="Helvetica Neue"/>
              </a:rPr>
              <a:t>It access to computer- based information. It is issued by a Certification Authority, and serves the same purpose as a driver’s and serves the same purpose as a driver’s license or a passport</a:t>
            </a:r>
            <a:endParaRPr lang="en-US" sz="3200" dirty="0"/>
          </a:p>
        </p:txBody>
      </p:sp>
    </p:spTree>
    <p:extLst>
      <p:ext uri="{BB962C8B-B14F-4D97-AF65-F5344CB8AC3E}">
        <p14:creationId xmlns:p14="http://schemas.microsoft.com/office/powerpoint/2010/main" val="239381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5AA3-95E2-40FB-9873-17AA4CABC7F1}"/>
              </a:ext>
            </a:extLst>
          </p:cNvPr>
          <p:cNvSpPr>
            <a:spLocks noGrp="1"/>
          </p:cNvSpPr>
          <p:nvPr>
            <p:ph type="title"/>
          </p:nvPr>
        </p:nvSpPr>
        <p:spPr/>
        <p:txBody>
          <a:bodyPr>
            <a:normAutofit fontScale="90000"/>
          </a:bodyPr>
          <a:lstStyle/>
          <a:p>
            <a:r>
              <a:rPr lang="en-US" b="1" i="0" dirty="0">
                <a:solidFill>
                  <a:srgbClr val="0099BB"/>
                </a:solidFill>
                <a:effectLst/>
                <a:latin typeface="Arial" panose="020B0604020202020204" pitchFamily="34" charset="0"/>
              </a:rPr>
              <a:t>How to get an SSL Certificate for your website?</a:t>
            </a:r>
            <a:endParaRPr lang="en-US" dirty="0"/>
          </a:p>
        </p:txBody>
      </p:sp>
      <p:sp>
        <p:nvSpPr>
          <p:cNvPr id="3" name="Content Placeholder 2">
            <a:extLst>
              <a:ext uri="{FF2B5EF4-FFF2-40B4-BE49-F238E27FC236}">
                <a16:creationId xmlns:a16="http://schemas.microsoft.com/office/drawing/2014/main" id="{25BF2DB2-716D-48E3-97F4-049E988AB35B}"/>
              </a:ext>
            </a:extLst>
          </p:cNvPr>
          <p:cNvSpPr>
            <a:spLocks noGrp="1"/>
          </p:cNvSpPr>
          <p:nvPr>
            <p:ph idx="1"/>
          </p:nvPr>
        </p:nvSpPr>
        <p:spPr/>
        <p:txBody>
          <a:bodyPr>
            <a:normAutofit lnSpcReduction="10000"/>
          </a:bodyPr>
          <a:lstStyle/>
          <a:p>
            <a:pPr algn="l" fontAlgn="base"/>
            <a:r>
              <a:rPr lang="en-US" sz="2800" b="1" i="0" dirty="0">
                <a:solidFill>
                  <a:srgbClr val="667788"/>
                </a:solidFill>
                <a:effectLst/>
                <a:latin typeface="Arial" panose="020B0604020202020204" pitchFamily="34" charset="0"/>
              </a:rPr>
              <a:t>Step 3: Enrollment</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Enrollment essentially requires you to submit a form wherein you provide relevant details about your organization such as Organization name, Contact details, Admin email address, Approver Email Address, etc.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The contact details that you provide here must match with the ones available in your domain's </a:t>
            </a:r>
            <a:r>
              <a:rPr lang="en-US" sz="2400" b="0" i="0" dirty="0" err="1">
                <a:solidFill>
                  <a:srgbClr val="335555"/>
                </a:solidFill>
                <a:effectLst/>
                <a:latin typeface="Arial" panose="020B0604020202020204" pitchFamily="34" charset="0"/>
              </a:rPr>
              <a:t>whois</a:t>
            </a:r>
            <a:r>
              <a:rPr lang="en-US" sz="2400" b="0" i="0" dirty="0">
                <a:solidFill>
                  <a:srgbClr val="335555"/>
                </a:solidFill>
                <a:effectLst/>
                <a:latin typeface="Arial" panose="020B0604020202020204" pitchFamily="34" charset="0"/>
              </a:rPr>
              <a:t> lookup.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Also, you must ensure that prior to enrollment, your domain is not privacy protected and that it's </a:t>
            </a:r>
            <a:r>
              <a:rPr lang="en-US" sz="2400" b="0" i="0" dirty="0" err="1">
                <a:solidFill>
                  <a:srgbClr val="335555"/>
                </a:solidFill>
                <a:effectLst/>
                <a:latin typeface="Arial" panose="020B0604020202020204" pitchFamily="34" charset="0"/>
              </a:rPr>
              <a:t>whois</a:t>
            </a:r>
            <a:r>
              <a:rPr lang="en-US" sz="2400" b="0" i="0" dirty="0">
                <a:solidFill>
                  <a:srgbClr val="335555"/>
                </a:solidFill>
                <a:effectLst/>
                <a:latin typeface="Arial" panose="020B0604020202020204" pitchFamily="34" charset="0"/>
              </a:rPr>
              <a:t> information is publicly visible. </a:t>
            </a:r>
          </a:p>
          <a:p>
            <a:pPr lvl="1" algn="just" fontAlgn="base">
              <a:buFont typeface="Wingdings" panose="05000000000000000000" pitchFamily="2" charset="2"/>
              <a:buChar char="§"/>
            </a:pPr>
            <a:r>
              <a:rPr lang="en-US" sz="2400" b="0" i="0" dirty="0">
                <a:solidFill>
                  <a:srgbClr val="335555"/>
                </a:solidFill>
                <a:effectLst/>
                <a:latin typeface="Arial" panose="020B0604020202020204" pitchFamily="34" charset="0"/>
              </a:rPr>
              <a:t>Subsequently, after the certificate is issued to you, you may re-enable your domain's privacy protection.</a:t>
            </a:r>
          </a:p>
          <a:p>
            <a:pPr marL="0" indent="0">
              <a:buNone/>
            </a:pPr>
            <a:br>
              <a:rPr lang="en-US" sz="2800" dirty="0"/>
            </a:br>
            <a:endParaRPr lang="en-US" sz="2800" b="0" i="0" dirty="0">
              <a:solidFill>
                <a:srgbClr val="335555"/>
              </a:solidFill>
              <a:effectLst/>
              <a:latin typeface="Arial" panose="020B0604020202020204" pitchFamily="34" charset="0"/>
            </a:endParaRPr>
          </a:p>
        </p:txBody>
      </p:sp>
    </p:spTree>
    <p:extLst>
      <p:ext uri="{BB962C8B-B14F-4D97-AF65-F5344CB8AC3E}">
        <p14:creationId xmlns:p14="http://schemas.microsoft.com/office/powerpoint/2010/main" val="2157977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5AA3-95E2-40FB-9873-17AA4CABC7F1}"/>
              </a:ext>
            </a:extLst>
          </p:cNvPr>
          <p:cNvSpPr>
            <a:spLocks noGrp="1"/>
          </p:cNvSpPr>
          <p:nvPr>
            <p:ph type="title"/>
          </p:nvPr>
        </p:nvSpPr>
        <p:spPr/>
        <p:txBody>
          <a:bodyPr>
            <a:normAutofit fontScale="90000"/>
          </a:bodyPr>
          <a:lstStyle/>
          <a:p>
            <a:r>
              <a:rPr lang="en-US" b="1" i="0" dirty="0">
                <a:solidFill>
                  <a:srgbClr val="0099BB"/>
                </a:solidFill>
                <a:effectLst/>
                <a:latin typeface="Arial" panose="020B0604020202020204" pitchFamily="34" charset="0"/>
              </a:rPr>
              <a:t>How to get an SSL Certificate for your website?</a:t>
            </a:r>
            <a:endParaRPr lang="en-US" dirty="0"/>
          </a:p>
        </p:txBody>
      </p:sp>
      <p:sp>
        <p:nvSpPr>
          <p:cNvPr id="3" name="Content Placeholder 2">
            <a:extLst>
              <a:ext uri="{FF2B5EF4-FFF2-40B4-BE49-F238E27FC236}">
                <a16:creationId xmlns:a16="http://schemas.microsoft.com/office/drawing/2014/main" id="{25BF2DB2-716D-48E3-97F4-049E988AB35B}"/>
              </a:ext>
            </a:extLst>
          </p:cNvPr>
          <p:cNvSpPr>
            <a:spLocks noGrp="1"/>
          </p:cNvSpPr>
          <p:nvPr>
            <p:ph idx="1"/>
          </p:nvPr>
        </p:nvSpPr>
        <p:spPr/>
        <p:txBody>
          <a:bodyPr>
            <a:normAutofit/>
          </a:bodyPr>
          <a:lstStyle/>
          <a:p>
            <a:pPr algn="l" fontAlgn="base"/>
            <a:r>
              <a:rPr lang="en-US" b="1" i="0" dirty="0">
                <a:solidFill>
                  <a:srgbClr val="667788"/>
                </a:solidFill>
                <a:effectLst/>
                <a:latin typeface="Arial" panose="020B0604020202020204" pitchFamily="34" charset="0"/>
              </a:rPr>
              <a:t>Step 4: Verification Process &amp; Certificate Issue</a:t>
            </a:r>
          </a:p>
          <a:p>
            <a:pPr lvl="2" algn="just" fontAlgn="base">
              <a:buFont typeface="Wingdings" panose="05000000000000000000" pitchFamily="2" charset="2"/>
              <a:buChar char="§"/>
            </a:pPr>
            <a:r>
              <a:rPr lang="en-US" b="0" i="0" dirty="0">
                <a:solidFill>
                  <a:srgbClr val="335555"/>
                </a:solidFill>
                <a:effectLst/>
                <a:latin typeface="Arial" panose="020B0604020202020204" pitchFamily="34" charset="0"/>
              </a:rPr>
              <a:t>After you have submitted the enrollment form, the Certifying Authority will now carry out a verification of your organization and the information you have submitted. If required, they may call you at your specified phone number for additional verification of your business. </a:t>
            </a:r>
          </a:p>
          <a:p>
            <a:pPr lvl="2" algn="just" fontAlgn="base">
              <a:buFont typeface="Wingdings" panose="05000000000000000000" pitchFamily="2" charset="2"/>
              <a:buChar char="§"/>
            </a:pPr>
            <a:r>
              <a:rPr lang="en-US" b="0" i="0" dirty="0">
                <a:solidFill>
                  <a:srgbClr val="335555"/>
                </a:solidFill>
                <a:effectLst/>
                <a:latin typeface="Arial" panose="020B0604020202020204" pitchFamily="34" charset="0"/>
              </a:rPr>
              <a:t>This process is much faster and usually automatic when you apply for a basic </a:t>
            </a:r>
            <a:r>
              <a:rPr lang="en-US" b="0" i="0" dirty="0" err="1">
                <a:solidFill>
                  <a:srgbClr val="335555"/>
                </a:solidFill>
                <a:effectLst/>
                <a:latin typeface="Arial" panose="020B0604020202020204" pitchFamily="34" charset="0"/>
              </a:rPr>
              <a:t>ssl</a:t>
            </a:r>
            <a:r>
              <a:rPr lang="en-US" b="0" i="0" dirty="0">
                <a:solidFill>
                  <a:srgbClr val="335555"/>
                </a:solidFill>
                <a:effectLst/>
                <a:latin typeface="Arial" panose="020B0604020202020204" pitchFamily="34" charset="0"/>
              </a:rPr>
              <a:t> certificate. Subsequently, after the CA is satisfied with the verification, you will receive an email from the CA to approve the issue of </a:t>
            </a:r>
            <a:r>
              <a:rPr lang="en-US" b="0" i="0" dirty="0" err="1">
                <a:solidFill>
                  <a:srgbClr val="335555"/>
                </a:solidFill>
                <a:effectLst/>
                <a:latin typeface="Arial" panose="020B0604020202020204" pitchFamily="34" charset="0"/>
              </a:rPr>
              <a:t>ssl</a:t>
            </a:r>
            <a:r>
              <a:rPr lang="en-US" b="0" i="0" dirty="0">
                <a:solidFill>
                  <a:srgbClr val="335555"/>
                </a:solidFill>
                <a:effectLst/>
                <a:latin typeface="Arial" panose="020B0604020202020204" pitchFamily="34" charset="0"/>
              </a:rPr>
              <a:t> certificate. </a:t>
            </a:r>
          </a:p>
          <a:p>
            <a:pPr lvl="2" algn="just" fontAlgn="base">
              <a:buFont typeface="Wingdings" panose="05000000000000000000" pitchFamily="2" charset="2"/>
              <a:buChar char="§"/>
            </a:pPr>
            <a:r>
              <a:rPr lang="en-US" b="0" i="0" dirty="0">
                <a:solidFill>
                  <a:srgbClr val="335555"/>
                </a:solidFill>
                <a:effectLst/>
                <a:latin typeface="Arial" panose="020B0604020202020204" pitchFamily="34" charset="0"/>
              </a:rPr>
              <a:t>After you have done the approval, you will receive an email from the CA informing you that your certificate has been issued. The email will also contain information on how you can retrieve the issued certificate.</a:t>
            </a:r>
            <a:endParaRPr lang="en-US" sz="7200" b="0" i="0" dirty="0">
              <a:solidFill>
                <a:srgbClr val="335555"/>
              </a:solidFill>
              <a:effectLst/>
              <a:latin typeface="Arial" panose="020B0604020202020204" pitchFamily="34" charset="0"/>
            </a:endParaRPr>
          </a:p>
        </p:txBody>
      </p:sp>
    </p:spTree>
    <p:extLst>
      <p:ext uri="{BB962C8B-B14F-4D97-AF65-F5344CB8AC3E}">
        <p14:creationId xmlns:p14="http://schemas.microsoft.com/office/powerpoint/2010/main" val="1719867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5AA3-95E2-40FB-9873-17AA4CABC7F1}"/>
              </a:ext>
            </a:extLst>
          </p:cNvPr>
          <p:cNvSpPr>
            <a:spLocks noGrp="1"/>
          </p:cNvSpPr>
          <p:nvPr>
            <p:ph type="title"/>
          </p:nvPr>
        </p:nvSpPr>
        <p:spPr/>
        <p:txBody>
          <a:bodyPr>
            <a:normAutofit fontScale="90000"/>
          </a:bodyPr>
          <a:lstStyle/>
          <a:p>
            <a:r>
              <a:rPr lang="en-US" b="1" i="0" dirty="0">
                <a:solidFill>
                  <a:srgbClr val="0099BB"/>
                </a:solidFill>
                <a:effectLst/>
                <a:latin typeface="Arial" panose="020B0604020202020204" pitchFamily="34" charset="0"/>
              </a:rPr>
              <a:t>How to get an SSL Certificate for your website?</a:t>
            </a:r>
            <a:endParaRPr lang="en-US" dirty="0"/>
          </a:p>
        </p:txBody>
      </p:sp>
      <p:sp>
        <p:nvSpPr>
          <p:cNvPr id="8" name="Content Placeholder 7">
            <a:extLst>
              <a:ext uri="{FF2B5EF4-FFF2-40B4-BE49-F238E27FC236}">
                <a16:creationId xmlns:a16="http://schemas.microsoft.com/office/drawing/2014/main" id="{24055712-0A2F-4DA6-9AFE-E9CE7A9822E2}"/>
              </a:ext>
            </a:extLst>
          </p:cNvPr>
          <p:cNvSpPr>
            <a:spLocks noGrp="1"/>
          </p:cNvSpPr>
          <p:nvPr>
            <p:ph sz="half" idx="1"/>
          </p:nvPr>
        </p:nvSpPr>
        <p:spPr/>
        <p:txBody>
          <a:bodyPr/>
          <a:lstStyle/>
          <a:p>
            <a:r>
              <a:rPr lang="en-US" b="0" i="0" dirty="0">
                <a:solidFill>
                  <a:srgbClr val="335555"/>
                </a:solidFill>
                <a:effectLst/>
                <a:latin typeface="Arial" panose="020B0604020202020204" pitchFamily="34" charset="0"/>
              </a:rPr>
              <a:t>Image shows how your issued </a:t>
            </a:r>
            <a:r>
              <a:rPr lang="en-US" b="0" i="0" dirty="0" err="1">
                <a:solidFill>
                  <a:srgbClr val="335555"/>
                </a:solidFill>
                <a:effectLst/>
                <a:latin typeface="Arial" panose="020B0604020202020204" pitchFamily="34" charset="0"/>
              </a:rPr>
              <a:t>ssl</a:t>
            </a:r>
            <a:r>
              <a:rPr lang="en-US" b="0" i="0" dirty="0">
                <a:solidFill>
                  <a:srgbClr val="335555"/>
                </a:solidFill>
                <a:effectLst/>
                <a:latin typeface="Arial" panose="020B0604020202020204" pitchFamily="34" charset="0"/>
              </a:rPr>
              <a:t> certificate will look:</a:t>
            </a:r>
            <a:endParaRPr lang="en-US" dirty="0"/>
          </a:p>
          <a:p>
            <a:endParaRPr lang="en-US" dirty="0"/>
          </a:p>
        </p:txBody>
      </p:sp>
      <p:pic>
        <p:nvPicPr>
          <p:cNvPr id="11" name="Picture 2">
            <a:extLst>
              <a:ext uri="{FF2B5EF4-FFF2-40B4-BE49-F238E27FC236}">
                <a16:creationId xmlns:a16="http://schemas.microsoft.com/office/drawing/2014/main" id="{F9BD4D83-F47A-43B8-8CB9-A7E6CBA4792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33228" y="1676400"/>
            <a:ext cx="4458031" cy="460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371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5AA3-95E2-40FB-9873-17AA4CABC7F1}"/>
              </a:ext>
            </a:extLst>
          </p:cNvPr>
          <p:cNvSpPr>
            <a:spLocks noGrp="1"/>
          </p:cNvSpPr>
          <p:nvPr>
            <p:ph type="title"/>
          </p:nvPr>
        </p:nvSpPr>
        <p:spPr/>
        <p:txBody>
          <a:bodyPr>
            <a:normAutofit fontScale="90000"/>
          </a:bodyPr>
          <a:lstStyle/>
          <a:p>
            <a:r>
              <a:rPr lang="en-US" b="1" i="0" dirty="0">
                <a:solidFill>
                  <a:srgbClr val="0099BB"/>
                </a:solidFill>
                <a:effectLst/>
                <a:latin typeface="Arial" panose="020B0604020202020204" pitchFamily="34" charset="0"/>
              </a:rPr>
              <a:t>How to get an SSL Certificate for your website?</a:t>
            </a:r>
            <a:endParaRPr lang="en-US" dirty="0"/>
          </a:p>
        </p:txBody>
      </p:sp>
      <p:sp>
        <p:nvSpPr>
          <p:cNvPr id="3" name="Content Placeholder 2">
            <a:extLst>
              <a:ext uri="{FF2B5EF4-FFF2-40B4-BE49-F238E27FC236}">
                <a16:creationId xmlns:a16="http://schemas.microsoft.com/office/drawing/2014/main" id="{25BF2DB2-716D-48E3-97F4-049E988AB35B}"/>
              </a:ext>
            </a:extLst>
          </p:cNvPr>
          <p:cNvSpPr>
            <a:spLocks noGrp="1"/>
          </p:cNvSpPr>
          <p:nvPr>
            <p:ph idx="1"/>
          </p:nvPr>
        </p:nvSpPr>
        <p:spPr/>
        <p:txBody>
          <a:bodyPr>
            <a:normAutofit fontScale="70000" lnSpcReduction="20000"/>
          </a:bodyPr>
          <a:lstStyle/>
          <a:p>
            <a:pPr algn="l" fontAlgn="base"/>
            <a:r>
              <a:rPr lang="en-US" b="1" i="0" dirty="0">
                <a:solidFill>
                  <a:srgbClr val="667788"/>
                </a:solidFill>
                <a:effectLst/>
                <a:latin typeface="Arial" panose="020B0604020202020204" pitchFamily="34" charset="0"/>
              </a:rPr>
              <a:t>Step 5: Certificate Installation</a:t>
            </a:r>
          </a:p>
          <a:p>
            <a:pPr algn="just" fontAlgn="base"/>
            <a:r>
              <a:rPr lang="en-US" b="0" i="0" dirty="0">
                <a:solidFill>
                  <a:srgbClr val="335555"/>
                </a:solidFill>
                <a:effectLst/>
                <a:latin typeface="Arial" panose="020B0604020202020204" pitchFamily="34" charset="0"/>
              </a:rPr>
              <a:t>This is the final step wherein you need to install the issued certificate on your hosting server. </a:t>
            </a:r>
          </a:p>
          <a:p>
            <a:pPr algn="just" fontAlgn="base"/>
            <a:r>
              <a:rPr lang="en-US" b="0" i="0" dirty="0">
                <a:solidFill>
                  <a:srgbClr val="335555"/>
                </a:solidFill>
                <a:effectLst/>
                <a:latin typeface="Arial" panose="020B0604020202020204" pitchFamily="34" charset="0"/>
              </a:rPr>
              <a:t>Additionally, you will also need to install the SSL Certificate of the Certificate Authority (known as the CA bundle). </a:t>
            </a:r>
          </a:p>
          <a:p>
            <a:pPr algn="just" fontAlgn="base"/>
            <a:r>
              <a:rPr lang="en-US" b="0" i="0" dirty="0">
                <a:solidFill>
                  <a:srgbClr val="335555"/>
                </a:solidFill>
                <a:effectLst/>
                <a:latin typeface="Arial" panose="020B0604020202020204" pitchFamily="34" charset="0"/>
              </a:rPr>
              <a:t>The CA bundle contains root and intermediate certificates of the CA and is available for download from the website of the CA.</a:t>
            </a:r>
          </a:p>
          <a:p>
            <a:pPr algn="just" fontAlgn="base"/>
            <a:r>
              <a:rPr lang="en-US" b="0" i="0" dirty="0">
                <a:solidFill>
                  <a:srgbClr val="335555"/>
                </a:solidFill>
                <a:effectLst/>
                <a:latin typeface="Arial" panose="020B0604020202020204" pitchFamily="34" charset="0"/>
              </a:rPr>
              <a:t>Depending upon the web server where you intend to install your SSL Certificate, you need to refer to the appropriate instructions provided by your hosting service provider. </a:t>
            </a:r>
          </a:p>
          <a:p>
            <a:pPr algn="just" fontAlgn="base"/>
            <a:r>
              <a:rPr lang="en-US" b="0" i="0" dirty="0">
                <a:solidFill>
                  <a:srgbClr val="335555"/>
                </a:solidFill>
                <a:effectLst/>
                <a:latin typeface="Arial" panose="020B0604020202020204" pitchFamily="34" charset="0"/>
              </a:rPr>
              <a:t>Once successfully installed, your website will become accessible via </a:t>
            </a:r>
            <a:r>
              <a:rPr lang="en-US" b="1" i="0" dirty="0">
                <a:solidFill>
                  <a:srgbClr val="335555"/>
                </a:solidFill>
                <a:effectLst/>
                <a:latin typeface="inherit"/>
              </a:rPr>
              <a:t>https://...</a:t>
            </a:r>
            <a:r>
              <a:rPr lang="en-US" b="0" i="0" dirty="0">
                <a:solidFill>
                  <a:srgbClr val="335555"/>
                </a:solidFill>
                <a:effectLst/>
                <a:latin typeface="Arial" panose="020B0604020202020204" pitchFamily="34" charset="0"/>
              </a:rPr>
              <a:t>.</a:t>
            </a:r>
          </a:p>
          <a:p>
            <a:endParaRPr lang="en-US" sz="7200" b="0" i="0" dirty="0">
              <a:solidFill>
                <a:srgbClr val="335555"/>
              </a:solidFill>
              <a:effectLst/>
              <a:latin typeface="Arial" panose="020B0604020202020204" pitchFamily="34" charset="0"/>
            </a:endParaRPr>
          </a:p>
        </p:txBody>
      </p:sp>
    </p:spTree>
    <p:extLst>
      <p:ext uri="{BB962C8B-B14F-4D97-AF65-F5344CB8AC3E}">
        <p14:creationId xmlns:p14="http://schemas.microsoft.com/office/powerpoint/2010/main" val="841974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5261-6C92-43F9-9A99-0B2DA11C4363}"/>
              </a:ext>
            </a:extLst>
          </p:cNvPr>
          <p:cNvSpPr>
            <a:spLocks noGrp="1"/>
          </p:cNvSpPr>
          <p:nvPr>
            <p:ph type="title"/>
          </p:nvPr>
        </p:nvSpPr>
        <p:spPr/>
        <p:txBody>
          <a:bodyPr>
            <a:noAutofit/>
          </a:bodyPr>
          <a:lstStyle/>
          <a:p>
            <a:r>
              <a:rPr lang="en-US" sz="3200" dirty="0"/>
              <a:t>Difference between Digital Certificate and SSL Certificate</a:t>
            </a:r>
          </a:p>
        </p:txBody>
      </p:sp>
      <p:sp>
        <p:nvSpPr>
          <p:cNvPr id="3" name="Content Placeholder 2">
            <a:extLst>
              <a:ext uri="{FF2B5EF4-FFF2-40B4-BE49-F238E27FC236}">
                <a16:creationId xmlns:a16="http://schemas.microsoft.com/office/drawing/2014/main" id="{61974F3F-A7A9-4034-8705-3E24C3ABE1DE}"/>
              </a:ext>
            </a:extLst>
          </p:cNvPr>
          <p:cNvSpPr>
            <a:spLocks noGrp="1"/>
          </p:cNvSpPr>
          <p:nvPr>
            <p:ph idx="1"/>
          </p:nvPr>
        </p:nvSpPr>
        <p:spPr/>
        <p:txBody>
          <a:bodyPr>
            <a:normAutofit lnSpcReduction="10000"/>
          </a:bodyPr>
          <a:lstStyle/>
          <a:p>
            <a:pPr algn="l" rtl="0"/>
            <a:r>
              <a:rPr lang="en-US" sz="2800" b="1" i="0" dirty="0">
                <a:solidFill>
                  <a:srgbClr val="282829"/>
                </a:solidFill>
                <a:effectLst/>
                <a:latin typeface="-apple-system"/>
              </a:rPr>
              <a:t>Digital Certificate:</a:t>
            </a:r>
            <a:endParaRPr lang="en-US" sz="2800" b="0" i="0" dirty="0">
              <a:solidFill>
                <a:srgbClr val="282829"/>
              </a:solidFill>
              <a:effectLst/>
              <a:latin typeface="-apple-system"/>
            </a:endParaRPr>
          </a:p>
          <a:p>
            <a:pPr marL="795528" lvl="3">
              <a:buFont typeface="Wingdings" panose="05000000000000000000" pitchFamily="2" charset="2"/>
              <a:buChar char="§"/>
            </a:pPr>
            <a:r>
              <a:rPr lang="en-US" b="0" i="0" dirty="0">
                <a:solidFill>
                  <a:srgbClr val="282829"/>
                </a:solidFill>
                <a:effectLst/>
                <a:latin typeface="-apple-system"/>
              </a:rPr>
              <a:t>A Digital Certificate is a digital "password" which permits an individual, organization to exchange information securely across the Web utilizing the public key infrastructure (PKI). </a:t>
            </a:r>
          </a:p>
          <a:p>
            <a:pPr marL="795528" lvl="3">
              <a:buFont typeface="Wingdings" panose="05000000000000000000" pitchFamily="2" charset="2"/>
              <a:buChar char="§"/>
            </a:pPr>
            <a:r>
              <a:rPr lang="en-US" b="0" i="0" dirty="0">
                <a:solidFill>
                  <a:srgbClr val="282829"/>
                </a:solidFill>
                <a:effectLst/>
                <a:latin typeface="-apple-system"/>
              </a:rPr>
              <a:t>Digital Certificate can be referred to as a public key certification or identity certification</a:t>
            </a:r>
            <a:r>
              <a:rPr lang="en-US" sz="1800" b="0" i="0" dirty="0">
                <a:solidFill>
                  <a:srgbClr val="282829"/>
                </a:solidFill>
                <a:effectLst/>
                <a:latin typeface="-apple-system"/>
              </a:rPr>
              <a:t>.</a:t>
            </a:r>
          </a:p>
          <a:p>
            <a:pPr algn="l" rtl="0"/>
            <a:r>
              <a:rPr lang="en-US" sz="2800" b="1" i="0" dirty="0">
                <a:solidFill>
                  <a:srgbClr val="282829"/>
                </a:solidFill>
                <a:effectLst/>
                <a:latin typeface="-apple-system"/>
              </a:rPr>
              <a:t>SSL Certificate:</a:t>
            </a:r>
            <a:endParaRPr lang="en-US" sz="2800" b="0" i="0" dirty="0">
              <a:solidFill>
                <a:srgbClr val="282829"/>
              </a:solidFill>
              <a:effectLst/>
              <a:latin typeface="-apple-system"/>
            </a:endParaRPr>
          </a:p>
          <a:p>
            <a:pPr marL="795528" lvl="3">
              <a:buFont typeface="Wingdings" panose="05000000000000000000" pitchFamily="2" charset="2"/>
              <a:buChar char="§"/>
            </a:pPr>
            <a:r>
              <a:rPr lang="en-US" b="0" i="0" dirty="0">
                <a:solidFill>
                  <a:srgbClr val="282829"/>
                </a:solidFill>
                <a:effectLst/>
                <a:latin typeface="-apple-system"/>
              </a:rPr>
              <a:t>SSL Certificates are small data files which bind a cryptographic key to a company's particulars. Once installed on an internet server, then it activates the padlock along with the https protocol also enables safe connections from a web server to a browser. </a:t>
            </a:r>
          </a:p>
          <a:p>
            <a:pPr marL="795528" lvl="3">
              <a:buFont typeface="Wingdings" panose="05000000000000000000" pitchFamily="2" charset="2"/>
              <a:buChar char="§"/>
            </a:pPr>
            <a:r>
              <a:rPr lang="en-US" b="0" i="0" dirty="0">
                <a:solidFill>
                  <a:srgbClr val="282829"/>
                </a:solidFill>
                <a:effectLst/>
                <a:latin typeface="-apple-system"/>
              </a:rPr>
              <a:t>Normally, SSL is used to secure credit card transactions, information transport and logins, and much more lately has become the standard when procuring browsing of social networking websites.</a:t>
            </a:r>
          </a:p>
          <a:p>
            <a:endParaRPr lang="en-US" sz="2800" dirty="0"/>
          </a:p>
        </p:txBody>
      </p:sp>
    </p:spTree>
    <p:extLst>
      <p:ext uri="{BB962C8B-B14F-4D97-AF65-F5344CB8AC3E}">
        <p14:creationId xmlns:p14="http://schemas.microsoft.com/office/powerpoint/2010/main" val="75219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5695-C22A-4D33-B131-7798B1B26DF2}"/>
              </a:ext>
            </a:extLst>
          </p:cNvPr>
          <p:cNvSpPr>
            <a:spLocks noGrp="1"/>
          </p:cNvSpPr>
          <p:nvPr>
            <p:ph type="title"/>
          </p:nvPr>
        </p:nvSpPr>
        <p:spPr/>
        <p:txBody>
          <a:bodyPr/>
          <a:lstStyle/>
          <a:p>
            <a:r>
              <a:rPr lang="en-US" dirty="0"/>
              <a:t>What is a Digital Certificate?</a:t>
            </a:r>
          </a:p>
        </p:txBody>
      </p:sp>
      <p:sp>
        <p:nvSpPr>
          <p:cNvPr id="3" name="Content Placeholder 2">
            <a:extLst>
              <a:ext uri="{FF2B5EF4-FFF2-40B4-BE49-F238E27FC236}">
                <a16:creationId xmlns:a16="http://schemas.microsoft.com/office/drawing/2014/main" id="{25770DBF-EC02-426E-8AC5-568261AB2D82}"/>
              </a:ext>
            </a:extLst>
          </p:cNvPr>
          <p:cNvSpPr>
            <a:spLocks noGrp="1"/>
          </p:cNvSpPr>
          <p:nvPr>
            <p:ph idx="1"/>
          </p:nvPr>
        </p:nvSpPr>
        <p:spPr/>
        <p:txBody>
          <a:bodyPr>
            <a:normAutofit lnSpcReduction="10000"/>
          </a:bodyPr>
          <a:lstStyle/>
          <a:p>
            <a:pPr algn="just" fontAlgn="base"/>
            <a:r>
              <a:rPr lang="en-US" sz="3200" b="0" i="0" dirty="0">
                <a:solidFill>
                  <a:srgbClr val="335555"/>
                </a:solidFill>
                <a:effectLst/>
                <a:latin typeface="Arial" panose="020B0604020202020204" pitchFamily="34" charset="0"/>
              </a:rPr>
              <a:t>The Certification Authority (CA) signs the certificate with their own private key. An SSL/Digital Certificate typically contains the following information:</a:t>
            </a:r>
          </a:p>
          <a:p>
            <a:pPr lvl="2" fontAlgn="base"/>
            <a:r>
              <a:rPr lang="en-US" sz="2800" b="0" i="0" dirty="0">
                <a:solidFill>
                  <a:srgbClr val="335555"/>
                </a:solidFill>
                <a:effectLst/>
                <a:latin typeface="inherit"/>
              </a:rPr>
              <a:t>Owner's public key</a:t>
            </a:r>
          </a:p>
          <a:p>
            <a:pPr lvl="2" fontAlgn="base"/>
            <a:r>
              <a:rPr lang="en-US" sz="2800" b="0" i="0" dirty="0">
                <a:solidFill>
                  <a:srgbClr val="335555"/>
                </a:solidFill>
                <a:effectLst/>
                <a:latin typeface="inherit"/>
              </a:rPr>
              <a:t>Owner's name</a:t>
            </a:r>
          </a:p>
          <a:p>
            <a:pPr lvl="2" fontAlgn="base"/>
            <a:r>
              <a:rPr lang="en-US" sz="2800" b="0" i="0" dirty="0">
                <a:solidFill>
                  <a:srgbClr val="335555"/>
                </a:solidFill>
                <a:effectLst/>
                <a:latin typeface="inherit"/>
              </a:rPr>
              <a:t>Expiration date of the public key</a:t>
            </a:r>
          </a:p>
          <a:p>
            <a:pPr lvl="2" fontAlgn="base"/>
            <a:r>
              <a:rPr lang="en-US" sz="2800" b="0" i="0" dirty="0">
                <a:solidFill>
                  <a:srgbClr val="335555"/>
                </a:solidFill>
                <a:effectLst/>
                <a:latin typeface="inherit"/>
              </a:rPr>
              <a:t>Name of the issuer (the Certifying Authority that issued the Digital Certificate)</a:t>
            </a:r>
          </a:p>
          <a:p>
            <a:pPr lvl="2" fontAlgn="base"/>
            <a:r>
              <a:rPr lang="en-US" sz="2800" b="0" i="0" dirty="0">
                <a:solidFill>
                  <a:srgbClr val="335555"/>
                </a:solidFill>
                <a:effectLst/>
                <a:latin typeface="inherit"/>
              </a:rPr>
              <a:t>Serial number of the Digital Certificate</a:t>
            </a:r>
          </a:p>
          <a:p>
            <a:pPr lvl="2" fontAlgn="base"/>
            <a:r>
              <a:rPr lang="en-US" sz="2800" b="0" i="0" dirty="0">
                <a:solidFill>
                  <a:srgbClr val="335555"/>
                </a:solidFill>
                <a:effectLst/>
                <a:latin typeface="inherit"/>
              </a:rPr>
              <a:t>Digital signature of the issuer</a:t>
            </a:r>
          </a:p>
          <a:p>
            <a:endParaRPr lang="en-US" dirty="0"/>
          </a:p>
        </p:txBody>
      </p:sp>
    </p:spTree>
    <p:extLst>
      <p:ext uri="{BB962C8B-B14F-4D97-AF65-F5344CB8AC3E}">
        <p14:creationId xmlns:p14="http://schemas.microsoft.com/office/powerpoint/2010/main" val="349383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E59F-EAE3-4357-AC57-43B55A819F69}"/>
              </a:ext>
            </a:extLst>
          </p:cNvPr>
          <p:cNvSpPr>
            <a:spLocks noGrp="1"/>
          </p:cNvSpPr>
          <p:nvPr>
            <p:ph type="title"/>
          </p:nvPr>
        </p:nvSpPr>
        <p:spPr/>
        <p:txBody>
          <a:bodyPr/>
          <a:lstStyle/>
          <a:p>
            <a:r>
              <a:rPr lang="en-US" b="0" dirty="0">
                <a:solidFill>
                  <a:srgbClr val="3B3835"/>
                </a:solidFill>
                <a:latin typeface="Helvetica Neue"/>
              </a:rPr>
              <a:t> Certification Authorities </a:t>
            </a:r>
            <a:endParaRPr lang="en-US" dirty="0"/>
          </a:p>
        </p:txBody>
      </p:sp>
      <p:sp>
        <p:nvSpPr>
          <p:cNvPr id="3" name="Content Placeholder 2">
            <a:extLst>
              <a:ext uri="{FF2B5EF4-FFF2-40B4-BE49-F238E27FC236}">
                <a16:creationId xmlns:a16="http://schemas.microsoft.com/office/drawing/2014/main" id="{9EEA5A5F-25CA-4D35-BD6F-863F7E10FE21}"/>
              </a:ext>
            </a:extLst>
          </p:cNvPr>
          <p:cNvSpPr>
            <a:spLocks noGrp="1"/>
          </p:cNvSpPr>
          <p:nvPr>
            <p:ph idx="1"/>
          </p:nvPr>
        </p:nvSpPr>
        <p:spPr/>
        <p:txBody>
          <a:bodyPr>
            <a:normAutofit/>
          </a:bodyPr>
          <a:lstStyle/>
          <a:p>
            <a:r>
              <a:rPr lang="en-US" sz="2800" b="0" i="0" dirty="0">
                <a:solidFill>
                  <a:srgbClr val="3B3835"/>
                </a:solidFill>
                <a:effectLst/>
                <a:latin typeface="Helvetica Neue"/>
              </a:rPr>
              <a:t>CA’s are the digital world’s equivalent to passport offices. </a:t>
            </a:r>
          </a:p>
          <a:p>
            <a:r>
              <a:rPr lang="en-US" sz="2800" b="0" i="0" dirty="0">
                <a:solidFill>
                  <a:srgbClr val="3B3835"/>
                </a:solidFill>
                <a:effectLst/>
                <a:latin typeface="Helvetica Neue"/>
              </a:rPr>
              <a:t>They issue digital equivalent to passport offices. </a:t>
            </a:r>
          </a:p>
          <a:p>
            <a:r>
              <a:rPr lang="en-US" sz="2800" b="0" i="0" dirty="0">
                <a:solidFill>
                  <a:srgbClr val="3B3835"/>
                </a:solidFill>
                <a:effectLst/>
                <a:latin typeface="Helvetica Neue"/>
              </a:rPr>
              <a:t>They issue digital certificates and validate holders’ and validate holders’ identity and authority.</a:t>
            </a:r>
          </a:p>
          <a:p>
            <a:r>
              <a:rPr lang="en-US" sz="2800" b="0" i="0" dirty="0">
                <a:solidFill>
                  <a:srgbClr val="3B3835"/>
                </a:solidFill>
                <a:effectLst/>
                <a:latin typeface="Helvetica Neue"/>
              </a:rPr>
              <a:t>They embed an individual or institution’s public key along with other identifying information into each digital certificate and then cryptographically sign it as a tamper-proof seal verifying the integrity of the data within it and validating its use. </a:t>
            </a:r>
            <a:endParaRPr lang="en-US" sz="2800" dirty="0"/>
          </a:p>
        </p:txBody>
      </p:sp>
    </p:spTree>
    <p:extLst>
      <p:ext uri="{BB962C8B-B14F-4D97-AF65-F5344CB8AC3E}">
        <p14:creationId xmlns:p14="http://schemas.microsoft.com/office/powerpoint/2010/main" val="18791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D02F-81DA-4D57-8C13-3A6AF613F600}"/>
              </a:ext>
            </a:extLst>
          </p:cNvPr>
          <p:cNvSpPr>
            <a:spLocks noGrp="1"/>
          </p:cNvSpPr>
          <p:nvPr>
            <p:ph type="title"/>
          </p:nvPr>
        </p:nvSpPr>
        <p:spPr/>
        <p:txBody>
          <a:bodyPr/>
          <a:lstStyle/>
          <a:p>
            <a:r>
              <a:rPr lang="en-US" dirty="0"/>
              <a:t>What does it do?</a:t>
            </a:r>
          </a:p>
        </p:txBody>
      </p:sp>
      <p:sp>
        <p:nvSpPr>
          <p:cNvPr id="3" name="Content Placeholder 2">
            <a:extLst>
              <a:ext uri="{FF2B5EF4-FFF2-40B4-BE49-F238E27FC236}">
                <a16:creationId xmlns:a16="http://schemas.microsoft.com/office/drawing/2014/main" id="{05098ED0-D8A1-466D-AC99-5F98978E3AA3}"/>
              </a:ext>
            </a:extLst>
          </p:cNvPr>
          <p:cNvSpPr>
            <a:spLocks noGrp="1"/>
          </p:cNvSpPr>
          <p:nvPr>
            <p:ph idx="1"/>
          </p:nvPr>
        </p:nvSpPr>
        <p:spPr/>
        <p:txBody>
          <a:bodyPr>
            <a:normAutofit/>
          </a:bodyPr>
          <a:lstStyle/>
          <a:p>
            <a:r>
              <a:rPr lang="en-US" sz="2400" b="0" i="0" dirty="0">
                <a:solidFill>
                  <a:srgbClr val="335555"/>
                </a:solidFill>
                <a:effectLst/>
                <a:latin typeface="Arial" panose="020B0604020202020204" pitchFamily="34" charset="0"/>
              </a:rPr>
              <a:t>Digital Certificates can be used for a variety of electronic transactions including e-mail, electronic commerce, groupware and electronic funds transfers. </a:t>
            </a:r>
          </a:p>
          <a:p>
            <a:r>
              <a:rPr lang="en-US" sz="2400" b="0" i="0" dirty="0">
                <a:solidFill>
                  <a:srgbClr val="335555"/>
                </a:solidFill>
                <a:effectLst/>
                <a:latin typeface="Arial" panose="020B0604020202020204" pitchFamily="34" charset="0"/>
              </a:rPr>
              <a:t>If you are running an online e-commerce website, an electronic banking website or any other electronic services website then customers may abandon your website due to concerns about privacy and security. </a:t>
            </a:r>
          </a:p>
          <a:p>
            <a:r>
              <a:rPr lang="en-US" sz="2400" b="0" i="0" dirty="0">
                <a:solidFill>
                  <a:srgbClr val="335555"/>
                </a:solidFill>
                <a:effectLst/>
                <a:latin typeface="Arial" panose="020B0604020202020204" pitchFamily="34" charset="0"/>
              </a:rPr>
              <a:t>You will hence need to provide secure access to your website visitors via </a:t>
            </a:r>
            <a:r>
              <a:rPr lang="en-US" sz="2400" b="1" i="0" dirty="0">
                <a:solidFill>
                  <a:srgbClr val="335555"/>
                </a:solidFill>
                <a:effectLst/>
                <a:latin typeface="Arial" panose="020B0604020202020204" pitchFamily="34" charset="0"/>
              </a:rPr>
              <a:t>https</a:t>
            </a:r>
            <a:r>
              <a:rPr lang="en-US" sz="2400" b="0" i="0" dirty="0">
                <a:solidFill>
                  <a:srgbClr val="335555"/>
                </a:solidFill>
                <a:effectLst/>
                <a:latin typeface="Arial" panose="020B0604020202020204" pitchFamily="34" charset="0"/>
              </a:rPr>
              <a:t> protocol. </a:t>
            </a:r>
          </a:p>
          <a:p>
            <a:r>
              <a:rPr lang="en-US" sz="2400" b="0" i="0" dirty="0">
                <a:solidFill>
                  <a:srgbClr val="335555"/>
                </a:solidFill>
                <a:effectLst/>
                <a:latin typeface="Arial" panose="020B0604020202020204" pitchFamily="34" charset="0"/>
              </a:rPr>
              <a:t>To do this you will need to setup your website on a dedicated IP address and install a valid digital certificate on your hosting server.</a:t>
            </a:r>
            <a:endParaRPr lang="en-US" sz="2400" dirty="0"/>
          </a:p>
        </p:txBody>
      </p:sp>
    </p:spTree>
    <p:extLst>
      <p:ext uri="{BB962C8B-B14F-4D97-AF65-F5344CB8AC3E}">
        <p14:creationId xmlns:p14="http://schemas.microsoft.com/office/powerpoint/2010/main" val="343790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BA141B-FCE9-4FD4-82B3-62D2A60565C1}"/>
              </a:ext>
            </a:extLst>
          </p:cNvPr>
          <p:cNvSpPr>
            <a:spLocks noGrp="1"/>
          </p:cNvSpPr>
          <p:nvPr>
            <p:ph type="title"/>
          </p:nvPr>
        </p:nvSpPr>
        <p:spPr/>
        <p:txBody>
          <a:bodyPr/>
          <a:lstStyle/>
          <a:p>
            <a:r>
              <a:rPr lang="en-US" dirty="0"/>
              <a:t>What does it do?</a:t>
            </a:r>
          </a:p>
        </p:txBody>
      </p:sp>
      <p:sp>
        <p:nvSpPr>
          <p:cNvPr id="4" name="Content Placeholder 3">
            <a:extLst>
              <a:ext uri="{FF2B5EF4-FFF2-40B4-BE49-F238E27FC236}">
                <a16:creationId xmlns:a16="http://schemas.microsoft.com/office/drawing/2014/main" id="{A8C4A530-E34A-4E54-B2D6-4FF581EEF2BA}"/>
              </a:ext>
            </a:extLst>
          </p:cNvPr>
          <p:cNvSpPr>
            <a:spLocks noGrp="1"/>
          </p:cNvSpPr>
          <p:nvPr>
            <p:ph idx="1"/>
          </p:nvPr>
        </p:nvSpPr>
        <p:spPr/>
        <p:txBody>
          <a:bodyPr>
            <a:normAutofit fontScale="92500" lnSpcReduction="20000"/>
          </a:bodyPr>
          <a:lstStyle/>
          <a:p>
            <a:r>
              <a:rPr lang="en-US" dirty="0"/>
              <a:t>Digital Certificates, bind an identity to a pair of electronic keys that can be used to encrypt and sign digital information. </a:t>
            </a:r>
          </a:p>
          <a:p>
            <a:r>
              <a:rPr lang="en-US" dirty="0"/>
              <a:t>A Digital Certificate makes it possible to verify someone's claim that they have the right to use a given key, helping to prevent people from using phony keys to impersonate other users. </a:t>
            </a:r>
          </a:p>
          <a:p>
            <a:r>
              <a:rPr lang="en-US" dirty="0"/>
              <a:t>Used in conjunction with encryption, Digital Certificates provide a more complete security solution, assuring the identity of all parties involved in a transaction.</a:t>
            </a:r>
          </a:p>
          <a:p>
            <a:r>
              <a:rPr lang="en-US" b="0" i="0" dirty="0">
                <a:solidFill>
                  <a:srgbClr val="282829"/>
                </a:solidFill>
                <a:effectLst/>
                <a:latin typeface="-apple-system"/>
              </a:rPr>
              <a:t>A digital certificate also is known as public key certificate allows exchanging data securely over the internet using public key infrastructure</a:t>
            </a:r>
            <a:endParaRPr lang="en-US" dirty="0"/>
          </a:p>
        </p:txBody>
      </p:sp>
    </p:spTree>
    <p:extLst>
      <p:ext uri="{BB962C8B-B14F-4D97-AF65-F5344CB8AC3E}">
        <p14:creationId xmlns:p14="http://schemas.microsoft.com/office/powerpoint/2010/main" val="146034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B0F5A7-B832-4440-884A-BC4337C101AD}"/>
              </a:ext>
            </a:extLst>
          </p:cNvPr>
          <p:cNvSpPr>
            <a:spLocks noGrp="1"/>
          </p:cNvSpPr>
          <p:nvPr>
            <p:ph type="title"/>
          </p:nvPr>
        </p:nvSpPr>
        <p:spPr/>
        <p:txBody>
          <a:bodyPr/>
          <a:lstStyle/>
          <a:p>
            <a:r>
              <a:rPr lang="en-US" dirty="0"/>
              <a:t>Sample Digital Certificate</a:t>
            </a:r>
          </a:p>
        </p:txBody>
      </p:sp>
      <p:pic>
        <p:nvPicPr>
          <p:cNvPr id="3074" name="Picture 2" descr="See the source image">
            <a:extLst>
              <a:ext uri="{FF2B5EF4-FFF2-40B4-BE49-F238E27FC236}">
                <a16:creationId xmlns:a16="http://schemas.microsoft.com/office/drawing/2014/main" id="{2B291AA8-7FE3-411E-A469-979335B8F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405" y="1696824"/>
            <a:ext cx="8159011" cy="446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2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664C-3AF7-4EB5-92DE-842853A8A1F6}"/>
              </a:ext>
            </a:extLst>
          </p:cNvPr>
          <p:cNvSpPr>
            <a:spLocks noGrp="1"/>
          </p:cNvSpPr>
          <p:nvPr>
            <p:ph type="title"/>
          </p:nvPr>
        </p:nvSpPr>
        <p:spPr/>
        <p:txBody>
          <a:bodyPr/>
          <a:lstStyle/>
          <a:p>
            <a:r>
              <a:rPr lang="en-US" dirty="0">
                <a:solidFill>
                  <a:schemeClr val="accent1">
                    <a:lumMod val="50000"/>
                  </a:schemeClr>
                </a:solidFill>
              </a:rPr>
              <a:t>Types of Digital Certificates</a:t>
            </a:r>
          </a:p>
        </p:txBody>
      </p:sp>
      <p:sp>
        <p:nvSpPr>
          <p:cNvPr id="3" name="Content Placeholder 2">
            <a:extLst>
              <a:ext uri="{FF2B5EF4-FFF2-40B4-BE49-F238E27FC236}">
                <a16:creationId xmlns:a16="http://schemas.microsoft.com/office/drawing/2014/main" id="{CD3114E1-2201-49FF-83BF-1AA5499BD2F7}"/>
              </a:ext>
            </a:extLst>
          </p:cNvPr>
          <p:cNvSpPr>
            <a:spLocks noGrp="1"/>
          </p:cNvSpPr>
          <p:nvPr>
            <p:ph idx="1"/>
          </p:nvPr>
        </p:nvSpPr>
        <p:spPr/>
        <p:txBody>
          <a:bodyPr>
            <a:normAutofit/>
          </a:bodyPr>
          <a:lstStyle/>
          <a:p>
            <a:r>
              <a:rPr lang="en-US" dirty="0">
                <a:solidFill>
                  <a:schemeClr val="accent1">
                    <a:lumMod val="50000"/>
                  </a:schemeClr>
                </a:solidFill>
              </a:rPr>
              <a:t>There are 4 main types of Digital Certificates</a:t>
            </a:r>
          </a:p>
          <a:p>
            <a:pPr marL="1149858" lvl="4" indent="-514350">
              <a:buFont typeface="+mj-lt"/>
              <a:buAutoNum type="arabicPeriod"/>
            </a:pPr>
            <a:r>
              <a:rPr lang="en-US" sz="3600" dirty="0">
                <a:solidFill>
                  <a:schemeClr val="accent1">
                    <a:lumMod val="50000"/>
                  </a:schemeClr>
                </a:solidFill>
              </a:rPr>
              <a:t>Server Certificates or /</a:t>
            </a:r>
            <a:r>
              <a:rPr lang="en-US" sz="3600" b="0" i="0" dirty="0">
                <a:solidFill>
                  <a:schemeClr val="accent1">
                    <a:lumMod val="50000"/>
                  </a:schemeClr>
                </a:solidFill>
                <a:effectLst/>
                <a:latin typeface="Poppins"/>
              </a:rPr>
              <a:t>TLS/SSL Certificate</a:t>
            </a:r>
          </a:p>
          <a:p>
            <a:pPr marL="1149858" lvl="4" indent="-514350">
              <a:buFont typeface="+mj-lt"/>
              <a:buAutoNum type="arabicPeriod"/>
            </a:pPr>
            <a:r>
              <a:rPr lang="en-US" sz="3600" dirty="0">
                <a:solidFill>
                  <a:schemeClr val="accent1">
                    <a:lumMod val="50000"/>
                  </a:schemeClr>
                </a:solidFill>
              </a:rPr>
              <a:t>Personal Certificates</a:t>
            </a:r>
          </a:p>
          <a:p>
            <a:pPr marL="1149858" lvl="4" indent="-514350">
              <a:buFont typeface="+mj-lt"/>
              <a:buAutoNum type="arabicPeriod"/>
            </a:pPr>
            <a:r>
              <a:rPr lang="en-US" sz="3600" dirty="0">
                <a:solidFill>
                  <a:schemeClr val="accent1">
                    <a:lumMod val="50000"/>
                  </a:schemeClr>
                </a:solidFill>
              </a:rPr>
              <a:t>Organizational Certificates or Client Certificate</a:t>
            </a:r>
          </a:p>
          <a:p>
            <a:pPr marL="1149858" lvl="4" indent="-514350">
              <a:buFont typeface="+mj-lt"/>
              <a:buAutoNum type="arabicPeriod"/>
            </a:pPr>
            <a:r>
              <a:rPr lang="en-US" sz="3600" dirty="0">
                <a:solidFill>
                  <a:schemeClr val="accent1">
                    <a:lumMod val="50000"/>
                  </a:schemeClr>
                </a:solidFill>
              </a:rPr>
              <a:t>Developer’s Certificates or </a:t>
            </a:r>
            <a:r>
              <a:rPr lang="en-US" sz="3600" dirty="0">
                <a:solidFill>
                  <a:schemeClr val="accent1">
                    <a:lumMod val="50000"/>
                  </a:schemeClr>
                </a:solidFill>
                <a:latin typeface="Poppins"/>
              </a:rPr>
              <a:t>Code Signing Certificate</a:t>
            </a:r>
          </a:p>
          <a:p>
            <a:pPr marL="1149858" lvl="4" indent="-514350">
              <a:buFont typeface="+mj-lt"/>
              <a:buAutoNum type="arabicPeriod"/>
            </a:pPr>
            <a:endParaRPr lang="en-US" sz="3600" dirty="0"/>
          </a:p>
          <a:p>
            <a:pPr marL="1149858" lvl="4" indent="-514350">
              <a:buFont typeface="+mj-lt"/>
              <a:buAutoNum type="arabicPeriod"/>
            </a:pPr>
            <a:endParaRPr lang="en-US" sz="3600" dirty="0"/>
          </a:p>
        </p:txBody>
      </p:sp>
    </p:spTree>
    <p:extLst>
      <p:ext uri="{BB962C8B-B14F-4D97-AF65-F5344CB8AC3E}">
        <p14:creationId xmlns:p14="http://schemas.microsoft.com/office/powerpoint/2010/main" val="2313027169"/>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139</TotalTime>
  <Words>2988</Words>
  <Application>Microsoft Office PowerPoint</Application>
  <PresentationFormat>Widescreen</PresentationFormat>
  <Paragraphs>155</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Adobe Fan Heiti Std B</vt:lpstr>
      <vt:lpstr>-apple-system</vt:lpstr>
      <vt:lpstr>Arial</vt:lpstr>
      <vt:lpstr>Calibri</vt:lpstr>
      <vt:lpstr>Calibri Light</vt:lpstr>
      <vt:lpstr>Helvetica</vt:lpstr>
      <vt:lpstr>Helvetica Neue</vt:lpstr>
      <vt:lpstr>inherit</vt:lpstr>
      <vt:lpstr>Poppins</vt:lpstr>
      <vt:lpstr>Roboto</vt:lpstr>
      <vt:lpstr>Wingdings</vt:lpstr>
      <vt:lpstr>Retrospect</vt:lpstr>
      <vt:lpstr>Digital Certificate - Implementing SSL for your website</vt:lpstr>
      <vt:lpstr>What is a Digital Certificate?</vt:lpstr>
      <vt:lpstr>What is a Digital Certificate?</vt:lpstr>
      <vt:lpstr>What is a Digital Certificate?</vt:lpstr>
      <vt:lpstr> Certification Authorities </vt:lpstr>
      <vt:lpstr>What does it do?</vt:lpstr>
      <vt:lpstr>What does it do?</vt:lpstr>
      <vt:lpstr>Sample Digital Certificate</vt:lpstr>
      <vt:lpstr>Types of Digital Certificates</vt:lpstr>
      <vt:lpstr>Types of Digital Certificates</vt:lpstr>
      <vt:lpstr>Types of Digital Certificates</vt:lpstr>
      <vt:lpstr>Types of Digital Certificates</vt:lpstr>
      <vt:lpstr>Types of Digital Certificates</vt:lpstr>
      <vt:lpstr>Signed vs Self-signed certificates</vt:lpstr>
      <vt:lpstr>Signed vs Self-signed certificates</vt:lpstr>
      <vt:lpstr>Implementing SSL in Website</vt:lpstr>
      <vt:lpstr>What is an SSL?</vt:lpstr>
      <vt:lpstr>What is an SSL Certificate</vt:lpstr>
      <vt:lpstr>What is an SSL Certificate</vt:lpstr>
      <vt:lpstr>What does it do?</vt:lpstr>
      <vt:lpstr>When do you require an SSL/Digital Certificate?</vt:lpstr>
      <vt:lpstr>How do you know you have a  digital certificate?</vt:lpstr>
      <vt:lpstr>Types of SSL Certificates</vt:lpstr>
      <vt:lpstr>Types of SSL Certificates</vt:lpstr>
      <vt:lpstr>How to get an SSL Certificate for your website?</vt:lpstr>
      <vt:lpstr>How to get an SSL Certificate for your website?</vt:lpstr>
      <vt:lpstr>How to get an SSL Certificate for your website?</vt:lpstr>
      <vt:lpstr>How to get an SSL Certificate for your website?</vt:lpstr>
      <vt:lpstr>How to get an SSL Certificate for your website?</vt:lpstr>
      <vt:lpstr>How to get an SSL Certificate for your website?</vt:lpstr>
      <vt:lpstr>How to get an SSL Certificate for your website?</vt:lpstr>
      <vt:lpstr>How to get an SSL Certificate for your website?</vt:lpstr>
      <vt:lpstr>How to get an SSL Certificate for your website?</vt:lpstr>
      <vt:lpstr>Difference between Digital Certificate and SSL Certificate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Certificate - Implementing SSL for your website</dc:title>
  <dc:creator>Godwin Monserate</dc:creator>
  <cp:lastModifiedBy>Godwin Monserate</cp:lastModifiedBy>
  <cp:revision>17</cp:revision>
  <dcterms:created xsi:type="dcterms:W3CDTF">2021-04-25T09:55:11Z</dcterms:created>
  <dcterms:modified xsi:type="dcterms:W3CDTF">2021-04-25T12:14:31Z</dcterms:modified>
</cp:coreProperties>
</file>