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C7EE-40B0-2AFF-F00C-6A209806B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EB125-BEF5-1950-055B-2CAA153F7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F4F076-70DC-A72E-F339-0791C629BA48}"/>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72B56D0E-EBE0-50D8-8700-F711001D8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5C627-37CE-E3F8-0A78-FD8EF3004844}"/>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5827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E4BA-FF4F-8BF7-41A1-CC51B99B5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3D985-E232-DFD6-36D8-2E9AC6B50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CDC27-91BE-18C9-8636-8FFA05E62962}"/>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B6B59697-A863-2208-7947-4FB9CF939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68FD6-E21C-F86E-2051-1E4FE39B20C0}"/>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392960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46E013-7C3D-32CF-7DAB-1307D3BC6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5E2DEE-4F7D-60F4-B086-B49F546BD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4C14A-FC27-4107-5166-248508F44943}"/>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4D6337BD-17B4-48C3-D1DC-81F0E40C7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4863B-1136-66E5-390B-6A7355819BC3}"/>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281588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95D0-FDF3-5EDF-B4B2-B00F96723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E8706-CB6C-1E9E-520B-6B453F2B4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E9B34-080F-2DFC-1886-63F7AD938400}"/>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E9B69A8C-8691-7E11-BEA3-E989A54B6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746B4-4695-8898-B89F-F8AA41C5647C}"/>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416149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5188-0891-E5E0-00C0-B9AACFCC4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3C6916-0E45-7BD9-989D-5B62FA28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4D89E-5AA0-46CC-75A9-978E0BF0434D}"/>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78852100-5D25-3B6B-8717-A121B38BD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C10AF-3DF6-B10E-E89B-458955822B3B}"/>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394241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8EA-4151-F857-322D-607A0995F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53AF7-46F6-A357-0900-69E94F7F7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C5660-AD6B-0041-B0E9-BCCCE1656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E493F-CA36-0E7D-4242-88618EBC9F4F}"/>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6" name="Footer Placeholder 5">
            <a:extLst>
              <a:ext uri="{FF2B5EF4-FFF2-40B4-BE49-F238E27FC236}">
                <a16:creationId xmlns:a16="http://schemas.microsoft.com/office/drawing/2014/main" id="{4BAB6E0F-2F53-5006-9410-B21E8C11B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D3316-FEF7-D9D5-17B6-8D8DA8BD139C}"/>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127657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5B9F-DDB7-7BD1-E1A1-8E13C85CE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E5893-98DF-A958-030D-DAAE734D6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1CDD3-55AB-A0EC-168A-EB3686268D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F8E70A-0894-7DA1-204E-F3229B135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82309-B355-05D4-F895-62F30FD2D9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05D866-1B71-F14B-EE89-3BC19646D97A}"/>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8" name="Footer Placeholder 7">
            <a:extLst>
              <a:ext uri="{FF2B5EF4-FFF2-40B4-BE49-F238E27FC236}">
                <a16:creationId xmlns:a16="http://schemas.microsoft.com/office/drawing/2014/main" id="{03DD7CB5-27D3-4146-D64F-C06F15E43F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E0AFA-9854-D7AE-4D8B-5D8D1D76473A}"/>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204762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A500-BFDA-F84F-5822-18FB8B794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C0A19-0F51-796E-39D4-C4F05FBDF011}"/>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4" name="Footer Placeholder 3">
            <a:extLst>
              <a:ext uri="{FF2B5EF4-FFF2-40B4-BE49-F238E27FC236}">
                <a16:creationId xmlns:a16="http://schemas.microsoft.com/office/drawing/2014/main" id="{A670607C-230B-D516-BBDC-B3229FE5E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BB72D-47C4-2762-89AC-8D2DA8F72F0E}"/>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41934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E8EAA-1FC1-E7A5-6A74-309835225516}"/>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3" name="Footer Placeholder 2">
            <a:extLst>
              <a:ext uri="{FF2B5EF4-FFF2-40B4-BE49-F238E27FC236}">
                <a16:creationId xmlns:a16="http://schemas.microsoft.com/office/drawing/2014/main" id="{4D14DAE2-7ED3-D478-59FB-5F7CCF8C8D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D11CD-55BF-3303-CE80-484C7FF0AFCD}"/>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42286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9DE1-DBD7-EB42-EDC9-DF8FFCFD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6B88E8-2AB0-53AB-011E-01303B6F4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8CFECA-111F-3BC6-0BE7-8624A8560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F0CF5-C5EA-07E9-7A15-E4AE6EDF8E58}"/>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6" name="Footer Placeholder 5">
            <a:extLst>
              <a:ext uri="{FF2B5EF4-FFF2-40B4-BE49-F238E27FC236}">
                <a16:creationId xmlns:a16="http://schemas.microsoft.com/office/drawing/2014/main" id="{D50EE3C1-0D14-0401-7F80-C1E2EB4DB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FEE6A-DE22-5393-9579-0A300AD250CC}"/>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102088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743E-0B64-329C-FFC8-FCBD0511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9600B1-240B-BC2A-DEE4-0B6EF48C2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B435E8-5A1F-859B-2D78-58B6EC836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921A1-B269-0D07-DC66-2ECFA951035D}"/>
              </a:ext>
            </a:extLst>
          </p:cNvPr>
          <p:cNvSpPr>
            <a:spLocks noGrp="1"/>
          </p:cNvSpPr>
          <p:nvPr>
            <p:ph type="dt" sz="half" idx="10"/>
          </p:nvPr>
        </p:nvSpPr>
        <p:spPr/>
        <p:txBody>
          <a:bodyPr/>
          <a:lstStyle/>
          <a:p>
            <a:fld id="{09B94DB3-4D92-4DF8-BB10-8E4EA2023144}" type="datetimeFigureOut">
              <a:rPr lang="en-US" smtClean="0"/>
              <a:t>9/14/2022</a:t>
            </a:fld>
            <a:endParaRPr lang="en-US"/>
          </a:p>
        </p:txBody>
      </p:sp>
      <p:sp>
        <p:nvSpPr>
          <p:cNvPr id="6" name="Footer Placeholder 5">
            <a:extLst>
              <a:ext uri="{FF2B5EF4-FFF2-40B4-BE49-F238E27FC236}">
                <a16:creationId xmlns:a16="http://schemas.microsoft.com/office/drawing/2014/main" id="{C5EEBB8A-4450-47FB-66CD-4A90353F4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B2D28-3ABC-B9BF-15EB-D923EE8FE06B}"/>
              </a:ext>
            </a:extLst>
          </p:cNvPr>
          <p:cNvSpPr>
            <a:spLocks noGrp="1"/>
          </p:cNvSpPr>
          <p:nvPr>
            <p:ph type="sldNum" sz="quarter" idx="12"/>
          </p:nvPr>
        </p:nvSpPr>
        <p:spPr/>
        <p:txBody>
          <a:bodyPr/>
          <a:lstStyle/>
          <a:p>
            <a:fld id="{CCE7AF48-8BD5-44CC-8134-F666C3E10FFD}" type="slidenum">
              <a:rPr lang="en-US" smtClean="0"/>
              <a:t>‹#›</a:t>
            </a:fld>
            <a:endParaRPr lang="en-US"/>
          </a:p>
        </p:txBody>
      </p:sp>
    </p:spTree>
    <p:extLst>
      <p:ext uri="{BB962C8B-B14F-4D97-AF65-F5344CB8AC3E}">
        <p14:creationId xmlns:p14="http://schemas.microsoft.com/office/powerpoint/2010/main" val="114712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DFFE3-46D3-4012-875E-603133A01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34798-48E2-296C-C359-1579B3E51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372A5-0526-17CC-AEED-34565B7E4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94DB3-4D92-4DF8-BB10-8E4EA2023144}" type="datetimeFigureOut">
              <a:rPr lang="en-US" smtClean="0"/>
              <a:t>9/14/2022</a:t>
            </a:fld>
            <a:endParaRPr lang="en-US"/>
          </a:p>
        </p:txBody>
      </p:sp>
      <p:sp>
        <p:nvSpPr>
          <p:cNvPr id="5" name="Footer Placeholder 4">
            <a:extLst>
              <a:ext uri="{FF2B5EF4-FFF2-40B4-BE49-F238E27FC236}">
                <a16:creationId xmlns:a16="http://schemas.microsoft.com/office/drawing/2014/main" id="{DC8FDB92-2E6D-DEAD-4126-17DA52591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33B787-EE37-594A-D7F5-6DC2B8DB2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7AF48-8BD5-44CC-8134-F666C3E10FFD}" type="slidenum">
              <a:rPr lang="en-US" smtClean="0"/>
              <a:t>‹#›</a:t>
            </a:fld>
            <a:endParaRPr lang="en-US"/>
          </a:p>
        </p:txBody>
      </p:sp>
    </p:spTree>
    <p:extLst>
      <p:ext uri="{BB962C8B-B14F-4D97-AF65-F5344CB8AC3E}">
        <p14:creationId xmlns:p14="http://schemas.microsoft.com/office/powerpoint/2010/main" val="52304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orcepoint.com/cyber-edu/packet-loss" TargetMode="External"/><Relationship Id="rId2" Type="http://schemas.openxmlformats.org/officeDocument/2006/relationships/hyperlink" Target="https://www.forcepoint.com/cyber-edu/network-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orcepoint.com/product/network-security/forcepoint-ngf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6CFC-A9BC-FBB9-3B07-E54EBE27E7BD}"/>
              </a:ext>
            </a:extLst>
          </p:cNvPr>
          <p:cNvSpPr>
            <a:spLocks noGrp="1"/>
          </p:cNvSpPr>
          <p:nvPr>
            <p:ph type="ctrTitle"/>
          </p:nvPr>
        </p:nvSpPr>
        <p:spPr/>
        <p:txBody>
          <a:bodyPr/>
          <a:lstStyle/>
          <a:p>
            <a:r>
              <a:rPr lang="en-US" dirty="0"/>
              <a:t>ASA Firewall Setup</a:t>
            </a:r>
          </a:p>
        </p:txBody>
      </p:sp>
      <p:sp>
        <p:nvSpPr>
          <p:cNvPr id="3" name="Subtitle 2">
            <a:extLst>
              <a:ext uri="{FF2B5EF4-FFF2-40B4-BE49-F238E27FC236}">
                <a16:creationId xmlns:a16="http://schemas.microsoft.com/office/drawing/2014/main" id="{42FB2807-7A44-03F6-313F-084946A68F27}"/>
              </a:ext>
            </a:extLst>
          </p:cNvPr>
          <p:cNvSpPr>
            <a:spLocks noGrp="1"/>
          </p:cNvSpPr>
          <p:nvPr>
            <p:ph type="subTitle" idx="1"/>
          </p:nvPr>
        </p:nvSpPr>
        <p:spPr/>
        <p:txBody>
          <a:bodyPr/>
          <a:lstStyle/>
          <a:p>
            <a:r>
              <a:rPr lang="en-US" dirty="0"/>
              <a:t>CISCO ASA Firewall Appliance</a:t>
            </a:r>
          </a:p>
        </p:txBody>
      </p:sp>
    </p:spTree>
    <p:extLst>
      <p:ext uri="{BB962C8B-B14F-4D97-AF65-F5344CB8AC3E}">
        <p14:creationId xmlns:p14="http://schemas.microsoft.com/office/powerpoint/2010/main" val="214909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3B6A-89E7-08D6-1E0A-D9B46E3240A1}"/>
              </a:ext>
            </a:extLst>
          </p:cNvPr>
          <p:cNvSpPr>
            <a:spLocks noGrp="1"/>
          </p:cNvSpPr>
          <p:nvPr>
            <p:ph type="title"/>
          </p:nvPr>
        </p:nvSpPr>
        <p:spPr/>
        <p:txBody>
          <a:bodyPr>
            <a:normAutofit/>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0B1458A5-712E-D0D2-81D2-CC8D66568FDA}"/>
              </a:ext>
            </a:extLst>
          </p:cNvPr>
          <p:cNvSpPr>
            <a:spLocks noGrp="1"/>
          </p:cNvSpPr>
          <p:nvPr>
            <p:ph idx="1"/>
          </p:nvPr>
        </p:nvSpPr>
        <p:spPr/>
        <p:txBody>
          <a:bodyPr>
            <a:normAutofit/>
          </a:bodyPr>
          <a:lstStyle/>
          <a:p>
            <a:r>
              <a:rPr lang="en-US" dirty="0"/>
              <a:t>Creating DHCP server for LAN</a:t>
            </a:r>
          </a:p>
          <a:p>
            <a:pPr marL="457200" lvl="1" indent="0">
              <a:buNone/>
            </a:pPr>
            <a:r>
              <a:rPr lang="en-US" dirty="0"/>
              <a:t>1.  Creating the pool</a:t>
            </a:r>
          </a:p>
          <a:p>
            <a:pPr marL="457200" lvl="1" indent="0">
              <a:buNone/>
            </a:pPr>
            <a:r>
              <a:rPr lang="en-US" dirty="0"/>
              <a:t>	- </a:t>
            </a:r>
            <a:r>
              <a:rPr lang="en-US" dirty="0" err="1"/>
              <a:t>dhcp</a:t>
            </a:r>
            <a:r>
              <a:rPr lang="en-US" dirty="0"/>
              <a:t> address 192.168.1.10-192.168.1.20 inside</a:t>
            </a:r>
          </a:p>
          <a:p>
            <a:pPr marL="457200" lvl="1" indent="0">
              <a:buNone/>
            </a:pPr>
            <a:r>
              <a:rPr lang="en-US" dirty="0"/>
              <a:t>2.  Setup the DNS Server</a:t>
            </a:r>
          </a:p>
          <a:p>
            <a:pPr marL="457200" lvl="1" indent="0">
              <a:buNone/>
            </a:pPr>
            <a:r>
              <a:rPr lang="en-US" dirty="0"/>
              <a:t>	- </a:t>
            </a:r>
            <a:r>
              <a:rPr lang="en-US" dirty="0" err="1"/>
              <a:t>dhcp</a:t>
            </a:r>
            <a:r>
              <a:rPr lang="en-US" dirty="0"/>
              <a:t> </a:t>
            </a:r>
            <a:r>
              <a:rPr lang="en-US" dirty="0" err="1"/>
              <a:t>dns</a:t>
            </a:r>
            <a:r>
              <a:rPr lang="en-US" dirty="0"/>
              <a:t> 8.8.8.8</a:t>
            </a:r>
          </a:p>
          <a:p>
            <a:pPr marL="457200" lvl="1" indent="0">
              <a:buNone/>
            </a:pPr>
            <a:r>
              <a:rPr lang="en-US" dirty="0"/>
              <a:t>3.  Setup the Default Gateway of the LAN</a:t>
            </a:r>
          </a:p>
          <a:p>
            <a:pPr marL="457200" lvl="1" indent="0">
              <a:buNone/>
            </a:pPr>
            <a:r>
              <a:rPr lang="en-US" dirty="0"/>
              <a:t>	- </a:t>
            </a:r>
            <a:r>
              <a:rPr lang="en-US" dirty="0" err="1"/>
              <a:t>dhcp</a:t>
            </a:r>
            <a:r>
              <a:rPr lang="en-US" dirty="0"/>
              <a:t> option 3 </a:t>
            </a:r>
            <a:r>
              <a:rPr lang="en-US" dirty="0" err="1"/>
              <a:t>ip</a:t>
            </a:r>
            <a:r>
              <a:rPr lang="en-US" dirty="0"/>
              <a:t> 192.168.1.1 (default gateway)</a:t>
            </a:r>
          </a:p>
          <a:p>
            <a:pPr marL="457200" lvl="1" indent="0">
              <a:buNone/>
            </a:pPr>
            <a:r>
              <a:rPr lang="en-US" dirty="0"/>
              <a:t>4.  Enable the DHCP (</a:t>
            </a:r>
            <a:r>
              <a:rPr lang="en-US" dirty="0" err="1"/>
              <a:t>insde</a:t>
            </a:r>
            <a:r>
              <a:rPr lang="en-US" dirty="0"/>
              <a:t>)LAN</a:t>
            </a:r>
          </a:p>
          <a:p>
            <a:pPr marL="457200" lvl="1" indent="0">
              <a:buNone/>
            </a:pPr>
            <a:r>
              <a:rPr lang="en-US" dirty="0"/>
              <a:t>	- </a:t>
            </a:r>
            <a:r>
              <a:rPr lang="en-US" dirty="0" err="1"/>
              <a:t>dhcp</a:t>
            </a:r>
            <a:r>
              <a:rPr lang="en-US" dirty="0"/>
              <a:t> enable inside (to enable </a:t>
            </a:r>
            <a:r>
              <a:rPr lang="en-US" dirty="0" err="1"/>
              <a:t>dhcp</a:t>
            </a:r>
            <a:r>
              <a:rPr lang="en-US" dirty="0"/>
              <a:t>)</a:t>
            </a:r>
          </a:p>
        </p:txBody>
      </p:sp>
    </p:spTree>
    <p:extLst>
      <p:ext uri="{BB962C8B-B14F-4D97-AF65-F5344CB8AC3E}">
        <p14:creationId xmlns:p14="http://schemas.microsoft.com/office/powerpoint/2010/main" val="408389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DC06-28F2-9715-D646-732396192D8B}"/>
              </a:ext>
            </a:extLst>
          </p:cNvPr>
          <p:cNvSpPr>
            <a:spLocks noGrp="1"/>
          </p:cNvSpPr>
          <p:nvPr>
            <p:ph type="title"/>
          </p:nvPr>
        </p:nvSpPr>
        <p:spPr/>
        <p:txBody>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DFB0F50A-AFAE-8BB1-7CAB-31618A155718}"/>
              </a:ext>
            </a:extLst>
          </p:cNvPr>
          <p:cNvSpPr>
            <a:spLocks noGrp="1"/>
          </p:cNvSpPr>
          <p:nvPr>
            <p:ph idx="1"/>
          </p:nvPr>
        </p:nvSpPr>
        <p:spPr/>
        <p:txBody>
          <a:bodyPr/>
          <a:lstStyle/>
          <a:p>
            <a:r>
              <a:rPr lang="en-US" dirty="0"/>
              <a:t>Configure the Default Route</a:t>
            </a:r>
          </a:p>
          <a:p>
            <a:pPr marL="457200" lvl="1" indent="0">
              <a:buNone/>
            </a:pPr>
            <a:r>
              <a:rPr lang="en-US" dirty="0"/>
              <a:t>1.  Enable default route (similar to static routing)</a:t>
            </a:r>
          </a:p>
          <a:p>
            <a:pPr marL="457200" lvl="1" indent="0">
              <a:buNone/>
            </a:pPr>
            <a:r>
              <a:rPr lang="en-US" dirty="0"/>
              <a:t>	- route outside 0.0.0.0 0.0.0.0 10.1.1.2</a:t>
            </a:r>
          </a:p>
          <a:p>
            <a:pPr marL="457200" lvl="1" indent="0">
              <a:buNone/>
            </a:pPr>
            <a:endParaRPr lang="en-US" dirty="0"/>
          </a:p>
          <a:p>
            <a:pPr lvl="1"/>
            <a:endParaRPr lang="en-US" dirty="0"/>
          </a:p>
          <a:p>
            <a:r>
              <a:rPr lang="en-US" dirty="0"/>
              <a:t>You can verify the configuration</a:t>
            </a:r>
          </a:p>
          <a:p>
            <a:pPr lvl="1"/>
            <a:r>
              <a:rPr lang="en-US" dirty="0"/>
              <a:t>show int </a:t>
            </a:r>
            <a:r>
              <a:rPr lang="en-US" dirty="0" err="1"/>
              <a:t>ip</a:t>
            </a:r>
            <a:r>
              <a:rPr lang="en-US" dirty="0"/>
              <a:t> brief</a:t>
            </a:r>
          </a:p>
          <a:p>
            <a:pPr lvl="1"/>
            <a:r>
              <a:rPr lang="en-US" dirty="0"/>
              <a:t>show run</a:t>
            </a:r>
          </a:p>
          <a:p>
            <a:pPr marL="457200" lvl="1" indent="0">
              <a:buNone/>
            </a:pPr>
            <a:endParaRPr lang="en-US" dirty="0"/>
          </a:p>
        </p:txBody>
      </p:sp>
    </p:spTree>
    <p:extLst>
      <p:ext uri="{BB962C8B-B14F-4D97-AF65-F5344CB8AC3E}">
        <p14:creationId xmlns:p14="http://schemas.microsoft.com/office/powerpoint/2010/main" val="61357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DC06-28F2-9715-D646-732396192D8B}"/>
              </a:ext>
            </a:extLst>
          </p:cNvPr>
          <p:cNvSpPr>
            <a:spLocks noGrp="1"/>
          </p:cNvSpPr>
          <p:nvPr>
            <p:ph type="title"/>
          </p:nvPr>
        </p:nvSpPr>
        <p:spPr/>
        <p:txBody>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DFB0F50A-AFAE-8BB1-7CAB-31618A155718}"/>
              </a:ext>
            </a:extLst>
          </p:cNvPr>
          <p:cNvSpPr>
            <a:spLocks noGrp="1"/>
          </p:cNvSpPr>
          <p:nvPr>
            <p:ph idx="1"/>
          </p:nvPr>
        </p:nvSpPr>
        <p:spPr/>
        <p:txBody>
          <a:bodyPr/>
          <a:lstStyle/>
          <a:p>
            <a:pPr marL="0" indent="0">
              <a:buNone/>
            </a:pPr>
            <a:r>
              <a:rPr lang="en-US" dirty="0"/>
              <a:t>Configure NAT</a:t>
            </a:r>
          </a:p>
          <a:p>
            <a:pPr marL="457200" lvl="1" indent="0">
              <a:buNone/>
            </a:pPr>
            <a:r>
              <a:rPr lang="en-US" dirty="0"/>
              <a:t>1.  Create Object groups - Objects are reusable components for use in your configuration. The Object Groups feature allows us to classify users, devices, or protocols into groups and apply those groups to access control lists (ACLs).</a:t>
            </a:r>
          </a:p>
          <a:p>
            <a:pPr marL="457200" lvl="1" indent="0">
              <a:buNone/>
            </a:pPr>
            <a:r>
              <a:rPr lang="en-US" dirty="0"/>
              <a:t>	- object network INSDE-NET</a:t>
            </a:r>
          </a:p>
          <a:p>
            <a:pPr marL="457200" lvl="1" indent="0">
              <a:buNone/>
            </a:pPr>
            <a:r>
              <a:rPr lang="en-US" dirty="0"/>
              <a:t>	- subnet 192.168.1.0 255.255.255.0 </a:t>
            </a:r>
          </a:p>
          <a:p>
            <a:pPr marL="457200" lvl="1" indent="0">
              <a:buNone/>
            </a:pPr>
            <a:endParaRPr lang="en-US" dirty="0"/>
          </a:p>
          <a:p>
            <a:pPr marL="457200" lvl="1" indent="0">
              <a:buNone/>
            </a:pPr>
            <a:r>
              <a:rPr lang="en-US" dirty="0"/>
              <a:t>2.  Setup the NAT</a:t>
            </a:r>
          </a:p>
          <a:p>
            <a:pPr marL="457200" lvl="1" indent="0">
              <a:buNone/>
            </a:pPr>
            <a:r>
              <a:rPr lang="en-US" dirty="0"/>
              <a:t>	- </a:t>
            </a:r>
            <a:r>
              <a:rPr lang="en-US" dirty="0" err="1"/>
              <a:t>nat</a:t>
            </a:r>
            <a:r>
              <a:rPr lang="en-US" dirty="0"/>
              <a:t> (</a:t>
            </a:r>
            <a:r>
              <a:rPr lang="en-US" dirty="0" err="1"/>
              <a:t>inside,outside</a:t>
            </a:r>
            <a:r>
              <a:rPr lang="en-US" dirty="0"/>
              <a:t>)dynamic interface</a:t>
            </a:r>
          </a:p>
        </p:txBody>
      </p:sp>
    </p:spTree>
    <p:extLst>
      <p:ext uri="{BB962C8B-B14F-4D97-AF65-F5344CB8AC3E}">
        <p14:creationId xmlns:p14="http://schemas.microsoft.com/office/powerpoint/2010/main" val="395545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DC06-28F2-9715-D646-732396192D8B}"/>
              </a:ext>
            </a:extLst>
          </p:cNvPr>
          <p:cNvSpPr>
            <a:spLocks noGrp="1"/>
          </p:cNvSpPr>
          <p:nvPr>
            <p:ph type="title"/>
          </p:nvPr>
        </p:nvSpPr>
        <p:spPr/>
        <p:txBody>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DFB0F50A-AFAE-8BB1-7CAB-31618A155718}"/>
              </a:ext>
            </a:extLst>
          </p:cNvPr>
          <p:cNvSpPr>
            <a:spLocks noGrp="1"/>
          </p:cNvSpPr>
          <p:nvPr>
            <p:ph idx="1"/>
          </p:nvPr>
        </p:nvSpPr>
        <p:spPr/>
        <p:txBody>
          <a:bodyPr>
            <a:normAutofit fontScale="92500" lnSpcReduction="10000"/>
          </a:bodyPr>
          <a:lstStyle/>
          <a:p>
            <a:pPr marL="0" indent="0">
              <a:buNone/>
            </a:pPr>
            <a:r>
              <a:rPr lang="en-US" dirty="0"/>
              <a:t>Firewall Permission</a:t>
            </a:r>
          </a:p>
          <a:p>
            <a:pPr marL="457200" lvl="1" indent="0">
              <a:buNone/>
            </a:pPr>
            <a:r>
              <a:rPr lang="en-US" dirty="0"/>
              <a:t>1.  Create a class-map - The ASA uses class map to identify traffic, IP addresses, Layer 4 protocols, or application protocols. </a:t>
            </a:r>
          </a:p>
          <a:p>
            <a:pPr marL="457200" lvl="1" indent="0">
              <a:buNone/>
            </a:pPr>
            <a:r>
              <a:rPr lang="en-US" dirty="0"/>
              <a:t>	- class-map &lt;</a:t>
            </a:r>
            <a:r>
              <a:rPr lang="en-US" dirty="0" err="1"/>
              <a:t>inspection_default</a:t>
            </a:r>
            <a:r>
              <a:rPr lang="en-US" dirty="0"/>
              <a:t>&gt;</a:t>
            </a:r>
          </a:p>
          <a:p>
            <a:pPr marL="457200" lvl="1" indent="0">
              <a:buNone/>
            </a:pPr>
            <a:r>
              <a:rPr lang="en-US" dirty="0"/>
              <a:t>2.  Match the class-map to the default-inspection-traffic</a:t>
            </a:r>
          </a:p>
          <a:p>
            <a:pPr marL="457200" lvl="1" indent="0">
              <a:buNone/>
            </a:pPr>
            <a:r>
              <a:rPr lang="en-US" dirty="0"/>
              <a:t>	- match default-inspection-traffic</a:t>
            </a:r>
          </a:p>
          <a:p>
            <a:pPr marL="457200" lvl="1" indent="0">
              <a:buNone/>
            </a:pPr>
            <a:r>
              <a:rPr lang="en-US" dirty="0"/>
              <a:t>3.  Create a global policy</a:t>
            </a:r>
          </a:p>
          <a:p>
            <a:pPr marL="457200" lvl="1" indent="0">
              <a:buNone/>
            </a:pPr>
            <a:r>
              <a:rPr lang="en-US" dirty="0"/>
              <a:t>	- policy-map </a:t>
            </a:r>
            <a:r>
              <a:rPr lang="en-US" dirty="0" err="1"/>
              <a:t>global_policy</a:t>
            </a:r>
            <a:endParaRPr lang="en-US" dirty="0"/>
          </a:p>
          <a:p>
            <a:pPr marL="457200" lvl="1" indent="0">
              <a:buNone/>
            </a:pPr>
            <a:r>
              <a:rPr lang="en-US" dirty="0"/>
              <a:t>	- class </a:t>
            </a:r>
            <a:r>
              <a:rPr lang="en-US" dirty="0" err="1"/>
              <a:t>inspection_default</a:t>
            </a:r>
            <a:endParaRPr lang="en-US" dirty="0"/>
          </a:p>
          <a:p>
            <a:pPr marL="457200" lvl="1" indent="0">
              <a:buNone/>
            </a:pPr>
            <a:r>
              <a:rPr lang="en-US" dirty="0"/>
              <a:t>	- inspect </a:t>
            </a:r>
            <a:r>
              <a:rPr lang="en-US" dirty="0" err="1"/>
              <a:t>icmp</a:t>
            </a:r>
            <a:endParaRPr lang="en-US" dirty="0"/>
          </a:p>
          <a:p>
            <a:pPr marL="457200" lvl="1" indent="0">
              <a:buNone/>
            </a:pPr>
            <a:r>
              <a:rPr lang="en-US" dirty="0"/>
              <a:t>4.  Apply the services to the traffic you are allowing</a:t>
            </a:r>
          </a:p>
          <a:p>
            <a:pPr marL="457200" lvl="1" indent="0">
              <a:buNone/>
            </a:pPr>
            <a:r>
              <a:rPr lang="en-US" dirty="0"/>
              <a:t>	- service-policy </a:t>
            </a:r>
            <a:r>
              <a:rPr lang="en-US" dirty="0" err="1"/>
              <a:t>global_policy</a:t>
            </a:r>
            <a:r>
              <a:rPr lang="en-US" dirty="0"/>
              <a:t> global</a:t>
            </a:r>
          </a:p>
        </p:txBody>
      </p:sp>
    </p:spTree>
    <p:extLst>
      <p:ext uri="{BB962C8B-B14F-4D97-AF65-F5344CB8AC3E}">
        <p14:creationId xmlns:p14="http://schemas.microsoft.com/office/powerpoint/2010/main" val="378258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DC06-28F2-9715-D646-732396192D8B}"/>
              </a:ext>
            </a:extLst>
          </p:cNvPr>
          <p:cNvSpPr>
            <a:spLocks noGrp="1"/>
          </p:cNvSpPr>
          <p:nvPr>
            <p:ph type="title"/>
          </p:nvPr>
        </p:nvSpPr>
        <p:spPr/>
        <p:txBody>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DFB0F50A-AFAE-8BB1-7CAB-31618A155718}"/>
              </a:ext>
            </a:extLst>
          </p:cNvPr>
          <p:cNvSpPr>
            <a:spLocks noGrp="1"/>
          </p:cNvSpPr>
          <p:nvPr>
            <p:ph idx="1"/>
          </p:nvPr>
        </p:nvSpPr>
        <p:spPr/>
        <p:txBody>
          <a:bodyPr>
            <a:normAutofit/>
          </a:bodyPr>
          <a:lstStyle/>
          <a:p>
            <a:pPr marL="0" indent="0">
              <a:buNone/>
            </a:pPr>
            <a:r>
              <a:rPr lang="en-US" dirty="0"/>
              <a:t>Adding Permission to ASA</a:t>
            </a:r>
          </a:p>
          <a:p>
            <a:pPr marL="457200" lvl="1" indent="0">
              <a:buNone/>
            </a:pPr>
            <a:r>
              <a:rPr lang="en-US" dirty="0"/>
              <a:t>1.  If you want to add permission, use the commands:</a:t>
            </a:r>
          </a:p>
          <a:p>
            <a:pPr marL="457200" lvl="1" indent="0">
              <a:buNone/>
            </a:pPr>
            <a:r>
              <a:rPr lang="en-US" dirty="0"/>
              <a:t>	- policy-map </a:t>
            </a:r>
            <a:r>
              <a:rPr lang="en-US" dirty="0" err="1"/>
              <a:t>global_policy</a:t>
            </a:r>
            <a:endParaRPr lang="en-US" dirty="0"/>
          </a:p>
          <a:p>
            <a:pPr marL="457200" lvl="1" indent="0">
              <a:buNone/>
            </a:pPr>
            <a:r>
              <a:rPr lang="en-US" dirty="0"/>
              <a:t>	- class </a:t>
            </a:r>
            <a:r>
              <a:rPr lang="en-US" dirty="0" err="1"/>
              <a:t>inspection_default</a:t>
            </a:r>
            <a:endParaRPr lang="en-US" dirty="0"/>
          </a:p>
          <a:p>
            <a:pPr marL="457200" lvl="1" indent="0">
              <a:buNone/>
            </a:pPr>
            <a:r>
              <a:rPr lang="en-US" dirty="0"/>
              <a:t>	- inspect &lt;protocol&gt;</a:t>
            </a:r>
          </a:p>
          <a:p>
            <a:pPr marL="457200" lvl="1" indent="0">
              <a:buNone/>
            </a:pPr>
            <a:r>
              <a:rPr lang="en-US" dirty="0"/>
              <a:t>protocols:</a:t>
            </a:r>
          </a:p>
          <a:p>
            <a:pPr marL="457200" lvl="1" indent="0">
              <a:buNone/>
            </a:pPr>
            <a:r>
              <a:rPr lang="en-US" dirty="0"/>
              <a:t>DNS</a:t>
            </a:r>
          </a:p>
          <a:p>
            <a:pPr marL="457200" lvl="1" indent="0">
              <a:buNone/>
            </a:pPr>
            <a:r>
              <a:rPr lang="en-US" dirty="0"/>
              <a:t>HTTP</a:t>
            </a:r>
          </a:p>
          <a:p>
            <a:pPr marL="457200" lvl="1" indent="0">
              <a:buNone/>
            </a:pPr>
            <a:r>
              <a:rPr lang="en-US" dirty="0"/>
              <a:t>FTP</a:t>
            </a:r>
          </a:p>
          <a:p>
            <a:pPr marL="457200" lvl="1" indent="0">
              <a:buNone/>
            </a:pPr>
            <a:r>
              <a:rPr lang="en-US" dirty="0"/>
              <a:t>ICMP</a:t>
            </a:r>
          </a:p>
        </p:txBody>
      </p:sp>
    </p:spTree>
    <p:extLst>
      <p:ext uri="{BB962C8B-B14F-4D97-AF65-F5344CB8AC3E}">
        <p14:creationId xmlns:p14="http://schemas.microsoft.com/office/powerpoint/2010/main" val="130809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3B6A-89E7-08D6-1E0A-D9B46E3240A1}"/>
              </a:ext>
            </a:extLst>
          </p:cNvPr>
          <p:cNvSpPr>
            <a:spLocks noGrp="1"/>
          </p:cNvSpPr>
          <p:nvPr>
            <p:ph type="title"/>
          </p:nvPr>
        </p:nvSpPr>
        <p:spPr/>
        <p:txBody>
          <a:bodyPr>
            <a:normAutofit/>
          </a:bodyPr>
          <a:lstStyle/>
          <a:p>
            <a:r>
              <a:rPr lang="en-US" dirty="0"/>
              <a:t>What is a firewall?</a:t>
            </a:r>
          </a:p>
        </p:txBody>
      </p:sp>
      <p:sp>
        <p:nvSpPr>
          <p:cNvPr id="3" name="Content Placeholder 2">
            <a:extLst>
              <a:ext uri="{FF2B5EF4-FFF2-40B4-BE49-F238E27FC236}">
                <a16:creationId xmlns:a16="http://schemas.microsoft.com/office/drawing/2014/main" id="{0B1458A5-712E-D0D2-81D2-CC8D66568FDA}"/>
              </a:ext>
            </a:extLst>
          </p:cNvPr>
          <p:cNvSpPr>
            <a:spLocks noGrp="1"/>
          </p:cNvSpPr>
          <p:nvPr>
            <p:ph idx="1"/>
          </p:nvPr>
        </p:nvSpPr>
        <p:spPr/>
        <p:txBody>
          <a:bodyPr>
            <a:normAutofit/>
          </a:bodyPr>
          <a:lstStyle/>
          <a:p>
            <a:r>
              <a:rPr lang="en-US" b="0" i="0" dirty="0">
                <a:solidFill>
                  <a:srgbClr val="1D252C"/>
                </a:solidFill>
                <a:effectLst/>
                <a:latin typeface="Hoves"/>
              </a:rPr>
              <a:t>A firewall is a </a:t>
            </a:r>
            <a:r>
              <a:rPr lang="en-US" b="1" i="0" u="sng" dirty="0">
                <a:solidFill>
                  <a:srgbClr val="007565"/>
                </a:solidFill>
                <a:effectLst/>
                <a:latin typeface="Hoves"/>
                <a:hlinkClick r:id="rId2"/>
              </a:rPr>
              <a:t>network security</a:t>
            </a:r>
            <a:r>
              <a:rPr lang="en-US" b="0" i="0" dirty="0">
                <a:solidFill>
                  <a:srgbClr val="1D252C"/>
                </a:solidFill>
                <a:effectLst/>
                <a:latin typeface="Hoves"/>
              </a:rPr>
              <a:t> device that monitors incoming and outgoing network traffic and permits or blocks data </a:t>
            </a:r>
            <a:r>
              <a:rPr lang="en-US" b="1" i="0" u="sng" dirty="0">
                <a:solidFill>
                  <a:srgbClr val="007565"/>
                </a:solidFill>
                <a:effectLst/>
                <a:latin typeface="Hoves"/>
                <a:hlinkClick r:id="rId3"/>
              </a:rPr>
              <a:t>packets</a:t>
            </a:r>
            <a:r>
              <a:rPr lang="en-US" b="0" i="0" dirty="0">
                <a:solidFill>
                  <a:srgbClr val="1D252C"/>
                </a:solidFill>
                <a:effectLst/>
                <a:latin typeface="Hoves"/>
              </a:rPr>
              <a:t> based on a set of security rules. Its purpose is to establish a barrier between your internal network and incoming traffic from external sources (such as the internet) in order to block malicious traffic like viruses and hackers.</a:t>
            </a:r>
            <a:endParaRPr lang="en-US" dirty="0"/>
          </a:p>
        </p:txBody>
      </p:sp>
    </p:spTree>
    <p:extLst>
      <p:ext uri="{BB962C8B-B14F-4D97-AF65-F5344CB8AC3E}">
        <p14:creationId xmlns:p14="http://schemas.microsoft.com/office/powerpoint/2010/main" val="142343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C268-B723-C663-782B-76A513CE2F4C}"/>
              </a:ext>
            </a:extLst>
          </p:cNvPr>
          <p:cNvSpPr>
            <a:spLocks noGrp="1"/>
          </p:cNvSpPr>
          <p:nvPr>
            <p:ph type="title"/>
          </p:nvPr>
        </p:nvSpPr>
        <p:spPr/>
        <p:txBody>
          <a:bodyPr/>
          <a:lstStyle/>
          <a:p>
            <a:r>
              <a:rPr lang="en-US" dirty="0"/>
              <a:t>Types of Firewalls</a:t>
            </a:r>
          </a:p>
        </p:txBody>
      </p:sp>
      <p:sp>
        <p:nvSpPr>
          <p:cNvPr id="3" name="Content Placeholder 2">
            <a:extLst>
              <a:ext uri="{FF2B5EF4-FFF2-40B4-BE49-F238E27FC236}">
                <a16:creationId xmlns:a16="http://schemas.microsoft.com/office/drawing/2014/main" id="{1E943384-E75B-4C23-1B11-47224B84889F}"/>
              </a:ext>
            </a:extLst>
          </p:cNvPr>
          <p:cNvSpPr>
            <a:spLocks noGrp="1"/>
          </p:cNvSpPr>
          <p:nvPr>
            <p:ph idx="1"/>
          </p:nvPr>
        </p:nvSpPr>
        <p:spPr/>
        <p:txBody>
          <a:bodyPr>
            <a:normAutofit lnSpcReduction="10000"/>
          </a:bodyPr>
          <a:lstStyle/>
          <a:p>
            <a:pPr algn="l"/>
            <a:r>
              <a:rPr lang="en-US" sz="2400" b="1" i="0" dirty="0">
                <a:solidFill>
                  <a:srgbClr val="1D252C"/>
                </a:solidFill>
                <a:effectLst/>
                <a:latin typeface="Hoves"/>
              </a:rPr>
              <a:t>Next-generation firewalls (NGFW) </a:t>
            </a:r>
            <a:r>
              <a:rPr lang="en-US" sz="2400" b="0" i="0" dirty="0">
                <a:solidFill>
                  <a:srgbClr val="1D252C"/>
                </a:solidFill>
                <a:effectLst/>
                <a:latin typeface="Hoves"/>
              </a:rPr>
              <a:t>combine traditional firewall technology with additional functionality, such as encrypted traffic inspection, intrusion prevention systems, anti-virus, and more. Most notably, it includes deep packet inspection (DPI). While basic firewalls only look at packet headers, deep packet inspection examines the data within the packet itself, enabling users to more effectively identify, categorize, or stop packets with malicious data. </a:t>
            </a:r>
            <a:r>
              <a:rPr lang="en-US" sz="2400" b="1" i="0" u="sng" dirty="0">
                <a:solidFill>
                  <a:srgbClr val="007565"/>
                </a:solidFill>
                <a:effectLst/>
                <a:latin typeface="Hoves"/>
                <a:hlinkClick r:id="rId2"/>
              </a:rPr>
              <a:t>Learn about Forcepoint NGFW here.</a:t>
            </a:r>
            <a:endParaRPr lang="en-US" sz="2400" b="0" i="0" dirty="0">
              <a:solidFill>
                <a:srgbClr val="1D252C"/>
              </a:solidFill>
              <a:effectLst/>
              <a:latin typeface="Hoves"/>
            </a:endParaRPr>
          </a:p>
          <a:p>
            <a:pPr algn="l"/>
            <a:r>
              <a:rPr lang="en-US" sz="2400" b="1" i="0" dirty="0">
                <a:solidFill>
                  <a:srgbClr val="1D252C"/>
                </a:solidFill>
                <a:effectLst/>
                <a:latin typeface="Hoves"/>
              </a:rPr>
              <a:t>Proxy firewalls</a:t>
            </a:r>
            <a:r>
              <a:rPr lang="en-US" sz="2400" b="0" i="0" dirty="0">
                <a:solidFill>
                  <a:srgbClr val="1D252C"/>
                </a:solidFill>
                <a:effectLst/>
                <a:latin typeface="Hoves"/>
              </a:rPr>
              <a:t> filter network traffic at the application level. Unlike basic firewalls, the proxy acts an intermediary between two end systems. The client must send a request to the firewall, where it is then evaluated against a set of security rules and then permitted or blocked. Most notably, proxy firewalls monitor traffic for layer 7 protocols such as HTTP and FTP, and use both stateful and deep packet inspection to detect malicious traffic.</a:t>
            </a:r>
          </a:p>
          <a:p>
            <a:endParaRPr lang="en-US" sz="2400" dirty="0"/>
          </a:p>
        </p:txBody>
      </p:sp>
    </p:spTree>
    <p:extLst>
      <p:ext uri="{BB962C8B-B14F-4D97-AF65-F5344CB8AC3E}">
        <p14:creationId xmlns:p14="http://schemas.microsoft.com/office/powerpoint/2010/main" val="167132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C268-B723-C663-782B-76A513CE2F4C}"/>
              </a:ext>
            </a:extLst>
          </p:cNvPr>
          <p:cNvSpPr>
            <a:spLocks noGrp="1"/>
          </p:cNvSpPr>
          <p:nvPr>
            <p:ph type="title"/>
          </p:nvPr>
        </p:nvSpPr>
        <p:spPr/>
        <p:txBody>
          <a:bodyPr/>
          <a:lstStyle/>
          <a:p>
            <a:r>
              <a:rPr lang="en-US" dirty="0"/>
              <a:t>Types of Firewalls</a:t>
            </a:r>
          </a:p>
        </p:txBody>
      </p:sp>
      <p:sp>
        <p:nvSpPr>
          <p:cNvPr id="3" name="Content Placeholder 2">
            <a:extLst>
              <a:ext uri="{FF2B5EF4-FFF2-40B4-BE49-F238E27FC236}">
                <a16:creationId xmlns:a16="http://schemas.microsoft.com/office/drawing/2014/main" id="{1E943384-E75B-4C23-1B11-47224B84889F}"/>
              </a:ext>
            </a:extLst>
          </p:cNvPr>
          <p:cNvSpPr>
            <a:spLocks noGrp="1"/>
          </p:cNvSpPr>
          <p:nvPr>
            <p:ph idx="1"/>
          </p:nvPr>
        </p:nvSpPr>
        <p:spPr/>
        <p:txBody>
          <a:bodyPr>
            <a:normAutofit/>
          </a:bodyPr>
          <a:lstStyle/>
          <a:p>
            <a:pPr algn="l"/>
            <a:r>
              <a:rPr lang="en-US" sz="2400" b="1" i="0" dirty="0">
                <a:solidFill>
                  <a:srgbClr val="1D252C"/>
                </a:solidFill>
                <a:effectLst/>
                <a:latin typeface="Hoves"/>
              </a:rPr>
              <a:t>Network address translation (NAT) firewalls </a:t>
            </a:r>
            <a:r>
              <a:rPr lang="en-US" sz="2400" b="0" i="0" dirty="0">
                <a:solidFill>
                  <a:srgbClr val="1D252C"/>
                </a:solidFill>
                <a:effectLst/>
                <a:latin typeface="Hoves"/>
              </a:rPr>
              <a:t>allow multiple devices with independent network addresses to connect to the internet using a single IP address, keeping individual IP addresses hidden. As a result, attackers scanning a network for IP addresses can't capture specific details, providing greater security against attacks. NAT firewalls are similar to proxy firewalls in that they act as an intermediary between a group of computers and outside traffic.</a:t>
            </a:r>
          </a:p>
          <a:p>
            <a:pPr algn="l"/>
            <a:r>
              <a:rPr lang="en-US" sz="2400" b="1" i="0" dirty="0">
                <a:solidFill>
                  <a:srgbClr val="1D252C"/>
                </a:solidFill>
                <a:effectLst/>
                <a:latin typeface="Hoves"/>
              </a:rPr>
              <a:t>Stateful multilayer inspection (SMLI) firewalls </a:t>
            </a:r>
            <a:r>
              <a:rPr lang="en-US" sz="2400" b="0" i="0" dirty="0">
                <a:solidFill>
                  <a:srgbClr val="1D252C"/>
                </a:solidFill>
                <a:effectLst/>
                <a:latin typeface="Hoves"/>
              </a:rPr>
              <a:t>filter packets at the network, transport, and application layers, comparing them against known trusted packets. Like NGFW firewalls, SMLI also examine the entire packet and only allow them to pass if they pass each layer individually. These firewalls examine packets to determine the state of the communication (thus the name) to ensure all initiated communication is only taking place with trusted sources.</a:t>
            </a:r>
          </a:p>
          <a:p>
            <a:endParaRPr lang="en-US" sz="2400" dirty="0"/>
          </a:p>
        </p:txBody>
      </p:sp>
    </p:spTree>
    <p:extLst>
      <p:ext uri="{BB962C8B-B14F-4D97-AF65-F5344CB8AC3E}">
        <p14:creationId xmlns:p14="http://schemas.microsoft.com/office/powerpoint/2010/main" val="201243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C268-B723-C663-782B-76A513CE2F4C}"/>
              </a:ext>
            </a:extLst>
          </p:cNvPr>
          <p:cNvSpPr>
            <a:spLocks noGrp="1"/>
          </p:cNvSpPr>
          <p:nvPr>
            <p:ph type="title"/>
          </p:nvPr>
        </p:nvSpPr>
        <p:spPr/>
        <p:txBody>
          <a:bodyPr/>
          <a:lstStyle/>
          <a:p>
            <a:r>
              <a:rPr lang="en-US" dirty="0"/>
              <a:t>Types of Firewalls</a:t>
            </a:r>
          </a:p>
        </p:txBody>
      </p:sp>
      <p:sp>
        <p:nvSpPr>
          <p:cNvPr id="3" name="Content Placeholder 2">
            <a:extLst>
              <a:ext uri="{FF2B5EF4-FFF2-40B4-BE49-F238E27FC236}">
                <a16:creationId xmlns:a16="http://schemas.microsoft.com/office/drawing/2014/main" id="{1E943384-E75B-4C23-1B11-47224B84889F}"/>
              </a:ext>
            </a:extLst>
          </p:cNvPr>
          <p:cNvSpPr>
            <a:spLocks noGrp="1"/>
          </p:cNvSpPr>
          <p:nvPr>
            <p:ph idx="1"/>
          </p:nvPr>
        </p:nvSpPr>
        <p:spPr/>
        <p:txBody>
          <a:bodyPr>
            <a:normAutofit/>
          </a:bodyPr>
          <a:lstStyle/>
          <a:p>
            <a:pPr algn="just">
              <a:buFont typeface="Arial" panose="020B0604020202020204" pitchFamily="34" charset="0"/>
              <a:buChar char="•"/>
            </a:pPr>
            <a:r>
              <a:rPr lang="en-US" sz="1800" b="0" i="0" dirty="0">
                <a:solidFill>
                  <a:srgbClr val="000000"/>
                </a:solidFill>
                <a:effectLst/>
                <a:latin typeface="inter-regular"/>
              </a:rPr>
              <a:t>Packet-filtering Firewalls</a:t>
            </a:r>
          </a:p>
          <a:p>
            <a:pPr algn="just">
              <a:buFont typeface="Arial" panose="020B0604020202020204" pitchFamily="34" charset="0"/>
              <a:buChar char="•"/>
            </a:pPr>
            <a:r>
              <a:rPr lang="en-US" sz="1800" b="0" i="0" dirty="0">
                <a:solidFill>
                  <a:srgbClr val="000000"/>
                </a:solidFill>
                <a:effectLst/>
                <a:latin typeface="inter-regular"/>
              </a:rPr>
              <a:t>Circuit-level Gateways</a:t>
            </a:r>
          </a:p>
          <a:p>
            <a:pPr algn="just">
              <a:buFont typeface="Arial" panose="020B0604020202020204" pitchFamily="34" charset="0"/>
              <a:buChar char="•"/>
            </a:pPr>
            <a:r>
              <a:rPr lang="en-US" sz="1800" b="0" i="0" dirty="0">
                <a:solidFill>
                  <a:srgbClr val="000000"/>
                </a:solidFill>
                <a:effectLst/>
                <a:latin typeface="inter-regular"/>
              </a:rPr>
              <a:t>Application-level Gateways (Proxy Firewalls)</a:t>
            </a:r>
          </a:p>
          <a:p>
            <a:pPr algn="just">
              <a:buFont typeface="Arial" panose="020B0604020202020204" pitchFamily="34" charset="0"/>
              <a:buChar char="•"/>
            </a:pPr>
            <a:r>
              <a:rPr lang="en-US" sz="1800" b="0" i="0" dirty="0">
                <a:solidFill>
                  <a:srgbClr val="000000"/>
                </a:solidFill>
                <a:effectLst/>
                <a:latin typeface="inter-regular"/>
              </a:rPr>
              <a:t>Stateful Multi-layer Inspection (SMLI) Firewalls</a:t>
            </a:r>
          </a:p>
          <a:p>
            <a:pPr algn="just">
              <a:buFont typeface="Arial" panose="020B0604020202020204" pitchFamily="34" charset="0"/>
              <a:buChar char="•"/>
            </a:pPr>
            <a:r>
              <a:rPr lang="en-US" sz="1800" b="0" i="0" dirty="0">
                <a:solidFill>
                  <a:srgbClr val="000000"/>
                </a:solidFill>
                <a:effectLst/>
                <a:latin typeface="inter-regular"/>
              </a:rPr>
              <a:t>Next-generation Firewalls (NGFW)</a:t>
            </a:r>
          </a:p>
          <a:p>
            <a:pPr algn="just">
              <a:buFont typeface="Arial" panose="020B0604020202020204" pitchFamily="34" charset="0"/>
              <a:buChar char="•"/>
            </a:pPr>
            <a:r>
              <a:rPr lang="en-US" sz="1800" b="0" i="0" dirty="0">
                <a:solidFill>
                  <a:srgbClr val="000000"/>
                </a:solidFill>
                <a:effectLst/>
                <a:latin typeface="inter-regular"/>
              </a:rPr>
              <a:t>Threat-focused NGFW</a:t>
            </a:r>
          </a:p>
          <a:p>
            <a:pPr algn="just">
              <a:buFont typeface="Arial" panose="020B0604020202020204" pitchFamily="34" charset="0"/>
              <a:buChar char="•"/>
            </a:pPr>
            <a:r>
              <a:rPr lang="en-US" sz="1800" b="0" i="0" dirty="0">
                <a:solidFill>
                  <a:srgbClr val="000000"/>
                </a:solidFill>
                <a:effectLst/>
                <a:latin typeface="inter-regular"/>
              </a:rPr>
              <a:t>Network Address Translation (NAT) Firewalls</a:t>
            </a:r>
          </a:p>
          <a:p>
            <a:pPr algn="just">
              <a:buFont typeface="Arial" panose="020B0604020202020204" pitchFamily="34" charset="0"/>
              <a:buChar char="•"/>
            </a:pPr>
            <a:r>
              <a:rPr lang="en-US" sz="1800" b="0" i="0" dirty="0">
                <a:solidFill>
                  <a:srgbClr val="000000"/>
                </a:solidFill>
                <a:effectLst/>
                <a:latin typeface="inter-regular"/>
              </a:rPr>
              <a:t>Cloud Firewalls</a:t>
            </a:r>
          </a:p>
          <a:p>
            <a:pPr algn="just">
              <a:buFont typeface="Arial" panose="020B0604020202020204" pitchFamily="34" charset="0"/>
              <a:buChar char="•"/>
            </a:pPr>
            <a:r>
              <a:rPr lang="en-US" sz="1800" b="0" i="0" dirty="0">
                <a:solidFill>
                  <a:srgbClr val="000000"/>
                </a:solidFill>
                <a:effectLst/>
                <a:latin typeface="inter-regular"/>
              </a:rPr>
              <a:t>Unified Threat Management (UTM) Firewalls</a:t>
            </a:r>
            <a:endParaRPr lang="en-US" dirty="0"/>
          </a:p>
        </p:txBody>
      </p:sp>
    </p:spTree>
    <p:extLst>
      <p:ext uri="{BB962C8B-B14F-4D97-AF65-F5344CB8AC3E}">
        <p14:creationId xmlns:p14="http://schemas.microsoft.com/office/powerpoint/2010/main" val="2715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EA01-46D5-CAF0-22B4-0339A926B27F}"/>
              </a:ext>
            </a:extLst>
          </p:cNvPr>
          <p:cNvSpPr>
            <a:spLocks noGrp="1"/>
          </p:cNvSpPr>
          <p:nvPr>
            <p:ph type="title"/>
          </p:nvPr>
        </p:nvSpPr>
        <p:spPr/>
        <p:txBody>
          <a:bodyPr/>
          <a:lstStyle/>
          <a:p>
            <a:r>
              <a:rPr lang="en-US" dirty="0"/>
              <a:t>What is ASA 5505 Firewall</a:t>
            </a:r>
          </a:p>
        </p:txBody>
      </p:sp>
      <p:sp>
        <p:nvSpPr>
          <p:cNvPr id="3" name="Content Placeholder 2">
            <a:extLst>
              <a:ext uri="{FF2B5EF4-FFF2-40B4-BE49-F238E27FC236}">
                <a16:creationId xmlns:a16="http://schemas.microsoft.com/office/drawing/2014/main" id="{B8859021-61D0-5A66-1251-2FB36D44AB8F}"/>
              </a:ext>
            </a:extLst>
          </p:cNvPr>
          <p:cNvSpPr>
            <a:spLocks noGrp="1"/>
          </p:cNvSpPr>
          <p:nvPr>
            <p:ph idx="1"/>
          </p:nvPr>
        </p:nvSpPr>
        <p:spPr/>
        <p:txBody>
          <a:bodyPr>
            <a:normAutofit lnSpcReduction="10000"/>
          </a:bodyPr>
          <a:lstStyle/>
          <a:p>
            <a:r>
              <a:rPr lang="en-US" sz="2400" dirty="0">
                <a:solidFill>
                  <a:srgbClr val="111111"/>
                </a:solidFill>
                <a:latin typeface="Roboto" panose="02000000000000000000" pitchFamily="2" charset="0"/>
              </a:rPr>
              <a:t>Adaptive Security Appliance (ASA)</a:t>
            </a:r>
          </a:p>
          <a:p>
            <a:pPr algn="l"/>
            <a:r>
              <a:rPr lang="en-US" sz="2000" dirty="0">
                <a:solidFill>
                  <a:srgbClr val="111111"/>
                </a:solidFill>
                <a:latin typeface="Roboto" panose="02000000000000000000" pitchFamily="2" charset="0"/>
              </a:rPr>
              <a:t>The Cisco ASA 5505 is a full-featured firewall for small business, branch, and enterprise teleworker environments. It delivers high-performance firewall, SSL and IPsec VPN, and rich networking services in a modular, immediately operational appliance.</a:t>
            </a:r>
          </a:p>
          <a:p>
            <a:pPr algn="l"/>
            <a:endParaRPr lang="en-US" sz="2000" dirty="0">
              <a:solidFill>
                <a:srgbClr val="111111"/>
              </a:solidFill>
              <a:latin typeface="Roboto" panose="02000000000000000000" pitchFamily="2" charset="0"/>
            </a:endParaRPr>
          </a:p>
          <a:p>
            <a:pPr lvl="1"/>
            <a:r>
              <a:rPr lang="en-US" sz="2000" dirty="0">
                <a:solidFill>
                  <a:srgbClr val="111111"/>
                </a:solidFill>
                <a:latin typeface="Roboto" panose="02000000000000000000" pitchFamily="2" charset="0"/>
              </a:rPr>
              <a:t>Feature: Cisco ASA 5505; Security Plus</a:t>
            </a:r>
          </a:p>
          <a:p>
            <a:pPr lvl="1"/>
            <a:r>
              <a:rPr lang="en-US" sz="2000" dirty="0">
                <a:solidFill>
                  <a:srgbClr val="111111"/>
                </a:solidFill>
                <a:latin typeface="Roboto" panose="02000000000000000000" pitchFamily="2" charset="0"/>
              </a:rPr>
              <a:t>IPS throughput 2: Up to 75 Mbps with AIP‑SSC-5</a:t>
            </a:r>
          </a:p>
          <a:p>
            <a:pPr lvl="1"/>
            <a:r>
              <a:rPr lang="en-US" sz="2000" dirty="0">
                <a:solidFill>
                  <a:srgbClr val="111111"/>
                </a:solidFill>
                <a:latin typeface="Roboto" panose="02000000000000000000" pitchFamily="2" charset="0"/>
              </a:rPr>
              <a:t>Maximum 3DES/AES VPN Throughput 3: Up to 100 Mbps</a:t>
            </a:r>
          </a:p>
          <a:p>
            <a:pPr lvl="1"/>
            <a:r>
              <a:rPr lang="en-US" sz="2000" dirty="0">
                <a:solidFill>
                  <a:srgbClr val="111111"/>
                </a:solidFill>
                <a:latin typeface="Roboto" panose="02000000000000000000" pitchFamily="2" charset="0"/>
              </a:rPr>
              <a:t>Stateful inspection throughput (maximum 1): Up to 150 Mbps</a:t>
            </a:r>
          </a:p>
          <a:p>
            <a:endParaRPr lang="en-US" sz="2400" dirty="0"/>
          </a:p>
          <a:p>
            <a:r>
              <a:rPr lang="en-US" sz="1600" b="0" i="0" dirty="0" err="1">
                <a:solidFill>
                  <a:srgbClr val="111111"/>
                </a:solidFill>
                <a:effectLst/>
                <a:latin typeface="Roboto" panose="02000000000000000000" pitchFamily="2" charset="0"/>
              </a:rPr>
              <a:t>IPSec</a:t>
            </a:r>
            <a:r>
              <a:rPr lang="en-US" sz="1600" b="0" i="0" dirty="0">
                <a:solidFill>
                  <a:srgbClr val="111111"/>
                </a:solidFill>
                <a:effectLst/>
                <a:latin typeface="Roboto" panose="02000000000000000000" pitchFamily="2" charset="0"/>
              </a:rPr>
              <a:t> throughput is</a:t>
            </a:r>
            <a:r>
              <a:rPr lang="en-US" sz="1600" b="1" i="0" dirty="0">
                <a:solidFill>
                  <a:srgbClr val="111111"/>
                </a:solidFill>
                <a:effectLst/>
                <a:latin typeface="Roboto" panose="02000000000000000000" pitchFamily="2" charset="0"/>
              </a:rPr>
              <a:t> the amount of traffic that can pass through the firewall and the encrypted tunnel to your remote site</a:t>
            </a:r>
            <a:r>
              <a:rPr lang="en-US" sz="1600" b="0" i="0" dirty="0">
                <a:solidFill>
                  <a:srgbClr val="111111"/>
                </a:solidFill>
                <a:effectLst/>
                <a:latin typeface="Roboto" panose="02000000000000000000" pitchFamily="2" charset="0"/>
              </a:rPr>
              <a:t>. Most good firewalls use hardware encryption so </a:t>
            </a:r>
            <a:r>
              <a:rPr lang="en-US" sz="1600" b="0" i="0" dirty="0" err="1">
                <a:solidFill>
                  <a:srgbClr val="111111"/>
                </a:solidFill>
                <a:effectLst/>
                <a:latin typeface="Roboto" panose="02000000000000000000" pitchFamily="2" charset="0"/>
              </a:rPr>
              <a:t>IPSec</a:t>
            </a:r>
            <a:r>
              <a:rPr lang="en-US" sz="1600" b="0" i="0" dirty="0">
                <a:solidFill>
                  <a:srgbClr val="111111"/>
                </a:solidFill>
                <a:effectLst/>
                <a:latin typeface="Roboto" panose="02000000000000000000" pitchFamily="2" charset="0"/>
              </a:rPr>
              <a:t> numbers should approximate the overall throughput of your firewall.</a:t>
            </a:r>
            <a:endParaRPr lang="en-US" sz="2400" dirty="0"/>
          </a:p>
        </p:txBody>
      </p:sp>
    </p:spTree>
    <p:extLst>
      <p:ext uri="{BB962C8B-B14F-4D97-AF65-F5344CB8AC3E}">
        <p14:creationId xmlns:p14="http://schemas.microsoft.com/office/powerpoint/2010/main" val="15479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3B6A-89E7-08D6-1E0A-D9B46E3240A1}"/>
              </a:ext>
            </a:extLst>
          </p:cNvPr>
          <p:cNvSpPr>
            <a:spLocks noGrp="1"/>
          </p:cNvSpPr>
          <p:nvPr>
            <p:ph type="title"/>
          </p:nvPr>
        </p:nvSpPr>
        <p:spPr/>
        <p:txBody>
          <a:bodyPr>
            <a:normAutofit/>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0B1458A5-712E-D0D2-81D2-CC8D66568FDA}"/>
              </a:ext>
            </a:extLst>
          </p:cNvPr>
          <p:cNvSpPr>
            <a:spLocks noGrp="1"/>
          </p:cNvSpPr>
          <p:nvPr>
            <p:ph idx="1"/>
          </p:nvPr>
        </p:nvSpPr>
        <p:spPr/>
        <p:txBody>
          <a:bodyPr>
            <a:normAutofit fontScale="85000" lnSpcReduction="20000"/>
          </a:bodyPr>
          <a:lstStyle/>
          <a:p>
            <a:r>
              <a:rPr lang="en-US" dirty="0" err="1"/>
              <a:t>SetUp</a:t>
            </a:r>
            <a:r>
              <a:rPr lang="en-US" dirty="0"/>
              <a:t> the Firewall ASA</a:t>
            </a:r>
          </a:p>
          <a:p>
            <a:r>
              <a:rPr lang="en-US" dirty="0"/>
              <a:t>Initial Config</a:t>
            </a:r>
          </a:p>
          <a:p>
            <a:pPr lvl="1"/>
            <a:r>
              <a:rPr lang="en-US" dirty="0"/>
              <a:t>1.  Check for previous configuration</a:t>
            </a:r>
          </a:p>
          <a:p>
            <a:pPr lvl="1"/>
            <a:r>
              <a:rPr lang="en-US" dirty="0"/>
              <a:t>2.  Erase and Reload</a:t>
            </a:r>
          </a:p>
          <a:p>
            <a:pPr lvl="1"/>
            <a:r>
              <a:rPr lang="en-US" dirty="0"/>
              <a:t>3.  Enable command (no password, just press enter)</a:t>
            </a:r>
          </a:p>
          <a:p>
            <a:pPr lvl="1"/>
            <a:r>
              <a:rPr lang="en-US" dirty="0"/>
              <a:t>4.  Change hostname</a:t>
            </a:r>
          </a:p>
          <a:p>
            <a:pPr lvl="1"/>
            <a:r>
              <a:rPr lang="en-US" dirty="0"/>
              <a:t>5.  Enable password (put password)</a:t>
            </a:r>
          </a:p>
          <a:p>
            <a:r>
              <a:rPr lang="en-US" dirty="0"/>
              <a:t>Interface Configuration</a:t>
            </a:r>
          </a:p>
          <a:p>
            <a:r>
              <a:rPr lang="en-US" dirty="0"/>
              <a:t>Configure Gateway of ASA (OUTSIDE)</a:t>
            </a:r>
          </a:p>
          <a:p>
            <a:pPr lvl="1"/>
            <a:r>
              <a:rPr lang="en-US" dirty="0"/>
              <a:t>int g1/1 (pointing to ISP)</a:t>
            </a:r>
          </a:p>
          <a:p>
            <a:pPr lvl="1"/>
            <a:r>
              <a:rPr lang="en-US" dirty="0" err="1"/>
              <a:t>ip</a:t>
            </a:r>
            <a:r>
              <a:rPr lang="en-US" dirty="0"/>
              <a:t> address and subnet mask</a:t>
            </a:r>
          </a:p>
          <a:p>
            <a:pPr lvl="1"/>
            <a:r>
              <a:rPr lang="en-US" dirty="0" err="1"/>
              <a:t>nameif</a:t>
            </a:r>
            <a:r>
              <a:rPr lang="en-US" dirty="0"/>
              <a:t> (name of outside network)</a:t>
            </a:r>
          </a:p>
          <a:p>
            <a:pPr lvl="1"/>
            <a:r>
              <a:rPr lang="en-US" dirty="0"/>
              <a:t>security level 0  </a:t>
            </a:r>
          </a:p>
          <a:p>
            <a:pPr lvl="1"/>
            <a:r>
              <a:rPr lang="en-US" dirty="0"/>
              <a:t>no shut</a:t>
            </a:r>
          </a:p>
        </p:txBody>
      </p:sp>
    </p:spTree>
    <p:extLst>
      <p:ext uri="{BB962C8B-B14F-4D97-AF65-F5344CB8AC3E}">
        <p14:creationId xmlns:p14="http://schemas.microsoft.com/office/powerpoint/2010/main" val="251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4D4F-3567-7D72-1D21-9EE5E67079D6}"/>
              </a:ext>
            </a:extLst>
          </p:cNvPr>
          <p:cNvSpPr>
            <a:spLocks noGrp="1"/>
          </p:cNvSpPr>
          <p:nvPr>
            <p:ph type="title"/>
          </p:nvPr>
        </p:nvSpPr>
        <p:spPr/>
        <p:txBody>
          <a:bodyPr>
            <a:normAutofit/>
          </a:bodyPr>
          <a:lstStyle/>
          <a:p>
            <a:r>
              <a:rPr lang="en-US" dirty="0">
                <a:solidFill>
                  <a:srgbClr val="000000"/>
                </a:solidFill>
                <a:latin typeface="Open Sans" panose="020B0606030504020204" pitchFamily="34" charset="0"/>
              </a:rPr>
              <a:t>Here are a couple of examples of security levels:</a:t>
            </a:r>
            <a:endParaRPr lang="en-US" dirty="0"/>
          </a:p>
        </p:txBody>
      </p:sp>
      <p:sp>
        <p:nvSpPr>
          <p:cNvPr id="3" name="Content Placeholder 2">
            <a:extLst>
              <a:ext uri="{FF2B5EF4-FFF2-40B4-BE49-F238E27FC236}">
                <a16:creationId xmlns:a16="http://schemas.microsoft.com/office/drawing/2014/main" id="{14087C11-E50A-51CD-FC1B-D05AC4632BD0}"/>
              </a:ext>
            </a:extLst>
          </p:cNvPr>
          <p:cNvSpPr>
            <a:spLocks noGrp="1"/>
          </p:cNvSpPr>
          <p:nvPr>
            <p:ph idx="1"/>
          </p:nvPr>
        </p:nvSpPr>
        <p:spPr/>
        <p:txBody>
          <a:bodyPr>
            <a:normAutofit/>
          </a:bodyPr>
          <a:lstStyle/>
          <a:p>
            <a:pPr algn="l">
              <a:buFont typeface="Arial" panose="020B0604020202020204" pitchFamily="34" charset="0"/>
              <a:buChar char="•"/>
            </a:pPr>
            <a:r>
              <a:rPr lang="en-US" sz="1800" b="1" i="0" dirty="0">
                <a:solidFill>
                  <a:srgbClr val="000000"/>
                </a:solidFill>
                <a:effectLst/>
                <a:latin typeface="Open Sans" panose="020B0606030504020204" pitchFamily="34" charset="0"/>
              </a:rPr>
              <a:t>Security level 0</a:t>
            </a:r>
            <a:r>
              <a:rPr lang="en-US" sz="1800" b="0" i="0" dirty="0">
                <a:solidFill>
                  <a:srgbClr val="000000"/>
                </a:solidFill>
                <a:effectLst/>
                <a:latin typeface="Open Sans" panose="020B0606030504020204" pitchFamily="34" charset="0"/>
              </a:rPr>
              <a:t>: This is the lowest security level there is on the ASA and by default it is assigned to the “outside” interface. Since there is no lower security level this means that traffic from the outside is unable to reach any of our interfaces unless we permit it within an access-list.</a:t>
            </a: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Security level 100:</a:t>
            </a:r>
            <a:r>
              <a:rPr lang="en-US" sz="1800" b="0" i="0" dirty="0">
                <a:solidFill>
                  <a:srgbClr val="000000"/>
                </a:solidFill>
                <a:effectLst/>
                <a:latin typeface="Open Sans" panose="020B0606030504020204" pitchFamily="34" charset="0"/>
              </a:rPr>
              <a:t> This is the highest security level on our ASA and by default this is assigned to the “inside” interface. Normally we use this for our “LAN”. Since this is the highest security level, by default it can reach all the other interfaces.</a:t>
            </a:r>
          </a:p>
          <a:p>
            <a:pPr algn="l">
              <a:buFont typeface="Arial" panose="020B0604020202020204" pitchFamily="34" charset="0"/>
              <a:buChar char="•"/>
            </a:pPr>
            <a:r>
              <a:rPr lang="en-US" sz="1800" b="1" i="0" dirty="0">
                <a:solidFill>
                  <a:srgbClr val="000000"/>
                </a:solidFill>
                <a:effectLst/>
                <a:latin typeface="Open Sans" panose="020B0606030504020204" pitchFamily="34" charset="0"/>
              </a:rPr>
              <a:t>Security level 1 – 99</a:t>
            </a:r>
            <a:r>
              <a:rPr lang="en-US" sz="1800" b="0" i="0" dirty="0">
                <a:solidFill>
                  <a:srgbClr val="000000"/>
                </a:solidFill>
                <a:effectLst/>
                <a:latin typeface="Open Sans" panose="020B0606030504020204" pitchFamily="34" charset="0"/>
              </a:rPr>
              <a:t>: We can create any other security levels that we want, for example we can use security level 50 for our DMZ. This means that traffic is allowed from our inside network to the DMZ (security level 100 -&gt; 50) and also from the DMZ to the outside (security level 50 -&gt; 0). Traffic from the DMZ however can’t go to the inside (without an access-list) because traffic from security level 50 is not allowed to reach security level 100. You can create as many security levels as you want…</a:t>
            </a:r>
          </a:p>
          <a:p>
            <a:endParaRPr lang="en-US" sz="1800" dirty="0"/>
          </a:p>
        </p:txBody>
      </p:sp>
    </p:spTree>
    <p:extLst>
      <p:ext uri="{BB962C8B-B14F-4D97-AF65-F5344CB8AC3E}">
        <p14:creationId xmlns:p14="http://schemas.microsoft.com/office/powerpoint/2010/main" val="7122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3B6A-89E7-08D6-1E0A-D9B46E3240A1}"/>
              </a:ext>
            </a:extLst>
          </p:cNvPr>
          <p:cNvSpPr>
            <a:spLocks noGrp="1"/>
          </p:cNvSpPr>
          <p:nvPr>
            <p:ph type="title"/>
          </p:nvPr>
        </p:nvSpPr>
        <p:spPr/>
        <p:txBody>
          <a:bodyPr>
            <a:normAutofit/>
          </a:bodyPr>
          <a:lstStyle/>
          <a:p>
            <a:r>
              <a:rPr lang="en-US" dirty="0"/>
              <a:t>How to configure internet access on CISCO ASA 5505</a:t>
            </a:r>
          </a:p>
        </p:txBody>
      </p:sp>
      <p:sp>
        <p:nvSpPr>
          <p:cNvPr id="3" name="Content Placeholder 2">
            <a:extLst>
              <a:ext uri="{FF2B5EF4-FFF2-40B4-BE49-F238E27FC236}">
                <a16:creationId xmlns:a16="http://schemas.microsoft.com/office/drawing/2014/main" id="{0B1458A5-712E-D0D2-81D2-CC8D66568FDA}"/>
              </a:ext>
            </a:extLst>
          </p:cNvPr>
          <p:cNvSpPr>
            <a:spLocks noGrp="1"/>
          </p:cNvSpPr>
          <p:nvPr>
            <p:ph idx="1"/>
          </p:nvPr>
        </p:nvSpPr>
        <p:spPr/>
        <p:txBody>
          <a:bodyPr>
            <a:normAutofit/>
          </a:bodyPr>
          <a:lstStyle/>
          <a:p>
            <a:r>
              <a:rPr lang="en-US" dirty="0"/>
              <a:t>Configure Gateway of ASA (INSIDE)</a:t>
            </a:r>
          </a:p>
          <a:p>
            <a:pPr lvl="1"/>
            <a:r>
              <a:rPr lang="en-US" dirty="0"/>
              <a:t>int g1/2 (pointing to LAN)</a:t>
            </a:r>
          </a:p>
          <a:p>
            <a:pPr lvl="1"/>
            <a:r>
              <a:rPr lang="en-US" dirty="0" err="1"/>
              <a:t>ip</a:t>
            </a:r>
            <a:r>
              <a:rPr lang="en-US" dirty="0"/>
              <a:t> address and subnet mask</a:t>
            </a:r>
          </a:p>
          <a:p>
            <a:pPr lvl="1"/>
            <a:r>
              <a:rPr lang="en-US" dirty="0" err="1"/>
              <a:t>nameif</a:t>
            </a:r>
            <a:r>
              <a:rPr lang="en-US" dirty="0"/>
              <a:t> (name of the inside network)</a:t>
            </a:r>
          </a:p>
          <a:p>
            <a:pPr lvl="1"/>
            <a:r>
              <a:rPr lang="en-US" dirty="0"/>
              <a:t>security level 100</a:t>
            </a:r>
          </a:p>
          <a:p>
            <a:pPr lvl="1"/>
            <a:r>
              <a:rPr lang="en-US" dirty="0"/>
              <a:t>no shut</a:t>
            </a:r>
          </a:p>
          <a:p>
            <a:pPr lvl="1"/>
            <a:endParaRPr lang="en-US" dirty="0"/>
          </a:p>
          <a:p>
            <a:r>
              <a:rPr lang="en-US" dirty="0"/>
              <a:t>You can verify the configuration</a:t>
            </a:r>
          </a:p>
          <a:p>
            <a:pPr lvl="1"/>
            <a:r>
              <a:rPr lang="en-US" dirty="0"/>
              <a:t>show int </a:t>
            </a:r>
            <a:r>
              <a:rPr lang="en-US" dirty="0" err="1"/>
              <a:t>ip</a:t>
            </a:r>
            <a:r>
              <a:rPr lang="en-US" dirty="0"/>
              <a:t> brief</a:t>
            </a:r>
          </a:p>
          <a:p>
            <a:pPr lvl="1"/>
            <a:r>
              <a:rPr lang="en-US" dirty="0"/>
              <a:t>show run</a:t>
            </a:r>
          </a:p>
          <a:p>
            <a:pPr lvl="1"/>
            <a:endParaRPr lang="en-US" dirty="0"/>
          </a:p>
        </p:txBody>
      </p:sp>
    </p:spTree>
    <p:extLst>
      <p:ext uri="{BB962C8B-B14F-4D97-AF65-F5344CB8AC3E}">
        <p14:creationId xmlns:p14="http://schemas.microsoft.com/office/powerpoint/2010/main" val="2474797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1278</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Hoves</vt:lpstr>
      <vt:lpstr>inter-regular</vt:lpstr>
      <vt:lpstr>Open Sans</vt:lpstr>
      <vt:lpstr>Roboto</vt:lpstr>
      <vt:lpstr>Office Theme</vt:lpstr>
      <vt:lpstr>ASA Firewall Setup</vt:lpstr>
      <vt:lpstr>What is a firewall?</vt:lpstr>
      <vt:lpstr>Types of Firewalls</vt:lpstr>
      <vt:lpstr>Types of Firewalls</vt:lpstr>
      <vt:lpstr>Types of Firewalls</vt:lpstr>
      <vt:lpstr>What is ASA 5505 Firewall</vt:lpstr>
      <vt:lpstr>How to configure internet access on CISCO ASA 5505</vt:lpstr>
      <vt:lpstr>Here are a couple of examples of security levels:</vt:lpstr>
      <vt:lpstr>How to configure internet access on CISCO ASA 5505</vt:lpstr>
      <vt:lpstr>How to configure internet access on CISCO ASA 5505</vt:lpstr>
      <vt:lpstr>How to configure internet access on CISCO ASA 5505</vt:lpstr>
      <vt:lpstr>How to configure internet access on CISCO ASA 5505</vt:lpstr>
      <vt:lpstr>How to configure internet access on CISCO ASA 5505</vt:lpstr>
      <vt:lpstr>How to configure internet access on CISCO ASA 5505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Setup</dc:title>
  <dc:creator>Godwin Monserate</dc:creator>
  <cp:lastModifiedBy>Godwin Monserate</cp:lastModifiedBy>
  <cp:revision>3</cp:revision>
  <dcterms:created xsi:type="dcterms:W3CDTF">2022-09-12T06:48:06Z</dcterms:created>
  <dcterms:modified xsi:type="dcterms:W3CDTF">2022-09-14T06:23:59Z</dcterms:modified>
</cp:coreProperties>
</file>