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95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9" r:id="rId24"/>
    <p:sldId id="390" r:id="rId25"/>
    <p:sldId id="391" r:id="rId26"/>
    <p:sldId id="392" r:id="rId27"/>
    <p:sldId id="393" r:id="rId28"/>
    <p:sldId id="394" r:id="rId29"/>
    <p:sldId id="280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EF7196A-5244-4EB9-962A-C1E1D73B551F}">
  <a:tblStyle styleId="{0EF7196A-5244-4EB9-962A-C1E1D73B551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12" autoAdjust="0"/>
  </p:normalViewPr>
  <p:slideViewPr>
    <p:cSldViewPr snapToGrid="0" snapToObjects="1">
      <p:cViewPr varScale="1">
        <p:scale>
          <a:sx n="50" d="100"/>
          <a:sy n="50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803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Course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Module ##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4FBB191F-68D9-4465-AD60-029821D843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94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PH" dirty="0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2F890386-957F-43B8-9A54-9A46A29927AD}" type="slidenum">
              <a:rPr lang="en-US" smtClean="0"/>
              <a:pPr>
                <a:defRPr/>
              </a:pPr>
              <a:t>14</a:t>
            </a:fld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PH" dirty="0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3D66E0A1-02B4-4B1D-8EAF-4FC330AD907B}" type="slidenum">
              <a:rPr lang="en-US" smtClean="0"/>
              <a:pPr>
                <a:defRPr/>
              </a:pPr>
              <a:t>15</a:t>
            </a:fld>
            <a:endParaRPr 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PH" dirty="0" smtClean="0">
                <a:latin typeface="Arial" pitchFamily="34" charset="0"/>
              </a:rPr>
              <a:t>No file content is stored in the FAT directory entry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2F7F282D-CA21-4F17-9DE9-E9439A045598}" type="slidenum">
              <a:rPr lang="en-US" smtClean="0"/>
              <a:pPr>
                <a:defRPr/>
              </a:pPr>
              <a:t>16</a:t>
            </a:fld>
            <a:endParaRPr 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PH" smtClean="0">
                <a:latin typeface="Arial" pitchFamily="34" charset="0"/>
              </a:rPr>
              <a:t>Unallocated clusters could contain residual data of evidentiary value that needs to be recovered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8186F1DD-BF44-4873-B099-0C0EDA308706}" type="slidenum">
              <a:rPr lang="en-US" smtClean="0"/>
              <a:pPr>
                <a:defRPr/>
              </a:pPr>
              <a:t>17</a:t>
            </a:fld>
            <a:endParaRPr 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PH" dirty="0" smtClean="0">
                <a:latin typeface="Arial" pitchFamily="34" charset="0"/>
              </a:rPr>
              <a:t>Unallocated clusters could contain residual data of evidentiary value that needs to be recovered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8186F1DD-BF44-4873-B099-0C0EDA308706}" type="slidenum">
              <a:rPr lang="en-US" smtClean="0"/>
              <a:pPr>
                <a:defRPr/>
              </a:pPr>
              <a:t>18</a:t>
            </a:fld>
            <a:endParaRPr 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C1B4AF01-6D8F-461B-8517-E61620E93BD5}" type="slidenum">
              <a:rPr lang="en-US" smtClean="0"/>
              <a:pPr>
                <a:defRPr/>
              </a:pPr>
              <a:t>23</a:t>
            </a:fld>
            <a:endParaRPr 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C1B4AF01-6D8F-461B-8517-E61620E93BD5}" type="slidenum">
              <a:rPr lang="en-US" smtClean="0"/>
              <a:pPr>
                <a:defRPr/>
              </a:pPr>
              <a:t>24</a:t>
            </a:fld>
            <a:endParaRPr 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C1B4AF01-6D8F-461B-8517-E61620E93BD5}" type="slidenum">
              <a:rPr lang="en-US" smtClean="0"/>
              <a:pPr>
                <a:defRPr/>
              </a:pPr>
              <a:t>25</a:t>
            </a:fld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r>
              <a:rPr lang="en-US" dirty="0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C1B4AF01-6D8F-461B-8517-E61620E93BD5}" type="slidenum">
              <a:rPr lang="en-US" smtClean="0"/>
              <a:pPr>
                <a:defRPr/>
              </a:pPr>
              <a:t>2</a:t>
            </a:fld>
            <a:endParaRPr 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PH" dirty="0" smtClean="0">
                <a:latin typeface="Arial" pitchFamily="34" charset="0"/>
              </a:rPr>
              <a:t>To increase understanding, relate MFT to FAT directory entries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D5DE33FB-FCA0-4056-B8A6-CFABAFCF3E80}" type="slidenum">
              <a:rPr lang="en-US" smtClean="0"/>
              <a:pPr>
                <a:defRPr/>
              </a:pPr>
              <a:t>26</a:t>
            </a:fld>
            <a:endParaRPr 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C1B4AF01-6D8F-461B-8517-E61620E93BD5}" type="slidenum">
              <a:rPr lang="en-US" smtClean="0"/>
              <a:pPr>
                <a:defRPr/>
              </a:pPr>
              <a:t>27</a:t>
            </a:fld>
            <a:endParaRPr 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C1B4AF01-6D8F-461B-8517-E61620E93BD5}" type="slidenum">
              <a:rPr lang="en-US" smtClean="0"/>
              <a:pPr>
                <a:defRPr/>
              </a:pPr>
              <a:t>28</a:t>
            </a:fld>
            <a:endParaRPr 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C1B4AF01-6D8F-461B-8517-E61620E93BD5}" type="slidenum">
              <a:rPr lang="en-US" smtClean="0"/>
              <a:pPr>
                <a:defRPr/>
              </a:pPr>
              <a:t>3</a:t>
            </a:fld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PH" dirty="0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0B1998D9-0F38-46D1-AED5-CBF1F67198AB}" type="slidenum">
              <a:rPr lang="en-US" smtClean="0"/>
              <a:pPr>
                <a:defRPr/>
              </a:pPr>
              <a:t>4</a:t>
            </a:fld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PH" dirty="0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0B1998D9-0F38-46D1-AED5-CBF1F67198AB}" type="slidenum">
              <a:rPr lang="en-US" smtClean="0"/>
              <a:pPr>
                <a:defRPr/>
              </a:pPr>
              <a:t>5</a:t>
            </a:fld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r>
              <a:rPr lang="en-US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C1B4AF01-6D8F-461B-8517-E61620E93BD5}" type="slidenum">
              <a:rPr lang="en-US" smtClean="0"/>
              <a:pPr>
                <a:defRPr/>
              </a:pPr>
              <a:t>6</a:t>
            </a:fld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PH" dirty="0" smtClean="0">
                <a:latin typeface="Arial" pitchFamily="34" charset="0"/>
              </a:rPr>
              <a:t>Cluster size depends on file system and volume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F013A3C5-EFC5-4F92-B6D3-1436E1DB5ECA}" type="slidenum">
              <a:rPr lang="en-US" smtClean="0"/>
              <a:pPr>
                <a:defRPr/>
              </a:pPr>
              <a:t>7</a:t>
            </a:fld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PH" dirty="0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Module 06: Data Storage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Office of Antiterrorism Assistance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dirty="0" smtClean="0"/>
              <a:t>Introduction to Digital Forensics and Investigations</a:t>
            </a: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55F6D7D6-2A5C-413D-85E5-57C6FE699687}" type="slidenum">
              <a:rPr lang="en-US" smtClean="0"/>
              <a:pPr>
                <a:defRPr/>
              </a:pPr>
              <a:t>10</a:t>
            </a:fld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1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Office of 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027" y="0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Course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r>
              <a:rPr lang="en-US" smtClean="0"/>
              <a:t>Module ##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027" y="8685561"/>
            <a:ext cx="2972421" cy="456891"/>
          </a:xfrm>
          <a:prstGeom prst="rect">
            <a:avLst/>
          </a:prstGeom>
        </p:spPr>
        <p:txBody>
          <a:bodyPr lIns="89309" tIns="44655" rIns="89309" bIns="44655"/>
          <a:lstStyle/>
          <a:p>
            <a:pPr>
              <a:defRPr/>
            </a:pPr>
            <a:fld id="{4FBB191F-68D9-4465-AD60-029821D8435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9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3" y="228600"/>
            <a:ext cx="8318500" cy="914400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162" y="1233488"/>
            <a:ext cx="8318501" cy="3700462"/>
          </a:xfrm>
        </p:spPr>
        <p:txBody>
          <a:bodyPr/>
          <a:lstStyle>
            <a:lvl1pPr marL="233363" indent="-233363"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 marL="1147763" indent="-233363">
              <a:spcBef>
                <a:spcPts val="200"/>
              </a:spcBef>
              <a:tabLst/>
              <a:defRPr sz="2000" b="1">
                <a:latin typeface="Arial" pitchFamily="34" charset="0"/>
                <a:cs typeface="Arial" pitchFamily="34" charset="0"/>
              </a:defRPr>
            </a:lvl3pPr>
            <a:lvl4pPr marL="1604963" indent="-233363">
              <a:spcBef>
                <a:spcPts val="100"/>
              </a:spcBef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4pPr>
            <a:lvl5pPr marL="1998663" indent="-169863">
              <a:buFont typeface="Arial" pitchFamily="34" charset="0"/>
              <a:buChar char="•"/>
              <a:defRPr sz="2400" b="0">
                <a:latin typeface="+mj-lt"/>
              </a:defRPr>
            </a:lvl5pPr>
          </a:lstStyle>
          <a:p>
            <a:pPr lvl="0"/>
            <a:r>
              <a:rPr lang="en-US" dirty="0" smtClean="0"/>
              <a:t>Click to edit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5280" y="66294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144" rIns="91440" bIns="9144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fld id="{1E05A8D5-9D50-4F79-AAB3-D0C9B9E32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6294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144" rIns="91440" bIns="9144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Module 5: Hash Analysis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7624" y="6629400"/>
            <a:ext cx="2836864" cy="228600"/>
          </a:xfrm>
          <a:prstGeom prst="rect">
            <a:avLst/>
          </a:prstGeom>
        </p:spPr>
        <p:txBody>
          <a:bodyPr vert="horz" wrap="none" lIns="9144" tIns="9144" rIns="45720" bIns="9144" rtlCol="0" anchor="ctr"/>
          <a:lstStyle>
            <a:lvl1pPr algn="l">
              <a:defRPr sz="1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Introduction to Digital Forensics and Investigations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3" y="228600"/>
            <a:ext cx="8318500" cy="914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163" y="1233488"/>
            <a:ext cx="4069080" cy="3700462"/>
          </a:xfrm>
        </p:spPr>
        <p:txBody>
          <a:bodyPr/>
          <a:lstStyle>
            <a:lvl1pPr marL="233363" indent="-225425"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+mj-lt"/>
              </a:defRPr>
            </a:lvl2pPr>
            <a:lvl3pPr marL="1147763" marR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000" b="1">
                <a:latin typeface="+mj-lt"/>
              </a:defRPr>
            </a:lvl3pPr>
            <a:lvl4pPr marL="1658938" indent="-230188">
              <a:defRPr sz="1800" b="1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600200" marR="0" lvl="3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5280" y="66294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144" rIns="91440" bIns="9144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fld id="{1E05A8D5-9D50-4F79-AAB3-D0C9B9E32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6294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9144" rIns="91440" bIns="9144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it-IT" smtClean="0"/>
              <a:t>Module 13: Logical Data Storage</a:t>
            </a:r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0"/>
          </p:nvPr>
        </p:nvSpPr>
        <p:spPr>
          <a:xfrm>
            <a:off x="47624" y="6629400"/>
            <a:ext cx="2836864" cy="228600"/>
          </a:xfrm>
          <a:prstGeom prst="rect">
            <a:avLst/>
          </a:prstGeom>
        </p:spPr>
        <p:txBody>
          <a:bodyPr vert="horz" wrap="none" lIns="9144" tIns="9144" rIns="45720" bIns="9144" rtlCol="0" anchor="ctr"/>
          <a:lstStyle>
            <a:lvl1pPr algn="l">
              <a:defRPr sz="1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Introduction to Digital Forensics and Investigations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60583" y="1233488"/>
            <a:ext cx="4069080" cy="3700462"/>
          </a:xfrm>
        </p:spPr>
        <p:txBody>
          <a:bodyPr/>
          <a:lstStyle>
            <a:lvl1pPr marL="233363" indent="-225425"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+mj-lt"/>
              </a:defRPr>
            </a:lvl2pPr>
            <a:lvl3pPr marL="1147763" marR="0" indent="-2333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000" b="1">
                <a:latin typeface="+mj-lt"/>
              </a:defRPr>
            </a:lvl3pPr>
            <a:lvl4pPr marL="1658938" indent="-230188">
              <a:defRPr sz="1800" b="1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600200" marR="0" lvl="3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79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61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0" r:id="rId4"/>
    <p:sldLayoutId id="2147483662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Logical Data Storage</a:t>
            </a:r>
            <a:endParaRPr lang="en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Slack Space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Sector </a:t>
            </a:r>
            <a:r>
              <a:rPr lang="en-PH" dirty="0"/>
              <a:t>slack or RAM </a:t>
            </a:r>
            <a:r>
              <a:rPr lang="en-PH" dirty="0" smtClean="0"/>
              <a:t>slack </a:t>
            </a:r>
          </a:p>
          <a:p>
            <a:pPr lvl="1"/>
            <a:r>
              <a:rPr lang="en-PH" sz="2400" dirty="0" smtClean="0"/>
              <a:t>Data located between the end of the logical file and the end of the last sector of the file </a:t>
            </a:r>
          </a:p>
          <a:p>
            <a:r>
              <a:rPr lang="en-PH" sz="2800" dirty="0" smtClean="0"/>
              <a:t>File slack</a:t>
            </a:r>
          </a:p>
          <a:p>
            <a:pPr lvl="1"/>
            <a:r>
              <a:rPr lang="en-PH" sz="2400" dirty="0" smtClean="0"/>
              <a:t>Data between the last sector of the file and the end of the cluster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457759" y="3966476"/>
            <a:ext cx="6533841" cy="1878643"/>
            <a:chOff x="1941015" y="4479627"/>
            <a:chExt cx="6966933" cy="2003168"/>
          </a:xfrm>
        </p:grpSpPr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2647295" y="5124450"/>
              <a:ext cx="617537" cy="617538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3268007" y="5129213"/>
              <a:ext cx="615950" cy="61595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3874432" y="5129213"/>
              <a:ext cx="615950" cy="6159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4490382" y="5129213"/>
              <a:ext cx="617538" cy="6159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5117445" y="5129213"/>
              <a:ext cx="617537" cy="6159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5745615" y="5129213"/>
              <a:ext cx="615950" cy="6159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6350932" y="5129213"/>
              <a:ext cx="617538" cy="6159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6968470" y="5129213"/>
              <a:ext cx="615950" cy="6159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7584420" y="5129213"/>
              <a:ext cx="617537" cy="6159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6" name="Rectangle 13"/>
            <p:cNvSpPr>
              <a:spLocks noChangeArrowheads="1"/>
            </p:cNvSpPr>
            <p:nvPr/>
          </p:nvSpPr>
          <p:spPr bwMode="auto">
            <a:xfrm>
              <a:off x="8201957" y="5129213"/>
              <a:ext cx="615950" cy="6159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7" name="Right Brace 15"/>
            <p:cNvSpPr>
              <a:spLocks/>
            </p:cNvSpPr>
            <p:nvPr/>
          </p:nvSpPr>
          <p:spPr bwMode="auto">
            <a:xfrm rot="5400000">
              <a:off x="5593736" y="2740516"/>
              <a:ext cx="287336" cy="6341089"/>
            </a:xfrm>
            <a:prstGeom prst="rightBrace">
              <a:avLst>
                <a:gd name="adj1" fmla="val 837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48" name="TextBox 16"/>
            <p:cNvSpPr txBox="1">
              <a:spLocks noChangeArrowheads="1"/>
            </p:cNvSpPr>
            <p:nvPr/>
          </p:nvSpPr>
          <p:spPr bwMode="auto">
            <a:xfrm>
              <a:off x="4874095" y="6113281"/>
              <a:ext cx="19351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sz="1800" b="1" dirty="0">
                  <a:latin typeface="+mj-lt"/>
                </a:rPr>
                <a:t>Cluster01 = 5Kb</a:t>
              </a:r>
            </a:p>
          </p:txBody>
        </p:sp>
        <p:sp>
          <p:nvSpPr>
            <p:cNvPr id="18449" name="TextBox 17"/>
            <p:cNvSpPr txBox="1">
              <a:spLocks noChangeArrowheads="1"/>
            </p:cNvSpPr>
            <p:nvPr/>
          </p:nvSpPr>
          <p:spPr bwMode="auto">
            <a:xfrm>
              <a:off x="1941015" y="4489748"/>
              <a:ext cx="26917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sz="1800" b="1" dirty="0">
                  <a:latin typeface="+mj-lt"/>
                </a:rPr>
                <a:t>Picture.jpg = 900 bytes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561215" y="5121275"/>
              <a:ext cx="341313" cy="6175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51" name="Left Brace 19"/>
            <p:cNvSpPr>
              <a:spLocks/>
            </p:cNvSpPr>
            <p:nvPr/>
          </p:nvSpPr>
          <p:spPr bwMode="auto">
            <a:xfrm rot="5400000">
              <a:off x="2977015" y="4551363"/>
              <a:ext cx="276225" cy="892175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52" name="TextBox 20"/>
            <p:cNvSpPr txBox="1">
              <a:spLocks noChangeArrowheads="1"/>
            </p:cNvSpPr>
            <p:nvPr/>
          </p:nvSpPr>
          <p:spPr bwMode="auto">
            <a:xfrm>
              <a:off x="2836105" y="6113463"/>
              <a:ext cx="15696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sz="1800" b="1" dirty="0">
                  <a:latin typeface="+mj-lt"/>
                </a:rPr>
                <a:t>Sector Slack</a:t>
              </a:r>
            </a:p>
          </p:txBody>
        </p:sp>
        <p:cxnSp>
          <p:nvCxnSpPr>
            <p:cNvPr id="18453" name="Straight Arrow Connector 22"/>
            <p:cNvCxnSpPr>
              <a:cxnSpLocks noChangeShapeType="1"/>
              <a:stCxn id="18450" idx="2"/>
              <a:endCxn id="18452" idx="0"/>
            </p:cNvCxnSpPr>
            <p:nvPr/>
          </p:nvCxnSpPr>
          <p:spPr bwMode="auto">
            <a:xfrm rot="5400000">
              <a:off x="3489079" y="5870670"/>
              <a:ext cx="374650" cy="110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18454" name="Left Brace 23"/>
            <p:cNvSpPr>
              <a:spLocks/>
            </p:cNvSpPr>
            <p:nvPr/>
          </p:nvSpPr>
          <p:spPr bwMode="auto">
            <a:xfrm rot="5400000">
              <a:off x="6241709" y="2540794"/>
              <a:ext cx="244475" cy="4922837"/>
            </a:xfrm>
            <a:prstGeom prst="leftBrace">
              <a:avLst>
                <a:gd name="adj1" fmla="val 8297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dirty="0"/>
            </a:p>
          </p:txBody>
        </p:sp>
        <p:sp>
          <p:nvSpPr>
            <p:cNvPr id="18455" name="TextBox 24"/>
            <p:cNvSpPr txBox="1">
              <a:spLocks noChangeArrowheads="1"/>
            </p:cNvSpPr>
            <p:nvPr/>
          </p:nvSpPr>
          <p:spPr bwMode="auto">
            <a:xfrm>
              <a:off x="5776080" y="4479627"/>
              <a:ext cx="1249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sz="1800" b="1" dirty="0">
                  <a:latin typeface="+mj-lt"/>
                </a:rPr>
                <a:t>File Slack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52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Sector Slack</a:t>
            </a:r>
            <a:endParaRPr lang="en-US" dirty="0"/>
          </a:p>
        </p:txBody>
      </p:sp>
      <p:sp>
        <p:nvSpPr>
          <p:cNvPr id="8" name="Text Box 137"/>
          <p:cNvSpPr txBox="1">
            <a:spLocks noChangeArrowheads="1"/>
          </p:cNvSpPr>
          <p:nvPr/>
        </p:nvSpPr>
        <p:spPr bwMode="auto">
          <a:xfrm>
            <a:off x="778669" y="1828800"/>
            <a:ext cx="2590800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+mn-lt"/>
                <a:ea typeface="Cambria"/>
              </a:rPr>
              <a:t>Sector[3]</a:t>
            </a:r>
          </a:p>
        </p:txBody>
      </p:sp>
      <p:sp>
        <p:nvSpPr>
          <p:cNvPr id="23" name="AutoShape 134"/>
          <p:cNvSpPr>
            <a:spLocks/>
          </p:cNvSpPr>
          <p:nvPr/>
        </p:nvSpPr>
        <p:spPr bwMode="auto">
          <a:xfrm rot="16200000">
            <a:off x="4344988" y="684212"/>
            <a:ext cx="682624" cy="8458200"/>
          </a:xfrm>
          <a:prstGeom prst="leftBrace">
            <a:avLst>
              <a:gd name="adj1" fmla="val 289031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AutoShape 136"/>
          <p:cNvSpPr>
            <a:spLocks/>
          </p:cNvSpPr>
          <p:nvPr/>
        </p:nvSpPr>
        <p:spPr bwMode="auto">
          <a:xfrm rot="5400000">
            <a:off x="1928813" y="1014413"/>
            <a:ext cx="290512" cy="3014662"/>
          </a:xfrm>
          <a:prstGeom prst="leftBrace">
            <a:avLst>
              <a:gd name="adj1" fmla="val 78538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68293"/>
              </p:ext>
            </p:extLst>
          </p:nvPr>
        </p:nvGraphicFramePr>
        <p:xfrm>
          <a:off x="405360" y="2895600"/>
          <a:ext cx="851003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55"/>
                <a:gridCol w="1063755"/>
                <a:gridCol w="531877"/>
                <a:gridCol w="531877"/>
                <a:gridCol w="1063755"/>
                <a:gridCol w="1063755"/>
                <a:gridCol w="1063755"/>
                <a:gridCol w="1063755"/>
                <a:gridCol w="1063755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 Box 137"/>
          <p:cNvSpPr txBox="1">
            <a:spLocks noChangeArrowheads="1"/>
          </p:cNvSpPr>
          <p:nvPr/>
        </p:nvSpPr>
        <p:spPr bwMode="auto">
          <a:xfrm>
            <a:off x="2917518" y="1418004"/>
            <a:ext cx="2590800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effectLst/>
                <a:latin typeface="+mn-lt"/>
                <a:ea typeface="Cambria"/>
              </a:rPr>
              <a:t>Bank Account #</a:t>
            </a:r>
            <a:endParaRPr lang="en-US" sz="2400" b="1" dirty="0">
              <a:effectLst/>
              <a:latin typeface="+mn-lt"/>
              <a:ea typeface="Cambri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276600" y="1828800"/>
            <a:ext cx="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5597220" y="1649779"/>
            <a:ext cx="11845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 Box 137"/>
          <p:cNvSpPr txBox="1">
            <a:spLocks noChangeArrowheads="1"/>
          </p:cNvSpPr>
          <p:nvPr/>
        </p:nvSpPr>
        <p:spPr bwMode="auto">
          <a:xfrm>
            <a:off x="6781800" y="1418004"/>
            <a:ext cx="1425882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effectLst/>
                <a:latin typeface="+mn-lt"/>
                <a:ea typeface="Cambria"/>
              </a:rPr>
              <a:t>RAM </a:t>
            </a:r>
            <a:endParaRPr lang="en-US" sz="2400" b="1" dirty="0">
              <a:effectLst/>
              <a:latin typeface="+mn-lt"/>
              <a:ea typeface="Cambria"/>
            </a:endParaRPr>
          </a:p>
        </p:txBody>
      </p:sp>
      <p:sp>
        <p:nvSpPr>
          <p:cNvPr id="41" name="Text Box 137"/>
          <p:cNvSpPr txBox="1">
            <a:spLocks noChangeArrowheads="1"/>
          </p:cNvSpPr>
          <p:nvPr/>
        </p:nvSpPr>
        <p:spPr bwMode="auto">
          <a:xfrm>
            <a:off x="3390900" y="5410200"/>
            <a:ext cx="2590800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effectLst/>
                <a:latin typeface="+mn-lt"/>
                <a:ea typeface="Cambria"/>
              </a:rPr>
              <a:t>Cluster[2]</a:t>
            </a:r>
            <a:endParaRPr lang="en-US" sz="2400" b="1" dirty="0">
              <a:effectLst/>
              <a:latin typeface="+mn-lt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5605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 bwMode="auto">
          <a:xfrm>
            <a:off x="6210300" y="2209800"/>
            <a:ext cx="5862" cy="6389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Slack</a:t>
            </a:r>
            <a:endParaRPr lang="en-US" dirty="0"/>
          </a:p>
        </p:txBody>
      </p:sp>
      <p:sp>
        <p:nvSpPr>
          <p:cNvPr id="8" name="Text Box 137"/>
          <p:cNvSpPr txBox="1">
            <a:spLocks noChangeArrowheads="1"/>
          </p:cNvSpPr>
          <p:nvPr/>
        </p:nvSpPr>
        <p:spPr bwMode="auto">
          <a:xfrm>
            <a:off x="778669" y="1828800"/>
            <a:ext cx="2590800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+mn-lt"/>
                <a:ea typeface="Cambria"/>
              </a:rPr>
              <a:t>Sector[3]</a:t>
            </a:r>
          </a:p>
        </p:txBody>
      </p:sp>
      <p:sp>
        <p:nvSpPr>
          <p:cNvPr id="23" name="AutoShape 134"/>
          <p:cNvSpPr>
            <a:spLocks/>
          </p:cNvSpPr>
          <p:nvPr/>
        </p:nvSpPr>
        <p:spPr bwMode="auto">
          <a:xfrm rot="16200000">
            <a:off x="4344988" y="684212"/>
            <a:ext cx="682624" cy="8458200"/>
          </a:xfrm>
          <a:prstGeom prst="leftBrace">
            <a:avLst>
              <a:gd name="adj1" fmla="val 289031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AutoShape 136"/>
          <p:cNvSpPr>
            <a:spLocks/>
          </p:cNvSpPr>
          <p:nvPr/>
        </p:nvSpPr>
        <p:spPr bwMode="auto">
          <a:xfrm rot="5400000">
            <a:off x="1928813" y="1014413"/>
            <a:ext cx="290512" cy="3014662"/>
          </a:xfrm>
          <a:prstGeom prst="leftBrace">
            <a:avLst>
              <a:gd name="adj1" fmla="val 78538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49472"/>
              </p:ext>
            </p:extLst>
          </p:nvPr>
        </p:nvGraphicFramePr>
        <p:xfrm>
          <a:off x="405360" y="2895600"/>
          <a:ext cx="851003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55"/>
                <a:gridCol w="1063755"/>
                <a:gridCol w="531877"/>
                <a:gridCol w="531877"/>
                <a:gridCol w="1063755"/>
                <a:gridCol w="1063755"/>
                <a:gridCol w="1063755"/>
                <a:gridCol w="1063755"/>
                <a:gridCol w="1063755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1" name="Text Box 137"/>
          <p:cNvSpPr txBox="1">
            <a:spLocks noChangeArrowheads="1"/>
          </p:cNvSpPr>
          <p:nvPr/>
        </p:nvSpPr>
        <p:spPr bwMode="auto">
          <a:xfrm>
            <a:off x="3390900" y="5410200"/>
            <a:ext cx="2590800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effectLst/>
                <a:latin typeface="+mn-lt"/>
                <a:ea typeface="Cambria"/>
              </a:rPr>
              <a:t>Cluster[2]</a:t>
            </a:r>
            <a:endParaRPr lang="en-US" sz="2400" b="1" dirty="0">
              <a:effectLst/>
              <a:latin typeface="+mn-lt"/>
              <a:ea typeface="Cambria"/>
            </a:endParaRPr>
          </a:p>
        </p:txBody>
      </p:sp>
      <p:sp>
        <p:nvSpPr>
          <p:cNvPr id="3" name="Folded Corner 2"/>
          <p:cNvSpPr/>
          <p:nvPr/>
        </p:nvSpPr>
        <p:spPr bwMode="auto">
          <a:xfrm>
            <a:off x="5791200" y="1143000"/>
            <a:ext cx="1066800" cy="1378744"/>
          </a:xfrm>
          <a:prstGeom prst="foldedCorner">
            <a:avLst>
              <a:gd name="adj" fmla="val 28755"/>
            </a:avLst>
          </a:prstGeom>
          <a:solidFill>
            <a:srgbClr val="B7DE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1534773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myfinances.doc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931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File Slack</a:t>
            </a:r>
            <a:endParaRPr lang="en" dirty="0"/>
          </a:p>
        </p:txBody>
      </p:sp>
      <p:pic>
        <p:nvPicPr>
          <p:cNvPr id="5" name="Picture 4" descr="Screen Shot 2016-04-06 at 12.50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0"/>
            <a:ext cx="6520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Allocation Table (FAT)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by most operating systems, such as</a:t>
            </a:r>
          </a:p>
          <a:p>
            <a:pPr lvl="1"/>
            <a:r>
              <a:rPr lang="en-US" dirty="0" smtClean="0"/>
              <a:t>Microsoft Windows</a:t>
            </a:r>
          </a:p>
          <a:p>
            <a:pPr lvl="1"/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OS X</a:t>
            </a:r>
          </a:p>
          <a:p>
            <a:r>
              <a:rPr lang="en-US" dirty="0" smtClean="0"/>
              <a:t>Used in most flash media storage devices</a:t>
            </a:r>
          </a:p>
        </p:txBody>
      </p:sp>
    </p:spTree>
    <p:extLst>
      <p:ext uri="{BB962C8B-B14F-4D97-AF65-F5344CB8AC3E}">
        <p14:creationId xmlns:p14="http://schemas.microsoft.com/office/powerpoint/2010/main" val="204775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Concepts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clusters used to store file content</a:t>
            </a:r>
          </a:p>
          <a:p>
            <a:r>
              <a:rPr lang="en-US" dirty="0" smtClean="0"/>
              <a:t>Consists of two main structures</a:t>
            </a:r>
          </a:p>
          <a:p>
            <a:pPr lvl="1"/>
            <a:r>
              <a:rPr lang="en-US" dirty="0" smtClean="0"/>
              <a:t>Directory entry</a:t>
            </a:r>
          </a:p>
          <a:p>
            <a:pPr lvl="1"/>
            <a:r>
              <a:rPr lang="en-US" dirty="0" smtClean="0"/>
              <a:t>File allocation table</a:t>
            </a:r>
          </a:p>
          <a:p>
            <a:r>
              <a:rPr lang="en-US" dirty="0" smtClean="0"/>
              <a:t>Has three versions (FAT12, FAT16, FAT32)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FAT Data Structures: Directory Entry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Every file and directory has a 32-byte entry</a:t>
            </a:r>
          </a:p>
          <a:p>
            <a:pPr lvl="1"/>
            <a:r>
              <a:rPr lang="en-PH" dirty="0" smtClean="0"/>
              <a:t>Name of file or directory</a:t>
            </a:r>
          </a:p>
          <a:p>
            <a:pPr lvl="1"/>
            <a:r>
              <a:rPr lang="en-PH" dirty="0" smtClean="0"/>
              <a:t>Size (bytes)</a:t>
            </a:r>
          </a:p>
          <a:p>
            <a:pPr lvl="1"/>
            <a:r>
              <a:rPr lang="en-PH" dirty="0" smtClean="0"/>
              <a:t>Beginning cluster address</a:t>
            </a:r>
          </a:p>
          <a:p>
            <a:pPr lvl="1"/>
            <a:r>
              <a:rPr lang="en-PH" dirty="0" smtClean="0"/>
              <a:t>Metadata</a:t>
            </a:r>
          </a:p>
          <a:p>
            <a:pPr lvl="2"/>
            <a:r>
              <a:rPr lang="en-PH" dirty="0" smtClean="0"/>
              <a:t>MAC time stamps</a:t>
            </a:r>
          </a:p>
          <a:p>
            <a:pPr lvl="1"/>
            <a:endParaRPr lang="en-PH" dirty="0" smtClean="0"/>
          </a:p>
        </p:txBody>
      </p:sp>
      <p:pic>
        <p:nvPicPr>
          <p:cNvPr id="21509" name="Picture 2" descr="C:\Users\Bhem\AppData\Local\Microsoft\Windows\Temporary Internet Files\Content.IE5\6EUX1TND\MCj028092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8346" y="2595563"/>
            <a:ext cx="1455737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 descr="C:\Users\Bhem\AppData\Local\Microsoft\Windows\Temporary Internet Files\Content.IE5\39Z3EEMY\MCj044144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4525" y="4494213"/>
            <a:ext cx="2293938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triped Right Arrow 7"/>
          <p:cNvSpPr/>
          <p:nvPr/>
        </p:nvSpPr>
        <p:spPr bwMode="auto">
          <a:xfrm rot="19166791">
            <a:off x="6630988" y="4303713"/>
            <a:ext cx="1063625" cy="86995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PH" dirty="0"/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4876800" y="5486400"/>
            <a:ext cx="1089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PH" sz="1400" b="1" dirty="0"/>
              <a:t>picture.jpg</a:t>
            </a:r>
          </a:p>
        </p:txBody>
      </p: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5159375" y="6102350"/>
            <a:ext cx="766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PH" dirty="0"/>
              <a:t>1Mb</a:t>
            </a:r>
          </a:p>
        </p:txBody>
      </p:sp>
    </p:spTree>
    <p:extLst>
      <p:ext uri="{BB962C8B-B14F-4D97-AF65-F5344CB8AC3E}">
        <p14:creationId xmlns:p14="http://schemas.microsoft.com/office/powerpoint/2010/main" val="225588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FAT Data Structures: File Allocation Table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Tracks status of clusters</a:t>
            </a:r>
          </a:p>
          <a:p>
            <a:pPr lvl="1"/>
            <a:r>
              <a:rPr lang="en-PH" dirty="0" smtClean="0"/>
              <a:t>Allocated – currently in use by a file</a:t>
            </a:r>
          </a:p>
          <a:p>
            <a:pPr lvl="1"/>
            <a:r>
              <a:rPr lang="en-PH" dirty="0" smtClean="0"/>
              <a:t>Unallocated – not in use; free to store data</a:t>
            </a:r>
          </a:p>
          <a:p>
            <a:pPr lvl="1"/>
            <a:r>
              <a:rPr lang="en-PH" dirty="0" smtClean="0"/>
              <a:t>Bad clusters – cannot be used to store data</a:t>
            </a:r>
          </a:p>
          <a:p>
            <a:r>
              <a:rPr lang="en-PH" dirty="0" smtClean="0"/>
              <a:t>Tracks location and sequence of clusters used to store file content larger than one cluster</a:t>
            </a:r>
          </a:p>
        </p:txBody>
      </p:sp>
    </p:spTree>
    <p:extLst>
      <p:ext uri="{BB962C8B-B14F-4D97-AF65-F5344CB8AC3E}">
        <p14:creationId xmlns:p14="http://schemas.microsoft.com/office/powerpoint/2010/main" val="319522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FAT Data Structures: Example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8407005"/>
              </p:ext>
            </p:extLst>
          </p:nvPr>
        </p:nvGraphicFramePr>
        <p:xfrm>
          <a:off x="457201" y="2379785"/>
          <a:ext cx="81994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930"/>
                <a:gridCol w="1024930"/>
                <a:gridCol w="1024930"/>
                <a:gridCol w="1024930"/>
                <a:gridCol w="1024930"/>
                <a:gridCol w="1024930"/>
                <a:gridCol w="1024930"/>
                <a:gridCol w="102493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[0]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EOF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[5]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[7]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[8]</a:t>
                      </a:r>
                    </a:p>
                    <a:p>
                      <a:pPr algn="ctr"/>
                      <a:endParaRPr lang="en-US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[9]</a:t>
                      </a:r>
                    </a:p>
                    <a:p>
                      <a:pPr algn="ctr"/>
                      <a:endParaRPr lang="en-US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[10]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[11]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[12]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[13]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[14]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[15]</a:t>
                      </a:r>
                    </a:p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137"/>
          <p:cNvSpPr txBox="1">
            <a:spLocks noChangeArrowheads="1"/>
          </p:cNvSpPr>
          <p:nvPr/>
        </p:nvSpPr>
        <p:spPr bwMode="auto">
          <a:xfrm>
            <a:off x="2838421" y="5029200"/>
            <a:ext cx="3390961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effectLst/>
                <a:latin typeface="+mn-lt"/>
                <a:ea typeface="Cambria"/>
              </a:rPr>
              <a:t>Unallocated</a:t>
            </a:r>
            <a:endParaRPr lang="en-US" sz="2400" b="1" dirty="0">
              <a:effectLst/>
              <a:latin typeface="+mn-lt"/>
              <a:ea typeface="Cambria"/>
            </a:endParaRPr>
          </a:p>
        </p:txBody>
      </p:sp>
      <p:sp>
        <p:nvSpPr>
          <p:cNvPr id="14" name="AutoShape 136"/>
          <p:cNvSpPr>
            <a:spLocks/>
          </p:cNvSpPr>
          <p:nvPr/>
        </p:nvSpPr>
        <p:spPr bwMode="auto">
          <a:xfrm rot="16200000">
            <a:off x="4388646" y="734340"/>
            <a:ext cx="290512" cy="8153401"/>
          </a:xfrm>
          <a:prstGeom prst="leftBrace">
            <a:avLst>
              <a:gd name="adj1" fmla="val 78538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Text Box 137"/>
          <p:cNvSpPr txBox="1">
            <a:spLocks noChangeArrowheads="1"/>
          </p:cNvSpPr>
          <p:nvPr/>
        </p:nvSpPr>
        <p:spPr bwMode="auto">
          <a:xfrm>
            <a:off x="545124" y="1441940"/>
            <a:ext cx="1817076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effectLst/>
                <a:latin typeface="+mn-lt"/>
                <a:ea typeface="Cambria"/>
              </a:rPr>
              <a:t>Reserved</a:t>
            </a:r>
            <a:endParaRPr lang="en-US" sz="2400" b="1" dirty="0">
              <a:effectLst/>
              <a:latin typeface="+mn-lt"/>
              <a:ea typeface="Cambria"/>
            </a:endParaRPr>
          </a:p>
        </p:txBody>
      </p:sp>
      <p:sp>
        <p:nvSpPr>
          <p:cNvPr id="16" name="AutoShape 136"/>
          <p:cNvSpPr>
            <a:spLocks/>
          </p:cNvSpPr>
          <p:nvPr/>
        </p:nvSpPr>
        <p:spPr bwMode="auto">
          <a:xfrm rot="5400000">
            <a:off x="1304239" y="1148451"/>
            <a:ext cx="290512" cy="1972865"/>
          </a:xfrm>
          <a:prstGeom prst="leftBrace">
            <a:avLst>
              <a:gd name="adj1" fmla="val 78538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Text Box 137"/>
          <p:cNvSpPr txBox="1">
            <a:spLocks noChangeArrowheads="1"/>
          </p:cNvSpPr>
          <p:nvPr/>
        </p:nvSpPr>
        <p:spPr bwMode="auto">
          <a:xfrm>
            <a:off x="3200400" y="1456227"/>
            <a:ext cx="1817076" cy="53340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+mn-lt"/>
                <a:ea typeface="Cambria"/>
              </a:rPr>
              <a:t>End-of-File</a:t>
            </a:r>
            <a:endParaRPr lang="en-US" sz="2400" b="1" dirty="0">
              <a:effectLst/>
              <a:latin typeface="+mn-lt"/>
              <a:ea typeface="Cambria"/>
            </a:endParaRPr>
          </a:p>
        </p:txBody>
      </p:sp>
      <p:cxnSp>
        <p:nvCxnSpPr>
          <p:cNvPr id="4" name="Straight Arrow Connector 3"/>
          <p:cNvCxnSpPr>
            <a:stCxn id="17" idx="2"/>
          </p:cNvCxnSpPr>
          <p:nvPr/>
        </p:nvCxnSpPr>
        <p:spPr bwMode="auto">
          <a:xfrm>
            <a:off x="4108938" y="1989627"/>
            <a:ext cx="0" cy="2905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5450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and Retrieving Files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is initially accessed </a:t>
            </a:r>
            <a:r>
              <a:rPr lang="en-US" dirty="0" smtClean="0"/>
              <a:t>using </a:t>
            </a:r>
            <a:r>
              <a:rPr lang="en-US" dirty="0"/>
              <a:t>its filename and file </a:t>
            </a:r>
            <a:r>
              <a:rPr lang="en-US" dirty="0" smtClean="0"/>
              <a:t>path</a:t>
            </a:r>
          </a:p>
          <a:p>
            <a:r>
              <a:rPr lang="en-US" dirty="0"/>
              <a:t>The file system </a:t>
            </a:r>
            <a:r>
              <a:rPr lang="en-US" dirty="0" smtClean="0"/>
              <a:t>retrieves </a:t>
            </a:r>
            <a:r>
              <a:rPr lang="en-US" dirty="0"/>
              <a:t>the file contents using the starting cluster address and file size until it reaches the EOF marker assigned in FAT</a:t>
            </a:r>
          </a:p>
        </p:txBody>
      </p:sp>
    </p:spTree>
    <p:extLst>
      <p:ext uri="{BB962C8B-B14F-4D97-AF65-F5344CB8AC3E}">
        <p14:creationId xmlns:p14="http://schemas.microsoft.com/office/powerpoint/2010/main" val="399013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the end of this module you will be able to</a:t>
            </a:r>
            <a:r>
              <a:rPr lang="en-US" dirty="0"/>
              <a:t> analyze digital evidence using file system 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19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file’s directory entry is changed to modify only the first character in its file name to an underscore ( </a:t>
            </a:r>
            <a:r>
              <a:rPr lang="en-US" dirty="0" smtClean="0"/>
              <a:t>_)</a:t>
            </a:r>
            <a:endParaRPr lang="en-US" dirty="0"/>
          </a:p>
          <a:p>
            <a:r>
              <a:rPr lang="en-US" dirty="0"/>
              <a:t>The clusters allocated for the file’s content are marked with </a:t>
            </a:r>
            <a:r>
              <a:rPr lang="en-US" dirty="0" smtClean="0"/>
              <a:t>zeros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Deleted Files from 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directory entry still contains information</a:t>
            </a:r>
          </a:p>
          <a:p>
            <a:r>
              <a:rPr lang="en-US" dirty="0" smtClean="0"/>
              <a:t>Deleted files can be fully recovered if stored in</a:t>
            </a:r>
          </a:p>
          <a:p>
            <a:pPr lvl="1"/>
            <a:r>
              <a:rPr lang="en-US" dirty="0" smtClean="0"/>
              <a:t>One cluster that was not overwritten, or</a:t>
            </a:r>
          </a:p>
          <a:p>
            <a:pPr lvl="1"/>
            <a:r>
              <a:rPr lang="en-US" dirty="0" smtClean="0"/>
              <a:t>Multiple clusters that are</a:t>
            </a:r>
            <a:endParaRPr lang="en-US" u="sng" dirty="0"/>
          </a:p>
          <a:p>
            <a:pPr lvl="2"/>
            <a:r>
              <a:rPr lang="en-US" dirty="0" smtClean="0"/>
              <a:t>Contiguous</a:t>
            </a:r>
            <a:endParaRPr lang="en-US" dirty="0"/>
          </a:p>
          <a:p>
            <a:pPr lvl="2"/>
            <a:r>
              <a:rPr lang="en-US" dirty="0" smtClean="0"/>
              <a:t>Not allocated </a:t>
            </a:r>
            <a:r>
              <a:rPr lang="en-US" dirty="0"/>
              <a:t>to new files</a:t>
            </a:r>
          </a:p>
        </p:txBody>
      </p:sp>
    </p:spTree>
    <p:extLst>
      <p:ext uri="{BB962C8B-B14F-4D97-AF65-F5344CB8AC3E}">
        <p14:creationId xmlns:p14="http://schemas.microsoft.com/office/powerpoint/2010/main" val="237105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mtClean="0"/>
              <a:t>FAT Layout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Reserved area: Volume boot record</a:t>
            </a:r>
          </a:p>
          <a:p>
            <a:r>
              <a:rPr lang="en-PH" dirty="0" smtClean="0"/>
              <a:t>File allocation table</a:t>
            </a:r>
          </a:p>
          <a:p>
            <a:r>
              <a:rPr lang="en-PH" dirty="0" smtClean="0"/>
              <a:t>Data area</a:t>
            </a:r>
          </a:p>
          <a:p>
            <a:pPr lvl="1"/>
            <a:r>
              <a:rPr lang="en-PH" dirty="0" smtClean="0"/>
              <a:t>Directory entries</a:t>
            </a:r>
          </a:p>
          <a:p>
            <a:pPr lvl="1"/>
            <a:r>
              <a:rPr lang="en-PH" dirty="0" smtClean="0"/>
              <a:t>Content of files and directories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24200" y="4221441"/>
            <a:ext cx="5824909" cy="1508686"/>
            <a:chOff x="2849546" y="4062355"/>
            <a:chExt cx="6251963" cy="1619295"/>
          </a:xfrm>
        </p:grpSpPr>
        <p:grpSp>
          <p:nvGrpSpPr>
            <p:cNvPr id="23557" name="Group 11"/>
            <p:cNvGrpSpPr>
              <a:grpSpLocks/>
            </p:cNvGrpSpPr>
            <p:nvPr/>
          </p:nvGrpSpPr>
          <p:grpSpPr bwMode="auto">
            <a:xfrm>
              <a:off x="3020303" y="4272587"/>
              <a:ext cx="5953578" cy="1006479"/>
              <a:chOff x="550772" y="5408426"/>
              <a:chExt cx="6955814" cy="1006553"/>
            </a:xfrm>
          </p:grpSpPr>
          <p:sp>
            <p:nvSpPr>
              <p:cNvPr id="23563" name="Rectangle 7"/>
              <p:cNvSpPr>
                <a:spLocks noChangeArrowheads="1"/>
              </p:cNvSpPr>
              <p:nvPr/>
            </p:nvSpPr>
            <p:spPr bwMode="auto">
              <a:xfrm>
                <a:off x="550772" y="5411972"/>
                <a:ext cx="1359895" cy="999461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PH" sz="1800" b="1" dirty="0">
                    <a:latin typeface="+mj-lt"/>
                  </a:rPr>
                  <a:t>Reserved</a:t>
                </a:r>
              </a:p>
              <a:p>
                <a:pPr algn="ctr"/>
                <a:r>
                  <a:rPr lang="en-PH" sz="1800" b="1" dirty="0">
                    <a:latin typeface="+mj-lt"/>
                  </a:rPr>
                  <a:t>Area</a:t>
                </a:r>
              </a:p>
            </p:txBody>
          </p:sp>
          <p:sp>
            <p:nvSpPr>
              <p:cNvPr id="23565" name="Rectangle 10"/>
              <p:cNvSpPr>
                <a:spLocks noChangeArrowheads="1"/>
              </p:cNvSpPr>
              <p:nvPr/>
            </p:nvSpPr>
            <p:spPr bwMode="auto">
              <a:xfrm>
                <a:off x="3071767" y="5408426"/>
                <a:ext cx="4434819" cy="9994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PH" b="1" dirty="0">
                    <a:latin typeface="+mj-lt"/>
                  </a:rPr>
                  <a:t>Data Area</a:t>
                </a:r>
              </a:p>
            </p:txBody>
          </p:sp>
          <p:sp>
            <p:nvSpPr>
              <p:cNvPr id="23564" name="Rectangle 9"/>
              <p:cNvSpPr>
                <a:spLocks noChangeArrowheads="1"/>
              </p:cNvSpPr>
              <p:nvPr/>
            </p:nvSpPr>
            <p:spPr bwMode="auto">
              <a:xfrm>
                <a:off x="1882895" y="5415517"/>
                <a:ext cx="1735460" cy="999462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PH" b="1" dirty="0" smtClean="0">
                    <a:latin typeface="+mj-lt"/>
                  </a:rPr>
                  <a:t>FAT</a:t>
                </a:r>
                <a:endParaRPr lang="en-PH" b="1" dirty="0">
                  <a:latin typeface="+mj-lt"/>
                </a:endParaRPr>
              </a:p>
            </p:txBody>
          </p:sp>
        </p:grpSp>
        <p:sp>
          <p:nvSpPr>
            <p:cNvPr id="23558" name="Right Bracket 14"/>
            <p:cNvSpPr>
              <a:spLocks/>
            </p:cNvSpPr>
            <p:nvPr/>
          </p:nvSpPr>
          <p:spPr bwMode="auto">
            <a:xfrm>
              <a:off x="8995147" y="4062355"/>
              <a:ext cx="106362" cy="1350962"/>
            </a:xfrm>
            <a:prstGeom prst="rightBracket">
              <a:avLst>
                <a:gd name="adj" fmla="val 835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b="1"/>
            </a:p>
          </p:txBody>
        </p:sp>
        <p:sp>
          <p:nvSpPr>
            <p:cNvPr id="23559" name="Left Bracket 15"/>
            <p:cNvSpPr>
              <a:spLocks/>
            </p:cNvSpPr>
            <p:nvPr/>
          </p:nvSpPr>
          <p:spPr bwMode="auto">
            <a:xfrm>
              <a:off x="2901967" y="4136965"/>
              <a:ext cx="117475" cy="1265238"/>
            </a:xfrm>
            <a:prstGeom prst="leftBracket">
              <a:avLst>
                <a:gd name="adj" fmla="val 827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PH" b="1"/>
            </a:p>
          </p:txBody>
        </p:sp>
        <p:sp>
          <p:nvSpPr>
            <p:cNvPr id="23560" name="TextBox 16"/>
            <p:cNvSpPr txBox="1">
              <a:spLocks noChangeArrowheads="1"/>
            </p:cNvSpPr>
            <p:nvPr/>
          </p:nvSpPr>
          <p:spPr bwMode="auto">
            <a:xfrm>
              <a:off x="5427926" y="5285240"/>
              <a:ext cx="1074504" cy="396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b="1" dirty="0"/>
                <a:t>Volume</a:t>
              </a:r>
            </a:p>
          </p:txBody>
        </p:sp>
        <p:cxnSp>
          <p:nvCxnSpPr>
            <p:cNvPr id="23561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6602680" y="5561616"/>
              <a:ext cx="2424381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23562" name="Straight Arrow Connector 20"/>
            <p:cNvCxnSpPr>
              <a:cxnSpLocks noChangeShapeType="1"/>
            </p:cNvCxnSpPr>
            <p:nvPr/>
          </p:nvCxnSpPr>
          <p:spPr bwMode="auto">
            <a:xfrm rot="10800000">
              <a:off x="2849546" y="5540978"/>
              <a:ext cx="2530761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5610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mtClean="0"/>
              <a:t>New Technology File System (NTFS)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 smtClean="0"/>
              <a:t>Supported in</a:t>
            </a:r>
          </a:p>
          <a:p>
            <a:pPr lvl="1"/>
            <a:r>
              <a:rPr lang="en-PH" dirty="0" smtClean="0"/>
              <a:t>Windows NT, 2000, XP, Vista, 7</a:t>
            </a:r>
          </a:p>
          <a:p>
            <a:pPr lvl="1"/>
            <a:r>
              <a:rPr lang="en-PH" dirty="0" smtClean="0"/>
              <a:t>OS X (read-only)</a:t>
            </a:r>
          </a:p>
          <a:p>
            <a:pPr lvl="1"/>
            <a:r>
              <a:rPr lang="en-PH" dirty="0" smtClean="0"/>
              <a:t>UNIX/Linux variants (newer kernels) </a:t>
            </a:r>
          </a:p>
          <a:p>
            <a:pPr lvl="1"/>
            <a:endParaRPr lang="en-PH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PH" dirty="0"/>
              <a:t>Successor to FAT</a:t>
            </a:r>
          </a:p>
          <a:p>
            <a:pPr lvl="1"/>
            <a:r>
              <a:rPr lang="en-PH" dirty="0"/>
              <a:t>Stronger file access security</a:t>
            </a:r>
          </a:p>
          <a:p>
            <a:pPr lvl="1"/>
            <a:r>
              <a:rPr lang="en-PH" dirty="0"/>
              <a:t>Faster performance</a:t>
            </a:r>
          </a:p>
          <a:p>
            <a:pPr lvl="1"/>
            <a:r>
              <a:rPr lang="en-PH" dirty="0"/>
              <a:t>More </a:t>
            </a:r>
            <a:r>
              <a:rPr lang="en-PH" dirty="0" smtClean="0"/>
              <a:t>robust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2352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mtClean="0"/>
              <a:t>NTFS Concepts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clusters used to store file content</a:t>
            </a:r>
            <a:endParaRPr lang="en-PH" dirty="0" smtClean="0"/>
          </a:p>
          <a:p>
            <a:r>
              <a:rPr lang="en-PH" dirty="0" smtClean="0"/>
              <a:t>Is contained in system metadata files stored in the data area of the volume</a:t>
            </a:r>
          </a:p>
        </p:txBody>
      </p:sp>
    </p:spTree>
    <p:extLst>
      <p:ext uri="{BB962C8B-B14F-4D97-AF65-F5344CB8AC3E}">
        <p14:creationId xmlns:p14="http://schemas.microsoft.com/office/powerpoint/2010/main" val="185483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NTFS System Metadata Files: $Boot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mtClean="0"/>
              <a:t>$Boot</a:t>
            </a:r>
          </a:p>
          <a:p>
            <a:pPr lvl="1"/>
            <a:r>
              <a:rPr lang="en-PH" smtClean="0"/>
              <a:t>Contains the volume boot record</a:t>
            </a:r>
          </a:p>
          <a:p>
            <a:pPr lvl="2"/>
            <a:r>
              <a:rPr lang="en-PH" smtClean="0"/>
              <a:t>Cluster size</a:t>
            </a:r>
          </a:p>
          <a:p>
            <a:pPr lvl="2"/>
            <a:r>
              <a:rPr lang="en-PH" smtClean="0"/>
              <a:t>Total number of sectors in the volume</a:t>
            </a:r>
          </a:p>
          <a:p>
            <a:pPr lvl="2"/>
            <a:r>
              <a:rPr lang="en-PH" smtClean="0"/>
              <a:t>Starting cluster address of $MFT</a:t>
            </a:r>
          </a:p>
          <a:p>
            <a:pPr lvl="2"/>
            <a:r>
              <a:rPr lang="en-PH" smtClean="0"/>
              <a:t>Location of Boot code (if bootable partition)</a:t>
            </a:r>
          </a:p>
          <a:p>
            <a:pPr lvl="1"/>
            <a:r>
              <a:rPr lang="en-PH" smtClean="0"/>
              <a:t>Very similar to the FAT VBR</a:t>
            </a:r>
          </a:p>
          <a:p>
            <a:pPr lvl="1"/>
            <a:endParaRPr lang="en-PH" smtClean="0"/>
          </a:p>
          <a:p>
            <a:pPr lvl="1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06343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NTFS System Metadata Files: $MFT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$MFT (Master File Table)</a:t>
            </a:r>
          </a:p>
          <a:p>
            <a:pPr lvl="1"/>
            <a:r>
              <a:rPr lang="en-PH" dirty="0" smtClean="0"/>
              <a:t>Record entry for every file and/or directory in volume</a:t>
            </a:r>
          </a:p>
          <a:p>
            <a:pPr lvl="2"/>
            <a:r>
              <a:rPr lang="en-PH" dirty="0" smtClean="0"/>
              <a:t>File name</a:t>
            </a:r>
          </a:p>
          <a:p>
            <a:pPr lvl="2"/>
            <a:r>
              <a:rPr lang="en-PH" dirty="0" smtClean="0"/>
              <a:t>Addresses of all clusters allocated to contain file contents; cluster runs tracked</a:t>
            </a:r>
          </a:p>
          <a:p>
            <a:pPr lvl="2"/>
            <a:r>
              <a:rPr lang="en-PH" smtClean="0"/>
              <a:t>MAC time stamps</a:t>
            </a:r>
            <a:r>
              <a:rPr lang="en-PH" dirty="0" smtClean="0"/>
              <a:t>; file owner</a:t>
            </a:r>
          </a:p>
          <a:p>
            <a:pPr lvl="1"/>
            <a:r>
              <a:rPr lang="en-PH" dirty="0" smtClean="0"/>
              <a:t>Small files (&lt;480 bytes) can be stored in MFT record </a:t>
            </a:r>
          </a:p>
        </p:txBody>
      </p:sp>
    </p:spTree>
    <p:extLst>
      <p:ext uri="{BB962C8B-B14F-4D97-AF65-F5344CB8AC3E}">
        <p14:creationId xmlns:p14="http://schemas.microsoft.com/office/powerpoint/2010/main" val="2555048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NTFS System Metadata Files: $Bitmap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mtClean="0"/>
              <a:t>$Bitmap</a:t>
            </a:r>
          </a:p>
          <a:p>
            <a:pPr lvl="1"/>
            <a:r>
              <a:rPr lang="en-PH" smtClean="0"/>
              <a:t>Database that keeps track of each cluster in the volume using bits</a:t>
            </a:r>
          </a:p>
          <a:p>
            <a:pPr lvl="2"/>
            <a:r>
              <a:rPr lang="en-PH" smtClean="0"/>
              <a:t>[0] – cluster is available; unallocated</a:t>
            </a:r>
          </a:p>
          <a:p>
            <a:pPr lvl="2"/>
            <a:r>
              <a:rPr lang="en-PH" smtClean="0"/>
              <a:t>[1] – cluster is allocated to a file</a:t>
            </a:r>
          </a:p>
          <a:p>
            <a:pPr lvl="2"/>
            <a:r>
              <a:rPr lang="en-PH" smtClean="0"/>
              <a:t>Cluster runs are not tracked</a:t>
            </a:r>
          </a:p>
          <a:p>
            <a:pPr lvl="2"/>
            <a:endParaRPr lang="en-PH" smtClean="0"/>
          </a:p>
          <a:p>
            <a:pPr lvl="2"/>
            <a:endParaRPr lang="en-PH" smtClean="0"/>
          </a:p>
        </p:txBody>
      </p:sp>
    </p:spTree>
    <p:extLst>
      <p:ext uri="{BB962C8B-B14F-4D97-AF65-F5344CB8AC3E}">
        <p14:creationId xmlns:p14="http://schemas.microsoft.com/office/powerpoint/2010/main" val="322233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now be able to</a:t>
            </a:r>
          </a:p>
          <a:p>
            <a:pPr lvl="0"/>
            <a:r>
              <a:rPr lang="en-US" sz="2700" dirty="0"/>
              <a:t>Examine logical data </a:t>
            </a:r>
            <a:r>
              <a:rPr lang="en-US" sz="2700" dirty="0" smtClean="0"/>
              <a:t>structures</a:t>
            </a:r>
            <a:endParaRPr lang="en-US" sz="2700" dirty="0"/>
          </a:p>
          <a:p>
            <a:pPr lvl="0"/>
            <a:r>
              <a:rPr lang="en-US" sz="2700" dirty="0"/>
              <a:t>Distinguish characteristics of </a:t>
            </a:r>
            <a:r>
              <a:rPr lang="en-US" sz="2700" dirty="0" smtClean="0"/>
              <a:t>FAT and NTFS</a:t>
            </a:r>
            <a:endParaRPr lang="en-US" sz="2700" dirty="0"/>
          </a:p>
          <a:p>
            <a:pPr lvl="0"/>
            <a:r>
              <a:rPr lang="en-US" sz="2700" dirty="0"/>
              <a:t>Identify the file systems used in a storage </a:t>
            </a:r>
            <a:r>
              <a:rPr lang="en-US" sz="2700" dirty="0" smtClean="0"/>
              <a:t>device</a:t>
            </a:r>
            <a:endParaRPr lang="en-US" sz="2700" dirty="0"/>
          </a:p>
          <a:p>
            <a:pPr lvl="0"/>
            <a:r>
              <a:rPr lang="en-US" sz="2700" dirty="0" smtClean="0"/>
              <a:t>Recover </a:t>
            </a:r>
            <a:r>
              <a:rPr lang="en-US" sz="2700" dirty="0"/>
              <a:t>deleted </a:t>
            </a:r>
            <a:r>
              <a:rPr lang="en-US" sz="2700" dirty="0" smtClean="0"/>
              <a:t>files, folders, and partitions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1431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Boot Record</a:t>
            </a:r>
          </a:p>
          <a:p>
            <a:r>
              <a:rPr lang="en-US" dirty="0" smtClean="0"/>
              <a:t>Partitions</a:t>
            </a:r>
          </a:p>
          <a:p>
            <a:r>
              <a:rPr lang="en-US" dirty="0" smtClean="0"/>
              <a:t>File systems</a:t>
            </a:r>
          </a:p>
          <a:p>
            <a:pPr lvl="0"/>
            <a:r>
              <a:rPr lang="en-US" dirty="0" smtClean="0"/>
              <a:t>Host Protected Area</a:t>
            </a:r>
            <a:endParaRPr lang="en-US" dirty="0"/>
          </a:p>
          <a:p>
            <a:pPr lvl="0"/>
            <a:r>
              <a:rPr lang="en-US" dirty="0" err="1"/>
              <a:t>Unpartitioned</a:t>
            </a:r>
            <a:r>
              <a:rPr lang="en-US" dirty="0"/>
              <a:t> </a:t>
            </a:r>
            <a:r>
              <a:rPr lang="en-US" dirty="0" smtClean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5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Tool for users to store data within a disk volume in an organized structure of files and directories</a:t>
            </a:r>
            <a:endParaRPr lang="en-US" dirty="0" smtClean="0"/>
          </a:p>
        </p:txBody>
      </p:sp>
      <p:pic>
        <p:nvPicPr>
          <p:cNvPr id="16389" name="Picture 5" descr="C:\Users\Bhem\AppData\Local\Microsoft\Windows\Temporary Internet Files\Content.IE5\ZXGHWQ2C\MCj04326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746" y="2541180"/>
            <a:ext cx="2494297" cy="249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8" descr="C:\Users\Bhem\AppData\Local\Microsoft\Windows\Temporary Internet Files\Content.IE5\HF9OE7AN\MPj0401976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9216" y="2821122"/>
            <a:ext cx="2926216" cy="195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triped Right Arrow 9"/>
          <p:cNvSpPr/>
          <p:nvPr/>
        </p:nvSpPr>
        <p:spPr bwMode="auto">
          <a:xfrm rot="10800000">
            <a:off x="4486417" y="3519598"/>
            <a:ext cx="1500188" cy="446088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025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Tracking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Allocated space </a:t>
            </a:r>
            <a:r>
              <a:rPr lang="en-US" dirty="0" smtClean="0"/>
              <a:t>– Data </a:t>
            </a:r>
            <a:r>
              <a:rPr lang="en-US" dirty="0"/>
              <a:t>clusters that contain </a:t>
            </a:r>
            <a:r>
              <a:rPr lang="en-US" dirty="0" smtClean="0"/>
              <a:t>active files</a:t>
            </a:r>
            <a:endParaRPr lang="en-US" dirty="0"/>
          </a:p>
          <a:p>
            <a:r>
              <a:rPr lang="en-US" dirty="0"/>
              <a:t>Unallocated space </a:t>
            </a:r>
            <a:r>
              <a:rPr lang="en-US" dirty="0" smtClean="0"/>
              <a:t>– Data </a:t>
            </a:r>
            <a:r>
              <a:rPr lang="en-US" dirty="0"/>
              <a:t>clusters that do not contain active files and are ready to contain new files from the file </a:t>
            </a:r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77511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Collection of consecutive sectors addressable by a single file system contained within that partition</a:t>
            </a:r>
          </a:p>
          <a:p>
            <a:r>
              <a:rPr lang="en-US" smtClean="0"/>
              <a:t>Hard disk can be separated into multiple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mtClean="0"/>
              <a:t>Clusters</a:t>
            </a:r>
            <a:endParaRPr lang="en-PH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Smallest data unit to store a file or directory</a:t>
            </a:r>
          </a:p>
          <a:p>
            <a:r>
              <a:rPr lang="en-PH" dirty="0" smtClean="0"/>
              <a:t>Rules</a:t>
            </a:r>
          </a:p>
          <a:p>
            <a:pPr lvl="1"/>
            <a:r>
              <a:rPr lang="en-PH" dirty="0" smtClean="0"/>
              <a:t>Clusters are a fixed size </a:t>
            </a:r>
          </a:p>
          <a:p>
            <a:pPr lvl="1"/>
            <a:r>
              <a:rPr lang="en-PH" dirty="0" smtClean="0"/>
              <a:t>Only one file can be stored in a cluster</a:t>
            </a:r>
          </a:p>
          <a:p>
            <a:pPr lvl="1"/>
            <a:r>
              <a:rPr lang="en-PH" dirty="0" smtClean="0"/>
              <a:t>Use as many clusters as needed to store a file</a:t>
            </a:r>
          </a:p>
          <a:p>
            <a:pPr lvl="1"/>
            <a:r>
              <a:rPr lang="en-PH" dirty="0" smtClean="0"/>
              <a:t>Clusters do not have to be contiguous</a:t>
            </a:r>
          </a:p>
        </p:txBody>
      </p:sp>
      <p:grpSp>
        <p:nvGrpSpPr>
          <p:cNvPr id="17413" name="Group 17"/>
          <p:cNvGrpSpPr>
            <a:grpSpLocks/>
          </p:cNvGrpSpPr>
          <p:nvPr/>
        </p:nvGrpSpPr>
        <p:grpSpPr bwMode="auto">
          <a:xfrm>
            <a:off x="3315548" y="4650581"/>
            <a:ext cx="5222875" cy="1214438"/>
            <a:chOff x="2068389" y="5332227"/>
            <a:chExt cx="5222447" cy="1214621"/>
          </a:xfrm>
        </p:grpSpPr>
        <p:sp>
          <p:nvSpPr>
            <p:cNvPr id="17414" name="TextBox 9"/>
            <p:cNvSpPr txBox="1">
              <a:spLocks noChangeArrowheads="1"/>
            </p:cNvSpPr>
            <p:nvPr/>
          </p:nvSpPr>
          <p:spPr bwMode="auto">
            <a:xfrm>
              <a:off x="2068389" y="6177516"/>
              <a:ext cx="11785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sz="1800" dirty="0"/>
                <a:t>picture.jpg</a:t>
              </a:r>
            </a:p>
          </p:txBody>
        </p:sp>
        <p:grpSp>
          <p:nvGrpSpPr>
            <p:cNvPr id="17415" name="Group 13"/>
            <p:cNvGrpSpPr>
              <a:grpSpLocks/>
            </p:cNvGrpSpPr>
            <p:nvPr/>
          </p:nvGrpSpPr>
          <p:grpSpPr bwMode="auto">
            <a:xfrm>
              <a:off x="2169274" y="5332227"/>
              <a:ext cx="5107001" cy="1180042"/>
              <a:chOff x="712553" y="5332227"/>
              <a:chExt cx="5107001" cy="1180042"/>
            </a:xfrm>
          </p:grpSpPr>
          <p:pic>
            <p:nvPicPr>
              <p:cNvPr id="17419" name="Picture 2" descr="C:\Users\Bhem\AppData\Local\Microsoft\Windows\Temporary Internet Files\Content.IE5\39Z3EEMY\MCj04414480000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2553" y="5438552"/>
                <a:ext cx="1073717" cy="1073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20" name="Picture 4" descr="C:\Users\Bhem\AppData\Local\Microsoft\Windows\Temporary Internet Files\Content.IE5\ZXGHWQ2C\MCj0303935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26530" y="5332227"/>
                <a:ext cx="843991" cy="90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21" name="Picture 4" descr="C:\Users\Bhem\AppData\Local\Microsoft\Windows\Temporary Internet Files\Content.IE5\ZXGHWQ2C\MCj0303935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74083" y="5378302"/>
                <a:ext cx="843991" cy="90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22" name="Picture 4" descr="C:\Users\Bhem\AppData\Local\Microsoft\Windows\Temporary Internet Files\Content.IE5\ZXGHWQ2C\MCj03039350000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75563" y="5357037"/>
                <a:ext cx="843991" cy="90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Striped Right Arrow 10"/>
              <p:cNvSpPr/>
              <p:nvPr/>
            </p:nvSpPr>
            <p:spPr bwMode="auto">
              <a:xfrm>
                <a:off x="1765687" y="5719635"/>
                <a:ext cx="658758" cy="266740"/>
              </a:xfrm>
              <a:prstGeom prst="strip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PH" dirty="0"/>
              </a:p>
            </p:txBody>
          </p:sp>
          <p:sp>
            <p:nvSpPr>
              <p:cNvPr id="17424" name="Curved Down Arrow 11"/>
              <p:cNvSpPr>
                <a:spLocks noChangeArrowheads="1"/>
              </p:cNvSpPr>
              <p:nvPr/>
            </p:nvSpPr>
            <p:spPr bwMode="auto">
              <a:xfrm>
                <a:off x="2955851" y="5348179"/>
                <a:ext cx="1233377" cy="297712"/>
              </a:xfrm>
              <a:prstGeom prst="curvedDownArrow">
                <a:avLst>
                  <a:gd name="adj1" fmla="val 24991"/>
                  <a:gd name="adj2" fmla="val 50002"/>
                  <a:gd name="adj3" fmla="val 25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PH" dirty="0"/>
              </a:p>
            </p:txBody>
          </p:sp>
          <p:sp>
            <p:nvSpPr>
              <p:cNvPr id="17425" name="Curved Down Arrow 12"/>
              <p:cNvSpPr>
                <a:spLocks noChangeArrowheads="1"/>
              </p:cNvSpPr>
              <p:nvPr/>
            </p:nvSpPr>
            <p:spPr bwMode="auto">
              <a:xfrm>
                <a:off x="4309730" y="5341087"/>
                <a:ext cx="1233377" cy="297712"/>
              </a:xfrm>
              <a:prstGeom prst="curvedDownArrow">
                <a:avLst>
                  <a:gd name="adj1" fmla="val 24991"/>
                  <a:gd name="adj2" fmla="val 50002"/>
                  <a:gd name="adj3" fmla="val 25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PH" dirty="0"/>
              </a:p>
            </p:txBody>
          </p:sp>
        </p:grpSp>
        <p:sp>
          <p:nvSpPr>
            <p:cNvPr id="17416" name="TextBox 14"/>
            <p:cNvSpPr txBox="1">
              <a:spLocks noChangeArrowheads="1"/>
            </p:cNvSpPr>
            <p:nvPr/>
          </p:nvSpPr>
          <p:spPr bwMode="auto">
            <a:xfrm>
              <a:off x="3944650" y="6198781"/>
              <a:ext cx="9396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sz="1600" dirty="0"/>
                <a:t>cluster01</a:t>
              </a:r>
            </a:p>
          </p:txBody>
        </p:sp>
        <p:sp>
          <p:nvSpPr>
            <p:cNvPr id="17417" name="TextBox 15"/>
            <p:cNvSpPr txBox="1">
              <a:spLocks noChangeArrowheads="1"/>
            </p:cNvSpPr>
            <p:nvPr/>
          </p:nvSpPr>
          <p:spPr bwMode="auto">
            <a:xfrm>
              <a:off x="5149674" y="6191689"/>
              <a:ext cx="9396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sz="1600" dirty="0"/>
                <a:t>cluster02</a:t>
              </a:r>
            </a:p>
          </p:txBody>
        </p:sp>
        <p:sp>
          <p:nvSpPr>
            <p:cNvPr id="17418" name="TextBox 16"/>
            <p:cNvSpPr txBox="1">
              <a:spLocks noChangeArrowheads="1"/>
            </p:cNvSpPr>
            <p:nvPr/>
          </p:nvSpPr>
          <p:spPr bwMode="auto">
            <a:xfrm>
              <a:off x="6351155" y="6191692"/>
              <a:ext cx="9396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PH" sz="1600" dirty="0"/>
                <a:t>cluster05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22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Clusters: Example 1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5780770"/>
              </p:ext>
            </p:extLst>
          </p:nvPr>
        </p:nvGraphicFramePr>
        <p:xfrm>
          <a:off x="533400" y="1524000"/>
          <a:ext cx="81534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</a:tblGrid>
              <a:tr h="914400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File System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6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9</a:t>
                      </a:r>
                      <a:endParaRPr lang="en-US" sz="2800" b="1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11</a:t>
                      </a:r>
                      <a:endParaRPr lang="en-US" sz="2800" b="1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12</a:t>
                      </a:r>
                      <a:endParaRPr lang="en-US" sz="2800" b="1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13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14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2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Clusters: Example 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59768014"/>
              </p:ext>
            </p:extLst>
          </p:nvPr>
        </p:nvGraphicFramePr>
        <p:xfrm>
          <a:off x="533400" y="1371600"/>
          <a:ext cx="81534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</a:tblGrid>
              <a:tr h="914400"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File System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6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9</a:t>
                      </a:r>
                      <a:endParaRPr lang="en-US" sz="2800" b="1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10</a:t>
                      </a:r>
                      <a:endParaRPr lang="en-US" sz="2800" b="1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11</a:t>
                      </a:r>
                      <a:endParaRPr lang="en-US" sz="2800" b="1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12</a:t>
                      </a:r>
                      <a:endParaRPr lang="en-US" sz="2800" b="1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13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14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Times New Roman"/>
                        <a:ea typeface="Cambri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4146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1245</Words>
  <Application>Microsoft Macintosh PowerPoint</Application>
  <PresentationFormat>On-screen Show (4:3)</PresentationFormat>
  <Paragraphs>309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Cordelia template</vt:lpstr>
      <vt:lpstr> Logical Data Storage</vt:lpstr>
      <vt:lpstr>Objective</vt:lpstr>
      <vt:lpstr>Disk Data Structures</vt:lpstr>
      <vt:lpstr>File System </vt:lpstr>
      <vt:lpstr>File System Tracking</vt:lpstr>
      <vt:lpstr>Partitions</vt:lpstr>
      <vt:lpstr>Clusters</vt:lpstr>
      <vt:lpstr>Clusters: Example 1</vt:lpstr>
      <vt:lpstr>Clusters: Example 2</vt:lpstr>
      <vt:lpstr>Slack Space</vt:lpstr>
      <vt:lpstr>Sector Slack</vt:lpstr>
      <vt:lpstr>File Slack</vt:lpstr>
      <vt:lpstr>File Slack</vt:lpstr>
      <vt:lpstr>File Allocation Table (FAT) System</vt:lpstr>
      <vt:lpstr>FAT Concepts</vt:lpstr>
      <vt:lpstr>FAT Data Structures: Directory Entry</vt:lpstr>
      <vt:lpstr>FAT Data Structures: File Allocation Table</vt:lpstr>
      <vt:lpstr>FAT Data Structures: Example</vt:lpstr>
      <vt:lpstr>Accessing and Retrieving Files</vt:lpstr>
      <vt:lpstr>Deleting Files</vt:lpstr>
      <vt:lpstr>Recovering Deleted Files from FAT</vt:lpstr>
      <vt:lpstr>FAT Layout</vt:lpstr>
      <vt:lpstr>New Technology File System (NTFS)</vt:lpstr>
      <vt:lpstr>NTFS Concepts</vt:lpstr>
      <vt:lpstr>NTFS System Metadata Files: $Boot</vt:lpstr>
      <vt:lpstr>NTFS System Metadata Files: $MFT</vt:lpstr>
      <vt:lpstr>NTFS System Metadata Files: $Bitmap</vt:lpstr>
      <vt:lpstr>Summary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30</cp:revision>
  <dcterms:modified xsi:type="dcterms:W3CDTF">2017-05-03T14:52:31Z</dcterms:modified>
</cp:coreProperties>
</file>