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0"/>
  </p:notesMasterIdLst>
  <p:handoutMasterIdLst>
    <p:handoutMasterId r:id="rId21"/>
  </p:handoutMasterIdLst>
  <p:sldIdLst>
    <p:sldId id="301" r:id="rId2"/>
    <p:sldId id="256" r:id="rId3"/>
    <p:sldId id="302" r:id="rId4"/>
    <p:sldId id="303" r:id="rId5"/>
    <p:sldId id="304" r:id="rId6"/>
    <p:sldId id="305" r:id="rId7"/>
    <p:sldId id="260" r:id="rId8"/>
    <p:sldId id="280" r:id="rId9"/>
    <p:sldId id="383" r:id="rId10"/>
    <p:sldId id="382" r:id="rId11"/>
    <p:sldId id="384" r:id="rId12"/>
    <p:sldId id="385" r:id="rId13"/>
    <p:sldId id="387" r:id="rId14"/>
    <p:sldId id="390" r:id="rId15"/>
    <p:sldId id="336" r:id="rId16"/>
    <p:sldId id="397" r:id="rId17"/>
    <p:sldId id="392" r:id="rId18"/>
    <p:sldId id="391"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EF7196A-5244-4EB9-962A-C1E1D73B551F}">
  <a:tblStyle styleId="{0EF7196A-5244-4EB9-962A-C1E1D73B551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59" autoAdjust="0"/>
  </p:normalViewPr>
  <p:slideViewPr>
    <p:cSldViewPr snapToGrid="0" snapToObjects="1">
      <p:cViewPr>
        <p:scale>
          <a:sx n="75" d="100"/>
          <a:sy n="75" d="100"/>
        </p:scale>
        <p:origin x="-1744" y="-3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BC621C-D9E0-4756-AC8F-3251D79405CF}" type="doc">
      <dgm:prSet loTypeId="urn:microsoft.com/office/officeart/2005/8/layout/chevron1" loCatId="process" qsTypeId="urn:microsoft.com/office/officeart/2005/8/quickstyle/3D1" qsCatId="3D" csTypeId="urn:microsoft.com/office/officeart/2005/8/colors/colorful1#1" csCatId="colorful" phldr="1"/>
      <dgm:spPr/>
      <dgm:t>
        <a:bodyPr/>
        <a:lstStyle/>
        <a:p>
          <a:endParaRPr lang="en-US"/>
        </a:p>
      </dgm:t>
    </dgm:pt>
    <dgm:pt modelId="{D7825AE4-8F2A-4751-A433-BC56C9E9F741}">
      <dgm:prSet phldrT="[Text]" custT="1"/>
      <dgm:spPr/>
      <dgm:t>
        <a:bodyPr lIns="0" rIns="0"/>
        <a:lstStyle/>
        <a:p>
          <a:r>
            <a:rPr lang="en-US" sz="1400" b="1" dirty="0" smtClean="0">
              <a:solidFill>
                <a:srgbClr val="595959"/>
              </a:solidFill>
            </a:rPr>
            <a:t> Identification</a:t>
          </a:r>
          <a:endParaRPr lang="en-US" sz="1400" b="1" dirty="0">
            <a:solidFill>
              <a:srgbClr val="595959"/>
            </a:solidFill>
          </a:endParaRPr>
        </a:p>
      </dgm:t>
    </dgm:pt>
    <dgm:pt modelId="{E672A696-C4B2-4BD6-A7E3-505156D57575}" type="parTrans" cxnId="{EF9CBD82-71EC-42AE-8E03-C5904EC6BA27}">
      <dgm:prSet/>
      <dgm:spPr/>
      <dgm:t>
        <a:bodyPr/>
        <a:lstStyle/>
        <a:p>
          <a:endParaRPr lang="en-US" sz="2400" b="1"/>
        </a:p>
      </dgm:t>
    </dgm:pt>
    <dgm:pt modelId="{B4C581F5-52A4-4A39-9239-916A07C31DDC}" type="sibTrans" cxnId="{EF9CBD82-71EC-42AE-8E03-C5904EC6BA27}">
      <dgm:prSet/>
      <dgm:spPr/>
      <dgm:t>
        <a:bodyPr/>
        <a:lstStyle/>
        <a:p>
          <a:endParaRPr lang="en-US" sz="2400" b="1"/>
        </a:p>
      </dgm:t>
    </dgm:pt>
    <dgm:pt modelId="{63A05015-3801-4F33-AFED-96C95B4B6B7F}">
      <dgm:prSet custT="1"/>
      <dgm:spPr/>
      <dgm:t>
        <a:bodyPr/>
        <a:lstStyle/>
        <a:p>
          <a:r>
            <a:rPr lang="en-US" sz="1400" b="1" dirty="0" smtClean="0">
              <a:solidFill>
                <a:srgbClr val="595959"/>
              </a:solidFill>
            </a:rPr>
            <a:t>Acquisition/</a:t>
          </a:r>
        </a:p>
        <a:p>
          <a:r>
            <a:rPr lang="en-US" sz="1400" b="1" dirty="0" smtClean="0">
              <a:solidFill>
                <a:srgbClr val="595959"/>
              </a:solidFill>
            </a:rPr>
            <a:t>Imaging</a:t>
          </a:r>
        </a:p>
      </dgm:t>
    </dgm:pt>
    <dgm:pt modelId="{38B37140-29C5-4C22-A656-327D51FFDF1C}" type="parTrans" cxnId="{5EC45B15-ED41-4BD8-B92F-F2AFCC370A0C}">
      <dgm:prSet/>
      <dgm:spPr/>
      <dgm:t>
        <a:bodyPr/>
        <a:lstStyle/>
        <a:p>
          <a:endParaRPr lang="en-US" sz="2400" b="1"/>
        </a:p>
      </dgm:t>
    </dgm:pt>
    <dgm:pt modelId="{47D98E8C-85FA-4F0E-8D41-EF4529948D24}" type="sibTrans" cxnId="{5EC45B15-ED41-4BD8-B92F-F2AFCC370A0C}">
      <dgm:prSet/>
      <dgm:spPr/>
      <dgm:t>
        <a:bodyPr/>
        <a:lstStyle/>
        <a:p>
          <a:endParaRPr lang="en-US" sz="2400" b="1"/>
        </a:p>
      </dgm:t>
    </dgm:pt>
    <dgm:pt modelId="{56B8CC06-8B88-4AC3-B712-7B95BFFD07E3}">
      <dgm:prSet custT="1"/>
      <dgm:spPr/>
      <dgm:t>
        <a:bodyPr/>
        <a:lstStyle/>
        <a:p>
          <a:r>
            <a:rPr lang="en-US" sz="1400" b="1" dirty="0" smtClean="0">
              <a:solidFill>
                <a:srgbClr val="595959"/>
              </a:solidFill>
            </a:rPr>
            <a:t>Analysis</a:t>
          </a:r>
        </a:p>
      </dgm:t>
    </dgm:pt>
    <dgm:pt modelId="{DF097FAE-6F3B-47B7-B868-78A8802218A8}" type="parTrans" cxnId="{8B4B5A78-FD2B-410C-9581-651C0E456E6B}">
      <dgm:prSet/>
      <dgm:spPr/>
      <dgm:t>
        <a:bodyPr/>
        <a:lstStyle/>
        <a:p>
          <a:endParaRPr lang="en-US" sz="2400" b="1"/>
        </a:p>
      </dgm:t>
    </dgm:pt>
    <dgm:pt modelId="{5368FCFE-AA68-46E2-96AE-3C619A28EBCD}" type="sibTrans" cxnId="{8B4B5A78-FD2B-410C-9581-651C0E456E6B}">
      <dgm:prSet/>
      <dgm:spPr/>
      <dgm:t>
        <a:bodyPr/>
        <a:lstStyle/>
        <a:p>
          <a:endParaRPr lang="en-US" sz="2400" b="1"/>
        </a:p>
      </dgm:t>
    </dgm:pt>
    <dgm:pt modelId="{F41DD143-EF46-42DD-9ADA-F99D6E5D269F}">
      <dgm:prSet custT="1"/>
      <dgm:spPr/>
      <dgm:t>
        <a:bodyPr/>
        <a:lstStyle/>
        <a:p>
          <a:r>
            <a:rPr lang="en-US" sz="1400" b="1" dirty="0" smtClean="0">
              <a:solidFill>
                <a:srgbClr val="595959"/>
              </a:solidFill>
            </a:rPr>
            <a:t>Reporting</a:t>
          </a:r>
        </a:p>
      </dgm:t>
    </dgm:pt>
    <dgm:pt modelId="{566F73E5-3345-4CC9-8761-AD2C1C251DFE}" type="parTrans" cxnId="{F6529356-5AD4-4954-9719-049395FC0047}">
      <dgm:prSet/>
      <dgm:spPr/>
      <dgm:t>
        <a:bodyPr/>
        <a:lstStyle/>
        <a:p>
          <a:endParaRPr lang="en-US" sz="2400" b="1"/>
        </a:p>
      </dgm:t>
    </dgm:pt>
    <dgm:pt modelId="{F93C5189-C77B-46D3-A7DB-8A19E5B65AEB}" type="sibTrans" cxnId="{F6529356-5AD4-4954-9719-049395FC0047}">
      <dgm:prSet/>
      <dgm:spPr/>
      <dgm:t>
        <a:bodyPr/>
        <a:lstStyle/>
        <a:p>
          <a:endParaRPr lang="en-US" sz="2400" b="1"/>
        </a:p>
      </dgm:t>
    </dgm:pt>
    <dgm:pt modelId="{44668A96-216D-B148-A1F4-51E95D008F65}">
      <dgm:prSet custT="1"/>
      <dgm:spPr/>
      <dgm:t>
        <a:bodyPr/>
        <a:lstStyle/>
        <a:p>
          <a:r>
            <a:rPr lang="en-US" sz="1400" b="1" dirty="0" smtClean="0">
              <a:solidFill>
                <a:schemeClr val="tx1">
                  <a:lumMod val="65000"/>
                  <a:lumOff val="35000"/>
                </a:schemeClr>
              </a:solidFill>
            </a:rPr>
            <a:t>Court Presentation</a:t>
          </a:r>
        </a:p>
      </dgm:t>
    </dgm:pt>
    <dgm:pt modelId="{8019F520-01D3-2A46-A81D-3259AE7CFE05}" type="parTrans" cxnId="{F3CF9178-5E9B-5A4B-A0C4-59C95C22E5C6}">
      <dgm:prSet/>
      <dgm:spPr/>
      <dgm:t>
        <a:bodyPr/>
        <a:lstStyle/>
        <a:p>
          <a:endParaRPr lang="en-US"/>
        </a:p>
      </dgm:t>
    </dgm:pt>
    <dgm:pt modelId="{D9D91750-7D6C-1B4E-8A15-395AA0F9700D}" type="sibTrans" cxnId="{F3CF9178-5E9B-5A4B-A0C4-59C95C22E5C6}">
      <dgm:prSet/>
      <dgm:spPr/>
      <dgm:t>
        <a:bodyPr/>
        <a:lstStyle/>
        <a:p>
          <a:endParaRPr lang="en-US"/>
        </a:p>
      </dgm:t>
    </dgm:pt>
    <dgm:pt modelId="{D788A416-FC02-4AC7-BCDE-7F8D48120B12}" type="pres">
      <dgm:prSet presAssocID="{B0BC621C-D9E0-4756-AC8F-3251D79405CF}" presName="Name0" presStyleCnt="0">
        <dgm:presLayoutVars>
          <dgm:dir/>
          <dgm:animLvl val="lvl"/>
          <dgm:resizeHandles val="exact"/>
        </dgm:presLayoutVars>
      </dgm:prSet>
      <dgm:spPr/>
      <dgm:t>
        <a:bodyPr/>
        <a:lstStyle/>
        <a:p>
          <a:endParaRPr lang="en-US"/>
        </a:p>
      </dgm:t>
    </dgm:pt>
    <dgm:pt modelId="{89D1E38B-EBBA-44AB-939A-485476E69D19}" type="pres">
      <dgm:prSet presAssocID="{D7825AE4-8F2A-4751-A433-BC56C9E9F741}" presName="parTxOnly" presStyleLbl="node1" presStyleIdx="0" presStyleCnt="5" custAng="0" custLinFactNeighborX="-1123" custLinFactNeighborY="-33588">
        <dgm:presLayoutVars>
          <dgm:chMax val="0"/>
          <dgm:chPref val="0"/>
          <dgm:bulletEnabled val="1"/>
        </dgm:presLayoutVars>
      </dgm:prSet>
      <dgm:spPr/>
      <dgm:t>
        <a:bodyPr/>
        <a:lstStyle/>
        <a:p>
          <a:endParaRPr lang="en-US"/>
        </a:p>
      </dgm:t>
    </dgm:pt>
    <dgm:pt modelId="{A600AD01-EC98-4269-A753-C9320D71D872}" type="pres">
      <dgm:prSet presAssocID="{B4C581F5-52A4-4A39-9239-916A07C31DDC}" presName="parTxOnlySpace" presStyleCnt="0"/>
      <dgm:spPr/>
      <dgm:t>
        <a:bodyPr/>
        <a:lstStyle/>
        <a:p>
          <a:endParaRPr lang="en-US"/>
        </a:p>
      </dgm:t>
    </dgm:pt>
    <dgm:pt modelId="{125134CC-AA82-432D-8069-209C7AE0EE02}" type="pres">
      <dgm:prSet presAssocID="{63A05015-3801-4F33-AFED-96C95B4B6B7F}" presName="parTxOnly" presStyleLbl="node1" presStyleIdx="1" presStyleCnt="5" custAng="0" custLinFactY="-82762" custLinFactNeighborX="-12971" custLinFactNeighborY="-100000">
        <dgm:presLayoutVars>
          <dgm:chMax val="0"/>
          <dgm:chPref val="0"/>
          <dgm:bulletEnabled val="1"/>
        </dgm:presLayoutVars>
      </dgm:prSet>
      <dgm:spPr/>
      <dgm:t>
        <a:bodyPr/>
        <a:lstStyle/>
        <a:p>
          <a:endParaRPr lang="en-US"/>
        </a:p>
      </dgm:t>
    </dgm:pt>
    <dgm:pt modelId="{D835B649-C710-412F-B7AD-E6AFE1A017A7}" type="pres">
      <dgm:prSet presAssocID="{47D98E8C-85FA-4F0E-8D41-EF4529948D24}" presName="parTxOnlySpace" presStyleCnt="0"/>
      <dgm:spPr/>
      <dgm:t>
        <a:bodyPr/>
        <a:lstStyle/>
        <a:p>
          <a:endParaRPr lang="en-US"/>
        </a:p>
      </dgm:t>
    </dgm:pt>
    <dgm:pt modelId="{D373646A-18C8-4040-8964-D84A9E7F2128}" type="pres">
      <dgm:prSet presAssocID="{56B8CC06-8B88-4AC3-B712-7B95BFFD07E3}" presName="parTxOnly" presStyleLbl="node1" presStyleIdx="2" presStyleCnt="5" custAng="0" custLinFactY="-82762" custLinFactNeighborX="-15552" custLinFactNeighborY="-100000">
        <dgm:presLayoutVars>
          <dgm:chMax val="0"/>
          <dgm:chPref val="0"/>
          <dgm:bulletEnabled val="1"/>
        </dgm:presLayoutVars>
      </dgm:prSet>
      <dgm:spPr/>
      <dgm:t>
        <a:bodyPr/>
        <a:lstStyle/>
        <a:p>
          <a:endParaRPr lang="en-US"/>
        </a:p>
      </dgm:t>
    </dgm:pt>
    <dgm:pt modelId="{9BEEBC54-B845-4158-8164-7A5B2D44A4C2}" type="pres">
      <dgm:prSet presAssocID="{5368FCFE-AA68-46E2-96AE-3C619A28EBCD}" presName="parTxOnlySpace" presStyleCnt="0"/>
      <dgm:spPr/>
      <dgm:t>
        <a:bodyPr/>
        <a:lstStyle/>
        <a:p>
          <a:endParaRPr lang="en-US"/>
        </a:p>
      </dgm:t>
    </dgm:pt>
    <dgm:pt modelId="{04909384-43A6-467B-88CD-236E0B15DF75}" type="pres">
      <dgm:prSet presAssocID="{F41DD143-EF46-42DD-9ADA-F99D6E5D269F}" presName="parTxOnly" presStyleLbl="node1" presStyleIdx="3" presStyleCnt="5" custAng="0" custLinFactY="-82762" custLinFactNeighborX="-36665" custLinFactNeighborY="-100000">
        <dgm:presLayoutVars>
          <dgm:chMax val="0"/>
          <dgm:chPref val="0"/>
          <dgm:bulletEnabled val="1"/>
        </dgm:presLayoutVars>
      </dgm:prSet>
      <dgm:spPr/>
      <dgm:t>
        <a:bodyPr/>
        <a:lstStyle/>
        <a:p>
          <a:endParaRPr lang="en-US"/>
        </a:p>
      </dgm:t>
    </dgm:pt>
    <dgm:pt modelId="{51658753-0E4D-9448-8F1E-712B0C2302FE}" type="pres">
      <dgm:prSet presAssocID="{F93C5189-C77B-46D3-A7DB-8A19E5B65AEB}" presName="parTxOnlySpace" presStyleCnt="0"/>
      <dgm:spPr/>
    </dgm:pt>
    <dgm:pt modelId="{F7DEC46D-B2DF-884D-A847-07951D59B4AB}" type="pres">
      <dgm:prSet presAssocID="{44668A96-216D-B148-A1F4-51E95D008F65}" presName="parTxOnly" presStyleLbl="node1" presStyleIdx="4" presStyleCnt="5" custAng="0" custLinFactNeighborX="-60933" custLinFactNeighborY="-33588">
        <dgm:presLayoutVars>
          <dgm:chMax val="0"/>
          <dgm:chPref val="0"/>
          <dgm:bulletEnabled val="1"/>
        </dgm:presLayoutVars>
      </dgm:prSet>
      <dgm:spPr/>
      <dgm:t>
        <a:bodyPr/>
        <a:lstStyle/>
        <a:p>
          <a:endParaRPr lang="en-US"/>
        </a:p>
      </dgm:t>
    </dgm:pt>
  </dgm:ptLst>
  <dgm:cxnLst>
    <dgm:cxn modelId="{5EC45B15-ED41-4BD8-B92F-F2AFCC370A0C}" srcId="{B0BC621C-D9E0-4756-AC8F-3251D79405CF}" destId="{63A05015-3801-4F33-AFED-96C95B4B6B7F}" srcOrd="1" destOrd="0" parTransId="{38B37140-29C5-4C22-A656-327D51FFDF1C}" sibTransId="{47D98E8C-85FA-4F0E-8D41-EF4529948D24}"/>
    <dgm:cxn modelId="{F6529356-5AD4-4954-9719-049395FC0047}" srcId="{B0BC621C-D9E0-4756-AC8F-3251D79405CF}" destId="{F41DD143-EF46-42DD-9ADA-F99D6E5D269F}" srcOrd="3" destOrd="0" parTransId="{566F73E5-3345-4CC9-8761-AD2C1C251DFE}" sibTransId="{F93C5189-C77B-46D3-A7DB-8A19E5B65AEB}"/>
    <dgm:cxn modelId="{EA19BE2F-0879-7A43-A8C6-97303B7EF01B}" type="presOf" srcId="{D7825AE4-8F2A-4751-A433-BC56C9E9F741}" destId="{89D1E38B-EBBA-44AB-939A-485476E69D19}" srcOrd="0" destOrd="0" presId="urn:microsoft.com/office/officeart/2005/8/layout/chevron1"/>
    <dgm:cxn modelId="{F3CF9178-5E9B-5A4B-A0C4-59C95C22E5C6}" srcId="{B0BC621C-D9E0-4756-AC8F-3251D79405CF}" destId="{44668A96-216D-B148-A1F4-51E95D008F65}" srcOrd="4" destOrd="0" parTransId="{8019F520-01D3-2A46-A81D-3259AE7CFE05}" sibTransId="{D9D91750-7D6C-1B4E-8A15-395AA0F9700D}"/>
    <dgm:cxn modelId="{59748B93-97A8-E342-9A6F-9DFFFBF67899}" type="presOf" srcId="{56B8CC06-8B88-4AC3-B712-7B95BFFD07E3}" destId="{D373646A-18C8-4040-8964-D84A9E7F2128}" srcOrd="0" destOrd="0" presId="urn:microsoft.com/office/officeart/2005/8/layout/chevron1"/>
    <dgm:cxn modelId="{EF9CBD82-71EC-42AE-8E03-C5904EC6BA27}" srcId="{B0BC621C-D9E0-4756-AC8F-3251D79405CF}" destId="{D7825AE4-8F2A-4751-A433-BC56C9E9F741}" srcOrd="0" destOrd="0" parTransId="{E672A696-C4B2-4BD6-A7E3-505156D57575}" sibTransId="{B4C581F5-52A4-4A39-9239-916A07C31DDC}"/>
    <dgm:cxn modelId="{C0E5E81D-0429-F642-812E-ED53DCF9CCEE}" type="presOf" srcId="{63A05015-3801-4F33-AFED-96C95B4B6B7F}" destId="{125134CC-AA82-432D-8069-209C7AE0EE02}" srcOrd="0" destOrd="0" presId="urn:microsoft.com/office/officeart/2005/8/layout/chevron1"/>
    <dgm:cxn modelId="{7776E35F-91B3-7743-A032-55E9A48A5138}" type="presOf" srcId="{F41DD143-EF46-42DD-9ADA-F99D6E5D269F}" destId="{04909384-43A6-467B-88CD-236E0B15DF75}" srcOrd="0" destOrd="0" presId="urn:microsoft.com/office/officeart/2005/8/layout/chevron1"/>
    <dgm:cxn modelId="{C2804559-2142-924E-B60E-3F05F7AC19BE}" type="presOf" srcId="{44668A96-216D-B148-A1F4-51E95D008F65}" destId="{F7DEC46D-B2DF-884D-A847-07951D59B4AB}" srcOrd="0" destOrd="0" presId="urn:microsoft.com/office/officeart/2005/8/layout/chevron1"/>
    <dgm:cxn modelId="{8B4B5A78-FD2B-410C-9581-651C0E456E6B}" srcId="{B0BC621C-D9E0-4756-AC8F-3251D79405CF}" destId="{56B8CC06-8B88-4AC3-B712-7B95BFFD07E3}" srcOrd="2" destOrd="0" parTransId="{DF097FAE-6F3B-47B7-B868-78A8802218A8}" sibTransId="{5368FCFE-AA68-46E2-96AE-3C619A28EBCD}"/>
    <dgm:cxn modelId="{BB81F47D-5F17-A546-9B4C-78FE71FDE00C}" type="presOf" srcId="{B0BC621C-D9E0-4756-AC8F-3251D79405CF}" destId="{D788A416-FC02-4AC7-BCDE-7F8D48120B12}" srcOrd="0" destOrd="0" presId="urn:microsoft.com/office/officeart/2005/8/layout/chevron1"/>
    <dgm:cxn modelId="{DEFAFE4D-585D-8E4B-931E-D5AE6EEA9567}" type="presParOf" srcId="{D788A416-FC02-4AC7-BCDE-7F8D48120B12}" destId="{89D1E38B-EBBA-44AB-939A-485476E69D19}" srcOrd="0" destOrd="0" presId="urn:microsoft.com/office/officeart/2005/8/layout/chevron1"/>
    <dgm:cxn modelId="{BAE8E361-AF94-3B4E-B646-FE50E7044968}" type="presParOf" srcId="{D788A416-FC02-4AC7-BCDE-7F8D48120B12}" destId="{A600AD01-EC98-4269-A753-C9320D71D872}" srcOrd="1" destOrd="0" presId="urn:microsoft.com/office/officeart/2005/8/layout/chevron1"/>
    <dgm:cxn modelId="{C4F422A0-BACF-A74C-A893-585D0500D6E5}" type="presParOf" srcId="{D788A416-FC02-4AC7-BCDE-7F8D48120B12}" destId="{125134CC-AA82-432D-8069-209C7AE0EE02}" srcOrd="2" destOrd="0" presId="urn:microsoft.com/office/officeart/2005/8/layout/chevron1"/>
    <dgm:cxn modelId="{440F6841-207E-4E48-A723-BF5CC4EF777B}" type="presParOf" srcId="{D788A416-FC02-4AC7-BCDE-7F8D48120B12}" destId="{D835B649-C710-412F-B7AD-E6AFE1A017A7}" srcOrd="3" destOrd="0" presId="urn:microsoft.com/office/officeart/2005/8/layout/chevron1"/>
    <dgm:cxn modelId="{F0536FD9-91A0-984F-94F2-83F2F26C3B79}" type="presParOf" srcId="{D788A416-FC02-4AC7-BCDE-7F8D48120B12}" destId="{D373646A-18C8-4040-8964-D84A9E7F2128}" srcOrd="4" destOrd="0" presId="urn:microsoft.com/office/officeart/2005/8/layout/chevron1"/>
    <dgm:cxn modelId="{46C46674-9C1A-8B4A-A5F4-6AFFBCB51198}" type="presParOf" srcId="{D788A416-FC02-4AC7-BCDE-7F8D48120B12}" destId="{9BEEBC54-B845-4158-8164-7A5B2D44A4C2}" srcOrd="5" destOrd="0" presId="urn:microsoft.com/office/officeart/2005/8/layout/chevron1"/>
    <dgm:cxn modelId="{485D9C57-F2B2-5646-A625-F1F6D7E44DBA}" type="presParOf" srcId="{D788A416-FC02-4AC7-BCDE-7F8D48120B12}" destId="{04909384-43A6-467B-88CD-236E0B15DF75}" srcOrd="6" destOrd="0" presId="urn:microsoft.com/office/officeart/2005/8/layout/chevron1"/>
    <dgm:cxn modelId="{02F96CDE-487D-224B-B330-563EAEDF2548}" type="presParOf" srcId="{D788A416-FC02-4AC7-BCDE-7F8D48120B12}" destId="{51658753-0E4D-9448-8F1E-712B0C2302FE}" srcOrd="7" destOrd="0" presId="urn:microsoft.com/office/officeart/2005/8/layout/chevron1"/>
    <dgm:cxn modelId="{02C003AD-A799-114C-8D21-C1BD937EE0AA}" type="presParOf" srcId="{D788A416-FC02-4AC7-BCDE-7F8D48120B12}" destId="{F7DEC46D-B2DF-884D-A847-07951D59B4AB}"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1E38B-EBBA-44AB-939A-485476E69D19}">
      <dsp:nvSpPr>
        <dsp:cNvPr id="0" name=""/>
        <dsp:cNvSpPr/>
      </dsp:nvSpPr>
      <dsp:spPr>
        <a:xfrm>
          <a:off x="1" y="0"/>
          <a:ext cx="1937184" cy="774873"/>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18669" rIns="0" bIns="18669"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595959"/>
              </a:solidFill>
            </a:rPr>
            <a:t> Identification</a:t>
          </a:r>
          <a:endParaRPr lang="en-US" sz="1400" b="1" kern="1200" dirty="0">
            <a:solidFill>
              <a:srgbClr val="595959"/>
            </a:solidFill>
          </a:endParaRPr>
        </a:p>
      </dsp:txBody>
      <dsp:txXfrm>
        <a:off x="387438" y="0"/>
        <a:ext cx="1162311" cy="774873"/>
      </dsp:txXfrm>
    </dsp:sp>
    <dsp:sp modelId="{125134CC-AA82-432D-8069-209C7AE0EE02}">
      <dsp:nvSpPr>
        <dsp:cNvPr id="0" name=""/>
        <dsp:cNvSpPr/>
      </dsp:nvSpPr>
      <dsp:spPr>
        <a:xfrm>
          <a:off x="1720515" y="0"/>
          <a:ext cx="1937184" cy="774873"/>
        </a:xfrm>
        <a:prstGeom prst="chevron">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595959"/>
              </a:solidFill>
            </a:rPr>
            <a:t>Acquisition/</a:t>
          </a:r>
        </a:p>
        <a:p>
          <a:pPr lvl="0" algn="ctr" defTabSz="622300">
            <a:lnSpc>
              <a:spcPct val="90000"/>
            </a:lnSpc>
            <a:spcBef>
              <a:spcPct val="0"/>
            </a:spcBef>
            <a:spcAft>
              <a:spcPct val="35000"/>
            </a:spcAft>
          </a:pPr>
          <a:r>
            <a:rPr lang="en-US" sz="1400" b="1" kern="1200" dirty="0" smtClean="0">
              <a:solidFill>
                <a:srgbClr val="595959"/>
              </a:solidFill>
            </a:rPr>
            <a:t>Imaging</a:t>
          </a:r>
        </a:p>
      </dsp:txBody>
      <dsp:txXfrm>
        <a:off x="2107952" y="0"/>
        <a:ext cx="1162311" cy="774873"/>
      </dsp:txXfrm>
    </dsp:sp>
    <dsp:sp modelId="{D373646A-18C8-4040-8964-D84A9E7F2128}">
      <dsp:nvSpPr>
        <dsp:cNvPr id="0" name=""/>
        <dsp:cNvSpPr/>
      </dsp:nvSpPr>
      <dsp:spPr>
        <a:xfrm>
          <a:off x="3458980" y="0"/>
          <a:ext cx="1937184" cy="774873"/>
        </a:xfrm>
        <a:prstGeom prst="chevron">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595959"/>
              </a:solidFill>
            </a:rPr>
            <a:t>Analysis</a:t>
          </a:r>
        </a:p>
      </dsp:txBody>
      <dsp:txXfrm>
        <a:off x="3846417" y="0"/>
        <a:ext cx="1162311" cy="774873"/>
      </dsp:txXfrm>
    </dsp:sp>
    <dsp:sp modelId="{04909384-43A6-467B-88CD-236E0B15DF75}">
      <dsp:nvSpPr>
        <dsp:cNvPr id="0" name=""/>
        <dsp:cNvSpPr/>
      </dsp:nvSpPr>
      <dsp:spPr>
        <a:xfrm>
          <a:off x="5161546" y="0"/>
          <a:ext cx="1937184" cy="774873"/>
        </a:xfrm>
        <a:prstGeom prst="chevron">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595959"/>
              </a:solidFill>
            </a:rPr>
            <a:t>Reporting</a:t>
          </a:r>
        </a:p>
      </dsp:txBody>
      <dsp:txXfrm>
        <a:off x="5548983" y="0"/>
        <a:ext cx="1162311" cy="774873"/>
      </dsp:txXfrm>
    </dsp:sp>
    <dsp:sp modelId="{F7DEC46D-B2DF-884D-A847-07951D59B4AB}">
      <dsp:nvSpPr>
        <dsp:cNvPr id="0" name=""/>
        <dsp:cNvSpPr/>
      </dsp:nvSpPr>
      <dsp:spPr>
        <a:xfrm>
          <a:off x="6858000" y="0"/>
          <a:ext cx="1937184" cy="774873"/>
        </a:xfrm>
        <a:prstGeom prst="chevron">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tx1">
                  <a:lumMod val="65000"/>
                  <a:lumOff val="35000"/>
                </a:schemeClr>
              </a:solidFill>
            </a:rPr>
            <a:t>Court Presentation</a:t>
          </a:r>
        </a:p>
      </dsp:txBody>
      <dsp:txXfrm>
        <a:off x="7245437" y="0"/>
        <a:ext cx="1162311" cy="7748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A9384D-594B-5A45-B1E5-681FF946ED37}" type="datetimeFigureOut">
              <a:rPr lang="en-US" smtClean="0"/>
              <a:t>21/04/17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080140-C969-EC41-8275-84922D043550}" type="slidenum">
              <a:rPr lang="en-US" smtClean="0"/>
              <a:t>‹#›</a:t>
            </a:fld>
            <a:endParaRPr lang="en-US"/>
          </a:p>
        </p:txBody>
      </p:sp>
    </p:spTree>
    <p:extLst>
      <p:ext uri="{BB962C8B-B14F-4D97-AF65-F5344CB8AC3E}">
        <p14:creationId xmlns:p14="http://schemas.microsoft.com/office/powerpoint/2010/main" val="30000202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86945965"/>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20000"/>
              </a:lnSpc>
              <a:spcBef>
                <a:spcPts val="0"/>
              </a:spcBef>
              <a:buFont typeface="Courier New"/>
              <a:buChar char="o"/>
            </a:pPr>
            <a:r>
              <a:rPr lang="en-US" sz="2353" b="1" kern="1200" dirty="0" smtClean="0">
                <a:solidFill>
                  <a:srgbClr val="404040"/>
                </a:solidFill>
                <a:latin typeface="+mn-lt"/>
                <a:ea typeface="ＭＳ Ｐゴシック" charset="-128"/>
                <a:cs typeface="ＭＳ Ｐゴシック" charset="-128"/>
              </a:rPr>
              <a:t>What is Computer ?</a:t>
            </a:r>
          </a:p>
          <a:p>
            <a:pPr>
              <a:lnSpc>
                <a:spcPct val="120000"/>
              </a:lnSpc>
              <a:spcBef>
                <a:spcPts val="0"/>
              </a:spcBef>
              <a:buFont typeface="Courier New"/>
              <a:buChar char="o"/>
            </a:pPr>
            <a:endParaRPr lang="en-US" sz="865" b="1" kern="1200" dirty="0" smtClean="0">
              <a:solidFill>
                <a:schemeClr val="tx1"/>
              </a:solidFill>
              <a:latin typeface="+mn-lt"/>
              <a:ea typeface="ＭＳ Ｐゴシック" charset="-128"/>
              <a:cs typeface="ＭＳ Ｐゴシック" charset="-128"/>
            </a:endParaRPr>
          </a:p>
          <a:p>
            <a:pPr marL="553720" lvl="2" algn="just">
              <a:lnSpc>
                <a:spcPct val="120000"/>
              </a:lnSpc>
              <a:spcBef>
                <a:spcPts val="0"/>
              </a:spcBef>
              <a:buFont typeface="Courier New"/>
              <a:buChar char="o"/>
            </a:pPr>
            <a:r>
              <a:rPr lang="en-US" sz="1946" kern="1200" dirty="0" smtClean="0">
                <a:solidFill>
                  <a:srgbClr val="404040"/>
                </a:solidFill>
                <a:latin typeface="+mn-lt"/>
                <a:ea typeface="+mn-ea"/>
                <a:cs typeface="+mn-cs"/>
              </a:rPr>
              <a:t>Refers to an electronic, magnetic, optical, electrochemical, or other data processing or communications device, or grouping of such devices, capable of performing logical, arithmetic, routing, or storage functions and which includes any storage facility or equipment or communications facility or equipment directly related to or operating in conjunction with such device. It covers any type of computer device including devices with data processing capabilities like mobile phones, smart phones, computer networks and other devices connected to the internet</a:t>
            </a:r>
            <a:r>
              <a:rPr lang="en-US" sz="1946" kern="1200" dirty="0" smtClean="0">
                <a:solidFill>
                  <a:srgbClr val="595959"/>
                </a:solidFill>
                <a:latin typeface="+mn-lt"/>
                <a:ea typeface="+mn-ea"/>
                <a:cs typeface="+mn-cs"/>
              </a:rPr>
              <a:t>. </a:t>
            </a:r>
            <a:r>
              <a:rPr lang="en-US" sz="1297" b="1" kern="1200" dirty="0" smtClean="0">
                <a:solidFill>
                  <a:srgbClr val="0000FF"/>
                </a:solidFill>
                <a:latin typeface="+mn-lt"/>
                <a:ea typeface="+mn-ea"/>
                <a:cs typeface="+mn-cs"/>
              </a:rPr>
              <a:t>(R.A. 10175)</a:t>
            </a:r>
          </a:p>
          <a:p>
            <a:pPr marL="553720" lvl="2" algn="just">
              <a:lnSpc>
                <a:spcPct val="120000"/>
              </a:lnSpc>
              <a:spcBef>
                <a:spcPts val="0"/>
              </a:spcBef>
              <a:buFont typeface="Courier New"/>
              <a:buChar char="o"/>
            </a:pPr>
            <a:endParaRPr lang="en-US" sz="1297" b="1" kern="1200" dirty="0" smtClean="0">
              <a:solidFill>
                <a:srgbClr val="0000FF"/>
              </a:solidFill>
              <a:latin typeface="+mn-lt"/>
              <a:ea typeface="+mn-ea"/>
              <a:cs typeface="+mn-cs"/>
            </a:endParaRPr>
          </a:p>
          <a:p>
            <a:pPr>
              <a:lnSpc>
                <a:spcPct val="120000"/>
              </a:lnSpc>
              <a:spcBef>
                <a:spcPts val="0"/>
              </a:spcBef>
              <a:buFont typeface="Courier New"/>
              <a:buChar char="o"/>
            </a:pPr>
            <a:r>
              <a:rPr lang="en-US" sz="2353" b="1" kern="1200" dirty="0" smtClean="0">
                <a:solidFill>
                  <a:schemeClr val="tx1">
                    <a:lumMod val="75000"/>
                    <a:lumOff val="25000"/>
                  </a:schemeClr>
                </a:solidFill>
                <a:latin typeface="+mn-lt"/>
                <a:ea typeface="ＭＳ Ｐゴシック" charset="-128"/>
                <a:cs typeface="ＭＳ Ｐゴシック" charset="-128"/>
              </a:rPr>
              <a:t>What is Computer Data?</a:t>
            </a:r>
          </a:p>
          <a:p>
            <a:pPr>
              <a:lnSpc>
                <a:spcPct val="120000"/>
              </a:lnSpc>
              <a:spcBef>
                <a:spcPts val="0"/>
              </a:spcBef>
              <a:buFont typeface="Courier New"/>
              <a:buChar char="o"/>
            </a:pPr>
            <a:endParaRPr lang="en-US" sz="941" b="1" kern="1200" dirty="0" smtClean="0">
              <a:solidFill>
                <a:schemeClr val="tx1">
                  <a:lumMod val="75000"/>
                  <a:lumOff val="25000"/>
                </a:schemeClr>
              </a:solidFill>
              <a:latin typeface="+mn-lt"/>
              <a:ea typeface="+mn-ea"/>
              <a:cs typeface="+mn-cs"/>
            </a:endParaRPr>
          </a:p>
          <a:p>
            <a:pPr lvl="1" algn="just">
              <a:spcBef>
                <a:spcPts val="0"/>
              </a:spcBef>
              <a:buFont typeface="Courier New"/>
              <a:buChar char="o"/>
            </a:pPr>
            <a:r>
              <a:rPr lang="en-US" sz="1946" kern="1200" dirty="0" smtClean="0">
                <a:solidFill>
                  <a:srgbClr val="404040"/>
                </a:solidFill>
                <a:latin typeface="+mn-lt"/>
                <a:ea typeface="+mn-ea"/>
                <a:cs typeface="+mn-cs"/>
              </a:rPr>
              <a:t>Refers to any representation of facts, information, or concepts in a form suitable for processing in a computer system including a program suitable to cause a computer system to perform a function and includes electronic documents and/or electronic data messages whether stored in local computer systems or online</a:t>
            </a:r>
            <a:r>
              <a:rPr lang="en-US" sz="1297" dirty="0" smtClean="0">
                <a:solidFill>
                  <a:srgbClr val="404040"/>
                </a:solidFill>
                <a:latin typeface="Lucida Sans"/>
                <a:cs typeface="Lucida Sans"/>
              </a:rPr>
              <a:t>. </a:t>
            </a:r>
            <a:r>
              <a:rPr lang="en-US" sz="1297" b="1" dirty="0" smtClean="0">
                <a:solidFill>
                  <a:srgbClr val="0000FF"/>
                </a:solidFill>
                <a:latin typeface="Lucida Sans"/>
                <a:cs typeface="Lucida Sans"/>
              </a:rPr>
              <a:t>(R.A. 10175)</a:t>
            </a:r>
            <a:endParaRPr lang="en-US" sz="1297" b="1" dirty="0" smtClean="0">
              <a:solidFill>
                <a:srgbClr val="404040"/>
              </a:solidFill>
              <a:latin typeface="Lucida Sans"/>
              <a:cs typeface="Lucida Sans"/>
            </a:endParaRPr>
          </a:p>
          <a:p>
            <a:pPr lvl="1" algn="just">
              <a:spcBef>
                <a:spcPts val="0"/>
              </a:spcBef>
              <a:buFont typeface="Courier New"/>
              <a:buChar char="o"/>
            </a:pPr>
            <a:endParaRPr lang="en-US" sz="2000" kern="1200" dirty="0" smtClean="0">
              <a:solidFill>
                <a:schemeClr val="tx1"/>
              </a:solidFill>
              <a:latin typeface="+mn-lt"/>
              <a:ea typeface="+mn-ea"/>
              <a:cs typeface="+mn-cs"/>
            </a:endParaRPr>
          </a:p>
          <a:p>
            <a:pPr>
              <a:lnSpc>
                <a:spcPct val="120000"/>
              </a:lnSpc>
              <a:spcBef>
                <a:spcPts val="0"/>
              </a:spcBef>
              <a:buNone/>
            </a:pPr>
            <a:endParaRPr lang="en-US" sz="1300" kern="1200" dirty="0" smtClean="0">
              <a:solidFill>
                <a:schemeClr val="tx1"/>
              </a:solidFill>
              <a:latin typeface="+mn-lt"/>
              <a:ea typeface="ＭＳ Ｐゴシック" charset="-128"/>
              <a:cs typeface="ＭＳ Ｐゴシック" charset="-128"/>
            </a:endParaRPr>
          </a:p>
          <a:p>
            <a:pPr lvl="1">
              <a:lnSpc>
                <a:spcPct val="120000"/>
              </a:lnSpc>
              <a:spcBef>
                <a:spcPts val="0"/>
              </a:spcBef>
              <a:buFont typeface="Courier New"/>
              <a:buChar char="o"/>
            </a:pPr>
            <a:endParaRPr lang="en-US" sz="2000" dirty="0" smtClean="0">
              <a:solidFill>
                <a:schemeClr val="tx1">
                  <a:lumMod val="75000"/>
                  <a:lumOff val="25000"/>
                </a:schemeClr>
              </a:solidFill>
              <a:latin typeface="Lucida Sans"/>
              <a:cs typeface="Lucida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20000"/>
              </a:lnSpc>
              <a:spcBef>
                <a:spcPts val="0"/>
              </a:spcBef>
              <a:buFont typeface="Courier New"/>
              <a:buChar char="o"/>
            </a:pPr>
            <a:r>
              <a:rPr lang="en-US" b="1" dirty="0" smtClean="0">
                <a:solidFill>
                  <a:schemeClr val="tx1">
                    <a:lumMod val="75000"/>
                    <a:lumOff val="25000"/>
                  </a:schemeClr>
                </a:solidFill>
                <a:latin typeface="Lucida Sans"/>
                <a:ea typeface="ＭＳ Ｐゴシック" charset="-128"/>
                <a:cs typeface="Lucida Sans"/>
              </a:rPr>
              <a:t>What is Digital Evidence?</a:t>
            </a:r>
          </a:p>
          <a:p>
            <a:pPr>
              <a:lnSpc>
                <a:spcPct val="120000"/>
              </a:lnSpc>
              <a:spcBef>
                <a:spcPts val="0"/>
              </a:spcBef>
              <a:buFont typeface="Courier New"/>
              <a:buChar char="o"/>
            </a:pPr>
            <a:endParaRPr lang="en-US" sz="1400" dirty="0" smtClean="0">
              <a:solidFill>
                <a:schemeClr val="tx1">
                  <a:lumMod val="75000"/>
                  <a:lumOff val="25000"/>
                </a:schemeClr>
              </a:solidFill>
              <a:latin typeface="Lucida Sans"/>
              <a:ea typeface="ＭＳ Ｐゴシック" charset="-128"/>
              <a:cs typeface="Lucida Sans"/>
            </a:endParaRPr>
          </a:p>
          <a:p>
            <a:pPr lvl="1">
              <a:lnSpc>
                <a:spcPct val="120000"/>
              </a:lnSpc>
              <a:spcBef>
                <a:spcPts val="0"/>
              </a:spcBef>
              <a:buFont typeface="Courier New"/>
              <a:buChar char="o"/>
            </a:pPr>
            <a:r>
              <a:rPr lang="en-US" sz="2000" dirty="0" smtClean="0">
                <a:solidFill>
                  <a:schemeClr val="tx1">
                    <a:lumMod val="75000"/>
                    <a:lumOff val="25000"/>
                  </a:schemeClr>
                </a:solidFill>
                <a:latin typeface="Lucida Sans"/>
                <a:cs typeface="Lucida Sans"/>
              </a:rPr>
              <a:t>Refers to digital information that may be used as evidence in a case.</a:t>
            </a:r>
          </a:p>
          <a:p>
            <a:pPr lvl="1">
              <a:lnSpc>
                <a:spcPct val="120000"/>
              </a:lnSpc>
              <a:spcBef>
                <a:spcPts val="0"/>
              </a:spcBef>
              <a:buNone/>
            </a:pPr>
            <a:endParaRPr lang="en-US" sz="800" dirty="0" smtClean="0">
              <a:solidFill>
                <a:schemeClr val="tx1">
                  <a:lumMod val="75000"/>
                  <a:lumOff val="25000"/>
                </a:schemeClr>
              </a:solidFill>
              <a:latin typeface="Lucida Sans"/>
              <a:ea typeface="ＭＳ Ｐゴシック" charset="-128"/>
              <a:cs typeface="Lucida Sans"/>
            </a:endParaRPr>
          </a:p>
          <a:p>
            <a:pPr lvl="1">
              <a:lnSpc>
                <a:spcPct val="120000"/>
              </a:lnSpc>
              <a:spcBef>
                <a:spcPts val="0"/>
              </a:spcBef>
              <a:buFont typeface="Courier New"/>
              <a:buChar char="o"/>
            </a:pPr>
            <a:r>
              <a:rPr lang="en-US" sz="2000" dirty="0" smtClean="0">
                <a:solidFill>
                  <a:schemeClr val="tx1">
                    <a:lumMod val="75000"/>
                    <a:lumOff val="25000"/>
                  </a:schemeClr>
                </a:solidFill>
                <a:latin typeface="Lucida Sans"/>
                <a:cs typeface="Lucida Sans"/>
              </a:rPr>
              <a:t>Any information being subject to human intervention or not, that can be extracted from a computer.</a:t>
            </a:r>
          </a:p>
          <a:p>
            <a:pPr lvl="1">
              <a:lnSpc>
                <a:spcPct val="120000"/>
              </a:lnSpc>
              <a:spcBef>
                <a:spcPts val="0"/>
              </a:spcBef>
              <a:buFont typeface="Courier New"/>
              <a:buChar char="o"/>
            </a:pPr>
            <a:endParaRPr lang="en-US" sz="800" dirty="0" smtClean="0">
              <a:solidFill>
                <a:schemeClr val="tx1">
                  <a:lumMod val="75000"/>
                  <a:lumOff val="25000"/>
                </a:schemeClr>
              </a:solidFill>
              <a:latin typeface="Lucida Sans"/>
              <a:cs typeface="Lucida Sans"/>
            </a:endParaRPr>
          </a:p>
          <a:p>
            <a:pPr lvl="1">
              <a:lnSpc>
                <a:spcPct val="120000"/>
              </a:lnSpc>
              <a:spcBef>
                <a:spcPts val="0"/>
              </a:spcBef>
              <a:buFont typeface="Courier New"/>
              <a:buChar char="o"/>
            </a:pPr>
            <a:r>
              <a:rPr lang="en-US" sz="2000" dirty="0" smtClean="0">
                <a:solidFill>
                  <a:schemeClr val="tx1">
                    <a:lumMod val="75000"/>
                    <a:lumOff val="25000"/>
                  </a:schemeClr>
                </a:solidFill>
                <a:latin typeface="Lucida Sans"/>
                <a:cs typeface="Lucida Sans"/>
              </a:rPr>
              <a:t>Must be in human-readable format or capable of being interpreted by a person with expertise in the subject.</a:t>
            </a:r>
          </a:p>
          <a:p>
            <a:pPr lvl="1">
              <a:lnSpc>
                <a:spcPct val="120000"/>
              </a:lnSpc>
              <a:spcBef>
                <a:spcPts val="0"/>
              </a:spcBef>
              <a:buFont typeface="Courier New"/>
              <a:buChar char="o"/>
            </a:pPr>
            <a:endParaRPr lang="en-US" sz="865" dirty="0" smtClean="0">
              <a:solidFill>
                <a:schemeClr val="tx1">
                  <a:lumMod val="75000"/>
                  <a:lumOff val="25000"/>
                </a:schemeClr>
              </a:solidFill>
              <a:latin typeface="Lucida Sans"/>
              <a:cs typeface="Lucida Sans"/>
            </a:endParaRPr>
          </a:p>
          <a:p>
            <a:pPr lvl="1">
              <a:lnSpc>
                <a:spcPct val="120000"/>
              </a:lnSpc>
              <a:spcBef>
                <a:spcPts val="0"/>
              </a:spcBef>
              <a:buFont typeface="Courier New"/>
              <a:buChar char="o"/>
            </a:pPr>
            <a:r>
              <a:rPr lang="en-US" sz="2000" dirty="0" smtClean="0">
                <a:solidFill>
                  <a:schemeClr val="tx1">
                    <a:lumMod val="75000"/>
                    <a:lumOff val="25000"/>
                  </a:schemeClr>
                </a:solidFill>
                <a:latin typeface="Lucida Sans"/>
                <a:cs typeface="Lucida Sans"/>
              </a:rPr>
              <a:t> The gathering of the digital information may be carried out by confiscation of the storage media (data carrier), the tapping or monitoring of network traffic, or the making of digital copies (e.g. forensic images, file copies, etc.) of the data held. </a:t>
            </a:r>
            <a:r>
              <a:rPr lang="en-US" sz="1297" b="1" dirty="0" smtClean="0">
                <a:solidFill>
                  <a:srgbClr val="0000FF"/>
                </a:solidFill>
                <a:latin typeface="Lucida Sans"/>
                <a:cs typeface="Lucida Sans"/>
              </a:rPr>
              <a:t>(IRR R.A. 10175)</a:t>
            </a:r>
            <a:r>
              <a:rPr lang="en-US" sz="1297" dirty="0" smtClean="0">
                <a:solidFill>
                  <a:schemeClr val="tx1">
                    <a:lumMod val="75000"/>
                    <a:lumOff val="25000"/>
                  </a:schemeClr>
                </a:solidFill>
                <a:latin typeface="Lucida Sans"/>
                <a:cs typeface="Lucida Sans"/>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lnSpc>
                <a:spcPct val="120000"/>
              </a:lnSpc>
              <a:spcBef>
                <a:spcPts val="0"/>
              </a:spcBef>
              <a:buFont typeface="Courier New"/>
              <a:buChar char="o"/>
            </a:pPr>
            <a:endParaRPr lang="en-US" sz="1297" dirty="0" smtClean="0">
              <a:solidFill>
                <a:schemeClr val="tx1">
                  <a:lumMod val="75000"/>
                  <a:lumOff val="25000"/>
                </a:schemeClr>
              </a:solidFill>
              <a:latin typeface="Lucida Sans"/>
              <a:cs typeface="Lucida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sz="1100" dirty="0" smtClean="0">
                <a:latin typeface="Arial" charset="0"/>
                <a:ea typeface="ＭＳ Ｐゴシック" charset="-128"/>
                <a:cs typeface="ＭＳ Ｐゴシック" charset="-128"/>
              </a:rPr>
              <a:t>R.A 10175  SEC.15 Search,</a:t>
            </a:r>
            <a:r>
              <a:rPr lang="en-US" sz="1100" baseline="0" dirty="0" smtClean="0">
                <a:latin typeface="Arial" charset="0"/>
                <a:ea typeface="ＭＳ Ｐゴシック" charset="-128"/>
                <a:cs typeface="ＭＳ Ｐゴシック" charset="-128"/>
              </a:rPr>
              <a:t> Seizure and Examination of Computer Data</a:t>
            </a:r>
          </a:p>
          <a:p>
            <a:pPr eaLnBrk="1" hangingPunct="1"/>
            <a:endParaRPr lang="en-US" sz="1100" baseline="0" dirty="0" smtClean="0">
              <a:latin typeface="Arial" charset="0"/>
              <a:ea typeface="ＭＳ Ｐゴシック" charset="-128"/>
              <a:cs typeface="ＭＳ Ｐゴシック" charset="-128"/>
            </a:endParaRPr>
          </a:p>
          <a:p>
            <a:pPr eaLnBrk="1" hangingPunct="1"/>
            <a:r>
              <a:rPr lang="en-US" sz="1100" dirty="0" smtClean="0">
                <a:latin typeface="Arial" charset="0"/>
                <a:ea typeface="ＭＳ Ｐゴシック" charset="-128"/>
                <a:cs typeface="ＭＳ Ｐゴシック" charset="-128"/>
              </a:rPr>
              <a:t>The law enforcement</a:t>
            </a:r>
            <a:r>
              <a:rPr lang="en-US" sz="1100" baseline="0" dirty="0" smtClean="0">
                <a:latin typeface="Arial" charset="0"/>
                <a:ea typeface="ＭＳ Ｐゴシック" charset="-128"/>
                <a:cs typeface="ＭＳ Ｐゴシック" charset="-128"/>
              </a:rPr>
              <a:t> authorities may order any person who has knowledge about the functioning of the computer system and the measures to protect and preserve the computer data therein to provide, as is reasonable, the necessary information, to enable the  undertaking of the search, seizure and examination.</a:t>
            </a:r>
            <a:endParaRPr lang="en-US" sz="1100" dirty="0" smtClean="0">
              <a:latin typeface="Arial" charset="0"/>
              <a:ea typeface="ＭＳ Ｐゴシック" charset="-128"/>
              <a:cs typeface="ＭＳ Ｐゴシック" charset="-128"/>
            </a:endParaRPr>
          </a:p>
          <a:p>
            <a:pPr>
              <a:lnSpc>
                <a:spcPct val="120000"/>
              </a:lnSpc>
              <a:spcBef>
                <a:spcPts val="0"/>
              </a:spcBef>
              <a:buFont typeface="Courier New"/>
              <a:buChar char="o"/>
            </a:pPr>
            <a:endParaRPr lang="en-US" sz="1100" dirty="0" smtClean="0">
              <a:solidFill>
                <a:schemeClr val="tx1">
                  <a:lumMod val="75000"/>
                  <a:lumOff val="25000"/>
                </a:schemeClr>
              </a:solidFill>
              <a:latin typeface="Lucida Sans"/>
              <a:cs typeface="Lucida Sans"/>
            </a:endParaRPr>
          </a:p>
          <a:p>
            <a:pPr lvl="0" rt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r>
              <a:rPr lang="en-US" sz="1200" dirty="0" smtClean="0">
                <a:latin typeface="Arial" charset="0"/>
                <a:ea typeface="ＭＳ Ｐゴシック" charset="-128"/>
                <a:cs typeface="ＭＳ Ｐゴシック" charset="-128"/>
              </a:rPr>
              <a:t>R.A 10175  SEC.15 Search,</a:t>
            </a:r>
            <a:r>
              <a:rPr lang="en-US" sz="1200" baseline="0" dirty="0" smtClean="0">
                <a:latin typeface="Arial" charset="0"/>
                <a:ea typeface="ＭＳ Ｐゴシック" charset="-128"/>
                <a:cs typeface="ＭＳ Ｐゴシック" charset="-128"/>
              </a:rPr>
              <a:t> Seizure and Examination of Computer Data</a:t>
            </a:r>
          </a:p>
          <a:p>
            <a:pPr eaLnBrk="1" hangingPunct="1"/>
            <a:endParaRPr lang="en-US" sz="1200" baseline="0" dirty="0" smtClean="0">
              <a:latin typeface="Arial" charset="0"/>
              <a:ea typeface="ＭＳ Ｐゴシック" charset="-128"/>
              <a:cs typeface="ＭＳ Ｐゴシック" charset="-128"/>
            </a:endParaRPr>
          </a:p>
          <a:p>
            <a:pPr eaLnBrk="1" hangingPunct="1"/>
            <a:r>
              <a:rPr lang="en-US" sz="1200" dirty="0" smtClean="0">
                <a:latin typeface="Arial" charset="0"/>
                <a:ea typeface="ＭＳ Ｐゴシック" charset="-128"/>
                <a:cs typeface="ＭＳ Ｐゴシック" charset="-128"/>
              </a:rPr>
              <a:t>The law enforcement</a:t>
            </a:r>
            <a:r>
              <a:rPr lang="en-US" sz="1200" baseline="0" dirty="0" smtClean="0">
                <a:latin typeface="Arial" charset="0"/>
                <a:ea typeface="ＭＳ Ｐゴシック" charset="-128"/>
                <a:cs typeface="ＭＳ Ｐゴシック" charset="-128"/>
              </a:rPr>
              <a:t> authorities may order any person who has knowledge about the functioning of the computer system and the measures to protect and preserve the computer data therein to provide, as is reasonable, the necessary information, to enable the  undertaking of the search, seizure and examination.</a:t>
            </a:r>
            <a:endParaRPr lang="en-US" sz="1200" dirty="0" smtClean="0">
              <a:latin typeface="Arial" charset="0"/>
              <a:ea typeface="ＭＳ Ｐゴシック" charset="-128"/>
              <a:cs typeface="ＭＳ Ｐゴシック" charset="-128"/>
            </a:endParaRPr>
          </a:p>
          <a:p>
            <a:pPr>
              <a:lnSpc>
                <a:spcPct val="120000"/>
              </a:lnSpc>
              <a:spcBef>
                <a:spcPts val="0"/>
              </a:spcBef>
              <a:buFont typeface="Courier New"/>
              <a:buChar char="o"/>
            </a:pPr>
            <a:endParaRPr lang="en-US" sz="1200" dirty="0" smtClean="0">
              <a:solidFill>
                <a:schemeClr val="tx1">
                  <a:lumMod val="75000"/>
                  <a:lumOff val="25000"/>
                </a:schemeClr>
              </a:solidFill>
              <a:latin typeface="Lucida Sans"/>
              <a:cs typeface="Lucida Sans"/>
            </a:endParaRPr>
          </a:p>
          <a:p>
            <a:pPr>
              <a:lnSpc>
                <a:spcPct val="120000"/>
              </a:lnSpc>
              <a:spcBef>
                <a:spcPts val="0"/>
              </a:spcBef>
              <a:buFont typeface="Courier New"/>
              <a:buChar char="o"/>
            </a:pPr>
            <a:endParaRPr lang="en-US" sz="1297" dirty="0" smtClean="0">
              <a:solidFill>
                <a:schemeClr val="tx1">
                  <a:lumMod val="75000"/>
                  <a:lumOff val="25000"/>
                </a:schemeClr>
              </a:solidFill>
              <a:latin typeface="Lucida Sans"/>
              <a:cs typeface="Lucida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613" y="8685213"/>
            <a:ext cx="2971800" cy="457200"/>
          </a:xfrm>
          <a:prstGeom prst="rect">
            <a:avLst/>
          </a:prstGeom>
          <a:noFill/>
        </p:spPr>
        <p:txBody>
          <a:bodyPr/>
          <a:lstStyle/>
          <a:p>
            <a:fld id="{D90D17A1-DB17-B94D-9C77-DFD690EB6090}" type="slidenum">
              <a:rPr lang="en-US"/>
              <a:pPr/>
              <a:t>15</a:t>
            </a:fld>
            <a:endParaRPr lang="en-US"/>
          </a:p>
        </p:txBody>
      </p:sp>
      <p:sp>
        <p:nvSpPr>
          <p:cNvPr id="47107" name="Rectangle 2"/>
          <p:cNvSpPr>
            <a:spLocks noGrp="1" noRot="1" noChangeAspect="1" noChangeArrowheads="1" noTextEdit="1"/>
          </p:cNvSpPr>
          <p:nvPr>
            <p:ph type="sldImg"/>
          </p:nvPr>
        </p:nvSpPr>
        <p:spPr>
          <a:xfrm>
            <a:off x="1143000" y="685800"/>
            <a:ext cx="4572000" cy="3429000"/>
          </a:xfrm>
          <a:ln/>
        </p:spPr>
      </p:sp>
      <p:sp>
        <p:nvSpPr>
          <p:cNvPr id="47108" name="Rectangle 3"/>
          <p:cNvSpPr>
            <a:spLocks noGrp="1" noChangeArrowheads="1"/>
          </p:cNvSpPr>
          <p:nvPr>
            <p:ph type="body" idx="1"/>
          </p:nvPr>
        </p:nvSpPr>
        <p:spPr>
          <a:noFill/>
          <a:ln/>
        </p:spPr>
        <p:txBody>
          <a:bodyPr/>
          <a:lstStyle/>
          <a:p>
            <a:pPr eaLnBrk="1" hangingPunct="1"/>
            <a:endParaRPr lang="en-US">
              <a:latin typeface="Arial" charset="0"/>
              <a:ea typeface="ＭＳ Ｐゴシック" charset="-128"/>
              <a:cs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1">
              <a:lnSpc>
                <a:spcPct val="90000"/>
              </a:lnSpc>
              <a:buFont typeface="Courier New"/>
              <a:buChar char="o"/>
            </a:pPr>
            <a:r>
              <a:rPr lang="en-US" sz="2400" kern="1200" dirty="0" smtClean="0">
                <a:solidFill>
                  <a:schemeClr val="tx1">
                    <a:lumMod val="75000"/>
                    <a:lumOff val="25000"/>
                  </a:schemeClr>
                </a:solidFill>
                <a:latin typeface="+mn-lt"/>
                <a:ea typeface="+mn-ea"/>
                <a:cs typeface="+mn-cs"/>
              </a:rPr>
              <a:t>Identification</a:t>
            </a:r>
          </a:p>
          <a:p>
            <a:pPr lvl="2">
              <a:lnSpc>
                <a:spcPct val="90000"/>
              </a:lnSpc>
              <a:buFont typeface="Courier New"/>
              <a:buChar char="o"/>
            </a:pPr>
            <a:r>
              <a:rPr lang="en-US" sz="1100" kern="1200" dirty="0" smtClean="0">
                <a:solidFill>
                  <a:schemeClr val="tx1">
                    <a:lumMod val="75000"/>
                    <a:lumOff val="25000"/>
                  </a:schemeClr>
                </a:solidFill>
                <a:latin typeface="+mn-lt"/>
                <a:ea typeface="ＭＳ Ｐゴシック" charset="-128"/>
                <a:cs typeface="+mn-cs"/>
              </a:rPr>
              <a:t>This step involves identifying what type of storage media and what data or information could be recovered relative to the investigation or case.</a:t>
            </a:r>
          </a:p>
          <a:p>
            <a:pPr lvl="2">
              <a:lnSpc>
                <a:spcPct val="90000"/>
              </a:lnSpc>
              <a:buFont typeface="Courier New"/>
              <a:buChar char="o"/>
            </a:pPr>
            <a:endParaRPr lang="en-US" sz="1100" kern="1200" dirty="0" smtClean="0">
              <a:solidFill>
                <a:schemeClr val="tx1">
                  <a:lumMod val="75000"/>
                  <a:lumOff val="25000"/>
                </a:schemeClr>
              </a:solidFill>
              <a:latin typeface="+mn-lt"/>
              <a:ea typeface="ＭＳ Ｐゴシック" charset="-128"/>
              <a:cs typeface="+mn-cs"/>
            </a:endParaRPr>
          </a:p>
          <a:p>
            <a:pPr lvl="2">
              <a:lnSpc>
                <a:spcPct val="90000"/>
              </a:lnSpc>
              <a:buNone/>
            </a:pPr>
            <a:endParaRPr lang="en-US" sz="1800" kern="1200" dirty="0" smtClean="0">
              <a:solidFill>
                <a:schemeClr val="tx1">
                  <a:lumMod val="75000"/>
                  <a:lumOff val="25000"/>
                </a:schemeClr>
              </a:solidFill>
              <a:latin typeface="+mn-lt"/>
              <a:ea typeface="ＭＳ Ｐゴシック" charset="-128"/>
              <a:cs typeface="+mn-cs"/>
            </a:endParaRPr>
          </a:p>
          <a:p>
            <a:pPr lvl="1">
              <a:lnSpc>
                <a:spcPct val="90000"/>
              </a:lnSpc>
              <a:buFont typeface="Courier New"/>
              <a:buChar char="o"/>
            </a:pPr>
            <a:r>
              <a:rPr lang="en-US" sz="2400" kern="1200" dirty="0" smtClean="0">
                <a:solidFill>
                  <a:schemeClr val="tx1">
                    <a:lumMod val="75000"/>
                    <a:lumOff val="25000"/>
                  </a:schemeClr>
                </a:solidFill>
                <a:latin typeface="+mn-lt"/>
                <a:ea typeface="+mn-ea"/>
                <a:cs typeface="+mn-cs"/>
              </a:rPr>
              <a:t>Acquisition/ Imaging</a:t>
            </a:r>
          </a:p>
          <a:p>
            <a:pPr lvl="2">
              <a:lnSpc>
                <a:spcPct val="90000"/>
              </a:lnSpc>
              <a:buFont typeface="Courier New"/>
              <a:buChar char="o"/>
            </a:pPr>
            <a:r>
              <a:rPr lang="en-US" sz="1100" kern="1200" dirty="0" smtClean="0">
                <a:solidFill>
                  <a:srgbClr val="404040"/>
                </a:solidFill>
                <a:latin typeface="+mn-lt"/>
                <a:ea typeface="ＭＳ Ｐゴシック" charset="-128"/>
                <a:cs typeface="+mn-cs"/>
              </a:rPr>
              <a:t>Physically or remotely obtaining possession of the computer data from the original digital storage media through digital forensic imaging process.</a:t>
            </a:r>
          </a:p>
          <a:p>
            <a:pPr lvl="2">
              <a:lnSpc>
                <a:spcPct val="90000"/>
              </a:lnSpc>
              <a:buFont typeface="Courier New"/>
              <a:buChar char="o"/>
            </a:pPr>
            <a:endParaRPr lang="en-US" sz="1100" kern="1200" dirty="0" smtClean="0">
              <a:solidFill>
                <a:srgbClr val="404040"/>
              </a:solidFill>
              <a:latin typeface="+mn-lt"/>
              <a:ea typeface="ＭＳ Ｐゴシック" charset="-128"/>
              <a:cs typeface="+mn-cs"/>
            </a:endParaRPr>
          </a:p>
          <a:p>
            <a:pPr marL="635000" lvl="2" indent="228600">
              <a:lnSpc>
                <a:spcPct val="90000"/>
              </a:lnSpc>
              <a:buFont typeface="Courier New"/>
              <a:buChar char="o"/>
            </a:pPr>
            <a:r>
              <a:rPr lang="en-US" sz="1100" kern="1200" dirty="0" smtClean="0">
                <a:solidFill>
                  <a:srgbClr val="404040"/>
                </a:solidFill>
                <a:latin typeface="+mn-lt"/>
                <a:ea typeface="+mn-ea"/>
                <a:cs typeface="+mn-cs"/>
              </a:rPr>
              <a:t>Imaging is the second phase and requires </a:t>
            </a:r>
          </a:p>
          <a:p>
            <a:pPr marL="635000" lvl="2" indent="228600">
              <a:lnSpc>
                <a:spcPct val="90000"/>
              </a:lnSpc>
              <a:buNone/>
            </a:pPr>
            <a:r>
              <a:rPr lang="en-US" sz="1100" kern="1200" dirty="0" smtClean="0">
                <a:solidFill>
                  <a:srgbClr val="404040"/>
                </a:solidFill>
                <a:latin typeface="+mn-lt"/>
                <a:ea typeface="+mn-ea"/>
                <a:cs typeface="+mn-cs"/>
              </a:rPr>
              <a:t>forensically-sound procedures and validated tools.</a:t>
            </a:r>
          </a:p>
          <a:p>
            <a:pPr lvl="2">
              <a:lnSpc>
                <a:spcPct val="90000"/>
              </a:lnSpc>
              <a:buFont typeface="Courier New"/>
              <a:buChar char="o"/>
            </a:pPr>
            <a:endParaRPr lang="en-US" sz="1100" kern="1200" dirty="0" smtClean="0">
              <a:solidFill>
                <a:srgbClr val="404040"/>
              </a:solidFill>
              <a:latin typeface="+mn-lt"/>
              <a:ea typeface="ＭＳ Ｐゴシック" charset="-128"/>
              <a:cs typeface="+mn-cs"/>
            </a:endParaRPr>
          </a:p>
          <a:p>
            <a:pPr lvl="2">
              <a:lnSpc>
                <a:spcPct val="90000"/>
              </a:lnSpc>
              <a:buFont typeface="Courier New"/>
              <a:buChar char="o"/>
            </a:pPr>
            <a:r>
              <a:rPr lang="en-US" sz="1100" kern="1200" dirty="0" smtClean="0">
                <a:solidFill>
                  <a:srgbClr val="404040"/>
                </a:solidFill>
                <a:latin typeface="+mn-lt"/>
                <a:ea typeface="ＭＳ Ｐゴシック" charset="-128"/>
                <a:cs typeface="+mn-cs"/>
              </a:rPr>
              <a:t>This should be processed by trained digital forensic examiner using validated hardware and software tools.</a:t>
            </a:r>
          </a:p>
          <a:p>
            <a:pPr lvl="2">
              <a:lnSpc>
                <a:spcPct val="90000"/>
              </a:lnSpc>
              <a:buFont typeface="Courier New"/>
              <a:buChar char="o"/>
            </a:pPr>
            <a:endParaRPr lang="en-US" sz="1800" kern="1200" dirty="0" smtClean="0">
              <a:solidFill>
                <a:srgbClr val="404040"/>
              </a:solidFill>
              <a:latin typeface="+mn-lt"/>
              <a:ea typeface="ＭＳ Ｐゴシック" charset="-128"/>
              <a:cs typeface="+mn-cs"/>
            </a:endParaRPr>
          </a:p>
          <a:p>
            <a:pPr marL="627063" lvl="2" indent="0">
              <a:lnSpc>
                <a:spcPct val="90000"/>
              </a:lnSpc>
              <a:buFont typeface="Courier New"/>
              <a:buChar char="o"/>
            </a:pPr>
            <a:endParaRPr lang="en-US" sz="800" kern="1200" dirty="0" smtClean="0">
              <a:solidFill>
                <a:schemeClr val="tx1">
                  <a:lumMod val="75000"/>
                  <a:lumOff val="25000"/>
                </a:schemeClr>
              </a:solidFill>
              <a:latin typeface="+mn-lt"/>
              <a:ea typeface="ＭＳ Ｐゴシック" charset="-128"/>
              <a:cs typeface="+mn-cs"/>
            </a:endParaRPr>
          </a:p>
          <a:p>
            <a:pPr marL="627063" lvl="2" indent="0">
              <a:lnSpc>
                <a:spcPct val="90000"/>
              </a:lnSpc>
              <a:buFont typeface="Courier New"/>
              <a:buChar char="o"/>
            </a:pPr>
            <a:endParaRPr lang="en-US" sz="800" kern="1200" dirty="0" smtClean="0">
              <a:solidFill>
                <a:schemeClr val="tx1">
                  <a:lumMod val="75000"/>
                  <a:lumOff val="25000"/>
                </a:schemeClr>
              </a:solidFill>
              <a:latin typeface="+mn-lt"/>
              <a:ea typeface="ＭＳ Ｐゴシック" charset="-128"/>
              <a:cs typeface="+mn-cs"/>
            </a:endParaRPr>
          </a:p>
          <a:p>
            <a:pPr lvl="1">
              <a:lnSpc>
                <a:spcPct val="90000"/>
              </a:lnSpc>
              <a:buFont typeface="Courier New"/>
              <a:buChar char="o"/>
            </a:pPr>
            <a:r>
              <a:rPr lang="en-US" sz="2400" kern="1200" dirty="0" smtClean="0">
                <a:solidFill>
                  <a:schemeClr val="tx1">
                    <a:lumMod val="75000"/>
                    <a:lumOff val="25000"/>
                  </a:schemeClr>
                </a:solidFill>
                <a:latin typeface="+mn-lt"/>
                <a:ea typeface="+mn-ea"/>
                <a:cs typeface="+mn-cs"/>
              </a:rPr>
              <a:t>Analysis</a:t>
            </a:r>
          </a:p>
          <a:p>
            <a:pPr lvl="2">
              <a:lnSpc>
                <a:spcPct val="90000"/>
              </a:lnSpc>
              <a:buFont typeface="Courier New"/>
              <a:buChar char="o"/>
            </a:pPr>
            <a:r>
              <a:rPr lang="en-US" sz="1800" kern="1200" dirty="0" smtClean="0">
                <a:solidFill>
                  <a:schemeClr val="tx1">
                    <a:lumMod val="75000"/>
                    <a:lumOff val="25000"/>
                  </a:schemeClr>
                </a:solidFill>
                <a:latin typeface="+mn-lt"/>
                <a:ea typeface="ＭＳ Ｐゴシック" charset="-128"/>
                <a:cs typeface="+mn-cs"/>
              </a:rPr>
              <a:t>Evaluating the information or data recovered from the storage media evidence to determine if and how it could be used against the suspect.</a:t>
            </a:r>
          </a:p>
          <a:p>
            <a:pPr lvl="2">
              <a:lnSpc>
                <a:spcPct val="90000"/>
              </a:lnSpc>
              <a:buFont typeface="Courier New"/>
              <a:buChar char="o"/>
            </a:pPr>
            <a:endParaRPr lang="en-US" sz="1800" kern="1200" dirty="0" smtClean="0">
              <a:solidFill>
                <a:srgbClr val="404040"/>
              </a:solidFill>
              <a:latin typeface="+mn-lt"/>
              <a:ea typeface="ＭＳ Ｐゴシック" charset="-128"/>
              <a:cs typeface="+mn-cs"/>
            </a:endParaRPr>
          </a:p>
          <a:p>
            <a:pPr algn="l"/>
            <a:r>
              <a:rPr lang="en-US" altLang="en-US" dirty="0" smtClean="0">
                <a:latin typeface="+mn-lt"/>
              </a:rPr>
              <a:t>Analyzing  </a:t>
            </a:r>
          </a:p>
          <a:p>
            <a:pPr algn="l"/>
            <a:r>
              <a:rPr lang="en-US" altLang="en-US" b="1" dirty="0" smtClean="0">
                <a:latin typeface="+mn-lt"/>
              </a:rPr>
              <a:t>digital information</a:t>
            </a:r>
          </a:p>
          <a:p>
            <a:pPr algn="l"/>
            <a:endParaRPr lang="en-US" altLang="en-US" b="1" dirty="0" smtClean="0">
              <a:latin typeface="+mn-lt"/>
            </a:endParaRPr>
          </a:p>
          <a:p>
            <a:pPr algn="l"/>
            <a:r>
              <a:rPr lang="en-US" altLang="en-US" dirty="0" smtClean="0"/>
              <a:t>Identifying traces of </a:t>
            </a:r>
          </a:p>
          <a:p>
            <a:pPr algn="l"/>
            <a:r>
              <a:rPr lang="en-US" altLang="en-US" b="1" dirty="0" smtClean="0"/>
              <a:t>network / computer intrusion</a:t>
            </a:r>
            <a:endParaRPr lang="en-US" altLang="en-US" dirty="0" smtClean="0"/>
          </a:p>
          <a:p>
            <a:pPr algn="l"/>
            <a:endParaRPr lang="en-US" altLang="en-US" dirty="0" smtClean="0">
              <a:latin typeface="+mn-lt"/>
            </a:endParaRPr>
          </a:p>
          <a:p>
            <a:pPr algn="l"/>
            <a:r>
              <a:rPr lang="en-US" altLang="en-US" dirty="0" smtClean="0"/>
              <a:t>Identifying &amp; examining </a:t>
            </a:r>
          </a:p>
          <a:p>
            <a:pPr algn="l"/>
            <a:r>
              <a:rPr lang="en-US" altLang="en-US" b="1" dirty="0" smtClean="0"/>
              <a:t>malicious files</a:t>
            </a:r>
            <a:r>
              <a:rPr lang="en-US" altLang="en-US" dirty="0" smtClean="0"/>
              <a:t>.</a:t>
            </a:r>
          </a:p>
          <a:p>
            <a:pPr algn="l"/>
            <a:endParaRPr lang="en-US" altLang="en-US" dirty="0" smtClean="0"/>
          </a:p>
          <a:p>
            <a:pPr algn="l"/>
            <a:r>
              <a:rPr lang="en-US" altLang="en-US" dirty="0" smtClean="0"/>
              <a:t>Employing techniques to </a:t>
            </a:r>
          </a:p>
          <a:p>
            <a:pPr algn="l"/>
            <a:r>
              <a:rPr lang="en-US" altLang="en-US" b="1" dirty="0" smtClean="0"/>
              <a:t>crack file &amp; system passwords</a:t>
            </a:r>
            <a:r>
              <a:rPr lang="en-US" altLang="en-US" dirty="0" smtClean="0"/>
              <a:t>.</a:t>
            </a:r>
          </a:p>
          <a:p>
            <a:pPr algn="l"/>
            <a:endParaRPr lang="en-US" altLang="en-US" dirty="0" smtClean="0"/>
          </a:p>
          <a:p>
            <a:pPr algn="l"/>
            <a:r>
              <a:rPr lang="en-US" altLang="en-US" dirty="0" smtClean="0"/>
              <a:t>Detecting </a:t>
            </a:r>
          </a:p>
          <a:p>
            <a:pPr algn="l"/>
            <a:r>
              <a:rPr lang="en-US" altLang="en-US" b="1" dirty="0" smtClean="0"/>
              <a:t>Steganography</a:t>
            </a:r>
          </a:p>
          <a:p>
            <a:pPr algn="l"/>
            <a:endParaRPr lang="en-US" altLang="en-US" b="1" dirty="0" smtClean="0"/>
          </a:p>
          <a:p>
            <a:pPr algn="l">
              <a:lnSpc>
                <a:spcPct val="80000"/>
              </a:lnSpc>
              <a:spcBef>
                <a:spcPts val="600"/>
              </a:spcBef>
              <a:buClr>
                <a:schemeClr val="accent1"/>
              </a:buClr>
              <a:buSzPct val="80000"/>
            </a:pPr>
            <a:r>
              <a:rPr lang="en-US" altLang="en-US" dirty="0" smtClean="0"/>
              <a:t>Recovering </a:t>
            </a:r>
            <a:r>
              <a:rPr lang="en-US" altLang="en-US" b="1" dirty="0" smtClean="0"/>
              <a:t>deleted, </a:t>
            </a:r>
          </a:p>
          <a:p>
            <a:pPr algn="l">
              <a:lnSpc>
                <a:spcPct val="80000"/>
              </a:lnSpc>
              <a:spcBef>
                <a:spcPts val="600"/>
              </a:spcBef>
              <a:buClr>
                <a:schemeClr val="accent1"/>
              </a:buClr>
              <a:buSzPct val="80000"/>
            </a:pPr>
            <a:r>
              <a:rPr lang="en-US" altLang="en-US" b="1" dirty="0" smtClean="0"/>
              <a:t>fragmented &amp; corrupted data</a:t>
            </a:r>
          </a:p>
          <a:p>
            <a:pPr algn="l">
              <a:lnSpc>
                <a:spcPct val="80000"/>
              </a:lnSpc>
              <a:spcBef>
                <a:spcPts val="600"/>
              </a:spcBef>
              <a:buClr>
                <a:schemeClr val="accent1"/>
              </a:buClr>
              <a:buSzPct val="80000"/>
            </a:pPr>
            <a:endParaRPr lang="en-US" altLang="en-US" b="1" dirty="0" smtClean="0"/>
          </a:p>
          <a:p>
            <a:pPr algn="l">
              <a:lnSpc>
                <a:spcPct val="80000"/>
              </a:lnSpc>
              <a:spcBef>
                <a:spcPts val="600"/>
              </a:spcBef>
              <a:buClr>
                <a:schemeClr val="accent1"/>
              </a:buClr>
              <a:buSzPct val="80000"/>
            </a:pPr>
            <a:r>
              <a:rPr lang="en-US" altLang="en-US" dirty="0" smtClean="0"/>
              <a:t>Analyzing </a:t>
            </a:r>
            <a:r>
              <a:rPr lang="en-US" altLang="en-US" b="1" dirty="0" smtClean="0"/>
              <a:t>Online Activities</a:t>
            </a:r>
          </a:p>
          <a:p>
            <a:pPr algn="l">
              <a:lnSpc>
                <a:spcPct val="80000"/>
              </a:lnSpc>
              <a:spcBef>
                <a:spcPts val="600"/>
              </a:spcBef>
              <a:buClr>
                <a:schemeClr val="accent1"/>
              </a:buClr>
              <a:buSzPct val="80000"/>
            </a:pPr>
            <a:endParaRPr lang="en-US" altLang="en-US" dirty="0" smtClean="0"/>
          </a:p>
          <a:p>
            <a:pPr algn="l"/>
            <a:endParaRPr lang="en-US" altLang="en-US" dirty="0" smtClean="0"/>
          </a:p>
          <a:p>
            <a:pPr algn="l"/>
            <a:endParaRPr lang="en-US" altLang="en-US" dirty="0" smtClean="0"/>
          </a:p>
          <a:p>
            <a:pPr lvl="1">
              <a:buFont typeface="Courier New"/>
              <a:buChar char="o"/>
            </a:pPr>
            <a:r>
              <a:rPr lang="en-US" sz="2400" kern="1200" dirty="0" smtClean="0">
                <a:solidFill>
                  <a:schemeClr val="tx1">
                    <a:lumMod val="75000"/>
                    <a:lumOff val="25000"/>
                  </a:schemeClr>
                </a:solidFill>
                <a:latin typeface="+mn-lt"/>
                <a:ea typeface="+mn-ea"/>
                <a:cs typeface="+mn-cs"/>
              </a:rPr>
              <a:t>Reporting</a:t>
            </a:r>
          </a:p>
          <a:p>
            <a:pPr lvl="2">
              <a:buFont typeface="Courier New"/>
              <a:buChar char="o"/>
            </a:pPr>
            <a:r>
              <a:rPr lang="en-US" sz="1100" kern="1200" dirty="0" smtClean="0">
                <a:solidFill>
                  <a:schemeClr val="tx1">
                    <a:lumMod val="75000"/>
                    <a:lumOff val="25000"/>
                  </a:schemeClr>
                </a:solidFill>
                <a:latin typeface="+mn-lt"/>
                <a:ea typeface="ＭＳ Ｐゴシック" charset="-128"/>
                <a:cs typeface="+mn-cs"/>
              </a:rPr>
              <a:t>Once the analysis is complete, a report is generated. This report may be a written report, oral testimony, or some combination of the two.</a:t>
            </a:r>
          </a:p>
          <a:p>
            <a:pPr lvl="2">
              <a:buNone/>
            </a:pPr>
            <a:endParaRPr lang="en-US" sz="1800" kern="1200" dirty="0" smtClean="0">
              <a:solidFill>
                <a:schemeClr val="tx1">
                  <a:lumMod val="75000"/>
                  <a:lumOff val="25000"/>
                </a:schemeClr>
              </a:solidFill>
              <a:latin typeface="+mn-lt"/>
              <a:ea typeface="ＭＳ Ｐゴシック" charset="-128"/>
              <a:cs typeface="+mn-cs"/>
            </a:endParaRPr>
          </a:p>
          <a:p>
            <a:pPr algn="l"/>
            <a:endParaRPr lang="en-US" altLang="en-US" dirty="0" smtClean="0"/>
          </a:p>
          <a:p>
            <a:pPr algn="l"/>
            <a:endParaRPr lang="en-US" altLang="en-US" dirty="0" smtClean="0"/>
          </a:p>
          <a:p>
            <a:pPr lvl="1">
              <a:buFont typeface="Courier New"/>
              <a:buChar char="o"/>
            </a:pPr>
            <a:r>
              <a:rPr lang="en-US" sz="2400" kern="1200" dirty="0" smtClean="0">
                <a:solidFill>
                  <a:schemeClr val="tx1">
                    <a:lumMod val="75000"/>
                    <a:lumOff val="25000"/>
                  </a:schemeClr>
                </a:solidFill>
                <a:latin typeface="+mn-lt"/>
                <a:ea typeface="+mn-ea"/>
                <a:cs typeface="+mn-cs"/>
              </a:rPr>
              <a:t>Court Presentation</a:t>
            </a:r>
          </a:p>
          <a:p>
            <a:pPr lvl="2">
              <a:buFont typeface="Courier New"/>
              <a:buChar char="o"/>
            </a:pPr>
            <a:r>
              <a:rPr lang="en-US" sz="1100" kern="1200" dirty="0" smtClean="0">
                <a:solidFill>
                  <a:schemeClr val="tx1">
                    <a:lumMod val="75000"/>
                    <a:lumOff val="25000"/>
                  </a:schemeClr>
                </a:solidFill>
                <a:latin typeface="+mn-lt"/>
                <a:ea typeface="ＭＳ Ｐゴシック" charset="-128"/>
                <a:cs typeface="+mn-cs"/>
              </a:rPr>
              <a:t>This step involves the presentation of evidence discovered, in a manner which is understood by lawyers, non technically staff/management, and suitable as evidence as determined by the rules on electronic evidence or any related law.</a:t>
            </a:r>
          </a:p>
          <a:p>
            <a:pPr algn="l"/>
            <a:endParaRPr lang="en-US" altLang="en-US" dirty="0" smtClean="0"/>
          </a:p>
          <a:p>
            <a:pPr algn="l"/>
            <a:endParaRPr lang="en-US" altLang="en-US" dirty="0" smtClean="0">
              <a:latin typeface="+mn-lt"/>
            </a:endParaRPr>
          </a:p>
          <a:p>
            <a:pPr algn="ctr"/>
            <a:endParaRPr lang="en-US" altLang="en-US" dirty="0" smtClean="0">
              <a:latin typeface="+mn-lt"/>
            </a:endParaRPr>
          </a:p>
          <a:p>
            <a:pPr eaLnBrk="1" hangingPunct="1"/>
            <a:endParaRPr lang="en-US" dirty="0" smtClean="0">
              <a:latin typeface="Arial" charset="0"/>
              <a:ea typeface="ＭＳ Ｐゴシック" charset="-128"/>
              <a:cs typeface="ＭＳ Ｐゴシック" charset="-128"/>
            </a:endParaRPr>
          </a:p>
          <a:p>
            <a:pPr lvl="2">
              <a:lnSpc>
                <a:spcPct val="90000"/>
              </a:lnSpc>
              <a:buNone/>
            </a:pPr>
            <a:endParaRPr lang="en-US" sz="1800" kern="1200" dirty="0" smtClean="0">
              <a:solidFill>
                <a:srgbClr val="404040"/>
              </a:solidFill>
              <a:latin typeface="+mn-lt"/>
              <a:ea typeface="ＭＳ Ｐゴシック" charset="-128"/>
              <a:cs typeface="+mn-cs"/>
            </a:endParaRPr>
          </a:p>
          <a:p>
            <a:pPr lvl="2">
              <a:lnSpc>
                <a:spcPct val="90000"/>
              </a:lnSpc>
              <a:buFont typeface="Courier New"/>
              <a:buNone/>
            </a:pPr>
            <a:endParaRPr lang="en-US" sz="1100" kern="1200" dirty="0" smtClean="0">
              <a:solidFill>
                <a:schemeClr val="tx1">
                  <a:lumMod val="75000"/>
                  <a:lumOff val="25000"/>
                </a:schemeClr>
              </a:solidFill>
              <a:latin typeface="+mn-lt"/>
              <a:ea typeface="ＭＳ Ｐゴシック" charset="-128"/>
              <a:cs typeface="+mn-cs"/>
            </a:endParaRPr>
          </a:p>
          <a:p>
            <a:pPr eaLnBrk="1" hangingPunct="1"/>
            <a:endParaRPr lang="en-US" dirty="0" smtClean="0">
              <a:latin typeface="Arial" charset="0"/>
              <a:ea typeface="ＭＳ Ｐゴシック" charset="-128"/>
              <a:cs typeface="ＭＳ Ｐゴシック" charset="-128"/>
            </a:endParaRPr>
          </a:p>
          <a:p>
            <a:pPr eaLnBrk="1" hangingPunct="1"/>
            <a:endParaRPr lang="en-US" dirty="0" smtClean="0">
              <a:latin typeface="Arial" charset="0"/>
              <a:ea typeface="ＭＳ Ｐゴシック" charset="-128"/>
              <a:cs typeface="ＭＳ Ｐゴシック" charset="-128"/>
            </a:endParaRPr>
          </a:p>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Identification</a:t>
            </a:r>
            <a:r>
              <a:rPr lang="en-US" baseline="0" dirty="0" smtClean="0"/>
              <a:t> and seizure of electronic evidence, includes identifying what computer peripherals or components that may contain digital information that may use </a:t>
            </a:r>
            <a:r>
              <a:rPr lang="en-US" baseline="0" smtClean="0"/>
              <a:t>as evidence.</a:t>
            </a:r>
            <a:endParaRPr lang="en-US" smtClean="0"/>
          </a:p>
          <a:p>
            <a:pPr lvl="0">
              <a:spcBef>
                <a:spcPts val="0"/>
              </a:spcBef>
              <a:buNone/>
            </a:pPr>
            <a:endParaRPr lang="en-US" dirty="0" smtClean="0"/>
          </a:p>
          <a:p>
            <a:pPr lvl="0">
              <a:spcBef>
                <a:spcPts val="0"/>
              </a:spcBef>
              <a:buNone/>
            </a:pPr>
            <a:r>
              <a:rPr lang="en-US" dirty="0" smtClean="0"/>
              <a:t>Digital Forensic Principles includes identification and collection of evidence, preservation and acquisition of evidence, examination and analysis, reporting and court presentation.</a:t>
            </a:r>
          </a:p>
          <a:p>
            <a:pPr lvl="0">
              <a:spcBef>
                <a:spcPts val="0"/>
              </a:spcBef>
              <a:buNone/>
            </a:pPr>
            <a:endParaRPr lang="en-US" dirty="0" smtClean="0"/>
          </a:p>
          <a:p>
            <a:pPr lvl="0">
              <a:spcBef>
                <a:spcPts val="0"/>
              </a:spcBef>
              <a:buNone/>
            </a:pPr>
            <a:r>
              <a:rPr lang="en-US" dirty="0" smtClean="0"/>
              <a:t>Techniques</a:t>
            </a:r>
            <a:r>
              <a:rPr lang="en-US" baseline="0" dirty="0" smtClean="0"/>
              <a:t> for searching  and identifying evidence, this includes hash analysis, signature analysis, recovering of deleted files, windows artifacts, internet artifacts etc..</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00184" y="1360350"/>
            <a:ext cx="5807399" cy="1546500"/>
          </a:xfrm>
          <a:prstGeom prst="rect">
            <a:avLst/>
          </a:prstGeom>
        </p:spPr>
        <p:txBody>
          <a:bodyPr lIns="91425" tIns="91425" rIns="91425" bIns="91425" anchor="t" anchorCtr="0"/>
          <a:lstStyle>
            <a:lvl1pPr lvl="0">
              <a:spcBef>
                <a:spcPts val="0"/>
              </a:spcBef>
              <a:buClr>
                <a:srgbClr val="0091EA"/>
              </a:buClr>
              <a:buSzPct val="100000"/>
              <a:defRPr sz="6000" b="1">
                <a:solidFill>
                  <a:srgbClr val="0091EA"/>
                </a:solidFill>
              </a:defRPr>
            </a:lvl1pPr>
            <a:lvl2pPr lvl="1">
              <a:spcBef>
                <a:spcPts val="0"/>
              </a:spcBef>
              <a:buClr>
                <a:srgbClr val="0091EA"/>
              </a:buClr>
              <a:buSzPct val="100000"/>
              <a:defRPr sz="6000" b="1">
                <a:solidFill>
                  <a:srgbClr val="0091EA"/>
                </a:solidFill>
              </a:defRPr>
            </a:lvl2pPr>
            <a:lvl3pPr lvl="2">
              <a:spcBef>
                <a:spcPts val="0"/>
              </a:spcBef>
              <a:buClr>
                <a:srgbClr val="0091EA"/>
              </a:buClr>
              <a:buSzPct val="100000"/>
              <a:defRPr sz="6000" b="1">
                <a:solidFill>
                  <a:srgbClr val="0091EA"/>
                </a:solidFill>
              </a:defRPr>
            </a:lvl3pPr>
            <a:lvl4pPr lvl="3">
              <a:spcBef>
                <a:spcPts val="0"/>
              </a:spcBef>
              <a:buClr>
                <a:srgbClr val="0091EA"/>
              </a:buClr>
              <a:buSzPct val="100000"/>
              <a:defRPr sz="6000" b="1">
                <a:solidFill>
                  <a:srgbClr val="0091EA"/>
                </a:solidFill>
              </a:defRPr>
            </a:lvl4pPr>
            <a:lvl5pPr lvl="4">
              <a:spcBef>
                <a:spcPts val="0"/>
              </a:spcBef>
              <a:buClr>
                <a:srgbClr val="0091EA"/>
              </a:buClr>
              <a:buSzPct val="100000"/>
              <a:defRPr sz="6000" b="1">
                <a:solidFill>
                  <a:srgbClr val="0091EA"/>
                </a:solidFill>
              </a:defRPr>
            </a:lvl5pPr>
            <a:lvl6pPr lvl="5">
              <a:spcBef>
                <a:spcPts val="0"/>
              </a:spcBef>
              <a:buClr>
                <a:srgbClr val="0091EA"/>
              </a:buClr>
              <a:buSzPct val="100000"/>
              <a:defRPr sz="6000" b="1">
                <a:solidFill>
                  <a:srgbClr val="0091EA"/>
                </a:solidFill>
              </a:defRPr>
            </a:lvl6pPr>
            <a:lvl7pPr lvl="6">
              <a:spcBef>
                <a:spcPts val="0"/>
              </a:spcBef>
              <a:buClr>
                <a:srgbClr val="0091EA"/>
              </a:buClr>
              <a:buSzPct val="100000"/>
              <a:defRPr sz="6000" b="1">
                <a:solidFill>
                  <a:srgbClr val="0091EA"/>
                </a:solidFill>
              </a:defRPr>
            </a:lvl7pPr>
            <a:lvl8pPr lvl="7">
              <a:spcBef>
                <a:spcPts val="0"/>
              </a:spcBef>
              <a:buClr>
                <a:srgbClr val="0091EA"/>
              </a:buClr>
              <a:buSzPct val="100000"/>
              <a:defRPr sz="6000" b="1">
                <a:solidFill>
                  <a:srgbClr val="0091EA"/>
                </a:solidFill>
              </a:defRPr>
            </a:lvl8pPr>
            <a:lvl9pPr lvl="8">
              <a:spcBef>
                <a:spcPts val="0"/>
              </a:spcBef>
              <a:buClr>
                <a:srgbClr val="0091EA"/>
              </a:buClr>
              <a:buSzPct val="100000"/>
              <a:defRPr sz="6000" b="1">
                <a:solidFill>
                  <a:srgbClr val="0091EA"/>
                </a:solidFill>
              </a:defRPr>
            </a:lvl9pPr>
          </a:lstStyle>
          <a:p>
            <a:endParaRPr/>
          </a:p>
        </p:txBody>
      </p:sp>
      <p:sp>
        <p:nvSpPr>
          <p:cNvPr id="10" name="Shape 10"/>
          <p:cNvSpPr/>
          <p:nvPr/>
        </p:nvSpPr>
        <p:spPr>
          <a:xfrm>
            <a:off x="6897625" y="619995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7454375" y="56388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8827727" y="4597553"/>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8677050" y="6577875"/>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2972225" y="633400"/>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579634" y="337347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311843" y="791518"/>
            <a:ext cx="126900" cy="126900"/>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26321" y="133987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8104500" y="4963100"/>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8803950" y="5654656"/>
            <a:ext cx="190200" cy="1905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196310" y="1990890"/>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1738050" y="271321"/>
            <a:ext cx="253800" cy="2538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771658" y="250448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4271583" y="474825"/>
            <a:ext cx="75899" cy="75899"/>
          </a:xfrm>
          <a:prstGeom prst="ellipse">
            <a:avLst/>
          </a:prstGeom>
          <a:solidFill>
            <a:srgbClr val="0091EA"/>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7729213" y="6127437"/>
            <a:ext cx="253800" cy="254100"/>
          </a:xfrm>
          <a:prstGeom prst="ellipse">
            <a:avLst/>
          </a:prstGeom>
          <a:noFill/>
          <a:ln w="19050" cap="flat" cmpd="sng">
            <a:solidFill>
              <a:srgbClr val="0091EA"/>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1546025" y="2034925"/>
            <a:ext cx="5832600" cy="1546500"/>
          </a:xfrm>
          <a:prstGeom prst="rect">
            <a:avLst/>
          </a:prstGeom>
        </p:spPr>
        <p:txBody>
          <a:bodyPr lIns="91425" tIns="91425" rIns="91425" bIns="91425" anchor="b" anchorCtr="0"/>
          <a:lstStyle>
            <a:lvl1pPr lvl="0" rtl="0">
              <a:spcBef>
                <a:spcPts val="0"/>
              </a:spcBef>
              <a:buSzPct val="100000"/>
              <a:defRPr sz="4800" b="1"/>
            </a:lvl1pPr>
            <a:lvl2pPr lvl="1" rtl="0">
              <a:spcBef>
                <a:spcPts val="0"/>
              </a:spcBef>
              <a:buSzPct val="100000"/>
              <a:defRPr sz="4800" b="1"/>
            </a:lvl2pPr>
            <a:lvl3pPr lvl="2" rtl="0">
              <a:spcBef>
                <a:spcPts val="0"/>
              </a:spcBef>
              <a:buSzPct val="100000"/>
              <a:defRPr sz="4800" b="1"/>
            </a:lvl3pPr>
            <a:lvl4pPr lvl="3" rtl="0">
              <a:spcBef>
                <a:spcPts val="0"/>
              </a:spcBef>
              <a:buSzPct val="100000"/>
              <a:defRPr sz="4800" b="1"/>
            </a:lvl4pPr>
            <a:lvl5pPr lvl="4" rtl="0">
              <a:spcBef>
                <a:spcPts val="0"/>
              </a:spcBef>
              <a:buSzPct val="100000"/>
              <a:defRPr sz="4800" b="1"/>
            </a:lvl5pPr>
            <a:lvl6pPr lvl="5" rtl="0">
              <a:spcBef>
                <a:spcPts val="0"/>
              </a:spcBef>
              <a:buSzPct val="100000"/>
              <a:defRPr sz="4800" b="1"/>
            </a:lvl6pPr>
            <a:lvl7pPr lvl="6" rtl="0">
              <a:spcBef>
                <a:spcPts val="0"/>
              </a:spcBef>
              <a:buSzPct val="100000"/>
              <a:defRPr sz="4800" b="1"/>
            </a:lvl7pPr>
            <a:lvl8pPr lvl="7" rtl="0">
              <a:spcBef>
                <a:spcPts val="0"/>
              </a:spcBef>
              <a:buSzPct val="100000"/>
              <a:defRPr sz="4800" b="1"/>
            </a:lvl8pPr>
            <a:lvl9pPr lvl="8" rtl="0">
              <a:spcBef>
                <a:spcPts val="0"/>
              </a:spcBef>
              <a:buSzPct val="100000"/>
              <a:defRPr sz="4800" b="1"/>
            </a:lvl9pPr>
          </a:lstStyle>
          <a:p>
            <a:endParaRPr/>
          </a:p>
        </p:txBody>
      </p:sp>
      <p:sp>
        <p:nvSpPr>
          <p:cNvPr id="27" name="Shape 27"/>
          <p:cNvSpPr txBox="1">
            <a:spLocks noGrp="1"/>
          </p:cNvSpPr>
          <p:nvPr>
            <p:ph type="subTitle" idx="1"/>
          </p:nvPr>
        </p:nvSpPr>
        <p:spPr>
          <a:xfrm>
            <a:off x="1546025" y="3710548"/>
            <a:ext cx="5832600" cy="1046400"/>
          </a:xfrm>
          <a:prstGeom prst="rect">
            <a:avLst/>
          </a:prstGeom>
        </p:spPr>
        <p:txBody>
          <a:bodyPr lIns="91425" tIns="91425" rIns="91425" bIns="91425" anchor="t" anchorCtr="0"/>
          <a:lstStyle>
            <a:lvl1pPr lvl="0" rtl="0">
              <a:spcBef>
                <a:spcPts val="0"/>
              </a:spcBef>
              <a:buClr>
                <a:srgbClr val="607D8B"/>
              </a:buClr>
              <a:buNone/>
              <a:defRPr>
                <a:solidFill>
                  <a:srgbClr val="607D8B"/>
                </a:solidFill>
              </a:defRPr>
            </a:lvl1pPr>
            <a:lvl2pPr lvl="1" rtl="0">
              <a:spcBef>
                <a:spcPts val="0"/>
              </a:spcBef>
              <a:buClr>
                <a:srgbClr val="607D8B"/>
              </a:buClr>
              <a:buSzPct val="100000"/>
              <a:buNone/>
              <a:defRPr sz="3000">
                <a:solidFill>
                  <a:srgbClr val="607D8B"/>
                </a:solidFill>
              </a:defRPr>
            </a:lvl2pPr>
            <a:lvl3pPr lvl="2" rtl="0">
              <a:spcBef>
                <a:spcPts val="0"/>
              </a:spcBef>
              <a:buClr>
                <a:srgbClr val="607D8B"/>
              </a:buClr>
              <a:buSzPct val="100000"/>
              <a:buNone/>
              <a:defRPr sz="3000">
                <a:solidFill>
                  <a:srgbClr val="607D8B"/>
                </a:solidFill>
              </a:defRPr>
            </a:lvl3pPr>
            <a:lvl4pPr lvl="3" rtl="0">
              <a:spcBef>
                <a:spcPts val="0"/>
              </a:spcBef>
              <a:buClr>
                <a:srgbClr val="607D8B"/>
              </a:buClr>
              <a:buSzPct val="100000"/>
              <a:buNone/>
              <a:defRPr sz="3000">
                <a:solidFill>
                  <a:srgbClr val="607D8B"/>
                </a:solidFill>
              </a:defRPr>
            </a:lvl4pPr>
            <a:lvl5pPr lvl="4" rtl="0">
              <a:spcBef>
                <a:spcPts val="0"/>
              </a:spcBef>
              <a:buClr>
                <a:srgbClr val="607D8B"/>
              </a:buClr>
              <a:buSzPct val="100000"/>
              <a:buNone/>
              <a:defRPr sz="3000">
                <a:solidFill>
                  <a:srgbClr val="607D8B"/>
                </a:solidFill>
              </a:defRPr>
            </a:lvl5pPr>
            <a:lvl6pPr lvl="5" rtl="0">
              <a:spcBef>
                <a:spcPts val="0"/>
              </a:spcBef>
              <a:buClr>
                <a:srgbClr val="607D8B"/>
              </a:buClr>
              <a:buSzPct val="100000"/>
              <a:buNone/>
              <a:defRPr sz="3000">
                <a:solidFill>
                  <a:srgbClr val="607D8B"/>
                </a:solidFill>
              </a:defRPr>
            </a:lvl6pPr>
            <a:lvl7pPr lvl="6" rtl="0">
              <a:spcBef>
                <a:spcPts val="0"/>
              </a:spcBef>
              <a:buClr>
                <a:srgbClr val="607D8B"/>
              </a:buClr>
              <a:buSzPct val="100000"/>
              <a:buNone/>
              <a:defRPr sz="3000">
                <a:solidFill>
                  <a:srgbClr val="607D8B"/>
                </a:solidFill>
              </a:defRPr>
            </a:lvl7pPr>
            <a:lvl8pPr lvl="7" rtl="0">
              <a:spcBef>
                <a:spcPts val="0"/>
              </a:spcBef>
              <a:buClr>
                <a:srgbClr val="607D8B"/>
              </a:buClr>
              <a:buSzPct val="100000"/>
              <a:buNone/>
              <a:defRPr sz="3000">
                <a:solidFill>
                  <a:srgbClr val="607D8B"/>
                </a:solidFill>
              </a:defRPr>
            </a:lvl8pPr>
            <a:lvl9pPr lvl="8" rtl="0">
              <a:spcBef>
                <a:spcPts val="0"/>
              </a:spcBef>
              <a:buClr>
                <a:srgbClr val="607D8B"/>
              </a:buClr>
              <a:buSzPct val="100000"/>
              <a:buNone/>
              <a:defRPr sz="3000">
                <a:solidFill>
                  <a:srgbClr val="607D8B"/>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8"/>
        <p:cNvGrpSpPr/>
        <p:nvPr/>
      </p:nvGrpSpPr>
      <p:grpSpPr>
        <a:xfrm>
          <a:off x="0" y="0"/>
          <a:ext cx="0" cy="0"/>
          <a:chOff x="0" y="0"/>
          <a:chExt cx="0" cy="0"/>
        </a:xfrm>
      </p:grpSpPr>
      <p:pic>
        <p:nvPicPr>
          <p:cNvPr id="29" name="Shape 29" descr="connections-05.png"/>
          <p:cNvPicPr preferRelativeResize="0"/>
          <p:nvPr/>
        </p:nvPicPr>
        <p:blipFill>
          <a:blip r:embed="rId2">
            <a:alphaModFix/>
          </a:blip>
          <a:stretch>
            <a:fillRect/>
          </a:stretch>
        </p:blipFill>
        <p:spPr>
          <a:xfrm rot="10800000" flipH="1">
            <a:off x="5945" y="0"/>
            <a:ext cx="9132108" cy="6857999"/>
          </a:xfrm>
          <a:prstGeom prst="rect">
            <a:avLst/>
          </a:prstGeom>
          <a:noFill/>
          <a:ln>
            <a:noFill/>
          </a:ln>
        </p:spPr>
      </p:pic>
      <p:sp>
        <p:nvSpPr>
          <p:cNvPr id="30" name="Shape 30"/>
          <p:cNvSpPr txBox="1">
            <a:spLocks noGrp="1"/>
          </p:cNvSpPr>
          <p:nvPr>
            <p:ph type="body" idx="1"/>
          </p:nvPr>
        </p:nvSpPr>
        <p:spPr>
          <a:xfrm>
            <a:off x="1215300" y="2501400"/>
            <a:ext cx="6713399" cy="1093199"/>
          </a:xfrm>
          <a:prstGeom prst="rect">
            <a:avLst/>
          </a:prstGeom>
        </p:spPr>
        <p:txBody>
          <a:bodyPr lIns="91425" tIns="91425" rIns="91425" bIns="91425" anchor="t" anchorCtr="0"/>
          <a:lstStyle>
            <a:lvl1pPr lvl="0" algn="ctr" rtl="0">
              <a:spcBef>
                <a:spcPts val="0"/>
              </a:spcBef>
              <a:buClr>
                <a:srgbClr val="263238"/>
              </a:buClr>
              <a:buSzPct val="100000"/>
              <a:defRPr sz="3600" i="1"/>
            </a:lvl1pPr>
            <a:lvl2pPr lvl="1" algn="ctr" rtl="0">
              <a:spcBef>
                <a:spcPts val="0"/>
              </a:spcBef>
              <a:buClr>
                <a:srgbClr val="263238"/>
              </a:buClr>
              <a:buSzPct val="100000"/>
              <a:defRPr sz="3600" i="1"/>
            </a:lvl2pPr>
            <a:lvl3pPr lvl="2" algn="ctr" rtl="0">
              <a:spcBef>
                <a:spcPts val="0"/>
              </a:spcBef>
              <a:buClr>
                <a:srgbClr val="263238"/>
              </a:buClr>
              <a:buSzPct val="100000"/>
              <a:defRPr sz="3600" i="1"/>
            </a:lvl3pPr>
            <a:lvl4pPr lvl="3" algn="ctr" rtl="0">
              <a:spcBef>
                <a:spcPts val="0"/>
              </a:spcBef>
              <a:buClr>
                <a:srgbClr val="263238"/>
              </a:buClr>
              <a:buSzPct val="100000"/>
              <a:defRPr sz="3600" i="1"/>
            </a:lvl4pPr>
            <a:lvl5pPr lvl="4" algn="ctr" rtl="0">
              <a:spcBef>
                <a:spcPts val="0"/>
              </a:spcBef>
              <a:buClr>
                <a:srgbClr val="263238"/>
              </a:buClr>
              <a:buSzPct val="100000"/>
              <a:defRPr sz="3600" i="1"/>
            </a:lvl5pPr>
            <a:lvl6pPr lvl="5" algn="ctr" rtl="0">
              <a:spcBef>
                <a:spcPts val="0"/>
              </a:spcBef>
              <a:buClr>
                <a:srgbClr val="263238"/>
              </a:buClr>
              <a:buSzPct val="100000"/>
              <a:defRPr sz="3600" i="1"/>
            </a:lvl6pPr>
            <a:lvl7pPr lvl="6" algn="ctr" rtl="0">
              <a:spcBef>
                <a:spcPts val="0"/>
              </a:spcBef>
              <a:buClr>
                <a:srgbClr val="263238"/>
              </a:buClr>
              <a:buSzPct val="100000"/>
              <a:defRPr sz="3600" i="1"/>
            </a:lvl7pPr>
            <a:lvl8pPr lvl="7" algn="ctr" rtl="0">
              <a:spcBef>
                <a:spcPts val="0"/>
              </a:spcBef>
              <a:buClr>
                <a:srgbClr val="263238"/>
              </a:buClr>
              <a:buSzPct val="100000"/>
              <a:defRPr sz="3600" i="1"/>
            </a:lvl8pPr>
            <a:lvl9pPr lvl="8" algn="ctr">
              <a:spcBef>
                <a:spcPts val="0"/>
              </a:spcBef>
              <a:buClr>
                <a:srgbClr val="263238"/>
              </a:buClr>
              <a:buSzPct val="100000"/>
              <a:defRPr sz="3600" i="1"/>
            </a:lvl9pPr>
          </a:lstStyle>
          <a:p>
            <a:endParaRPr/>
          </a:p>
        </p:txBody>
      </p:sp>
      <p:grpSp>
        <p:nvGrpSpPr>
          <p:cNvPr id="31" name="Shape 31"/>
          <p:cNvGrpSpPr/>
          <p:nvPr/>
        </p:nvGrpSpPr>
        <p:grpSpPr>
          <a:xfrm>
            <a:off x="3593400" y="1074284"/>
            <a:ext cx="1957200" cy="1093199"/>
            <a:chOff x="3593400" y="1760084"/>
            <a:chExt cx="1957200" cy="1093199"/>
          </a:xfrm>
        </p:grpSpPr>
        <p:sp>
          <p:nvSpPr>
            <p:cNvPr id="32" name="Shape 32"/>
            <p:cNvSpPr txBox="1"/>
            <p:nvPr/>
          </p:nvSpPr>
          <p:spPr>
            <a:xfrm>
              <a:off x="3593400" y="1872096"/>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6000" b="1">
                  <a:solidFill>
                    <a:srgbClr val="0091EA"/>
                  </a:solidFill>
                  <a:latin typeface="Source Sans Pro"/>
                  <a:ea typeface="Source Sans Pro"/>
                  <a:cs typeface="Source Sans Pro"/>
                  <a:sym typeface="Source Sans Pro"/>
                </a:rPr>
                <a:t>“</a:t>
              </a:r>
            </a:p>
          </p:txBody>
        </p:sp>
        <p:sp>
          <p:nvSpPr>
            <p:cNvPr id="33" name="Shape 33"/>
            <p:cNvSpPr/>
            <p:nvPr/>
          </p:nvSpPr>
          <p:spPr>
            <a:xfrm>
              <a:off x="4025400" y="1760084"/>
              <a:ext cx="1093199" cy="10931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4190700" y="1925384"/>
              <a:ext cx="762600" cy="7626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cxnSp>
        <p:nvCxnSpPr>
          <p:cNvPr id="35" name="Shape 35"/>
          <p:cNvCxnSpPr>
            <a:endCxn id="33" idx="1"/>
          </p:cNvCxnSpPr>
          <p:nvPr/>
        </p:nvCxnSpPr>
        <p:spPr>
          <a:xfrm>
            <a:off x="3742095" y="871980"/>
            <a:ext cx="443400" cy="362400"/>
          </a:xfrm>
          <a:prstGeom prst="straightConnector1">
            <a:avLst/>
          </a:prstGeom>
          <a:noFill/>
          <a:ln w="9525" cap="flat" cmpd="sng">
            <a:solidFill>
              <a:srgbClr val="CFD8DC"/>
            </a:solidFill>
            <a:prstDash val="solid"/>
            <a:round/>
            <a:headEnd type="none" w="lg" len="lg"/>
            <a:tailEnd type="none" w="lg" len="lg"/>
          </a:ln>
        </p:spPr>
      </p:cxnSp>
      <p:cxnSp>
        <p:nvCxnSpPr>
          <p:cNvPr id="36" name="Shape 36"/>
          <p:cNvCxnSpPr/>
          <p:nvPr/>
        </p:nvCxnSpPr>
        <p:spPr>
          <a:xfrm rot="10800000">
            <a:off x="4114799" y="269684"/>
            <a:ext cx="457200" cy="804600"/>
          </a:xfrm>
          <a:prstGeom prst="straightConnector1">
            <a:avLst/>
          </a:prstGeom>
          <a:noFill/>
          <a:ln w="9525" cap="flat" cmpd="sng">
            <a:solidFill>
              <a:srgbClr val="CFD8DC"/>
            </a:solidFill>
            <a:prstDash val="solid"/>
            <a:round/>
            <a:headEnd type="none" w="lg" len="lg"/>
            <a:tailEnd type="none" w="lg" len="lg"/>
          </a:ln>
        </p:spPr>
      </p:cxnSp>
      <p:cxnSp>
        <p:nvCxnSpPr>
          <p:cNvPr id="37" name="Shape 37"/>
          <p:cNvCxnSpPr/>
          <p:nvPr/>
        </p:nvCxnSpPr>
        <p:spPr>
          <a:xfrm rot="10800000" flipH="1">
            <a:off x="4749075" y="753124"/>
            <a:ext cx="95100" cy="348900"/>
          </a:xfrm>
          <a:prstGeom prst="straightConnector1">
            <a:avLst/>
          </a:prstGeom>
          <a:noFill/>
          <a:ln w="9525" cap="flat" cmpd="sng">
            <a:solidFill>
              <a:srgbClr val="CFD8D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786150" y="1682266"/>
            <a:ext cx="7571700" cy="47648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7" name="Shape 47"/>
          <p:cNvSpPr txBox="1">
            <a:spLocks noGrp="1"/>
          </p:cNvSpPr>
          <p:nvPr>
            <p:ph type="body" idx="1"/>
          </p:nvPr>
        </p:nvSpPr>
        <p:spPr>
          <a:xfrm>
            <a:off x="786150"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8" name="Shape 48"/>
          <p:cNvSpPr txBox="1">
            <a:spLocks noGrp="1"/>
          </p:cNvSpPr>
          <p:nvPr>
            <p:ph type="body" idx="2"/>
          </p:nvPr>
        </p:nvSpPr>
        <p:spPr>
          <a:xfrm>
            <a:off x="3329991"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49" name="Shape 49"/>
          <p:cNvSpPr txBox="1">
            <a:spLocks noGrp="1"/>
          </p:cNvSpPr>
          <p:nvPr>
            <p:ph type="body" idx="3"/>
          </p:nvPr>
        </p:nvSpPr>
        <p:spPr>
          <a:xfrm>
            <a:off x="5873833" y="1600200"/>
            <a:ext cx="2419799" cy="49677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786150" y="410826"/>
            <a:ext cx="7571700" cy="9368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10826"/>
            <a:ext cx="7571700" cy="936899"/>
          </a:xfrm>
          <a:prstGeom prst="rect">
            <a:avLst/>
          </a:prstGeom>
          <a:noFill/>
          <a:ln>
            <a:noFill/>
          </a:ln>
        </p:spPr>
        <p:txBody>
          <a:bodyPr lIns="91425" tIns="91425" rIns="91425" bIns="91425" anchor="b" anchorCtr="0"/>
          <a:lstStyle>
            <a:lvl1pPr lvl="0">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1pPr>
            <a:lvl2pPr lvl="1">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2pPr>
            <a:lvl3pPr lvl="2">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3pPr>
            <a:lvl4pPr lvl="3">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4pPr>
            <a:lvl5pPr lvl="4">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5pPr>
            <a:lvl6pPr lvl="5">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6pPr>
            <a:lvl7pPr lvl="6">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7pPr>
            <a:lvl8pPr lvl="7">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8pPr>
            <a:lvl9pPr lvl="8">
              <a:spcBef>
                <a:spcPts val="0"/>
              </a:spcBef>
              <a:buClr>
                <a:srgbClr val="0091EA"/>
              </a:buClr>
              <a:buSzPct val="100000"/>
              <a:buFont typeface="Roboto Slab"/>
              <a:buNone/>
              <a:defRPr sz="2000">
                <a:solidFill>
                  <a:srgbClr val="0091EA"/>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786150" y="1682266"/>
            <a:ext cx="7571700" cy="4764899"/>
          </a:xfrm>
          <a:prstGeom prst="rect">
            <a:avLst/>
          </a:prstGeom>
          <a:noFill/>
          <a:ln>
            <a:noFill/>
          </a:ln>
        </p:spPr>
        <p:txBody>
          <a:bodyPr lIns="91425" tIns="91425" rIns="91425" bIns="91425" anchor="t" anchorCtr="0"/>
          <a:lstStyle>
            <a:lvl1pPr lvl="0">
              <a:spcBef>
                <a:spcPts val="600"/>
              </a:spcBef>
              <a:buClr>
                <a:srgbClr val="CFD8DC"/>
              </a:buClr>
              <a:buSzPct val="100000"/>
              <a:buFont typeface="Source Sans Pro"/>
              <a:buChar char="◎"/>
              <a:defRPr sz="3000">
                <a:solidFill>
                  <a:srgbClr val="263238"/>
                </a:solidFill>
                <a:latin typeface="Source Sans Pro"/>
                <a:ea typeface="Source Sans Pro"/>
                <a:cs typeface="Source Sans Pro"/>
                <a:sym typeface="Source Sans Pro"/>
              </a:defRPr>
            </a:lvl1pPr>
            <a:lvl2pPr lvl="1">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2pPr>
            <a:lvl3pPr lvl="2">
              <a:spcBef>
                <a:spcPts val="480"/>
              </a:spcBef>
              <a:buClr>
                <a:srgbClr val="CFD8DC"/>
              </a:buClr>
              <a:buSzPct val="100000"/>
              <a:buFont typeface="Source Sans Pro"/>
              <a:buChar char="◉"/>
              <a:defRPr sz="2400">
                <a:solidFill>
                  <a:srgbClr val="263238"/>
                </a:solidFill>
                <a:latin typeface="Source Sans Pro"/>
                <a:ea typeface="Source Sans Pro"/>
                <a:cs typeface="Source Sans Pro"/>
                <a:sym typeface="Source Sans Pro"/>
              </a:defRPr>
            </a:lvl3pPr>
            <a:lvl4pPr lvl="3">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4pPr>
            <a:lvl5pPr lvl="4">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5pPr>
            <a:lvl6pPr lvl="5">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6pPr>
            <a:lvl7pPr lvl="6">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7pPr>
            <a:lvl8pPr lvl="7">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8pPr>
            <a:lvl9pPr lvl="8">
              <a:spcBef>
                <a:spcPts val="360"/>
              </a:spcBef>
              <a:buClr>
                <a:srgbClr val="CFD8DC"/>
              </a:buClr>
              <a:buSzPct val="100000"/>
              <a:buFont typeface="Source Sans Pro"/>
              <a:defRPr sz="1800">
                <a:solidFill>
                  <a:srgbClr val="263238"/>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9" Type="http://schemas.openxmlformats.org/officeDocument/2006/relationships/image" Target="../media/image18.jpeg"/><Relationship Id="rId20" Type="http://schemas.openxmlformats.org/officeDocument/2006/relationships/image" Target="../media/image29.png"/><Relationship Id="rId21" Type="http://schemas.openxmlformats.org/officeDocument/2006/relationships/image" Target="../media/image30.png"/><Relationship Id="rId22" Type="http://schemas.openxmlformats.org/officeDocument/2006/relationships/image" Target="../media/image31.png"/><Relationship Id="rId10" Type="http://schemas.openxmlformats.org/officeDocument/2006/relationships/image" Target="../media/image19.jpeg"/><Relationship Id="rId11" Type="http://schemas.openxmlformats.org/officeDocument/2006/relationships/image" Target="../media/image20.jpe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7" Type="http://schemas.openxmlformats.org/officeDocument/2006/relationships/image" Target="../media/image26.png"/><Relationship Id="rId18" Type="http://schemas.openxmlformats.org/officeDocument/2006/relationships/image" Target="../media/image27.png"/><Relationship Id="rId19"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4653663" y="3901421"/>
            <a:ext cx="1820699" cy="18206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txBox="1">
            <a:spLocks noGrp="1"/>
          </p:cNvSpPr>
          <p:nvPr>
            <p:ph type="ctrTitle" idx="4294967295"/>
          </p:nvPr>
        </p:nvSpPr>
        <p:spPr>
          <a:xfrm>
            <a:off x="1637500" y="587125"/>
            <a:ext cx="5642099" cy="1294625"/>
          </a:xfrm>
          <a:prstGeom prst="rect">
            <a:avLst/>
          </a:prstGeom>
        </p:spPr>
        <p:txBody>
          <a:bodyPr lIns="91425" tIns="91425" rIns="91425" bIns="91425" anchor="b" anchorCtr="0">
            <a:noAutofit/>
          </a:bodyPr>
          <a:lstStyle/>
          <a:p>
            <a:pPr lvl="0">
              <a:spcBef>
                <a:spcPts val="0"/>
              </a:spcBef>
              <a:buNone/>
            </a:pPr>
            <a:r>
              <a:rPr lang="en" sz="6000" b="1" dirty="0"/>
              <a:t>Hello!</a:t>
            </a:r>
          </a:p>
        </p:txBody>
      </p:sp>
      <p:sp>
        <p:nvSpPr>
          <p:cNvPr id="77" name="Shape 77"/>
          <p:cNvSpPr txBox="1">
            <a:spLocks noGrp="1"/>
          </p:cNvSpPr>
          <p:nvPr>
            <p:ph type="subTitle" idx="4294967295"/>
          </p:nvPr>
        </p:nvSpPr>
        <p:spPr>
          <a:xfrm>
            <a:off x="1637500" y="1881750"/>
            <a:ext cx="5642099" cy="1046400"/>
          </a:xfrm>
          <a:prstGeom prst="rect">
            <a:avLst/>
          </a:prstGeom>
        </p:spPr>
        <p:txBody>
          <a:bodyPr lIns="91425" tIns="91425" rIns="91425" bIns="91425" anchor="t" anchorCtr="0">
            <a:noAutofit/>
          </a:bodyPr>
          <a:lstStyle/>
          <a:p>
            <a:pPr lvl="0">
              <a:spcBef>
                <a:spcPts val="0"/>
              </a:spcBef>
              <a:buNone/>
            </a:pPr>
            <a:r>
              <a:rPr lang="en-US" sz="3600" b="1" dirty="0" smtClean="0"/>
              <a:t>Levy Lozada</a:t>
            </a:r>
            <a:endParaRPr lang="en" sz="3600" b="1" dirty="0"/>
          </a:p>
        </p:txBody>
      </p:sp>
      <p:sp>
        <p:nvSpPr>
          <p:cNvPr id="78" name="Shape 78"/>
          <p:cNvSpPr txBox="1">
            <a:spLocks noGrp="1"/>
          </p:cNvSpPr>
          <p:nvPr>
            <p:ph type="body" idx="4294967295"/>
          </p:nvPr>
        </p:nvSpPr>
        <p:spPr>
          <a:xfrm>
            <a:off x="1759704" y="2541479"/>
            <a:ext cx="4448023" cy="1111883"/>
          </a:xfrm>
          <a:prstGeom prst="rect">
            <a:avLst/>
          </a:prstGeom>
        </p:spPr>
        <p:txBody>
          <a:bodyPr lIns="91425" tIns="91425" rIns="91425" bIns="91425" anchor="t" anchorCtr="0">
            <a:noAutofit/>
          </a:bodyPr>
          <a:lstStyle/>
          <a:p>
            <a:pPr marL="457200" lvl="0" indent="-457200" rtl="0">
              <a:spcBef>
                <a:spcPts val="0"/>
              </a:spcBef>
              <a:buFontTx/>
              <a:buChar char="-"/>
            </a:pPr>
            <a:r>
              <a:rPr lang="en-US" sz="2000" dirty="0" smtClean="0"/>
              <a:t>Police Chief Inspector</a:t>
            </a:r>
          </a:p>
          <a:p>
            <a:pPr marL="457200" lvl="0" indent="-457200" rtl="0">
              <a:spcBef>
                <a:spcPts val="0"/>
              </a:spcBef>
              <a:buFontTx/>
              <a:buChar char="-"/>
            </a:pPr>
            <a:r>
              <a:rPr lang="en-US" sz="2000" dirty="0" smtClean="0"/>
              <a:t>09189448682</a:t>
            </a:r>
          </a:p>
          <a:p>
            <a:pPr marL="457200" lvl="0" indent="-457200" rtl="0">
              <a:spcBef>
                <a:spcPts val="0"/>
              </a:spcBef>
              <a:buFontTx/>
              <a:buChar char="-"/>
            </a:pPr>
            <a:r>
              <a:rPr lang="en-US" sz="2000" dirty="0" err="1"/>
              <a:t>l</a:t>
            </a:r>
            <a:r>
              <a:rPr lang="en-US" sz="2000" dirty="0" err="1" smtClean="0"/>
              <a:t>evylozada@gmail.com</a:t>
            </a:r>
            <a:endParaRPr lang="en" sz="2000" dirty="0"/>
          </a:p>
        </p:txBody>
      </p:sp>
      <p:cxnSp>
        <p:nvCxnSpPr>
          <p:cNvPr id="82" name="Shape 82"/>
          <p:cNvCxnSpPr>
            <a:stCxn id="75" idx="7"/>
            <a:endCxn id="21" idx="1"/>
          </p:cNvCxnSpPr>
          <p:nvPr/>
        </p:nvCxnSpPr>
        <p:spPr>
          <a:xfrm>
            <a:off x="6207727" y="4168056"/>
            <a:ext cx="835092" cy="9994"/>
          </a:xfrm>
          <a:prstGeom prst="straightConnector1">
            <a:avLst/>
          </a:prstGeom>
          <a:noFill/>
          <a:ln w="9525" cap="flat" cmpd="sng">
            <a:solidFill>
              <a:srgbClr val="CFD8DC"/>
            </a:solidFill>
            <a:prstDash val="solid"/>
            <a:round/>
            <a:headEnd type="none" w="lg" len="lg"/>
            <a:tailEnd type="none" w="lg" len="lg"/>
          </a:ln>
        </p:spPr>
      </p:cxnSp>
      <p:sp>
        <p:nvSpPr>
          <p:cNvPr id="10" name="Shape 75"/>
          <p:cNvSpPr/>
          <p:nvPr/>
        </p:nvSpPr>
        <p:spPr>
          <a:xfrm>
            <a:off x="446333" y="3901421"/>
            <a:ext cx="1820699" cy="18206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4" name="Shape 82"/>
          <p:cNvCxnSpPr>
            <a:endCxn id="15" idx="2"/>
          </p:cNvCxnSpPr>
          <p:nvPr/>
        </p:nvCxnSpPr>
        <p:spPr>
          <a:xfrm>
            <a:off x="2289897" y="4821320"/>
            <a:ext cx="231579" cy="445"/>
          </a:xfrm>
          <a:prstGeom prst="straightConnector1">
            <a:avLst/>
          </a:prstGeom>
          <a:noFill/>
          <a:ln w="9525" cap="flat" cmpd="sng">
            <a:solidFill>
              <a:srgbClr val="CFD8DC"/>
            </a:solidFill>
            <a:prstDash val="solid"/>
            <a:round/>
            <a:headEnd type="none" w="lg" len="lg"/>
            <a:tailEnd type="none" w="lg" len="lg"/>
          </a:ln>
        </p:spPr>
      </p:cxnSp>
      <p:sp>
        <p:nvSpPr>
          <p:cNvPr id="15" name="Shape 75"/>
          <p:cNvSpPr/>
          <p:nvPr/>
        </p:nvSpPr>
        <p:spPr>
          <a:xfrm>
            <a:off x="2521476" y="3911415"/>
            <a:ext cx="1820699" cy="18206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9" name="Shape 82"/>
          <p:cNvCxnSpPr>
            <a:stCxn id="15" idx="5"/>
          </p:cNvCxnSpPr>
          <p:nvPr/>
        </p:nvCxnSpPr>
        <p:spPr>
          <a:xfrm flipV="1">
            <a:off x="4075540" y="4935459"/>
            <a:ext cx="578123" cy="530020"/>
          </a:xfrm>
          <a:prstGeom prst="straightConnector1">
            <a:avLst/>
          </a:prstGeom>
          <a:noFill/>
          <a:ln w="9525" cap="flat" cmpd="sng">
            <a:solidFill>
              <a:srgbClr val="CFD8DC"/>
            </a:solidFill>
            <a:prstDash val="solid"/>
            <a:round/>
            <a:headEnd type="none" w="lg" len="lg"/>
            <a:tailEnd type="none" w="lg" len="lg"/>
          </a:ln>
        </p:spPr>
      </p:cxnSp>
      <p:sp>
        <p:nvSpPr>
          <p:cNvPr id="21" name="Shape 75"/>
          <p:cNvSpPr/>
          <p:nvPr/>
        </p:nvSpPr>
        <p:spPr>
          <a:xfrm>
            <a:off x="6776184" y="3911415"/>
            <a:ext cx="1820699" cy="1820699"/>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 name="Shape 80"/>
          <p:cNvCxnSpPr/>
          <p:nvPr/>
        </p:nvCxnSpPr>
        <p:spPr>
          <a:xfrm flipH="1">
            <a:off x="7547235" y="5740215"/>
            <a:ext cx="302277" cy="418711"/>
          </a:xfrm>
          <a:prstGeom prst="straightConnector1">
            <a:avLst/>
          </a:prstGeom>
          <a:noFill/>
          <a:ln w="9525" cap="flat" cmpd="sng">
            <a:solidFill>
              <a:srgbClr val="CFD8DC"/>
            </a:solidFill>
            <a:prstDash val="solid"/>
            <a:round/>
            <a:headEnd type="none" w="lg" len="lg"/>
            <a:tailEnd type="none" w="lg" len="lg"/>
          </a:ln>
        </p:spPr>
      </p:cxnSp>
      <p:cxnSp>
        <p:nvCxnSpPr>
          <p:cNvPr id="24" name="Shape 81"/>
          <p:cNvCxnSpPr/>
          <p:nvPr/>
        </p:nvCxnSpPr>
        <p:spPr>
          <a:xfrm>
            <a:off x="8330248" y="5465479"/>
            <a:ext cx="719106" cy="1362050"/>
          </a:xfrm>
          <a:prstGeom prst="straightConnector1">
            <a:avLst/>
          </a:prstGeom>
          <a:noFill/>
          <a:ln w="9525" cap="flat" cmpd="sng">
            <a:solidFill>
              <a:srgbClr val="CFD8DC"/>
            </a:solidFill>
            <a:prstDash val="solid"/>
            <a:round/>
            <a:headEnd type="none" w="lg" len="lg"/>
            <a:tailEnd type="none" w="lg" len="lg"/>
          </a:ln>
        </p:spPr>
      </p:cxnSp>
      <p:cxnSp>
        <p:nvCxnSpPr>
          <p:cNvPr id="25" name="Shape 82"/>
          <p:cNvCxnSpPr/>
          <p:nvPr/>
        </p:nvCxnSpPr>
        <p:spPr>
          <a:xfrm>
            <a:off x="8546662" y="5164665"/>
            <a:ext cx="597338" cy="195376"/>
          </a:xfrm>
          <a:prstGeom prst="straightConnector1">
            <a:avLst/>
          </a:prstGeom>
          <a:noFill/>
          <a:ln w="9525" cap="flat" cmpd="sng">
            <a:solidFill>
              <a:srgbClr val="CFD8DC"/>
            </a:solidFill>
            <a:prstDash val="solid"/>
            <a:round/>
            <a:headEnd type="none" w="lg" len="lg"/>
            <a:tailEnd type="none" w="lg" len="lg"/>
          </a:ln>
        </p:spPr>
      </p:cxnSp>
      <p:pic>
        <p:nvPicPr>
          <p:cNvPr id="20" name="Picture 19"/>
          <p:cNvPicPr>
            <a:picLocks noChangeAspect="1"/>
          </p:cNvPicPr>
          <p:nvPr/>
        </p:nvPicPr>
        <p:blipFill>
          <a:blip r:embed="rId3"/>
          <a:stretch>
            <a:fillRect/>
          </a:stretch>
        </p:blipFill>
        <p:spPr>
          <a:xfrm>
            <a:off x="2861460" y="4218137"/>
            <a:ext cx="1116380" cy="1315926"/>
          </a:xfrm>
          <a:prstGeom prst="rect">
            <a:avLst/>
          </a:prstGeom>
        </p:spPr>
      </p:pic>
      <p:pic>
        <p:nvPicPr>
          <p:cNvPr id="26" name="Picture 25"/>
          <p:cNvPicPr>
            <a:picLocks noChangeAspect="1"/>
          </p:cNvPicPr>
          <p:nvPr/>
        </p:nvPicPr>
        <p:blipFill>
          <a:blip r:embed="rId4"/>
          <a:stretch>
            <a:fillRect/>
          </a:stretch>
        </p:blipFill>
        <p:spPr>
          <a:xfrm>
            <a:off x="4969142" y="4206565"/>
            <a:ext cx="1116380" cy="1381658"/>
          </a:xfrm>
          <a:prstGeom prst="rect">
            <a:avLst/>
          </a:prstGeom>
        </p:spPr>
      </p:pic>
      <p:pic>
        <p:nvPicPr>
          <p:cNvPr id="27" name="Picture 26"/>
          <p:cNvPicPr>
            <a:picLocks noChangeAspect="1"/>
          </p:cNvPicPr>
          <p:nvPr/>
        </p:nvPicPr>
        <p:blipFill>
          <a:blip r:embed="rId5"/>
          <a:stretch>
            <a:fillRect/>
          </a:stretch>
        </p:blipFill>
        <p:spPr>
          <a:xfrm>
            <a:off x="670007" y="4153628"/>
            <a:ext cx="1356013" cy="1356013"/>
          </a:xfrm>
          <a:prstGeom prst="rect">
            <a:avLst/>
          </a:prstGeom>
        </p:spPr>
      </p:pic>
      <p:pic>
        <p:nvPicPr>
          <p:cNvPr id="28" name="Picture 27"/>
          <p:cNvPicPr>
            <a:picLocks noChangeAspect="1"/>
          </p:cNvPicPr>
          <p:nvPr/>
        </p:nvPicPr>
        <p:blipFill rotWithShape="1">
          <a:blip r:embed="rId6"/>
          <a:srcRect b="16294"/>
          <a:stretch/>
        </p:blipFill>
        <p:spPr>
          <a:xfrm>
            <a:off x="7042818" y="4117381"/>
            <a:ext cx="1357529" cy="1306783"/>
          </a:xfrm>
          <a:prstGeom prst="rect">
            <a:avLst/>
          </a:prstGeom>
        </p:spPr>
      </p:pic>
      <p:sp>
        <p:nvSpPr>
          <p:cNvPr id="29" name="TextBox 28"/>
          <p:cNvSpPr txBox="1"/>
          <p:nvPr/>
        </p:nvSpPr>
        <p:spPr>
          <a:xfrm>
            <a:off x="7287740" y="5360041"/>
            <a:ext cx="912893" cy="307777"/>
          </a:xfrm>
          <a:prstGeom prst="rect">
            <a:avLst/>
          </a:prstGeom>
          <a:noFill/>
        </p:spPr>
        <p:txBody>
          <a:bodyPr wrap="none" rtlCol="0">
            <a:spAutoFit/>
          </a:bodyPr>
          <a:lstStyle/>
          <a:p>
            <a:r>
              <a:rPr lang="en-US" b="1" dirty="0" smtClean="0">
                <a:solidFill>
                  <a:srgbClr val="FFCC66"/>
                </a:solidFill>
              </a:rPr>
              <a:t>Certified</a:t>
            </a:r>
            <a:endParaRPr lang="en-US" b="1" dirty="0">
              <a:solidFill>
                <a:srgbClr val="FFCC66"/>
              </a:solidFill>
            </a:endParaRPr>
          </a:p>
        </p:txBody>
      </p:sp>
      <p:pic>
        <p:nvPicPr>
          <p:cNvPr id="30" name="Picture 29"/>
          <p:cNvPicPr>
            <a:picLocks noChangeAspect="1"/>
          </p:cNvPicPr>
          <p:nvPr/>
        </p:nvPicPr>
        <p:blipFill>
          <a:blip r:embed="rId7"/>
          <a:stretch>
            <a:fillRect/>
          </a:stretch>
        </p:blipFill>
        <p:spPr>
          <a:xfrm>
            <a:off x="3050499" y="6205264"/>
            <a:ext cx="1372282" cy="622266"/>
          </a:xfrm>
          <a:prstGeom prst="rect">
            <a:avLst/>
          </a:prstGeom>
        </p:spPr>
      </p:pic>
      <p:pic>
        <p:nvPicPr>
          <p:cNvPr id="64" name="Picture 63"/>
          <p:cNvPicPr>
            <a:picLocks noChangeAspect="1"/>
          </p:cNvPicPr>
          <p:nvPr/>
        </p:nvPicPr>
        <p:blipFill>
          <a:blip r:embed="rId8"/>
          <a:stretch>
            <a:fillRect/>
          </a:stretch>
        </p:blipFill>
        <p:spPr>
          <a:xfrm>
            <a:off x="4653663" y="6205263"/>
            <a:ext cx="1321306" cy="622266"/>
          </a:xfrm>
          <a:prstGeom prst="rect">
            <a:avLst/>
          </a:prstGeom>
        </p:spPr>
      </p:pic>
      <p:pic>
        <p:nvPicPr>
          <p:cNvPr id="65" name="Picture 64"/>
          <p:cNvPicPr>
            <a:picLocks noChangeAspect="1"/>
          </p:cNvPicPr>
          <p:nvPr/>
        </p:nvPicPr>
        <p:blipFill>
          <a:blip r:embed="rId9"/>
          <a:stretch>
            <a:fillRect/>
          </a:stretch>
        </p:blipFill>
        <p:spPr>
          <a:xfrm>
            <a:off x="6170936" y="6158926"/>
            <a:ext cx="1376299" cy="699073"/>
          </a:xfrm>
          <a:prstGeom prst="rect">
            <a:avLst/>
          </a:prstGeom>
        </p:spPr>
      </p:pic>
    </p:spTree>
    <p:extLst>
      <p:ext uri="{BB962C8B-B14F-4D97-AF65-F5344CB8AC3E}">
        <p14:creationId xmlns:p14="http://schemas.microsoft.com/office/powerpoint/2010/main" val="1559464409"/>
      </p:ext>
    </p:extLst>
  </p:cSld>
  <p:clrMapOvr>
    <a:masterClrMapping/>
  </p:clrMapOvr>
  <p:transition xmlns:p14="http://schemas.microsoft.com/office/powerpoint/2010/main" spd="slow">
    <p:randomBa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What is Digital Forensic?</a:t>
            </a:r>
            <a:endParaRPr lang="en" dirty="0"/>
          </a:p>
        </p:txBody>
      </p:sp>
      <p:sp>
        <p:nvSpPr>
          <p:cNvPr id="99" name="Shape 99"/>
          <p:cNvSpPr txBox="1">
            <a:spLocks noGrp="1"/>
          </p:cNvSpPr>
          <p:nvPr>
            <p:ph type="body" idx="1"/>
          </p:nvPr>
        </p:nvSpPr>
        <p:spPr>
          <a:xfrm>
            <a:off x="786150" y="1682266"/>
            <a:ext cx="7571700" cy="4764899"/>
          </a:xfrm>
          <a:prstGeom prst="rect">
            <a:avLst/>
          </a:prstGeom>
        </p:spPr>
        <p:txBody>
          <a:bodyPr lIns="91425" tIns="91425" rIns="91425" bIns="91425" anchor="t" anchorCtr="0">
            <a:noAutofit/>
          </a:bodyPr>
          <a:lstStyle/>
          <a:p>
            <a:pPr marL="457200" lvl="0" indent="-228600" rtl="0">
              <a:spcBef>
                <a:spcPts val="0"/>
              </a:spcBef>
            </a:pPr>
            <a:r>
              <a:rPr lang="en-US" dirty="0" smtClean="0">
                <a:latin typeface="Source sans pro"/>
                <a:cs typeface="Source sans pro"/>
              </a:rPr>
              <a:t>Digital Forensic</a:t>
            </a:r>
          </a:p>
          <a:p>
            <a:pPr marL="228600" lvl="0" rtl="0">
              <a:spcBef>
                <a:spcPts val="0"/>
              </a:spcBef>
              <a:buNone/>
            </a:pPr>
            <a:endParaRPr lang="en-US" dirty="0" smtClean="0">
              <a:latin typeface="Source sans pro"/>
              <a:cs typeface="Source sans pro"/>
            </a:endParaRPr>
          </a:p>
          <a:p>
            <a:pPr lvl="1" algn="just">
              <a:lnSpc>
                <a:spcPct val="120000"/>
              </a:lnSpc>
              <a:buFont typeface="Courier New"/>
              <a:buChar char="o"/>
            </a:pPr>
            <a:r>
              <a:rPr lang="en-US" dirty="0" smtClean="0">
                <a:solidFill>
                  <a:schemeClr val="tx1">
                    <a:lumMod val="75000"/>
                    <a:lumOff val="25000"/>
                  </a:schemeClr>
                </a:solidFill>
                <a:latin typeface="Source sans pro"/>
                <a:cs typeface="Source sans pro"/>
              </a:rPr>
              <a:t>The </a:t>
            </a:r>
            <a:r>
              <a:rPr lang="en-US" dirty="0">
                <a:solidFill>
                  <a:schemeClr val="tx1">
                    <a:lumMod val="75000"/>
                    <a:lumOff val="25000"/>
                  </a:schemeClr>
                </a:solidFill>
                <a:latin typeface="Source sans pro"/>
                <a:cs typeface="Source sans pro"/>
              </a:rPr>
              <a:t>scientific examination and analysis of data held on or retrieved from computer storage media or network and its presentation in a manner legally acceptable to a </a:t>
            </a:r>
            <a:r>
              <a:rPr lang="en-US" dirty="0" smtClean="0">
                <a:solidFill>
                  <a:schemeClr val="tx1">
                    <a:lumMod val="75000"/>
                    <a:lumOff val="25000"/>
                  </a:schemeClr>
                </a:solidFill>
                <a:latin typeface="Source sans pro"/>
                <a:cs typeface="Source sans pro"/>
              </a:rPr>
              <a:t>Court</a:t>
            </a:r>
            <a:endParaRPr lang="en-US" dirty="0">
              <a:solidFill>
                <a:schemeClr val="tx1">
                  <a:lumMod val="75000"/>
                  <a:lumOff val="25000"/>
                </a:schemeClr>
              </a:solidFill>
              <a:latin typeface="Source sans pro"/>
              <a:cs typeface="Source sans pro"/>
            </a:endParaRPr>
          </a:p>
          <a:p>
            <a:pPr lvl="1" algn="just">
              <a:lnSpc>
                <a:spcPct val="120000"/>
              </a:lnSpc>
              <a:buFont typeface="Courier New"/>
              <a:buChar char="o"/>
            </a:pPr>
            <a:endParaRPr lang="en-US" dirty="0">
              <a:solidFill>
                <a:schemeClr val="tx1">
                  <a:lumMod val="75000"/>
                  <a:lumOff val="25000"/>
                </a:schemeClr>
              </a:solidFill>
              <a:latin typeface="Source sans pro"/>
              <a:cs typeface="Source sans pro"/>
            </a:endParaRPr>
          </a:p>
          <a:p>
            <a:pPr lvl="1">
              <a:lnSpc>
                <a:spcPct val="120000"/>
              </a:lnSpc>
              <a:buFont typeface="Courier New"/>
              <a:buChar char="o"/>
            </a:pPr>
            <a:endParaRPr lang="en-US" dirty="0">
              <a:solidFill>
                <a:schemeClr val="tx1">
                  <a:lumMod val="75000"/>
                  <a:lumOff val="25000"/>
                </a:schemeClr>
              </a:solidFill>
              <a:latin typeface="Source sans pro"/>
              <a:cs typeface="Source sans pro"/>
            </a:endParaRPr>
          </a:p>
        </p:txBody>
      </p:sp>
    </p:spTree>
    <p:extLst>
      <p:ext uri="{BB962C8B-B14F-4D97-AF65-F5344CB8AC3E}">
        <p14:creationId xmlns:p14="http://schemas.microsoft.com/office/powerpoint/2010/main" val="14429310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What is Digital Evidence?</a:t>
            </a:r>
            <a:endParaRPr lang="en" dirty="0"/>
          </a:p>
        </p:txBody>
      </p:sp>
      <p:sp>
        <p:nvSpPr>
          <p:cNvPr id="99" name="Shape 99"/>
          <p:cNvSpPr txBox="1">
            <a:spLocks noGrp="1"/>
          </p:cNvSpPr>
          <p:nvPr>
            <p:ph type="body" idx="1"/>
          </p:nvPr>
        </p:nvSpPr>
        <p:spPr>
          <a:xfrm>
            <a:off x="786150" y="1682266"/>
            <a:ext cx="7571700" cy="4764899"/>
          </a:xfrm>
          <a:prstGeom prst="rect">
            <a:avLst/>
          </a:prstGeom>
        </p:spPr>
        <p:txBody>
          <a:bodyPr lIns="91425" tIns="91425" rIns="91425" bIns="91425" anchor="t" anchorCtr="0">
            <a:noAutofit/>
          </a:bodyPr>
          <a:lstStyle/>
          <a:p>
            <a:pPr marL="457200" lvl="0" indent="-228600" rtl="0">
              <a:spcBef>
                <a:spcPts val="0"/>
              </a:spcBef>
            </a:pPr>
            <a:r>
              <a:rPr lang="en-US" dirty="0" smtClean="0">
                <a:latin typeface="Source sans pro"/>
                <a:cs typeface="Source sans pro"/>
              </a:rPr>
              <a:t>Digital Evidence</a:t>
            </a:r>
          </a:p>
          <a:p>
            <a:pPr marL="228600" lvl="0" rtl="0">
              <a:spcBef>
                <a:spcPts val="0"/>
              </a:spcBef>
              <a:buNone/>
            </a:pPr>
            <a:endParaRPr lang="en-US" dirty="0" smtClean="0">
              <a:latin typeface="Source sans pro"/>
              <a:cs typeface="Source sans pro"/>
            </a:endParaRPr>
          </a:p>
          <a:p>
            <a:pPr lvl="1">
              <a:lnSpc>
                <a:spcPct val="120000"/>
              </a:lnSpc>
              <a:buFont typeface="Courier New"/>
              <a:buChar char="o"/>
            </a:pPr>
            <a:r>
              <a:rPr lang="en-US" dirty="0" smtClean="0">
                <a:solidFill>
                  <a:schemeClr val="tx1">
                    <a:lumMod val="75000"/>
                    <a:lumOff val="25000"/>
                  </a:schemeClr>
                </a:solidFill>
                <a:latin typeface="Source sans pro"/>
                <a:cs typeface="Source sans pro"/>
              </a:rPr>
              <a:t>Refers </a:t>
            </a:r>
            <a:r>
              <a:rPr lang="en-US" dirty="0">
                <a:solidFill>
                  <a:schemeClr val="tx1">
                    <a:lumMod val="75000"/>
                    <a:lumOff val="25000"/>
                  </a:schemeClr>
                </a:solidFill>
                <a:latin typeface="Source sans pro"/>
                <a:cs typeface="Source sans pro"/>
              </a:rPr>
              <a:t>to digital information that may be used as evidence in a </a:t>
            </a:r>
            <a:r>
              <a:rPr lang="en-US" dirty="0" smtClean="0">
                <a:solidFill>
                  <a:schemeClr val="tx1">
                    <a:lumMod val="75000"/>
                    <a:lumOff val="25000"/>
                  </a:schemeClr>
                </a:solidFill>
                <a:latin typeface="Source sans pro"/>
                <a:cs typeface="Source sans pro"/>
              </a:rPr>
              <a:t>case</a:t>
            </a:r>
            <a:endParaRPr lang="en-US" dirty="0">
              <a:solidFill>
                <a:schemeClr val="tx1">
                  <a:lumMod val="75000"/>
                  <a:lumOff val="25000"/>
                </a:schemeClr>
              </a:solidFill>
              <a:latin typeface="Source sans pro"/>
              <a:cs typeface="Source sans pro"/>
            </a:endParaRPr>
          </a:p>
          <a:p>
            <a:pPr lvl="1">
              <a:lnSpc>
                <a:spcPct val="120000"/>
              </a:lnSpc>
              <a:buNone/>
            </a:pPr>
            <a:endParaRPr lang="en-US" sz="900" dirty="0">
              <a:solidFill>
                <a:schemeClr val="tx1">
                  <a:lumMod val="75000"/>
                  <a:lumOff val="25000"/>
                </a:schemeClr>
              </a:solidFill>
              <a:latin typeface="Source sans pro"/>
              <a:ea typeface="ＭＳ Ｐゴシック" charset="-128"/>
              <a:cs typeface="Source sans pro"/>
            </a:endParaRPr>
          </a:p>
          <a:p>
            <a:pPr lvl="1">
              <a:lnSpc>
                <a:spcPct val="120000"/>
              </a:lnSpc>
              <a:buFont typeface="Courier New"/>
              <a:buChar char="o"/>
            </a:pPr>
            <a:r>
              <a:rPr lang="en-US" dirty="0">
                <a:solidFill>
                  <a:schemeClr val="tx1">
                    <a:lumMod val="75000"/>
                    <a:lumOff val="25000"/>
                  </a:schemeClr>
                </a:solidFill>
                <a:latin typeface="Source sans pro"/>
                <a:cs typeface="Source sans pro"/>
              </a:rPr>
              <a:t>Any information being subject to human intervention or not, that can be extracted from a </a:t>
            </a:r>
            <a:r>
              <a:rPr lang="en-US" dirty="0" smtClean="0">
                <a:solidFill>
                  <a:schemeClr val="tx1">
                    <a:lumMod val="75000"/>
                    <a:lumOff val="25000"/>
                  </a:schemeClr>
                </a:solidFill>
                <a:latin typeface="Source sans pro"/>
                <a:cs typeface="Source sans pro"/>
              </a:rPr>
              <a:t>computer system</a:t>
            </a:r>
            <a:endParaRPr lang="en-US" dirty="0">
              <a:solidFill>
                <a:schemeClr val="tx1">
                  <a:lumMod val="75000"/>
                  <a:lumOff val="25000"/>
                </a:schemeClr>
              </a:solidFill>
              <a:latin typeface="Source sans pro"/>
              <a:cs typeface="Source sans pro"/>
            </a:endParaRPr>
          </a:p>
          <a:p>
            <a:pPr lvl="1">
              <a:lnSpc>
                <a:spcPct val="120000"/>
              </a:lnSpc>
              <a:buFont typeface="Courier New"/>
              <a:buChar char="o"/>
            </a:pPr>
            <a:endParaRPr lang="en-US" sz="900" dirty="0">
              <a:solidFill>
                <a:schemeClr val="tx1">
                  <a:lumMod val="75000"/>
                  <a:lumOff val="25000"/>
                </a:schemeClr>
              </a:solidFill>
              <a:latin typeface="Source sans pro"/>
              <a:cs typeface="Source sans pro"/>
            </a:endParaRPr>
          </a:p>
          <a:p>
            <a:pPr lvl="1">
              <a:lnSpc>
                <a:spcPct val="120000"/>
              </a:lnSpc>
              <a:buFont typeface="Courier New"/>
              <a:buChar char="o"/>
            </a:pPr>
            <a:r>
              <a:rPr lang="en-US" dirty="0">
                <a:solidFill>
                  <a:schemeClr val="tx1">
                    <a:lumMod val="75000"/>
                    <a:lumOff val="25000"/>
                  </a:schemeClr>
                </a:solidFill>
                <a:latin typeface="Source sans pro"/>
                <a:cs typeface="Source sans pro"/>
              </a:rPr>
              <a:t>Must be in human-readable format or capable of being interpreted by a person with expertise in the subject</a:t>
            </a:r>
          </a:p>
        </p:txBody>
      </p:sp>
    </p:spTree>
    <p:extLst>
      <p:ext uri="{BB962C8B-B14F-4D97-AF65-F5344CB8AC3E}">
        <p14:creationId xmlns:p14="http://schemas.microsoft.com/office/powerpoint/2010/main" val="11085205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Digital Forensic Examples</a:t>
            </a:r>
            <a:endParaRPr lang="en" dirty="0"/>
          </a:p>
        </p:txBody>
      </p:sp>
      <p:sp>
        <p:nvSpPr>
          <p:cNvPr id="99" name="Shape 99"/>
          <p:cNvSpPr txBox="1">
            <a:spLocks noGrp="1"/>
          </p:cNvSpPr>
          <p:nvPr>
            <p:ph type="body" idx="1"/>
          </p:nvPr>
        </p:nvSpPr>
        <p:spPr>
          <a:xfrm>
            <a:off x="786150" y="1682266"/>
            <a:ext cx="7571700" cy="4764899"/>
          </a:xfrm>
          <a:prstGeom prst="rect">
            <a:avLst/>
          </a:prstGeom>
        </p:spPr>
        <p:txBody>
          <a:bodyPr lIns="91425" tIns="91425" rIns="91425" bIns="91425" anchor="t" anchorCtr="0">
            <a:noAutofit/>
          </a:bodyPr>
          <a:lstStyle/>
          <a:p>
            <a:pPr marL="457200" indent="-228600"/>
            <a:r>
              <a:rPr lang="en-US" dirty="0">
                <a:solidFill>
                  <a:schemeClr val="tx1">
                    <a:lumMod val="75000"/>
                    <a:lumOff val="25000"/>
                  </a:schemeClr>
                </a:solidFill>
              </a:rPr>
              <a:t>Recovering evidence </a:t>
            </a:r>
            <a:r>
              <a:rPr lang="en-US" dirty="0" smtClean="0">
                <a:solidFill>
                  <a:schemeClr val="tx1">
                    <a:lumMod val="75000"/>
                    <a:lumOff val="25000"/>
                  </a:schemeClr>
                </a:solidFill>
              </a:rPr>
              <a:t>from deliberately </a:t>
            </a:r>
            <a:r>
              <a:rPr lang="en-US" dirty="0">
                <a:solidFill>
                  <a:schemeClr val="tx1">
                    <a:lumMod val="75000"/>
                    <a:lumOff val="25000"/>
                  </a:schemeClr>
                </a:solidFill>
              </a:rPr>
              <a:t>formatted hard drive </a:t>
            </a:r>
            <a:endParaRPr lang="en-US" dirty="0" smtClean="0">
              <a:solidFill>
                <a:schemeClr val="tx1">
                  <a:lumMod val="75000"/>
                  <a:lumOff val="25000"/>
                </a:schemeClr>
              </a:solidFill>
            </a:endParaRPr>
          </a:p>
          <a:p>
            <a:pPr marL="457200" indent="-228600"/>
            <a:endParaRPr lang="en-US" sz="800" dirty="0">
              <a:solidFill>
                <a:schemeClr val="tx1">
                  <a:lumMod val="75000"/>
                  <a:lumOff val="25000"/>
                </a:schemeClr>
              </a:solidFill>
            </a:endParaRPr>
          </a:p>
          <a:p>
            <a:pPr marL="457200" lvl="0" indent="-228600" rtl="0">
              <a:spcBef>
                <a:spcPts val="0"/>
              </a:spcBef>
            </a:pPr>
            <a:r>
              <a:rPr lang="en-US" dirty="0" smtClean="0">
                <a:solidFill>
                  <a:schemeClr val="tx1">
                    <a:lumMod val="75000"/>
                    <a:lumOff val="25000"/>
                  </a:schemeClr>
                </a:solidFill>
              </a:rPr>
              <a:t>Recovering </a:t>
            </a:r>
            <a:r>
              <a:rPr lang="en-US" dirty="0">
                <a:solidFill>
                  <a:schemeClr val="tx1">
                    <a:lumMod val="75000"/>
                    <a:lumOff val="25000"/>
                  </a:schemeClr>
                </a:solidFill>
              </a:rPr>
              <a:t>thousands of deleted emails </a:t>
            </a:r>
            <a:r>
              <a:rPr lang="en-US" dirty="0" smtClean="0">
                <a:solidFill>
                  <a:schemeClr val="tx1">
                    <a:lumMod val="75000"/>
                    <a:lumOff val="25000"/>
                  </a:schemeClr>
                </a:solidFill>
              </a:rPr>
              <a:t>and chat messages </a:t>
            </a:r>
          </a:p>
          <a:p>
            <a:pPr marL="457200" lvl="0" indent="-228600" rtl="0">
              <a:spcBef>
                <a:spcPts val="0"/>
              </a:spcBef>
            </a:pPr>
            <a:endParaRPr lang="en-US" sz="800" dirty="0">
              <a:solidFill>
                <a:schemeClr val="tx1">
                  <a:lumMod val="75000"/>
                  <a:lumOff val="25000"/>
                </a:schemeClr>
              </a:solidFill>
            </a:endParaRPr>
          </a:p>
          <a:p>
            <a:pPr marL="457200" lvl="0" indent="-228600" rtl="0">
              <a:spcBef>
                <a:spcPts val="0"/>
              </a:spcBef>
            </a:pPr>
            <a:r>
              <a:rPr lang="en-US" dirty="0" smtClean="0">
                <a:solidFill>
                  <a:schemeClr val="tx1">
                    <a:lumMod val="75000"/>
                    <a:lumOff val="25000"/>
                  </a:schemeClr>
                </a:solidFill>
              </a:rPr>
              <a:t>Recovering internet artifacts and file’s metadata</a:t>
            </a:r>
          </a:p>
          <a:p>
            <a:pPr marL="457200" lvl="0" indent="-228600" rtl="0">
              <a:spcBef>
                <a:spcPts val="0"/>
              </a:spcBef>
            </a:pPr>
            <a:endParaRPr lang="en-US" sz="800" dirty="0" smtClean="0">
              <a:solidFill>
                <a:schemeClr val="tx1">
                  <a:lumMod val="75000"/>
                  <a:lumOff val="25000"/>
                </a:schemeClr>
              </a:solidFill>
            </a:endParaRPr>
          </a:p>
          <a:p>
            <a:pPr marL="457200" lvl="0" indent="-228600" rtl="0">
              <a:spcBef>
                <a:spcPts val="0"/>
              </a:spcBef>
            </a:pPr>
            <a:r>
              <a:rPr lang="en-US" dirty="0" smtClean="0">
                <a:solidFill>
                  <a:schemeClr val="tx1">
                    <a:lumMod val="75000"/>
                    <a:lumOff val="25000"/>
                  </a:schemeClr>
                </a:solidFill>
              </a:rPr>
              <a:t>Performing </a:t>
            </a:r>
            <a:r>
              <a:rPr lang="en-US" dirty="0">
                <a:solidFill>
                  <a:schemeClr val="tx1">
                    <a:lumMod val="75000"/>
                    <a:lumOff val="25000"/>
                  </a:schemeClr>
                </a:solidFill>
              </a:rPr>
              <a:t>computer related crime </a:t>
            </a:r>
            <a:r>
              <a:rPr lang="en-US" dirty="0" smtClean="0">
                <a:solidFill>
                  <a:schemeClr val="tx1">
                    <a:lumMod val="75000"/>
                    <a:lumOff val="25000"/>
                  </a:schemeClr>
                </a:solidFill>
              </a:rPr>
              <a:t>investigation</a:t>
            </a:r>
          </a:p>
        </p:txBody>
      </p:sp>
    </p:spTree>
    <p:extLst>
      <p:ext uri="{BB962C8B-B14F-4D97-AF65-F5344CB8AC3E}">
        <p14:creationId xmlns:p14="http://schemas.microsoft.com/office/powerpoint/2010/main" val="36368060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7" name="Shape 133"/>
          <p:cNvSpPr/>
          <p:nvPr/>
        </p:nvSpPr>
        <p:spPr>
          <a:xfrm>
            <a:off x="3085539" y="1221226"/>
            <a:ext cx="3809100" cy="5442951"/>
          </a:xfrm>
          <a:prstGeom prst="ellipse">
            <a:avLst/>
          </a:prstGeom>
          <a:noFill/>
          <a:ln w="9525" cap="flat" cmpd="sng">
            <a:solidFill>
              <a:schemeClr val="tx1">
                <a:lumMod val="50000"/>
                <a:lumOff val="50000"/>
              </a:schemeClr>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39" name="Shape 138"/>
          <p:cNvCxnSpPr/>
          <p:nvPr/>
        </p:nvCxnSpPr>
        <p:spPr>
          <a:xfrm>
            <a:off x="6451600" y="5676900"/>
            <a:ext cx="44450" cy="425450"/>
          </a:xfrm>
          <a:prstGeom prst="straightConnector1">
            <a:avLst/>
          </a:prstGeom>
          <a:noFill/>
          <a:ln w="9525" cap="flat" cmpd="sng">
            <a:solidFill>
              <a:srgbClr val="CFD8DC"/>
            </a:solidFill>
            <a:prstDash val="solid"/>
            <a:round/>
            <a:headEnd type="none" w="lg" len="lg"/>
            <a:tailEnd type="none" w="lg" len="lg"/>
          </a:ln>
        </p:spPr>
      </p:cxnSp>
      <p:cxnSp>
        <p:nvCxnSpPr>
          <p:cNvPr id="40" name="Shape 139"/>
          <p:cNvCxnSpPr/>
          <p:nvPr/>
        </p:nvCxnSpPr>
        <p:spPr>
          <a:xfrm flipH="1" flipV="1">
            <a:off x="6564713" y="5468278"/>
            <a:ext cx="794937" cy="1055937"/>
          </a:xfrm>
          <a:prstGeom prst="straightConnector1">
            <a:avLst/>
          </a:prstGeom>
          <a:noFill/>
          <a:ln w="9525" cap="flat" cmpd="sng">
            <a:solidFill>
              <a:srgbClr val="CFD8DC"/>
            </a:solidFill>
            <a:prstDash val="solid"/>
            <a:round/>
            <a:headEnd type="none" w="lg" len="lg"/>
            <a:tailEnd type="none" w="lg" len="lg"/>
          </a:ln>
        </p:spPr>
      </p:cxnSp>
      <p:cxnSp>
        <p:nvCxnSpPr>
          <p:cNvPr id="38" name="Shape 137"/>
          <p:cNvCxnSpPr/>
          <p:nvPr/>
        </p:nvCxnSpPr>
        <p:spPr>
          <a:xfrm flipH="1" flipV="1">
            <a:off x="6654800" y="5265192"/>
            <a:ext cx="1602195" cy="953609"/>
          </a:xfrm>
          <a:prstGeom prst="straightConnector1">
            <a:avLst/>
          </a:prstGeom>
          <a:noFill/>
          <a:ln w="9525" cap="flat" cmpd="sng">
            <a:solidFill>
              <a:srgbClr val="CFD8DC"/>
            </a:solidFill>
            <a:prstDash val="solid"/>
            <a:round/>
            <a:headEnd type="none" w="lg" len="lg"/>
            <a:tailEnd type="none" w="lg" len="lg"/>
          </a:ln>
        </p:spPr>
      </p:cxnSp>
      <p:pic>
        <p:nvPicPr>
          <p:cNvPr id="36" name="Picture 35" descr="tip-of-the-iceberg-90839.jpg"/>
          <p:cNvPicPr>
            <a:picLocks noChangeAspect="1"/>
          </p:cNvPicPr>
          <p:nvPr/>
        </p:nvPicPr>
        <p:blipFill>
          <a:blip r:embed="rId3"/>
          <a:srcRect l="25833" r="31667"/>
          <a:stretch>
            <a:fillRect/>
          </a:stretch>
        </p:blipFill>
        <p:spPr>
          <a:xfrm>
            <a:off x="3283469" y="1380715"/>
            <a:ext cx="3429681" cy="5143500"/>
          </a:xfrm>
          <a:prstGeom prst="ellipse">
            <a:avLst/>
          </a:prstGeom>
          <a:ln>
            <a:solidFill>
              <a:schemeClr val="bg1">
                <a:lumMod val="50000"/>
              </a:schemeClr>
            </a:solidFill>
          </a:ln>
        </p:spPr>
      </p:pic>
      <p:sp>
        <p:nvSpPr>
          <p:cNvPr id="157" name="Shape 157"/>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US" dirty="0" smtClean="0"/>
              <a:t>Why Digital Forensic</a:t>
            </a:r>
            <a:endParaRPr lang="en" dirty="0"/>
          </a:p>
        </p:txBody>
      </p:sp>
      <p:sp>
        <p:nvSpPr>
          <p:cNvPr id="158" name="Shape 158"/>
          <p:cNvSpPr/>
          <p:nvPr/>
        </p:nvSpPr>
        <p:spPr>
          <a:xfrm>
            <a:off x="0" y="2571743"/>
            <a:ext cx="9144000" cy="4286399"/>
          </a:xfrm>
          <a:prstGeom prst="rect">
            <a:avLst/>
          </a:prstGeom>
          <a:solidFill>
            <a:srgbClr val="0091EA">
              <a:alpha val="32690"/>
            </a:srgbClr>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grpSp>
        <p:nvGrpSpPr>
          <p:cNvPr id="159" name="Shape 159"/>
          <p:cNvGrpSpPr/>
          <p:nvPr/>
        </p:nvGrpSpPr>
        <p:grpSpPr>
          <a:xfrm>
            <a:off x="9716702" y="692810"/>
            <a:ext cx="2467458" cy="4572382"/>
            <a:chOff x="-6729413" y="-17360900"/>
            <a:chExt cx="26138325" cy="48436249"/>
          </a:xfrm>
        </p:grpSpPr>
        <p:sp>
          <p:nvSpPr>
            <p:cNvPr id="160" name="Shape 160"/>
            <p:cNvSpPr/>
            <p:nvPr/>
          </p:nvSpPr>
          <p:spPr>
            <a:xfrm>
              <a:off x="-6729413" y="-9364661"/>
              <a:ext cx="25398299" cy="2466900"/>
            </a:xfrm>
            <a:custGeom>
              <a:avLst/>
              <a:gdLst/>
              <a:ahLst/>
              <a:cxnLst/>
              <a:rect l="0" t="0" r="0" b="0"/>
              <a:pathLst>
                <a:path w="120000" h="120000" extrusionOk="0">
                  <a:moveTo>
                    <a:pt x="120000" y="119999"/>
                  </a:moveTo>
                  <a:lnTo>
                    <a:pt x="0" y="0"/>
                  </a:lnTo>
                  <a:lnTo>
                    <a:pt x="11145" y="119999"/>
                  </a:lnTo>
                  <a:lnTo>
                    <a:pt x="120000" y="119999"/>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1" name="Shape 161"/>
            <p:cNvSpPr/>
            <p:nvPr/>
          </p:nvSpPr>
          <p:spPr>
            <a:xfrm>
              <a:off x="3276600" y="-17360900"/>
              <a:ext cx="10882199" cy="8842499"/>
            </a:xfrm>
            <a:custGeom>
              <a:avLst/>
              <a:gdLst/>
              <a:ahLst/>
              <a:cxnLst/>
              <a:rect l="0" t="0" r="0" b="0"/>
              <a:pathLst>
                <a:path w="120000" h="120000" extrusionOk="0">
                  <a:moveTo>
                    <a:pt x="102547" y="0"/>
                  </a:moveTo>
                  <a:lnTo>
                    <a:pt x="0" y="120000"/>
                  </a:lnTo>
                  <a:lnTo>
                    <a:pt x="119999" y="109486"/>
                  </a:lnTo>
                  <a:lnTo>
                    <a:pt x="102547"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2" name="Shape 162"/>
            <p:cNvSpPr/>
            <p:nvPr/>
          </p:nvSpPr>
          <p:spPr>
            <a:xfrm>
              <a:off x="12576175" y="-17360900"/>
              <a:ext cx="6832499" cy="10463099"/>
            </a:xfrm>
            <a:custGeom>
              <a:avLst/>
              <a:gdLst/>
              <a:ahLst/>
              <a:cxnLst/>
              <a:rect l="0" t="0" r="0" b="0"/>
              <a:pathLst>
                <a:path w="120000" h="120000" extrusionOk="0">
                  <a:moveTo>
                    <a:pt x="0" y="0"/>
                  </a:moveTo>
                  <a:lnTo>
                    <a:pt x="120000" y="62193"/>
                  </a:lnTo>
                  <a:lnTo>
                    <a:pt x="107007" y="120000"/>
                  </a:lnTo>
                  <a:lnTo>
                    <a:pt x="27797" y="92526"/>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3" name="Shape 163"/>
            <p:cNvSpPr/>
            <p:nvPr/>
          </p:nvSpPr>
          <p:spPr>
            <a:xfrm>
              <a:off x="-6729413" y="-9364661"/>
              <a:ext cx="2358900" cy="2466900"/>
            </a:xfrm>
            <a:custGeom>
              <a:avLst/>
              <a:gdLst/>
              <a:ahLst/>
              <a:cxnLst/>
              <a:rect l="0" t="0" r="0" b="0"/>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4" name="Shape 164"/>
            <p:cNvSpPr/>
            <p:nvPr/>
          </p:nvSpPr>
          <p:spPr>
            <a:xfrm>
              <a:off x="-6729413" y="-9364661"/>
              <a:ext cx="10005899" cy="2466900"/>
            </a:xfrm>
            <a:custGeom>
              <a:avLst/>
              <a:gdLst/>
              <a:ahLst/>
              <a:cxnLst/>
              <a:rect l="0" t="0" r="0" b="0"/>
              <a:pathLst>
                <a:path w="120000" h="120000" extrusionOk="0">
                  <a:moveTo>
                    <a:pt x="120000" y="41158"/>
                  </a:moveTo>
                  <a:lnTo>
                    <a:pt x="116173" y="119999"/>
                  </a:lnTo>
                  <a:lnTo>
                    <a:pt x="28291" y="119999"/>
                  </a:lnTo>
                  <a:lnTo>
                    <a:pt x="0" y="0"/>
                  </a:lnTo>
                  <a:lnTo>
                    <a:pt x="120000" y="41158"/>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5" name="Shape 165"/>
            <p:cNvSpPr/>
            <p:nvPr/>
          </p:nvSpPr>
          <p:spPr>
            <a:xfrm>
              <a:off x="-6729413" y="-17360900"/>
              <a:ext cx="19305600" cy="8842499"/>
            </a:xfrm>
            <a:custGeom>
              <a:avLst/>
              <a:gdLst/>
              <a:ahLst/>
              <a:cxnLst/>
              <a:rect l="0" t="0" r="0" b="0"/>
              <a:pathLst>
                <a:path w="120000" h="120000" extrusionOk="0">
                  <a:moveTo>
                    <a:pt x="120000" y="0"/>
                  </a:moveTo>
                  <a:lnTo>
                    <a:pt x="62195" y="120000"/>
                  </a:lnTo>
                  <a:lnTo>
                    <a:pt x="0" y="108517"/>
                  </a:lnTo>
                  <a:lnTo>
                    <a:pt x="60656" y="80315"/>
                  </a:lnTo>
                  <a:lnTo>
                    <a:pt x="12000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6" name="Shape 166"/>
            <p:cNvSpPr/>
            <p:nvPr/>
          </p:nvSpPr>
          <p:spPr>
            <a:xfrm>
              <a:off x="12752386" y="-9293225"/>
              <a:ext cx="5916600" cy="2395500"/>
            </a:xfrm>
            <a:custGeom>
              <a:avLst/>
              <a:gdLst/>
              <a:ahLst/>
              <a:cxnLst/>
              <a:rect l="0" t="0" r="0" b="0"/>
              <a:pathLst>
                <a:path w="120000" h="120000" extrusionOk="0">
                  <a:moveTo>
                    <a:pt x="28526" y="0"/>
                  </a:moveTo>
                  <a:lnTo>
                    <a:pt x="120000" y="120000"/>
                  </a:lnTo>
                  <a:lnTo>
                    <a:pt x="0" y="120000"/>
                  </a:lnTo>
                  <a:lnTo>
                    <a:pt x="28526"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7" name="Shape 167"/>
            <p:cNvSpPr/>
            <p:nvPr/>
          </p:nvSpPr>
          <p:spPr>
            <a:xfrm>
              <a:off x="3276600" y="-8518525"/>
              <a:ext cx="4192500" cy="1620900"/>
            </a:xfrm>
            <a:custGeom>
              <a:avLst/>
              <a:gdLst/>
              <a:ahLst/>
              <a:cxnLst/>
              <a:rect l="0" t="0" r="0" b="0"/>
              <a:pathLst>
                <a:path w="120000" h="120000" extrusionOk="0">
                  <a:moveTo>
                    <a:pt x="16084" y="120000"/>
                  </a:moveTo>
                  <a:lnTo>
                    <a:pt x="0" y="0"/>
                  </a:lnTo>
                  <a:lnTo>
                    <a:pt x="120000" y="120000"/>
                  </a:lnTo>
                  <a:lnTo>
                    <a:pt x="16084"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8" name="Shape 168"/>
            <p:cNvSpPr/>
            <p:nvPr/>
          </p:nvSpPr>
          <p:spPr>
            <a:xfrm>
              <a:off x="-6729413" y="-9364661"/>
              <a:ext cx="2358900" cy="2466900"/>
            </a:xfrm>
            <a:custGeom>
              <a:avLst/>
              <a:gdLst/>
              <a:ahLst/>
              <a:cxnLst/>
              <a:rect l="0" t="0" r="0" b="0"/>
              <a:pathLst>
                <a:path w="120000" h="120000" extrusionOk="0">
                  <a:moveTo>
                    <a:pt x="0" y="0"/>
                  </a:moveTo>
                  <a:lnTo>
                    <a:pt x="119999" y="119999"/>
                  </a:lnTo>
                  <a:lnTo>
                    <a:pt x="21561" y="119999"/>
                  </a:lnTo>
                  <a:lnTo>
                    <a:pt x="0"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69" name="Shape 169"/>
            <p:cNvSpPr/>
            <p:nvPr/>
          </p:nvSpPr>
          <p:spPr>
            <a:xfrm>
              <a:off x="-6729413" y="-11442700"/>
              <a:ext cx="10005899" cy="2924099"/>
            </a:xfrm>
            <a:custGeom>
              <a:avLst/>
              <a:gdLst/>
              <a:ahLst/>
              <a:cxnLst/>
              <a:rect l="0" t="0" r="0" b="0"/>
              <a:pathLst>
                <a:path w="120000" h="120000" extrusionOk="0">
                  <a:moveTo>
                    <a:pt x="117029" y="0"/>
                  </a:moveTo>
                  <a:lnTo>
                    <a:pt x="120000" y="120000"/>
                  </a:lnTo>
                  <a:lnTo>
                    <a:pt x="0" y="85276"/>
                  </a:lnTo>
                  <a:lnTo>
                    <a:pt x="117029" y="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70" name="Shape 170"/>
            <p:cNvSpPr/>
            <p:nvPr/>
          </p:nvSpPr>
          <p:spPr>
            <a:xfrm>
              <a:off x="14158912" y="-11938000"/>
              <a:ext cx="5250000" cy="5040299"/>
            </a:xfrm>
            <a:custGeom>
              <a:avLst/>
              <a:gdLst/>
              <a:ahLst/>
              <a:cxnLst/>
              <a:rect l="0" t="0" r="0" b="0"/>
              <a:pathLst>
                <a:path w="120000" h="120000" extrusionOk="0">
                  <a:moveTo>
                    <a:pt x="120000" y="0"/>
                  </a:moveTo>
                  <a:lnTo>
                    <a:pt x="0" y="62966"/>
                  </a:lnTo>
                  <a:lnTo>
                    <a:pt x="103090" y="119999"/>
                  </a:lnTo>
                  <a:lnTo>
                    <a:pt x="120000" y="0"/>
                  </a:lnTo>
                  <a:close/>
                </a:path>
              </a:pathLst>
            </a:custGeom>
            <a:gradFill>
              <a:gsLst>
                <a:gs pos="0">
                  <a:srgbClr val="A1EFFF"/>
                </a:gs>
                <a:gs pos="35000">
                  <a:srgbClr val="BBF2FF"/>
                </a:gs>
                <a:gs pos="100000">
                  <a:srgbClr val="E3FCFF"/>
                </a:gs>
              </a:gsLst>
              <a:lin ang="5400012"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71" name="Shape 171"/>
            <p:cNvSpPr/>
            <p:nvPr/>
          </p:nvSpPr>
          <p:spPr>
            <a:xfrm>
              <a:off x="2957511" y="-8518525"/>
              <a:ext cx="881100" cy="1620900"/>
            </a:xfrm>
            <a:custGeom>
              <a:avLst/>
              <a:gdLst/>
              <a:ahLst/>
              <a:cxnLst/>
              <a:rect l="0" t="0" r="0" b="0"/>
              <a:pathLst>
                <a:path w="120000" h="120000" extrusionOk="0">
                  <a:moveTo>
                    <a:pt x="120000" y="120000"/>
                  </a:moveTo>
                  <a:lnTo>
                    <a:pt x="43459" y="0"/>
                  </a:lnTo>
                  <a:lnTo>
                    <a:pt x="0" y="120000"/>
                  </a:lnTo>
                  <a:lnTo>
                    <a:pt x="120000" y="120000"/>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72" name="Shape 172"/>
            <p:cNvSpPr/>
            <p:nvPr/>
          </p:nvSpPr>
          <p:spPr>
            <a:xfrm>
              <a:off x="11728450" y="-6897686"/>
              <a:ext cx="6940499" cy="15641700"/>
            </a:xfrm>
            <a:custGeom>
              <a:avLst/>
              <a:gdLst/>
              <a:ahLst/>
              <a:cxnLst/>
              <a:rect l="0" t="0" r="0" b="0"/>
              <a:pathLst>
                <a:path w="120000" h="120000" extrusionOk="0">
                  <a:moveTo>
                    <a:pt x="120000" y="0"/>
                  </a:moveTo>
                  <a:lnTo>
                    <a:pt x="118188" y="67289"/>
                  </a:lnTo>
                  <a:lnTo>
                    <a:pt x="0" y="120000"/>
                  </a:lnTo>
                  <a:lnTo>
                    <a:pt x="0" y="1297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3" name="Shape 173"/>
            <p:cNvSpPr/>
            <p:nvPr/>
          </p:nvSpPr>
          <p:spPr>
            <a:xfrm>
              <a:off x="-4899025" y="-698500"/>
              <a:ext cx="6378599" cy="17613299"/>
            </a:xfrm>
            <a:custGeom>
              <a:avLst/>
              <a:gdLst/>
              <a:ahLst/>
              <a:cxnLst/>
              <a:rect l="0" t="0" r="0" b="0"/>
              <a:pathLst>
                <a:path w="120000" h="120000" extrusionOk="0">
                  <a:moveTo>
                    <a:pt x="120000" y="0"/>
                  </a:moveTo>
                  <a:lnTo>
                    <a:pt x="68929" y="119999"/>
                  </a:lnTo>
                  <a:lnTo>
                    <a:pt x="0" y="17748"/>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4" name="Shape 174"/>
            <p:cNvSpPr/>
            <p:nvPr/>
          </p:nvSpPr>
          <p:spPr>
            <a:xfrm>
              <a:off x="-4370387" y="-6897686"/>
              <a:ext cx="7327800" cy="6199200"/>
            </a:xfrm>
            <a:custGeom>
              <a:avLst/>
              <a:gdLst/>
              <a:ahLst/>
              <a:cxnLst/>
              <a:rect l="0" t="0" r="0" b="0"/>
              <a:pathLst>
                <a:path w="120000" h="120000" extrusionOk="0">
                  <a:moveTo>
                    <a:pt x="120000" y="0"/>
                  </a:moveTo>
                  <a:lnTo>
                    <a:pt x="95797" y="120000"/>
                  </a:lnTo>
                  <a:lnTo>
                    <a:pt x="0" y="0"/>
                  </a:lnTo>
                  <a:lnTo>
                    <a:pt x="120000" y="0"/>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5" name="Shape 175"/>
            <p:cNvSpPr/>
            <p:nvPr/>
          </p:nvSpPr>
          <p:spPr>
            <a:xfrm>
              <a:off x="9578975" y="8743950"/>
              <a:ext cx="4263900" cy="22331399"/>
            </a:xfrm>
            <a:custGeom>
              <a:avLst/>
              <a:gdLst/>
              <a:ahLst/>
              <a:cxnLst/>
              <a:rect l="0" t="0" r="0" b="0"/>
              <a:pathLst>
                <a:path w="120000" h="120000" extrusionOk="0">
                  <a:moveTo>
                    <a:pt x="60491" y="0"/>
                  </a:moveTo>
                  <a:lnTo>
                    <a:pt x="120000" y="33491"/>
                  </a:lnTo>
                  <a:lnTo>
                    <a:pt x="0" y="119999"/>
                  </a:lnTo>
                  <a:lnTo>
                    <a:pt x="60491"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6" name="Shape 176"/>
            <p:cNvSpPr/>
            <p:nvPr/>
          </p:nvSpPr>
          <p:spPr>
            <a:xfrm>
              <a:off x="11728450" y="-6897686"/>
              <a:ext cx="6940499" cy="1690800"/>
            </a:xfrm>
            <a:custGeom>
              <a:avLst/>
              <a:gdLst/>
              <a:ahLst/>
              <a:cxnLst/>
              <a:rect l="0" t="0" r="0" b="0"/>
              <a:pathLst>
                <a:path w="120000" h="120000" extrusionOk="0">
                  <a:moveTo>
                    <a:pt x="120000" y="0"/>
                  </a:moveTo>
                  <a:lnTo>
                    <a:pt x="0" y="120000"/>
                  </a:lnTo>
                  <a:lnTo>
                    <a:pt x="17703" y="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7" name="Shape 177"/>
            <p:cNvSpPr/>
            <p:nvPr/>
          </p:nvSpPr>
          <p:spPr>
            <a:xfrm>
              <a:off x="3838575" y="-6897686"/>
              <a:ext cx="7890000" cy="9791700"/>
            </a:xfrm>
            <a:custGeom>
              <a:avLst/>
              <a:gdLst/>
              <a:ahLst/>
              <a:cxnLst/>
              <a:rect l="0" t="0" r="0" b="0"/>
              <a:pathLst>
                <a:path w="120000" h="120000" extrusionOk="0">
                  <a:moveTo>
                    <a:pt x="48193" y="119999"/>
                  </a:moveTo>
                  <a:lnTo>
                    <a:pt x="0" y="0"/>
                  </a:lnTo>
                  <a:lnTo>
                    <a:pt x="55219" y="0"/>
                  </a:lnTo>
                  <a:lnTo>
                    <a:pt x="119999" y="20719"/>
                  </a:lnTo>
                  <a:lnTo>
                    <a:pt x="48193" y="119999"/>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8" name="Shape 178"/>
            <p:cNvSpPr/>
            <p:nvPr/>
          </p:nvSpPr>
          <p:spPr>
            <a:xfrm>
              <a:off x="-1235075" y="-698500"/>
              <a:ext cx="8242200" cy="17613299"/>
            </a:xfrm>
            <a:custGeom>
              <a:avLst/>
              <a:gdLst/>
              <a:ahLst/>
              <a:cxnLst/>
              <a:rect l="0" t="0" r="0" b="0"/>
              <a:pathLst>
                <a:path w="120000" h="120000" extrusionOk="0">
                  <a:moveTo>
                    <a:pt x="120000" y="24475"/>
                  </a:moveTo>
                  <a:lnTo>
                    <a:pt x="39522" y="0"/>
                  </a:lnTo>
                  <a:lnTo>
                    <a:pt x="0" y="119999"/>
                  </a:lnTo>
                  <a:lnTo>
                    <a:pt x="120000" y="24475"/>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79" name="Shape 179"/>
            <p:cNvSpPr/>
            <p:nvPr/>
          </p:nvSpPr>
          <p:spPr>
            <a:xfrm>
              <a:off x="-1235075" y="-5207000"/>
              <a:ext cx="12963599" cy="22121699"/>
            </a:xfrm>
            <a:custGeom>
              <a:avLst/>
              <a:gdLst/>
              <a:ahLst/>
              <a:cxnLst/>
              <a:rect l="0" t="0" r="0" b="0"/>
              <a:pathLst>
                <a:path w="120000" h="120000" extrusionOk="0">
                  <a:moveTo>
                    <a:pt x="120000" y="0"/>
                  </a:moveTo>
                  <a:lnTo>
                    <a:pt x="0" y="120000"/>
                  </a:lnTo>
                  <a:lnTo>
                    <a:pt x="120000" y="75677"/>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0" name="Shape 180"/>
            <p:cNvSpPr/>
            <p:nvPr/>
          </p:nvSpPr>
          <p:spPr>
            <a:xfrm>
              <a:off x="-6305550" y="-6897686"/>
              <a:ext cx="7785000" cy="8804399"/>
            </a:xfrm>
            <a:custGeom>
              <a:avLst/>
              <a:gdLst/>
              <a:ahLst/>
              <a:cxnLst/>
              <a:rect l="0" t="0" r="0" b="0"/>
              <a:pathLst>
                <a:path w="120000" h="120000" extrusionOk="0">
                  <a:moveTo>
                    <a:pt x="29828" y="0"/>
                  </a:moveTo>
                  <a:lnTo>
                    <a:pt x="120000" y="84493"/>
                  </a:lnTo>
                  <a:lnTo>
                    <a:pt x="21680" y="120000"/>
                  </a:lnTo>
                  <a:lnTo>
                    <a:pt x="0" y="0"/>
                  </a:lnTo>
                  <a:lnTo>
                    <a:pt x="29828"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1" name="Shape 181"/>
            <p:cNvSpPr/>
            <p:nvPr/>
          </p:nvSpPr>
          <p:spPr>
            <a:xfrm>
              <a:off x="11728450" y="-6897686"/>
              <a:ext cx="6940499" cy="8770799"/>
            </a:xfrm>
            <a:custGeom>
              <a:avLst/>
              <a:gdLst/>
              <a:ahLst/>
              <a:cxnLst/>
              <a:rect l="0" t="0" r="0" b="0"/>
              <a:pathLst>
                <a:path w="120000" h="120000" extrusionOk="0">
                  <a:moveTo>
                    <a:pt x="120000" y="0"/>
                  </a:moveTo>
                  <a:lnTo>
                    <a:pt x="0" y="23131"/>
                  </a:lnTo>
                  <a:lnTo>
                    <a:pt x="118188" y="120000"/>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2" name="Shape 182"/>
            <p:cNvSpPr/>
            <p:nvPr/>
          </p:nvSpPr>
          <p:spPr>
            <a:xfrm>
              <a:off x="1479550" y="-6897686"/>
              <a:ext cx="5527799" cy="9791700"/>
            </a:xfrm>
            <a:custGeom>
              <a:avLst/>
              <a:gdLst/>
              <a:ahLst/>
              <a:cxnLst/>
              <a:rect l="0" t="0" r="0" b="0"/>
              <a:pathLst>
                <a:path w="120000" h="120000" extrusionOk="0">
                  <a:moveTo>
                    <a:pt x="0" y="75972"/>
                  </a:moveTo>
                  <a:lnTo>
                    <a:pt x="119999" y="119999"/>
                  </a:lnTo>
                  <a:lnTo>
                    <a:pt x="51211" y="0"/>
                  </a:lnTo>
                  <a:lnTo>
                    <a:pt x="32085" y="0"/>
                  </a:lnTo>
                  <a:lnTo>
                    <a:pt x="0" y="7597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3" name="Shape 183"/>
            <p:cNvSpPr/>
            <p:nvPr/>
          </p:nvSpPr>
          <p:spPr>
            <a:xfrm>
              <a:off x="-1373187" y="8743950"/>
              <a:ext cx="13101599" cy="13630199"/>
            </a:xfrm>
            <a:custGeom>
              <a:avLst/>
              <a:gdLst/>
              <a:ahLst/>
              <a:cxnLst/>
              <a:rect l="0" t="0" r="0" b="0"/>
              <a:pathLst>
                <a:path w="120000" h="120000" extrusionOk="0">
                  <a:moveTo>
                    <a:pt x="0" y="71642"/>
                  </a:moveTo>
                  <a:lnTo>
                    <a:pt x="120000" y="0"/>
                  </a:lnTo>
                  <a:lnTo>
                    <a:pt x="40000" y="120000"/>
                  </a:lnTo>
                  <a:lnTo>
                    <a:pt x="0" y="71642"/>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4" name="Shape 184"/>
            <p:cNvSpPr/>
            <p:nvPr/>
          </p:nvSpPr>
          <p:spPr>
            <a:xfrm>
              <a:off x="2994025" y="8743950"/>
              <a:ext cx="8734499" cy="22331399"/>
            </a:xfrm>
            <a:custGeom>
              <a:avLst/>
              <a:gdLst/>
              <a:ahLst/>
              <a:cxnLst/>
              <a:rect l="0" t="0" r="0" b="0"/>
              <a:pathLst>
                <a:path w="120000" h="120000" extrusionOk="0">
                  <a:moveTo>
                    <a:pt x="0" y="73243"/>
                  </a:moveTo>
                  <a:lnTo>
                    <a:pt x="90468" y="119999"/>
                  </a:lnTo>
                  <a:lnTo>
                    <a:pt x="120000" y="0"/>
                  </a:lnTo>
                  <a:lnTo>
                    <a:pt x="0" y="73243"/>
                  </a:lnTo>
                  <a:close/>
                </a:path>
              </a:pathLst>
            </a:custGeom>
            <a:gradFill>
              <a:gsLst>
                <a:gs pos="0">
                  <a:srgbClr val="398BA2"/>
                </a:gs>
                <a:gs pos="80000">
                  <a:srgbClr val="4CB8D4"/>
                </a:gs>
                <a:gs pos="100000">
                  <a:srgbClr val="4AB9D8"/>
                </a:gs>
              </a:gsLst>
              <a:lin ang="5400012"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5" name="Shape 185"/>
            <p:cNvSpPr/>
            <p:nvPr/>
          </p:nvSpPr>
          <p:spPr>
            <a:xfrm>
              <a:off x="11728450" y="1873250"/>
              <a:ext cx="6835799" cy="13103100"/>
            </a:xfrm>
            <a:custGeom>
              <a:avLst/>
              <a:gdLst/>
              <a:ahLst/>
              <a:cxnLst/>
              <a:rect l="0" t="0" r="0" b="0"/>
              <a:pathLst>
                <a:path w="120000" h="120000" extrusionOk="0">
                  <a:moveTo>
                    <a:pt x="120000" y="0"/>
                  </a:moveTo>
                  <a:lnTo>
                    <a:pt x="37120" y="120000"/>
                  </a:lnTo>
                  <a:lnTo>
                    <a:pt x="0" y="62922"/>
                  </a:lnTo>
                  <a:lnTo>
                    <a:pt x="120000" y="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sp>
          <p:nvSpPr>
            <p:cNvPr id="186" name="Shape 186"/>
            <p:cNvSpPr/>
            <p:nvPr/>
          </p:nvSpPr>
          <p:spPr>
            <a:xfrm>
              <a:off x="3276600" y="-9293225"/>
              <a:ext cx="10882199" cy="2395500"/>
            </a:xfrm>
            <a:custGeom>
              <a:avLst/>
              <a:gdLst/>
              <a:ahLst/>
              <a:cxnLst/>
              <a:rect l="0" t="0" r="0" b="0"/>
              <a:pathLst>
                <a:path w="120000" h="120000" extrusionOk="0">
                  <a:moveTo>
                    <a:pt x="0" y="38807"/>
                  </a:moveTo>
                  <a:lnTo>
                    <a:pt x="119999" y="0"/>
                  </a:lnTo>
                  <a:lnTo>
                    <a:pt x="104490" y="120000"/>
                  </a:lnTo>
                  <a:lnTo>
                    <a:pt x="46231" y="120000"/>
                  </a:lnTo>
                  <a:lnTo>
                    <a:pt x="0" y="38807"/>
                  </a:lnTo>
                  <a:close/>
                </a:path>
              </a:pathLst>
            </a:custGeom>
            <a:gradFill>
              <a:gsLst>
                <a:gs pos="0">
                  <a:srgbClr val="A1EFFF"/>
                </a:gs>
                <a:gs pos="35000">
                  <a:srgbClr val="BBF2FF"/>
                </a:gs>
                <a:gs pos="100000">
                  <a:srgbClr val="E3FCFF"/>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87" name="Shape 187"/>
            <p:cNvSpPr/>
            <p:nvPr/>
          </p:nvSpPr>
          <p:spPr>
            <a:xfrm>
              <a:off x="7469186" y="-6897686"/>
              <a:ext cx="5283300" cy="1690800"/>
            </a:xfrm>
            <a:custGeom>
              <a:avLst/>
              <a:gdLst/>
              <a:ahLst/>
              <a:cxnLst/>
              <a:rect l="0" t="0" r="0" b="0"/>
              <a:pathLst>
                <a:path w="120000" h="120000" extrusionOk="0">
                  <a:moveTo>
                    <a:pt x="96742" y="120000"/>
                  </a:moveTo>
                  <a:lnTo>
                    <a:pt x="120000" y="0"/>
                  </a:lnTo>
                  <a:lnTo>
                    <a:pt x="0" y="0"/>
                  </a:lnTo>
                  <a:lnTo>
                    <a:pt x="96742" y="120000"/>
                  </a:lnTo>
                  <a:close/>
                </a:path>
              </a:pathLst>
            </a:custGeom>
            <a:gradFill>
              <a:gsLst>
                <a:gs pos="0">
                  <a:srgbClr val="398BA2"/>
                </a:gs>
                <a:gs pos="80000">
                  <a:srgbClr val="4CB8D4"/>
                </a:gs>
                <a:gs pos="100000">
                  <a:srgbClr val="4AB9D8"/>
                </a:gs>
              </a:gsLst>
              <a:lin ang="16200038" scaled="0"/>
            </a:gradFill>
            <a:ln w="9525" cap="flat" cmpd="sng">
              <a:solidFill>
                <a:srgbClr val="5AB1C9"/>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rgbClr val="FFFFFF"/>
                </a:solidFill>
                <a:latin typeface="Calibri"/>
                <a:ea typeface="Calibri"/>
                <a:cs typeface="Calibri"/>
                <a:sym typeface="Calibri"/>
              </a:endParaRPr>
            </a:p>
          </p:txBody>
        </p:sp>
      </p:grpSp>
      <p:sp>
        <p:nvSpPr>
          <p:cNvPr id="188" name="Shape 188"/>
          <p:cNvSpPr/>
          <p:nvPr/>
        </p:nvSpPr>
        <p:spPr>
          <a:xfrm>
            <a:off x="197931" y="2827861"/>
            <a:ext cx="3595745" cy="2599165"/>
          </a:xfrm>
          <a:prstGeom prst="rect">
            <a:avLst/>
          </a:prstGeom>
          <a:noFill/>
          <a:ln>
            <a:noFill/>
          </a:ln>
        </p:spPr>
        <p:txBody>
          <a:bodyPr lIns="91425" tIns="45700" rIns="91425" bIns="45700" anchor="t" anchorCtr="0">
            <a:noAutofit/>
          </a:bodyPr>
          <a:lstStyle/>
          <a:p>
            <a:pPr>
              <a:lnSpc>
                <a:spcPct val="90000"/>
              </a:lnSpc>
            </a:pPr>
            <a:r>
              <a:rPr lang="en-US" sz="2400" dirty="0">
                <a:solidFill>
                  <a:srgbClr val="404040"/>
                </a:solidFill>
                <a:ea typeface="ＭＳ Ｐゴシック" charset="-128"/>
                <a:cs typeface="ＭＳ Ｐゴシック" charset="-128"/>
              </a:rPr>
              <a:t>Data as seen by </a:t>
            </a:r>
            <a:r>
              <a:rPr lang="en-US" sz="2400" b="1" dirty="0">
                <a:solidFill>
                  <a:srgbClr val="404040"/>
                </a:solidFill>
                <a:ea typeface="ＭＳ Ｐゴシック" charset="-128"/>
                <a:cs typeface="ＭＳ Ｐゴシック" charset="-128"/>
              </a:rPr>
              <a:t>forensic investigator </a:t>
            </a:r>
            <a:r>
              <a:rPr lang="en-US" sz="2400" dirty="0">
                <a:solidFill>
                  <a:srgbClr val="404040"/>
                </a:solidFill>
                <a:ea typeface="ＭＳ Ｐゴシック" charset="-128"/>
                <a:cs typeface="ＭＳ Ｐゴシック" charset="-128"/>
              </a:rPr>
              <a:t>using </a:t>
            </a:r>
            <a:r>
              <a:rPr lang="en-US" sz="2400" i="1" dirty="0">
                <a:solidFill>
                  <a:srgbClr val="404040"/>
                </a:solidFill>
                <a:ea typeface="ＭＳ Ｐゴシック" charset="-128"/>
                <a:cs typeface="ＭＳ Ｐゴシック" charset="-128"/>
              </a:rPr>
              <a:t>sophisticated forensic tools</a:t>
            </a:r>
            <a:r>
              <a:rPr lang="en-US" sz="2400" dirty="0">
                <a:solidFill>
                  <a:srgbClr val="404040"/>
                </a:solidFill>
                <a:ea typeface="ＭＳ Ｐゴシック" charset="-128"/>
                <a:cs typeface="ＭＳ Ｐゴシック" charset="-128"/>
              </a:rPr>
              <a:t>. </a:t>
            </a:r>
            <a:endParaRPr lang="en-US" sz="2400" dirty="0" smtClean="0">
              <a:solidFill>
                <a:srgbClr val="404040"/>
              </a:solidFill>
              <a:ea typeface="ＭＳ Ｐゴシック" charset="-128"/>
              <a:cs typeface="ＭＳ Ｐゴシック" charset="-128"/>
            </a:endParaRPr>
          </a:p>
          <a:p>
            <a:pPr>
              <a:lnSpc>
                <a:spcPct val="90000"/>
              </a:lnSpc>
            </a:pPr>
            <a:endParaRPr lang="en-US" sz="2400" dirty="0">
              <a:solidFill>
                <a:srgbClr val="404040"/>
              </a:solidFill>
              <a:ea typeface="ＭＳ Ｐゴシック" charset="-128"/>
              <a:cs typeface="ＭＳ Ｐゴシック" charset="-128"/>
            </a:endParaRPr>
          </a:p>
          <a:p>
            <a:pPr>
              <a:lnSpc>
                <a:spcPct val="90000"/>
              </a:lnSpc>
            </a:pPr>
            <a:r>
              <a:rPr lang="en-US" sz="2400" dirty="0" smtClean="0">
                <a:solidFill>
                  <a:srgbClr val="404040"/>
                </a:solidFill>
                <a:ea typeface="ＭＳ Ｐゴシック" charset="-128"/>
                <a:cs typeface="ＭＳ Ｐゴシック" charset="-128"/>
              </a:rPr>
              <a:t>These </a:t>
            </a:r>
            <a:r>
              <a:rPr lang="en-US" sz="2400" dirty="0">
                <a:solidFill>
                  <a:srgbClr val="404040"/>
                </a:solidFill>
                <a:ea typeface="ＭＳ Ｐゴシック" charset="-128"/>
                <a:cs typeface="ＭＳ Ｐゴシック" charset="-128"/>
              </a:rPr>
              <a:t>data may </a:t>
            </a:r>
            <a:endParaRPr lang="en-US" sz="2400" dirty="0" smtClean="0">
              <a:solidFill>
                <a:srgbClr val="404040"/>
              </a:solidFill>
              <a:ea typeface="ＭＳ Ｐゴシック" charset="-128"/>
              <a:cs typeface="ＭＳ Ｐゴシック" charset="-128"/>
            </a:endParaRPr>
          </a:p>
          <a:p>
            <a:pPr>
              <a:lnSpc>
                <a:spcPct val="90000"/>
              </a:lnSpc>
            </a:pPr>
            <a:r>
              <a:rPr lang="en-US" sz="2400" dirty="0" smtClean="0">
                <a:solidFill>
                  <a:srgbClr val="404040"/>
                </a:solidFill>
                <a:ea typeface="ＭＳ Ｐゴシック" charset="-128"/>
                <a:cs typeface="ＭＳ Ｐゴシック" charset="-128"/>
              </a:rPr>
              <a:t>include </a:t>
            </a:r>
            <a:r>
              <a:rPr lang="en-US" sz="2400" i="1" dirty="0">
                <a:solidFill>
                  <a:srgbClr val="404040"/>
                </a:solidFill>
                <a:ea typeface="ＭＳ Ｐゴシック" charset="-128"/>
                <a:cs typeface="ＭＳ Ｐゴシック" charset="-128"/>
              </a:rPr>
              <a:t>deleted</a:t>
            </a:r>
            <a:r>
              <a:rPr lang="en-US" sz="2400" i="1" dirty="0" smtClean="0">
                <a:solidFill>
                  <a:srgbClr val="404040"/>
                </a:solidFill>
                <a:ea typeface="ＭＳ Ｐゴシック" charset="-128"/>
                <a:cs typeface="ＭＳ Ｐゴシック" charset="-128"/>
              </a:rPr>
              <a:t>,</a:t>
            </a:r>
          </a:p>
          <a:p>
            <a:pPr>
              <a:lnSpc>
                <a:spcPct val="90000"/>
              </a:lnSpc>
            </a:pPr>
            <a:r>
              <a:rPr lang="en-US" sz="2400" i="1" dirty="0" smtClean="0">
                <a:solidFill>
                  <a:srgbClr val="404040"/>
                </a:solidFill>
                <a:ea typeface="ＭＳ Ｐゴシック" charset="-128"/>
                <a:cs typeface="ＭＳ Ｐゴシック" charset="-128"/>
              </a:rPr>
              <a:t>hidden</a:t>
            </a:r>
            <a:r>
              <a:rPr lang="en-US" sz="2400" i="1" dirty="0">
                <a:solidFill>
                  <a:srgbClr val="404040"/>
                </a:solidFill>
                <a:ea typeface="ＭＳ Ｐゴシック" charset="-128"/>
                <a:cs typeface="ＭＳ Ｐゴシック" charset="-128"/>
              </a:rPr>
              <a:t>, encrypted</a:t>
            </a:r>
            <a:r>
              <a:rPr lang="en-US" sz="2400" dirty="0">
                <a:solidFill>
                  <a:srgbClr val="404040"/>
                </a:solidFill>
                <a:ea typeface="ＭＳ Ｐゴシック" charset="-128"/>
                <a:cs typeface="ＭＳ Ｐゴシック" charset="-128"/>
              </a:rPr>
              <a:t>, </a:t>
            </a:r>
            <a:r>
              <a:rPr lang="en-US" sz="2400" dirty="0" err="1">
                <a:solidFill>
                  <a:srgbClr val="404040"/>
                </a:solidFill>
                <a:ea typeface="ＭＳ Ｐゴシック" charset="-128"/>
                <a:cs typeface="ＭＳ Ｐゴシック" charset="-128"/>
              </a:rPr>
              <a:t>etc</a:t>
            </a:r>
            <a:r>
              <a:rPr lang="en-US" sz="2400" dirty="0">
                <a:solidFill>
                  <a:srgbClr val="404040"/>
                </a:solidFill>
                <a:ea typeface="ＭＳ Ｐゴシック" charset="-128"/>
                <a:cs typeface="ＭＳ Ｐゴシック" charset="-128"/>
              </a:rPr>
              <a:t> </a:t>
            </a:r>
          </a:p>
          <a:p>
            <a:pPr>
              <a:lnSpc>
                <a:spcPct val="90000"/>
              </a:lnSpc>
            </a:pPr>
            <a:endParaRPr lang="en-US" sz="2400" dirty="0">
              <a:solidFill>
                <a:srgbClr val="404040"/>
              </a:solidFill>
            </a:endParaRPr>
          </a:p>
        </p:txBody>
      </p:sp>
      <p:sp>
        <p:nvSpPr>
          <p:cNvPr id="189" name="Shape 189"/>
          <p:cNvSpPr/>
          <p:nvPr/>
        </p:nvSpPr>
        <p:spPr>
          <a:xfrm>
            <a:off x="6267812" y="692810"/>
            <a:ext cx="2935976" cy="1878933"/>
          </a:xfrm>
          <a:prstGeom prst="rect">
            <a:avLst/>
          </a:prstGeom>
          <a:noFill/>
          <a:ln>
            <a:noFill/>
          </a:ln>
        </p:spPr>
        <p:txBody>
          <a:bodyPr lIns="91425" tIns="45700" rIns="91425" bIns="45700" anchor="t" anchorCtr="0">
            <a:noAutofit/>
          </a:bodyPr>
          <a:lstStyle/>
          <a:p>
            <a:pPr>
              <a:lnSpc>
                <a:spcPct val="90000"/>
              </a:lnSpc>
            </a:pPr>
            <a:r>
              <a:rPr lang="en-US" sz="2400" dirty="0">
                <a:solidFill>
                  <a:srgbClr val="404040"/>
                </a:solidFill>
                <a:ea typeface="ＭＳ Ｐゴシック" charset="-128"/>
                <a:cs typeface="ＭＳ Ｐゴシック" charset="-128"/>
              </a:rPr>
              <a:t>Data as seen by </a:t>
            </a:r>
            <a:r>
              <a:rPr lang="en-US" sz="2400" b="1" dirty="0">
                <a:solidFill>
                  <a:srgbClr val="404040"/>
                </a:solidFill>
                <a:ea typeface="ＭＳ Ｐゴシック" charset="-128"/>
                <a:cs typeface="ＭＳ Ｐゴシック" charset="-128"/>
              </a:rPr>
              <a:t>common users </a:t>
            </a:r>
            <a:r>
              <a:rPr lang="en-US" sz="2400" dirty="0">
                <a:solidFill>
                  <a:srgbClr val="404040"/>
                </a:solidFill>
                <a:ea typeface="ＭＳ Ｐゴシック" charset="-128"/>
                <a:cs typeface="ＭＳ Ｐゴシック" charset="-128"/>
              </a:rPr>
              <a:t>using </a:t>
            </a:r>
            <a:r>
              <a:rPr lang="en-US" sz="2400" i="1" dirty="0">
                <a:solidFill>
                  <a:srgbClr val="404040"/>
                </a:solidFill>
                <a:ea typeface="ＭＳ Ｐゴシック" charset="-128"/>
                <a:cs typeface="ＭＳ Ｐゴシック" charset="-128"/>
              </a:rPr>
              <a:t>windows explorer, </a:t>
            </a:r>
            <a:r>
              <a:rPr lang="en-US" sz="2400" i="1" dirty="0" err="1">
                <a:solidFill>
                  <a:srgbClr val="404040"/>
                </a:solidFill>
                <a:ea typeface="ＭＳ Ｐゴシック" charset="-128"/>
                <a:cs typeface="ＭＳ Ｐゴシック" charset="-128"/>
              </a:rPr>
              <a:t>cmd</a:t>
            </a:r>
            <a:r>
              <a:rPr lang="en-US" sz="2400" i="1" dirty="0">
                <a:solidFill>
                  <a:srgbClr val="404040"/>
                </a:solidFill>
                <a:ea typeface="ＭＳ Ｐゴシック" charset="-128"/>
                <a:cs typeface="ＭＳ Ｐゴシック" charset="-128"/>
              </a:rPr>
              <a:t> shell, web browser</a:t>
            </a:r>
          </a:p>
        </p:txBody>
      </p:sp>
    </p:spTree>
    <p:extLst>
      <p:ext uri="{BB962C8B-B14F-4D97-AF65-F5344CB8AC3E}">
        <p14:creationId xmlns:p14="http://schemas.microsoft.com/office/powerpoint/2010/main" val="15715079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Why Digital Forensic?</a:t>
            </a:r>
            <a:endParaRPr lang="en" dirty="0"/>
          </a:p>
        </p:txBody>
      </p:sp>
      <p:sp>
        <p:nvSpPr>
          <p:cNvPr id="99" name="Shape 99"/>
          <p:cNvSpPr txBox="1">
            <a:spLocks noGrp="1"/>
          </p:cNvSpPr>
          <p:nvPr>
            <p:ph type="body" idx="1"/>
          </p:nvPr>
        </p:nvSpPr>
        <p:spPr>
          <a:xfrm>
            <a:off x="786150" y="1682266"/>
            <a:ext cx="6160750" cy="4764899"/>
          </a:xfrm>
          <a:prstGeom prst="rect">
            <a:avLst/>
          </a:prstGeom>
        </p:spPr>
        <p:txBody>
          <a:bodyPr lIns="91425" tIns="91425" rIns="91425" bIns="91425" anchor="t" anchorCtr="0">
            <a:noAutofit/>
          </a:bodyPr>
          <a:lstStyle/>
          <a:p>
            <a:pPr>
              <a:buFont typeface="Wingdings" charset="2"/>
              <a:buNone/>
              <a:defRPr/>
            </a:pPr>
            <a:r>
              <a:rPr lang="en-US" sz="2400" dirty="0">
                <a:solidFill>
                  <a:schemeClr val="tx1">
                    <a:lumMod val="75000"/>
                    <a:lumOff val="25000"/>
                  </a:schemeClr>
                </a:solidFill>
              </a:rPr>
              <a:t>Any person can gather </a:t>
            </a:r>
            <a:endParaRPr lang="en-US" sz="2400" dirty="0" smtClean="0">
              <a:solidFill>
                <a:schemeClr val="tx1">
                  <a:lumMod val="75000"/>
                  <a:lumOff val="25000"/>
                </a:schemeClr>
              </a:solidFill>
            </a:endParaRPr>
          </a:p>
          <a:p>
            <a:pPr>
              <a:buFont typeface="Wingdings" charset="2"/>
              <a:buNone/>
              <a:defRPr/>
            </a:pPr>
            <a:r>
              <a:rPr lang="en-US" sz="2400" dirty="0" smtClean="0">
                <a:solidFill>
                  <a:schemeClr val="tx1">
                    <a:lumMod val="75000"/>
                    <a:lumOff val="25000"/>
                  </a:schemeClr>
                </a:solidFill>
              </a:rPr>
              <a:t>information from </a:t>
            </a:r>
            <a:r>
              <a:rPr lang="en-US" sz="2400" dirty="0">
                <a:solidFill>
                  <a:schemeClr val="tx1">
                    <a:lumMod val="75000"/>
                    <a:lumOff val="25000"/>
                  </a:schemeClr>
                </a:solidFill>
              </a:rPr>
              <a:t>a computer</a:t>
            </a:r>
          </a:p>
          <a:p>
            <a:pPr>
              <a:buFont typeface="Wingdings" charset="2"/>
              <a:buNone/>
              <a:defRPr/>
            </a:pPr>
            <a:endParaRPr lang="en-US" sz="2400" dirty="0">
              <a:solidFill>
                <a:schemeClr val="tx1">
                  <a:lumMod val="85000"/>
                  <a:lumOff val="15000"/>
                </a:schemeClr>
              </a:solidFill>
            </a:endParaRPr>
          </a:p>
          <a:p>
            <a:pPr>
              <a:buFont typeface="Wingdings" charset="2"/>
              <a:buNone/>
              <a:defRPr/>
            </a:pPr>
            <a:r>
              <a:rPr lang="en-US" sz="2400" dirty="0">
                <a:solidFill>
                  <a:schemeClr val="tx1">
                    <a:lumMod val="85000"/>
                    <a:lumOff val="15000"/>
                  </a:schemeClr>
                </a:solidFill>
              </a:rPr>
              <a:t>                “ </a:t>
            </a:r>
            <a:r>
              <a:rPr lang="en-US" sz="2400" b="1" dirty="0">
                <a:solidFill>
                  <a:srgbClr val="FF0000"/>
                </a:solidFill>
              </a:rPr>
              <a:t>BUT</a:t>
            </a:r>
            <a:r>
              <a:rPr lang="en-US" sz="2400" b="1" dirty="0">
                <a:solidFill>
                  <a:schemeClr val="tx1">
                    <a:lumMod val="85000"/>
                    <a:lumOff val="15000"/>
                  </a:schemeClr>
                </a:solidFill>
              </a:rPr>
              <a:t> “</a:t>
            </a:r>
          </a:p>
          <a:p>
            <a:pPr>
              <a:buFont typeface="Wingdings" charset="2"/>
              <a:buNone/>
              <a:defRPr/>
            </a:pPr>
            <a:endParaRPr lang="en-US" sz="2400" dirty="0">
              <a:solidFill>
                <a:schemeClr val="tx1">
                  <a:lumMod val="85000"/>
                  <a:lumOff val="15000"/>
                </a:schemeClr>
              </a:solidFill>
            </a:endParaRPr>
          </a:p>
          <a:p>
            <a:pPr>
              <a:buFont typeface="Wingdings" charset="2"/>
              <a:buNone/>
              <a:defRPr/>
            </a:pPr>
            <a:endParaRPr lang="en-US" sz="2400" dirty="0">
              <a:solidFill>
                <a:schemeClr val="tx1">
                  <a:lumMod val="85000"/>
                  <a:lumOff val="15000"/>
                </a:schemeClr>
              </a:solidFill>
            </a:endParaRPr>
          </a:p>
          <a:p>
            <a:pPr algn="just">
              <a:buFont typeface="Wingdings" charset="2"/>
              <a:buNone/>
              <a:defRPr/>
            </a:pPr>
            <a:r>
              <a:rPr lang="en-US" sz="2400" dirty="0">
                <a:solidFill>
                  <a:schemeClr val="tx1">
                    <a:lumMod val="75000"/>
                    <a:lumOff val="25000"/>
                  </a:schemeClr>
                </a:solidFill>
              </a:rPr>
              <a:t>The Forensic element means it has to be </a:t>
            </a:r>
            <a:r>
              <a:rPr lang="en-US" sz="2400" dirty="0" smtClean="0">
                <a:solidFill>
                  <a:schemeClr val="tx1">
                    <a:lumMod val="75000"/>
                    <a:lumOff val="25000"/>
                  </a:schemeClr>
                </a:solidFill>
              </a:rPr>
              <a:t>gathered in </a:t>
            </a:r>
            <a:r>
              <a:rPr lang="en-US" sz="2400" dirty="0">
                <a:solidFill>
                  <a:schemeClr val="tx1">
                    <a:lumMod val="75000"/>
                    <a:lumOff val="25000"/>
                  </a:schemeClr>
                </a:solidFill>
              </a:rPr>
              <a:t>a manner which makes it reliable to a </a:t>
            </a:r>
            <a:r>
              <a:rPr lang="en-US" sz="2400" dirty="0" smtClean="0">
                <a:solidFill>
                  <a:schemeClr val="tx1">
                    <a:lumMod val="75000"/>
                    <a:lumOff val="25000"/>
                  </a:schemeClr>
                </a:solidFill>
              </a:rPr>
              <a:t>Court or </a:t>
            </a:r>
            <a:r>
              <a:rPr lang="en-US" sz="2400" dirty="0">
                <a:solidFill>
                  <a:schemeClr val="tx1">
                    <a:lumMod val="75000"/>
                    <a:lumOff val="25000"/>
                  </a:schemeClr>
                </a:solidFill>
              </a:rPr>
              <a:t>other body and the information has </a:t>
            </a:r>
            <a:r>
              <a:rPr lang="en-US" sz="2400" dirty="0" smtClean="0">
                <a:solidFill>
                  <a:schemeClr val="tx1">
                    <a:lumMod val="75000"/>
                    <a:lumOff val="25000"/>
                  </a:schemeClr>
                </a:solidFill>
              </a:rPr>
              <a:t>to become </a:t>
            </a:r>
            <a:endParaRPr lang="en-US" sz="2400" dirty="0">
              <a:solidFill>
                <a:schemeClr val="tx1">
                  <a:lumMod val="75000"/>
                  <a:lumOff val="25000"/>
                </a:schemeClr>
              </a:solidFill>
            </a:endParaRPr>
          </a:p>
          <a:p>
            <a:pPr>
              <a:buFont typeface="Wingdings" charset="2"/>
              <a:buNone/>
              <a:defRPr/>
            </a:pPr>
            <a:endParaRPr lang="en-US" sz="2400" dirty="0">
              <a:solidFill>
                <a:schemeClr val="tx1">
                  <a:lumMod val="85000"/>
                  <a:lumOff val="15000"/>
                </a:schemeClr>
              </a:solidFill>
            </a:endParaRPr>
          </a:p>
          <a:p>
            <a:pPr>
              <a:buFont typeface="Wingdings" charset="2"/>
              <a:buNone/>
              <a:defRPr/>
            </a:pPr>
            <a:r>
              <a:rPr lang="en-US" sz="2400" dirty="0">
                <a:solidFill>
                  <a:schemeClr val="tx1">
                    <a:lumMod val="85000"/>
                    <a:lumOff val="15000"/>
                  </a:schemeClr>
                </a:solidFill>
              </a:rPr>
              <a:t>		</a:t>
            </a:r>
            <a:r>
              <a:rPr lang="en-US" sz="2400" b="1" dirty="0">
                <a:solidFill>
                  <a:schemeClr val="tx1">
                    <a:lumMod val="85000"/>
                    <a:lumOff val="15000"/>
                  </a:schemeClr>
                </a:solidFill>
              </a:rPr>
              <a:t>    “ </a:t>
            </a:r>
            <a:r>
              <a:rPr lang="en-US" sz="2400" b="1" dirty="0">
                <a:solidFill>
                  <a:srgbClr val="FF0000"/>
                </a:solidFill>
              </a:rPr>
              <a:t>EVIDENCE</a:t>
            </a:r>
            <a:r>
              <a:rPr lang="en-US" sz="2400" b="1" dirty="0">
                <a:solidFill>
                  <a:schemeClr val="tx1">
                    <a:lumMod val="85000"/>
                    <a:lumOff val="15000"/>
                  </a:schemeClr>
                </a:solidFill>
              </a:rPr>
              <a:t> ”</a:t>
            </a:r>
          </a:p>
          <a:p>
            <a:pPr marL="228600">
              <a:buNone/>
            </a:pPr>
            <a:endParaRPr lang="en-US" sz="2400" dirty="0" smtClean="0">
              <a:solidFill>
                <a:schemeClr val="tx1">
                  <a:lumMod val="75000"/>
                  <a:lumOff val="25000"/>
                </a:schemeClr>
              </a:solidFill>
            </a:endParaRPr>
          </a:p>
        </p:txBody>
      </p:sp>
      <p:sp>
        <p:nvSpPr>
          <p:cNvPr id="4" name="Shape 104"/>
          <p:cNvSpPr/>
          <p:nvPr/>
        </p:nvSpPr>
        <p:spPr>
          <a:xfrm>
            <a:off x="4860600" y="1212825"/>
            <a:ext cx="2470200" cy="24702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5" name="Shape 107"/>
          <p:cNvCxnSpPr/>
          <p:nvPr/>
        </p:nvCxnSpPr>
        <p:spPr>
          <a:xfrm rot="10800000" flipH="1">
            <a:off x="6282450" y="705374"/>
            <a:ext cx="121500" cy="518700"/>
          </a:xfrm>
          <a:prstGeom prst="straightConnector1">
            <a:avLst/>
          </a:prstGeom>
          <a:noFill/>
          <a:ln w="9525" cap="flat" cmpd="sng">
            <a:solidFill>
              <a:srgbClr val="CFD8DC"/>
            </a:solidFill>
            <a:prstDash val="solid"/>
            <a:round/>
            <a:headEnd type="none" w="lg" len="lg"/>
            <a:tailEnd type="none" w="lg" len="lg"/>
          </a:ln>
        </p:spPr>
      </p:cxnSp>
      <p:cxnSp>
        <p:nvCxnSpPr>
          <p:cNvPr id="6" name="Shape 108"/>
          <p:cNvCxnSpPr/>
          <p:nvPr/>
        </p:nvCxnSpPr>
        <p:spPr>
          <a:xfrm flipH="1">
            <a:off x="7133575" y="1483475"/>
            <a:ext cx="332399" cy="267599"/>
          </a:xfrm>
          <a:prstGeom prst="straightConnector1">
            <a:avLst/>
          </a:prstGeom>
          <a:noFill/>
          <a:ln w="9525" cap="flat" cmpd="sng">
            <a:solidFill>
              <a:srgbClr val="CFD8DC"/>
            </a:solidFill>
            <a:prstDash val="solid"/>
            <a:round/>
            <a:headEnd type="none" w="lg" len="lg"/>
            <a:tailEnd type="none" w="lg" len="lg"/>
          </a:ln>
        </p:spPr>
      </p:cxnSp>
      <p:cxnSp>
        <p:nvCxnSpPr>
          <p:cNvPr id="7" name="Shape 109"/>
          <p:cNvCxnSpPr>
            <a:endCxn id="4" idx="6"/>
          </p:cNvCxnSpPr>
          <p:nvPr/>
        </p:nvCxnSpPr>
        <p:spPr>
          <a:xfrm flipH="1">
            <a:off x="7330800" y="2440125"/>
            <a:ext cx="1124100" cy="7800"/>
          </a:xfrm>
          <a:prstGeom prst="straightConnector1">
            <a:avLst/>
          </a:prstGeom>
          <a:noFill/>
          <a:ln w="9525" cap="flat" cmpd="sng">
            <a:solidFill>
              <a:srgbClr val="CFD8DC"/>
            </a:solidFill>
            <a:prstDash val="solid"/>
            <a:round/>
            <a:headEnd type="none" w="lg" len="lg"/>
            <a:tailEnd type="none" w="lg" len="lg"/>
          </a:ln>
        </p:spPr>
      </p:cxnSp>
      <p:sp>
        <p:nvSpPr>
          <p:cNvPr id="8" name="Shape 110"/>
          <p:cNvSpPr/>
          <p:nvPr/>
        </p:nvSpPr>
        <p:spPr>
          <a:xfrm>
            <a:off x="5057825" y="1410050"/>
            <a:ext cx="2075700" cy="2075700"/>
          </a:xfrm>
          <a:prstGeom prst="ellipse">
            <a:avLst/>
          </a:prstGeom>
          <a:noFill/>
          <a:ln w="19050" cap="flat" cmpd="sng">
            <a:solidFill>
              <a:srgbClr val="CFD8DC"/>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 name="Picture 8" descr="Screen shot 2011-05-26 at 3.21.22 PM.png"/>
          <p:cNvPicPr>
            <a:picLocks noChangeAspect="1"/>
          </p:cNvPicPr>
          <p:nvPr/>
        </p:nvPicPr>
        <p:blipFill rotWithShape="1">
          <a:blip r:embed="rId3"/>
          <a:srcRect l="-4595" r="4595" b="-7831"/>
          <a:stretch/>
        </p:blipFill>
        <p:spPr bwMode="auto">
          <a:xfrm>
            <a:off x="5057825" y="1410050"/>
            <a:ext cx="2075750" cy="2075699"/>
          </a:xfrm>
          <a:prstGeom prst="ellipse">
            <a:avLst/>
          </a:prstGeom>
          <a:noFill/>
          <a:ln w="9525">
            <a:solidFill>
              <a:srgbClr val="7F7F7F"/>
            </a:solidFill>
            <a:miter lim="800000"/>
            <a:headEnd/>
            <a:tailEnd/>
          </a:ln>
        </p:spPr>
      </p:pic>
      <p:pic>
        <p:nvPicPr>
          <p:cNvPr id="10" name="Picture 9" descr="Screen shot 2011-05-26 at 3.24.21 PM.png"/>
          <p:cNvPicPr>
            <a:picLocks noChangeAspect="1"/>
          </p:cNvPicPr>
          <p:nvPr/>
        </p:nvPicPr>
        <p:blipFill rotWithShape="1">
          <a:blip r:embed="rId4"/>
          <a:srcRect l="11308"/>
          <a:stretch/>
        </p:blipFill>
        <p:spPr bwMode="auto">
          <a:xfrm>
            <a:off x="6980775" y="5040640"/>
            <a:ext cx="1486825" cy="1419225"/>
          </a:xfrm>
          <a:prstGeom prst="ellipse">
            <a:avLst/>
          </a:prstGeom>
          <a:noFill/>
          <a:ln w="9525">
            <a:solidFill>
              <a:srgbClr val="7F7F7F"/>
            </a:solidFill>
            <a:miter lim="800000"/>
            <a:headEnd/>
            <a:tailEnd/>
          </a:ln>
        </p:spPr>
      </p:pic>
      <p:sp>
        <p:nvSpPr>
          <p:cNvPr id="11" name="Shape 104"/>
          <p:cNvSpPr/>
          <p:nvPr/>
        </p:nvSpPr>
        <p:spPr>
          <a:xfrm>
            <a:off x="6807200" y="4883149"/>
            <a:ext cx="1828800" cy="1739901"/>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12" name="Shape 108"/>
          <p:cNvCxnSpPr>
            <a:endCxn id="11" idx="6"/>
          </p:cNvCxnSpPr>
          <p:nvPr/>
        </p:nvCxnSpPr>
        <p:spPr>
          <a:xfrm flipH="1" flipV="1">
            <a:off x="8636000" y="5753100"/>
            <a:ext cx="508000" cy="88900"/>
          </a:xfrm>
          <a:prstGeom prst="straightConnector1">
            <a:avLst/>
          </a:prstGeom>
          <a:noFill/>
          <a:ln w="9525" cap="flat" cmpd="sng">
            <a:solidFill>
              <a:srgbClr val="CFD8DC"/>
            </a:solidFill>
            <a:prstDash val="solid"/>
            <a:round/>
            <a:headEnd type="none" w="lg" len="lg"/>
            <a:tailEnd type="none" w="lg" len="lg"/>
          </a:ln>
        </p:spPr>
      </p:cxnSp>
      <p:cxnSp>
        <p:nvCxnSpPr>
          <p:cNvPr id="19" name="Shape 108"/>
          <p:cNvCxnSpPr>
            <a:endCxn id="11" idx="5"/>
          </p:cNvCxnSpPr>
          <p:nvPr/>
        </p:nvCxnSpPr>
        <p:spPr>
          <a:xfrm flipH="1" flipV="1">
            <a:off x="8368178" y="6368247"/>
            <a:ext cx="99422" cy="489753"/>
          </a:xfrm>
          <a:prstGeom prst="straightConnector1">
            <a:avLst/>
          </a:prstGeom>
          <a:noFill/>
          <a:ln w="9525" cap="flat" cmpd="sng">
            <a:solidFill>
              <a:srgbClr val="CFD8DC"/>
            </a:solidFill>
            <a:prstDash val="solid"/>
            <a:round/>
            <a:headEnd type="none" w="lg" len="lg"/>
            <a:tailEnd type="none" w="lg" len="lg"/>
          </a:ln>
        </p:spPr>
      </p:cxnSp>
      <p:cxnSp>
        <p:nvCxnSpPr>
          <p:cNvPr id="22" name="Shape 108"/>
          <p:cNvCxnSpPr/>
          <p:nvPr/>
        </p:nvCxnSpPr>
        <p:spPr>
          <a:xfrm flipH="1" flipV="1">
            <a:off x="8520578" y="6121401"/>
            <a:ext cx="623422" cy="609599"/>
          </a:xfrm>
          <a:prstGeom prst="straightConnector1">
            <a:avLst/>
          </a:prstGeom>
          <a:noFill/>
          <a:ln w="9525" cap="flat" cmpd="sng">
            <a:solidFill>
              <a:srgbClr val="CFD8DC"/>
            </a:solidFill>
            <a:prstDash val="solid"/>
            <a:round/>
            <a:headEnd type="none" w="lg" len="lg"/>
            <a:tailEnd type="none" w="lg" len="lg"/>
          </a:ln>
        </p:spPr>
      </p:cxnSp>
    </p:spTree>
    <p:extLst>
      <p:ext uri="{BB962C8B-B14F-4D97-AF65-F5344CB8AC3E}">
        <p14:creationId xmlns:p14="http://schemas.microsoft.com/office/powerpoint/2010/main" val="34759826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guide4"/>
          <p:cNvPicPr>
            <a:picLocks noChangeAspect="1" noChangeArrowheads="1"/>
          </p:cNvPicPr>
          <p:nvPr/>
        </p:nvPicPr>
        <p:blipFill>
          <a:blip r:embed="rId3"/>
          <a:srcRect/>
          <a:stretch>
            <a:fillRect/>
          </a:stretch>
        </p:blipFill>
        <p:spPr bwMode="auto">
          <a:xfrm>
            <a:off x="0" y="24820"/>
            <a:ext cx="9144000" cy="6147380"/>
          </a:xfrm>
          <a:prstGeom prst="rect">
            <a:avLst/>
          </a:prstGeom>
          <a:ln>
            <a:noFill/>
          </a:ln>
          <a:effectLst>
            <a:softEdge rad="112500"/>
          </a:effectLst>
        </p:spPr>
      </p:pic>
      <p:sp>
        <p:nvSpPr>
          <p:cNvPr id="5" name="Rectangle 4"/>
          <p:cNvSpPr>
            <a:spLocks noChangeArrowheads="1"/>
          </p:cNvSpPr>
          <p:nvPr/>
        </p:nvSpPr>
        <p:spPr bwMode="auto">
          <a:xfrm>
            <a:off x="228600" y="6172200"/>
            <a:ext cx="4343400" cy="646113"/>
          </a:xfrm>
          <a:prstGeom prst="rect">
            <a:avLst/>
          </a:prstGeom>
          <a:noFill/>
          <a:ln w="9525">
            <a:noFill/>
            <a:miter lim="800000"/>
            <a:headEnd/>
            <a:tailEnd/>
          </a:ln>
        </p:spPr>
        <p:txBody>
          <a:bodyPr>
            <a:prstTxWarp prst="textNoShape">
              <a:avLst/>
            </a:prstTxWarp>
            <a:spAutoFit/>
          </a:bodyPr>
          <a:lstStyle/>
          <a:p>
            <a:r>
              <a:rPr lang="en-US" sz="1800" dirty="0">
                <a:solidFill>
                  <a:srgbClr val="00286A"/>
                </a:solidFill>
                <a:latin typeface="Times New Roman" charset="0"/>
              </a:rPr>
              <a:t>http://www.7safe.com/electronic_evidence/ACPO_guidelines_computer_evidence.pdf</a:t>
            </a:r>
          </a:p>
        </p:txBody>
      </p:sp>
      <p:sp>
        <p:nvSpPr>
          <p:cNvPr id="8" name="Shape 133"/>
          <p:cNvSpPr/>
          <p:nvPr/>
        </p:nvSpPr>
        <p:spPr>
          <a:xfrm>
            <a:off x="4562894" y="3003355"/>
            <a:ext cx="3809100" cy="3809100"/>
          </a:xfrm>
          <a:prstGeom prst="ellipse">
            <a:avLst/>
          </a:prstGeom>
          <a:noFill/>
          <a:ln w="9525" cap="flat" cmpd="sng">
            <a:solidFill>
              <a:srgbClr val="7F7F7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 name="Shape 136"/>
          <p:cNvPicPr preferRelativeResize="0"/>
          <p:nvPr/>
        </p:nvPicPr>
        <p:blipFill>
          <a:blip r:embed="rId4">
            <a:alphaModFix/>
          </a:blip>
          <a:stretch>
            <a:fillRect/>
          </a:stretch>
        </p:blipFill>
        <p:spPr>
          <a:xfrm>
            <a:off x="4829544" y="3270018"/>
            <a:ext cx="3275699" cy="3275699"/>
          </a:xfrm>
          <a:prstGeom prst="ellipse">
            <a:avLst/>
          </a:prstGeom>
          <a:noFill/>
          <a:ln>
            <a:noFill/>
          </a:ln>
        </p:spPr>
      </p:pic>
      <p:sp>
        <p:nvSpPr>
          <p:cNvPr id="11" name="Oval 10"/>
          <p:cNvSpPr/>
          <p:nvPr/>
        </p:nvSpPr>
        <p:spPr>
          <a:xfrm>
            <a:off x="4829543" y="3270018"/>
            <a:ext cx="3275699" cy="3275699"/>
          </a:xfrm>
          <a:prstGeom prst="ellipse">
            <a:avLst/>
          </a:prstGeom>
          <a:solidFill>
            <a:schemeClr val="tx1">
              <a:lumMod val="95000"/>
              <a:lumOff val="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2200" b="1" dirty="0" smtClean="0">
              <a:solidFill>
                <a:srgbClr val="0091EA"/>
              </a:solidFill>
              <a:latin typeface="Source sans pro"/>
              <a:ea typeface="Roboto Slab"/>
              <a:cs typeface="Source sans pro"/>
              <a:sym typeface="Roboto Slab"/>
            </a:endParaRPr>
          </a:p>
          <a:p>
            <a:pPr lvl="0" algn="ctr"/>
            <a:r>
              <a:rPr lang="en-US" sz="2200" b="1" u="sng" dirty="0" smtClean="0">
                <a:solidFill>
                  <a:schemeClr val="bg1"/>
                </a:solidFill>
                <a:latin typeface="Source sans pro"/>
                <a:ea typeface="Roboto Slab"/>
                <a:cs typeface="Source sans pro"/>
                <a:sym typeface="Roboto Slab"/>
              </a:rPr>
              <a:t>Not </a:t>
            </a:r>
            <a:r>
              <a:rPr lang="en-US" sz="2200" b="1" u="sng" dirty="0">
                <a:solidFill>
                  <a:schemeClr val="bg1"/>
                </a:solidFill>
                <a:latin typeface="Source sans pro"/>
                <a:ea typeface="Roboto Slab"/>
                <a:cs typeface="Source sans pro"/>
                <a:sym typeface="Roboto Slab"/>
              </a:rPr>
              <a:t>a la</a:t>
            </a:r>
            <a:r>
              <a:rPr lang="en-US" sz="2200" b="1" u="sng" dirty="0">
                <a:solidFill>
                  <a:srgbClr val="FFFFFF"/>
                </a:solidFill>
                <a:latin typeface="Source sans pro"/>
                <a:ea typeface="Roboto Slab"/>
                <a:cs typeface="Source sans pro"/>
                <a:sym typeface="Roboto Slab"/>
              </a:rPr>
              <a:t>w</a:t>
            </a:r>
            <a:r>
              <a:rPr lang="en-US" sz="2200" b="1" dirty="0">
                <a:solidFill>
                  <a:srgbClr val="FFFFFF"/>
                </a:solidFill>
                <a:latin typeface="Source sans pro"/>
                <a:ea typeface="Roboto Slab"/>
                <a:cs typeface="Source sans pro"/>
                <a:sym typeface="Roboto Slab"/>
              </a:rPr>
              <a:t>, </a:t>
            </a:r>
            <a:r>
              <a:rPr lang="en-US" sz="2200" b="1" dirty="0">
                <a:solidFill>
                  <a:srgbClr val="0091EA"/>
                </a:solidFill>
                <a:latin typeface="Source sans pro"/>
                <a:ea typeface="Roboto Slab"/>
                <a:cs typeface="Source sans pro"/>
                <a:sym typeface="Roboto Slab"/>
              </a:rPr>
              <a:t>but</a:t>
            </a:r>
            <a:r>
              <a:rPr lang="is-IS" sz="2200" b="1" dirty="0">
                <a:solidFill>
                  <a:srgbClr val="0091EA"/>
                </a:solidFill>
                <a:latin typeface="Source sans pro"/>
                <a:ea typeface="Roboto Slab"/>
                <a:cs typeface="Source sans pro"/>
                <a:sym typeface="Roboto Slab"/>
              </a:rPr>
              <a:t>…</a:t>
            </a:r>
          </a:p>
          <a:p>
            <a:pPr lvl="0" algn="ctr"/>
            <a:endParaRPr lang="is-IS" sz="2200" b="1" dirty="0">
              <a:solidFill>
                <a:srgbClr val="0091EA"/>
              </a:solidFill>
              <a:latin typeface="Source sans pro"/>
              <a:ea typeface="Roboto Slab"/>
              <a:cs typeface="Source sans pro"/>
              <a:sym typeface="Roboto Slab"/>
            </a:endParaRPr>
          </a:p>
          <a:p>
            <a:pPr lvl="0" algn="ctr"/>
            <a:r>
              <a:rPr lang="is-IS" sz="2200" b="1" dirty="0" smtClean="0">
                <a:solidFill>
                  <a:schemeClr val="bg1"/>
                </a:solidFill>
                <a:latin typeface="Source sans pro"/>
                <a:ea typeface="Roboto Slab"/>
                <a:cs typeface="Source sans pro"/>
                <a:sym typeface="Roboto Slab"/>
              </a:rPr>
              <a:t>Non-compliance </a:t>
            </a:r>
            <a:r>
              <a:rPr lang="is-IS" sz="2200" b="1" dirty="0">
                <a:solidFill>
                  <a:srgbClr val="0091EA"/>
                </a:solidFill>
                <a:latin typeface="Source sans pro"/>
                <a:ea typeface="Roboto Slab"/>
                <a:cs typeface="Source sans pro"/>
                <a:sym typeface="Roboto Slab"/>
              </a:rPr>
              <a:t>will often make evidence </a:t>
            </a:r>
            <a:r>
              <a:rPr lang="is-IS" sz="2200" b="1" u="sng" dirty="0">
                <a:solidFill>
                  <a:srgbClr val="FF0000"/>
                </a:solidFill>
                <a:latin typeface="Source sans pro"/>
                <a:ea typeface="Roboto Slab"/>
                <a:cs typeface="Source sans pro"/>
                <a:sym typeface="Roboto Slab"/>
              </a:rPr>
              <a:t>inadmissible</a:t>
            </a:r>
            <a:endParaRPr lang="en" sz="2200" u="sng" dirty="0">
              <a:solidFill>
                <a:srgbClr val="FF0000"/>
              </a:solidFill>
              <a:latin typeface="Source sans pro"/>
              <a:ea typeface="Source Sans Pro"/>
              <a:cs typeface="Source sans pro"/>
              <a:sym typeface="Source Sans Pro"/>
            </a:endParaRPr>
          </a:p>
          <a:p>
            <a:pPr algn="ctr"/>
            <a:endParaRPr lang="en-US" sz="2200" dirty="0">
              <a:latin typeface="Source sans pro"/>
              <a:cs typeface="Source sans pro"/>
            </a:endParaRPr>
          </a:p>
        </p:txBody>
      </p:sp>
    </p:spTree>
    <p:extLst>
      <p:ext uri="{BB962C8B-B14F-4D97-AF65-F5344CB8AC3E}">
        <p14:creationId xmlns:p14="http://schemas.microsoft.com/office/powerpoint/2010/main" val="4058740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786150" y="38300"/>
            <a:ext cx="7571700" cy="936899"/>
          </a:xfrm>
          <a:prstGeom prst="rect">
            <a:avLst/>
          </a:prstGeom>
        </p:spPr>
        <p:txBody>
          <a:bodyPr lIns="91425" tIns="91425" rIns="91425" bIns="91425" anchor="b" anchorCtr="0">
            <a:noAutofit/>
          </a:bodyPr>
          <a:lstStyle/>
          <a:p>
            <a:pPr lvl="0" rtl="0">
              <a:spcBef>
                <a:spcPts val="0"/>
              </a:spcBef>
              <a:buNone/>
            </a:pPr>
            <a:r>
              <a:rPr lang="en-US" dirty="0" smtClean="0"/>
              <a:t>ACPO Digital Evidence Principles</a:t>
            </a:r>
            <a:endParaRPr lang="en" dirty="0"/>
          </a:p>
        </p:txBody>
      </p:sp>
      <p:sp>
        <p:nvSpPr>
          <p:cNvPr id="256" name="Shape 256"/>
          <p:cNvSpPr txBox="1">
            <a:spLocks noGrp="1"/>
          </p:cNvSpPr>
          <p:nvPr>
            <p:ph type="body" idx="1"/>
          </p:nvPr>
        </p:nvSpPr>
        <p:spPr>
          <a:xfrm>
            <a:off x="887748" y="1684873"/>
            <a:ext cx="3582650" cy="2334851"/>
          </a:xfrm>
          <a:prstGeom prst="rect">
            <a:avLst/>
          </a:prstGeom>
        </p:spPr>
        <p:txBody>
          <a:bodyPr lIns="91425" tIns="91425" rIns="91425" bIns="91425" anchor="t" anchorCtr="0">
            <a:noAutofit/>
          </a:bodyPr>
          <a:lstStyle/>
          <a:p>
            <a:pPr lvl="0" rtl="0">
              <a:spcBef>
                <a:spcPts val="0"/>
              </a:spcBef>
              <a:buNone/>
            </a:pPr>
            <a:r>
              <a:rPr lang="en-US" b="1" dirty="0" smtClean="0"/>
              <a:t>Principle 1 – Primary Rule</a:t>
            </a:r>
            <a:r>
              <a:rPr lang="is-IS" b="1" dirty="0" smtClean="0"/>
              <a:t>…</a:t>
            </a:r>
          </a:p>
          <a:p>
            <a:pPr marL="342900" indent="-342900" algn="just">
              <a:spcBef>
                <a:spcPct val="50000"/>
              </a:spcBef>
              <a:buClr>
                <a:schemeClr val="accent1"/>
              </a:buClr>
              <a:buSzPct val="150000"/>
              <a:buFont typeface="Courier New"/>
              <a:buChar char="o"/>
            </a:pPr>
            <a:r>
              <a:rPr lang="en-GB" sz="1400" dirty="0">
                <a:solidFill>
                  <a:srgbClr val="595959"/>
                </a:solidFill>
              </a:rPr>
              <a:t>No action taken by the law enforcement agencies or their agents should change the data held on a computer or other media which may subsequently be relied upon in Court. </a:t>
            </a:r>
          </a:p>
          <a:p>
            <a:pPr marL="342900" indent="-342900">
              <a:spcBef>
                <a:spcPct val="50000"/>
              </a:spcBef>
              <a:buClr>
                <a:schemeClr val="accent1"/>
              </a:buClr>
              <a:buSzPct val="150000"/>
              <a:buFont typeface="Courier New"/>
              <a:buChar char="o"/>
            </a:pPr>
            <a:r>
              <a:rPr lang="en-GB" sz="1400" u="sng" dirty="0">
                <a:solidFill>
                  <a:srgbClr val="595959"/>
                </a:solidFill>
              </a:rPr>
              <a:t>Where possible computer data must be ‘</a:t>
            </a:r>
            <a:r>
              <a:rPr lang="en-GB" sz="1400" b="1" u="sng" dirty="0">
                <a:solidFill>
                  <a:srgbClr val="595959"/>
                </a:solidFill>
              </a:rPr>
              <a:t>imaged</a:t>
            </a:r>
            <a:r>
              <a:rPr lang="en-GB" sz="1400" u="sng" dirty="0">
                <a:solidFill>
                  <a:srgbClr val="595959"/>
                </a:solidFill>
              </a:rPr>
              <a:t>’ and that version be examined</a:t>
            </a:r>
            <a:r>
              <a:rPr lang="en-GB" sz="1400" u="sng" dirty="0"/>
              <a:t>.</a:t>
            </a:r>
          </a:p>
          <a:p>
            <a:pPr algn="just">
              <a:spcBef>
                <a:spcPct val="50000"/>
              </a:spcBef>
              <a:buClr>
                <a:schemeClr val="accent1"/>
              </a:buClr>
              <a:buSzPct val="150000"/>
              <a:buNone/>
            </a:pPr>
            <a:endParaRPr lang="en-GB" sz="1400" u="sng" dirty="0"/>
          </a:p>
        </p:txBody>
      </p:sp>
      <p:sp>
        <p:nvSpPr>
          <p:cNvPr id="55" name="Shape 256"/>
          <p:cNvSpPr txBox="1">
            <a:spLocks noGrp="1"/>
          </p:cNvSpPr>
          <p:nvPr>
            <p:ph type="body" idx="1"/>
          </p:nvPr>
        </p:nvSpPr>
        <p:spPr>
          <a:xfrm>
            <a:off x="887748" y="4678703"/>
            <a:ext cx="3582650" cy="2179297"/>
          </a:xfrm>
          <a:prstGeom prst="rect">
            <a:avLst/>
          </a:prstGeom>
        </p:spPr>
        <p:txBody>
          <a:bodyPr lIns="91425" tIns="91425" rIns="91425" bIns="91425" anchor="t" anchorCtr="0">
            <a:noAutofit/>
          </a:bodyPr>
          <a:lstStyle/>
          <a:p>
            <a:pPr lvl="0" rtl="0">
              <a:spcBef>
                <a:spcPts val="0"/>
              </a:spcBef>
              <a:buNone/>
            </a:pPr>
            <a:r>
              <a:rPr lang="en-US" b="1" dirty="0" smtClean="0"/>
              <a:t>Principle 3</a:t>
            </a:r>
            <a:endParaRPr lang="is-IS" b="1" dirty="0" smtClean="0"/>
          </a:p>
          <a:p>
            <a:pPr marL="342900" lvl="5" indent="-342900" algn="just">
              <a:spcBef>
                <a:spcPct val="50000"/>
              </a:spcBef>
              <a:buClr>
                <a:schemeClr val="accent1"/>
              </a:buClr>
              <a:buSzPct val="150000"/>
              <a:buFont typeface="Courier New"/>
              <a:buChar char="o"/>
            </a:pPr>
            <a:r>
              <a:rPr lang="en-GB" sz="1400" dirty="0" smtClean="0">
                <a:solidFill>
                  <a:srgbClr val="595959"/>
                </a:solidFill>
              </a:rPr>
              <a:t>An </a:t>
            </a:r>
            <a:r>
              <a:rPr lang="en-GB" sz="1400" u="sng" dirty="0" smtClean="0">
                <a:solidFill>
                  <a:srgbClr val="595959"/>
                </a:solidFill>
              </a:rPr>
              <a:t>audit </a:t>
            </a:r>
            <a:r>
              <a:rPr lang="en-GB" sz="1400" u="sng" dirty="0">
                <a:solidFill>
                  <a:srgbClr val="595959"/>
                </a:solidFill>
              </a:rPr>
              <a:t>trail</a:t>
            </a:r>
            <a:r>
              <a:rPr lang="en-GB" sz="1400" dirty="0">
                <a:solidFill>
                  <a:srgbClr val="595959"/>
                </a:solidFill>
              </a:rPr>
              <a:t> or other record of all processes applied to digital evidence should be created and preserved.  An independent third party should be able to examine these processes and achieve the same result.</a:t>
            </a:r>
          </a:p>
          <a:p>
            <a:pPr marL="342900" indent="-342900" algn="just">
              <a:spcBef>
                <a:spcPct val="50000"/>
              </a:spcBef>
              <a:buClr>
                <a:schemeClr val="accent1"/>
              </a:buClr>
              <a:buSzPct val="150000"/>
              <a:buFont typeface="Courier New"/>
              <a:buChar char="o"/>
            </a:pPr>
            <a:endParaRPr lang="en-GB" sz="1400" u="sng" dirty="0"/>
          </a:p>
        </p:txBody>
      </p:sp>
      <p:sp>
        <p:nvSpPr>
          <p:cNvPr id="58" name="Shape 256"/>
          <p:cNvSpPr txBox="1">
            <a:spLocks noGrp="1"/>
          </p:cNvSpPr>
          <p:nvPr>
            <p:ph type="body" idx="1"/>
          </p:nvPr>
        </p:nvSpPr>
        <p:spPr>
          <a:xfrm>
            <a:off x="5198531" y="1695758"/>
            <a:ext cx="3582650" cy="2334851"/>
          </a:xfrm>
          <a:prstGeom prst="rect">
            <a:avLst/>
          </a:prstGeom>
        </p:spPr>
        <p:txBody>
          <a:bodyPr lIns="91425" tIns="91425" rIns="91425" bIns="91425" anchor="t" anchorCtr="0">
            <a:noAutofit/>
          </a:bodyPr>
          <a:lstStyle/>
          <a:p>
            <a:pPr lvl="0" rtl="0">
              <a:spcBef>
                <a:spcPts val="0"/>
              </a:spcBef>
              <a:buNone/>
            </a:pPr>
            <a:r>
              <a:rPr lang="en-US" b="1" dirty="0" smtClean="0"/>
              <a:t>Principle 2</a:t>
            </a:r>
            <a:endParaRPr lang="is-IS" b="1" dirty="0" smtClean="0"/>
          </a:p>
          <a:p>
            <a:pPr marL="342900" lvl="5" indent="-342900" algn="just">
              <a:spcBef>
                <a:spcPct val="50000"/>
              </a:spcBef>
              <a:buClr>
                <a:schemeClr val="accent1"/>
              </a:buClr>
              <a:buSzPct val="150000"/>
              <a:buFont typeface="Courier New"/>
              <a:buChar char="o"/>
            </a:pPr>
            <a:r>
              <a:rPr lang="en-GB" sz="1400" dirty="0" smtClean="0">
                <a:solidFill>
                  <a:srgbClr val="595959"/>
                </a:solidFill>
              </a:rPr>
              <a:t>In </a:t>
            </a:r>
            <a:r>
              <a:rPr lang="en-GB" sz="1400" u="sng" dirty="0" smtClean="0">
                <a:solidFill>
                  <a:schemeClr val="tx1">
                    <a:lumMod val="65000"/>
                    <a:lumOff val="35000"/>
                  </a:schemeClr>
                </a:solidFill>
              </a:rPr>
              <a:t>exceptional </a:t>
            </a:r>
            <a:r>
              <a:rPr lang="en-GB" sz="1400" u="sng" dirty="0">
                <a:solidFill>
                  <a:schemeClr val="tx1">
                    <a:lumMod val="65000"/>
                    <a:lumOff val="35000"/>
                  </a:schemeClr>
                </a:solidFill>
              </a:rPr>
              <a:t>circumstances</a:t>
            </a:r>
            <a:r>
              <a:rPr lang="en-GB" sz="1400" dirty="0">
                <a:solidFill>
                  <a:schemeClr val="tx1">
                    <a:lumMod val="65000"/>
                    <a:lumOff val="35000"/>
                  </a:schemeClr>
                </a:solidFill>
              </a:rPr>
              <a:t> it may be necessary to access the original data held on a target computer</a:t>
            </a:r>
            <a:r>
              <a:rPr lang="en-GB" sz="1400" dirty="0" smtClean="0">
                <a:solidFill>
                  <a:schemeClr val="tx1">
                    <a:lumMod val="65000"/>
                    <a:lumOff val="35000"/>
                  </a:schemeClr>
                </a:solidFill>
              </a:rPr>
              <a:t>.</a:t>
            </a:r>
          </a:p>
          <a:p>
            <a:pPr marL="342900" lvl="5" indent="-342900" algn="just">
              <a:spcBef>
                <a:spcPct val="50000"/>
              </a:spcBef>
              <a:buClr>
                <a:schemeClr val="accent1"/>
              </a:buClr>
              <a:buSzPct val="150000"/>
              <a:buFont typeface="Courier New"/>
              <a:buChar char="o"/>
            </a:pPr>
            <a:r>
              <a:rPr lang="en-GB" sz="1400" dirty="0" smtClean="0">
                <a:solidFill>
                  <a:schemeClr val="tx1">
                    <a:lumMod val="65000"/>
                    <a:lumOff val="35000"/>
                  </a:schemeClr>
                </a:solidFill>
              </a:rPr>
              <a:t>However </a:t>
            </a:r>
            <a:r>
              <a:rPr lang="en-GB" sz="1400" dirty="0">
                <a:solidFill>
                  <a:schemeClr val="tx1">
                    <a:lumMod val="65000"/>
                    <a:lumOff val="35000"/>
                  </a:schemeClr>
                </a:solidFill>
              </a:rPr>
              <a:t>it is imperative that the person doing so is competent and can account for their actions.</a:t>
            </a:r>
          </a:p>
          <a:p>
            <a:pPr marL="342900" lvl="5" indent="-342900" algn="just">
              <a:spcBef>
                <a:spcPct val="50000"/>
              </a:spcBef>
              <a:buClr>
                <a:schemeClr val="accent1"/>
              </a:buClr>
              <a:buSzPct val="150000"/>
              <a:buFont typeface="Courier New"/>
              <a:buChar char="o"/>
            </a:pPr>
            <a:endParaRPr lang="en-GB" sz="1400" dirty="0">
              <a:solidFill>
                <a:schemeClr val="tx1">
                  <a:lumMod val="65000"/>
                  <a:lumOff val="35000"/>
                </a:schemeClr>
              </a:solidFill>
            </a:endParaRPr>
          </a:p>
          <a:p>
            <a:pPr marL="342900" lvl="5" indent="-342900" algn="just">
              <a:spcBef>
                <a:spcPct val="50000"/>
              </a:spcBef>
              <a:buClr>
                <a:schemeClr val="accent1"/>
              </a:buClr>
              <a:buSzPct val="150000"/>
              <a:buFont typeface="Courier New"/>
              <a:buChar char="o"/>
            </a:pPr>
            <a:endParaRPr lang="en-GB" sz="1400" dirty="0" smtClean="0">
              <a:solidFill>
                <a:srgbClr val="595959"/>
              </a:solidFill>
            </a:endParaRPr>
          </a:p>
          <a:p>
            <a:pPr marL="342900" indent="-342900" algn="just">
              <a:spcBef>
                <a:spcPct val="50000"/>
              </a:spcBef>
              <a:buClr>
                <a:schemeClr val="accent1"/>
              </a:buClr>
              <a:buSzPct val="150000"/>
              <a:buFont typeface="Courier New"/>
              <a:buChar char="o"/>
            </a:pPr>
            <a:endParaRPr lang="en-GB" sz="1400" u="sng" dirty="0"/>
          </a:p>
        </p:txBody>
      </p:sp>
      <p:sp>
        <p:nvSpPr>
          <p:cNvPr id="60" name="Shape 256"/>
          <p:cNvSpPr txBox="1">
            <a:spLocks noGrp="1"/>
          </p:cNvSpPr>
          <p:nvPr>
            <p:ph type="body" idx="1"/>
          </p:nvPr>
        </p:nvSpPr>
        <p:spPr>
          <a:xfrm>
            <a:off x="5198531" y="4653239"/>
            <a:ext cx="3582650" cy="2179297"/>
          </a:xfrm>
          <a:prstGeom prst="rect">
            <a:avLst/>
          </a:prstGeom>
        </p:spPr>
        <p:txBody>
          <a:bodyPr lIns="91425" tIns="91425" rIns="91425" bIns="91425" anchor="t" anchorCtr="0">
            <a:noAutofit/>
          </a:bodyPr>
          <a:lstStyle/>
          <a:p>
            <a:pPr lvl="0" rtl="0">
              <a:spcBef>
                <a:spcPts val="0"/>
              </a:spcBef>
              <a:buNone/>
            </a:pPr>
            <a:r>
              <a:rPr lang="en-US" b="1" dirty="0" smtClean="0"/>
              <a:t>Principle 4</a:t>
            </a:r>
            <a:endParaRPr lang="is-IS" b="1" dirty="0" smtClean="0"/>
          </a:p>
          <a:p>
            <a:pPr marL="342900" lvl="5" indent="-342900" algn="just">
              <a:spcBef>
                <a:spcPct val="50000"/>
              </a:spcBef>
              <a:buClr>
                <a:schemeClr val="accent1"/>
              </a:buClr>
              <a:buSzPct val="150000"/>
              <a:buFont typeface="Courier New"/>
              <a:buChar char="o"/>
            </a:pPr>
            <a:r>
              <a:rPr lang="en-GB" sz="1400" dirty="0" smtClean="0">
                <a:solidFill>
                  <a:srgbClr val="595959"/>
                </a:solidFill>
              </a:rPr>
              <a:t>The </a:t>
            </a:r>
            <a:r>
              <a:rPr lang="en-GB" sz="1400" dirty="0">
                <a:solidFill>
                  <a:srgbClr val="595959"/>
                </a:solidFill>
              </a:rPr>
              <a:t>person in charge of the case has overall responsibility for ensuring that a computer has been correctly examined in accordance with the law and these principles.</a:t>
            </a:r>
            <a:r>
              <a:rPr lang="en-US" sz="1400" dirty="0">
                <a:solidFill>
                  <a:srgbClr val="595959"/>
                </a:solidFill>
              </a:rPr>
              <a:t> </a:t>
            </a:r>
            <a:endParaRPr lang="en-GB" sz="1400" dirty="0">
              <a:solidFill>
                <a:srgbClr val="595959"/>
              </a:solidFill>
            </a:endParaRPr>
          </a:p>
          <a:p>
            <a:pPr marL="342900" lvl="5" indent="-342900" algn="just">
              <a:spcBef>
                <a:spcPct val="50000"/>
              </a:spcBef>
              <a:buClr>
                <a:schemeClr val="accent1"/>
              </a:buClr>
              <a:buSzPct val="150000"/>
              <a:buFont typeface="Courier New"/>
              <a:buChar char="o"/>
            </a:pPr>
            <a:endParaRPr lang="en-GB" sz="1400" dirty="0">
              <a:solidFill>
                <a:schemeClr val="tx1">
                  <a:lumMod val="65000"/>
                  <a:lumOff val="35000"/>
                </a:schemeClr>
              </a:solidFill>
            </a:endParaRPr>
          </a:p>
          <a:p>
            <a:pPr marL="342900" lvl="5" indent="-342900" algn="just">
              <a:spcBef>
                <a:spcPct val="50000"/>
              </a:spcBef>
              <a:buClr>
                <a:schemeClr val="accent1"/>
              </a:buClr>
              <a:buSzPct val="150000"/>
              <a:buFont typeface="Courier New"/>
              <a:buChar char="o"/>
            </a:pPr>
            <a:endParaRPr lang="en-GB" sz="1400" dirty="0" smtClean="0">
              <a:solidFill>
                <a:srgbClr val="595959"/>
              </a:solidFill>
            </a:endParaRPr>
          </a:p>
          <a:p>
            <a:pPr marL="342900" indent="-342900" algn="just">
              <a:spcBef>
                <a:spcPct val="50000"/>
              </a:spcBef>
              <a:buClr>
                <a:schemeClr val="accent1"/>
              </a:buClr>
              <a:buSzPct val="150000"/>
              <a:buFont typeface="Courier New"/>
              <a:buChar char="o"/>
            </a:pPr>
            <a:endParaRPr lang="en-GB" sz="1400" u="sng" dirty="0"/>
          </a:p>
        </p:txBody>
      </p:sp>
      <p:grpSp>
        <p:nvGrpSpPr>
          <p:cNvPr id="63" name="Shape 366"/>
          <p:cNvGrpSpPr/>
          <p:nvPr/>
        </p:nvGrpSpPr>
        <p:grpSpPr>
          <a:xfrm>
            <a:off x="486288" y="4434534"/>
            <a:ext cx="466690" cy="669234"/>
            <a:chOff x="590250" y="244200"/>
            <a:chExt cx="407975" cy="532175"/>
          </a:xfrm>
          <a:solidFill>
            <a:srgbClr val="0080FF"/>
          </a:solidFill>
        </p:grpSpPr>
        <p:sp>
          <p:nvSpPr>
            <p:cNvPr id="64" name="Shape 367"/>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65" name="Shape 368"/>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66" name="Shape 369"/>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67" name="Shape 370"/>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68" name="Shape 371"/>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69" name="Shape 372"/>
            <p:cNvSpPr/>
            <p:nvPr/>
          </p:nvSpPr>
          <p:spPr>
            <a:xfrm>
              <a:off x="649925" y="590050"/>
              <a:ext cx="133975" cy="25"/>
            </a:xfrm>
            <a:custGeom>
              <a:avLst/>
              <a:gdLst/>
              <a:ahLst/>
              <a:cxnLst/>
              <a:rect l="0" t="0" r="0" b="0"/>
              <a:pathLst>
                <a:path w="5359" h="1" fill="none" extrusionOk="0">
                  <a:moveTo>
                    <a:pt x="5358" y="0"/>
                  </a:moveTo>
                  <a:lnTo>
                    <a:pt x="0" y="0"/>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0" name="Shape 373"/>
            <p:cNvSpPr/>
            <p:nvPr/>
          </p:nvSpPr>
          <p:spPr>
            <a:xfrm>
              <a:off x="649925" y="534625"/>
              <a:ext cx="255750" cy="25"/>
            </a:xfrm>
            <a:custGeom>
              <a:avLst/>
              <a:gdLst/>
              <a:ahLst/>
              <a:cxnLst/>
              <a:rect l="0" t="0" r="0" b="0"/>
              <a:pathLst>
                <a:path w="10230" h="1" fill="none" extrusionOk="0">
                  <a:moveTo>
                    <a:pt x="10229" y="1"/>
                  </a:moveTo>
                  <a:lnTo>
                    <a:pt x="0"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1" name="Shape 374"/>
            <p:cNvSpPr/>
            <p:nvPr/>
          </p:nvSpPr>
          <p:spPr>
            <a:xfrm>
              <a:off x="649925" y="479825"/>
              <a:ext cx="255750" cy="25"/>
            </a:xfrm>
            <a:custGeom>
              <a:avLst/>
              <a:gdLst/>
              <a:ahLst/>
              <a:cxnLst/>
              <a:rect l="0" t="0" r="0" b="0"/>
              <a:pathLst>
                <a:path w="10230" h="1" fill="none" extrusionOk="0">
                  <a:moveTo>
                    <a:pt x="10229" y="1"/>
                  </a:moveTo>
                  <a:lnTo>
                    <a:pt x="0"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2" name="Shape 375"/>
            <p:cNvSpPr/>
            <p:nvPr/>
          </p:nvSpPr>
          <p:spPr>
            <a:xfrm>
              <a:off x="649925" y="424425"/>
              <a:ext cx="255750" cy="25"/>
            </a:xfrm>
            <a:custGeom>
              <a:avLst/>
              <a:gdLst/>
              <a:ahLst/>
              <a:cxnLst/>
              <a:rect l="0" t="0" r="0" b="0"/>
              <a:pathLst>
                <a:path w="10230" h="1" fill="none" extrusionOk="0">
                  <a:moveTo>
                    <a:pt x="10229" y="1"/>
                  </a:moveTo>
                  <a:lnTo>
                    <a:pt x="0"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3" name="Shape 376"/>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4" name="Shape 377"/>
            <p:cNvSpPr/>
            <p:nvPr/>
          </p:nvSpPr>
          <p:spPr>
            <a:xfrm>
              <a:off x="654800" y="244200"/>
              <a:ext cx="25" cy="51175"/>
            </a:xfrm>
            <a:custGeom>
              <a:avLst/>
              <a:gdLst/>
              <a:ahLst/>
              <a:cxnLst/>
              <a:rect l="0" t="0" r="0" b="0"/>
              <a:pathLst>
                <a:path w="1" h="2047" fill="none" extrusionOk="0">
                  <a:moveTo>
                    <a:pt x="0" y="1"/>
                  </a:moveTo>
                  <a:lnTo>
                    <a:pt x="0" y="2046"/>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5" name="Shape 378"/>
            <p:cNvSpPr/>
            <p:nvPr/>
          </p:nvSpPr>
          <p:spPr>
            <a:xfrm>
              <a:off x="737600" y="244200"/>
              <a:ext cx="25" cy="51175"/>
            </a:xfrm>
            <a:custGeom>
              <a:avLst/>
              <a:gdLst/>
              <a:ahLst/>
              <a:cxnLst/>
              <a:rect l="0" t="0" r="0" b="0"/>
              <a:pathLst>
                <a:path w="1" h="2047" fill="none" extrusionOk="0">
                  <a:moveTo>
                    <a:pt x="1" y="1"/>
                  </a:moveTo>
                  <a:lnTo>
                    <a:pt x="1" y="2046"/>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6" name="Shape 379"/>
            <p:cNvSpPr/>
            <p:nvPr/>
          </p:nvSpPr>
          <p:spPr>
            <a:xfrm>
              <a:off x="820400" y="244200"/>
              <a:ext cx="25" cy="51175"/>
            </a:xfrm>
            <a:custGeom>
              <a:avLst/>
              <a:gdLst/>
              <a:ahLst/>
              <a:cxnLst/>
              <a:rect l="0" t="0" r="0" b="0"/>
              <a:pathLst>
                <a:path w="1" h="2047" fill="none" extrusionOk="0">
                  <a:moveTo>
                    <a:pt x="1" y="1"/>
                  </a:moveTo>
                  <a:lnTo>
                    <a:pt x="1" y="2046"/>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77" name="Shape 380"/>
            <p:cNvSpPr/>
            <p:nvPr/>
          </p:nvSpPr>
          <p:spPr>
            <a:xfrm>
              <a:off x="903225" y="244200"/>
              <a:ext cx="25" cy="51175"/>
            </a:xfrm>
            <a:custGeom>
              <a:avLst/>
              <a:gdLst/>
              <a:ahLst/>
              <a:cxnLst/>
              <a:rect l="0" t="0" r="0" b="0"/>
              <a:pathLst>
                <a:path w="1" h="2047" fill="none" extrusionOk="0">
                  <a:moveTo>
                    <a:pt x="0" y="1"/>
                  </a:moveTo>
                  <a:lnTo>
                    <a:pt x="0" y="2046"/>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grpSp>
        <p:nvGrpSpPr>
          <p:cNvPr id="78" name="Shape 530"/>
          <p:cNvGrpSpPr/>
          <p:nvPr/>
        </p:nvGrpSpPr>
        <p:grpSpPr>
          <a:xfrm>
            <a:off x="4545208" y="4368800"/>
            <a:ext cx="760763" cy="650007"/>
            <a:chOff x="3951850" y="2985350"/>
            <a:chExt cx="407950" cy="416500"/>
          </a:xfrm>
          <a:solidFill>
            <a:srgbClr val="0080FF"/>
          </a:solidFill>
        </p:grpSpPr>
        <p:sp>
          <p:nvSpPr>
            <p:cNvPr id="79" name="Shape 531"/>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0" name="Shape 532"/>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1" name="Shape 533"/>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2" name="Shape 534"/>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grpSp>
        <p:nvGrpSpPr>
          <p:cNvPr id="83" name="Shape 381"/>
          <p:cNvGrpSpPr/>
          <p:nvPr/>
        </p:nvGrpSpPr>
        <p:grpSpPr>
          <a:xfrm>
            <a:off x="381416" y="1486911"/>
            <a:ext cx="634691" cy="467692"/>
            <a:chOff x="1247825" y="322750"/>
            <a:chExt cx="443300" cy="369000"/>
          </a:xfrm>
          <a:solidFill>
            <a:srgbClr val="0080FF"/>
          </a:solidFill>
        </p:grpSpPr>
        <p:sp>
          <p:nvSpPr>
            <p:cNvPr id="84" name="Shape 382"/>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5" name="Shape 383"/>
            <p:cNvSpPr/>
            <p:nvPr/>
          </p:nvSpPr>
          <p:spPr>
            <a:xfrm>
              <a:off x="1398225" y="386675"/>
              <a:ext cx="142500" cy="25"/>
            </a:xfrm>
            <a:custGeom>
              <a:avLst/>
              <a:gdLst/>
              <a:ahLst/>
              <a:cxnLst/>
              <a:rect l="0" t="0" r="0" b="0"/>
              <a:pathLst>
                <a:path w="5700" h="1" fill="none" extrusionOk="0">
                  <a:moveTo>
                    <a:pt x="5700" y="1"/>
                  </a:moveTo>
                  <a:lnTo>
                    <a:pt x="1" y="1"/>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6" name="Shape 384"/>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7" name="Shape 385"/>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88" name="Shape 386"/>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grpSp>
        <p:nvGrpSpPr>
          <p:cNvPr id="10" name="Group 9"/>
          <p:cNvGrpSpPr/>
          <p:nvPr/>
        </p:nvGrpSpPr>
        <p:grpSpPr>
          <a:xfrm>
            <a:off x="4713892" y="1399159"/>
            <a:ext cx="884426" cy="614387"/>
            <a:chOff x="4713892" y="1399159"/>
            <a:chExt cx="884426" cy="614387"/>
          </a:xfrm>
        </p:grpSpPr>
        <p:grpSp>
          <p:nvGrpSpPr>
            <p:cNvPr id="9" name="Group 8"/>
            <p:cNvGrpSpPr/>
            <p:nvPr/>
          </p:nvGrpSpPr>
          <p:grpSpPr>
            <a:xfrm>
              <a:off x="5018802" y="1399159"/>
              <a:ext cx="579516" cy="419668"/>
              <a:chOff x="5018802" y="1399159"/>
              <a:chExt cx="579516" cy="419668"/>
            </a:xfrm>
          </p:grpSpPr>
          <p:sp>
            <p:nvSpPr>
              <p:cNvPr id="298" name="Shape 298"/>
              <p:cNvSpPr/>
              <p:nvPr/>
            </p:nvSpPr>
            <p:spPr>
              <a:xfrm>
                <a:off x="5104318" y="1651424"/>
                <a:ext cx="148643" cy="106266"/>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299" name="Shape 299"/>
              <p:cNvSpPr/>
              <p:nvPr/>
            </p:nvSpPr>
            <p:spPr>
              <a:xfrm>
                <a:off x="5018802" y="1590257"/>
                <a:ext cx="319719" cy="228570"/>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sp>
            <p:nvSpPr>
              <p:cNvPr id="302" name="Shape 302"/>
              <p:cNvSpPr/>
              <p:nvPr/>
            </p:nvSpPr>
            <p:spPr>
              <a:xfrm>
                <a:off x="5157787" y="1399159"/>
                <a:ext cx="440531" cy="320306"/>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0091EA"/>
                  </a:solidFill>
                </a:endParaRPr>
              </a:p>
            </p:txBody>
          </p:sp>
        </p:grpSp>
        <p:grpSp>
          <p:nvGrpSpPr>
            <p:cNvPr id="90" name="Shape 523"/>
            <p:cNvGrpSpPr/>
            <p:nvPr/>
          </p:nvGrpSpPr>
          <p:grpSpPr>
            <a:xfrm>
              <a:off x="4713892" y="1501834"/>
              <a:ext cx="609819" cy="511712"/>
              <a:chOff x="2583100" y="2973775"/>
              <a:chExt cx="461550" cy="437200"/>
            </a:xfrm>
            <a:solidFill>
              <a:srgbClr val="0080FF"/>
            </a:solidFill>
          </p:grpSpPr>
          <p:sp>
            <p:nvSpPr>
              <p:cNvPr id="91" name="Shape 524"/>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92" name="Shape 525"/>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grpFill/>
              <a:ln w="12175" cap="rnd" cmpd="sng">
                <a:solidFill>
                  <a:srgbClr val="008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grpSp>
    </p:spTree>
    <p:extLst>
      <p:ext uri="{BB962C8B-B14F-4D97-AF65-F5344CB8AC3E}">
        <p14:creationId xmlns:p14="http://schemas.microsoft.com/office/powerpoint/2010/main" val="33314916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Digital Forensic Process</a:t>
            </a:r>
            <a:endParaRPr lang="en" dirty="0"/>
          </a:p>
        </p:txBody>
      </p:sp>
      <p:graphicFrame>
        <p:nvGraphicFramePr>
          <p:cNvPr id="5" name="Content Placeholder 1"/>
          <p:cNvGraphicFramePr>
            <a:graphicFrameLocks/>
          </p:cNvGraphicFramePr>
          <p:nvPr>
            <p:extLst>
              <p:ext uri="{D42A27DB-BD31-4B8C-83A1-F6EECF244321}">
                <p14:modId xmlns:p14="http://schemas.microsoft.com/office/powerpoint/2010/main" val="477147278"/>
              </p:ext>
            </p:extLst>
          </p:nvPr>
        </p:nvGraphicFramePr>
        <p:xfrm>
          <a:off x="152400" y="1752600"/>
          <a:ext cx="8915400" cy="129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35"/>
          <p:cNvGrpSpPr/>
          <p:nvPr/>
        </p:nvGrpSpPr>
        <p:grpSpPr>
          <a:xfrm>
            <a:off x="152400" y="2996646"/>
            <a:ext cx="8686800" cy="3708954"/>
            <a:chOff x="152400" y="2667000"/>
            <a:chExt cx="8686800" cy="3708954"/>
          </a:xfrm>
        </p:grpSpPr>
        <p:sp>
          <p:nvSpPr>
            <p:cNvPr id="7" name="Rounded Rectangle 6"/>
            <p:cNvSpPr/>
            <p:nvPr/>
          </p:nvSpPr>
          <p:spPr>
            <a:xfrm>
              <a:off x="152400" y="2667000"/>
              <a:ext cx="1524000" cy="370895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ounded Rectangle 7"/>
            <p:cNvSpPr/>
            <p:nvPr/>
          </p:nvSpPr>
          <p:spPr>
            <a:xfrm>
              <a:off x="1905000" y="2667000"/>
              <a:ext cx="1752600" cy="3708954"/>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9" name="Picture 15" descr="hard-disk-drive"/>
            <p:cNvPicPr>
              <a:picLocks noChangeAspect="1" noChangeArrowheads="1"/>
            </p:cNvPicPr>
            <p:nvPr/>
          </p:nvPicPr>
          <p:blipFill>
            <a:blip r:embed="rId8"/>
            <a:srcRect/>
            <a:stretch>
              <a:fillRect/>
            </a:stretch>
          </p:blipFill>
          <p:spPr bwMode="auto">
            <a:xfrm>
              <a:off x="228600" y="2731769"/>
              <a:ext cx="1342423" cy="1078231"/>
            </a:xfrm>
            <a:prstGeom prst="rect">
              <a:avLst/>
            </a:prstGeom>
            <a:ln>
              <a:noFill/>
            </a:ln>
            <a:effectLst>
              <a:outerShdw blurRad="292100" dist="139700" dir="2700000" algn="tl" rotWithShape="0">
                <a:srgbClr val="333333">
                  <a:alpha val="65000"/>
                </a:srgbClr>
              </a:outerShdw>
            </a:effectLst>
          </p:spPr>
        </p:pic>
        <p:pic>
          <p:nvPicPr>
            <p:cNvPr id="10" name="Picture 9" descr="images-2.jpeg"/>
            <p:cNvPicPr>
              <a:picLocks noChangeAspect="1"/>
            </p:cNvPicPr>
            <p:nvPr/>
          </p:nvPicPr>
          <p:blipFill>
            <a:blip r:embed="rId9"/>
            <a:stretch>
              <a:fillRect/>
            </a:stretch>
          </p:blipFill>
          <p:spPr>
            <a:xfrm>
              <a:off x="381001" y="4137662"/>
              <a:ext cx="923922" cy="7391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descr="images-3.jpeg"/>
            <p:cNvPicPr>
              <a:picLocks noChangeAspect="1"/>
            </p:cNvPicPr>
            <p:nvPr/>
          </p:nvPicPr>
          <p:blipFill>
            <a:blip r:embed="rId10"/>
            <a:stretch>
              <a:fillRect/>
            </a:stretch>
          </p:blipFill>
          <p:spPr>
            <a:xfrm>
              <a:off x="381000" y="5248277"/>
              <a:ext cx="923923" cy="9239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25" descr="PICT0016"/>
            <p:cNvPicPr>
              <a:picLocks noChangeAspect="1" noChangeArrowheads="1"/>
            </p:cNvPicPr>
            <p:nvPr/>
          </p:nvPicPr>
          <p:blipFill>
            <a:blip r:embed="rId11"/>
            <a:srcRect/>
            <a:stretch>
              <a:fillRect/>
            </a:stretch>
          </p:blipFill>
          <p:spPr bwMode="auto">
            <a:xfrm>
              <a:off x="1981200" y="2743200"/>
              <a:ext cx="1574226" cy="12619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descr="Screen Shot 2014-07-30 at 3.14.59 PM.png"/>
            <p:cNvPicPr>
              <a:picLocks noChangeAspect="1"/>
            </p:cNvPicPr>
            <p:nvPr/>
          </p:nvPicPr>
          <p:blipFill>
            <a:blip r:embed="rId12"/>
            <a:stretch>
              <a:fillRect/>
            </a:stretch>
          </p:blipFill>
          <p:spPr>
            <a:xfrm rot="5400000">
              <a:off x="2781411" y="2997667"/>
              <a:ext cx="170350" cy="118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Screen Shot 2014-07-31 at 2.46.22 PM.png"/>
            <p:cNvPicPr>
              <a:picLocks noChangeAspect="1"/>
            </p:cNvPicPr>
            <p:nvPr/>
          </p:nvPicPr>
          <p:blipFill>
            <a:blip r:embed="rId13"/>
            <a:stretch>
              <a:fillRect/>
            </a:stretch>
          </p:blipFill>
          <p:spPr>
            <a:xfrm>
              <a:off x="1981200" y="4191000"/>
              <a:ext cx="1574226" cy="10240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5" name="Rounded Rectangle 14"/>
            <p:cNvSpPr/>
            <p:nvPr/>
          </p:nvSpPr>
          <p:spPr>
            <a:xfrm>
              <a:off x="7162800" y="2667000"/>
              <a:ext cx="1676400" cy="370895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 name="Rounded Rectangle 15"/>
            <p:cNvSpPr/>
            <p:nvPr/>
          </p:nvSpPr>
          <p:spPr>
            <a:xfrm>
              <a:off x="5486400" y="2667000"/>
              <a:ext cx="1524000" cy="370895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7" name="Rounded Rectangle 16"/>
            <p:cNvSpPr/>
            <p:nvPr/>
          </p:nvSpPr>
          <p:spPr>
            <a:xfrm>
              <a:off x="3810000" y="2667000"/>
              <a:ext cx="1524000" cy="3708954"/>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18" name="Picture 17" descr="Screen Shot 2014-07-31 at 2.58.06 PM.png"/>
            <p:cNvPicPr>
              <a:picLocks noChangeAspect="1"/>
            </p:cNvPicPr>
            <p:nvPr/>
          </p:nvPicPr>
          <p:blipFill>
            <a:blip r:embed="rId14"/>
            <a:srcRect b="30817"/>
            <a:stretch>
              <a:fillRect/>
            </a:stretch>
          </p:blipFill>
          <p:spPr>
            <a:xfrm>
              <a:off x="3886200" y="2754631"/>
              <a:ext cx="1295400" cy="10782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descr="Screen Shot 2014-07-31 at 2.59.38 PM.png"/>
            <p:cNvPicPr>
              <a:picLocks noChangeAspect="1"/>
            </p:cNvPicPr>
            <p:nvPr/>
          </p:nvPicPr>
          <p:blipFill>
            <a:blip r:embed="rId15"/>
            <a:stretch>
              <a:fillRect/>
            </a:stretch>
          </p:blipFill>
          <p:spPr>
            <a:xfrm>
              <a:off x="5604000" y="2739671"/>
              <a:ext cx="1330200" cy="28991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19" descr="Screen Shot 2014-07-31 at 3.05.01 PM.png"/>
            <p:cNvPicPr>
              <a:picLocks noChangeAspect="1"/>
            </p:cNvPicPr>
            <p:nvPr/>
          </p:nvPicPr>
          <p:blipFill>
            <a:blip r:embed="rId16"/>
            <a:stretch>
              <a:fillRect/>
            </a:stretch>
          </p:blipFill>
          <p:spPr>
            <a:xfrm>
              <a:off x="3886200" y="4149277"/>
              <a:ext cx="1354643" cy="8037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1" name="Picture 20" descr="Screen Shot 2014-07-31 at 3.03.13 PM.png"/>
            <p:cNvPicPr>
              <a:picLocks noChangeAspect="1"/>
            </p:cNvPicPr>
            <p:nvPr/>
          </p:nvPicPr>
          <p:blipFill>
            <a:blip r:embed="rId17"/>
            <a:stretch>
              <a:fillRect/>
            </a:stretch>
          </p:blipFill>
          <p:spPr>
            <a:xfrm>
              <a:off x="3886200" y="5205964"/>
              <a:ext cx="1354643" cy="661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2" name="Picture 21" descr="Screen Shot 2014-07-31 at 3.26.13 PM.png"/>
            <p:cNvPicPr>
              <a:picLocks noChangeAspect="1"/>
            </p:cNvPicPr>
            <p:nvPr/>
          </p:nvPicPr>
          <p:blipFill>
            <a:blip r:embed="rId18"/>
            <a:stretch>
              <a:fillRect/>
            </a:stretch>
          </p:blipFill>
          <p:spPr>
            <a:xfrm>
              <a:off x="7208697" y="2741481"/>
              <a:ext cx="1583614" cy="12636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3" name="Picture 1"/>
            <p:cNvPicPr>
              <a:picLocks noChangeAspect="1"/>
            </p:cNvPicPr>
            <p:nvPr/>
          </p:nvPicPr>
          <p:blipFill>
            <a:blip r:embed="rId19" cstate="print"/>
            <a:stretch>
              <a:fillRect/>
            </a:stretch>
          </p:blipFill>
          <p:spPr>
            <a:xfrm>
              <a:off x="1914122" y="5660507"/>
              <a:ext cx="526153" cy="426511"/>
            </a:xfrm>
            <a:prstGeom prst="rect">
              <a:avLst/>
            </a:prstGeom>
          </p:spPr>
        </p:pic>
        <p:sp>
          <p:nvSpPr>
            <p:cNvPr id="24" name="TextBox 5"/>
            <p:cNvSpPr txBox="1"/>
            <p:nvPr/>
          </p:nvSpPr>
          <p:spPr>
            <a:xfrm>
              <a:off x="1828800" y="6121600"/>
              <a:ext cx="710680" cy="125711"/>
            </a:xfrm>
            <a:prstGeom prst="rect">
              <a:avLst/>
            </a:prstGeom>
            <a:noFill/>
          </p:spPr>
          <p:txBody>
            <a:bodyPr wrap="none" rtlCol="0">
              <a:spAutoFit/>
            </a:bodyPr>
            <a:lstStyle/>
            <a:p>
              <a:r>
                <a:rPr lang="en-US" sz="1200" b="1" dirty="0" smtClean="0"/>
                <a:t>MD5 = </a:t>
              </a:r>
              <a:r>
                <a:rPr lang="en-US" sz="1200" b="1" dirty="0" smtClean="0">
                  <a:solidFill>
                    <a:srgbClr val="FF0000"/>
                  </a:solidFill>
                </a:rPr>
                <a:t>ABC123</a:t>
              </a:r>
              <a:endParaRPr lang="en-US" sz="1200" b="1" dirty="0">
                <a:solidFill>
                  <a:srgbClr val="FF0000"/>
                </a:solidFill>
              </a:endParaRPr>
            </a:p>
          </p:txBody>
        </p:sp>
        <p:pic>
          <p:nvPicPr>
            <p:cNvPr id="25" name="Picture 2"/>
            <p:cNvPicPr>
              <a:picLocks noChangeAspect="1"/>
            </p:cNvPicPr>
            <p:nvPr/>
          </p:nvPicPr>
          <p:blipFill>
            <a:blip r:embed="rId20" cstate="print"/>
            <a:stretch>
              <a:fillRect/>
            </a:stretch>
          </p:blipFill>
          <p:spPr>
            <a:xfrm>
              <a:off x="3108442" y="5707706"/>
              <a:ext cx="483492" cy="391929"/>
            </a:xfrm>
            <a:prstGeom prst="rect">
              <a:avLst/>
            </a:prstGeom>
          </p:spPr>
        </p:pic>
        <p:sp>
          <p:nvSpPr>
            <p:cNvPr id="26" name="TextBox 25"/>
            <p:cNvSpPr txBox="1"/>
            <p:nvPr/>
          </p:nvSpPr>
          <p:spPr>
            <a:xfrm>
              <a:off x="3023120" y="6122689"/>
              <a:ext cx="710680" cy="125711"/>
            </a:xfrm>
            <a:prstGeom prst="rect">
              <a:avLst/>
            </a:prstGeom>
            <a:noFill/>
          </p:spPr>
          <p:txBody>
            <a:bodyPr wrap="none" rtlCol="0">
              <a:spAutoFit/>
            </a:bodyPr>
            <a:lstStyle/>
            <a:p>
              <a:r>
                <a:rPr lang="en-US" sz="1200" b="1" dirty="0" smtClean="0"/>
                <a:t>MD5 = </a:t>
              </a:r>
              <a:r>
                <a:rPr lang="en-US" sz="1200" b="1" dirty="0" smtClean="0">
                  <a:solidFill>
                    <a:srgbClr val="FF0000"/>
                  </a:solidFill>
                </a:rPr>
                <a:t>ABC123</a:t>
              </a:r>
              <a:endParaRPr lang="en-US" sz="1200" b="1" dirty="0">
                <a:solidFill>
                  <a:srgbClr val="FF0000"/>
                </a:solidFill>
              </a:endParaRPr>
            </a:p>
          </p:txBody>
        </p:sp>
        <p:pic>
          <p:nvPicPr>
            <p:cNvPr id="27" name="Picture 26"/>
            <p:cNvPicPr>
              <a:picLocks noChangeAspect="1"/>
            </p:cNvPicPr>
            <p:nvPr/>
          </p:nvPicPr>
          <p:blipFill>
            <a:blip r:embed="rId21" cstate="print"/>
            <a:stretch>
              <a:fillRect/>
            </a:stretch>
          </p:blipFill>
          <p:spPr>
            <a:xfrm>
              <a:off x="2529530" y="5334000"/>
              <a:ext cx="611474" cy="495675"/>
            </a:xfrm>
            <a:prstGeom prst="rect">
              <a:avLst/>
            </a:prstGeom>
          </p:spPr>
        </p:pic>
        <p:cxnSp>
          <p:nvCxnSpPr>
            <p:cNvPr id="28" name="Straight Arrow Connector 27"/>
            <p:cNvCxnSpPr/>
            <p:nvPr/>
          </p:nvCxnSpPr>
          <p:spPr bwMode="auto">
            <a:xfrm>
              <a:off x="2553849" y="5902580"/>
              <a:ext cx="383949" cy="0"/>
            </a:xfrm>
            <a:prstGeom prst="straightConnector1">
              <a:avLst/>
            </a:prstGeom>
            <a:solidFill>
              <a:schemeClr val="accent1"/>
            </a:solidFill>
            <a:ln w="38100" cap="flat" cmpd="sng" algn="ctr">
              <a:solidFill>
                <a:schemeClr val="tx1"/>
              </a:solidFill>
              <a:prstDash val="solid"/>
              <a:round/>
              <a:headEnd type="arrow"/>
              <a:tailEnd type="arrow"/>
            </a:ln>
            <a:effectLst/>
          </p:spPr>
        </p:cxnSp>
      </p:grpSp>
      <p:pic>
        <p:nvPicPr>
          <p:cNvPr id="29" name="Picture 28" descr="Screen Shot 2016-04-06 at 10.16.02 AM.png"/>
          <p:cNvPicPr>
            <a:picLocks noChangeAspect="1"/>
          </p:cNvPicPr>
          <p:nvPr/>
        </p:nvPicPr>
        <p:blipFill>
          <a:blip r:embed="rId22"/>
          <a:stretch>
            <a:fillRect/>
          </a:stretch>
        </p:blipFill>
        <p:spPr>
          <a:xfrm>
            <a:off x="7239000" y="4658358"/>
            <a:ext cx="1553311" cy="13100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6686392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ctrTitle" idx="4294967295"/>
          </p:nvPr>
        </p:nvSpPr>
        <p:spPr>
          <a:xfrm>
            <a:off x="685800" y="587123"/>
            <a:ext cx="7772400" cy="1546500"/>
          </a:xfrm>
          <a:prstGeom prst="rect">
            <a:avLst/>
          </a:prstGeom>
        </p:spPr>
        <p:txBody>
          <a:bodyPr lIns="91425" tIns="91425" rIns="91425" bIns="91425" anchor="b" anchorCtr="0">
            <a:noAutofit/>
          </a:bodyPr>
          <a:lstStyle/>
          <a:p>
            <a:pPr lvl="0" rtl="0">
              <a:spcBef>
                <a:spcPts val="0"/>
              </a:spcBef>
              <a:buNone/>
            </a:pPr>
            <a:r>
              <a:rPr lang="en" sz="6000" b="1"/>
              <a:t>Thanks!</a:t>
            </a:r>
          </a:p>
        </p:txBody>
      </p:sp>
      <p:sp>
        <p:nvSpPr>
          <p:cNvPr id="345" name="Shape 345"/>
          <p:cNvSpPr txBox="1">
            <a:spLocks noGrp="1"/>
          </p:cNvSpPr>
          <p:nvPr>
            <p:ph type="subTitle" idx="4294967295"/>
          </p:nvPr>
        </p:nvSpPr>
        <p:spPr>
          <a:xfrm>
            <a:off x="685800" y="2186550"/>
            <a:ext cx="6593700" cy="1046400"/>
          </a:xfrm>
          <a:prstGeom prst="rect">
            <a:avLst/>
          </a:prstGeom>
        </p:spPr>
        <p:txBody>
          <a:bodyPr lIns="91425" tIns="91425" rIns="91425" bIns="91425" anchor="t" anchorCtr="0">
            <a:noAutofit/>
          </a:bodyPr>
          <a:lstStyle/>
          <a:p>
            <a:pPr lvl="0" rtl="0">
              <a:spcBef>
                <a:spcPts val="0"/>
              </a:spcBef>
              <a:buNone/>
            </a:pPr>
            <a:r>
              <a:rPr lang="en" sz="3600" b="1"/>
              <a:t>Any questions?</a:t>
            </a:r>
          </a:p>
        </p:txBody>
      </p:sp>
    </p:spTree>
    <p:extLst>
      <p:ext uri="{BB962C8B-B14F-4D97-AF65-F5344CB8AC3E}">
        <p14:creationId xmlns:p14="http://schemas.microsoft.com/office/powerpoint/2010/main" val="11364910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700184" y="1360350"/>
            <a:ext cx="5807399" cy="1546500"/>
          </a:xfrm>
          <a:prstGeom prst="rect">
            <a:avLst/>
          </a:prstGeom>
        </p:spPr>
        <p:txBody>
          <a:bodyPr lIns="91425" tIns="91425" rIns="91425" bIns="91425" anchor="t" anchorCtr="0">
            <a:noAutofit/>
          </a:bodyPr>
          <a:lstStyle/>
          <a:p>
            <a:r>
              <a:rPr lang="en-US" dirty="0" smtClean="0"/>
              <a:t>Introduction to Digital Forensic</a:t>
            </a:r>
            <a:endParaRPr lang="en"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Course Introduction</a:t>
            </a:r>
            <a:endParaRPr lang="en" dirty="0"/>
          </a:p>
        </p:txBody>
      </p:sp>
      <p:sp>
        <p:nvSpPr>
          <p:cNvPr id="99" name="Shape 99"/>
          <p:cNvSpPr txBox="1">
            <a:spLocks noGrp="1"/>
          </p:cNvSpPr>
          <p:nvPr>
            <p:ph type="body" idx="1"/>
          </p:nvPr>
        </p:nvSpPr>
        <p:spPr>
          <a:xfrm>
            <a:off x="786150" y="1682266"/>
            <a:ext cx="7571700" cy="4764899"/>
          </a:xfrm>
          <a:prstGeom prst="rect">
            <a:avLst/>
          </a:prstGeom>
        </p:spPr>
        <p:txBody>
          <a:bodyPr lIns="91425" tIns="91425" rIns="91425" bIns="91425" anchor="t" anchorCtr="0">
            <a:noAutofit/>
          </a:bodyPr>
          <a:lstStyle/>
          <a:p>
            <a:pPr marL="457200" lvl="0" indent="-228600" rtl="0">
              <a:spcBef>
                <a:spcPts val="0"/>
              </a:spcBef>
            </a:pPr>
            <a:r>
              <a:rPr lang="en-US" dirty="0" smtClean="0"/>
              <a:t>What you will learn:</a:t>
            </a:r>
          </a:p>
          <a:p>
            <a:pPr marL="228600" lvl="0" rtl="0">
              <a:spcBef>
                <a:spcPts val="0"/>
              </a:spcBef>
              <a:buNone/>
            </a:pPr>
            <a:endParaRPr lang="en-US" dirty="0" smtClean="0"/>
          </a:p>
          <a:p>
            <a:pPr marL="457200" lvl="1" indent="-228600"/>
            <a:r>
              <a:rPr lang="en-US" dirty="0"/>
              <a:t>Identification and seizure of electronic evidence </a:t>
            </a:r>
            <a:endParaRPr lang="en-US" dirty="0" smtClean="0"/>
          </a:p>
          <a:p>
            <a:pPr marL="457200" lvl="1" indent="-228600"/>
            <a:endParaRPr lang="en-US" dirty="0" smtClean="0"/>
          </a:p>
          <a:p>
            <a:pPr marL="457200" lvl="1" indent="-228600"/>
            <a:r>
              <a:rPr lang="en-US" dirty="0" smtClean="0"/>
              <a:t>Digital forensic principles and tools</a:t>
            </a:r>
          </a:p>
          <a:p>
            <a:pPr marL="228600" lvl="1">
              <a:buNone/>
            </a:pPr>
            <a:endParaRPr lang="en-US" dirty="0" smtClean="0"/>
          </a:p>
          <a:p>
            <a:pPr marL="457200" lvl="1" indent="-228600"/>
            <a:r>
              <a:rPr lang="en-US" dirty="0" smtClean="0"/>
              <a:t>Techniques </a:t>
            </a:r>
            <a:r>
              <a:rPr lang="en-US" dirty="0"/>
              <a:t>for searching and identifying evidence on </a:t>
            </a:r>
            <a:r>
              <a:rPr lang="en-US" dirty="0" smtClean="0"/>
              <a:t>digital media </a:t>
            </a:r>
            <a:r>
              <a:rPr lang="en-US" dirty="0"/>
              <a:t>pertinent to a </a:t>
            </a:r>
            <a:r>
              <a:rPr lang="en-US" dirty="0" smtClean="0"/>
              <a:t>case</a:t>
            </a:r>
            <a:endParaRPr lang="en-US" dirty="0"/>
          </a:p>
        </p:txBody>
      </p:sp>
    </p:spTree>
    <p:extLst>
      <p:ext uri="{BB962C8B-B14F-4D97-AF65-F5344CB8AC3E}">
        <p14:creationId xmlns:p14="http://schemas.microsoft.com/office/powerpoint/2010/main" val="11917743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a:spcBef>
                <a:spcPts val="0"/>
              </a:spcBef>
              <a:buNone/>
            </a:pPr>
            <a:r>
              <a:rPr lang="en-US" dirty="0" smtClean="0"/>
              <a:t>Participants Introduction</a:t>
            </a:r>
            <a:endParaRPr lang="en" dirty="0"/>
          </a:p>
        </p:txBody>
      </p:sp>
      <p:sp>
        <p:nvSpPr>
          <p:cNvPr id="99" name="Shape 99"/>
          <p:cNvSpPr txBox="1">
            <a:spLocks noGrp="1"/>
          </p:cNvSpPr>
          <p:nvPr>
            <p:ph type="body" idx="1"/>
          </p:nvPr>
        </p:nvSpPr>
        <p:spPr>
          <a:xfrm>
            <a:off x="786150" y="1682266"/>
            <a:ext cx="7571700" cy="4764899"/>
          </a:xfrm>
          <a:prstGeom prst="rect">
            <a:avLst/>
          </a:prstGeom>
        </p:spPr>
        <p:txBody>
          <a:bodyPr lIns="91425" tIns="91425" rIns="91425" bIns="91425" anchor="t" anchorCtr="0">
            <a:noAutofit/>
          </a:bodyPr>
          <a:lstStyle/>
          <a:p>
            <a:pPr marL="457200" lvl="0" indent="-228600" rtl="0">
              <a:spcBef>
                <a:spcPts val="0"/>
              </a:spcBef>
            </a:pPr>
            <a:r>
              <a:rPr lang="en-US" dirty="0" smtClean="0"/>
              <a:t>Please Provide:</a:t>
            </a:r>
          </a:p>
          <a:p>
            <a:pPr marL="457200" lvl="0" indent="-228600" rtl="0">
              <a:spcBef>
                <a:spcPts val="0"/>
              </a:spcBef>
            </a:pPr>
            <a:endParaRPr lang="en-US" dirty="0" smtClean="0"/>
          </a:p>
          <a:p>
            <a:pPr marL="457200" lvl="1" indent="-228600"/>
            <a:r>
              <a:rPr lang="en-US" dirty="0" smtClean="0"/>
              <a:t>Name</a:t>
            </a:r>
          </a:p>
          <a:p>
            <a:pPr marL="457200" lvl="1" indent="-228600"/>
            <a:endParaRPr lang="en-US" dirty="0" smtClean="0"/>
          </a:p>
          <a:p>
            <a:pPr marL="457200" lvl="1" indent="-228600"/>
            <a:r>
              <a:rPr lang="en-US" dirty="0" smtClean="0"/>
              <a:t>Position</a:t>
            </a:r>
          </a:p>
          <a:p>
            <a:pPr marL="457200" lvl="1" indent="-228600"/>
            <a:endParaRPr lang="en-US" dirty="0" smtClean="0"/>
          </a:p>
          <a:p>
            <a:pPr marL="457200" lvl="1" indent="-228600"/>
            <a:r>
              <a:rPr lang="en-US" dirty="0" smtClean="0"/>
              <a:t>Experience </a:t>
            </a:r>
            <a:r>
              <a:rPr lang="en-US" smtClean="0"/>
              <a:t>in </a:t>
            </a:r>
            <a:r>
              <a:rPr lang="en-US"/>
              <a:t>d</a:t>
            </a:r>
            <a:r>
              <a:rPr lang="en-US" smtClean="0"/>
              <a:t>igital </a:t>
            </a:r>
            <a:r>
              <a:rPr lang="en-US" dirty="0"/>
              <a:t>f</a:t>
            </a:r>
            <a:r>
              <a:rPr lang="en-US" smtClean="0"/>
              <a:t>orensic</a:t>
            </a:r>
            <a:endParaRPr lang="en-US" dirty="0" smtClean="0"/>
          </a:p>
          <a:p>
            <a:pPr marL="457200" lvl="1" indent="-228600"/>
            <a:endParaRPr lang="en-US" dirty="0" smtClean="0"/>
          </a:p>
          <a:p>
            <a:pPr marL="457200" lvl="1" indent="-228600"/>
            <a:r>
              <a:rPr lang="en-US" dirty="0" smtClean="0"/>
              <a:t>Course expectation</a:t>
            </a:r>
            <a:endParaRPr lang="en" dirty="0"/>
          </a:p>
        </p:txBody>
      </p:sp>
      <p:pic>
        <p:nvPicPr>
          <p:cNvPr id="2" name="Picture 1"/>
          <p:cNvPicPr>
            <a:picLocks noChangeAspect="1"/>
          </p:cNvPicPr>
          <p:nvPr/>
        </p:nvPicPr>
        <p:blipFill rotWithShape="1">
          <a:blip r:embed="rId3"/>
          <a:srcRect l="1396" t="16853" r="72242" b="4562"/>
          <a:stretch/>
        </p:blipFill>
        <p:spPr>
          <a:xfrm>
            <a:off x="5727818" y="2349154"/>
            <a:ext cx="2647022" cy="3564567"/>
          </a:xfrm>
          <a:prstGeom prst="ellipse">
            <a:avLst/>
          </a:prstGeom>
        </p:spPr>
      </p:pic>
      <p:sp>
        <p:nvSpPr>
          <p:cNvPr id="5" name="Shape 133"/>
          <p:cNvSpPr/>
          <p:nvPr/>
        </p:nvSpPr>
        <p:spPr>
          <a:xfrm>
            <a:off x="5595533" y="2224437"/>
            <a:ext cx="2894991" cy="3809100"/>
          </a:xfrm>
          <a:prstGeom prst="ellipse">
            <a:avLst/>
          </a:prstGeom>
          <a:noFill/>
          <a:ln w="9525" cap="flat" cmpd="sng">
            <a:solidFill>
              <a:srgbClr val="CFD8D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7" name="Shape 137"/>
          <p:cNvCxnSpPr/>
          <p:nvPr/>
        </p:nvCxnSpPr>
        <p:spPr>
          <a:xfrm rot="10800000" flipH="1">
            <a:off x="7401125" y="1758974"/>
            <a:ext cx="218999" cy="624300"/>
          </a:xfrm>
          <a:prstGeom prst="straightConnector1">
            <a:avLst/>
          </a:prstGeom>
          <a:noFill/>
          <a:ln w="9525" cap="flat" cmpd="sng">
            <a:solidFill>
              <a:srgbClr val="CFD8DC"/>
            </a:solidFill>
            <a:prstDash val="solid"/>
            <a:round/>
            <a:headEnd type="none" w="lg" len="lg"/>
            <a:tailEnd type="none" w="lg" len="lg"/>
          </a:ln>
        </p:spPr>
      </p:cxnSp>
      <p:cxnSp>
        <p:nvCxnSpPr>
          <p:cNvPr id="8" name="Shape 138"/>
          <p:cNvCxnSpPr/>
          <p:nvPr/>
        </p:nvCxnSpPr>
        <p:spPr>
          <a:xfrm rot="10800000" flipH="1">
            <a:off x="7932695" y="2472367"/>
            <a:ext cx="522299" cy="309899"/>
          </a:xfrm>
          <a:prstGeom prst="straightConnector1">
            <a:avLst/>
          </a:prstGeom>
          <a:noFill/>
          <a:ln w="9525" cap="flat" cmpd="sng">
            <a:solidFill>
              <a:srgbClr val="CFD8DC"/>
            </a:solidFill>
            <a:prstDash val="solid"/>
            <a:round/>
            <a:headEnd type="none" w="lg" len="lg"/>
            <a:tailEnd type="none" w="lg" len="lg"/>
          </a:ln>
        </p:spPr>
      </p:cxnSp>
      <p:cxnSp>
        <p:nvCxnSpPr>
          <p:cNvPr id="9" name="Shape 139"/>
          <p:cNvCxnSpPr/>
          <p:nvPr/>
        </p:nvCxnSpPr>
        <p:spPr>
          <a:xfrm rot="10800000" flipH="1">
            <a:off x="7765925" y="1896874"/>
            <a:ext cx="648599" cy="737700"/>
          </a:xfrm>
          <a:prstGeom prst="straightConnector1">
            <a:avLst/>
          </a:prstGeom>
          <a:noFill/>
          <a:ln w="9525" cap="flat" cmpd="sng">
            <a:solidFill>
              <a:srgbClr val="CFD8DC"/>
            </a:solidFill>
            <a:prstDash val="solid"/>
            <a:round/>
            <a:headEnd type="none" w="lg" len="lg"/>
            <a:tailEnd type="none" w="lg" len="lg"/>
          </a:ln>
        </p:spPr>
      </p:cxnSp>
    </p:spTree>
    <p:extLst>
      <p:ext uri="{BB962C8B-B14F-4D97-AF65-F5344CB8AC3E}">
        <p14:creationId xmlns:p14="http://schemas.microsoft.com/office/powerpoint/2010/main" val="70744561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US" dirty="0" smtClean="0"/>
              <a:t>Course Schedule</a:t>
            </a:r>
            <a:endParaRPr lang="en" dirty="0"/>
          </a:p>
        </p:txBody>
      </p:sp>
      <p:graphicFrame>
        <p:nvGraphicFramePr>
          <p:cNvPr id="196" name="Shape 196"/>
          <p:cNvGraphicFramePr/>
          <p:nvPr>
            <p:extLst>
              <p:ext uri="{D42A27DB-BD31-4B8C-83A1-F6EECF244321}">
                <p14:modId xmlns:p14="http://schemas.microsoft.com/office/powerpoint/2010/main" val="1717226758"/>
              </p:ext>
            </p:extLst>
          </p:nvPr>
        </p:nvGraphicFramePr>
        <p:xfrm>
          <a:off x="952500" y="2085975"/>
          <a:ext cx="7239000" cy="3530520"/>
        </p:xfrm>
        <a:graphic>
          <a:graphicData uri="http://schemas.openxmlformats.org/drawingml/2006/table">
            <a:tbl>
              <a:tblPr>
                <a:noFill/>
                <a:tableStyleId>{0EF7196A-5244-4EB9-962A-C1E1D73B551F}</a:tableStyleId>
              </a:tblPr>
              <a:tblGrid>
                <a:gridCol w="1331210"/>
                <a:gridCol w="5907790"/>
              </a:tblGrid>
              <a:tr h="668025">
                <a:tc>
                  <a:txBody>
                    <a:bodyPr/>
                    <a:lstStyle/>
                    <a:p>
                      <a:pPr lvl="0">
                        <a:spcBef>
                          <a:spcPts val="0"/>
                        </a:spcBef>
                        <a:buNone/>
                      </a:pPr>
                      <a:r>
                        <a:rPr lang="en-US" dirty="0" smtClean="0">
                          <a:solidFill>
                            <a:srgbClr val="607D8B"/>
                          </a:solidFill>
                          <a:latin typeface="Roboto Slab"/>
                          <a:ea typeface="Roboto Slab"/>
                          <a:cs typeface="Roboto Slab"/>
                          <a:sym typeface="Roboto Slab"/>
                        </a:rPr>
                        <a:t>Day 1</a:t>
                      </a:r>
                      <a:endParaRPr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US" dirty="0" smtClean="0">
                          <a:solidFill>
                            <a:srgbClr val="607D8B"/>
                          </a:solidFill>
                          <a:latin typeface="Roboto Slab"/>
                          <a:ea typeface="Roboto Slab"/>
                          <a:cs typeface="Roboto Slab"/>
                          <a:sym typeface="Roboto Slab"/>
                        </a:rPr>
                        <a:t>Modules</a:t>
                      </a:r>
                      <a:endParaRPr lang="en"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lvl="0" algn="l">
                        <a:spcBef>
                          <a:spcPts val="0"/>
                        </a:spcBef>
                        <a:buNone/>
                      </a:pP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marL="285750" lvl="0" indent="-285750" algn="l">
                        <a:spcBef>
                          <a:spcPts val="0"/>
                        </a:spcBef>
                        <a:buFontTx/>
                        <a:buChar char="-"/>
                      </a:pPr>
                      <a:r>
                        <a:rPr lang="en-US" sz="1800" b="1" dirty="0" smtClean="0">
                          <a:solidFill>
                            <a:srgbClr val="263238"/>
                          </a:solidFill>
                          <a:latin typeface="Source Sans Pro"/>
                          <a:ea typeface="Source Sans Pro"/>
                          <a:cs typeface="Source Sans Pro"/>
                          <a:sym typeface="Source Sans Pro"/>
                        </a:rPr>
                        <a:t> Course introduction</a:t>
                      </a:r>
                    </a:p>
                    <a:p>
                      <a:pPr marL="285750" lvl="0" indent="-285750" algn="l">
                        <a:spcBef>
                          <a:spcPts val="0"/>
                        </a:spcBef>
                        <a:buFontTx/>
                        <a:buChar char="-"/>
                      </a:pPr>
                      <a:r>
                        <a:rPr lang="en-US" sz="1800" b="1" dirty="0" smtClean="0">
                          <a:solidFill>
                            <a:srgbClr val="263238"/>
                          </a:solidFill>
                          <a:latin typeface="Source Sans Pro"/>
                          <a:ea typeface="Source Sans Pro"/>
                          <a:cs typeface="Source Sans Pro"/>
                          <a:sym typeface="Source Sans Pro"/>
                        </a:rPr>
                        <a:t> </a:t>
                      </a:r>
                      <a:r>
                        <a:rPr lang="en-US" sz="1800" b="1" dirty="0" smtClean="0">
                          <a:solidFill>
                            <a:srgbClr val="263238"/>
                          </a:solidFill>
                          <a:latin typeface="Source Sans Pro"/>
                          <a:ea typeface="Source Sans Pro"/>
                          <a:cs typeface="Source Sans Pro"/>
                          <a:sym typeface="Source Sans Pro"/>
                        </a:rPr>
                        <a:t>Identification and seizure of electronic evidence</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Imaging: Forensic acquisition of digital evidence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Forensic</a:t>
                      </a:r>
                      <a:r>
                        <a:rPr lang="en-US" sz="1800" b="1" baseline="0" dirty="0" smtClean="0">
                          <a:solidFill>
                            <a:srgbClr val="263238"/>
                          </a:solidFill>
                          <a:latin typeface="Source Sans Pro"/>
                          <a:ea typeface="Source Sans Pro"/>
                          <a:cs typeface="Source Sans Pro"/>
                          <a:sym typeface="Source Sans Pro"/>
                        </a:rPr>
                        <a:t> Tools Overview</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Hash analysis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Signature</a:t>
                      </a:r>
                      <a:r>
                        <a:rPr lang="en-US" sz="1800" b="1" baseline="0" dirty="0" smtClean="0">
                          <a:solidFill>
                            <a:srgbClr val="263238"/>
                          </a:solidFill>
                          <a:latin typeface="Source Sans Pro"/>
                          <a:ea typeface="Source Sans Pro"/>
                          <a:cs typeface="Source Sans Pro"/>
                          <a:sym typeface="Source Sans Pro"/>
                        </a:rPr>
                        <a:t> analysis</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lvl="0" algn="r" rtl="0">
                        <a:spcBef>
                          <a:spcPts val="0"/>
                        </a:spcBef>
                        <a:buNone/>
                      </a:pPr>
                      <a:endParaRPr lang="en"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noFill/>
                  </a:tcPr>
                </a:tc>
                <a:tc>
                  <a:txBody>
                    <a:bodyPr/>
                    <a:lstStyle/>
                    <a:p>
                      <a:pPr lvl="0" algn="l" rtl="0">
                        <a:spcBef>
                          <a:spcPts val="0"/>
                        </a:spcBef>
                        <a:buNone/>
                      </a:pPr>
                      <a:endParaRPr lang="en" sz="1800" b="1"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19050" cap="flat" cmpd="sng" algn="ctr">
                      <a:solidFill>
                        <a:srgbClr val="607D8B"/>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947460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786150" y="410826"/>
            <a:ext cx="7571700" cy="936899"/>
          </a:xfrm>
          <a:prstGeom prst="rect">
            <a:avLst/>
          </a:prstGeom>
        </p:spPr>
        <p:txBody>
          <a:bodyPr lIns="91425" tIns="91425" rIns="91425" bIns="91425" anchor="b" anchorCtr="0">
            <a:noAutofit/>
          </a:bodyPr>
          <a:lstStyle/>
          <a:p>
            <a:pPr lvl="0" rtl="0">
              <a:spcBef>
                <a:spcPts val="0"/>
              </a:spcBef>
              <a:buNone/>
            </a:pPr>
            <a:r>
              <a:rPr lang="en-US" dirty="0" smtClean="0"/>
              <a:t>Course Schedule</a:t>
            </a:r>
            <a:endParaRPr lang="en" dirty="0"/>
          </a:p>
        </p:txBody>
      </p:sp>
      <p:graphicFrame>
        <p:nvGraphicFramePr>
          <p:cNvPr id="196" name="Shape 196"/>
          <p:cNvGraphicFramePr/>
          <p:nvPr>
            <p:extLst>
              <p:ext uri="{D42A27DB-BD31-4B8C-83A1-F6EECF244321}">
                <p14:modId xmlns:p14="http://schemas.microsoft.com/office/powerpoint/2010/main" val="1257399751"/>
              </p:ext>
            </p:extLst>
          </p:nvPr>
        </p:nvGraphicFramePr>
        <p:xfrm>
          <a:off x="952500" y="2085975"/>
          <a:ext cx="7239000" cy="3593985"/>
        </p:xfrm>
        <a:graphic>
          <a:graphicData uri="http://schemas.openxmlformats.org/drawingml/2006/table">
            <a:tbl>
              <a:tblPr>
                <a:noFill/>
                <a:tableStyleId>{0EF7196A-5244-4EB9-962A-C1E1D73B551F}</a:tableStyleId>
              </a:tblPr>
              <a:tblGrid>
                <a:gridCol w="1331210"/>
                <a:gridCol w="5907790"/>
              </a:tblGrid>
              <a:tr h="668025">
                <a:tc>
                  <a:txBody>
                    <a:bodyPr/>
                    <a:lstStyle/>
                    <a:p>
                      <a:pPr lvl="0">
                        <a:spcBef>
                          <a:spcPts val="0"/>
                        </a:spcBef>
                        <a:buNone/>
                      </a:pPr>
                      <a:r>
                        <a:rPr lang="en-US" dirty="0" smtClean="0">
                          <a:solidFill>
                            <a:srgbClr val="607D8B"/>
                          </a:solidFill>
                          <a:latin typeface="Roboto Slab"/>
                          <a:ea typeface="Roboto Slab"/>
                          <a:cs typeface="Roboto Slab"/>
                          <a:sym typeface="Roboto Slab"/>
                        </a:rPr>
                        <a:t>Day 2</a:t>
                      </a:r>
                      <a:endParaRPr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lvl="0" algn="ctr">
                        <a:spcBef>
                          <a:spcPts val="0"/>
                        </a:spcBef>
                        <a:buNone/>
                      </a:pPr>
                      <a:r>
                        <a:rPr lang="en-US" dirty="0" smtClean="0">
                          <a:solidFill>
                            <a:srgbClr val="607D8B"/>
                          </a:solidFill>
                          <a:latin typeface="Roboto Slab"/>
                          <a:ea typeface="Roboto Slab"/>
                          <a:cs typeface="Roboto Slab"/>
                          <a:sym typeface="Roboto Slab"/>
                        </a:rPr>
                        <a:t>Modules</a:t>
                      </a:r>
                      <a:endParaRPr lang="en"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19050" cap="flat" cmpd="sng">
                      <a:solidFill>
                        <a:srgbClr val="607D8B"/>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lvl="0" algn="l">
                        <a:spcBef>
                          <a:spcPts val="0"/>
                        </a:spcBef>
                        <a:buNone/>
                      </a:pP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solidFill>
                      <a:srgbClr val="ECEFF1"/>
                    </a:solidFill>
                  </a:tcPr>
                </a:tc>
                <a:tc>
                  <a:txBody>
                    <a:bodyPr/>
                    <a:lstStyle/>
                    <a:p>
                      <a:pPr marL="285750" lvl="0" indent="-285750" algn="l">
                        <a:spcBef>
                          <a:spcPts val="0"/>
                        </a:spcBef>
                        <a:buFontTx/>
                        <a:buChar char="-"/>
                      </a:pPr>
                      <a:r>
                        <a:rPr lang="en-US" sz="1800" b="1" dirty="0" smtClean="0">
                          <a:solidFill>
                            <a:srgbClr val="263238"/>
                          </a:solidFill>
                          <a:latin typeface="Source Sans Pro"/>
                          <a:ea typeface="Source Sans Pro"/>
                          <a:cs typeface="Source Sans Pro"/>
                          <a:sym typeface="Source Sans Pro"/>
                        </a:rPr>
                        <a:t> Search</a:t>
                      </a:r>
                      <a:r>
                        <a:rPr lang="en-US" sz="1800" b="1" baseline="0" dirty="0" smtClean="0">
                          <a:solidFill>
                            <a:srgbClr val="263238"/>
                          </a:solidFill>
                          <a:latin typeface="Source Sans Pro"/>
                          <a:ea typeface="Source Sans Pro"/>
                          <a:cs typeface="Source Sans Pro"/>
                          <a:sym typeface="Source Sans Pro"/>
                        </a:rPr>
                        <a:t> techniques</a:t>
                      </a:r>
                      <a:endParaRPr lang="en-US" sz="1800" b="1" dirty="0" smtClean="0">
                        <a:solidFill>
                          <a:srgbClr val="263238"/>
                        </a:solidFill>
                        <a:latin typeface="Source Sans Pro"/>
                        <a:ea typeface="Source Sans Pro"/>
                        <a:cs typeface="Source Sans Pro"/>
                        <a:sym typeface="Source Sans Pro"/>
                      </a:endParaRPr>
                    </a:p>
                    <a:p>
                      <a:pPr marL="285750" lvl="0" indent="-285750" algn="l">
                        <a:spcBef>
                          <a:spcPts val="0"/>
                        </a:spcBef>
                        <a:buFontTx/>
                        <a:buChar char="-"/>
                      </a:pPr>
                      <a:r>
                        <a:rPr lang="en-US" sz="1800" b="1" dirty="0" smtClean="0">
                          <a:solidFill>
                            <a:srgbClr val="263238"/>
                          </a:solidFill>
                          <a:latin typeface="Source Sans Pro"/>
                          <a:ea typeface="Source Sans Pro"/>
                          <a:cs typeface="Source Sans Pro"/>
                          <a:sym typeface="Source Sans Pro"/>
                        </a:rPr>
                        <a:t> Windows artifacts</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solidFill>
                        <a:srgbClr val="000000">
                          <a:alpha val="0"/>
                        </a:srgbClr>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Internet artifacts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Email artifacts</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tcPr>
                </a:tc>
              </a:tr>
              <a:tr h="668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Logical Data </a:t>
                      </a:r>
                      <a:r>
                        <a:rPr lang="en-US" sz="1800" b="1" dirty="0" smtClean="0">
                          <a:solidFill>
                            <a:srgbClr val="263238"/>
                          </a:solidFill>
                          <a:latin typeface="Source Sans Pro"/>
                          <a:ea typeface="Source Sans Pro"/>
                          <a:cs typeface="Source Sans Pro"/>
                          <a:sym typeface="Source Sans Pro"/>
                        </a:rPr>
                        <a:t>storage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b="1" dirty="0" smtClean="0">
                          <a:solidFill>
                            <a:srgbClr val="263238"/>
                          </a:solidFill>
                          <a:latin typeface="Source Sans Pro"/>
                          <a:ea typeface="Source Sans Pro"/>
                          <a:cs typeface="Source Sans Pro"/>
                          <a:sym typeface="Source Sans Pro"/>
                        </a:rPr>
                        <a:t>Analysis of Volatile Data</a:t>
                      </a:r>
                      <a:endParaRPr lang="en" sz="1800" b="1" dirty="0" smtClean="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solidFill>
                        <a:srgbClr val="000000">
                          <a:alpha val="0"/>
                        </a:srgbClr>
                      </a:solidFill>
                      <a:prstDash val="solid"/>
                      <a:round/>
                      <a:headEnd type="none" w="med" len="med"/>
                      <a:tailEnd type="none" w="med" len="med"/>
                    </a:lnT>
                    <a:lnB w="9525" cap="flat" cmpd="sng" algn="ctr">
                      <a:solidFill>
                        <a:srgbClr val="000000">
                          <a:alpha val="0"/>
                        </a:srgbClr>
                      </a:solidFill>
                      <a:prstDash val="solid"/>
                      <a:round/>
                      <a:headEnd type="none" w="med" len="med"/>
                      <a:tailEnd type="none" w="med" len="med"/>
                    </a:lnB>
                    <a:solidFill>
                      <a:srgbClr val="ECEFF1"/>
                    </a:solidFill>
                  </a:tcPr>
                </a:tc>
              </a:tr>
              <a:tr h="668025">
                <a:tc>
                  <a:txBody>
                    <a:bodyPr/>
                    <a:lstStyle/>
                    <a:p>
                      <a:pPr lvl="0" algn="r" rtl="0">
                        <a:spcBef>
                          <a:spcPts val="0"/>
                        </a:spcBef>
                        <a:buNone/>
                      </a:pPr>
                      <a:endParaRPr lang="en" dirty="0">
                        <a:solidFill>
                          <a:srgbClr val="607D8B"/>
                        </a:solidFill>
                        <a:latin typeface="Roboto Slab"/>
                        <a:ea typeface="Roboto Slab"/>
                        <a:cs typeface="Roboto Slab"/>
                        <a:sym typeface="Roboto Slab"/>
                      </a:endParaRPr>
                    </a:p>
                  </a:txBody>
                  <a:tcPr marL="91425" marR="91425" marT="91425" marB="91425" anchor="ctr">
                    <a:lnL w="9525" cap="flat" cmpd="sng">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19050" cap="flat" cmpd="sng">
                      <a:solidFill>
                        <a:srgbClr val="607D8B"/>
                      </a:solidFill>
                      <a:prstDash val="solid"/>
                      <a:round/>
                      <a:headEnd type="none" w="med" len="med"/>
                      <a:tailEnd type="none" w="med" len="med"/>
                    </a:lnB>
                    <a:noFill/>
                  </a:tcPr>
                </a:tc>
                <a:tc>
                  <a:txBody>
                    <a:bodyPr/>
                    <a:lstStyle/>
                    <a:p>
                      <a:pPr marL="285750" lvl="0" indent="-285750" algn="l" rtl="0">
                        <a:spcBef>
                          <a:spcPts val="0"/>
                        </a:spcBef>
                        <a:buFontTx/>
                        <a:buChar char="-"/>
                      </a:pPr>
                      <a:r>
                        <a:rPr lang="en-US" sz="1800" b="1" baseline="0" dirty="0" smtClean="0">
                          <a:solidFill>
                            <a:srgbClr val="263238"/>
                          </a:solidFill>
                          <a:latin typeface="Source Sans Pro"/>
                          <a:ea typeface="Source Sans Pro"/>
                          <a:cs typeface="Source Sans Pro"/>
                          <a:sym typeface="Source Sans Pro"/>
                        </a:rPr>
                        <a:t>Reporting</a:t>
                      </a:r>
                    </a:p>
                    <a:p>
                      <a:pPr marL="0" lvl="0" indent="0" algn="l" rtl="0">
                        <a:spcBef>
                          <a:spcPts val="0"/>
                        </a:spcBef>
                        <a:buFontTx/>
                        <a:buNone/>
                      </a:pPr>
                      <a:endParaRPr lang="en" sz="1800" b="1" dirty="0">
                        <a:solidFill>
                          <a:srgbClr val="263238"/>
                        </a:solidFill>
                        <a:latin typeface="Source Sans Pro"/>
                        <a:ea typeface="Source Sans Pro"/>
                        <a:cs typeface="Source Sans Pro"/>
                        <a:sym typeface="Source Sans Pro"/>
                      </a:endParaRPr>
                    </a:p>
                  </a:txBody>
                  <a:tcPr marL="91425" marR="91425" marT="91425" marB="91425" anchor="ctr">
                    <a:lnL w="9525" cap="flat" cmpd="sng" algn="ctr">
                      <a:solidFill>
                        <a:srgbClr val="000000">
                          <a:alpha val="0"/>
                        </a:srgbClr>
                      </a:solidFill>
                      <a:prstDash val="solid"/>
                      <a:round/>
                      <a:headEnd type="none" w="med" len="med"/>
                      <a:tailEnd type="none" w="med" len="med"/>
                    </a:lnL>
                    <a:lnR w="9525" cap="flat" cmpd="sng" algn="ctr">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w="19050" cap="flat" cmpd="sng" algn="ctr">
                      <a:solidFill>
                        <a:srgbClr val="607D8B"/>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672786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1215300" y="2501400"/>
            <a:ext cx="6713399" cy="1093199"/>
          </a:xfrm>
          <a:prstGeom prst="rect">
            <a:avLst/>
          </a:prstGeom>
        </p:spPr>
        <p:txBody>
          <a:bodyPr lIns="91425" tIns="91425" rIns="91425" bIns="91425" anchor="t" anchorCtr="0">
            <a:noAutofit/>
          </a:bodyPr>
          <a:lstStyle/>
          <a:p>
            <a:pPr lvl="0">
              <a:buNone/>
            </a:pPr>
            <a:r>
              <a:rPr lang="en-US" dirty="0" smtClean="0"/>
              <a:t>The </a:t>
            </a:r>
            <a:r>
              <a:rPr lang="en-US" b="1" dirty="0" smtClean="0">
                <a:solidFill>
                  <a:srgbClr val="0091EA"/>
                </a:solidFill>
              </a:rPr>
              <a:t>more I learn</a:t>
            </a:r>
            <a:r>
              <a:rPr lang="en-US" dirty="0" smtClean="0"/>
              <a:t>, the more  I learn that </a:t>
            </a:r>
            <a:r>
              <a:rPr lang="en-US" b="1" dirty="0" smtClean="0">
                <a:solidFill>
                  <a:srgbClr val="0091EA"/>
                </a:solidFill>
              </a:rPr>
              <a:t>I need to learn more</a:t>
            </a:r>
            <a:r>
              <a:rPr lang="en-US" dirty="0" smtClean="0"/>
              <a:t>.</a:t>
            </a:r>
          </a:p>
          <a:p>
            <a:pPr lvl="0">
              <a:spcBef>
                <a:spcPts val="0"/>
              </a:spcBef>
              <a:buNone/>
            </a:pPr>
            <a:endParaRPr lang="en-US" dirty="0" smtClean="0"/>
          </a:p>
          <a:p>
            <a:pPr lvl="0">
              <a:spcBef>
                <a:spcPts val="0"/>
              </a:spcBef>
              <a:buNone/>
            </a:pPr>
            <a:r>
              <a:rPr lang="en-US" dirty="0"/>
              <a:t> </a:t>
            </a:r>
            <a:r>
              <a:rPr lang="en-US" dirty="0" smtClean="0"/>
              <a:t>                                 - unknown</a:t>
            </a:r>
            <a:endParaRPr lang="en" dirty="0"/>
          </a:p>
        </p:txBody>
      </p:sp>
      <p:sp>
        <p:nvSpPr>
          <p:cNvPr id="3" name="Rectangle 2"/>
          <p:cNvSpPr/>
          <p:nvPr/>
        </p:nvSpPr>
        <p:spPr>
          <a:xfrm>
            <a:off x="356448" y="6005082"/>
            <a:ext cx="4572000" cy="523220"/>
          </a:xfrm>
          <a:prstGeom prst="rect">
            <a:avLst/>
          </a:prstGeom>
        </p:spPr>
        <p:txBody>
          <a:bodyPr>
            <a:spAutoFit/>
          </a:bodyPr>
          <a:lstStyle/>
          <a:p>
            <a:r>
              <a:rPr lang="en-US" dirty="0"/>
              <a:t>Aristotle — 'The more you know, the more you know you don't know.'</a:t>
            </a:r>
          </a:p>
        </p:txBody>
      </p:sp>
      <p:sp>
        <p:nvSpPr>
          <p:cNvPr id="4" name="Rectangle 3"/>
          <p:cNvSpPr/>
          <p:nvPr/>
        </p:nvSpPr>
        <p:spPr>
          <a:xfrm>
            <a:off x="2642448" y="5244674"/>
            <a:ext cx="4572000" cy="523220"/>
          </a:xfrm>
          <a:prstGeom prst="rect">
            <a:avLst/>
          </a:prstGeom>
        </p:spPr>
        <p:txBody>
          <a:bodyPr>
            <a:spAutoFit/>
          </a:bodyPr>
          <a:lstStyle/>
          <a:p>
            <a:r>
              <a:rPr lang="en-US" dirty="0"/>
              <a:t>Albert Einstein — 'The more I learn, the more I realize how much I don't know.'</a:t>
            </a:r>
          </a:p>
        </p:txBody>
      </p:sp>
      <p:sp>
        <p:nvSpPr>
          <p:cNvPr id="5" name="Rectangle 4"/>
          <p:cNvSpPr/>
          <p:nvPr/>
        </p:nvSpPr>
        <p:spPr>
          <a:xfrm>
            <a:off x="4572000" y="6327747"/>
            <a:ext cx="4572000" cy="523220"/>
          </a:xfrm>
          <a:prstGeom prst="rect">
            <a:avLst/>
          </a:prstGeom>
        </p:spPr>
        <p:txBody>
          <a:bodyPr>
            <a:spAutoFit/>
          </a:bodyPr>
          <a:lstStyle/>
          <a:p>
            <a:r>
              <a:rPr lang="en-US" dirty="0" smtClean="0"/>
              <a:t>Socrates —’The </a:t>
            </a:r>
            <a:r>
              <a:rPr lang="en-US" dirty="0"/>
              <a:t>more I learn, the more I learn how little I know</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ctrTitle" idx="4294967295"/>
          </p:nvPr>
        </p:nvSpPr>
        <p:spPr>
          <a:xfrm>
            <a:off x="685800" y="587123"/>
            <a:ext cx="7772400" cy="1546500"/>
          </a:xfrm>
          <a:prstGeom prst="rect">
            <a:avLst/>
          </a:prstGeom>
        </p:spPr>
        <p:txBody>
          <a:bodyPr lIns="91425" tIns="91425" rIns="91425" bIns="91425" anchor="b" anchorCtr="0">
            <a:noAutofit/>
          </a:bodyPr>
          <a:lstStyle/>
          <a:p>
            <a:pPr lvl="0" rtl="0">
              <a:spcBef>
                <a:spcPts val="0"/>
              </a:spcBef>
              <a:buNone/>
            </a:pPr>
            <a:r>
              <a:rPr lang="en" sz="6000" b="1"/>
              <a:t>Thanks!</a:t>
            </a:r>
          </a:p>
        </p:txBody>
      </p:sp>
      <p:sp>
        <p:nvSpPr>
          <p:cNvPr id="345" name="Shape 345"/>
          <p:cNvSpPr txBox="1">
            <a:spLocks noGrp="1"/>
          </p:cNvSpPr>
          <p:nvPr>
            <p:ph type="subTitle" idx="4294967295"/>
          </p:nvPr>
        </p:nvSpPr>
        <p:spPr>
          <a:xfrm>
            <a:off x="685800" y="2186550"/>
            <a:ext cx="6593700" cy="1046400"/>
          </a:xfrm>
          <a:prstGeom prst="rect">
            <a:avLst/>
          </a:prstGeom>
        </p:spPr>
        <p:txBody>
          <a:bodyPr lIns="91425" tIns="91425" rIns="91425" bIns="91425" anchor="t" anchorCtr="0">
            <a:noAutofit/>
          </a:bodyPr>
          <a:lstStyle/>
          <a:p>
            <a:pPr lvl="0" rtl="0">
              <a:spcBef>
                <a:spcPts val="0"/>
              </a:spcBef>
              <a:buNone/>
            </a:pPr>
            <a:r>
              <a:rPr lang="en" sz="3600" b="1"/>
              <a:t>Any questions?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546025" y="2034925"/>
            <a:ext cx="5832600" cy="1546500"/>
          </a:xfrm>
          <a:prstGeom prst="rect">
            <a:avLst/>
          </a:prstGeom>
        </p:spPr>
        <p:txBody>
          <a:bodyPr lIns="91425" tIns="91425" rIns="91425" bIns="91425" anchor="b" anchorCtr="0">
            <a:noAutofit/>
          </a:bodyPr>
          <a:lstStyle/>
          <a:p>
            <a:pPr lvl="0" rtl="0">
              <a:spcBef>
                <a:spcPts val="0"/>
              </a:spcBef>
              <a:buNone/>
            </a:pPr>
            <a:endParaRPr lang="en" sz="6000" dirty="0">
              <a:solidFill>
                <a:srgbClr val="CFD8DC"/>
              </a:solidFill>
            </a:endParaRPr>
          </a:p>
          <a:p>
            <a:pPr lvl="0" rtl="0">
              <a:spcBef>
                <a:spcPts val="0"/>
              </a:spcBef>
              <a:buNone/>
            </a:pPr>
            <a:r>
              <a:rPr lang="en-US" dirty="0" smtClean="0"/>
              <a:t>Understanding Digital Forensic</a:t>
            </a:r>
            <a:endParaRPr lang="en" dirty="0"/>
          </a:p>
        </p:txBody>
      </p:sp>
      <p:sp>
        <p:nvSpPr>
          <p:cNvPr id="88" name="Shape 88"/>
          <p:cNvSpPr txBox="1">
            <a:spLocks noGrp="1"/>
          </p:cNvSpPr>
          <p:nvPr>
            <p:ph type="subTitle" idx="1"/>
          </p:nvPr>
        </p:nvSpPr>
        <p:spPr>
          <a:xfrm>
            <a:off x="1546025" y="3710548"/>
            <a:ext cx="5832600" cy="1046400"/>
          </a:xfrm>
          <a:prstGeom prst="rect">
            <a:avLst/>
          </a:prstGeom>
        </p:spPr>
        <p:txBody>
          <a:bodyPr lIns="91425" tIns="91425" rIns="91425" bIns="91425" anchor="t" anchorCtr="0">
            <a:noAutofit/>
          </a:bodyPr>
          <a:lstStyle/>
          <a:p>
            <a:pPr lvl="0" algn="r" rtl="0">
              <a:spcBef>
                <a:spcPts val="0"/>
              </a:spcBef>
              <a:buNone/>
            </a:pPr>
            <a:r>
              <a:rPr lang="en-US" dirty="0" smtClean="0"/>
              <a:t>Digital Evidence</a:t>
            </a:r>
            <a:endParaRPr lang="en" dirty="0"/>
          </a:p>
        </p:txBody>
      </p:sp>
    </p:spTree>
    <p:extLst>
      <p:ext uri="{BB962C8B-B14F-4D97-AF65-F5344CB8AC3E}">
        <p14:creationId xmlns:p14="http://schemas.microsoft.com/office/powerpoint/2010/main" val="17492075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1562</TotalTime>
  <Words>1218</Words>
  <Application>Microsoft Macintosh PowerPoint</Application>
  <PresentationFormat>On-screen Show (4:3)</PresentationFormat>
  <Paragraphs>203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Cordelia template</vt:lpstr>
      <vt:lpstr>Hello!</vt:lpstr>
      <vt:lpstr>Introduction to Digital Forensic</vt:lpstr>
      <vt:lpstr>Course Introduction</vt:lpstr>
      <vt:lpstr>Participants Introduction</vt:lpstr>
      <vt:lpstr>Course Schedule</vt:lpstr>
      <vt:lpstr>Course Schedule</vt:lpstr>
      <vt:lpstr>PowerPoint Presentation</vt:lpstr>
      <vt:lpstr>Thanks!</vt:lpstr>
      <vt:lpstr> Understanding Digital Forensic</vt:lpstr>
      <vt:lpstr>What is Digital Forensic?</vt:lpstr>
      <vt:lpstr>What is Digital Evidence?</vt:lpstr>
      <vt:lpstr>Digital Forensic Examples</vt:lpstr>
      <vt:lpstr>Why Digital Forensic</vt:lpstr>
      <vt:lpstr>Why Digital Forensic?</vt:lpstr>
      <vt:lpstr>PowerPoint Presentation</vt:lpstr>
      <vt:lpstr>ACPO Digital Evidence Principles</vt:lpstr>
      <vt:lpstr>Digital Forensic Process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Admin</cp:lastModifiedBy>
  <cp:revision>70</cp:revision>
  <dcterms:modified xsi:type="dcterms:W3CDTF">2017-04-20T17:30:58Z</dcterms:modified>
</cp:coreProperties>
</file>