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99" r:id="rId3"/>
    <p:sldId id="300" r:id="rId4"/>
    <p:sldId id="301" r:id="rId5"/>
    <p:sldId id="303" r:id="rId6"/>
    <p:sldId id="304" r:id="rId7"/>
    <p:sldId id="310" r:id="rId8"/>
    <p:sldId id="305" r:id="rId9"/>
    <p:sldId id="306" r:id="rId10"/>
    <p:sldId id="307" r:id="rId11"/>
    <p:sldId id="308" r:id="rId12"/>
    <p:sldId id="309" r:id="rId13"/>
    <p:sldId id="280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EF7196A-5244-4EB9-962A-C1E1D73B551F}">
  <a:tblStyle styleId="{0EF7196A-5244-4EB9-962A-C1E1D73B551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C621C-D9E0-4756-AC8F-3251D79405CF}" type="doc">
      <dgm:prSet loTypeId="urn:microsoft.com/office/officeart/2005/8/layout/chevron1" loCatId="process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D7825AE4-8F2A-4751-A433-BC56C9E9F741}">
      <dgm:prSet phldrT="[Text]" custT="1"/>
      <dgm:spPr/>
      <dgm:t>
        <a:bodyPr lIns="0" rIns="0"/>
        <a:lstStyle/>
        <a:p>
          <a:r>
            <a:rPr lang="en-US" sz="1400" b="1" dirty="0" smtClean="0">
              <a:solidFill>
                <a:srgbClr val="595959"/>
              </a:solidFill>
            </a:rPr>
            <a:t> </a:t>
          </a:r>
          <a:r>
            <a:rPr lang="en-US" sz="1400" b="1" dirty="0" smtClean="0">
              <a:solidFill>
                <a:schemeClr val="bg1"/>
              </a:solidFill>
            </a:rPr>
            <a:t>Identification</a:t>
          </a:r>
          <a:endParaRPr lang="en-US" sz="1400" b="1" dirty="0">
            <a:solidFill>
              <a:schemeClr val="bg1"/>
            </a:solidFill>
          </a:endParaRPr>
        </a:p>
      </dgm:t>
    </dgm:pt>
    <dgm:pt modelId="{E672A696-C4B2-4BD6-A7E3-505156D57575}" type="parTrans" cxnId="{EF9CBD82-71EC-42AE-8E03-C5904EC6BA27}">
      <dgm:prSet/>
      <dgm:spPr/>
      <dgm:t>
        <a:bodyPr/>
        <a:lstStyle/>
        <a:p>
          <a:endParaRPr lang="en-US" sz="2400" b="1"/>
        </a:p>
      </dgm:t>
    </dgm:pt>
    <dgm:pt modelId="{B4C581F5-52A4-4A39-9239-916A07C31DDC}" type="sibTrans" cxnId="{EF9CBD82-71EC-42AE-8E03-C5904EC6BA27}">
      <dgm:prSet/>
      <dgm:spPr/>
      <dgm:t>
        <a:bodyPr/>
        <a:lstStyle/>
        <a:p>
          <a:endParaRPr lang="en-US" sz="2400" b="1"/>
        </a:p>
      </dgm:t>
    </dgm:pt>
    <dgm:pt modelId="{63A05015-3801-4F33-AFED-96C95B4B6B7F}">
      <dgm:prSet custT="1"/>
      <dgm:spPr/>
      <dgm:t>
        <a:bodyPr/>
        <a:lstStyle/>
        <a:p>
          <a:r>
            <a:rPr lang="en-US" sz="1400" b="1" dirty="0" smtClean="0">
              <a:solidFill>
                <a:srgbClr val="0000FF"/>
              </a:solidFill>
            </a:rPr>
            <a:t>Acquisition/</a:t>
          </a:r>
        </a:p>
        <a:p>
          <a:r>
            <a:rPr lang="en-US" sz="1400" b="1" dirty="0" smtClean="0">
              <a:solidFill>
                <a:srgbClr val="0000FF"/>
              </a:solidFill>
            </a:rPr>
            <a:t>Imaging</a:t>
          </a:r>
        </a:p>
      </dgm:t>
    </dgm:pt>
    <dgm:pt modelId="{38B37140-29C5-4C22-A656-327D51FFDF1C}" type="parTrans" cxnId="{5EC45B15-ED41-4BD8-B92F-F2AFCC370A0C}">
      <dgm:prSet/>
      <dgm:spPr/>
      <dgm:t>
        <a:bodyPr/>
        <a:lstStyle/>
        <a:p>
          <a:endParaRPr lang="en-US" sz="2400" b="1"/>
        </a:p>
      </dgm:t>
    </dgm:pt>
    <dgm:pt modelId="{47D98E8C-85FA-4F0E-8D41-EF4529948D24}" type="sibTrans" cxnId="{5EC45B15-ED41-4BD8-B92F-F2AFCC370A0C}">
      <dgm:prSet/>
      <dgm:spPr/>
      <dgm:t>
        <a:bodyPr/>
        <a:lstStyle/>
        <a:p>
          <a:endParaRPr lang="en-US" sz="2400" b="1"/>
        </a:p>
      </dgm:t>
    </dgm:pt>
    <dgm:pt modelId="{56B8CC06-8B88-4AC3-B712-7B95BFFD07E3}">
      <dgm:prSet custT="1"/>
      <dgm:spPr/>
      <dgm:t>
        <a:bodyPr/>
        <a:lstStyle/>
        <a:p>
          <a:r>
            <a:rPr lang="en-US" sz="1400" b="1" dirty="0" smtClean="0">
              <a:solidFill>
                <a:srgbClr val="FFFFFF"/>
              </a:solidFill>
            </a:rPr>
            <a:t>Analysis</a:t>
          </a:r>
        </a:p>
      </dgm:t>
    </dgm:pt>
    <dgm:pt modelId="{DF097FAE-6F3B-47B7-B868-78A8802218A8}" type="parTrans" cxnId="{8B4B5A78-FD2B-410C-9581-651C0E456E6B}">
      <dgm:prSet/>
      <dgm:spPr/>
      <dgm:t>
        <a:bodyPr/>
        <a:lstStyle/>
        <a:p>
          <a:endParaRPr lang="en-US" sz="2400" b="1"/>
        </a:p>
      </dgm:t>
    </dgm:pt>
    <dgm:pt modelId="{5368FCFE-AA68-46E2-96AE-3C619A28EBCD}" type="sibTrans" cxnId="{8B4B5A78-FD2B-410C-9581-651C0E456E6B}">
      <dgm:prSet/>
      <dgm:spPr/>
      <dgm:t>
        <a:bodyPr/>
        <a:lstStyle/>
        <a:p>
          <a:endParaRPr lang="en-US" sz="2400" b="1"/>
        </a:p>
      </dgm:t>
    </dgm:pt>
    <dgm:pt modelId="{F41DD143-EF46-42DD-9ADA-F99D6E5D269F}">
      <dgm:prSet custT="1"/>
      <dgm:spPr/>
      <dgm:t>
        <a:bodyPr/>
        <a:lstStyle/>
        <a:p>
          <a:r>
            <a:rPr lang="en-US" sz="1400" b="1" dirty="0" smtClean="0">
              <a:solidFill>
                <a:srgbClr val="FFFFFF"/>
              </a:solidFill>
            </a:rPr>
            <a:t>Reporting</a:t>
          </a:r>
        </a:p>
      </dgm:t>
    </dgm:pt>
    <dgm:pt modelId="{566F73E5-3345-4CC9-8761-AD2C1C251DFE}" type="parTrans" cxnId="{F6529356-5AD4-4954-9719-049395FC0047}">
      <dgm:prSet/>
      <dgm:spPr/>
      <dgm:t>
        <a:bodyPr/>
        <a:lstStyle/>
        <a:p>
          <a:endParaRPr lang="en-US" sz="2400" b="1"/>
        </a:p>
      </dgm:t>
    </dgm:pt>
    <dgm:pt modelId="{F93C5189-C77B-46D3-A7DB-8A19E5B65AEB}" type="sibTrans" cxnId="{F6529356-5AD4-4954-9719-049395FC0047}">
      <dgm:prSet/>
      <dgm:spPr/>
      <dgm:t>
        <a:bodyPr/>
        <a:lstStyle/>
        <a:p>
          <a:endParaRPr lang="en-US" sz="2400" b="1"/>
        </a:p>
      </dgm:t>
    </dgm:pt>
    <dgm:pt modelId="{44668A96-216D-B148-A1F4-51E95D008F65}">
      <dgm:prSet custT="1"/>
      <dgm:spPr/>
      <dgm:t>
        <a:bodyPr/>
        <a:lstStyle/>
        <a:p>
          <a:r>
            <a:rPr lang="en-US" sz="1400" b="1" dirty="0" smtClean="0">
              <a:solidFill>
                <a:srgbClr val="FFFFFF"/>
              </a:solidFill>
            </a:rPr>
            <a:t>Court Presentation</a:t>
          </a:r>
        </a:p>
      </dgm:t>
    </dgm:pt>
    <dgm:pt modelId="{8019F520-01D3-2A46-A81D-3259AE7CFE05}" type="parTrans" cxnId="{F3CF9178-5E9B-5A4B-A0C4-59C95C22E5C6}">
      <dgm:prSet/>
      <dgm:spPr/>
      <dgm:t>
        <a:bodyPr/>
        <a:lstStyle/>
        <a:p>
          <a:endParaRPr lang="en-US"/>
        </a:p>
      </dgm:t>
    </dgm:pt>
    <dgm:pt modelId="{D9D91750-7D6C-1B4E-8A15-395AA0F9700D}" type="sibTrans" cxnId="{F3CF9178-5E9B-5A4B-A0C4-59C95C22E5C6}">
      <dgm:prSet/>
      <dgm:spPr/>
      <dgm:t>
        <a:bodyPr/>
        <a:lstStyle/>
        <a:p>
          <a:endParaRPr lang="en-US"/>
        </a:p>
      </dgm:t>
    </dgm:pt>
    <dgm:pt modelId="{D788A416-FC02-4AC7-BCDE-7F8D48120B12}" type="pres">
      <dgm:prSet presAssocID="{B0BC621C-D9E0-4756-AC8F-3251D79405C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D1E38B-EBBA-44AB-939A-485476E69D19}" type="pres">
      <dgm:prSet presAssocID="{D7825AE4-8F2A-4751-A433-BC56C9E9F741}" presName="parTxOnly" presStyleLbl="node1" presStyleIdx="0" presStyleCnt="5" custAng="0" custLinFactNeighborX="-1123" custLinFactNeighborY="-3358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0AD01-EC98-4269-A753-C9320D71D872}" type="pres">
      <dgm:prSet presAssocID="{B4C581F5-52A4-4A39-9239-916A07C31DDC}" presName="parTxOnlySpace" presStyleCnt="0"/>
      <dgm:spPr/>
      <dgm:t>
        <a:bodyPr/>
        <a:lstStyle/>
        <a:p>
          <a:endParaRPr lang="en-US"/>
        </a:p>
      </dgm:t>
    </dgm:pt>
    <dgm:pt modelId="{125134CC-AA82-432D-8069-209C7AE0EE02}" type="pres">
      <dgm:prSet presAssocID="{63A05015-3801-4F33-AFED-96C95B4B6B7F}" presName="parTxOnly" presStyleLbl="node1" presStyleIdx="1" presStyleCnt="5" custAng="0" custLinFactY="-82762" custLinFactNeighborX="-12971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5B649-C710-412F-B7AD-E6AFE1A017A7}" type="pres">
      <dgm:prSet presAssocID="{47D98E8C-85FA-4F0E-8D41-EF4529948D24}" presName="parTxOnlySpace" presStyleCnt="0"/>
      <dgm:spPr/>
      <dgm:t>
        <a:bodyPr/>
        <a:lstStyle/>
        <a:p>
          <a:endParaRPr lang="en-US"/>
        </a:p>
      </dgm:t>
    </dgm:pt>
    <dgm:pt modelId="{D373646A-18C8-4040-8964-D84A9E7F2128}" type="pres">
      <dgm:prSet presAssocID="{56B8CC06-8B88-4AC3-B712-7B95BFFD07E3}" presName="parTxOnly" presStyleLbl="node1" presStyleIdx="2" presStyleCnt="5" custAng="0" custLinFactY="-82762" custLinFactNeighborX="-15552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EBC54-B845-4158-8164-7A5B2D44A4C2}" type="pres">
      <dgm:prSet presAssocID="{5368FCFE-AA68-46E2-96AE-3C619A28EBCD}" presName="parTxOnlySpace" presStyleCnt="0"/>
      <dgm:spPr/>
      <dgm:t>
        <a:bodyPr/>
        <a:lstStyle/>
        <a:p>
          <a:endParaRPr lang="en-US"/>
        </a:p>
      </dgm:t>
    </dgm:pt>
    <dgm:pt modelId="{04909384-43A6-467B-88CD-236E0B15DF75}" type="pres">
      <dgm:prSet presAssocID="{F41DD143-EF46-42DD-9ADA-F99D6E5D269F}" presName="parTxOnly" presStyleLbl="node1" presStyleIdx="3" presStyleCnt="5" custAng="0" custLinFactY="-82762" custLinFactNeighborX="-36665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658753-0E4D-9448-8F1E-712B0C2302FE}" type="pres">
      <dgm:prSet presAssocID="{F93C5189-C77B-46D3-A7DB-8A19E5B65AEB}" presName="parTxOnlySpace" presStyleCnt="0"/>
      <dgm:spPr/>
    </dgm:pt>
    <dgm:pt modelId="{F7DEC46D-B2DF-884D-A847-07951D59B4AB}" type="pres">
      <dgm:prSet presAssocID="{44668A96-216D-B148-A1F4-51E95D008F65}" presName="parTxOnly" presStyleLbl="node1" presStyleIdx="4" presStyleCnt="5" custAng="0" custLinFactNeighborX="-60933" custLinFactNeighborY="-3358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C45B15-ED41-4BD8-B92F-F2AFCC370A0C}" srcId="{B0BC621C-D9E0-4756-AC8F-3251D79405CF}" destId="{63A05015-3801-4F33-AFED-96C95B4B6B7F}" srcOrd="1" destOrd="0" parTransId="{38B37140-29C5-4C22-A656-327D51FFDF1C}" sibTransId="{47D98E8C-85FA-4F0E-8D41-EF4529948D24}"/>
    <dgm:cxn modelId="{F6529356-5AD4-4954-9719-049395FC0047}" srcId="{B0BC621C-D9E0-4756-AC8F-3251D79405CF}" destId="{F41DD143-EF46-42DD-9ADA-F99D6E5D269F}" srcOrd="3" destOrd="0" parTransId="{566F73E5-3345-4CC9-8761-AD2C1C251DFE}" sibTransId="{F93C5189-C77B-46D3-A7DB-8A19E5B65AEB}"/>
    <dgm:cxn modelId="{F3CF9178-5E9B-5A4B-A0C4-59C95C22E5C6}" srcId="{B0BC621C-D9E0-4756-AC8F-3251D79405CF}" destId="{44668A96-216D-B148-A1F4-51E95D008F65}" srcOrd="4" destOrd="0" parTransId="{8019F520-01D3-2A46-A81D-3259AE7CFE05}" sibTransId="{D9D91750-7D6C-1B4E-8A15-395AA0F9700D}"/>
    <dgm:cxn modelId="{0C943D93-0B3C-8248-9ABB-25BAF159495F}" type="presOf" srcId="{D7825AE4-8F2A-4751-A433-BC56C9E9F741}" destId="{89D1E38B-EBBA-44AB-939A-485476E69D19}" srcOrd="0" destOrd="0" presId="urn:microsoft.com/office/officeart/2005/8/layout/chevron1"/>
    <dgm:cxn modelId="{877A9EE2-4E92-7348-A095-E1C4CA5117C3}" type="presOf" srcId="{F41DD143-EF46-42DD-9ADA-F99D6E5D269F}" destId="{04909384-43A6-467B-88CD-236E0B15DF75}" srcOrd="0" destOrd="0" presId="urn:microsoft.com/office/officeart/2005/8/layout/chevron1"/>
    <dgm:cxn modelId="{EF9CBD82-71EC-42AE-8E03-C5904EC6BA27}" srcId="{B0BC621C-D9E0-4756-AC8F-3251D79405CF}" destId="{D7825AE4-8F2A-4751-A433-BC56C9E9F741}" srcOrd="0" destOrd="0" parTransId="{E672A696-C4B2-4BD6-A7E3-505156D57575}" sibTransId="{B4C581F5-52A4-4A39-9239-916A07C31DDC}"/>
    <dgm:cxn modelId="{F601D52D-58FF-FE4D-A16C-F7B0F0D26EB7}" type="presOf" srcId="{B0BC621C-D9E0-4756-AC8F-3251D79405CF}" destId="{D788A416-FC02-4AC7-BCDE-7F8D48120B12}" srcOrd="0" destOrd="0" presId="urn:microsoft.com/office/officeart/2005/8/layout/chevron1"/>
    <dgm:cxn modelId="{8B4B5A78-FD2B-410C-9581-651C0E456E6B}" srcId="{B0BC621C-D9E0-4756-AC8F-3251D79405CF}" destId="{56B8CC06-8B88-4AC3-B712-7B95BFFD07E3}" srcOrd="2" destOrd="0" parTransId="{DF097FAE-6F3B-47B7-B868-78A8802218A8}" sibTransId="{5368FCFE-AA68-46E2-96AE-3C619A28EBCD}"/>
    <dgm:cxn modelId="{6006EAD9-9B54-0841-A4B6-5608B911EB71}" type="presOf" srcId="{63A05015-3801-4F33-AFED-96C95B4B6B7F}" destId="{125134CC-AA82-432D-8069-209C7AE0EE02}" srcOrd="0" destOrd="0" presId="urn:microsoft.com/office/officeart/2005/8/layout/chevron1"/>
    <dgm:cxn modelId="{116A66A9-2FD7-B14A-826F-9EA5DF6042BA}" type="presOf" srcId="{44668A96-216D-B148-A1F4-51E95D008F65}" destId="{F7DEC46D-B2DF-884D-A847-07951D59B4AB}" srcOrd="0" destOrd="0" presId="urn:microsoft.com/office/officeart/2005/8/layout/chevron1"/>
    <dgm:cxn modelId="{0FA3133E-C6D3-754B-948F-9931193514D8}" type="presOf" srcId="{56B8CC06-8B88-4AC3-B712-7B95BFFD07E3}" destId="{D373646A-18C8-4040-8964-D84A9E7F2128}" srcOrd="0" destOrd="0" presId="urn:microsoft.com/office/officeart/2005/8/layout/chevron1"/>
    <dgm:cxn modelId="{1FBF64FA-A647-3A49-8C43-AC91887CA693}" type="presParOf" srcId="{D788A416-FC02-4AC7-BCDE-7F8D48120B12}" destId="{89D1E38B-EBBA-44AB-939A-485476E69D19}" srcOrd="0" destOrd="0" presId="urn:microsoft.com/office/officeart/2005/8/layout/chevron1"/>
    <dgm:cxn modelId="{7ECB196F-CE29-8E4F-82B0-14F01A16F60B}" type="presParOf" srcId="{D788A416-FC02-4AC7-BCDE-7F8D48120B12}" destId="{A600AD01-EC98-4269-A753-C9320D71D872}" srcOrd="1" destOrd="0" presId="urn:microsoft.com/office/officeart/2005/8/layout/chevron1"/>
    <dgm:cxn modelId="{D33DB4A6-4E2D-B443-BBFF-C5A76A1F3F4A}" type="presParOf" srcId="{D788A416-FC02-4AC7-BCDE-7F8D48120B12}" destId="{125134CC-AA82-432D-8069-209C7AE0EE02}" srcOrd="2" destOrd="0" presId="urn:microsoft.com/office/officeart/2005/8/layout/chevron1"/>
    <dgm:cxn modelId="{6D18CCA6-0D03-1640-B856-B720C820C49D}" type="presParOf" srcId="{D788A416-FC02-4AC7-BCDE-7F8D48120B12}" destId="{D835B649-C710-412F-B7AD-E6AFE1A017A7}" srcOrd="3" destOrd="0" presId="urn:microsoft.com/office/officeart/2005/8/layout/chevron1"/>
    <dgm:cxn modelId="{2662E7EB-384A-5245-86E4-3DA47D32001E}" type="presParOf" srcId="{D788A416-FC02-4AC7-BCDE-7F8D48120B12}" destId="{D373646A-18C8-4040-8964-D84A9E7F2128}" srcOrd="4" destOrd="0" presId="urn:microsoft.com/office/officeart/2005/8/layout/chevron1"/>
    <dgm:cxn modelId="{70D7F31A-F6FD-4A4A-8432-03D4530A31E1}" type="presParOf" srcId="{D788A416-FC02-4AC7-BCDE-7F8D48120B12}" destId="{9BEEBC54-B845-4158-8164-7A5B2D44A4C2}" srcOrd="5" destOrd="0" presId="urn:microsoft.com/office/officeart/2005/8/layout/chevron1"/>
    <dgm:cxn modelId="{6C3F68AE-D467-F945-AA02-CCD71C20F87C}" type="presParOf" srcId="{D788A416-FC02-4AC7-BCDE-7F8D48120B12}" destId="{04909384-43A6-467B-88CD-236E0B15DF75}" srcOrd="6" destOrd="0" presId="urn:microsoft.com/office/officeart/2005/8/layout/chevron1"/>
    <dgm:cxn modelId="{95990B45-15FF-7E4A-A6D8-0AEF56306C19}" type="presParOf" srcId="{D788A416-FC02-4AC7-BCDE-7F8D48120B12}" destId="{51658753-0E4D-9448-8F1E-712B0C2302FE}" srcOrd="7" destOrd="0" presId="urn:microsoft.com/office/officeart/2005/8/layout/chevron1"/>
    <dgm:cxn modelId="{0E5424A7-F90D-7A4E-B18A-21CD735F1158}" type="presParOf" srcId="{D788A416-FC02-4AC7-BCDE-7F8D48120B12}" destId="{F7DEC46D-B2DF-884D-A847-07951D59B4A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1E38B-EBBA-44AB-939A-485476E69D19}">
      <dsp:nvSpPr>
        <dsp:cNvPr id="0" name=""/>
        <dsp:cNvSpPr/>
      </dsp:nvSpPr>
      <dsp:spPr>
        <a:xfrm>
          <a:off x="1" y="0"/>
          <a:ext cx="1937184" cy="77487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669" rIns="0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595959"/>
              </a:solidFill>
            </a:rPr>
            <a:t> </a:t>
          </a:r>
          <a:r>
            <a:rPr lang="en-US" sz="1400" b="1" kern="1200" dirty="0" smtClean="0">
              <a:solidFill>
                <a:schemeClr val="bg1"/>
              </a:solidFill>
            </a:rPr>
            <a:t>Identification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387438" y="0"/>
        <a:ext cx="1162311" cy="774873"/>
      </dsp:txXfrm>
    </dsp:sp>
    <dsp:sp modelId="{125134CC-AA82-432D-8069-209C7AE0EE02}">
      <dsp:nvSpPr>
        <dsp:cNvPr id="0" name=""/>
        <dsp:cNvSpPr/>
      </dsp:nvSpPr>
      <dsp:spPr>
        <a:xfrm>
          <a:off x="1720515" y="0"/>
          <a:ext cx="1937184" cy="77487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FF"/>
              </a:solidFill>
            </a:rPr>
            <a:t>Acquisition/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FF"/>
              </a:solidFill>
            </a:rPr>
            <a:t>Imaging</a:t>
          </a:r>
        </a:p>
      </dsp:txBody>
      <dsp:txXfrm>
        <a:off x="2107952" y="0"/>
        <a:ext cx="1162311" cy="774873"/>
      </dsp:txXfrm>
    </dsp:sp>
    <dsp:sp modelId="{D373646A-18C8-4040-8964-D84A9E7F2128}">
      <dsp:nvSpPr>
        <dsp:cNvPr id="0" name=""/>
        <dsp:cNvSpPr/>
      </dsp:nvSpPr>
      <dsp:spPr>
        <a:xfrm>
          <a:off x="3458980" y="0"/>
          <a:ext cx="1937184" cy="77487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FFFFFF"/>
              </a:solidFill>
            </a:rPr>
            <a:t>Analysis</a:t>
          </a:r>
        </a:p>
      </dsp:txBody>
      <dsp:txXfrm>
        <a:off x="3846417" y="0"/>
        <a:ext cx="1162311" cy="774873"/>
      </dsp:txXfrm>
    </dsp:sp>
    <dsp:sp modelId="{04909384-43A6-467B-88CD-236E0B15DF75}">
      <dsp:nvSpPr>
        <dsp:cNvPr id="0" name=""/>
        <dsp:cNvSpPr/>
      </dsp:nvSpPr>
      <dsp:spPr>
        <a:xfrm>
          <a:off x="5161546" y="0"/>
          <a:ext cx="1937184" cy="774873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FFFFFF"/>
              </a:solidFill>
            </a:rPr>
            <a:t>Reporting</a:t>
          </a:r>
        </a:p>
      </dsp:txBody>
      <dsp:txXfrm>
        <a:off x="5548983" y="0"/>
        <a:ext cx="1162311" cy="774873"/>
      </dsp:txXfrm>
    </dsp:sp>
    <dsp:sp modelId="{F7DEC46D-B2DF-884D-A847-07951D59B4AB}">
      <dsp:nvSpPr>
        <dsp:cNvPr id="0" name=""/>
        <dsp:cNvSpPr/>
      </dsp:nvSpPr>
      <dsp:spPr>
        <a:xfrm>
          <a:off x="6858000" y="0"/>
          <a:ext cx="1937184" cy="774873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FFFFFF"/>
              </a:solidFill>
            </a:rPr>
            <a:t>Court Presentation</a:t>
          </a:r>
        </a:p>
      </dsp:txBody>
      <dsp:txXfrm>
        <a:off x="7245437" y="0"/>
        <a:ext cx="1162311" cy="774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88035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Protecting data integrity is the top priority!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Protecting data integrity is the top priority!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Protecting data integrity is the top priority!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Properly seize, it includes documentation, bag and tag, chain</a:t>
            </a:r>
            <a:r>
              <a:rPr lang="en-US" baseline="0" dirty="0" smtClean="0"/>
              <a:t> of custody.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Protecting data integrity is the top priority!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Protecting data integrity is the top priority!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Protecting data integrity is the top priority!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Protecting data integrity is the top priority!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Imaging:</a:t>
            </a:r>
            <a:br>
              <a:rPr lang="en-US" dirty="0" smtClean="0"/>
            </a:br>
            <a:r>
              <a:rPr lang="en-US" sz="5400" dirty="0" smtClean="0"/>
              <a:t>Forensic Acquisition of Digital Evidence</a:t>
            </a:r>
            <a:endParaRPr lang="en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Verification of </a:t>
            </a:r>
            <a:r>
              <a:rPr lang="en-US" dirty="0"/>
              <a:t>F</a:t>
            </a:r>
            <a:r>
              <a:rPr lang="en-US" dirty="0" smtClean="0"/>
              <a:t>orensic </a:t>
            </a:r>
            <a:r>
              <a:rPr lang="en-US" dirty="0"/>
              <a:t>I</a:t>
            </a:r>
            <a:r>
              <a:rPr lang="en-US" dirty="0" smtClean="0"/>
              <a:t>mage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H</a:t>
            </a:r>
            <a:r>
              <a:rPr lang="en-US" dirty="0" smtClean="0"/>
              <a:t>ash:</a:t>
            </a:r>
          </a:p>
          <a:p>
            <a:endParaRPr lang="en-US" sz="800" dirty="0"/>
          </a:p>
          <a:p>
            <a:pPr lvl="1"/>
            <a:r>
              <a:rPr lang="en-US" dirty="0"/>
              <a:t>Is a mathematical </a:t>
            </a:r>
            <a:r>
              <a:rPr lang="en-US" dirty="0" smtClean="0"/>
              <a:t>algorithm</a:t>
            </a:r>
          </a:p>
          <a:p>
            <a:pPr lvl="1"/>
            <a:endParaRPr lang="en-US" sz="800" dirty="0"/>
          </a:p>
          <a:p>
            <a:pPr lvl="1"/>
            <a:r>
              <a:rPr lang="en-US" dirty="0"/>
              <a:t>Produces a unique digital </a:t>
            </a:r>
            <a:r>
              <a:rPr lang="en-US" dirty="0" smtClean="0"/>
              <a:t>fingerprint</a:t>
            </a:r>
          </a:p>
          <a:p>
            <a:pPr lvl="1"/>
            <a:endParaRPr lang="en-US" sz="800" dirty="0"/>
          </a:p>
          <a:p>
            <a:pPr lvl="1"/>
            <a:r>
              <a:rPr lang="en-US" dirty="0"/>
              <a:t>Verifies that binary content of an acquired forensic image is exactly the same as the source media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06963" y="4453128"/>
            <a:ext cx="6937037" cy="2404872"/>
            <a:chOff x="2206963" y="4453128"/>
            <a:chExt cx="6937037" cy="2404872"/>
          </a:xfrm>
        </p:grpSpPr>
        <p:sp>
          <p:nvSpPr>
            <p:cNvPr id="13" name="Shape 133"/>
            <p:cNvSpPr/>
            <p:nvPr/>
          </p:nvSpPr>
          <p:spPr>
            <a:xfrm>
              <a:off x="3058258" y="4524019"/>
              <a:ext cx="2371447" cy="2243275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6" name="Shape 137"/>
            <p:cNvCxnSpPr/>
            <p:nvPr/>
          </p:nvCxnSpPr>
          <p:spPr>
            <a:xfrm flipV="1">
              <a:off x="2591014" y="6261100"/>
              <a:ext cx="679236" cy="254000"/>
            </a:xfrm>
            <a:prstGeom prst="straightConnector1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" name="Shape 138"/>
            <p:cNvCxnSpPr>
              <a:endCxn id="13" idx="3"/>
            </p:cNvCxnSpPr>
            <p:nvPr/>
          </p:nvCxnSpPr>
          <p:spPr>
            <a:xfrm flipV="1">
              <a:off x="3058258" y="6438774"/>
              <a:ext cx="347290" cy="328521"/>
            </a:xfrm>
            <a:prstGeom prst="straightConnector1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" name="Shape 139"/>
            <p:cNvCxnSpPr/>
            <p:nvPr/>
          </p:nvCxnSpPr>
          <p:spPr>
            <a:xfrm>
              <a:off x="2206963" y="5975132"/>
              <a:ext cx="956846" cy="95468"/>
            </a:xfrm>
            <a:prstGeom prst="straightConnector1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5" name="Shape 133"/>
            <p:cNvSpPr/>
            <p:nvPr/>
          </p:nvSpPr>
          <p:spPr>
            <a:xfrm>
              <a:off x="6190292" y="4524019"/>
              <a:ext cx="2371447" cy="2243275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6" name="Shape 137"/>
            <p:cNvCxnSpPr/>
            <p:nvPr/>
          </p:nvCxnSpPr>
          <p:spPr>
            <a:xfrm>
              <a:off x="8357850" y="6261100"/>
              <a:ext cx="786150" cy="254000"/>
            </a:xfrm>
            <a:prstGeom prst="straightConnector1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7" name="Shape 138"/>
            <p:cNvCxnSpPr>
              <a:endCxn id="25" idx="5"/>
            </p:cNvCxnSpPr>
            <p:nvPr/>
          </p:nvCxnSpPr>
          <p:spPr>
            <a:xfrm flipH="1" flipV="1">
              <a:off x="8214449" y="6438774"/>
              <a:ext cx="143401" cy="419226"/>
            </a:xfrm>
            <a:prstGeom prst="straightConnector1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8" name="Shape 139"/>
            <p:cNvCxnSpPr>
              <a:stCxn id="13" idx="6"/>
              <a:endCxn id="25" idx="2"/>
            </p:cNvCxnSpPr>
            <p:nvPr/>
          </p:nvCxnSpPr>
          <p:spPr>
            <a:xfrm>
              <a:off x="5429705" y="5645657"/>
              <a:ext cx="760587" cy="0"/>
            </a:xfrm>
            <a:prstGeom prst="straightConnector1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0" name="Shape 137"/>
            <p:cNvCxnSpPr/>
            <p:nvPr/>
          </p:nvCxnSpPr>
          <p:spPr>
            <a:xfrm flipV="1">
              <a:off x="8510250" y="5803900"/>
              <a:ext cx="633750" cy="196632"/>
            </a:xfrm>
            <a:prstGeom prst="straightConnector1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17" name="Group 16"/>
            <p:cNvGrpSpPr/>
            <p:nvPr/>
          </p:nvGrpSpPr>
          <p:grpSpPr>
            <a:xfrm>
              <a:off x="3429636" y="4813370"/>
              <a:ext cx="1604158" cy="1633982"/>
              <a:chOff x="3200400" y="5003800"/>
              <a:chExt cx="1269398" cy="1292999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352800" y="5003800"/>
                <a:ext cx="939800" cy="939800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3200400" y="6019800"/>
                <a:ext cx="12693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MD5 = 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ABC123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610291" y="5032892"/>
              <a:ext cx="1604158" cy="1505589"/>
              <a:chOff x="6400800" y="5105400"/>
              <a:chExt cx="1269398" cy="1191399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553200" y="5105400"/>
                <a:ext cx="863600" cy="863600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6400800" y="6019800"/>
                <a:ext cx="12693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MD5 = 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ABC123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9705" y="4453128"/>
              <a:ext cx="960231" cy="988374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/>
            <p:nvPr/>
          </p:nvCxnSpPr>
          <p:spPr bwMode="auto">
            <a:xfrm>
              <a:off x="5323636" y="5645657"/>
              <a:ext cx="86665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" name="Oval 2"/>
            <p:cNvSpPr/>
            <p:nvPr/>
          </p:nvSpPr>
          <p:spPr>
            <a:xfrm>
              <a:off x="6292478" y="4597014"/>
              <a:ext cx="2167558" cy="2058259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163809" y="4616527"/>
              <a:ext cx="2167558" cy="2058259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1210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893" y="4897012"/>
            <a:ext cx="1541762" cy="1541762"/>
          </a:xfrm>
          <a:prstGeom prst="rect">
            <a:avLst/>
          </a:prstGeom>
        </p:spPr>
      </p:pic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Preparation of Destination Storage Media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Verify size requirements of original </a:t>
            </a:r>
            <a:r>
              <a:rPr lang="en-US" dirty="0" smtClean="0"/>
              <a:t>evidence</a:t>
            </a:r>
          </a:p>
          <a:p>
            <a:endParaRPr lang="en-US" sz="800" dirty="0"/>
          </a:p>
          <a:p>
            <a:r>
              <a:rPr lang="en-US" dirty="0"/>
              <a:t>Select storage media that meets or exceeds capacity of </a:t>
            </a:r>
            <a:r>
              <a:rPr lang="en-US" dirty="0" smtClean="0"/>
              <a:t>source</a:t>
            </a:r>
          </a:p>
          <a:p>
            <a:endParaRPr lang="en-US" sz="800" dirty="0"/>
          </a:p>
          <a:p>
            <a:r>
              <a:rPr lang="en-US" dirty="0"/>
              <a:t>Sterilize destination </a:t>
            </a:r>
            <a:r>
              <a:rPr lang="en-US" dirty="0" smtClean="0"/>
              <a:t>media</a:t>
            </a:r>
          </a:p>
          <a:p>
            <a:endParaRPr lang="en-US" sz="800" dirty="0"/>
          </a:p>
          <a:p>
            <a:r>
              <a:rPr lang="en-US" dirty="0" smtClean="0"/>
              <a:t>Format </a:t>
            </a:r>
            <a:r>
              <a:rPr lang="en-US" dirty="0"/>
              <a:t>storage media</a:t>
            </a:r>
          </a:p>
        </p:txBody>
      </p:sp>
      <p:sp>
        <p:nvSpPr>
          <p:cNvPr id="25" name="Shape 133"/>
          <p:cNvSpPr/>
          <p:nvPr/>
        </p:nvSpPr>
        <p:spPr>
          <a:xfrm>
            <a:off x="6190292" y="4524019"/>
            <a:ext cx="2371447" cy="2243275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" name="Shape 137"/>
          <p:cNvCxnSpPr/>
          <p:nvPr/>
        </p:nvCxnSpPr>
        <p:spPr>
          <a:xfrm>
            <a:off x="8357850" y="6261100"/>
            <a:ext cx="786150" cy="25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" name="Shape 138"/>
          <p:cNvCxnSpPr>
            <a:endCxn id="25" idx="5"/>
          </p:cNvCxnSpPr>
          <p:nvPr/>
        </p:nvCxnSpPr>
        <p:spPr>
          <a:xfrm flipH="1" flipV="1">
            <a:off x="8214449" y="6438774"/>
            <a:ext cx="143401" cy="419226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" name="Shape 137"/>
          <p:cNvCxnSpPr/>
          <p:nvPr/>
        </p:nvCxnSpPr>
        <p:spPr>
          <a:xfrm flipV="1">
            <a:off x="8510250" y="5803900"/>
            <a:ext cx="633750" cy="196632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" name="Oval 2"/>
          <p:cNvSpPr/>
          <p:nvPr/>
        </p:nvSpPr>
        <p:spPr>
          <a:xfrm>
            <a:off x="6292478" y="4597014"/>
            <a:ext cx="2167558" cy="2058259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Summary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Forensic Imaging of digital evidence is one of the important phase of digital forensic process to preserve and ensure the integrity of the evidence</a:t>
            </a:r>
          </a:p>
          <a:p>
            <a:endParaRPr lang="en-US" sz="800" dirty="0"/>
          </a:p>
          <a:p>
            <a:r>
              <a:rPr lang="en-US" dirty="0" smtClean="0"/>
              <a:t>Digital forensic examiner must </a:t>
            </a:r>
            <a:r>
              <a:rPr lang="en-US" dirty="0"/>
              <a:t>follow established forensic procedures when acquiring digital evidence from source media</a:t>
            </a:r>
          </a:p>
        </p:txBody>
      </p:sp>
      <p:sp>
        <p:nvSpPr>
          <p:cNvPr id="25" name="Shape 133"/>
          <p:cNvSpPr/>
          <p:nvPr/>
        </p:nvSpPr>
        <p:spPr>
          <a:xfrm>
            <a:off x="6765639" y="5044830"/>
            <a:ext cx="1760490" cy="1663114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" name="Shape 137"/>
          <p:cNvCxnSpPr/>
          <p:nvPr/>
        </p:nvCxnSpPr>
        <p:spPr>
          <a:xfrm>
            <a:off x="8357850" y="6261100"/>
            <a:ext cx="786150" cy="25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" name="Shape 138"/>
          <p:cNvCxnSpPr>
            <a:endCxn id="25" idx="5"/>
          </p:cNvCxnSpPr>
          <p:nvPr/>
        </p:nvCxnSpPr>
        <p:spPr>
          <a:xfrm flipH="1" flipV="1">
            <a:off x="8268311" y="6464387"/>
            <a:ext cx="53930" cy="334264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" name="Shape 137"/>
          <p:cNvCxnSpPr/>
          <p:nvPr/>
        </p:nvCxnSpPr>
        <p:spPr>
          <a:xfrm flipV="1">
            <a:off x="8510250" y="5803900"/>
            <a:ext cx="633750" cy="196632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941419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/>
              <a:t>Thanks!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681425" y="2224437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Objective</a:t>
            </a: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86149" y="1600201"/>
            <a:ext cx="4083849" cy="280550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sz="2800" dirty="0"/>
              <a:t>By the end of this module, participants will be able to create a forensically sound image of digital media consistent with industry best practices</a:t>
            </a:r>
          </a:p>
        </p:txBody>
      </p:sp>
      <p:cxnSp>
        <p:nvCxnSpPr>
          <p:cNvPr id="137" name="Shape 137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8" name="Shape 138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9" name="Shape 139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-12694" r="22686" b="12694"/>
          <a:stretch/>
        </p:blipFill>
        <p:spPr>
          <a:xfrm>
            <a:off x="4858678" y="2355717"/>
            <a:ext cx="3456695" cy="3512598"/>
          </a:xfrm>
          <a:prstGeom prst="ellipse">
            <a:avLst/>
          </a:prstGeom>
          <a:ln>
            <a:solidFill>
              <a:srgbClr val="7F7F7F"/>
            </a:solidFill>
          </a:ln>
        </p:spPr>
      </p:pic>
    </p:spTree>
    <p:extLst>
      <p:ext uri="{BB962C8B-B14F-4D97-AF65-F5344CB8AC3E}">
        <p14:creationId xmlns:p14="http://schemas.microsoft.com/office/powerpoint/2010/main" val="171123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413086"/>
              </p:ext>
            </p:extLst>
          </p:nvPr>
        </p:nvGraphicFramePr>
        <p:xfrm>
          <a:off x="123203" y="2190573"/>
          <a:ext cx="89154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Digital Forensic Process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u="sng" dirty="0"/>
              <a:t>Imaging</a:t>
            </a:r>
            <a:r>
              <a:rPr lang="en-US" dirty="0"/>
              <a:t> is the second phase and requires forensically-sound procedures and validated tools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t="-25685" r="8331" b="-26559"/>
          <a:stretch/>
        </p:blipFill>
        <p:spPr>
          <a:xfrm>
            <a:off x="5691632" y="4700959"/>
            <a:ext cx="1981424" cy="2013468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Shape 133"/>
          <p:cNvSpPr/>
          <p:nvPr/>
        </p:nvSpPr>
        <p:spPr>
          <a:xfrm>
            <a:off x="5604044" y="4634866"/>
            <a:ext cx="2135979" cy="2137957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37"/>
          <p:cNvCxnSpPr/>
          <p:nvPr/>
        </p:nvCxnSpPr>
        <p:spPr>
          <a:xfrm flipV="1">
            <a:off x="3021845" y="5682707"/>
            <a:ext cx="2669787" cy="1090116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" name="Shape 138"/>
          <p:cNvCxnSpPr>
            <a:stCxn id="10" idx="6"/>
          </p:cNvCxnSpPr>
          <p:nvPr/>
        </p:nvCxnSpPr>
        <p:spPr>
          <a:xfrm>
            <a:off x="7740023" y="5703845"/>
            <a:ext cx="1403977" cy="1154155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" name="Shape 139"/>
          <p:cNvCxnSpPr/>
          <p:nvPr/>
        </p:nvCxnSpPr>
        <p:spPr>
          <a:xfrm flipV="1">
            <a:off x="2189743" y="5518519"/>
            <a:ext cx="3414301" cy="56318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048242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Digital Forensic Image Acquisition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orensic </a:t>
            </a:r>
            <a:r>
              <a:rPr lang="en-US" dirty="0"/>
              <a:t>image is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  <a:p>
            <a:pPr lvl="1"/>
            <a:r>
              <a:rPr lang="en-US" dirty="0"/>
              <a:t>A verifiable duplicate of </a:t>
            </a:r>
            <a:r>
              <a:rPr lang="en-US" dirty="0" smtClean="0"/>
              <a:t>all the contents of a storage media or selected files in a form of encapsulated file.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Acquired by trained </a:t>
            </a:r>
            <a:r>
              <a:rPr lang="en-US" dirty="0" smtClean="0"/>
              <a:t>digital forensic examiner </a:t>
            </a:r>
            <a:r>
              <a:rPr lang="en-US" dirty="0"/>
              <a:t>using validated hardware and software tools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261725" y="5591741"/>
            <a:ext cx="3314468" cy="1084320"/>
            <a:chOff x="2777890" y="4748081"/>
            <a:chExt cx="6007525" cy="1941382"/>
          </a:xfrm>
        </p:grpSpPr>
        <p:sp>
          <p:nvSpPr>
            <p:cNvPr id="17" name="TextBox 16"/>
            <p:cNvSpPr txBox="1"/>
            <p:nvPr/>
          </p:nvSpPr>
          <p:spPr>
            <a:xfrm>
              <a:off x="3127393" y="6412464"/>
              <a:ext cx="9372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Image File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 cstate="print"/>
            <a:srcRect l="-32361" t="-27127" r="-19658" b="-25382"/>
            <a:stretch/>
          </p:blipFill>
          <p:spPr>
            <a:xfrm>
              <a:off x="7126349" y="4748081"/>
              <a:ext cx="1659066" cy="1664383"/>
            </a:xfrm>
            <a:prstGeom prst="ellipse">
              <a:avLst/>
            </a:prstGeom>
            <a:ln>
              <a:solidFill>
                <a:srgbClr val="7F7F7F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7373007" y="6380328"/>
              <a:ext cx="12881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Evidence Drive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/>
            <a:srcRect l="19763" t="11641" r="23595" b="21525"/>
            <a:stretch/>
          </p:blipFill>
          <p:spPr>
            <a:xfrm>
              <a:off x="2777890" y="4774341"/>
              <a:ext cx="1591213" cy="1638123"/>
            </a:xfrm>
            <a:prstGeom prst="ellipse">
              <a:avLst/>
            </a:prstGeom>
            <a:ln>
              <a:solidFill>
                <a:srgbClr val="7F7F7F"/>
              </a:solidFill>
            </a:ln>
          </p:spPr>
        </p:pic>
        <p:sp>
          <p:nvSpPr>
            <p:cNvPr id="3" name="Striped Right Arrow 2"/>
            <p:cNvSpPr/>
            <p:nvPr/>
          </p:nvSpPr>
          <p:spPr>
            <a:xfrm flipH="1">
              <a:off x="6201930" y="5343326"/>
              <a:ext cx="819215" cy="532907"/>
            </a:xfrm>
            <a:prstGeom prst="strip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Screen Shot 2017-04-17 at 1.55.26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068" y="5041509"/>
              <a:ext cx="749668" cy="1141696"/>
            </a:xfrm>
            <a:prstGeom prst="rect">
              <a:avLst/>
            </a:prstGeom>
          </p:spPr>
        </p:pic>
        <p:sp>
          <p:nvSpPr>
            <p:cNvPr id="21" name="Striped Right Arrow 20"/>
            <p:cNvSpPr/>
            <p:nvPr/>
          </p:nvSpPr>
          <p:spPr>
            <a:xfrm flipH="1">
              <a:off x="4472471" y="5343326"/>
              <a:ext cx="819215" cy="532907"/>
            </a:xfrm>
            <a:prstGeom prst="strip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66790" y="6241828"/>
              <a:ext cx="1189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Write Blocker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59740" y="4335977"/>
            <a:ext cx="2652729" cy="2490762"/>
            <a:chOff x="5859740" y="4335977"/>
            <a:chExt cx="2652729" cy="2490762"/>
          </a:xfrm>
        </p:grpSpPr>
        <p:pic>
          <p:nvPicPr>
            <p:cNvPr id="28" name="Picture 27" descr="Screen Shot 2017-04-17 at 3.44.39 PM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67" t="-6462" r="-12096" b="-5887"/>
            <a:stretch/>
          </p:blipFill>
          <p:spPr>
            <a:xfrm>
              <a:off x="6034641" y="4452592"/>
              <a:ext cx="2323209" cy="2244815"/>
            </a:xfrm>
            <a:prstGeom prst="ellipse">
              <a:avLst/>
            </a:prstGeom>
            <a:ln>
              <a:solidFill>
                <a:srgbClr val="7F7F7F"/>
              </a:solidFill>
            </a:ln>
          </p:spPr>
        </p:pic>
        <p:sp>
          <p:nvSpPr>
            <p:cNvPr id="29" name="Shape 133"/>
            <p:cNvSpPr/>
            <p:nvPr/>
          </p:nvSpPr>
          <p:spPr>
            <a:xfrm>
              <a:off x="5859740" y="4335977"/>
              <a:ext cx="2652729" cy="2490762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14857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Hardware-based Imaging Tools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Write blocker (physical bridge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Stand-alone imaging device (multifunction tool with dedicated forensic capabilities)</a:t>
            </a:r>
          </a:p>
        </p:txBody>
      </p:sp>
      <p:sp>
        <p:nvSpPr>
          <p:cNvPr id="13" name="Shape 133"/>
          <p:cNvSpPr/>
          <p:nvPr/>
        </p:nvSpPr>
        <p:spPr>
          <a:xfrm>
            <a:off x="3058258" y="4524019"/>
            <a:ext cx="2371447" cy="2243275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137"/>
          <p:cNvCxnSpPr/>
          <p:nvPr/>
        </p:nvCxnSpPr>
        <p:spPr>
          <a:xfrm flipV="1">
            <a:off x="2591014" y="6261100"/>
            <a:ext cx="679236" cy="25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138"/>
          <p:cNvCxnSpPr>
            <a:endCxn id="13" idx="3"/>
          </p:cNvCxnSpPr>
          <p:nvPr/>
        </p:nvCxnSpPr>
        <p:spPr>
          <a:xfrm flipV="1">
            <a:off x="3058258" y="6438774"/>
            <a:ext cx="347290" cy="328521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" name="Shape 139"/>
          <p:cNvCxnSpPr/>
          <p:nvPr/>
        </p:nvCxnSpPr>
        <p:spPr>
          <a:xfrm>
            <a:off x="2206963" y="5975132"/>
            <a:ext cx="956846" cy="95468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33"/>
          <p:cNvSpPr/>
          <p:nvPr/>
        </p:nvSpPr>
        <p:spPr>
          <a:xfrm>
            <a:off x="6190292" y="4524019"/>
            <a:ext cx="2371447" cy="2243275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" name="Shape 137"/>
          <p:cNvCxnSpPr/>
          <p:nvPr/>
        </p:nvCxnSpPr>
        <p:spPr>
          <a:xfrm>
            <a:off x="8357850" y="6261100"/>
            <a:ext cx="786150" cy="25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" name="Shape 138"/>
          <p:cNvCxnSpPr>
            <a:endCxn id="25" idx="5"/>
          </p:cNvCxnSpPr>
          <p:nvPr/>
        </p:nvCxnSpPr>
        <p:spPr>
          <a:xfrm flipH="1" flipV="1">
            <a:off x="8214449" y="6438774"/>
            <a:ext cx="143401" cy="419226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" name="Shape 139"/>
          <p:cNvCxnSpPr>
            <a:stCxn id="13" idx="6"/>
            <a:endCxn id="25" idx="2"/>
          </p:cNvCxnSpPr>
          <p:nvPr/>
        </p:nvCxnSpPr>
        <p:spPr>
          <a:xfrm>
            <a:off x="5429705" y="5645657"/>
            <a:ext cx="760587" cy="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" name="Shape 137"/>
          <p:cNvCxnSpPr/>
          <p:nvPr/>
        </p:nvCxnSpPr>
        <p:spPr>
          <a:xfrm flipV="1">
            <a:off x="8510250" y="5803900"/>
            <a:ext cx="633750" cy="196632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31" name="Picture 30" descr="Screen Shot 2012-08-28 at 2.14.30 AM.png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7" t="-26105" r="-2" b="-23457"/>
          <a:stretch/>
        </p:blipFill>
        <p:spPr>
          <a:xfrm>
            <a:off x="6277880" y="4631260"/>
            <a:ext cx="2206316" cy="2026000"/>
          </a:xfrm>
          <a:prstGeom prst="ellipse">
            <a:avLst/>
          </a:prstGeom>
          <a:ln>
            <a:solidFill>
              <a:srgbClr val="7F7F7F"/>
            </a:solidFill>
          </a:ln>
        </p:spPr>
      </p:pic>
      <p:pic>
        <p:nvPicPr>
          <p:cNvPr id="32" name="Picture 31" descr="Screen Shot 2012-08-28 at 2.13.28 AM.png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9852" r="6433" b="-17680"/>
          <a:stretch/>
        </p:blipFill>
        <p:spPr>
          <a:xfrm>
            <a:off x="3145846" y="4631260"/>
            <a:ext cx="2206316" cy="2026000"/>
          </a:xfrm>
          <a:prstGeom prst="ellipse">
            <a:avLst/>
          </a:prstGeom>
          <a:ln>
            <a:solidFill>
              <a:srgbClr val="7F7F7F"/>
            </a:solidFill>
          </a:ln>
        </p:spPr>
      </p:pic>
    </p:spTree>
    <p:extLst>
      <p:ext uri="{BB962C8B-B14F-4D97-AF65-F5344CB8AC3E}">
        <p14:creationId xmlns:p14="http://schemas.microsoft.com/office/powerpoint/2010/main" val="1989874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Software-based Imaging Tools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Write-blocker: Specialized </a:t>
            </a:r>
            <a:r>
              <a:rPr lang="en-US" dirty="0" smtClean="0"/>
              <a:t>application</a:t>
            </a:r>
          </a:p>
          <a:p>
            <a:endParaRPr lang="en-US" dirty="0"/>
          </a:p>
          <a:p>
            <a:r>
              <a:rPr lang="en-US" dirty="0"/>
              <a:t>Forensic Imager: Multi-function tools that assist with hard drive preparation and duplication, forensic imaging, and verification</a:t>
            </a:r>
          </a:p>
        </p:txBody>
      </p:sp>
      <p:sp>
        <p:nvSpPr>
          <p:cNvPr id="13" name="Shape 133"/>
          <p:cNvSpPr/>
          <p:nvPr/>
        </p:nvSpPr>
        <p:spPr>
          <a:xfrm>
            <a:off x="3058258" y="4524019"/>
            <a:ext cx="2371447" cy="2243275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137"/>
          <p:cNvCxnSpPr/>
          <p:nvPr/>
        </p:nvCxnSpPr>
        <p:spPr>
          <a:xfrm flipV="1">
            <a:off x="2591014" y="6261100"/>
            <a:ext cx="679236" cy="25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138"/>
          <p:cNvCxnSpPr>
            <a:endCxn id="13" idx="3"/>
          </p:cNvCxnSpPr>
          <p:nvPr/>
        </p:nvCxnSpPr>
        <p:spPr>
          <a:xfrm flipV="1">
            <a:off x="3058258" y="6438774"/>
            <a:ext cx="347290" cy="328521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" name="Shape 139"/>
          <p:cNvCxnSpPr/>
          <p:nvPr/>
        </p:nvCxnSpPr>
        <p:spPr>
          <a:xfrm>
            <a:off x="2206963" y="5975132"/>
            <a:ext cx="956846" cy="95468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33"/>
          <p:cNvSpPr/>
          <p:nvPr/>
        </p:nvSpPr>
        <p:spPr>
          <a:xfrm>
            <a:off x="6190292" y="4524019"/>
            <a:ext cx="2371447" cy="2243275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" name="Shape 137"/>
          <p:cNvCxnSpPr/>
          <p:nvPr/>
        </p:nvCxnSpPr>
        <p:spPr>
          <a:xfrm>
            <a:off x="8357850" y="6261100"/>
            <a:ext cx="786150" cy="25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" name="Shape 138"/>
          <p:cNvCxnSpPr>
            <a:endCxn id="25" idx="5"/>
          </p:cNvCxnSpPr>
          <p:nvPr/>
        </p:nvCxnSpPr>
        <p:spPr>
          <a:xfrm flipH="1" flipV="1">
            <a:off x="8214449" y="6438774"/>
            <a:ext cx="143401" cy="419226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" name="Shape 139"/>
          <p:cNvCxnSpPr>
            <a:stCxn id="13" idx="6"/>
            <a:endCxn id="25" idx="2"/>
          </p:cNvCxnSpPr>
          <p:nvPr/>
        </p:nvCxnSpPr>
        <p:spPr>
          <a:xfrm>
            <a:off x="5429705" y="5645657"/>
            <a:ext cx="760587" cy="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" name="Shape 137"/>
          <p:cNvCxnSpPr/>
          <p:nvPr/>
        </p:nvCxnSpPr>
        <p:spPr>
          <a:xfrm flipV="1">
            <a:off x="8510250" y="5803900"/>
            <a:ext cx="633750" cy="196632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9656" t="-31270" r="-6889" b="-21905"/>
          <a:stretch/>
        </p:blipFill>
        <p:spPr>
          <a:xfrm>
            <a:off x="6333201" y="4645859"/>
            <a:ext cx="2104059" cy="1997631"/>
          </a:xfrm>
          <a:prstGeom prst="ellipse">
            <a:avLst/>
          </a:prstGeom>
          <a:ln>
            <a:solidFill>
              <a:srgbClr val="7F7F7F"/>
            </a:solidFill>
          </a:ln>
        </p:spPr>
      </p:pic>
      <p:pic>
        <p:nvPicPr>
          <p:cNvPr id="7" name="Picture 6" descr="Screen Shot 2017-04-17 at 4.32.55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9" t="16851" r="11683" b="-16851"/>
          <a:stretch/>
        </p:blipFill>
        <p:spPr>
          <a:xfrm>
            <a:off x="3163809" y="4645859"/>
            <a:ext cx="2118195" cy="1997631"/>
          </a:xfrm>
          <a:prstGeom prst="ellipse">
            <a:avLst/>
          </a:prstGeom>
          <a:ln>
            <a:solidFill>
              <a:srgbClr val="7F7F7F"/>
            </a:solidFill>
          </a:ln>
        </p:spPr>
      </p:pic>
    </p:spTree>
    <p:extLst>
      <p:ext uri="{BB962C8B-B14F-4D97-AF65-F5344CB8AC3E}">
        <p14:creationId xmlns:p14="http://schemas.microsoft.com/office/powerpoint/2010/main" val="1929342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Imaging Tools Concept</a:t>
            </a:r>
            <a:endParaRPr lang="en" dirty="0"/>
          </a:p>
        </p:txBody>
      </p: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3"/>
          <a:srcRect t="21224" b="21224"/>
          <a:stretch>
            <a:fillRect/>
          </a:stretch>
        </p:blipFill>
        <p:spPr>
          <a:xfrm>
            <a:off x="0" y="1618003"/>
            <a:ext cx="9144000" cy="40676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92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latin typeface="Source sans pro"/>
                <a:cs typeface="Source sans pro"/>
              </a:rPr>
              <a:t>Imaging a Hard Disk Drive </a:t>
            </a:r>
            <a:endParaRPr lang="en" dirty="0">
              <a:latin typeface="Source sans pro"/>
              <a:cs typeface="Source sans pro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447800" y="2247900"/>
            <a:ext cx="6324600" cy="1143000"/>
          </a:xfrm>
          <a:prstGeom prst="rect">
            <a:avLst/>
          </a:prstGeom>
          <a:solidFill>
            <a:srgbClr val="008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ource sans pro"/>
              <a:cs typeface="Source sans pr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" y="2171700"/>
            <a:ext cx="903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Sector[</a:t>
            </a:r>
            <a:r>
              <a:rPr lang="en-US" b="1" dirty="0" smtClean="0">
                <a:latin typeface="Source sans pro"/>
                <a:cs typeface="Source sans pro"/>
              </a:rPr>
              <a:t>0</a:t>
            </a:r>
            <a:r>
              <a:rPr lang="en-US" dirty="0" smtClean="0">
                <a:latin typeface="Source sans pro"/>
                <a:cs typeface="Source sans pro"/>
              </a:rPr>
              <a:t>]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447800" y="2247900"/>
            <a:ext cx="152400" cy="152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ource sans pro"/>
              <a:cs typeface="Source sans pro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620000" y="3238500"/>
            <a:ext cx="152400" cy="152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ource sans pro"/>
              <a:cs typeface="Source sans pr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21623" y="3162300"/>
            <a:ext cx="912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Sector[</a:t>
            </a:r>
            <a:r>
              <a:rPr lang="en-US" b="1" i="1" dirty="0">
                <a:latin typeface="Source sans pro"/>
                <a:cs typeface="Source sans pro"/>
              </a:rPr>
              <a:t>Z</a:t>
            </a:r>
            <a:r>
              <a:rPr lang="en-US" dirty="0" smtClean="0">
                <a:latin typeface="Source sans pro"/>
                <a:cs typeface="Source sans pro"/>
              </a:rPr>
              <a:t>]</a:t>
            </a:r>
            <a:endParaRPr lang="en-US" dirty="0">
              <a:latin typeface="Source sans pro"/>
              <a:cs typeface="Source sans pro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828800" y="2019300"/>
            <a:ext cx="0" cy="1600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7467600" y="2019300"/>
            <a:ext cx="0" cy="1600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4572000" y="2019300"/>
            <a:ext cx="0" cy="1600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2819400" y="2552700"/>
            <a:ext cx="609600" cy="533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/>
                <a:cs typeface="Source sans pro"/>
              </a:rPr>
              <a:t>C:\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5715000" y="2552700"/>
            <a:ext cx="609600" cy="533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Source sans pro"/>
                <a:cs typeface="Source sans pro"/>
              </a:rPr>
              <a:t>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/>
                <a:cs typeface="Source sans pro"/>
              </a:rPr>
              <a:t>:\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43000" y="3924300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Partition Boundary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4569087" y="3695700"/>
            <a:ext cx="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1828800" y="3695700"/>
            <a:ext cx="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H="1">
            <a:off x="7772400" y="3314700"/>
            <a:ext cx="304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7467600" y="3695700"/>
            <a:ext cx="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1143000" y="2324100"/>
            <a:ext cx="304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1828800" y="2247900"/>
            <a:ext cx="152400" cy="152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ource sans pro"/>
              <a:cs typeface="Source sans pro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419600" y="3238500"/>
            <a:ext cx="152400" cy="152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ource sans pro"/>
              <a:cs typeface="Source sans pro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4572000" y="2247900"/>
            <a:ext cx="152400" cy="152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ource sans pro"/>
              <a:cs typeface="Source sans pro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315200" y="3238500"/>
            <a:ext cx="152400" cy="152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ource sans pro"/>
              <a:cs typeface="Source sans pro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01823" y="1790700"/>
            <a:ext cx="932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Sector[</a:t>
            </a:r>
            <a:r>
              <a:rPr lang="en-US" b="1" i="1" dirty="0">
                <a:latin typeface="Source sans pro"/>
                <a:cs typeface="Source sans pro"/>
              </a:rPr>
              <a:t>A</a:t>
            </a:r>
            <a:r>
              <a:rPr lang="en-US" dirty="0" smtClean="0">
                <a:latin typeface="Source sans pro"/>
                <a:cs typeface="Source sans pro"/>
              </a:rPr>
              <a:t>]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81400" y="3543300"/>
            <a:ext cx="932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Sector[</a:t>
            </a:r>
            <a:r>
              <a:rPr lang="en-US" b="1" i="1" dirty="0" smtClean="0">
                <a:latin typeface="Source sans pro"/>
                <a:cs typeface="Source sans pro"/>
              </a:rPr>
              <a:t>B</a:t>
            </a:r>
            <a:r>
              <a:rPr lang="en-US" dirty="0" smtClean="0">
                <a:latin typeface="Source sans pro"/>
                <a:cs typeface="Source sans pro"/>
              </a:rPr>
              <a:t>]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24400" y="1790700"/>
            <a:ext cx="923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Sector[</a:t>
            </a:r>
            <a:r>
              <a:rPr lang="en-US" b="1" i="1" dirty="0" smtClean="0">
                <a:latin typeface="Source sans pro"/>
                <a:cs typeface="Source sans pro"/>
              </a:rPr>
              <a:t>X</a:t>
            </a:r>
            <a:r>
              <a:rPr lang="en-US" dirty="0" smtClean="0">
                <a:latin typeface="Source sans pro"/>
                <a:cs typeface="Source sans pro"/>
              </a:rPr>
              <a:t>]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77000" y="3543300"/>
            <a:ext cx="923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Sector[</a:t>
            </a:r>
            <a:r>
              <a:rPr lang="en-US" b="1" i="1" dirty="0" smtClean="0">
                <a:latin typeface="Source sans pro"/>
                <a:cs typeface="Source sans pro"/>
              </a:rPr>
              <a:t>Y</a:t>
            </a:r>
            <a:r>
              <a:rPr lang="en-US" dirty="0" smtClean="0">
                <a:latin typeface="Source sans pro"/>
                <a:cs typeface="Source sans pro"/>
              </a:rPr>
              <a:t>]</a:t>
            </a:r>
            <a:endParaRPr lang="en-US" dirty="0">
              <a:latin typeface="Source sans pro"/>
              <a:cs typeface="Source sans pro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 flipH="1">
            <a:off x="1981200" y="2019300"/>
            <a:ext cx="228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H="1">
            <a:off x="4724400" y="2019300"/>
            <a:ext cx="228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V="1">
            <a:off x="4191000" y="3390900"/>
            <a:ext cx="228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V="1">
            <a:off x="7162800" y="3390900"/>
            <a:ext cx="152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Shape 133"/>
          <p:cNvSpPr/>
          <p:nvPr/>
        </p:nvSpPr>
        <p:spPr>
          <a:xfrm>
            <a:off x="6190292" y="4524019"/>
            <a:ext cx="2371447" cy="2243275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"/>
              <a:cs typeface="Source sans pro"/>
            </a:endParaRPr>
          </a:p>
        </p:txBody>
      </p:sp>
      <p:cxnSp>
        <p:nvCxnSpPr>
          <p:cNvPr id="57" name="Shape 137"/>
          <p:cNvCxnSpPr/>
          <p:nvPr/>
        </p:nvCxnSpPr>
        <p:spPr>
          <a:xfrm>
            <a:off x="8357850" y="6261100"/>
            <a:ext cx="786150" cy="25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8" name="Shape 138"/>
          <p:cNvCxnSpPr>
            <a:endCxn id="56" idx="5"/>
          </p:cNvCxnSpPr>
          <p:nvPr/>
        </p:nvCxnSpPr>
        <p:spPr>
          <a:xfrm flipH="1" flipV="1">
            <a:off x="8214449" y="6438774"/>
            <a:ext cx="143401" cy="419226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9" name="Shape 137"/>
          <p:cNvCxnSpPr/>
          <p:nvPr/>
        </p:nvCxnSpPr>
        <p:spPr>
          <a:xfrm flipV="1">
            <a:off x="8510250" y="5803900"/>
            <a:ext cx="633750" cy="196632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-20147" b="-30460"/>
          <a:stretch/>
        </p:blipFill>
        <p:spPr>
          <a:xfrm>
            <a:off x="6285626" y="4635920"/>
            <a:ext cx="2180830" cy="2015595"/>
          </a:xfrm>
          <a:prstGeom prst="ellipse">
            <a:avLst/>
          </a:prstGeom>
          <a:ln>
            <a:solidFill>
              <a:srgbClr val="7F7F7F"/>
            </a:solidFill>
          </a:ln>
        </p:spPr>
      </p:pic>
    </p:spTree>
    <p:extLst>
      <p:ext uri="{BB962C8B-B14F-4D97-AF65-F5344CB8AC3E}">
        <p14:creationId xmlns:p14="http://schemas.microsoft.com/office/powerpoint/2010/main" val="373669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86137" y="3060100"/>
            <a:ext cx="3675300" cy="27795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938" indent="0">
              <a:buNone/>
            </a:pPr>
            <a:r>
              <a:rPr lang="en-US" b="1" dirty="0"/>
              <a:t>Physical image: </a:t>
            </a:r>
            <a:endParaRPr lang="en-US" b="1" dirty="0" smtClean="0"/>
          </a:p>
          <a:p>
            <a:pPr marL="7938" indent="0">
              <a:buNone/>
            </a:pPr>
            <a:endParaRPr lang="en-US" dirty="0"/>
          </a:p>
          <a:p>
            <a:pPr marL="7938" indent="0">
              <a:buNone/>
            </a:pPr>
            <a:r>
              <a:rPr lang="en-US" dirty="0" smtClean="0"/>
              <a:t>A </a:t>
            </a:r>
            <a:r>
              <a:rPr lang="en-US" dirty="0"/>
              <a:t>forensic copy of every addressable sector from source media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682658" y="3060100"/>
            <a:ext cx="3675300" cy="27795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938" indent="0">
              <a:buNone/>
            </a:pPr>
            <a:r>
              <a:rPr lang="en-US" b="1" dirty="0"/>
              <a:t>Logical image</a:t>
            </a:r>
            <a:r>
              <a:rPr lang="en-US" b="1" dirty="0" smtClean="0"/>
              <a:t>:</a:t>
            </a:r>
          </a:p>
          <a:p>
            <a:pPr marL="7938" indent="0">
              <a:buNone/>
            </a:pPr>
            <a:endParaRPr lang="en-US" dirty="0"/>
          </a:p>
          <a:p>
            <a:pPr marL="7938" indent="0">
              <a:buNone/>
            </a:pPr>
            <a:r>
              <a:rPr lang="en-US" dirty="0" smtClean="0"/>
              <a:t> </a:t>
            </a:r>
            <a:r>
              <a:rPr lang="en-US" dirty="0"/>
              <a:t>A forensic copy of every addressable sector between two partition boundaries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2388" y="1926362"/>
            <a:ext cx="3733799" cy="762000"/>
          </a:xfrm>
          <a:prstGeom prst="roundRect">
            <a:avLst/>
          </a:prstGeom>
          <a:solidFill>
            <a:srgbClr val="3366FF"/>
          </a:solidFill>
          <a:ln w="9525" cap="flat" cmpd="sng" algn="ctr">
            <a:solidFill>
              <a:srgbClr val="0000FF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" tIns="9144" rIns="9144" bIns="9144" numCol="1" anchor="ctr" anchorCtr="1" compatLnSpc="1">
            <a:prstTxWarp prst="textNoShape">
              <a:avLst/>
            </a:prstTxWarp>
          </a:bodyPr>
          <a:lstStyle>
            <a:lvl1pPr marL="233363" indent="-233363" algn="l" rtl="0" eaLnBrk="1" fontAlgn="base" hangingPunct="1">
              <a:spcBef>
                <a:spcPts val="0"/>
              </a:spcBef>
              <a:spcAft>
                <a:spcPts val="200"/>
              </a:spcAft>
              <a:buSzPct val="88000"/>
              <a:buFont typeface="Wingdings" pitchFamily="2" charset="2"/>
              <a:buChar char="§"/>
              <a:defRPr sz="2800" b="1">
                <a:solidFill>
                  <a:schemeClr val="lt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90563" indent="-244475" algn="l" rtl="0" eaLnBrk="1" fontAlgn="base" hangingPunct="1">
              <a:spcBef>
                <a:spcPts val="0"/>
              </a:spcBef>
              <a:spcAft>
                <a:spcPts val="0"/>
              </a:spcAft>
              <a:buChar char="•"/>
              <a:defRPr sz="2400" b="1">
                <a:solidFill>
                  <a:schemeClr val="lt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7763" indent="-233363" algn="l" rtl="0" eaLnBrk="1" fontAlgn="base" hangingPunct="1">
              <a:spcBef>
                <a:spcPts val="200"/>
              </a:spcBef>
              <a:spcAft>
                <a:spcPts val="0"/>
              </a:spcAft>
              <a:buChar char="•"/>
              <a:tabLst/>
              <a:defRPr sz="2000" b="1">
                <a:solidFill>
                  <a:schemeClr val="lt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963" indent="-233363" algn="l" rtl="0" eaLnBrk="1" fontAlgn="base" hangingPunct="1">
              <a:spcBef>
                <a:spcPts val="100"/>
              </a:spcBef>
              <a:spcAft>
                <a:spcPts val="0"/>
              </a:spcAft>
              <a:buFont typeface="Arial" pitchFamily="34" charset="0"/>
              <a:buChar char="•"/>
              <a:defRPr sz="1800" b="1">
                <a:solidFill>
                  <a:schemeClr val="lt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98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b="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Sector [</a:t>
            </a:r>
            <a:r>
              <a:rPr lang="en-US" sz="2400" dirty="0"/>
              <a:t>0]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</a:t>
            </a:r>
            <a:r>
              <a:rPr lang="en-US" sz="2400" dirty="0"/>
              <a:t>Sector [Z</a:t>
            </a:r>
            <a:r>
              <a:rPr lang="en-US" sz="2400" dirty="0" smtClean="0"/>
              <a:t>]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35788" y="1926362"/>
            <a:ext cx="3733799" cy="762000"/>
          </a:xfrm>
          <a:prstGeom prst="roundRect">
            <a:avLst/>
          </a:prstGeom>
          <a:solidFill>
            <a:srgbClr val="3366FF"/>
          </a:solidFill>
          <a:ln w="9525" cap="flat" cmpd="sng" algn="ctr">
            <a:solidFill>
              <a:srgbClr val="0000FF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" tIns="9144" rIns="9144" bIns="9144" numCol="1" anchor="ctr" anchorCtr="1" compatLnSpc="1">
            <a:prstTxWarp prst="textNoShape">
              <a:avLst/>
            </a:prstTxWarp>
          </a:bodyPr>
          <a:lstStyle>
            <a:lvl1pPr marL="233363" indent="-233363" algn="l" rtl="0" eaLnBrk="1" fontAlgn="base" hangingPunct="1">
              <a:spcBef>
                <a:spcPts val="0"/>
              </a:spcBef>
              <a:spcAft>
                <a:spcPts val="200"/>
              </a:spcAft>
              <a:buSzPct val="88000"/>
              <a:buFont typeface="Wingdings" pitchFamily="2" charset="2"/>
              <a:buChar char="§"/>
              <a:defRPr sz="2800" b="1">
                <a:solidFill>
                  <a:schemeClr val="lt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90563" indent="-244475" algn="l" rtl="0" eaLnBrk="1" fontAlgn="base" hangingPunct="1">
              <a:spcBef>
                <a:spcPts val="0"/>
              </a:spcBef>
              <a:spcAft>
                <a:spcPts val="0"/>
              </a:spcAft>
              <a:buChar char="•"/>
              <a:defRPr sz="2400" b="1">
                <a:solidFill>
                  <a:schemeClr val="lt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7763" indent="-233363" algn="l" rtl="0" eaLnBrk="1" fontAlgn="base" hangingPunct="1">
              <a:spcBef>
                <a:spcPts val="200"/>
              </a:spcBef>
              <a:spcAft>
                <a:spcPts val="0"/>
              </a:spcAft>
              <a:buChar char="•"/>
              <a:tabLst/>
              <a:defRPr sz="2000" b="1">
                <a:solidFill>
                  <a:schemeClr val="lt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963" indent="-233363" algn="l" rtl="0" eaLnBrk="1" fontAlgn="base" hangingPunct="1">
              <a:spcBef>
                <a:spcPts val="100"/>
              </a:spcBef>
              <a:spcAft>
                <a:spcPts val="0"/>
              </a:spcAft>
              <a:buFont typeface="Arial" pitchFamily="34" charset="0"/>
              <a:buChar char="•"/>
              <a:defRPr sz="1800" b="1">
                <a:solidFill>
                  <a:schemeClr val="lt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98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b="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Sector [</a:t>
            </a:r>
            <a:r>
              <a:rPr lang="en-US" sz="2400" dirty="0"/>
              <a:t>A]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 smtClean="0"/>
              <a:t> </a:t>
            </a:r>
            <a:r>
              <a:rPr lang="en-US" sz="2400" dirty="0"/>
              <a:t>Sector [</a:t>
            </a:r>
            <a:r>
              <a:rPr lang="en-US" sz="2400" dirty="0" smtClean="0"/>
              <a:t>B]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9173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430</Words>
  <Application>Microsoft Macintosh PowerPoint</Application>
  <PresentationFormat>On-screen Show (4:3)</PresentationFormat>
  <Paragraphs>84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Cordelia template</vt:lpstr>
      <vt:lpstr>Imaging: Forensic Acquisition of Digital Evidence</vt:lpstr>
      <vt:lpstr>Objective</vt:lpstr>
      <vt:lpstr>Digital Forensic Process</vt:lpstr>
      <vt:lpstr>Digital Forensic Image Acquisition</vt:lpstr>
      <vt:lpstr>Hardware-based Imaging Tools</vt:lpstr>
      <vt:lpstr>Software-based Imaging Tools</vt:lpstr>
      <vt:lpstr>Imaging Tools Concept</vt:lpstr>
      <vt:lpstr>Imaging a Hard Disk Drive </vt:lpstr>
      <vt:lpstr>You can also split your content</vt:lpstr>
      <vt:lpstr>Verification of Forensic Image</vt:lpstr>
      <vt:lpstr>Preparation of Destination Storage Media</vt:lpstr>
      <vt:lpstr>Summary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Admin</cp:lastModifiedBy>
  <cp:revision>40</cp:revision>
  <dcterms:modified xsi:type="dcterms:W3CDTF">2017-05-11T04:59:28Z</dcterms:modified>
</cp:coreProperties>
</file>