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341" r:id="rId3"/>
    <p:sldId id="342" r:id="rId4"/>
    <p:sldId id="343" r:id="rId5"/>
    <p:sldId id="344" r:id="rId6"/>
    <p:sldId id="345" r:id="rId7"/>
    <p:sldId id="346" r:id="rId8"/>
    <p:sldId id="347" r:id="rId9"/>
    <p:sldId id="280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EF7196A-5244-4EB9-962A-C1E1D73B551F}">
  <a:tblStyle styleId="{0EF7196A-5244-4EB9-962A-C1E1D73B551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68" autoAdjust="0"/>
  </p:normalViewPr>
  <p:slideViewPr>
    <p:cSldViewPr snapToGrid="0" snapToObjects="1">
      <p:cViewPr varScale="1">
        <p:scale>
          <a:sx n="97" d="100"/>
          <a:sy n="97" d="100"/>
        </p:scale>
        <p:origin x="-11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880353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827727" y="4597553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79634" y="337347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626321" y="133987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803950" y="5654656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96310" y="1990890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738050" y="271321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71658" y="250448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4271583" y="47482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729213" y="6127437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File Signature </a:t>
            </a:r>
            <a:r>
              <a:rPr lang="en-US" dirty="0" smtClean="0"/>
              <a:t>Analysis</a:t>
            </a:r>
            <a:endParaRPr lang="en" sz="5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4681425" y="2224437"/>
            <a:ext cx="3809100" cy="38091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Objective</a:t>
            </a:r>
            <a:endParaRPr lang="en" dirty="0"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786149" y="1600201"/>
            <a:ext cx="4083849" cy="280550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800" dirty="0"/>
              <a:t>By the end of this module, participants will be able to search digital evidence for changes in file extensions</a:t>
            </a:r>
            <a:endParaRPr lang="en-US" sz="2800" dirty="0"/>
          </a:p>
        </p:txBody>
      </p:sp>
      <p:cxnSp>
        <p:nvCxnSpPr>
          <p:cNvPr id="137" name="Shape 137"/>
          <p:cNvCxnSpPr/>
          <p:nvPr/>
        </p:nvCxnSpPr>
        <p:spPr>
          <a:xfrm rot="10800000" flipH="1">
            <a:off x="7401125" y="1758974"/>
            <a:ext cx="218999" cy="624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8" name="Shape 138"/>
          <p:cNvCxnSpPr/>
          <p:nvPr/>
        </p:nvCxnSpPr>
        <p:spPr>
          <a:xfrm rot="10800000" flipH="1">
            <a:off x="7932695" y="2472367"/>
            <a:ext cx="522299" cy="309899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9" name="Shape 139"/>
          <p:cNvCxnSpPr/>
          <p:nvPr/>
        </p:nvCxnSpPr>
        <p:spPr>
          <a:xfrm rot="10800000" flipH="1">
            <a:off x="7765925" y="1896874"/>
            <a:ext cx="648599" cy="737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/>
          <a:srcRect l="-24307" t="-20162" r="-13360" b="-18009"/>
          <a:stretch/>
        </p:blipFill>
        <p:spPr>
          <a:xfrm>
            <a:off x="4883091" y="2448744"/>
            <a:ext cx="3391844" cy="3404289"/>
          </a:xfrm>
          <a:prstGeom prst="ellipse">
            <a:avLst/>
          </a:prstGeom>
          <a:ln>
            <a:solidFill>
              <a:srgbClr val="7F7F7F"/>
            </a:solidFill>
          </a:ln>
        </p:spPr>
      </p:pic>
    </p:spTree>
    <p:extLst>
      <p:ext uri="{BB962C8B-B14F-4D97-AF65-F5344CB8AC3E}">
        <p14:creationId xmlns:p14="http://schemas.microsoft.com/office/powerpoint/2010/main" val="1844002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File Types Overview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Files are accessed by applications and identified by their </a:t>
            </a:r>
            <a:r>
              <a:rPr lang="en-US" i="1" dirty="0">
                <a:solidFill>
                  <a:srgbClr val="FF0000"/>
                </a:solidFill>
              </a:rPr>
              <a:t>type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(header and extension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The Windows environment binds a file to an application using its </a:t>
            </a:r>
            <a:r>
              <a:rPr lang="en-US" i="1" dirty="0">
                <a:solidFill>
                  <a:srgbClr val="FF0000"/>
                </a:solidFill>
              </a:rPr>
              <a:t>extension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Shape 133"/>
          <p:cNvSpPr/>
          <p:nvPr/>
        </p:nvSpPr>
        <p:spPr>
          <a:xfrm>
            <a:off x="6190292" y="4524019"/>
            <a:ext cx="2371447" cy="2243275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" name="Shape 137"/>
          <p:cNvCxnSpPr/>
          <p:nvPr/>
        </p:nvCxnSpPr>
        <p:spPr>
          <a:xfrm>
            <a:off x="8357850" y="6261100"/>
            <a:ext cx="786150" cy="254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" name="Shape 138"/>
          <p:cNvCxnSpPr>
            <a:endCxn id="4" idx="5"/>
          </p:cNvCxnSpPr>
          <p:nvPr/>
        </p:nvCxnSpPr>
        <p:spPr>
          <a:xfrm flipH="1" flipV="1">
            <a:off x="8214449" y="6438774"/>
            <a:ext cx="143401" cy="419226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" name="Shape 137"/>
          <p:cNvCxnSpPr/>
          <p:nvPr/>
        </p:nvCxnSpPr>
        <p:spPr>
          <a:xfrm flipV="1">
            <a:off x="8510250" y="5803900"/>
            <a:ext cx="633750" cy="196632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/>
          <a:srcRect l="-20218" t="-12905" r="-11382" b="-11766"/>
          <a:stretch/>
        </p:blipFill>
        <p:spPr>
          <a:xfrm>
            <a:off x="6337134" y="4661683"/>
            <a:ext cx="2086867" cy="1976992"/>
          </a:xfrm>
          <a:prstGeom prst="ellipse">
            <a:avLst/>
          </a:prstGeom>
          <a:ln>
            <a:solidFill>
              <a:srgbClr val="7F7F7F"/>
            </a:solidFill>
          </a:ln>
        </p:spPr>
      </p:pic>
    </p:spTree>
    <p:extLst>
      <p:ext uri="{BB962C8B-B14F-4D97-AF65-F5344CB8AC3E}">
        <p14:creationId xmlns:p14="http://schemas.microsoft.com/office/powerpoint/2010/main" val="317463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File Header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Digital signature that applications use to uniquely identify files of a specific </a:t>
            </a:r>
            <a:r>
              <a:rPr lang="en-US" dirty="0" smtClean="0"/>
              <a:t>type</a:t>
            </a:r>
          </a:p>
          <a:p>
            <a:endParaRPr lang="en-US" sz="800" dirty="0"/>
          </a:p>
          <a:p>
            <a:r>
              <a:rPr lang="en-US" dirty="0"/>
              <a:t>Typically located in the </a:t>
            </a:r>
            <a:r>
              <a:rPr lang="en-US" i="1" dirty="0">
                <a:solidFill>
                  <a:srgbClr val="FF0000"/>
                </a:solidFill>
              </a:rPr>
              <a:t>header</a:t>
            </a:r>
            <a:r>
              <a:rPr lang="en-US" dirty="0"/>
              <a:t> (or first few bytes of the file)</a:t>
            </a:r>
            <a:endParaRPr lang="en-US" dirty="0"/>
          </a:p>
        </p:txBody>
      </p:sp>
      <p:sp>
        <p:nvSpPr>
          <p:cNvPr id="4" name="Shape 133"/>
          <p:cNvSpPr/>
          <p:nvPr/>
        </p:nvSpPr>
        <p:spPr>
          <a:xfrm>
            <a:off x="6190292" y="4524019"/>
            <a:ext cx="2371447" cy="2243275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" name="Shape 137"/>
          <p:cNvCxnSpPr/>
          <p:nvPr/>
        </p:nvCxnSpPr>
        <p:spPr>
          <a:xfrm>
            <a:off x="8357850" y="6261100"/>
            <a:ext cx="786150" cy="254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" name="Shape 138"/>
          <p:cNvCxnSpPr>
            <a:endCxn id="4" idx="5"/>
          </p:cNvCxnSpPr>
          <p:nvPr/>
        </p:nvCxnSpPr>
        <p:spPr>
          <a:xfrm flipH="1" flipV="1">
            <a:off x="8214449" y="6438774"/>
            <a:ext cx="143401" cy="419226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" name="Shape 137"/>
          <p:cNvCxnSpPr/>
          <p:nvPr/>
        </p:nvCxnSpPr>
        <p:spPr>
          <a:xfrm flipV="1">
            <a:off x="8510250" y="5803900"/>
            <a:ext cx="633750" cy="196632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04139" y="3648770"/>
            <a:ext cx="3657600" cy="31185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/>
          <a:srcRect b="24940"/>
          <a:stretch/>
        </p:blipFill>
        <p:spPr>
          <a:xfrm>
            <a:off x="1125187" y="3906691"/>
            <a:ext cx="3989787" cy="1744132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 bwMode="auto">
          <a:xfrm flipV="1">
            <a:off x="629887" y="4006713"/>
            <a:ext cx="990600" cy="8382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8633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File Extension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Part of the filename that is also typically used to identify the file’s type </a:t>
            </a:r>
          </a:p>
          <a:p>
            <a:pPr lvl="1"/>
            <a:r>
              <a:rPr lang="en-US" dirty="0"/>
              <a:t>The file header and extension should </a:t>
            </a:r>
            <a:r>
              <a:rPr lang="en-US" u="sng" dirty="0"/>
              <a:t>match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koala.</a:t>
            </a:r>
            <a:r>
              <a:rPr lang="en-US" dirty="0" err="1">
                <a:solidFill>
                  <a:srgbClr val="FF0000"/>
                </a:solidFill>
              </a:rPr>
              <a:t>jpg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 JPEG picture file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37381" y="3737254"/>
            <a:ext cx="4241800" cy="3009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1181" y="3737254"/>
            <a:ext cx="5422900" cy="358443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 bwMode="auto">
          <a:xfrm>
            <a:off x="1441781" y="3965854"/>
            <a:ext cx="4038600" cy="1600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1441781" y="4396622"/>
            <a:ext cx="118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</a:t>
            </a:r>
            <a:r>
              <a:rPr lang="en-US" b="1" dirty="0" smtClean="0"/>
              <a:t>oala.jpg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706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Investigative Consideration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400" dirty="0"/>
              <a:t>Windows relies on the extension—NOT the header</a:t>
            </a:r>
          </a:p>
          <a:p>
            <a:r>
              <a:rPr lang="en-US" sz="2400" dirty="0"/>
              <a:t>Data can be hidden by changing the filename and extension</a:t>
            </a:r>
          </a:p>
          <a:p>
            <a:pPr lvl="1"/>
            <a:r>
              <a:rPr lang="en-US" sz="2000" dirty="0"/>
              <a:t>Example: </a:t>
            </a:r>
            <a:r>
              <a:rPr lang="en-US" sz="2000" dirty="0" err="1"/>
              <a:t>koala.jpg</a:t>
            </a:r>
            <a:r>
              <a:rPr lang="en-US" sz="2000" dirty="0"/>
              <a:t> </a:t>
            </a:r>
            <a:r>
              <a:rPr lang="en-US" sz="2000" dirty="0">
                <a:sym typeface="Wingdings"/>
              </a:rPr>
              <a:t> </a:t>
            </a:r>
            <a:r>
              <a:rPr lang="en-US" sz="2000" dirty="0">
                <a:solidFill>
                  <a:srgbClr val="FF0000"/>
                </a:solidFill>
                <a:sym typeface="Wingdings"/>
              </a:rPr>
              <a:t>win32sys.dll</a:t>
            </a:r>
          </a:p>
          <a:p>
            <a:pPr lvl="1"/>
            <a:r>
              <a:rPr lang="en-US" sz="2000" dirty="0">
                <a:sym typeface="Wingdings"/>
              </a:rPr>
              <a:t>Binary content of </a:t>
            </a:r>
            <a:r>
              <a:rPr lang="en-US" sz="2000" dirty="0" err="1">
                <a:sym typeface="Wingdings"/>
              </a:rPr>
              <a:t>koala.jpg</a:t>
            </a:r>
            <a:r>
              <a:rPr lang="en-US" sz="2000" dirty="0">
                <a:sym typeface="Wingdings"/>
              </a:rPr>
              <a:t> remains the </a:t>
            </a:r>
            <a:r>
              <a:rPr lang="en-US" sz="2000" u="sng" dirty="0">
                <a:sym typeface="Wingdings"/>
              </a:rPr>
              <a:t>same</a:t>
            </a:r>
          </a:p>
          <a:p>
            <a:pPr lvl="1"/>
            <a:r>
              <a:rPr lang="en-US" sz="2000" dirty="0">
                <a:sym typeface="Wingdings"/>
              </a:rPr>
              <a:t>Windows will now treat the file as a dynamically linked library</a:t>
            </a:r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0" y="3956398"/>
            <a:ext cx="3763380" cy="276564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 bwMode="auto">
          <a:xfrm flipH="1">
            <a:off x="6629400" y="4794598"/>
            <a:ext cx="1828800" cy="990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42141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Investigative Software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Digital forensics software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r>
              <a:rPr lang="en-US" dirty="0"/>
              <a:t>Analyzes file headers to correctly identify </a:t>
            </a:r>
            <a:r>
              <a:rPr lang="en-US" dirty="0" smtClean="0"/>
              <a:t>data</a:t>
            </a:r>
          </a:p>
          <a:p>
            <a:pPr lvl="1">
              <a:buNone/>
            </a:pPr>
            <a:endParaRPr lang="en-US" dirty="0"/>
          </a:p>
          <a:p>
            <a:pPr lvl="3"/>
            <a:r>
              <a:rPr lang="en-US" dirty="0" smtClean="0">
                <a:sym typeface="Wingdings"/>
              </a:rPr>
              <a:t>	win32sys.dll </a:t>
            </a:r>
            <a:r>
              <a:rPr lang="en-US" dirty="0">
                <a:sym typeface="Wingdings"/>
              </a:rPr>
              <a:t>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JPG Header = MISMATCH!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!</a:t>
            </a:r>
          </a:p>
          <a:p>
            <a:pPr lvl="3"/>
            <a:endParaRPr lang="en-US" dirty="0">
              <a:solidFill>
                <a:srgbClr val="FF0000"/>
              </a:solidFill>
              <a:sym typeface="Wingdings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sym typeface="Wingdings"/>
              </a:rPr>
              <a:t>Installs with a default set of common file 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signatures</a:t>
            </a:r>
          </a:p>
          <a:p>
            <a:pPr lvl="1"/>
            <a:endParaRPr lang="en-US" dirty="0">
              <a:solidFill>
                <a:srgbClr val="000000"/>
              </a:solidFill>
              <a:sym typeface="Wingdings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sym typeface="Wingdings"/>
              </a:rPr>
              <a:t>Allows examiners to create customized signature searches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008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Summary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File signature analysis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r>
              <a:rPr lang="en-US" dirty="0"/>
              <a:t>Is a critical component of digital </a:t>
            </a:r>
            <a:r>
              <a:rPr lang="en-US" dirty="0" smtClean="0"/>
              <a:t>forensics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Quickly identifies files that might have been intentionally </a:t>
            </a:r>
            <a:r>
              <a:rPr lang="en-US" dirty="0" smtClean="0"/>
              <a:t>hidden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solidFill>
                  <a:srgbClr val="000000"/>
                </a:solidFill>
                <a:sym typeface="Wingdings"/>
              </a:rPr>
              <a:t>Can decrease the data set for analysis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080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ctrTitle" idx="4294967295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b="1"/>
              <a:t>Thanks!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subTitle" idx="4294967295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201</Words>
  <Application>Microsoft Macintosh PowerPoint</Application>
  <PresentationFormat>On-screen Show (4:3)</PresentationFormat>
  <Paragraphs>42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Cordelia template</vt:lpstr>
      <vt:lpstr> File Signature Analysis</vt:lpstr>
      <vt:lpstr>Objective</vt:lpstr>
      <vt:lpstr>File Types Overview</vt:lpstr>
      <vt:lpstr>File Header</vt:lpstr>
      <vt:lpstr>File Extension</vt:lpstr>
      <vt:lpstr>Investigative Consideration</vt:lpstr>
      <vt:lpstr>Investigative Software</vt:lpstr>
      <vt:lpstr>Summary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Admin</cp:lastModifiedBy>
  <cp:revision>28</cp:revision>
  <dcterms:modified xsi:type="dcterms:W3CDTF">2017-04-20T18:11:20Z</dcterms:modified>
</cp:coreProperties>
</file>