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341" r:id="rId3"/>
    <p:sldId id="35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6" r:id="rId18"/>
    <p:sldId id="28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F7196A-5244-4EB9-962A-C1E1D73B551F}">
  <a:tblStyle styleId="{0EF7196A-5244-4EB9-962A-C1E1D73B551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12" autoAdjust="0"/>
  </p:normalViewPr>
  <p:slideViewPr>
    <p:cSldViewPr snapToGrid="0" snapToObjects="1">
      <p:cViewPr varScale="1">
        <p:scale>
          <a:sx n="67" d="100"/>
          <a:sy n="67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803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MSA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 Submission Agent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 Transfer Agent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 User Agent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 Exchanger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Mail Transfer Protocol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Office Protocol</a:t>
            </a:r>
            <a:endParaRPr lang="en-PH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3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3" y="228600"/>
            <a:ext cx="8318500" cy="914400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162" y="1233488"/>
            <a:ext cx="8318501" cy="3700462"/>
          </a:xfrm>
        </p:spPr>
        <p:txBody>
          <a:bodyPr/>
          <a:lstStyle>
            <a:lvl1pPr marL="233363" indent="-233363"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 marL="1147763" indent="-233363">
              <a:spcBef>
                <a:spcPts val="200"/>
              </a:spcBef>
              <a:tabLst/>
              <a:defRPr sz="2000" b="1">
                <a:latin typeface="Arial" pitchFamily="34" charset="0"/>
                <a:cs typeface="Arial" pitchFamily="34" charset="0"/>
              </a:defRPr>
            </a:lvl3pPr>
            <a:lvl4pPr marL="1604963" indent="-233363">
              <a:spcBef>
                <a:spcPts val="100"/>
              </a:spcBef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4pPr>
            <a:lvl5pPr marL="1998663" indent="-169863">
              <a:buFont typeface="Arial" pitchFamily="34" charset="0"/>
              <a:buChar char="•"/>
              <a:defRPr sz="2400" b="0">
                <a:latin typeface="+mj-lt"/>
              </a:defRPr>
            </a:lvl5pPr>
          </a:lstStyle>
          <a:p>
            <a:pPr lvl="0"/>
            <a:r>
              <a:rPr lang="en-US" dirty="0" smtClean="0"/>
              <a:t>Click to edit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5280" y="66294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" rIns="91440" bIns="9144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fld id="{1E05A8D5-9D50-4F79-AAB3-D0C9B9E32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6294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" rIns="91440" bIns="9144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Module 5: Hash Analysis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7624" y="6629400"/>
            <a:ext cx="2836864" cy="228600"/>
          </a:xfrm>
          <a:prstGeom prst="rect">
            <a:avLst/>
          </a:prstGeom>
        </p:spPr>
        <p:txBody>
          <a:bodyPr vert="horz" wrap="none" lIns="9144" tIns="9144" rIns="45720" bIns="9144" rtlCol="0" anchor="ctr"/>
          <a:lstStyle>
            <a:lvl1pPr algn="l">
              <a:defRPr sz="1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Introduction to Digital Forensics and Investigations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 Artifacts</a:t>
            </a:r>
            <a:endParaRPr lang="en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Client-Based Email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on Internet-capable devices</a:t>
            </a:r>
          </a:p>
          <a:p>
            <a:pPr lvl="1"/>
            <a:r>
              <a:rPr lang="en-US" dirty="0" smtClean="0"/>
              <a:t>Microsoft Outlook</a:t>
            </a:r>
          </a:p>
          <a:p>
            <a:pPr lvl="1"/>
            <a:r>
              <a:rPr lang="en-US" dirty="0" smtClean="0"/>
              <a:t>Mozilla Thunderbird</a:t>
            </a:r>
          </a:p>
          <a:p>
            <a:pPr lvl="1"/>
            <a:r>
              <a:rPr lang="en-US" dirty="0" smtClean="0"/>
              <a:t>Apple Mail (Macintosh OS X)</a:t>
            </a:r>
          </a:p>
          <a:p>
            <a:r>
              <a:rPr lang="en-US" dirty="0" smtClean="0"/>
              <a:t>User email data stored and managed in locally accessible databases</a:t>
            </a:r>
          </a:p>
          <a:p>
            <a:pPr lvl="1"/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Inbox</a:t>
            </a:r>
          </a:p>
          <a:p>
            <a:pPr lvl="1"/>
            <a:r>
              <a:rPr lang="en-US" dirty="0" smtClean="0"/>
              <a:t>Sent Items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400" y="5084233"/>
            <a:ext cx="1549400" cy="154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5800" y="4648200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436033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6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Locating Email Artifacts: MS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Proprietary database format </a:t>
            </a:r>
            <a:r>
              <a:rPr lang="en-US" smtClean="0">
                <a:sym typeface="Wingdings"/>
              </a:rPr>
              <a:t> Personal Storage Table (*.pst extension)</a:t>
            </a:r>
          </a:p>
          <a:p>
            <a:pPr lvl="1"/>
            <a:r>
              <a:rPr lang="en-US" smtClean="0">
                <a:sym typeface="Wingdings"/>
              </a:rPr>
              <a:t>Contacts</a:t>
            </a:r>
          </a:p>
          <a:p>
            <a:pPr lvl="1"/>
            <a:r>
              <a:rPr lang="en-US" smtClean="0">
                <a:sym typeface="Wingdings"/>
              </a:rPr>
              <a:t>Messages</a:t>
            </a:r>
          </a:p>
          <a:p>
            <a:pPr lvl="1"/>
            <a:r>
              <a:rPr lang="en-US" smtClean="0">
                <a:sym typeface="Wingdings"/>
              </a:rPr>
              <a:t>Calendar</a:t>
            </a:r>
          </a:p>
          <a:p>
            <a:r>
              <a:rPr lang="en-US" smtClean="0">
                <a:sym typeface="Wingdings"/>
              </a:rPr>
              <a:t>MS Outlook 2010 database default location  C:\Users\&lt;username&gt;\Documents\Outlook Files</a:t>
            </a:r>
            <a:endParaRPr lang="en-US" dirty="0" smtClean="0"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502920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4483100"/>
            <a:ext cx="1092200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5181600"/>
            <a:ext cx="1168400" cy="11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5183" y="43561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8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Locating Email Artifacts: Thunderbird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data stored in open database format </a:t>
            </a:r>
            <a:r>
              <a:rPr lang="en-US" smtClean="0">
                <a:sym typeface="Wingdings"/>
              </a:rPr>
              <a:t> MBOX</a:t>
            </a:r>
          </a:p>
          <a:p>
            <a:r>
              <a:rPr lang="en-US" smtClean="0">
                <a:sym typeface="Wingdings"/>
              </a:rPr>
              <a:t>Email messages stored in plaintext in one file</a:t>
            </a:r>
          </a:p>
          <a:p>
            <a:pPr lvl="1"/>
            <a:r>
              <a:rPr lang="en-US" smtClean="0">
                <a:sym typeface="Wingdings"/>
              </a:rPr>
              <a:t>Inbox</a:t>
            </a:r>
          </a:p>
          <a:p>
            <a:pPr lvl="1"/>
            <a:r>
              <a:rPr lang="en-US" smtClean="0">
                <a:sym typeface="Wingdings"/>
              </a:rPr>
              <a:t>Sent Mail</a:t>
            </a:r>
            <a:endParaRPr lang="en-US" smtClean="0"/>
          </a:p>
          <a:p>
            <a:r>
              <a:rPr lang="en-US" smtClean="0"/>
              <a:t>Mozilla Thunderbird database default location </a:t>
            </a:r>
            <a:r>
              <a:rPr lang="en-US" smtClean="0">
                <a:sym typeface="Wingdings"/>
              </a:rPr>
              <a:t> C:\Users\&lt;username&gt;\AppData\Roaming\Thunderbird\Profiles\*.default\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57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Web-Based Email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Email content is accessed via an installed Internet browser on device </a:t>
            </a:r>
            <a:r>
              <a:rPr lang="en-US" smtClean="0">
                <a:sym typeface="Wingdings"/>
              </a:rPr>
              <a:t> Webmail</a:t>
            </a:r>
            <a:endParaRPr lang="en-US" smtClean="0"/>
          </a:p>
          <a:p>
            <a:pPr lvl="1"/>
            <a:r>
              <a:rPr lang="en-US" smtClean="0"/>
              <a:t>Google Mail (Gmail)</a:t>
            </a:r>
          </a:p>
          <a:p>
            <a:pPr lvl="1"/>
            <a:r>
              <a:rPr lang="en-US" smtClean="0"/>
              <a:t>Windows Live Mail (Hotmail)</a:t>
            </a:r>
          </a:p>
          <a:p>
            <a:pPr lvl="1"/>
            <a:r>
              <a:rPr lang="en-US" smtClean="0"/>
              <a:t>Yahoo! Mail</a:t>
            </a:r>
          </a:p>
          <a:p>
            <a:r>
              <a:rPr lang="en-US" smtClean="0"/>
              <a:t>User data is maintained at the server level</a:t>
            </a:r>
          </a:p>
          <a:p>
            <a:pPr lvl="1"/>
            <a:r>
              <a:rPr lang="en-US" smtClean="0"/>
              <a:t>Inbox/Sent Items</a:t>
            </a:r>
          </a:p>
          <a:p>
            <a:pPr lvl="1"/>
            <a:r>
              <a:rPr lang="en-US" smtClean="0"/>
              <a:t>Contacts</a:t>
            </a:r>
          </a:p>
          <a:p>
            <a:pPr lvl="1"/>
            <a:r>
              <a:rPr lang="en-US" smtClean="0"/>
              <a:t>Trash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8006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810000"/>
            <a:ext cx="1244600" cy="124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800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Locating Email Artifacts: Webmail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artifacts can be recovered</a:t>
            </a:r>
          </a:p>
          <a:p>
            <a:pPr lvl="1"/>
            <a:r>
              <a:rPr lang="en-US" dirty="0" smtClean="0"/>
              <a:t>Temporary Internet Files</a:t>
            </a:r>
          </a:p>
          <a:p>
            <a:pPr lvl="1"/>
            <a:r>
              <a:rPr lang="en-US" dirty="0" err="1" smtClean="0"/>
              <a:t>Pagefile.sys</a:t>
            </a:r>
            <a:r>
              <a:rPr lang="en-US" dirty="0" smtClean="0"/>
              <a:t> / </a:t>
            </a:r>
            <a:r>
              <a:rPr lang="en-US" dirty="0" err="1" smtClean="0"/>
              <a:t>Hiberfil.sys</a:t>
            </a:r>
            <a:endParaRPr lang="en-US" dirty="0" smtClean="0"/>
          </a:p>
          <a:p>
            <a:pPr lvl="1"/>
            <a:r>
              <a:rPr lang="en-US" dirty="0" smtClean="0"/>
              <a:t>NTFS metadata ($MFT, $LOGFILE)</a:t>
            </a:r>
          </a:p>
          <a:p>
            <a:pPr lvl="1"/>
            <a:r>
              <a:rPr lang="en-US" dirty="0" smtClean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77808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Email Message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journey of message from sender to recipient</a:t>
            </a:r>
          </a:p>
          <a:p>
            <a:pPr lvl="1"/>
            <a:r>
              <a:rPr lang="en-US" dirty="0" smtClean="0"/>
              <a:t>Could provide clues on network identity of sender</a:t>
            </a:r>
          </a:p>
          <a:p>
            <a:pPr lvl="1"/>
            <a:r>
              <a:rPr lang="en-US" dirty="0" smtClean="0"/>
              <a:t>Google Mail (when accessed via the browser) </a:t>
            </a:r>
            <a:r>
              <a:rPr lang="en-US" dirty="0" smtClean="0">
                <a:solidFill>
                  <a:srgbClr val="FF0000"/>
                </a:solidFill>
              </a:rPr>
              <a:t>hides</a:t>
            </a:r>
            <a:r>
              <a:rPr lang="en-US" dirty="0" smtClean="0"/>
              <a:t> senders’ network identity</a:t>
            </a:r>
          </a:p>
          <a:p>
            <a:r>
              <a:rPr lang="en-US" dirty="0" smtClean="0"/>
              <a:t>Stored as header of original email message</a:t>
            </a:r>
          </a:p>
          <a:p>
            <a:r>
              <a:rPr lang="en-US" dirty="0" smtClean="0"/>
              <a:t>Typically manually accessed by user/analyst</a:t>
            </a:r>
          </a:p>
          <a:p>
            <a:pPr lvl="1"/>
            <a:r>
              <a:rPr lang="en-US" dirty="0" smtClean="0"/>
              <a:t>Hidden by most email clients</a:t>
            </a:r>
          </a:p>
        </p:txBody>
      </p:sp>
    </p:spTree>
    <p:extLst>
      <p:ext uri="{BB962C8B-B14F-4D97-AF65-F5344CB8AC3E}">
        <p14:creationId xmlns:p14="http://schemas.microsoft.com/office/powerpoint/2010/main" val="296850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9468" y="3962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Received tags show</a:t>
            </a:r>
          </a:p>
          <a:p>
            <a:r>
              <a:rPr lang="en-US" sz="2400" b="1" dirty="0" smtClean="0"/>
              <a:t>each hop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Email Message Header</a:t>
            </a:r>
            <a:endParaRPr lang="en-US" dirty="0"/>
          </a:p>
        </p:txBody>
      </p:sp>
      <p:pic>
        <p:nvPicPr>
          <p:cNvPr id="6" name="Picture 5" descr="Screen Shot 2012-07-05 at 10.30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40122"/>
            <a:ext cx="5715000" cy="38510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533400" y="3886200"/>
            <a:ext cx="2133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33400" y="3124200"/>
            <a:ext cx="2133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33400" y="2743200"/>
            <a:ext cx="2133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33400" y="2438400"/>
            <a:ext cx="2133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33400" y="2209800"/>
            <a:ext cx="2133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3352800" y="4038600"/>
            <a:ext cx="990600" cy="1524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20" idx="0"/>
          </p:cNvCxnSpPr>
          <p:nvPr/>
        </p:nvCxnSpPr>
        <p:spPr bwMode="auto">
          <a:xfrm flipH="1" flipV="1">
            <a:off x="3886200" y="4191000"/>
            <a:ext cx="1994884" cy="1447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048000" y="5638800"/>
            <a:ext cx="566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Could be sender’s </a:t>
            </a:r>
            <a:r>
              <a:rPr lang="en-US" sz="2400" b="1" u="sng" dirty="0" smtClean="0"/>
              <a:t>actual</a:t>
            </a:r>
            <a:r>
              <a:rPr lang="en-US" sz="2400" b="1" dirty="0" smtClean="0"/>
              <a:t> IP address</a:t>
            </a:r>
          </a:p>
          <a:p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*traceable to ISP</a:t>
            </a:r>
            <a:endParaRPr lang="en-US" sz="2400" b="1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343400" y="1540933"/>
            <a:ext cx="0" cy="4402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371467" y="1138535"/>
            <a:ext cx="395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Recipient’s email address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520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</a:t>
            </a:r>
            <a:r>
              <a:rPr lang="en-US" dirty="0" smtClean="0"/>
              <a:t>to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Access different types of mail files</a:t>
            </a:r>
          </a:p>
          <a:p>
            <a:pPr lvl="1"/>
            <a:r>
              <a:rPr lang="en-US" dirty="0" smtClean="0"/>
              <a:t>Sort mail using defined fields</a:t>
            </a:r>
          </a:p>
          <a:p>
            <a:pPr lvl="1"/>
            <a:r>
              <a:rPr lang="en-US" dirty="0" smtClean="0"/>
              <a:t>Filter mail types by keyword</a:t>
            </a:r>
          </a:p>
          <a:p>
            <a:pPr lvl="1"/>
            <a:r>
              <a:rPr lang="en-US" dirty="0" smtClean="0"/>
              <a:t>Analyze an email header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3810000"/>
            <a:ext cx="2565400" cy="256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711200" cy="71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4343400"/>
            <a:ext cx="711200" cy="71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5486400"/>
            <a:ext cx="711200" cy="71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49" y="1600201"/>
            <a:ext cx="4083849" cy="28055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By the end of this module, participants will be able to search emails using industry-standard tools for forensic investigations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9" name="Group 8"/>
          <p:cNvGrpSpPr/>
          <p:nvPr/>
        </p:nvGrpSpPr>
        <p:grpSpPr>
          <a:xfrm>
            <a:off x="5321300" y="2721330"/>
            <a:ext cx="2768600" cy="2768600"/>
            <a:chOff x="5181600" y="3962400"/>
            <a:chExt cx="2768600" cy="27686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3962400"/>
              <a:ext cx="2768600" cy="2768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4724400"/>
              <a:ext cx="863600" cy="863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3962400"/>
              <a:ext cx="711200" cy="711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5562600"/>
              <a:ext cx="838200" cy="8636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0400" y="4724400"/>
              <a:ext cx="711200" cy="711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0" y="4267200"/>
              <a:ext cx="635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8000" y="4343400"/>
              <a:ext cx="558800" cy="5588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81800" y="5257800"/>
              <a:ext cx="711200" cy="711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00" y="5410200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00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Email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Internet-based applications have changed how people </a:t>
            </a:r>
            <a:r>
              <a:rPr lang="en-US" dirty="0" smtClean="0"/>
              <a:t>communicate</a:t>
            </a:r>
          </a:p>
          <a:p>
            <a:endParaRPr lang="en-US" dirty="0" smtClean="0"/>
          </a:p>
          <a:p>
            <a:r>
              <a:rPr lang="en-US" dirty="0" smtClean="0"/>
              <a:t>Traditional </a:t>
            </a:r>
            <a:r>
              <a:rPr lang="en-US" dirty="0" smtClean="0"/>
              <a:t>communication methods </a:t>
            </a:r>
            <a:r>
              <a:rPr lang="en-US" dirty="0" smtClean="0"/>
              <a:t>have been </a:t>
            </a:r>
            <a:r>
              <a:rPr lang="en-US" dirty="0" smtClean="0"/>
              <a:t>enhanced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Contact anyone at anytime, anywhere in the world – in real time</a:t>
            </a:r>
          </a:p>
          <a:p>
            <a:pPr lvl="1"/>
            <a:r>
              <a:rPr lang="en-US" dirty="0" smtClean="0"/>
              <a:t>Instant sharing of files</a:t>
            </a:r>
          </a:p>
        </p:txBody>
      </p:sp>
    </p:spTree>
    <p:extLst>
      <p:ext uri="{BB962C8B-B14F-4D97-AF65-F5344CB8AC3E}">
        <p14:creationId xmlns:p14="http://schemas.microsoft.com/office/powerpoint/2010/main" val="1798095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Internet-based application enabling users to send and receive messages with guaranteed delivery</a:t>
            </a:r>
          </a:p>
          <a:p>
            <a:r>
              <a:rPr lang="en-US" dirty="0" smtClean="0"/>
              <a:t>Messages can be accessed from many devices</a:t>
            </a:r>
          </a:p>
          <a:p>
            <a:pPr lvl="1"/>
            <a:r>
              <a:rPr lang="en-US" dirty="0" smtClean="0"/>
              <a:t>Cell phones</a:t>
            </a:r>
          </a:p>
          <a:p>
            <a:pPr lvl="1"/>
            <a:r>
              <a:rPr lang="en-US" dirty="0" smtClean="0"/>
              <a:t>Tablets</a:t>
            </a:r>
          </a:p>
          <a:p>
            <a:pPr lvl="1"/>
            <a:r>
              <a:rPr lang="en-US" dirty="0" smtClean="0"/>
              <a:t>Computer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733800"/>
            <a:ext cx="3022600" cy="302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5410200"/>
            <a:ext cx="1168400" cy="116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3962400"/>
            <a:ext cx="1092200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810000"/>
            <a:ext cx="1320800" cy="13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54864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Client-Based Versus Web-Based Email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34973"/>
              </p:ext>
            </p:extLst>
          </p:nvPr>
        </p:nvGraphicFramePr>
        <p:xfrm>
          <a:off x="411163" y="1233488"/>
          <a:ext cx="8318500" cy="31699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59250"/>
                <a:gridCol w="4159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Client-Based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Web-Based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800" b="1" kern="1200" dirty="0" smtClean="0">
                          <a:effectLst/>
                        </a:rPr>
                        <a:t>Installed by the Operating System 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800" b="1" kern="1200" dirty="0" smtClean="0">
                          <a:effectLst/>
                        </a:rPr>
                        <a:t>Configured according to the user’s preferences and server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2800" b="1" kern="1200" dirty="0" smtClean="0">
                          <a:effectLst/>
                        </a:rPr>
                        <a:t>Are typically accessed via an Internet browser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800" b="1" kern="1200" dirty="0" smtClean="0">
                          <a:effectLst/>
                        </a:rPr>
                        <a:t>Store user content on a remote server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1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Email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sent and received over the Internet to an email address using specific network protocols</a:t>
            </a:r>
          </a:p>
          <a:p>
            <a:r>
              <a:rPr lang="en-US" dirty="0" smtClean="0"/>
              <a:t>Delivery to recipient is guaranteed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0833" y="2819400"/>
            <a:ext cx="1397000" cy="1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2733" y="4563533"/>
            <a:ext cx="1473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and Domain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514597" y="3048000"/>
            <a:ext cx="4580467" cy="1447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u="sng" dirty="0"/>
              <a:t>mmouse@gmail.com</a:t>
            </a:r>
            <a:endParaRPr lang="en-US" sz="2800" b="1" dirty="0"/>
          </a:p>
        </p:txBody>
      </p:sp>
      <p:sp>
        <p:nvSpPr>
          <p:cNvPr id="11" name="Down Arrow Callout 10"/>
          <p:cNvSpPr/>
          <p:nvPr/>
        </p:nvSpPr>
        <p:spPr bwMode="auto">
          <a:xfrm>
            <a:off x="1295400" y="1219200"/>
            <a:ext cx="4800600" cy="2438400"/>
          </a:xfrm>
          <a:prstGeom prst="downArrowCallout">
            <a:avLst>
              <a:gd name="adj1" fmla="val 13571"/>
              <a:gd name="adj2" fmla="val 15793"/>
              <a:gd name="adj3" fmla="val 22460"/>
              <a:gd name="adj4" fmla="val 64977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Host: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 member given access to use network resources</a:t>
            </a:r>
          </a:p>
        </p:txBody>
      </p:sp>
      <p:sp>
        <p:nvSpPr>
          <p:cNvPr id="12" name="Up Arrow Callout 11"/>
          <p:cNvSpPr/>
          <p:nvPr/>
        </p:nvSpPr>
        <p:spPr bwMode="auto">
          <a:xfrm>
            <a:off x="3276600" y="4038600"/>
            <a:ext cx="4419600" cy="2362200"/>
          </a:xfrm>
          <a:prstGeom prst="upArrowCallout">
            <a:avLst>
              <a:gd name="adj1" fmla="val 13552"/>
              <a:gd name="adj2" fmla="val 18266"/>
              <a:gd name="adj3" fmla="val 22979"/>
              <a:gd name="adj4" fmla="val 64977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Domain: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Collection of shared network resources</a:t>
            </a:r>
          </a:p>
        </p:txBody>
      </p:sp>
    </p:spTree>
    <p:extLst>
      <p:ext uri="{BB962C8B-B14F-4D97-AF65-F5344CB8AC3E}">
        <p14:creationId xmlns:p14="http://schemas.microsoft.com/office/powerpoint/2010/main" val="209988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Simple Mail Transfer Protocol (SMTP)</a:t>
            </a:r>
          </a:p>
          <a:p>
            <a:pPr lvl="0"/>
            <a:r>
              <a:rPr lang="en-US" dirty="0"/>
              <a:t>Post Office Protocol (POP)</a:t>
            </a:r>
          </a:p>
          <a:p>
            <a:pPr lvl="0"/>
            <a:r>
              <a:rPr lang="en-US" dirty="0"/>
              <a:t>Internet Message Access Protocol (IMAP)</a:t>
            </a:r>
          </a:p>
          <a:p>
            <a:r>
              <a:rPr lang="en-US" dirty="0"/>
              <a:t>Hyper Text Transfer Protocol (HTTP)</a:t>
            </a:r>
          </a:p>
        </p:txBody>
      </p:sp>
    </p:spTree>
    <p:extLst>
      <p:ext uri="{BB962C8B-B14F-4D97-AF65-F5344CB8AC3E}">
        <p14:creationId xmlns:p14="http://schemas.microsoft.com/office/powerpoint/2010/main" val="346864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Delivery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1905000"/>
            <a:ext cx="1625600" cy="1320800"/>
            <a:chOff x="609600" y="1219200"/>
            <a:chExt cx="1625600" cy="1320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219200"/>
              <a:ext cx="1320800" cy="13208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1447800"/>
              <a:ext cx="863600" cy="863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819400" y="990600"/>
            <a:ext cx="3681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From: 	</a:t>
            </a:r>
            <a:r>
              <a:rPr lang="en-US" sz="2000" b="1" dirty="0" err="1" smtClean="0"/>
              <a:t>mmouse@gmail.com</a:t>
            </a:r>
            <a:endParaRPr lang="en-US" sz="2000" b="1" dirty="0" smtClean="0"/>
          </a:p>
          <a:p>
            <a:r>
              <a:rPr lang="en-US" sz="2000" b="1" dirty="0" smtClean="0"/>
              <a:t>To: 	</a:t>
            </a:r>
            <a:r>
              <a:rPr lang="en-US" sz="2000" b="1" dirty="0" err="1" smtClean="0"/>
              <a:t>dduck@yahoo.com</a:t>
            </a:r>
            <a:endParaRPr lang="en-US" sz="2000" b="1" dirty="0"/>
          </a:p>
        </p:txBody>
      </p:sp>
      <p:sp>
        <p:nvSpPr>
          <p:cNvPr id="17" name="Cube 16"/>
          <p:cNvSpPr/>
          <p:nvPr/>
        </p:nvSpPr>
        <p:spPr bwMode="auto">
          <a:xfrm>
            <a:off x="5638800" y="5486400"/>
            <a:ext cx="1066800" cy="685800"/>
          </a:xfrm>
          <a:prstGeom prst="cub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DNS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81400" y="5562600"/>
            <a:ext cx="198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18503" y="5316379"/>
            <a:ext cx="2196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What is </a:t>
            </a:r>
            <a:r>
              <a:rPr lang="en-US" sz="1000" b="1" dirty="0" err="1" smtClean="0">
                <a:solidFill>
                  <a:srgbClr val="FF0000"/>
                </a:solidFill>
              </a:rPr>
              <a:t>yahoo.com’s</a:t>
            </a:r>
            <a:r>
              <a:rPr lang="en-US" sz="1000" b="1" dirty="0" smtClean="0">
                <a:solidFill>
                  <a:srgbClr val="FF0000"/>
                </a:solidFill>
              </a:rPr>
              <a:t> MX record?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3505200" y="6019800"/>
            <a:ext cx="2057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581400" y="5773579"/>
            <a:ext cx="2095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</a:rPr>
              <a:t>mx.yahoo.com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(106.10.170.118)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1981200"/>
            <a:ext cx="1244600" cy="1244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1981200"/>
            <a:ext cx="1244600" cy="12446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213600" y="3810000"/>
            <a:ext cx="1625600" cy="1473200"/>
            <a:chOff x="7162800" y="4267200"/>
            <a:chExt cx="1625600" cy="1473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1400" y="4267200"/>
              <a:ext cx="1397000" cy="1397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2800" y="4648200"/>
              <a:ext cx="1092200" cy="1092200"/>
            </a:xfrm>
            <a:prstGeom prst="rect">
              <a:avLst/>
            </a:prstGeom>
          </p:spPr>
        </p:pic>
      </p:grpSp>
      <p:sp>
        <p:nvSpPr>
          <p:cNvPr id="31" name="Cloud 30"/>
          <p:cNvSpPr/>
          <p:nvPr/>
        </p:nvSpPr>
        <p:spPr bwMode="auto">
          <a:xfrm>
            <a:off x="4267200" y="3733800"/>
            <a:ext cx="1524000" cy="11430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Internet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990600" y="2971800"/>
            <a:ext cx="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371600" y="5245100"/>
            <a:ext cx="1066800" cy="46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600" y="3352800"/>
            <a:ext cx="558800" cy="558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57200" y="182880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mmouse@gmail.com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56922" y="5334000"/>
            <a:ext cx="1482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000FF"/>
                </a:solidFill>
              </a:rPr>
              <a:t>dduck@yahoo.com</a:t>
            </a:r>
            <a:endParaRPr lang="en-US" sz="1100" b="1" dirty="0">
              <a:solidFill>
                <a:srgbClr val="0000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0200" y="5257800"/>
            <a:ext cx="558800" cy="55880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 bwMode="auto">
          <a:xfrm flipV="1">
            <a:off x="3289300" y="4500033"/>
            <a:ext cx="10668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962400" y="3048000"/>
            <a:ext cx="838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2800" y="4648200"/>
            <a:ext cx="558800" cy="558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4800" y="3200400"/>
            <a:ext cx="558800" cy="558800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 bwMode="auto">
          <a:xfrm>
            <a:off x="4267200" y="25146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95800" y="2286000"/>
            <a:ext cx="558800" cy="5588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 bwMode="auto">
          <a:xfrm>
            <a:off x="6477000" y="2971800"/>
            <a:ext cx="11430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05600" y="3200400"/>
            <a:ext cx="558800" cy="558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04800" y="28956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MUA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36479" y="4648200"/>
            <a:ext cx="52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MSA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590800" y="4827200"/>
            <a:ext cx="500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MTA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209800" y="2438400"/>
            <a:ext cx="11592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Yahoo.com MX</a:t>
            </a:r>
          </a:p>
          <a:p>
            <a:r>
              <a:rPr lang="en-US" sz="1050" b="1" dirty="0" smtClean="0"/>
              <a:t>106.10.170.118</a:t>
            </a:r>
            <a:endParaRPr 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477000" y="22860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MDA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155885" y="37338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MUA</a:t>
            </a:r>
            <a:endParaRPr lang="en-US" sz="1200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48600" y="5638800"/>
            <a:ext cx="522111" cy="52211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477000" y="2057400"/>
            <a:ext cx="2175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Where is dduck’s mailbox?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4343400"/>
            <a:ext cx="1244600" cy="1244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5029200"/>
            <a:ext cx="1244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576</Words>
  <Application>Microsoft Macintosh PowerPoint</Application>
  <PresentationFormat>On-screen Show (4:3)</PresentationFormat>
  <Paragraphs>124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Cordelia template</vt:lpstr>
      <vt:lpstr> Email Artifacts</vt:lpstr>
      <vt:lpstr>Objective</vt:lpstr>
      <vt:lpstr>Introduction to Email</vt:lpstr>
      <vt:lpstr>What Is Email?</vt:lpstr>
      <vt:lpstr>Client-Based Versus Web-Based Email</vt:lpstr>
      <vt:lpstr>How Does Email Work?</vt:lpstr>
      <vt:lpstr>Host and Domain</vt:lpstr>
      <vt:lpstr>Internet Protocols</vt:lpstr>
      <vt:lpstr>Email Delivery</vt:lpstr>
      <vt:lpstr>Client-Based Email Applications</vt:lpstr>
      <vt:lpstr>Locating Email Artifacts: MS Outlook</vt:lpstr>
      <vt:lpstr>Locating Email Artifacts: Thunderbird</vt:lpstr>
      <vt:lpstr>Web-Based Email Applications</vt:lpstr>
      <vt:lpstr>Locating Email Artifacts: Webmail</vt:lpstr>
      <vt:lpstr>Email Message Headers</vt:lpstr>
      <vt:lpstr>Analyzing Email Message Header</vt:lpstr>
      <vt:lpstr>Summary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30</cp:revision>
  <dcterms:modified xsi:type="dcterms:W3CDTF">2017-04-21T16:37:43Z</dcterms:modified>
</cp:coreProperties>
</file>