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98634" y="6670529"/>
            <a:ext cx="236677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8234" y="6562725"/>
            <a:ext cx="1282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679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540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798513"/>
            <a:ext cx="2713567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798513"/>
            <a:ext cx="7943849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99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79851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4185" y="2014539"/>
            <a:ext cx="10587567" cy="357187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710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70229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687391"/>
            <a:ext cx="10587567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3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17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20145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20145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953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524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09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88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77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65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798513"/>
            <a:ext cx="108606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258234" y="6562725"/>
            <a:ext cx="1282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Chapter 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8531" y="2078329"/>
            <a:ext cx="10587567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998634" y="6670529"/>
            <a:ext cx="236677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  <p:extLst>
      <p:ext uri="{BB962C8B-B14F-4D97-AF65-F5344CB8AC3E}">
        <p14:creationId xmlns:p14="http://schemas.microsoft.com/office/powerpoint/2010/main" val="95322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878E-6FF8-4B51-8546-419C4C64A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cap="all" dirty="0">
                <a:solidFill>
                  <a:srgbClr val="333333"/>
                </a:solidFill>
                <a:effectLst/>
                <a:latin typeface="roboto mono"/>
              </a:rPr>
              <a:t>CREATING A DIGITAL FORENSIC LABORATORY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66A08-FF3F-4E7C-A439-9636480E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Godwin S. Monserate</a:t>
            </a:r>
          </a:p>
        </p:txBody>
      </p:sp>
    </p:spTree>
    <p:extLst>
      <p:ext uri="{BB962C8B-B14F-4D97-AF65-F5344CB8AC3E}">
        <p14:creationId xmlns:p14="http://schemas.microsoft.com/office/powerpoint/2010/main" val="360415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F924-5094-4BC2-AB4C-8562D55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MOBILE FORENSICS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7D95-E5E4-46DB-BBC8-6C9625FE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0" dirty="0">
                <a:solidFill>
                  <a:srgbClr val="333333"/>
                </a:solidFill>
                <a:effectLst/>
                <a:latin typeface="roboto mono"/>
              </a:rPr>
              <a:t>Oxygen Forensics DETECTIVE</a:t>
            </a:r>
          </a:p>
          <a:p>
            <a:pPr lvl="1"/>
            <a:r>
              <a:rPr lang="en-US" sz="1800" b="0" i="0" dirty="0">
                <a:solidFill>
                  <a:srgbClr val="212529"/>
                </a:solidFill>
                <a:effectLst/>
                <a:latin typeface="open sans"/>
              </a:rPr>
              <a:t>Oxygen Forensic Detective is an all-in-one forensic software platform built to extract, decode, and analyze data from multiple digital sources: mobile and IoT devices, device backups, UICC and media cards, drones, and cloud services. Oxygen Forensic® Detective can also find and extract a vast range of artifacts, system files as well as credentials from Windows, macOS, and Linux machines.</a:t>
            </a:r>
            <a:endParaRPr lang="en-US" sz="1800" b="0" i="0" dirty="0">
              <a:solidFill>
                <a:srgbClr val="333333"/>
              </a:solidFill>
              <a:effectLst/>
              <a:latin typeface="roboto mono"/>
            </a:endParaRPr>
          </a:p>
          <a:p>
            <a:r>
              <a:rPr lang="en-US" sz="1800" b="1" i="0" dirty="0">
                <a:solidFill>
                  <a:srgbClr val="333333"/>
                </a:solidFill>
                <a:effectLst/>
                <a:latin typeface="roboto mono"/>
              </a:rPr>
              <a:t>XRY</a:t>
            </a:r>
          </a:p>
          <a:p>
            <a:pPr lvl="1"/>
            <a:r>
              <a:rPr lang="en-US" sz="1800" b="1" i="0" dirty="0">
                <a:solidFill>
                  <a:srgbClr val="111111"/>
                </a:solidFill>
                <a:effectLst/>
                <a:latin typeface="Roboto"/>
              </a:rPr>
              <a:t>XRY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/>
              </a:rPr>
              <a:t> is a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Roboto"/>
              </a:rPr>
              <a:t>digital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/>
              </a:rPr>
              <a:t>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Roboto"/>
              </a:rPr>
              <a:t>forensics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/>
              </a:rPr>
              <a:t> and mobile device </a:t>
            </a:r>
            <a:r>
              <a:rPr lang="en-US" sz="1800" b="1" i="0" dirty="0">
                <a:solidFill>
                  <a:srgbClr val="111111"/>
                </a:solidFill>
                <a:effectLst/>
                <a:latin typeface="Roboto"/>
              </a:rPr>
              <a:t>forensics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/>
              </a:rPr>
              <a:t> product by the Swedish company Micro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Roboto"/>
              </a:rPr>
              <a:t>Systemation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Roboto"/>
              </a:rPr>
              <a:t> used to analyze and recover information from mobile devices such as mobile phones, smartphones, GPS navigation tools and tablet computers. It consists of a hardware device with which to connect phones to a PC and software to extract the data.</a:t>
            </a:r>
            <a:endParaRPr lang="en-US" sz="1800" b="0" i="0" dirty="0">
              <a:solidFill>
                <a:srgbClr val="333333"/>
              </a:solidFill>
              <a:effectLst/>
              <a:latin typeface="roboto mono"/>
            </a:endParaRPr>
          </a:p>
          <a:p>
            <a:r>
              <a:rPr lang="en-US" sz="1800" b="1" i="0" dirty="0" err="1">
                <a:solidFill>
                  <a:srgbClr val="333333"/>
                </a:solidFill>
                <a:effectLst/>
                <a:latin typeface="roboto mono"/>
              </a:rPr>
              <a:t>Elcomsoft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roboto mono"/>
              </a:rPr>
              <a:t> Mobile Forensic Bundle</a:t>
            </a:r>
          </a:p>
          <a:p>
            <a:pPr lvl="1"/>
            <a:r>
              <a:rPr lang="en-US" sz="1800" dirty="0">
                <a:solidFill>
                  <a:srgbClr val="111111"/>
                </a:solidFill>
                <a:latin typeface="Roboto"/>
              </a:rPr>
              <a:t>includes a number of tools to acquire and analyze evidence from a number of mobile platforms. Physical and logical acquisition of iOS devices Extract evidence from 64-bit iOS devices with or without a jailbreak.</a:t>
            </a:r>
          </a:p>
        </p:txBody>
      </p:sp>
    </p:spTree>
    <p:extLst>
      <p:ext uri="{BB962C8B-B14F-4D97-AF65-F5344CB8AC3E}">
        <p14:creationId xmlns:p14="http://schemas.microsoft.com/office/powerpoint/2010/main" val="386838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2F84-795A-432F-B2E8-20CFB54B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MOBILE FORENSICS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C80F89-4B76-407C-B8EF-DC2881AB40D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13" y="2129582"/>
            <a:ext cx="5191125" cy="334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7802E-79CD-4FC1-9404-B6674B96A2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sz="1800" b="1" i="0" dirty="0">
                <a:solidFill>
                  <a:srgbClr val="333333"/>
                </a:solidFill>
                <a:effectLst/>
                <a:latin typeface="roboto mono"/>
              </a:rPr>
              <a:t>S</a:t>
            </a:r>
            <a:r>
              <a:rPr lang="az-Cyrl-AZ" sz="1800" b="1" i="0" dirty="0">
                <a:solidFill>
                  <a:srgbClr val="333333"/>
                </a:solidFill>
                <a:effectLst/>
                <a:latin typeface="roboto mono"/>
              </a:rPr>
              <a:t>Р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roboto mono"/>
              </a:rPr>
              <a:t>Flash tool to retrieve data from MTK based phones.</a:t>
            </a:r>
          </a:p>
          <a:p>
            <a:pPr lvl="1"/>
            <a:r>
              <a:rPr lang="en-US" sz="1800" dirty="0"/>
              <a:t>SP flash tool is an application which mainly helps you to flash Stock ROM, Custom recovery and fixing in some extreme cases (firmware update, Flash recovery, unbrick bricked Android device etc.). </a:t>
            </a:r>
          </a:p>
          <a:p>
            <a:pPr lvl="1"/>
            <a:r>
              <a:rPr lang="en-US" sz="1800" dirty="0" err="1"/>
              <a:t>SmartPhone</a:t>
            </a:r>
            <a:r>
              <a:rPr lang="en-US" sz="1800" dirty="0"/>
              <a:t> </a:t>
            </a:r>
            <a:r>
              <a:rPr lang="en-US" sz="1800" dirty="0" err="1"/>
              <a:t>FlashTool</a:t>
            </a:r>
            <a:r>
              <a:rPr lang="en-US" sz="1800" dirty="0"/>
              <a:t> is working with MediaTek Android smartphones (MTK based) You can Download </a:t>
            </a:r>
            <a:r>
              <a:rPr lang="en-US" sz="1800" dirty="0" err="1"/>
              <a:t>SPFlashTool</a:t>
            </a:r>
            <a:r>
              <a:rPr lang="en-US" sz="1800" dirty="0"/>
              <a:t> from our downloading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7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DDFB-A220-4E84-92C2-8171D3D0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MOBILE DATA RECOVERY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5F69-2D40-4A28-A823-08563DA8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540869" cy="4351338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Use flashers for JTAG research:</a:t>
            </a: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Easy Z3x JTAG BOX</a:t>
            </a:r>
          </a:p>
          <a:p>
            <a:pPr lvl="1"/>
            <a:r>
              <a:rPr lang="en-US" sz="1800" b="0" i="0" dirty="0" err="1">
                <a:solidFill>
                  <a:srgbClr val="333333"/>
                </a:solidFill>
                <a:effectLst/>
                <a:latin typeface="roboto mono"/>
              </a:rPr>
              <a:t>Octoplus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 Box</a:t>
            </a: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Samsung anyway S101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For Chip-off we recommend using:</a:t>
            </a: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VISUAL NAND RECONSTRUCTOR (STARTER KIT,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roboto mono"/>
              </a:rPr>
              <a:t>Rusolut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SMARTPHONE KIT (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roboto mono"/>
              </a:rPr>
              <a:t>Rusolut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CHINESE SMARTPHONE KIT (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roboto mono"/>
              </a:rPr>
              <a:t>Rusolut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pPr lvl="1"/>
            <a:r>
              <a:rPr lang="en-US" sz="1800" b="0" i="0" u="sng" dirty="0" err="1">
                <a:solidFill>
                  <a:srgbClr val="FF0000"/>
                </a:solidFill>
                <a:effectLst/>
                <a:latin typeface="roboto mono"/>
              </a:rPr>
              <a:t>NuProg</a:t>
            </a:r>
            <a:r>
              <a:rPr lang="en-US" sz="1800" b="0" i="0" u="sng" dirty="0">
                <a:solidFill>
                  <a:srgbClr val="FF0000"/>
                </a:solidFill>
                <a:effectLst/>
                <a:latin typeface="roboto mono"/>
              </a:rPr>
              <a:t>-E UFS/EMMC Programmer</a:t>
            </a: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IN-UFS-Socket  BGA      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roboto mono"/>
              </a:rPr>
              <a:t>Opentop</a:t>
            </a:r>
            <a:endParaRPr lang="en-US" sz="1800" b="0" i="0" dirty="0">
              <a:solidFill>
                <a:srgbClr val="333333"/>
              </a:solidFill>
              <a:effectLst/>
              <a:latin typeface="roboto mono"/>
            </a:endParaRP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N-UFS-065-BGA095-115130-02O BGA   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roboto mono"/>
              </a:rPr>
              <a:t>Opentop</a:t>
            </a:r>
            <a:endParaRPr lang="en-US" sz="1800" b="0" i="0" dirty="0">
              <a:solidFill>
                <a:srgbClr val="333333"/>
              </a:solidFill>
              <a:effectLst/>
              <a:latin typeface="roboto mono"/>
            </a:endParaRPr>
          </a:p>
          <a:p>
            <a:pPr lvl="1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N-UFS-050-FBGA153-115130-02O BGA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roboto mono"/>
              </a:rPr>
              <a:t>Opentop</a:t>
            </a:r>
            <a:endParaRPr lang="en-US" sz="1800" b="0" i="0" dirty="0">
              <a:solidFill>
                <a:srgbClr val="333333"/>
              </a:solidFill>
              <a:effectLst/>
              <a:latin typeface="roboto mono"/>
            </a:endParaRP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Use </a:t>
            </a:r>
            <a:r>
              <a:rPr lang="en-US" sz="1800" b="0" i="0" u="sng" dirty="0">
                <a:solidFill>
                  <a:srgbClr val="FF0000"/>
                </a:solidFill>
                <a:effectLst/>
                <a:latin typeface="roboto mono"/>
              </a:rPr>
              <a:t>Weller WHA 300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Hot Air Reworking Station or Ersa HR100 Hybrid Rework system for disordering chips.</a:t>
            </a:r>
          </a:p>
          <a:p>
            <a:endParaRPr lang="en-US" sz="1800" dirty="0"/>
          </a:p>
        </p:txBody>
      </p:sp>
      <p:pic>
        <p:nvPicPr>
          <p:cNvPr id="6146" name="Picture 2" descr="See the source image">
            <a:extLst>
              <a:ext uri="{FF2B5EF4-FFF2-40B4-BE49-F238E27FC236}">
                <a16:creationId xmlns:a16="http://schemas.microsoft.com/office/drawing/2014/main" id="{FE930658-0F7A-4591-A9B6-5D609662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46" y="328124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ee the source image">
            <a:extLst>
              <a:ext uri="{FF2B5EF4-FFF2-40B4-BE49-F238E27FC236}">
                <a16:creationId xmlns:a16="http://schemas.microsoft.com/office/drawing/2014/main" id="{F8A6A359-F722-4D8C-A179-B73EE6B94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3" t="16028" r="20693" b="13397"/>
          <a:stretch/>
        </p:blipFill>
        <p:spPr bwMode="auto">
          <a:xfrm>
            <a:off x="9240715" y="1183057"/>
            <a:ext cx="1789755" cy="146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4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FF744-4FA9-493D-B7F8-E830007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CLOUD FORENSICS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D96F-1B6E-4D5C-99E3-56778337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Use the following tools for Cloud forensics: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UFED Cloud Analyzer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Oxygen Forensics DETECTIVE</a:t>
            </a:r>
          </a:p>
          <a:p>
            <a:pPr lvl="1"/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Elcomsoft</a:t>
            </a:r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 Cloud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eXplorer</a:t>
            </a:r>
            <a:endParaRPr lang="en-US" b="0" i="0" dirty="0">
              <a:solidFill>
                <a:srgbClr val="333333"/>
              </a:solidFill>
              <a:effectLst/>
              <a:latin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0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33F8-26F3-499D-9FF4-EE4AF55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DATA RECOVERY (HARD DRIVES, FLASH DRIVES, MEMORY CARDS)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1509-958B-4CCF-A094-2B4CB3C8F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Use a separate workstation for the production of Data recovery. You will need special hardware and tools for data recovery: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PC-3000 Express Professional System 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Acelab</a:t>
            </a:r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Data Extractor Express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Acelab</a:t>
            </a:r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PC-3000 Flash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Acelab</a:t>
            </a:r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7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33F8-26F3-499D-9FF4-EE4AF55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DATA RECOVERY (HARD DRIVES, FLASH DRIVES, MEMORY CARDS)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1509-958B-4CCF-A094-2B4CB3C8F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Hardware and tools for data recovery: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PC-3000 Express Professional System 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Acelab</a:t>
            </a:r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is the fastest, most efficient and most powerful hardware-software solution for recovering data from damaged HDDs based on SATA (Serial ATA) or PATA (IDE) interfaces for numerous vendors</a:t>
            </a:r>
            <a:endParaRPr lang="en-US" b="0" i="0" dirty="0">
              <a:solidFill>
                <a:srgbClr val="333333"/>
              </a:solidFill>
              <a:effectLst/>
              <a:latin typeface="roboto mono"/>
            </a:endParaRPr>
          </a:p>
          <a:p>
            <a:endParaRPr lang="en-US" dirty="0"/>
          </a:p>
        </p:txBody>
      </p:sp>
      <p:pic>
        <p:nvPicPr>
          <p:cNvPr id="7170" name="Picture 2" descr="Image result for what is PC-3000 Express Professional System (Acelab)">
            <a:extLst>
              <a:ext uri="{FF2B5EF4-FFF2-40B4-BE49-F238E27FC236}">
                <a16:creationId xmlns:a16="http://schemas.microsoft.com/office/drawing/2014/main" id="{C016DF10-1870-4156-8CCE-16526E86CF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963" y="1825625"/>
            <a:ext cx="3671521" cy="37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6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33F8-26F3-499D-9FF4-EE4AF55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DATA RECOVERY (HARD DRIVES, FLASH DRIVES, MEMORY CARDS)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1509-958B-4CCF-A094-2B4CB3C8F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Data Extractor Express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Acelab</a:t>
            </a:r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PC-3000 Flash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Acelab</a:t>
            </a:r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)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The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/>
              </a:rPr>
              <a:t>Data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/>
              </a:rPr>
              <a:t>Extractor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</a:t>
            </a:r>
            <a:r>
              <a:rPr lang="en-US" b="1" i="0" dirty="0">
                <a:solidFill>
                  <a:srgbClr val="111111"/>
                </a:solidFill>
                <a:effectLst/>
                <a:latin typeface="Roboto"/>
              </a:rPr>
              <a:t>Express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is a specialized software product functioning in tandem with the PC-3000 Express hardware-software product.</a:t>
            </a:r>
            <a:endParaRPr lang="en-US" b="0" i="0" dirty="0">
              <a:solidFill>
                <a:srgbClr val="333333"/>
              </a:solidFill>
              <a:effectLst/>
              <a:latin typeface="roboto mono"/>
            </a:endParaRPr>
          </a:p>
          <a:p>
            <a:endParaRPr lang="en-US" dirty="0"/>
          </a:p>
        </p:txBody>
      </p:sp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D5335FA7-EE97-4468-9BCB-4E3BD5E712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4815" y="2014538"/>
            <a:ext cx="4981157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0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0D76-906C-44AE-9410-D78EDED5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FURNITURE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B02E-B34F-43FE-B5F7-976F6BB8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8962" cy="4351338"/>
          </a:xfrm>
        </p:spPr>
        <p:txBody>
          <a:bodyPr>
            <a:normAutofit fontScale="92500"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Many people believe that it is enough to buy ordinary office desks and chairs to equip a digital forensic lab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Tables must have abrasion resistant coatings. 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Office chairs should be as convenient as possible. 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The table where the electronic equipment is assembled and disassembled should be equipped with an antistatic mat and an antistatic bracelet.</a:t>
            </a:r>
          </a:p>
          <a:p>
            <a:endParaRPr lang="en-US" sz="2400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01C26DEE-3ABB-43B2-801A-93BF529C0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47" y="1672248"/>
            <a:ext cx="1756752" cy="175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ee the source image">
            <a:extLst>
              <a:ext uri="{FF2B5EF4-FFF2-40B4-BE49-F238E27FC236}">
                <a16:creationId xmlns:a16="http://schemas.microsoft.com/office/drawing/2014/main" id="{18670145-A49A-4D61-88B4-F9D34B5B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084" y="1183849"/>
            <a:ext cx="3108080" cy="23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ee the source image">
            <a:extLst>
              <a:ext uri="{FF2B5EF4-FFF2-40B4-BE49-F238E27FC236}">
                <a16:creationId xmlns:a16="http://schemas.microsoft.com/office/drawing/2014/main" id="{50C7A06C-E959-490A-B3C8-6AE690948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949" y="3617372"/>
            <a:ext cx="4550384" cy="25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2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3C56E-0E94-46D0-8D36-FE28C0D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cap="all" dirty="0">
                <a:solidFill>
                  <a:srgbClr val="333333"/>
                </a:solidFill>
                <a:effectLst/>
                <a:latin typeface="roboto mono"/>
              </a:rPr>
              <a:t>CREATING A DIGITAL FORENSIC LABORATORY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21ED3B-9DAC-4B63-96B5-EA2FF57DC02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4713" y="2071182"/>
            <a:ext cx="5191125" cy="34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3CC54-3B99-4C31-9B04-BCC7AD4465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Creating a digital forensic laboratory is a responsible step. The effectiveness of the laboratory depends on what software, hardware and equipment will be purchased.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DB37-9984-4BB0-B5EA-C203BBAE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A FORENSIC WORKSTATION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6403-EC2A-46A1-8F66-54DC0B2677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Choosing a workstation configuration is an important step. The effectiveness of digital examiners depends on the way the workstation is configured.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However, we want to pay special attention to one point: the workstation should work as quietly as possible. Imagine an open space where several powerful computers are installed, each of which makes a noise like a server. The employees’ headache and poor health are guaranteed. Silent workstation performance is achieved by using low-noise fans and passive cooling systems.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Do not use top hardware. The idea to buy the most expensive processor, memory, motherboard for your new workstation is not the best one.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D0719-22EA-4CC7-BD59-FEA5D16026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This configuration is optimal today: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OS: Windows 10 Pro 64-bit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CPU (2):  E5-2660 v4 (14 core)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RAM: 64 GB DDR-42133 ECC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OS Drive: 1 TB SSD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Temp/Cache/DB Drive: 256 GB SSD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Data Drive: 8 TB 7200rpm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RAID Drives: 5×4 TB 7200rpm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Video Card: GeForce GTX 1080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68E3D7-8D40-427B-8867-584D8DAC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A FORENSIC WORKSTATION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176C9-2630-48CF-816B-0A096A71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It is recommended to use two or more monitors for each workstation.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The most effective work is achieved when a digital examiner uses two workstations in its work.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Use Storages to store cases, forensic images, etc. Storages with a volume of 100-150 TB proved to be quite effective.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Use 10Gbit Net Cards. They will allow you to transfer data from the workstation to storages quickly.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2C54-CBD7-4BD7-81C1-D50FA64B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FORENSIC SOFTWARE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FD83-10BF-4201-8775-4F03EACDE0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It’s a good idea to have as more different forensic software in the digital laboratory. 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This will allow a forensic examiner to make cases as quickly and efficiently as possible. Also, this makes it possible to recheck the results of the research effectively.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However, if you have a limited budget, we recommend buying this software: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Windows 10 Pro,   Office 365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Antivirus software, X-ways Forensic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AXIOM (Magnet Forensics)</a:t>
            </a:r>
          </a:p>
          <a:p>
            <a:pPr algn="l"/>
            <a:r>
              <a:rPr lang="en-US" sz="1800" b="0" i="0" dirty="0">
                <a:solidFill>
                  <a:srgbClr val="333333"/>
                </a:solidFill>
                <a:effectLst/>
                <a:latin typeface="roboto mono"/>
              </a:rPr>
              <a:t>The rest of the tools can be purchased as the laboratory develops.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5AB2C4-74E0-4855-88CF-33B0F32AE1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7139" y="2014538"/>
            <a:ext cx="3536509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47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3C12-FB08-4348-941F-DCEF4EF0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FORENSIC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C64A-4ECE-4C7F-A6CE-D784582F9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97469" cy="4351338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Also, a lot of research can be done using freeware tools.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 Sometimes these tools outperform functionality of commercial tools.</a:t>
            </a:r>
            <a:br>
              <a:rPr lang="en-US" sz="2000" dirty="0"/>
            </a:br>
            <a:endParaRPr lang="en-US" sz="2000" dirty="0"/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E8615-9272-41D7-851E-7F90EF6BE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0A6694-55DF-429D-8016-020C11BA8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593" y="1524794"/>
            <a:ext cx="7620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2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F64-DAD7-41DD-912B-712B67A6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CASE MANAGEMENT SOFTWARE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AD165D-62D5-46B4-B4DD-42C86240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The digital forensic laboratory in a government organization, for example in the police department, then most likely they have their own case management software and then your task  is just to add a new laboratory to the network of existing ones.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In other cases, you can use free and chargeable CRM systems. Besides, some CRM systems can be adapted to your management needs.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Ex. 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roboto mono"/>
              </a:rPr>
              <a:t>Kirjuri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 (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roboto mono"/>
              </a:rPr>
              <a:t>Kirjuri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 is a web application for managing cases and physical forensic evidence items.) 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Lima Forensic Case Management of all the specialized tools.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580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4441-2300-451A-BAD0-60F04884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VIDEO FORENSICS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2D77-FB61-473C-89FD-87EBCFD10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Use a separate workstation for the production of video forensics cases. The following forensic tools are recommended for this task: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roboto mono"/>
              </a:rPr>
              <a:t>DVR Examiner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roboto mono"/>
              </a:rPr>
              <a:t>Amped FIVE</a:t>
            </a:r>
          </a:p>
          <a:p>
            <a:pPr lvl="1"/>
            <a:r>
              <a:rPr lang="en-US" b="1" i="0" dirty="0" err="1">
                <a:solidFill>
                  <a:srgbClr val="333333"/>
                </a:solidFill>
                <a:effectLst/>
                <a:latin typeface="roboto mono"/>
              </a:rPr>
              <a:t>Elecard</a:t>
            </a:r>
            <a:endParaRPr lang="en-US" b="1" i="0" dirty="0">
              <a:solidFill>
                <a:srgbClr val="333333"/>
              </a:solidFill>
              <a:effectLst/>
              <a:latin typeface="roboto mono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Very good results of recovering deleted videos can be obtained using X-ways Forensic.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9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15B6-0A0E-4CD9-A3F4-7EF95995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MOBILE FORENSICS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E5B3-E234-4BBD-9EF1-3996858B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47138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We recommend using a separate workstation to carry out mobile forensics research.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 mono"/>
              </a:rPr>
              <a:t>There are a lot of tools for mobile forensics. That is why it is difficult for a beginner to understand what they need to carry out this research effectively. Using the following mobile forensic tools will help you achieve your objective:</a:t>
            </a:r>
          </a:p>
          <a:p>
            <a:pPr lvl="1"/>
            <a:r>
              <a:rPr lang="en-US" sz="2000" b="0" i="0" dirty="0">
                <a:solidFill>
                  <a:srgbClr val="333333"/>
                </a:solidFill>
                <a:effectLst/>
                <a:latin typeface="roboto mono"/>
              </a:rPr>
              <a:t>UFED 4PC (with CHINEX, UFED Camera Kit)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roboto mono"/>
            </a:endParaRP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249ACF-3BD7-4D87-99CC-35479290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31" y="1825625"/>
            <a:ext cx="5641126" cy="341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6B7A7A-88A9-4891-867B-49D445D3E8CF}"/>
              </a:ext>
            </a:extLst>
          </p:cNvPr>
          <p:cNvSpPr txBox="1"/>
          <p:nvPr/>
        </p:nvSpPr>
        <p:spPr>
          <a:xfrm>
            <a:off x="6831623" y="5509018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roboto mono"/>
              </a:rPr>
              <a:t>Cellebrute</a:t>
            </a:r>
            <a:r>
              <a:rPr lang="en-US" b="0" i="0" dirty="0">
                <a:solidFill>
                  <a:srgbClr val="333333"/>
                </a:solidFill>
                <a:effectLst/>
                <a:latin typeface="roboto mono"/>
              </a:rPr>
              <a:t> UFED Touch</a:t>
            </a:r>
            <a:endParaRPr lang="en-US" sz="1800" b="0" i="0" dirty="0">
              <a:solidFill>
                <a:srgbClr val="333333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26066433"/>
      </p:ext>
    </p:extLst>
  </p:cSld>
  <p:clrMapOvr>
    <a:masterClrMapping/>
  </p:clrMapOvr>
</p:sld>
</file>

<file path=ppt/theme/theme1.xml><?xml version="1.0" encoding="utf-8"?>
<a:theme xmlns:a="http://schemas.openxmlformats.org/drawingml/2006/main" name="cisco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sco" id="{7FB6A437-6BBF-41F8-AA8C-2617258FDF47}" vid="{445AEFE0-C28A-4C5A-8DE3-9347270CC4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64</TotalTime>
  <Words>1190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open sans</vt:lpstr>
      <vt:lpstr>Roboto</vt:lpstr>
      <vt:lpstr>roboto mono</vt:lpstr>
      <vt:lpstr>Wingdings</vt:lpstr>
      <vt:lpstr>cisco</vt:lpstr>
      <vt:lpstr>CREATING A DIGITAL FORENSIC LABORATORY</vt:lpstr>
      <vt:lpstr>CREATING A DIGITAL FORENSIC LABORATORY</vt:lpstr>
      <vt:lpstr>A FORENSIC WORKSTATION</vt:lpstr>
      <vt:lpstr>A FORENSIC WORKSTATION</vt:lpstr>
      <vt:lpstr>FORENSIC SOFTWARE</vt:lpstr>
      <vt:lpstr>FORENSIC SOFTWARE</vt:lpstr>
      <vt:lpstr>CASE MANAGEMENT SOFTWARE</vt:lpstr>
      <vt:lpstr>VIDEO FORENSICS</vt:lpstr>
      <vt:lpstr>MOBILE FORENSICS</vt:lpstr>
      <vt:lpstr>MOBILE FORENSICS</vt:lpstr>
      <vt:lpstr>MOBILE FORENSICS</vt:lpstr>
      <vt:lpstr>MOBILE DATA RECOVERY</vt:lpstr>
      <vt:lpstr>CLOUD FORENSICS</vt:lpstr>
      <vt:lpstr>DATA RECOVERY (HARD DRIVES, FLASH DRIVES, MEMORY CARDS)</vt:lpstr>
      <vt:lpstr>DATA RECOVERY (HARD DRIVES, FLASH DRIVES, MEMORY CARDS)</vt:lpstr>
      <vt:lpstr>DATA RECOVERY (HARD DRIVES, FLASH DRIVES, MEMORY CARDS)</vt:lpstr>
      <vt:lpstr>FURNITURE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DIGITAL FORENSIC LABORATORY</dc:title>
  <dc:creator>Godwin Monserate</dc:creator>
  <cp:lastModifiedBy>Godwin Monserate</cp:lastModifiedBy>
  <cp:revision>6</cp:revision>
  <dcterms:created xsi:type="dcterms:W3CDTF">2021-02-21T07:55:46Z</dcterms:created>
  <dcterms:modified xsi:type="dcterms:W3CDTF">2021-02-21T09:03:59Z</dcterms:modified>
</cp:coreProperties>
</file>