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9" r:id="rId9"/>
    <p:sldId id="263" r:id="rId10"/>
    <p:sldId id="265" r:id="rId11"/>
    <p:sldId id="266" r:id="rId12"/>
    <p:sldId id="267" r:id="rId13"/>
    <p:sldId id="270" r:id="rId14"/>
    <p:sldId id="274" r:id="rId15"/>
    <p:sldId id="271" r:id="rId16"/>
    <p:sldId id="264" r:id="rId17"/>
    <p:sldId id="272" r:id="rId18"/>
    <p:sldId id="273" r:id="rId19"/>
    <p:sldId id="268"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88" r:id="rId37"/>
    <p:sldId id="289" r:id="rId38"/>
  </p:sldIdLst>
  <p:sldSz cx="12192000" cy="6858000"/>
  <p:notesSz cx="6858000" cy="91440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3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5973A-BA78-41E5-9817-D9504624C1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PH"/>
          </a:p>
        </p:txBody>
      </p:sp>
      <p:sp>
        <p:nvSpPr>
          <p:cNvPr id="3" name="Date Placeholder 2">
            <a:extLst>
              <a:ext uri="{FF2B5EF4-FFF2-40B4-BE49-F238E27FC236}">
                <a16:creationId xmlns:a16="http://schemas.microsoft.com/office/drawing/2014/main" id="{56E34DD8-7B8D-4C0B-84E9-F86E471516C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1D953B3-8A09-4970-AFDD-4F4850AB89AE}" type="datetimeFigureOut">
              <a:rPr lang="en-PH"/>
              <a:pPr>
                <a:defRPr/>
              </a:pPr>
              <a:t>22/02/2021</a:t>
            </a:fld>
            <a:endParaRPr lang="en-PH" dirty="0"/>
          </a:p>
        </p:txBody>
      </p:sp>
      <p:sp>
        <p:nvSpPr>
          <p:cNvPr id="4" name="Slide Image Placeholder 3">
            <a:extLst>
              <a:ext uri="{FF2B5EF4-FFF2-40B4-BE49-F238E27FC236}">
                <a16:creationId xmlns:a16="http://schemas.microsoft.com/office/drawing/2014/main" id="{FC80478A-F04B-40E6-832C-B22A43006C1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PH" noProof="0" dirty="0"/>
          </a:p>
        </p:txBody>
      </p:sp>
      <p:sp>
        <p:nvSpPr>
          <p:cNvPr id="5" name="Notes Placeholder 4">
            <a:extLst>
              <a:ext uri="{FF2B5EF4-FFF2-40B4-BE49-F238E27FC236}">
                <a16:creationId xmlns:a16="http://schemas.microsoft.com/office/drawing/2014/main" id="{19666071-4565-4E23-B4E4-BAA0F62CBB7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a:extLst>
              <a:ext uri="{FF2B5EF4-FFF2-40B4-BE49-F238E27FC236}">
                <a16:creationId xmlns:a16="http://schemas.microsoft.com/office/drawing/2014/main" id="{44791638-620B-4D96-9C16-DAD248158CC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PH"/>
          </a:p>
        </p:txBody>
      </p:sp>
      <p:sp>
        <p:nvSpPr>
          <p:cNvPr id="7" name="Slide Number Placeholder 6">
            <a:extLst>
              <a:ext uri="{FF2B5EF4-FFF2-40B4-BE49-F238E27FC236}">
                <a16:creationId xmlns:a16="http://schemas.microsoft.com/office/drawing/2014/main" id="{C924FB6D-5C94-49C7-96E8-82A44AFD7EF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CB78074-E9FD-4990-9DDF-9CAC529B8D6C}" type="slidenum">
              <a:rPr lang="en-PH" altLang="en-US"/>
              <a:pPr/>
              <a:t>‹#›</a:t>
            </a:fld>
            <a:endParaRPr lang="en-P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1893888"/>
            <a:ext cx="1218776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5998633" y="6670529"/>
            <a:ext cx="214075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9768259" y="6670529"/>
            <a:ext cx="597059"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258234" y="6562725"/>
            <a:ext cx="12827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6</a:t>
            </a:r>
          </a:p>
        </p:txBody>
      </p:sp>
      <p:sp>
        <p:nvSpPr>
          <p:cNvPr id="8" name="Rectangle 6"/>
          <p:cNvSpPr>
            <a:spLocks noChangeArrowheads="1"/>
          </p:cNvSpPr>
          <p:nvPr/>
        </p:nvSpPr>
        <p:spPr bwMode="auto">
          <a:xfrm>
            <a:off x="11572784" y="6624363"/>
            <a:ext cx="316534" cy="2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10967" y="5940426"/>
            <a:ext cx="447251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8085" y="119064"/>
            <a:ext cx="1562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endParaRPr lang="en-US" dirty="0"/>
          </a:p>
        </p:txBody>
      </p:sp>
      <p:sp>
        <p:nvSpPr>
          <p:cNvPr id="1290248"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227749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522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798513"/>
            <a:ext cx="2713567"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185" y="798513"/>
            <a:ext cx="7943849"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195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79851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2014539"/>
            <a:ext cx="10587567" cy="3571875"/>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1018596177"/>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4184" y="702293"/>
            <a:ext cx="10860616" cy="838200"/>
          </a:xfrm>
        </p:spPr>
        <p:txBody>
          <a:bodyPr/>
          <a:lstStyle/>
          <a:p>
            <a:r>
              <a:rPr lang="en-US"/>
              <a:t>Click to edit Master title style</a:t>
            </a:r>
            <a:endParaRPr lang="en-US" dirty="0"/>
          </a:p>
        </p:txBody>
      </p:sp>
      <p:sp>
        <p:nvSpPr>
          <p:cNvPr id="3" name="Content Placeholder 2"/>
          <p:cNvSpPr>
            <a:spLocks noGrp="1"/>
          </p:cNvSpPr>
          <p:nvPr>
            <p:ph idx="1"/>
          </p:nvPr>
        </p:nvSpPr>
        <p:spPr>
          <a:xfrm>
            <a:off x="874185" y="1687391"/>
            <a:ext cx="10587567" cy="4720787"/>
          </a:xfrm>
        </p:spPr>
        <p:txBody>
          <a:bodyPr/>
          <a:lstStyle>
            <a:lvl2pPr marL="457200" indent="-2286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16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518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74185" y="1811383"/>
            <a:ext cx="519218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9567" y="1811383"/>
            <a:ext cx="5192184"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24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77874"/>
            <a:ext cx="10972800" cy="6397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197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74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34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081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80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798513"/>
            <a:ext cx="1086061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258234" y="6562725"/>
            <a:ext cx="12827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6</a:t>
            </a:r>
          </a:p>
        </p:txBody>
      </p:sp>
      <p:sp>
        <p:nvSpPr>
          <p:cNvPr id="1028" name="Rectangle 5"/>
          <p:cNvSpPr>
            <a:spLocks noChangeArrowheads="1"/>
          </p:cNvSpPr>
          <p:nvPr/>
        </p:nvSpPr>
        <p:spPr bwMode="auto">
          <a:xfrm>
            <a:off x="11572784" y="6624363"/>
            <a:ext cx="316534" cy="2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848531" y="2078329"/>
            <a:ext cx="10587567"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 y="0"/>
            <a:ext cx="1218776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5998633" y="6670529"/>
            <a:ext cx="214075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9768259" y="6670529"/>
            <a:ext cx="597059"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extLst>
      <p:ext uri="{BB962C8B-B14F-4D97-AF65-F5344CB8AC3E}">
        <p14:creationId xmlns:p14="http://schemas.microsoft.com/office/powerpoint/2010/main" val="4248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jpeg"/><Relationship Id="rId12" Type="http://schemas.openxmlformats.org/officeDocument/2006/relationships/image" Target="../media/image51.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jpeg"/><Relationship Id="rId11" Type="http://schemas.openxmlformats.org/officeDocument/2006/relationships/image" Target="../media/image50.jpeg"/><Relationship Id="rId5" Type="http://schemas.openxmlformats.org/officeDocument/2006/relationships/image" Target="../media/image44.jpeg"/><Relationship Id="rId10" Type="http://schemas.openxmlformats.org/officeDocument/2006/relationships/image" Target="../media/image49.jpeg"/><Relationship Id="rId4" Type="http://schemas.openxmlformats.org/officeDocument/2006/relationships/image" Target="../media/image43.png"/><Relationship Id="rId9" Type="http://schemas.openxmlformats.org/officeDocument/2006/relationships/image" Target="../media/image48.jpeg"/></Relationships>
</file>

<file path=ppt/slides/_rels/slide1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5" Type="http://schemas.openxmlformats.org/officeDocument/2006/relationships/image" Target="../media/image70.jpe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pn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image" Target="../media/image28.jpeg"/><Relationship Id="rId17" Type="http://schemas.openxmlformats.org/officeDocument/2006/relationships/image" Target="../media/image33.jpeg"/><Relationship Id="rId2" Type="http://schemas.openxmlformats.org/officeDocument/2006/relationships/image" Target="../media/image18.jpeg"/><Relationship Id="rId16" Type="http://schemas.openxmlformats.org/officeDocument/2006/relationships/image" Target="../media/image32.jpeg"/><Relationship Id="rId1" Type="http://schemas.openxmlformats.org/officeDocument/2006/relationships/slideLayout" Target="../slideLayouts/slideLayout4.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jpeg"/><Relationship Id="rId15" Type="http://schemas.openxmlformats.org/officeDocument/2006/relationships/image" Target="../media/image3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s>
</file>

<file path=ppt/slides/_rels/slide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E23C6-EDAE-4DFC-8CC2-E83814994871}"/>
              </a:ext>
            </a:extLst>
          </p:cNvPr>
          <p:cNvSpPr>
            <a:spLocks noGrp="1"/>
          </p:cNvSpPr>
          <p:nvPr>
            <p:ph type="ctrTitle"/>
          </p:nvPr>
        </p:nvSpPr>
        <p:spPr>
          <a:xfrm>
            <a:off x="414867" y="2185987"/>
            <a:ext cx="3251525" cy="1316038"/>
          </a:xfrm>
        </p:spPr>
        <p:txBody>
          <a:bodyPr rtlCol="0">
            <a:normAutofit fontScale="90000"/>
          </a:bodyPr>
          <a:lstStyle/>
          <a:p>
            <a:pPr algn="ctr" eaLnBrk="1" fontAlgn="auto" hangingPunct="1">
              <a:spcAft>
                <a:spcPts val="0"/>
              </a:spcAft>
              <a:defRPr/>
            </a:pPr>
            <a:r>
              <a:rPr lang="en-PH" b="1" spc="300" dirty="0">
                <a:latin typeface="Broadway" panose="04040905080B02020502" pitchFamily="82" charset="0"/>
              </a:rPr>
              <a:t>Computer Forensics Process</a:t>
            </a:r>
          </a:p>
        </p:txBody>
      </p:sp>
      <p:sp>
        <p:nvSpPr>
          <p:cNvPr id="3" name="Subtitle 2">
            <a:extLst>
              <a:ext uri="{FF2B5EF4-FFF2-40B4-BE49-F238E27FC236}">
                <a16:creationId xmlns:a16="http://schemas.microsoft.com/office/drawing/2014/main" id="{6FA55788-808D-4DEA-AF64-F2241855D6F5}"/>
              </a:ext>
            </a:extLst>
          </p:cNvPr>
          <p:cNvSpPr>
            <a:spLocks noGrp="1"/>
          </p:cNvSpPr>
          <p:nvPr>
            <p:ph type="subTitle" idx="1"/>
          </p:nvPr>
        </p:nvSpPr>
        <p:spPr/>
        <p:txBody>
          <a:bodyPr/>
          <a:lstStyle/>
          <a:p>
            <a:r>
              <a:rPr lang="en-US" dirty="0"/>
              <a:t>Godwin S. Monserate</a:t>
            </a:r>
          </a:p>
        </p:txBody>
      </p:sp>
      <p:sp>
        <p:nvSpPr>
          <p:cNvPr id="18" name="Date Placeholder 17">
            <a:extLst>
              <a:ext uri="{FF2B5EF4-FFF2-40B4-BE49-F238E27FC236}">
                <a16:creationId xmlns:a16="http://schemas.microsoft.com/office/drawing/2014/main" id="{9969A302-900F-45D5-BD42-5713E853DF38}"/>
              </a:ext>
            </a:extLst>
          </p:cNvPr>
          <p:cNvSpPr>
            <a:spLocks noGrp="1"/>
          </p:cNvSpPr>
          <p:nvPr>
            <p:ph type="dt" sz="quarter" idx="4294967295"/>
          </p:nvPr>
        </p:nvSpPr>
        <p:spPr>
          <a:xfrm>
            <a:off x="0" y="6356350"/>
            <a:ext cx="2743200" cy="365125"/>
          </a:xfrm>
          <a:prstGeom prst="rect">
            <a:avLst/>
          </a:prstGeom>
        </p:spPr>
        <p:txBody>
          <a:bodyPr/>
          <a:lstStyle/>
          <a:p>
            <a:pPr>
              <a:defRPr/>
            </a:pPr>
            <a:fld id="{8D332801-2491-4C8B-8B01-33AFD0EA2907}" type="datetime1">
              <a:rPr lang="en-PH"/>
              <a:pPr>
                <a:defRPr/>
              </a:pPr>
              <a:t>22/02/2021</a:t>
            </a:fld>
            <a:endParaRPr lang="en-PH" dirty="0"/>
          </a:p>
        </p:txBody>
      </p:sp>
      <p:sp>
        <p:nvSpPr>
          <p:cNvPr id="19" name="Slide Number Placeholder 18">
            <a:extLst>
              <a:ext uri="{FF2B5EF4-FFF2-40B4-BE49-F238E27FC236}">
                <a16:creationId xmlns:a16="http://schemas.microsoft.com/office/drawing/2014/main" id="{DFA9B401-1BC6-4E28-9531-3740D200DB63}"/>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695DA-846A-455B-B92A-59FDAE908D28}" type="slidenum">
              <a:rPr lang="en-PH" altLang="en-US">
                <a:solidFill>
                  <a:srgbClr val="898989"/>
                </a:solidFill>
              </a:rPr>
              <a:pPr/>
              <a:t>1</a:t>
            </a:fld>
            <a:endParaRPr lang="en-PH" altLang="en-US">
              <a:solidFill>
                <a:srgbClr val="898989"/>
              </a:solidFill>
            </a:endParaRPr>
          </a:p>
        </p:txBody>
      </p:sp>
      <p:pic>
        <p:nvPicPr>
          <p:cNvPr id="3075" name="Content Placeholder 7">
            <a:extLst>
              <a:ext uri="{FF2B5EF4-FFF2-40B4-BE49-F238E27FC236}">
                <a16:creationId xmlns:a16="http://schemas.microsoft.com/office/drawing/2014/main" id="{FFB0D9D0-05EE-4D2C-97E1-48DC33655C6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903785" y="1879177"/>
            <a:ext cx="2192215" cy="2464223"/>
          </a:xfrm>
        </p:spPr>
      </p:pic>
      <p:pic>
        <p:nvPicPr>
          <p:cNvPr id="3078" name="Picture 12" descr="jvforensics - How DNA Evidence Works--Background.doc - Links">
            <a:extLst>
              <a:ext uri="{FF2B5EF4-FFF2-40B4-BE49-F238E27FC236}">
                <a16:creationId xmlns:a16="http://schemas.microsoft.com/office/drawing/2014/main" id="{D2948A43-8C57-4002-B44A-9E8FA64D09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784" y="3640815"/>
            <a:ext cx="2457877" cy="70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6BB709-0AED-44B2-8636-15D2A370E37F}"/>
              </a:ext>
            </a:extLst>
          </p:cNvPr>
          <p:cNvSpPr>
            <a:spLocks noGrp="1"/>
          </p:cNvSpPr>
          <p:nvPr>
            <p:ph type="title"/>
          </p:nvPr>
        </p:nvSpPr>
        <p:spPr>
          <a:xfrm>
            <a:off x="263769" y="702293"/>
            <a:ext cx="11471031" cy="838200"/>
          </a:xfrm>
        </p:spPr>
        <p:txBody>
          <a:bodyPr rtlCol="0">
            <a:normAutofit/>
          </a:bodyPr>
          <a:lstStyle/>
          <a:p>
            <a:pPr eaLnBrk="1" fontAlgn="auto" hangingPunct="1">
              <a:spcAft>
                <a:spcPts val="0"/>
              </a:spcAft>
              <a:defRPr/>
            </a:pPr>
            <a:r>
              <a:rPr lang="en-PH" sz="3600" b="1" spc="300" dirty="0"/>
              <a:t>Handling Digital Evidence at the Scene(1)</a:t>
            </a:r>
          </a:p>
        </p:txBody>
      </p:sp>
      <p:sp>
        <p:nvSpPr>
          <p:cNvPr id="12291" name="Content Placeholder 5">
            <a:extLst>
              <a:ext uri="{FF2B5EF4-FFF2-40B4-BE49-F238E27FC236}">
                <a16:creationId xmlns:a16="http://schemas.microsoft.com/office/drawing/2014/main" id="{EA0783A3-2385-4755-B478-F256FFDF699F}"/>
              </a:ext>
            </a:extLst>
          </p:cNvPr>
          <p:cNvSpPr>
            <a:spLocks noGrp="1"/>
          </p:cNvSpPr>
          <p:nvPr>
            <p:ph idx="1"/>
          </p:nvPr>
        </p:nvSpPr>
        <p:spPr>
          <a:xfrm>
            <a:off x="874186" y="1687391"/>
            <a:ext cx="8419284" cy="4720787"/>
          </a:xfrm>
        </p:spPr>
        <p:txBody>
          <a:bodyPr>
            <a:normAutofit fontScale="92500" lnSpcReduction="20000"/>
          </a:bodyPr>
          <a:lstStyle/>
          <a:p>
            <a:pPr eaLnBrk="1" hangingPunct="1"/>
            <a:r>
              <a:rPr lang="en-PH" altLang="en-US" sz="2400" dirty="0">
                <a:latin typeface="+mj-lt"/>
              </a:rPr>
              <a:t>First responders may follow the steps listed below to guide their handling of digital evidence at an electronic crime scene:</a:t>
            </a:r>
          </a:p>
          <a:p>
            <a:pPr marL="1028700" lvl="2" indent="-342900" algn="just" eaLnBrk="1" hangingPunct="1">
              <a:spcBef>
                <a:spcPts val="1000"/>
              </a:spcBef>
              <a:buFont typeface="Arial" panose="020B0604020202020204" pitchFamily="34" charset="0"/>
              <a:buChar char="•"/>
            </a:pPr>
            <a:r>
              <a:rPr lang="en-PH" altLang="en-US" dirty="0">
                <a:latin typeface="+mj-lt"/>
              </a:rPr>
              <a:t>Recognize, identify, seize and secure all digital evidence at the scene.</a:t>
            </a:r>
          </a:p>
          <a:p>
            <a:pPr marL="1028700" lvl="2" indent="-342900" algn="just" eaLnBrk="1" hangingPunct="1">
              <a:spcBef>
                <a:spcPts val="1000"/>
              </a:spcBef>
              <a:buFont typeface="Arial" panose="020B0604020202020204" pitchFamily="34" charset="0"/>
              <a:buChar char="•"/>
            </a:pPr>
            <a:r>
              <a:rPr lang="en-PH" altLang="en-US" dirty="0">
                <a:latin typeface="+mj-lt"/>
              </a:rPr>
              <a:t>Document the entire scene and the specific location of the evidence found.</a:t>
            </a:r>
          </a:p>
          <a:p>
            <a:pPr marL="1028700" lvl="2" indent="-342900" algn="just" eaLnBrk="1" hangingPunct="1">
              <a:spcBef>
                <a:spcPts val="1000"/>
              </a:spcBef>
              <a:buFont typeface="Arial" panose="020B0604020202020204" pitchFamily="34" charset="0"/>
              <a:buChar char="•"/>
            </a:pPr>
            <a:r>
              <a:rPr lang="en-PH" altLang="en-US" dirty="0">
                <a:latin typeface="+mj-lt"/>
              </a:rPr>
              <a:t>Collect, label, and preserve the digital evidence</a:t>
            </a:r>
          </a:p>
          <a:p>
            <a:pPr marL="1028700" lvl="2" indent="-342900" algn="just" eaLnBrk="1" hangingPunct="1">
              <a:spcBef>
                <a:spcPts val="1000"/>
              </a:spcBef>
              <a:buFont typeface="Arial" panose="020B0604020202020204" pitchFamily="34" charset="0"/>
              <a:buChar char="•"/>
            </a:pPr>
            <a:r>
              <a:rPr lang="en-PH" altLang="en-US" dirty="0">
                <a:latin typeface="+mj-lt"/>
              </a:rPr>
              <a:t>Package and transport digital evidence in a secure manner</a:t>
            </a:r>
          </a:p>
          <a:p>
            <a:pPr marL="685800" lvl="2" algn="just" eaLnBrk="1" hangingPunct="1">
              <a:spcBef>
                <a:spcPts val="1000"/>
              </a:spcBef>
            </a:pPr>
            <a:endParaRPr lang="en-PH" altLang="en-US" dirty="0">
              <a:latin typeface="+mj-lt"/>
            </a:endParaRPr>
          </a:p>
          <a:p>
            <a:pPr eaLnBrk="1" hangingPunct="1"/>
            <a:r>
              <a:rPr lang="en-PH" altLang="en-US" sz="2400" b="1" dirty="0">
                <a:latin typeface="+mj-lt"/>
              </a:rPr>
              <a:t>Before collecting evidence at a crime scene, first responders should ensure that –</a:t>
            </a:r>
          </a:p>
          <a:p>
            <a:pPr marL="1028700" lvl="2" indent="-342900" eaLnBrk="1" hangingPunct="1">
              <a:spcBef>
                <a:spcPts val="1000"/>
              </a:spcBef>
              <a:buFont typeface="Arial" panose="020B0604020202020204" pitchFamily="34" charset="0"/>
              <a:buChar char="•"/>
            </a:pPr>
            <a:r>
              <a:rPr lang="en-PH" altLang="en-US" dirty="0">
                <a:latin typeface="+mj-lt"/>
              </a:rPr>
              <a:t>Legal authority exists to seize evidence. </a:t>
            </a:r>
          </a:p>
          <a:p>
            <a:pPr marL="1028700" lvl="2" indent="-342900" eaLnBrk="1" hangingPunct="1">
              <a:spcBef>
                <a:spcPts val="1000"/>
              </a:spcBef>
              <a:buFont typeface="Arial" panose="020B0604020202020204" pitchFamily="34" charset="0"/>
              <a:buChar char="•"/>
            </a:pPr>
            <a:r>
              <a:rPr lang="en-PH" altLang="en-US" dirty="0">
                <a:latin typeface="+mj-lt"/>
              </a:rPr>
              <a:t>The scene has been secured and documented. </a:t>
            </a:r>
          </a:p>
          <a:p>
            <a:pPr marL="1028700" lvl="2" indent="-342900" eaLnBrk="1" hangingPunct="1">
              <a:spcBef>
                <a:spcPts val="1000"/>
              </a:spcBef>
              <a:buFont typeface="Arial" panose="020B0604020202020204" pitchFamily="34" charset="0"/>
              <a:buChar char="•"/>
            </a:pPr>
            <a:r>
              <a:rPr lang="en-PH" altLang="en-US" dirty="0">
                <a:latin typeface="+mj-lt"/>
              </a:rPr>
              <a:t>Appropriate personal protective equipment is used. </a:t>
            </a:r>
          </a:p>
          <a:p>
            <a:pPr lvl="1" eaLnBrk="1" hangingPunct="1"/>
            <a:endParaRPr lang="en-PH" altLang="en-US" dirty="0">
              <a:latin typeface="+mj-lt"/>
            </a:endParaRPr>
          </a:p>
        </p:txBody>
      </p:sp>
      <p:sp>
        <p:nvSpPr>
          <p:cNvPr id="3" name="Date Placeholder 2">
            <a:extLst>
              <a:ext uri="{FF2B5EF4-FFF2-40B4-BE49-F238E27FC236}">
                <a16:creationId xmlns:a16="http://schemas.microsoft.com/office/drawing/2014/main" id="{8561EC2E-DF07-48A3-92A7-4EE7A34F0ED1}"/>
              </a:ext>
            </a:extLst>
          </p:cNvPr>
          <p:cNvSpPr>
            <a:spLocks noGrp="1"/>
          </p:cNvSpPr>
          <p:nvPr>
            <p:ph type="dt" sz="quarter" idx="4294967295"/>
          </p:nvPr>
        </p:nvSpPr>
        <p:spPr>
          <a:xfrm>
            <a:off x="0" y="6356350"/>
            <a:ext cx="2743200" cy="365125"/>
          </a:xfrm>
          <a:prstGeom prst="rect">
            <a:avLst/>
          </a:prstGeom>
        </p:spPr>
        <p:txBody>
          <a:bodyPr/>
          <a:lstStyle/>
          <a:p>
            <a:pPr>
              <a:defRPr/>
            </a:pPr>
            <a:fld id="{EED78AD3-D314-4479-BAA0-4E1F8A559173}"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5EBE53E0-D2E2-4A11-B9CF-8594F5D4BBE4}"/>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8F15A9-EEB1-44A4-A07E-FE341A9E6A1A}" type="slidenum">
              <a:rPr lang="en-PH" altLang="en-US" sz="1400" b="1">
                <a:solidFill>
                  <a:srgbClr val="898989"/>
                </a:solidFill>
                <a:latin typeface="Arial Black" panose="020B0A04020102020204" pitchFamily="34" charset="0"/>
              </a:rPr>
              <a:pPr/>
              <a:t>10</a:t>
            </a:fld>
            <a:endParaRPr lang="en-PH" altLang="en-US" sz="1400" b="1">
              <a:solidFill>
                <a:srgbClr val="898989"/>
              </a:solidFill>
              <a:latin typeface="Arial Black" panose="020B0A04020102020204" pitchFamily="34" charset="0"/>
            </a:endParaRPr>
          </a:p>
        </p:txBody>
      </p:sp>
      <p:pic>
        <p:nvPicPr>
          <p:cNvPr id="12294" name="Picture 8" descr="&lt;strong&gt;Digital&lt;/strong&gt; &lt;strong&gt;forensics&lt;/strong&gt; - Wikipedia">
            <a:extLst>
              <a:ext uri="{FF2B5EF4-FFF2-40B4-BE49-F238E27FC236}">
                <a16:creationId xmlns:a16="http://schemas.microsoft.com/office/drawing/2014/main" id="{C021D3F3-D1A3-47C5-AC71-C8594053A2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2463" y="2627313"/>
            <a:ext cx="217805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9" descr="... no code of ethics to govern &lt;strong&gt;digital&lt;/strong&gt; &lt;strong&gt;forensics&lt;/strong&gt; – and we need one">
            <a:extLst>
              <a:ext uri="{FF2B5EF4-FFF2-40B4-BE49-F238E27FC236}">
                <a16:creationId xmlns:a16="http://schemas.microsoft.com/office/drawing/2014/main" id="{71447059-3EB5-4F5A-9675-B85F4302A5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2463" y="4468813"/>
            <a:ext cx="21780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79E5-C04D-4273-8049-F6394901ABA8}"/>
              </a:ext>
            </a:extLst>
          </p:cNvPr>
          <p:cNvSpPr>
            <a:spLocks noGrp="1"/>
          </p:cNvSpPr>
          <p:nvPr>
            <p:ph type="title"/>
          </p:nvPr>
        </p:nvSpPr>
        <p:spPr>
          <a:xfrm>
            <a:off x="254977" y="702293"/>
            <a:ext cx="11479823" cy="838200"/>
          </a:xfrm>
        </p:spPr>
        <p:txBody>
          <a:bodyPr rtlCol="0">
            <a:normAutofit/>
          </a:bodyPr>
          <a:lstStyle/>
          <a:p>
            <a:pPr eaLnBrk="1" fontAlgn="auto" hangingPunct="1">
              <a:spcAft>
                <a:spcPts val="0"/>
              </a:spcAft>
              <a:defRPr/>
            </a:pPr>
            <a:r>
              <a:rPr lang="en-PH" sz="3600" b="1" spc="300" dirty="0"/>
              <a:t>First thing to be done at the crime scene</a:t>
            </a:r>
          </a:p>
        </p:txBody>
      </p:sp>
      <p:sp>
        <p:nvSpPr>
          <p:cNvPr id="3" name="Content Placeholder 2">
            <a:extLst>
              <a:ext uri="{FF2B5EF4-FFF2-40B4-BE49-F238E27FC236}">
                <a16:creationId xmlns:a16="http://schemas.microsoft.com/office/drawing/2014/main" id="{6D09BBEB-B925-40B5-97A6-7C3690A2B197}"/>
              </a:ext>
            </a:extLst>
          </p:cNvPr>
          <p:cNvSpPr>
            <a:spLocks noGrp="1"/>
          </p:cNvSpPr>
          <p:nvPr>
            <p:ph idx="1"/>
          </p:nvPr>
        </p:nvSpPr>
        <p:spPr>
          <a:xfrm>
            <a:off x="498475" y="1687391"/>
            <a:ext cx="9885239" cy="4361717"/>
          </a:xfrm>
        </p:spPr>
        <p:txBody>
          <a:bodyPr rtlCol="0">
            <a:normAutofit fontScale="77500" lnSpcReduction="20000"/>
          </a:bodyPr>
          <a:lstStyle/>
          <a:p>
            <a:pPr eaLnBrk="1" fontAlgn="auto" hangingPunct="1">
              <a:spcAft>
                <a:spcPts val="0"/>
              </a:spcAft>
              <a:defRPr/>
            </a:pPr>
            <a:r>
              <a:rPr lang="en-PH" sz="4000" dirty="0">
                <a:latin typeface="+mj-lt"/>
              </a:rPr>
              <a:t>When seizing a stand alone computer at the crime scene:</a:t>
            </a:r>
          </a:p>
          <a:p>
            <a:pPr lvl="1" eaLnBrk="1" fontAlgn="auto" hangingPunct="1">
              <a:spcAft>
                <a:spcPts val="0"/>
              </a:spcAft>
              <a:defRPr/>
            </a:pPr>
            <a:r>
              <a:rPr lang="en-PH" sz="4000" dirty="0">
                <a:latin typeface="+mj-lt"/>
              </a:rPr>
              <a:t>If the computer is “POWERED OFF”, do not turn it ON(turning it “OFF” could activate lockout feature)</a:t>
            </a:r>
          </a:p>
          <a:p>
            <a:pPr marL="457200" lvl="1" indent="0" algn="just" eaLnBrk="1" fontAlgn="auto" hangingPunct="1">
              <a:spcAft>
                <a:spcPts val="0"/>
              </a:spcAft>
              <a:buFont typeface="Arial" panose="020B0604020202020204" pitchFamily="34" charset="0"/>
              <a:buNone/>
              <a:defRPr/>
            </a:pPr>
            <a:endParaRPr lang="en-PH" sz="4000" dirty="0">
              <a:latin typeface="+mj-lt"/>
            </a:endParaRPr>
          </a:p>
          <a:p>
            <a:pPr lvl="1" eaLnBrk="1" fontAlgn="auto" hangingPunct="1">
              <a:spcAft>
                <a:spcPts val="0"/>
              </a:spcAft>
              <a:defRPr/>
            </a:pPr>
            <a:r>
              <a:rPr lang="en-PH" sz="4000" dirty="0">
                <a:latin typeface="+mj-lt"/>
              </a:rPr>
              <a:t>If the computer is “POWERED ON”, do not turn it OFF and do not allow any suspect or associate to touch it(turning it “ON” could alter evidence on device)</a:t>
            </a:r>
            <a:br>
              <a:rPr lang="en-PH" sz="4000" dirty="0">
                <a:latin typeface="+mj-lt"/>
              </a:rPr>
            </a:br>
            <a:endParaRPr lang="en-PH" sz="4000" dirty="0">
              <a:latin typeface="+mj-lt"/>
            </a:endParaRPr>
          </a:p>
        </p:txBody>
      </p:sp>
      <p:sp>
        <p:nvSpPr>
          <p:cNvPr id="4" name="Date Placeholder 3">
            <a:extLst>
              <a:ext uri="{FF2B5EF4-FFF2-40B4-BE49-F238E27FC236}">
                <a16:creationId xmlns:a16="http://schemas.microsoft.com/office/drawing/2014/main" id="{9F4CA111-10F5-4465-9C4E-525E354DDA55}"/>
              </a:ext>
            </a:extLst>
          </p:cNvPr>
          <p:cNvSpPr>
            <a:spLocks noGrp="1"/>
          </p:cNvSpPr>
          <p:nvPr>
            <p:ph type="dt" sz="quarter" idx="4294967295"/>
          </p:nvPr>
        </p:nvSpPr>
        <p:spPr>
          <a:xfrm>
            <a:off x="0" y="6356350"/>
            <a:ext cx="2743200" cy="365125"/>
          </a:xfrm>
          <a:prstGeom prst="rect">
            <a:avLst/>
          </a:prstGeom>
        </p:spPr>
        <p:txBody>
          <a:bodyPr/>
          <a:lstStyle/>
          <a:p>
            <a:pPr>
              <a:defRPr/>
            </a:pPr>
            <a:fld id="{1F8A1135-CA72-41E4-BDA8-2F04B89E73CB}"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75307647-59D2-46DE-B4FA-79B3322DC376}"/>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43B4EB3-F5E4-409A-AFEB-2C2CD2DC69A3}" type="slidenum">
              <a:rPr lang="en-PH" altLang="en-US" sz="1400" b="1">
                <a:solidFill>
                  <a:srgbClr val="898989"/>
                </a:solidFill>
                <a:latin typeface="Arial Black" panose="020B0A04020102020204" pitchFamily="34" charset="0"/>
              </a:rPr>
              <a:pPr/>
              <a:t>11</a:t>
            </a:fld>
            <a:endParaRPr lang="en-PH" altLang="en-US" sz="1400" b="1">
              <a:solidFill>
                <a:srgbClr val="898989"/>
              </a:solidFill>
              <a:latin typeface="Arial Black" panose="020B0A04020102020204" pitchFamily="34" charset="0"/>
            </a:endParaRPr>
          </a:p>
        </p:txBody>
      </p:sp>
      <p:pic>
        <p:nvPicPr>
          <p:cNvPr id="13318" name="Picture 7" descr="Free illustration: &lt;strong&gt;Off&lt;/strong&gt;, Button, Press, Icon, Symbol - Free Image on ...">
            <a:extLst>
              <a:ext uri="{FF2B5EF4-FFF2-40B4-BE49-F238E27FC236}">
                <a16:creationId xmlns:a16="http://schemas.microsoft.com/office/drawing/2014/main" id="{7ED3A021-D4B0-45E4-B1E0-CF1D566962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3714" y="2533710"/>
            <a:ext cx="10175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lt;strong&gt;Power&lt;/strong&gt; On/Off Switch red 2 by TzeenieWheenie">
            <a:extLst>
              <a:ext uri="{FF2B5EF4-FFF2-40B4-BE49-F238E27FC236}">
                <a16:creationId xmlns:a16="http://schemas.microsoft.com/office/drawing/2014/main" id="{25396663-2542-4BF9-8065-95FC83669F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3895" y="4408091"/>
            <a:ext cx="6572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5E68-A71F-4B90-A34D-8C1F3158CDB5}"/>
              </a:ext>
            </a:extLst>
          </p:cNvPr>
          <p:cNvSpPr>
            <a:spLocks noGrp="1"/>
          </p:cNvSpPr>
          <p:nvPr>
            <p:ph type="title"/>
          </p:nvPr>
        </p:nvSpPr>
        <p:spPr/>
        <p:txBody>
          <a:bodyPr rtlCol="0">
            <a:normAutofit fontScale="90000"/>
          </a:bodyPr>
          <a:lstStyle/>
          <a:p>
            <a:pPr eaLnBrk="1" fontAlgn="auto" hangingPunct="1">
              <a:spcAft>
                <a:spcPts val="0"/>
              </a:spcAft>
              <a:defRPr/>
            </a:pPr>
            <a:r>
              <a:rPr lang="en-PH" sz="3200" b="1" spc="300" dirty="0"/>
              <a:t>Tools and Materials for Collecting Digital Evidence</a:t>
            </a:r>
          </a:p>
        </p:txBody>
      </p:sp>
      <p:sp>
        <p:nvSpPr>
          <p:cNvPr id="14339" name="Content Placeholder 2">
            <a:extLst>
              <a:ext uri="{FF2B5EF4-FFF2-40B4-BE49-F238E27FC236}">
                <a16:creationId xmlns:a16="http://schemas.microsoft.com/office/drawing/2014/main" id="{16493992-9EB3-4492-AA98-C49442E6F922}"/>
              </a:ext>
            </a:extLst>
          </p:cNvPr>
          <p:cNvSpPr>
            <a:spLocks noGrp="1"/>
          </p:cNvSpPr>
          <p:nvPr>
            <p:ph idx="1"/>
          </p:nvPr>
        </p:nvSpPr>
        <p:spPr>
          <a:xfrm>
            <a:off x="874186" y="1687391"/>
            <a:ext cx="5498620" cy="4720787"/>
          </a:xfrm>
        </p:spPr>
        <p:txBody>
          <a:bodyPr>
            <a:noAutofit/>
          </a:bodyPr>
          <a:lstStyle/>
          <a:p>
            <a:pPr eaLnBrk="1" hangingPunct="1"/>
            <a:r>
              <a:rPr lang="en-PH" altLang="en-US" sz="1800" dirty="0">
                <a:latin typeface="+mj-lt"/>
              </a:rPr>
              <a:t>Aside from tools for processing crime scenes in general, first responders should have the following items in their digital evidence collection toolkit:</a:t>
            </a:r>
          </a:p>
          <a:p>
            <a:pPr lvl="1" eaLnBrk="1" hangingPunct="1"/>
            <a:r>
              <a:rPr lang="en-PH" altLang="en-US" sz="1800" dirty="0">
                <a:latin typeface="+mj-lt"/>
              </a:rPr>
              <a:t>Cameras(photo and video)</a:t>
            </a:r>
          </a:p>
          <a:p>
            <a:pPr lvl="1" eaLnBrk="1" hangingPunct="1"/>
            <a:r>
              <a:rPr lang="en-PH" altLang="en-US" sz="1800" dirty="0">
                <a:latin typeface="+mj-lt"/>
              </a:rPr>
              <a:t>Cardboard boxes</a:t>
            </a:r>
          </a:p>
          <a:p>
            <a:pPr lvl="1" eaLnBrk="1" hangingPunct="1"/>
            <a:r>
              <a:rPr lang="en-PH" altLang="en-US" sz="1800" dirty="0">
                <a:latin typeface="+mj-lt"/>
              </a:rPr>
              <a:t>Notepads</a:t>
            </a:r>
          </a:p>
          <a:p>
            <a:pPr lvl="1" eaLnBrk="1" hangingPunct="1"/>
            <a:r>
              <a:rPr lang="en-PH" altLang="en-US" sz="1800" dirty="0">
                <a:latin typeface="+mj-lt"/>
              </a:rPr>
              <a:t>Gloves</a:t>
            </a:r>
          </a:p>
          <a:p>
            <a:pPr lvl="1" eaLnBrk="1" hangingPunct="1"/>
            <a:r>
              <a:rPr lang="en-PH" altLang="en-US" sz="1800" dirty="0">
                <a:latin typeface="+mj-lt"/>
              </a:rPr>
              <a:t>Evidence inventory logs</a:t>
            </a:r>
          </a:p>
          <a:p>
            <a:pPr lvl="1" eaLnBrk="1" hangingPunct="1"/>
            <a:r>
              <a:rPr lang="en-PH" altLang="en-US" sz="1800" dirty="0">
                <a:latin typeface="+mj-lt"/>
              </a:rPr>
              <a:t>Evidence tape</a:t>
            </a:r>
          </a:p>
          <a:p>
            <a:pPr lvl="1" eaLnBrk="1" hangingPunct="1"/>
            <a:r>
              <a:rPr lang="en-PH" altLang="en-US" sz="1800" dirty="0">
                <a:latin typeface="+mj-lt"/>
              </a:rPr>
              <a:t>Evidence stickers, labels, or tags</a:t>
            </a:r>
          </a:p>
          <a:p>
            <a:pPr lvl="1" eaLnBrk="1" hangingPunct="1"/>
            <a:r>
              <a:rPr lang="en-PH" altLang="en-US" sz="1800" dirty="0">
                <a:latin typeface="+mj-lt"/>
              </a:rPr>
              <a:t>Crime scene tape</a:t>
            </a:r>
          </a:p>
          <a:p>
            <a:pPr lvl="1" eaLnBrk="1" hangingPunct="1"/>
            <a:r>
              <a:rPr lang="en-PH" altLang="en-US" sz="1800" dirty="0">
                <a:latin typeface="+mj-lt"/>
              </a:rPr>
              <a:t>Antistatic bags</a:t>
            </a:r>
          </a:p>
          <a:p>
            <a:pPr lvl="1" eaLnBrk="1" hangingPunct="1"/>
            <a:r>
              <a:rPr lang="en-PH" altLang="en-US" sz="1800" dirty="0">
                <a:latin typeface="+mj-lt"/>
              </a:rPr>
              <a:t>Permanent markers</a:t>
            </a:r>
          </a:p>
          <a:p>
            <a:pPr lvl="1" eaLnBrk="1" hangingPunct="1"/>
            <a:r>
              <a:rPr lang="en-PH" altLang="en-US" sz="1800" dirty="0">
                <a:latin typeface="+mj-lt"/>
              </a:rPr>
              <a:t>Nonmagnetic tools</a:t>
            </a:r>
          </a:p>
          <a:p>
            <a:pPr lvl="1" eaLnBrk="1" hangingPunct="1"/>
            <a:endParaRPr lang="en-PH" altLang="en-US" sz="1800" dirty="0">
              <a:latin typeface="+mj-lt"/>
            </a:endParaRPr>
          </a:p>
          <a:p>
            <a:pPr lvl="1" eaLnBrk="1" hangingPunct="1"/>
            <a:endParaRPr lang="en-PH" altLang="en-US" sz="1800" dirty="0">
              <a:latin typeface="+mj-lt"/>
            </a:endParaRPr>
          </a:p>
        </p:txBody>
      </p:sp>
      <p:pic>
        <p:nvPicPr>
          <p:cNvPr id="14342" name="Picture 5" descr="File:Canon XM2-GL2 Camcorder.jpg - Wikipedia, the free encyclopedia">
            <a:extLst>
              <a:ext uri="{FF2B5EF4-FFF2-40B4-BE49-F238E27FC236}">
                <a16:creationId xmlns:a16="http://schemas.microsoft.com/office/drawing/2014/main" id="{D909B43B-DEFA-444C-A916-22E3A70F78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9030" y="2739808"/>
            <a:ext cx="159067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This is a full implementation of a Foswiki store that uses nothing ...">
            <a:extLst>
              <a:ext uri="{FF2B5EF4-FFF2-40B4-BE49-F238E27FC236}">
                <a16:creationId xmlns:a16="http://schemas.microsoft.com/office/drawing/2014/main" id="{9C682B1F-7E6B-41A6-93D7-77A7EF3621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2703758"/>
            <a:ext cx="154622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descr="No higher resolution available.">
            <a:extLst>
              <a:ext uri="{FF2B5EF4-FFF2-40B4-BE49-F238E27FC236}">
                <a16:creationId xmlns:a16="http://schemas.microsoft.com/office/drawing/2014/main" id="{AE469974-767C-4DF4-86BF-3FDF27D864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58425" y="2702840"/>
            <a:ext cx="14763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8" descr="concerns that I've decided to regularly wear medical-grade &lt;strong&gt;gloves&lt;/strong&gt; ...">
            <a:extLst>
              <a:ext uri="{FF2B5EF4-FFF2-40B4-BE49-F238E27FC236}">
                <a16:creationId xmlns:a16="http://schemas.microsoft.com/office/drawing/2014/main" id="{DF99833E-A924-41EF-A210-DADDBE20EF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6300" y="4053133"/>
            <a:ext cx="15462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9" descr="&lt;strong&gt;Inventory&lt;/strong&gt;-of-Effects-at-Hiddlefaulds_1840_p1-ed_300dpi">
            <a:extLst>
              <a:ext uri="{FF2B5EF4-FFF2-40B4-BE49-F238E27FC236}">
                <a16:creationId xmlns:a16="http://schemas.microsoft.com/office/drawing/2014/main" id="{1EE8CD3F-97A4-487A-BFBC-CA4F265D23B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258425" y="4047452"/>
            <a:ext cx="14763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0" descr="&lt;strong&gt;evidence tape&lt;/strong&gt;">
            <a:extLst>
              <a:ext uri="{FF2B5EF4-FFF2-40B4-BE49-F238E27FC236}">
                <a16:creationId xmlns:a16="http://schemas.microsoft.com/office/drawing/2014/main" id="{6AA1D2CA-527A-4550-80BC-F6C23307AA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49030" y="4089183"/>
            <a:ext cx="15906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1" descr="Original file ‎ (SVG file, nominally 225 × 430 pixels, file size ...">
            <a:extLst>
              <a:ext uri="{FF2B5EF4-FFF2-40B4-BE49-F238E27FC236}">
                <a16:creationId xmlns:a16="http://schemas.microsoft.com/office/drawing/2014/main" id="{DE9DDD23-0746-4938-A8BE-19CED278160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258425" y="5417465"/>
            <a:ext cx="14636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2" descr="&lt;strong&gt;Crime&lt;/strong&gt; &lt;strong&gt;scene&lt;/strong&gt; - Wikipedia">
            <a:extLst>
              <a:ext uri="{FF2B5EF4-FFF2-40B4-BE49-F238E27FC236}">
                <a16:creationId xmlns:a16="http://schemas.microsoft.com/office/drawing/2014/main" id="{5372C653-02ED-4A0F-8AF0-BFD5D0DCEB0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96300" y="5445371"/>
            <a:ext cx="15462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13" descr="&lt;strong&gt;Anti-static Bag&lt;/strong&gt;">
            <a:extLst>
              <a:ext uri="{FF2B5EF4-FFF2-40B4-BE49-F238E27FC236}">
                <a16:creationId xmlns:a16="http://schemas.microsoft.com/office/drawing/2014/main" id="{C1F5FF79-2498-4385-8571-73EF11BA7F7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49030" y="5481421"/>
            <a:ext cx="15906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4" descr="Description Coloured sharpie &lt;strong&gt;markers&lt;/strong&gt;.jpg">
            <a:extLst>
              <a:ext uri="{FF2B5EF4-FFF2-40B4-BE49-F238E27FC236}">
                <a16:creationId xmlns:a16="http://schemas.microsoft.com/office/drawing/2014/main" id="{65DEE81B-0D15-4295-88A2-84B2401EB6E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599699" y="1566138"/>
            <a:ext cx="1547812"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5" descr="Brass &lt;strong&gt;non-magnetic&lt;/strong&gt; feeler gauges">
            <a:extLst>
              <a:ext uri="{FF2B5EF4-FFF2-40B4-BE49-F238E27FC236}">
                <a16:creationId xmlns:a16="http://schemas.microsoft.com/office/drawing/2014/main" id="{4D7572A5-F43D-4A3B-BAE8-1F3E0C7DB6B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530267" y="1606620"/>
            <a:ext cx="1547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BE59-8C09-4A23-BB61-B78698CA5E43}"/>
              </a:ext>
            </a:extLst>
          </p:cNvPr>
          <p:cNvSpPr>
            <a:spLocks noGrp="1"/>
          </p:cNvSpPr>
          <p:nvPr>
            <p:ph type="title"/>
          </p:nvPr>
        </p:nvSpPr>
        <p:spPr>
          <a:xfrm>
            <a:off x="281354" y="702293"/>
            <a:ext cx="11453446" cy="838200"/>
          </a:xfrm>
        </p:spPr>
        <p:txBody>
          <a:bodyPr/>
          <a:lstStyle/>
          <a:p>
            <a:pPr eaLnBrk="1" fontAlgn="auto" hangingPunct="1">
              <a:spcAft>
                <a:spcPts val="0"/>
              </a:spcAft>
              <a:defRPr/>
            </a:pPr>
            <a:r>
              <a:rPr lang="en-PH" sz="3200" b="1" spc="300" dirty="0"/>
              <a:t>Acquisition/Preservation(2)</a:t>
            </a:r>
          </a:p>
        </p:txBody>
      </p:sp>
      <p:sp>
        <p:nvSpPr>
          <p:cNvPr id="15363" name="Content Placeholder 2">
            <a:extLst>
              <a:ext uri="{FF2B5EF4-FFF2-40B4-BE49-F238E27FC236}">
                <a16:creationId xmlns:a16="http://schemas.microsoft.com/office/drawing/2014/main" id="{14DE3A21-CDE5-4D1C-B9E8-771939D61C2A}"/>
              </a:ext>
            </a:extLst>
          </p:cNvPr>
          <p:cNvSpPr>
            <a:spLocks noGrp="1"/>
          </p:cNvSpPr>
          <p:nvPr>
            <p:ph idx="1"/>
          </p:nvPr>
        </p:nvSpPr>
        <p:spPr>
          <a:xfrm>
            <a:off x="874185" y="1687391"/>
            <a:ext cx="6898215" cy="4720787"/>
          </a:xfrm>
        </p:spPr>
        <p:txBody>
          <a:bodyPr>
            <a:normAutofit fontScale="92500" lnSpcReduction="10000"/>
          </a:bodyPr>
          <a:lstStyle/>
          <a:p>
            <a:pPr algn="just" eaLnBrk="1" hangingPunct="1"/>
            <a:r>
              <a:rPr lang="en-PH" altLang="en-US" sz="2000" dirty="0">
                <a:latin typeface="+mj-lt"/>
              </a:rPr>
              <a:t>Taking images of the drives/partition belonged to the identified system.</a:t>
            </a:r>
          </a:p>
          <a:p>
            <a:pPr algn="just" eaLnBrk="1" hangingPunct="1"/>
            <a:r>
              <a:rPr lang="en-PH" altLang="en-US" sz="2000" dirty="0">
                <a:latin typeface="+mj-lt"/>
              </a:rPr>
              <a:t>Physically or remotely obtaining possession of the computer and external physical storage devices.</a:t>
            </a:r>
          </a:p>
          <a:p>
            <a:pPr algn="just" eaLnBrk="1" hangingPunct="1"/>
            <a:r>
              <a:rPr lang="en-PH" altLang="en-US" sz="2000" dirty="0">
                <a:latin typeface="+mj-lt"/>
              </a:rPr>
              <a:t>Imaging is a bit for bit copy of the original evidence.</a:t>
            </a:r>
          </a:p>
          <a:p>
            <a:pPr algn="just" eaLnBrk="1" hangingPunct="1"/>
            <a:r>
              <a:rPr lang="en-PH" altLang="en-US" sz="2000" dirty="0">
                <a:latin typeface="+mj-lt"/>
              </a:rPr>
              <a:t>It is much different than a simple copy and paste, because it maintains file structure present on the disk.</a:t>
            </a:r>
          </a:p>
          <a:p>
            <a:pPr algn="just" eaLnBrk="1" hangingPunct="1"/>
            <a:r>
              <a:rPr lang="en-PH" altLang="en-US" sz="2000" dirty="0">
                <a:latin typeface="+mj-lt"/>
              </a:rPr>
              <a:t>Imaging can be time consuming process for a digital investigation, it is a step that cannot be avoided.</a:t>
            </a:r>
          </a:p>
          <a:p>
            <a:pPr eaLnBrk="1" hangingPunct="1"/>
            <a:r>
              <a:rPr lang="en-PH" altLang="en-US" sz="2000" dirty="0">
                <a:latin typeface="+mj-lt"/>
              </a:rPr>
              <a:t>Reasons why digital evidence needs to be imaged.</a:t>
            </a:r>
          </a:p>
          <a:p>
            <a:pPr lvl="1" eaLnBrk="1" hangingPunct="1"/>
            <a:r>
              <a:rPr lang="en-PH" altLang="en-US" sz="1600" dirty="0">
                <a:latin typeface="+mj-lt"/>
              </a:rPr>
              <a:t>Most important reason is to uphold the integrity of the original media that was seized from the crime scene or suspect</a:t>
            </a:r>
          </a:p>
          <a:p>
            <a:pPr lvl="1" eaLnBrk="1" hangingPunct="1"/>
            <a:r>
              <a:rPr lang="en-PH" altLang="en-US" sz="1600" dirty="0">
                <a:latin typeface="+mj-lt"/>
              </a:rPr>
              <a:t>Allows investigator to add multiple evidence items to a single analysis tool</a:t>
            </a:r>
          </a:p>
          <a:p>
            <a:pPr lvl="1" eaLnBrk="1" hangingPunct="1"/>
            <a:r>
              <a:rPr lang="en-PH" altLang="en-US" sz="1600" dirty="0">
                <a:latin typeface="+mj-lt"/>
              </a:rPr>
              <a:t>Allows investigator to process all of the digital evidence for a case at one time, which will speed up the analysis process</a:t>
            </a:r>
          </a:p>
        </p:txBody>
      </p:sp>
      <p:sp>
        <p:nvSpPr>
          <p:cNvPr id="5" name="Slide Number Placeholder 4">
            <a:extLst>
              <a:ext uri="{FF2B5EF4-FFF2-40B4-BE49-F238E27FC236}">
                <a16:creationId xmlns:a16="http://schemas.microsoft.com/office/drawing/2014/main" id="{4C35654E-03FE-4282-BD47-354D115CA55B}"/>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FEE639F-2921-4F97-8868-E3A1AC68CD6C}" type="slidenum">
              <a:rPr lang="en-PH" altLang="en-US" sz="1400" b="1">
                <a:solidFill>
                  <a:srgbClr val="898989"/>
                </a:solidFill>
                <a:latin typeface="Arial Black" panose="020B0A04020102020204" pitchFamily="34" charset="0"/>
              </a:rPr>
              <a:pPr/>
              <a:t>13</a:t>
            </a:fld>
            <a:endParaRPr lang="en-PH" altLang="en-US" sz="1400" b="1">
              <a:solidFill>
                <a:srgbClr val="898989"/>
              </a:solidFill>
              <a:latin typeface="Arial Black" panose="020B0A04020102020204" pitchFamily="34" charset="0"/>
            </a:endParaRPr>
          </a:p>
        </p:txBody>
      </p:sp>
      <p:pic>
        <p:nvPicPr>
          <p:cNvPr id="15366" name="Picture 5" descr="... - What are some of the tools used in Computer &lt;strong&gt;Forensics&lt;/strong&gt;">
            <a:extLst>
              <a:ext uri="{FF2B5EF4-FFF2-40B4-BE49-F238E27FC236}">
                <a16:creationId xmlns:a16="http://schemas.microsoft.com/office/drawing/2014/main" id="{66D7B724-79C2-4546-AD09-8575BAC38B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2646" y="1561400"/>
            <a:ext cx="3285169" cy="248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lt;strong&gt;EnCase&lt;/strong&gt; Forensic Logo">
            <a:extLst>
              <a:ext uri="{FF2B5EF4-FFF2-40B4-BE49-F238E27FC236}">
                <a16:creationId xmlns:a16="http://schemas.microsoft.com/office/drawing/2014/main" id="{489E1799-2554-4FBE-9CF5-B01EDAA899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37330" y="4655967"/>
            <a:ext cx="2540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9412-4B1A-4779-B2D0-51F8793CF282}"/>
              </a:ext>
            </a:extLst>
          </p:cNvPr>
          <p:cNvSpPr>
            <a:spLocks noGrp="1"/>
          </p:cNvSpPr>
          <p:nvPr>
            <p:ph type="title"/>
          </p:nvPr>
        </p:nvSpPr>
        <p:spPr/>
        <p:txBody>
          <a:bodyPr/>
          <a:lstStyle/>
          <a:p>
            <a:pPr>
              <a:defRPr/>
            </a:pPr>
            <a:r>
              <a:rPr lang="en-PH" sz="3200" b="1" spc="300" dirty="0"/>
              <a:t>Number of Images Needed</a:t>
            </a:r>
          </a:p>
        </p:txBody>
      </p:sp>
      <p:sp>
        <p:nvSpPr>
          <p:cNvPr id="16387" name="Content Placeholder 2">
            <a:extLst>
              <a:ext uri="{FF2B5EF4-FFF2-40B4-BE49-F238E27FC236}">
                <a16:creationId xmlns:a16="http://schemas.microsoft.com/office/drawing/2014/main" id="{7C9ACB63-D48A-4DE4-810C-A7F1D9AB8B24}"/>
              </a:ext>
            </a:extLst>
          </p:cNvPr>
          <p:cNvSpPr>
            <a:spLocks noGrp="1"/>
          </p:cNvSpPr>
          <p:nvPr>
            <p:ph idx="1"/>
          </p:nvPr>
        </p:nvSpPr>
        <p:spPr>
          <a:xfrm>
            <a:off x="874185" y="1687391"/>
            <a:ext cx="8574615" cy="4720787"/>
          </a:xfrm>
        </p:spPr>
        <p:txBody>
          <a:bodyPr>
            <a:normAutofit lnSpcReduction="10000"/>
          </a:bodyPr>
          <a:lstStyle/>
          <a:p>
            <a:pPr algn="just"/>
            <a:r>
              <a:rPr lang="en-PH" altLang="en-US" sz="2200" dirty="0">
                <a:latin typeface="+mj-lt"/>
              </a:rPr>
              <a:t>While the process of imaging can be different depending on the examiner or office procedure, the number of images should be a standard that is maintained for most investigations. </a:t>
            </a:r>
          </a:p>
          <a:p>
            <a:pPr algn="just"/>
            <a:r>
              <a:rPr lang="en-PH" altLang="en-US" sz="2200" dirty="0">
                <a:latin typeface="+mj-lt"/>
              </a:rPr>
              <a:t>Recommended is a two image standard. </a:t>
            </a:r>
          </a:p>
          <a:p>
            <a:pPr algn="just"/>
            <a:r>
              <a:rPr lang="en-PH" altLang="en-US" sz="2200" dirty="0">
                <a:latin typeface="+mj-lt"/>
              </a:rPr>
              <a:t>The first image that is created is considered the backup image. </a:t>
            </a:r>
          </a:p>
          <a:p>
            <a:pPr algn="just"/>
            <a:r>
              <a:rPr lang="en-PH" altLang="en-US" sz="2200" dirty="0">
                <a:latin typeface="+mj-lt"/>
              </a:rPr>
              <a:t>The backup image is an image that is used to create any additional images that are needed. </a:t>
            </a:r>
          </a:p>
          <a:p>
            <a:pPr algn="just"/>
            <a:r>
              <a:rPr lang="en-PH" altLang="en-US" sz="2200" dirty="0">
                <a:latin typeface="+mj-lt"/>
              </a:rPr>
              <a:t>When not in use, the backup image should be kept in a secure location to avoid outside manipulation of the evidence. </a:t>
            </a:r>
          </a:p>
          <a:p>
            <a:pPr algn="just"/>
            <a:r>
              <a:rPr lang="en-PH" altLang="en-US" sz="2200" dirty="0">
                <a:latin typeface="+mj-lt"/>
              </a:rPr>
              <a:t>From the backup images a second image is created, which is referred to as the working image. The working image is what will be analyzed by the examiner. </a:t>
            </a:r>
          </a:p>
        </p:txBody>
      </p:sp>
      <p:sp>
        <p:nvSpPr>
          <p:cNvPr id="4" name="Date Placeholder 3">
            <a:extLst>
              <a:ext uri="{FF2B5EF4-FFF2-40B4-BE49-F238E27FC236}">
                <a16:creationId xmlns:a16="http://schemas.microsoft.com/office/drawing/2014/main" id="{CE42A8E2-D25F-48F9-A6A0-5D81ACD3869D}"/>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FC5C1BF4-D729-4596-8CBF-0F869693A32E}"/>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BAFF865-3E14-48E7-AEF2-D0A6F90CC2C1}" type="slidenum">
              <a:rPr lang="en-PH" altLang="en-US" sz="1400" b="1">
                <a:solidFill>
                  <a:srgbClr val="898989"/>
                </a:solidFill>
                <a:latin typeface="Arial Black" panose="020B0A04020102020204" pitchFamily="34" charset="0"/>
              </a:rPr>
              <a:pPr/>
              <a:t>14</a:t>
            </a:fld>
            <a:endParaRPr lang="en-PH" altLang="en-US" sz="1400" b="1">
              <a:solidFill>
                <a:srgbClr val="898989"/>
              </a:solidFill>
              <a:latin typeface="Arial Black" panose="020B0A04020102020204" pitchFamily="34" charset="0"/>
            </a:endParaRPr>
          </a:p>
        </p:txBody>
      </p:sp>
      <p:pic>
        <p:nvPicPr>
          <p:cNvPr id="16390" name="Picture 6" descr="Five Critical Care Articles For Your Clinical Practice - R.E.B.E.L. EM ...">
            <a:extLst>
              <a:ext uri="{FF2B5EF4-FFF2-40B4-BE49-F238E27FC236}">
                <a16:creationId xmlns:a16="http://schemas.microsoft.com/office/drawing/2014/main" id="{8DC7529C-E048-4EBF-9FF1-DF87AFBCB6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90176" y="1531938"/>
            <a:ext cx="1155428" cy="87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File:&lt;strong&gt;Backup&lt;/strong&gt; center icon.png - Wikipedia">
            <a:extLst>
              <a:ext uri="{FF2B5EF4-FFF2-40B4-BE49-F238E27FC236}">
                <a16:creationId xmlns:a16="http://schemas.microsoft.com/office/drawing/2014/main" id="{E3EEC7A6-4EC1-496F-AA8F-BF6851F96F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5357" y="3943959"/>
            <a:ext cx="1149775" cy="102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lt;strong&gt;Working&lt;/strong&gt; with laptop by aoguerrero - A man &lt;strong&gt;working&lt;/strong&gt;">
            <a:extLst>
              <a:ext uri="{FF2B5EF4-FFF2-40B4-BE49-F238E27FC236}">
                <a16:creationId xmlns:a16="http://schemas.microsoft.com/office/drawing/2014/main" id="{420F9A7F-E32A-4FB2-BBD9-D7DBA294CB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8184" y="5019057"/>
            <a:ext cx="1222131" cy="96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9" descr="... graphic: Client, Network, &lt;strong&gt;Computer&lt;/strong&gt; - Free &lt;strong&gt;Image&lt;/strong&gt; on Pixabay - 98525">
            <a:extLst>
              <a:ext uri="{FF2B5EF4-FFF2-40B4-BE49-F238E27FC236}">
                <a16:creationId xmlns:a16="http://schemas.microsoft.com/office/drawing/2014/main" id="{B9689704-174D-43E2-8996-4B6629A2AF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90176" y="2659802"/>
            <a:ext cx="1300139" cy="96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85AC-D338-4A82-917D-C1A053DFAAE7}"/>
              </a:ext>
            </a:extLst>
          </p:cNvPr>
          <p:cNvSpPr>
            <a:spLocks noGrp="1"/>
          </p:cNvSpPr>
          <p:nvPr>
            <p:ph type="title"/>
          </p:nvPr>
        </p:nvSpPr>
        <p:spPr>
          <a:xfrm>
            <a:off x="180975" y="702293"/>
            <a:ext cx="11553825" cy="838200"/>
          </a:xfrm>
        </p:spPr>
        <p:txBody>
          <a:bodyPr/>
          <a:lstStyle/>
          <a:p>
            <a:pPr eaLnBrk="1" fontAlgn="auto" hangingPunct="1">
              <a:spcAft>
                <a:spcPts val="0"/>
              </a:spcAft>
              <a:defRPr/>
            </a:pPr>
            <a:r>
              <a:rPr lang="en-PH" sz="3200" b="1" spc="300" dirty="0"/>
              <a:t>Ways of Imaging/Mirroring</a:t>
            </a:r>
          </a:p>
        </p:txBody>
      </p:sp>
      <p:sp>
        <p:nvSpPr>
          <p:cNvPr id="3" name="Content Placeholder 2">
            <a:extLst>
              <a:ext uri="{FF2B5EF4-FFF2-40B4-BE49-F238E27FC236}">
                <a16:creationId xmlns:a16="http://schemas.microsoft.com/office/drawing/2014/main" id="{04C998B1-2D9D-4877-9E08-F9D00D2FF2A5}"/>
              </a:ext>
            </a:extLst>
          </p:cNvPr>
          <p:cNvSpPr>
            <a:spLocks noGrp="1"/>
          </p:cNvSpPr>
          <p:nvPr>
            <p:ph idx="1"/>
          </p:nvPr>
        </p:nvSpPr>
        <p:spPr>
          <a:xfrm>
            <a:off x="874185" y="1687391"/>
            <a:ext cx="6944253" cy="4720787"/>
          </a:xfrm>
        </p:spPr>
        <p:txBody>
          <a:bodyPr>
            <a:normAutofit fontScale="92500" lnSpcReduction="10000"/>
          </a:bodyPr>
          <a:lstStyle/>
          <a:p>
            <a:pPr eaLnBrk="1" hangingPunct="1">
              <a:defRPr/>
            </a:pPr>
            <a:r>
              <a:rPr lang="en-PH" sz="2000" dirty="0">
                <a:latin typeface="+mj-lt"/>
              </a:rPr>
              <a:t>Hardware Imaging/Mirroring</a:t>
            </a:r>
          </a:p>
          <a:p>
            <a:pPr lvl="1" algn="just" eaLnBrk="1" hangingPunct="1">
              <a:defRPr/>
            </a:pPr>
            <a:r>
              <a:rPr lang="en-PH" sz="1600" dirty="0">
                <a:latin typeface="+mj-lt"/>
              </a:rPr>
              <a:t>There are hardware duplicators that take a hard drive and mirror it on another hard drive.</a:t>
            </a:r>
          </a:p>
          <a:p>
            <a:pPr lvl="1" algn="just" eaLnBrk="1" hangingPunct="1">
              <a:defRPr/>
            </a:pPr>
            <a:r>
              <a:rPr lang="en-PH" sz="1600" dirty="0">
                <a:latin typeface="+mj-lt"/>
              </a:rPr>
              <a:t>One of their big advantages is the speed and the safety. </a:t>
            </a:r>
          </a:p>
          <a:p>
            <a:pPr lvl="1" algn="just" eaLnBrk="1" hangingPunct="1">
              <a:defRPr/>
            </a:pPr>
            <a:r>
              <a:rPr lang="en-PH" sz="1600" dirty="0">
                <a:latin typeface="+mj-lt"/>
              </a:rPr>
              <a:t>Example, the Logicube places the capturing disk (the destination) within the encasing and connects the suspect drive at the outside, preventing the most important mistake that the forensics examiner can make, namely to write in the wrong direction and destroy the evidence.</a:t>
            </a:r>
          </a:p>
          <a:p>
            <a:pPr eaLnBrk="1" hangingPunct="1">
              <a:defRPr/>
            </a:pPr>
            <a:r>
              <a:rPr lang="en-PH" sz="2000" dirty="0">
                <a:latin typeface="+mj-lt"/>
              </a:rPr>
              <a:t>Software Based Forensics Duplication</a:t>
            </a:r>
          </a:p>
          <a:p>
            <a:pPr lvl="1" eaLnBrk="1" hangingPunct="1">
              <a:defRPr/>
            </a:pPr>
            <a:r>
              <a:rPr lang="en-PH" sz="1600" dirty="0">
                <a:latin typeface="+mj-lt"/>
              </a:rPr>
              <a:t>A number of software products are available that create qualified forensics duplicates.</a:t>
            </a:r>
          </a:p>
          <a:p>
            <a:pPr lvl="2" algn="just" eaLnBrk="1" hangingPunct="1">
              <a:defRPr/>
            </a:pPr>
            <a:r>
              <a:rPr lang="en-PH" sz="1600" dirty="0">
                <a:latin typeface="+mj-lt"/>
              </a:rPr>
              <a:t>UNIX </a:t>
            </a:r>
            <a:r>
              <a:rPr lang="en-PH" sz="1600" dirty="0" err="1">
                <a:latin typeface="+mj-lt"/>
              </a:rPr>
              <a:t>dd</a:t>
            </a:r>
            <a:r>
              <a:rPr lang="en-PH" sz="1600" dirty="0">
                <a:latin typeface="+mj-lt"/>
              </a:rPr>
              <a:t> - The </a:t>
            </a:r>
            <a:r>
              <a:rPr lang="en-PH" sz="1600" dirty="0" err="1">
                <a:latin typeface="+mj-lt"/>
              </a:rPr>
              <a:t>dd</a:t>
            </a:r>
            <a:r>
              <a:rPr lang="en-PH" sz="1600" dirty="0">
                <a:latin typeface="+mj-lt"/>
              </a:rPr>
              <a:t> utility in UNIX is certified to make forensic duplicates. </a:t>
            </a:r>
            <a:r>
              <a:rPr lang="en-PH" sz="1600" dirty="0" err="1">
                <a:latin typeface="+mj-lt"/>
              </a:rPr>
              <a:t>dd</a:t>
            </a:r>
            <a:r>
              <a:rPr lang="en-PH" sz="1600" dirty="0">
                <a:latin typeface="+mj-lt"/>
              </a:rPr>
              <a:t> is a UNIX tool, so the original drive needs to be mounted in UNIX. Raw </a:t>
            </a:r>
            <a:r>
              <a:rPr lang="en-PH" sz="1600" dirty="0" err="1">
                <a:latin typeface="+mj-lt"/>
              </a:rPr>
              <a:t>dd</a:t>
            </a:r>
            <a:r>
              <a:rPr lang="en-PH" sz="1600" dirty="0">
                <a:latin typeface="+mj-lt"/>
              </a:rPr>
              <a:t> duplicates need to be verified with a hashing (signatures), but there are specialized version of </a:t>
            </a:r>
            <a:r>
              <a:rPr lang="en-PH" sz="1600" dirty="0" err="1">
                <a:latin typeface="+mj-lt"/>
              </a:rPr>
              <a:t>dd</a:t>
            </a:r>
            <a:r>
              <a:rPr lang="en-PH" sz="1600" dirty="0">
                <a:latin typeface="+mj-lt"/>
              </a:rPr>
              <a:t> or scripts that include the verification.</a:t>
            </a:r>
          </a:p>
          <a:p>
            <a:pPr lvl="2" algn="just" eaLnBrk="1" hangingPunct="1">
              <a:defRPr/>
            </a:pPr>
            <a:r>
              <a:rPr lang="en-PH" sz="1600" dirty="0">
                <a:latin typeface="+mj-lt"/>
              </a:rPr>
              <a:t>Encase is a very expensive, but very impressive Windows based Forensics suite that includes the making of qualified forensics duplicates</a:t>
            </a:r>
          </a:p>
          <a:p>
            <a:pPr eaLnBrk="1" hangingPunct="1">
              <a:defRPr/>
            </a:pPr>
            <a:endParaRPr lang="en-PH" dirty="0">
              <a:latin typeface="+mj-lt"/>
            </a:endParaRPr>
          </a:p>
        </p:txBody>
      </p:sp>
      <p:sp>
        <p:nvSpPr>
          <p:cNvPr id="4" name="Date Placeholder 3">
            <a:extLst>
              <a:ext uri="{FF2B5EF4-FFF2-40B4-BE49-F238E27FC236}">
                <a16:creationId xmlns:a16="http://schemas.microsoft.com/office/drawing/2014/main" id="{710B1452-94F6-429B-B024-80E1BBB26E54}"/>
              </a:ext>
            </a:extLst>
          </p:cNvPr>
          <p:cNvSpPr>
            <a:spLocks noGrp="1"/>
          </p:cNvSpPr>
          <p:nvPr>
            <p:ph type="dt" sz="quarter" idx="4294967295"/>
          </p:nvPr>
        </p:nvSpPr>
        <p:spPr>
          <a:xfrm>
            <a:off x="0" y="6356350"/>
            <a:ext cx="2743200" cy="365125"/>
          </a:xfrm>
          <a:prstGeom prst="rect">
            <a:avLst/>
          </a:prstGeom>
        </p:spPr>
        <p:txBody>
          <a:bodyPr/>
          <a:lstStyle/>
          <a:p>
            <a:pPr>
              <a:defRPr/>
            </a:pPr>
            <a:fld id="{D034C243-28C8-4EB2-8A5D-26286AA0C309}"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DDBE0F87-3F56-4E2F-930E-4A14C7A61DB9}"/>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76464F-2E0F-40F6-BA16-4192E75C6DC0}" type="slidenum">
              <a:rPr lang="en-PH" altLang="en-US" sz="1400" b="1">
                <a:solidFill>
                  <a:srgbClr val="898989"/>
                </a:solidFill>
                <a:latin typeface="Arial Black" panose="020B0A04020102020204" pitchFamily="34" charset="0"/>
              </a:rPr>
              <a:pPr/>
              <a:t>15</a:t>
            </a:fld>
            <a:endParaRPr lang="en-PH" altLang="en-US" sz="1400" b="1">
              <a:solidFill>
                <a:srgbClr val="898989"/>
              </a:solidFill>
              <a:latin typeface="Arial Black" panose="020B0A04020102020204" pitchFamily="34" charset="0"/>
            </a:endParaRPr>
          </a:p>
        </p:txBody>
      </p:sp>
      <p:pic>
        <p:nvPicPr>
          <p:cNvPr id="17414" name="Picture 6">
            <a:extLst>
              <a:ext uri="{FF2B5EF4-FFF2-40B4-BE49-F238E27FC236}">
                <a16:creationId xmlns:a16="http://schemas.microsoft.com/office/drawing/2014/main" id="{9CC5379F-72E1-4B45-BA47-F1B46075DE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52447" y="2652972"/>
            <a:ext cx="2983401"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descr="File:&lt;strong&gt;UNIX&lt;/strong&gt;®.png - Wikimedia Commons">
            <a:extLst>
              <a:ext uri="{FF2B5EF4-FFF2-40B4-BE49-F238E27FC236}">
                <a16:creationId xmlns:a16="http://schemas.microsoft.com/office/drawing/2014/main" id="{56279885-8426-4F34-953F-AC85FE9775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41598" y="4571957"/>
            <a:ext cx="11969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8" descr="Current Member Organizations | EDRM">
            <a:extLst>
              <a:ext uri="{FF2B5EF4-FFF2-40B4-BE49-F238E27FC236}">
                <a16:creationId xmlns:a16="http://schemas.microsoft.com/office/drawing/2014/main" id="{EA47DCDE-9D16-4A1B-82F0-150C269990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19938" y="5187980"/>
            <a:ext cx="24148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7F6C-0216-46AA-AF11-262B1DC79CBF}"/>
              </a:ext>
            </a:extLst>
          </p:cNvPr>
          <p:cNvSpPr>
            <a:spLocks noGrp="1"/>
          </p:cNvSpPr>
          <p:nvPr>
            <p:ph type="title"/>
          </p:nvPr>
        </p:nvSpPr>
        <p:spPr/>
        <p:txBody>
          <a:bodyPr rtlCol="0">
            <a:normAutofit/>
          </a:bodyPr>
          <a:lstStyle/>
          <a:p>
            <a:pPr algn="ctr" eaLnBrk="1" fontAlgn="auto" hangingPunct="1">
              <a:spcAft>
                <a:spcPts val="0"/>
              </a:spcAft>
              <a:defRPr/>
            </a:pPr>
            <a:r>
              <a:rPr lang="en-PH" sz="3600" b="1" spc="300" dirty="0">
                <a:solidFill>
                  <a:prstClr val="black"/>
                </a:solidFill>
                <a:latin typeface="Broadway" panose="04040905080B02020502" pitchFamily="82" charset="0"/>
              </a:rPr>
              <a:t>Computer Forensics Process(2)</a:t>
            </a:r>
            <a:endParaRPr lang="en-PH" dirty="0"/>
          </a:p>
        </p:txBody>
      </p:sp>
      <p:sp>
        <p:nvSpPr>
          <p:cNvPr id="5" name="Content Placeholder 4">
            <a:extLst>
              <a:ext uri="{FF2B5EF4-FFF2-40B4-BE49-F238E27FC236}">
                <a16:creationId xmlns:a16="http://schemas.microsoft.com/office/drawing/2014/main" id="{99DC0B75-3339-4364-905D-E7E87DA5251D}"/>
              </a:ext>
            </a:extLst>
          </p:cNvPr>
          <p:cNvSpPr>
            <a:spLocks noGrp="1"/>
          </p:cNvSpPr>
          <p:nvPr>
            <p:ph idx="1"/>
          </p:nvPr>
        </p:nvSpPr>
        <p:spPr/>
        <p:txBody>
          <a:bodyPr/>
          <a:lstStyle/>
          <a:p>
            <a:endParaRPr lang="en-US"/>
          </a:p>
        </p:txBody>
      </p:sp>
      <p:sp>
        <p:nvSpPr>
          <p:cNvPr id="2" name="Date Placeholder 1">
            <a:extLst>
              <a:ext uri="{FF2B5EF4-FFF2-40B4-BE49-F238E27FC236}">
                <a16:creationId xmlns:a16="http://schemas.microsoft.com/office/drawing/2014/main" id="{84CE0551-3C31-4396-A4BC-F69DB4607E9F}"/>
              </a:ext>
            </a:extLst>
          </p:cNvPr>
          <p:cNvSpPr>
            <a:spLocks noGrp="1"/>
          </p:cNvSpPr>
          <p:nvPr>
            <p:ph type="dt" sz="quarter" idx="4294967295"/>
          </p:nvPr>
        </p:nvSpPr>
        <p:spPr>
          <a:xfrm>
            <a:off x="0" y="6356350"/>
            <a:ext cx="2743200" cy="365125"/>
          </a:xfrm>
          <a:prstGeom prst="rect">
            <a:avLst/>
          </a:prstGeom>
        </p:spPr>
        <p:txBody>
          <a:bodyPr/>
          <a:lstStyle/>
          <a:p>
            <a:pPr>
              <a:defRPr/>
            </a:pPr>
            <a:fld id="{80816557-5723-46B2-9A60-DE99F6E25722}"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70AC951B-A02A-466E-8987-D0E7EC262B97}"/>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90BAFA-4391-4011-A6A7-8A7C6EC870EC}" type="slidenum">
              <a:rPr lang="en-PH" altLang="en-US" sz="1400" b="1">
                <a:solidFill>
                  <a:srgbClr val="898989"/>
                </a:solidFill>
                <a:latin typeface="Arial Black" panose="020B0A04020102020204" pitchFamily="34" charset="0"/>
              </a:rPr>
              <a:pPr/>
              <a:t>16</a:t>
            </a:fld>
            <a:endParaRPr lang="en-PH" altLang="en-US" sz="1400" b="1">
              <a:solidFill>
                <a:srgbClr val="898989"/>
              </a:solidFill>
              <a:latin typeface="Arial Black" panose="020B0A04020102020204" pitchFamily="34" charset="0"/>
            </a:endParaRPr>
          </a:p>
        </p:txBody>
      </p:sp>
      <p:pic>
        <p:nvPicPr>
          <p:cNvPr id="18437" name="Picture 2" descr="Computer Forensics   Preservation     Preserve evidence with least      amount of change possible     Must be able to a...">
            <a:extLst>
              <a:ext uri="{FF2B5EF4-FFF2-40B4-BE49-F238E27FC236}">
                <a16:creationId xmlns:a16="http://schemas.microsoft.com/office/drawing/2014/main" id="{2A606805-49FD-40E8-81EE-59CBECB4C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055688"/>
            <a:ext cx="1143635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5512-D22F-4576-B5FB-9A8A35E1E28A}"/>
              </a:ext>
            </a:extLst>
          </p:cNvPr>
          <p:cNvSpPr>
            <a:spLocks noGrp="1"/>
          </p:cNvSpPr>
          <p:nvPr>
            <p:ph type="title"/>
          </p:nvPr>
        </p:nvSpPr>
        <p:spPr>
          <a:xfrm>
            <a:off x="193431" y="702293"/>
            <a:ext cx="11541369" cy="838200"/>
          </a:xfrm>
        </p:spPr>
        <p:txBody>
          <a:bodyPr/>
          <a:lstStyle/>
          <a:p>
            <a:pPr eaLnBrk="1" hangingPunct="1">
              <a:defRPr/>
            </a:pPr>
            <a:r>
              <a:rPr lang="en-PH" sz="3600" b="1" spc="300" dirty="0">
                <a:solidFill>
                  <a:prstClr val="black"/>
                </a:solidFill>
              </a:rPr>
              <a:t>3 Different Types of Imaging Process</a:t>
            </a:r>
          </a:p>
        </p:txBody>
      </p:sp>
      <p:sp>
        <p:nvSpPr>
          <p:cNvPr id="19459" name="Content Placeholder 4">
            <a:extLst>
              <a:ext uri="{FF2B5EF4-FFF2-40B4-BE49-F238E27FC236}">
                <a16:creationId xmlns:a16="http://schemas.microsoft.com/office/drawing/2014/main" id="{93944D8F-9B09-4A00-A4B4-8A4F96FB0719}"/>
              </a:ext>
            </a:extLst>
          </p:cNvPr>
          <p:cNvSpPr>
            <a:spLocks noGrp="1"/>
          </p:cNvSpPr>
          <p:nvPr>
            <p:ph idx="1"/>
          </p:nvPr>
        </p:nvSpPr>
        <p:spPr>
          <a:xfrm>
            <a:off x="874186" y="1687392"/>
            <a:ext cx="7276284" cy="4581524"/>
          </a:xfrm>
        </p:spPr>
        <p:txBody>
          <a:bodyPr>
            <a:normAutofit fontScale="92500" lnSpcReduction="10000"/>
          </a:bodyPr>
          <a:lstStyle/>
          <a:p>
            <a:pPr algn="just" eaLnBrk="1" hangingPunct="1"/>
            <a:r>
              <a:rPr lang="en-PH" altLang="en-US" sz="1400" u="sng" dirty="0">
                <a:solidFill>
                  <a:srgbClr val="FF0000"/>
                </a:solidFill>
                <a:latin typeface="+mj-lt"/>
              </a:rPr>
              <a:t>Disk to disk</a:t>
            </a:r>
            <a:r>
              <a:rPr lang="en-PH" altLang="en-US" sz="1400" dirty="0">
                <a:solidFill>
                  <a:srgbClr val="FF0000"/>
                </a:solidFill>
                <a:latin typeface="+mj-lt"/>
              </a:rPr>
              <a:t> </a:t>
            </a:r>
            <a:r>
              <a:rPr lang="en-PH" altLang="en-US" sz="1400" dirty="0">
                <a:latin typeface="+mj-lt"/>
              </a:rPr>
              <a:t>imaging is used when the investigator needs an exact duplicate or clone of the original storage media.</a:t>
            </a:r>
          </a:p>
          <a:p>
            <a:pPr lvl="1" algn="just" eaLnBrk="1" hangingPunct="1"/>
            <a:r>
              <a:rPr lang="en-PH" altLang="en-US" sz="1400" dirty="0">
                <a:latin typeface="+mj-lt"/>
              </a:rPr>
              <a:t>Integrity of the original can be maintained throughout the course of the investigation </a:t>
            </a:r>
          </a:p>
          <a:p>
            <a:pPr eaLnBrk="1" hangingPunct="1"/>
            <a:r>
              <a:rPr lang="en-PH" altLang="en-US" sz="1400" u="sng" dirty="0">
                <a:solidFill>
                  <a:srgbClr val="FF0000"/>
                </a:solidFill>
                <a:latin typeface="+mj-lt"/>
              </a:rPr>
              <a:t>Disk to file </a:t>
            </a:r>
            <a:r>
              <a:rPr lang="en-PH" altLang="en-US" sz="1400" dirty="0">
                <a:latin typeface="+mj-lt"/>
              </a:rPr>
              <a:t>imaging is much like disk to disk imaging.</a:t>
            </a:r>
          </a:p>
          <a:p>
            <a:pPr lvl="1" algn="just" eaLnBrk="1" hangingPunct="1"/>
            <a:r>
              <a:rPr lang="en-PH" altLang="en-US" sz="1400" dirty="0">
                <a:latin typeface="+mj-lt"/>
              </a:rPr>
              <a:t>Main difference it that instead of a clone of the original a single file is created that represents the original media. </a:t>
            </a:r>
          </a:p>
          <a:p>
            <a:pPr lvl="1" algn="just" eaLnBrk="1" hangingPunct="1"/>
            <a:r>
              <a:rPr lang="en-PH" altLang="en-US" sz="1400" dirty="0">
                <a:latin typeface="+mj-lt"/>
              </a:rPr>
              <a:t>If multiple items are seized from a scene it is possible to image multiple pieces of evidence at one time. This allows the examiner to set up the imaging process and step away. </a:t>
            </a:r>
          </a:p>
          <a:p>
            <a:pPr lvl="1" algn="just" eaLnBrk="1" hangingPunct="1"/>
            <a:r>
              <a:rPr lang="en-PH" altLang="en-US" sz="1400" dirty="0">
                <a:latin typeface="+mj-lt"/>
              </a:rPr>
              <a:t>Multiple file formats that can be used in Disk to File Imaging</a:t>
            </a:r>
          </a:p>
          <a:p>
            <a:pPr marL="1200150" lvl="2" indent="-285750" algn="just" eaLnBrk="1" hangingPunct="1">
              <a:buFont typeface="Arial" panose="020B0604020202020204" pitchFamily="34" charset="0"/>
              <a:buChar char="•"/>
            </a:pPr>
            <a:r>
              <a:rPr lang="en-PH" altLang="en-US" sz="1400" dirty="0">
                <a:latin typeface="+mj-lt"/>
              </a:rPr>
              <a:t>dd </a:t>
            </a:r>
          </a:p>
          <a:p>
            <a:pPr marL="1597025" lvl="3" indent="-342900" eaLnBrk="1" hangingPunct="1">
              <a:buFont typeface="Arial" panose="020B0604020202020204" pitchFamily="34" charset="0"/>
              <a:buChar char="•"/>
            </a:pPr>
            <a:r>
              <a:rPr lang="en-PH" altLang="en-US" sz="1600" dirty="0">
                <a:latin typeface="+mj-lt"/>
              </a:rPr>
              <a:t>This format is a raw data format. Native to Linux/Unix</a:t>
            </a:r>
          </a:p>
          <a:p>
            <a:pPr marL="1597025" lvl="3" indent="-342900" eaLnBrk="1" hangingPunct="1">
              <a:buFont typeface="Arial" panose="020B0604020202020204" pitchFamily="34" charset="0"/>
              <a:buChar char="•"/>
            </a:pPr>
            <a:r>
              <a:rPr lang="en-PH" altLang="en-US" sz="1600" dirty="0">
                <a:latin typeface="+mj-lt"/>
              </a:rPr>
              <a:t>Very beneficial because many free tools are </a:t>
            </a:r>
            <a:r>
              <a:rPr lang="en-PH" altLang="en-US" sz="1600" dirty="0" err="1">
                <a:latin typeface="+mj-lt"/>
              </a:rPr>
              <a:t>linux</a:t>
            </a:r>
            <a:r>
              <a:rPr lang="en-PH" altLang="en-US" sz="1600" dirty="0">
                <a:latin typeface="+mj-lt"/>
              </a:rPr>
              <a:t>/</a:t>
            </a:r>
            <a:r>
              <a:rPr lang="en-PH" altLang="en-US" sz="1600" dirty="0" err="1">
                <a:latin typeface="+mj-lt"/>
              </a:rPr>
              <a:t>unix</a:t>
            </a:r>
            <a:r>
              <a:rPr lang="en-PH" altLang="en-US" sz="1600" dirty="0">
                <a:latin typeface="+mj-lt"/>
              </a:rPr>
              <a:t> based. </a:t>
            </a:r>
          </a:p>
          <a:p>
            <a:pPr marL="1597025" lvl="3" indent="-342900" eaLnBrk="1" hangingPunct="1">
              <a:buFont typeface="Arial" panose="020B0604020202020204" pitchFamily="34" charset="0"/>
              <a:buChar char="•"/>
            </a:pPr>
            <a:r>
              <a:rPr lang="en-PH" altLang="en-US" sz="1600" dirty="0">
                <a:latin typeface="+mj-lt"/>
              </a:rPr>
              <a:t>Every bit (0 or 1) that is on the original media is stored in the file. </a:t>
            </a:r>
          </a:p>
          <a:p>
            <a:pPr marL="1597025" lvl="3" indent="-342900" eaLnBrk="1" hangingPunct="1">
              <a:buFont typeface="Arial" panose="020B0604020202020204" pitchFamily="34" charset="0"/>
              <a:buChar char="•"/>
            </a:pPr>
            <a:r>
              <a:rPr lang="en-PH" altLang="en-US" sz="1600" dirty="0">
                <a:latin typeface="+mj-lt"/>
              </a:rPr>
              <a:t>If the original is a 20 GB hard drive, the result will be a 20 GB dd file. </a:t>
            </a:r>
          </a:p>
          <a:p>
            <a:r>
              <a:rPr lang="en-PH" altLang="en-US" sz="1400" u="sng" dirty="0">
                <a:solidFill>
                  <a:srgbClr val="FF0000"/>
                </a:solidFill>
                <a:latin typeface="+mj-lt"/>
              </a:rPr>
              <a:t>Files to File </a:t>
            </a:r>
            <a:r>
              <a:rPr lang="en-PH" altLang="en-US" sz="1400" dirty="0">
                <a:latin typeface="+mj-lt"/>
              </a:rPr>
              <a:t>imaging is same thing as disk to file imaging except the input is files instead of an entire disk. This</a:t>
            </a:r>
            <a:r>
              <a:rPr lang="en-PH" altLang="en-US" sz="1800" dirty="0">
                <a:latin typeface="+mj-lt"/>
              </a:rPr>
              <a:t> </a:t>
            </a:r>
            <a:r>
              <a:rPr lang="en-PH" altLang="en-US" sz="1400" dirty="0">
                <a:latin typeface="+mj-lt"/>
              </a:rPr>
              <a:t>type of imaging is mainly used when the scope is limited or the disk has extremely large capacity such as a RAID setup. Files to file imaging is rarely used, but it is essential for the examiner to understand when it should be used. </a:t>
            </a:r>
          </a:p>
        </p:txBody>
      </p:sp>
      <p:sp>
        <p:nvSpPr>
          <p:cNvPr id="3" name="Date Placeholder 2">
            <a:extLst>
              <a:ext uri="{FF2B5EF4-FFF2-40B4-BE49-F238E27FC236}">
                <a16:creationId xmlns:a16="http://schemas.microsoft.com/office/drawing/2014/main" id="{855F2EBF-979D-4B71-8144-31526F7F363E}"/>
              </a:ext>
            </a:extLst>
          </p:cNvPr>
          <p:cNvSpPr>
            <a:spLocks noGrp="1"/>
          </p:cNvSpPr>
          <p:nvPr>
            <p:ph type="dt" sz="quarter" idx="4294967295"/>
          </p:nvPr>
        </p:nvSpPr>
        <p:spPr>
          <a:xfrm>
            <a:off x="0" y="6356350"/>
            <a:ext cx="2743200" cy="365125"/>
          </a:xfrm>
          <a:prstGeom prst="rect">
            <a:avLst/>
          </a:prstGeom>
        </p:spPr>
        <p:txBody>
          <a:bodyPr/>
          <a:lstStyle/>
          <a:p>
            <a:pPr>
              <a:defRPr/>
            </a:pPr>
            <a:fld id="{6FE15F03-59CC-4D09-9C74-ED62F66FA051}"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420BE377-4CC2-4B9B-A2E7-4A87FBE72529}"/>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C8E3AA-1ABE-4C0D-BE62-99B9C12456DB}" type="slidenum">
              <a:rPr lang="en-PH" altLang="en-US" sz="1400" b="1">
                <a:solidFill>
                  <a:srgbClr val="898989"/>
                </a:solidFill>
                <a:latin typeface="Arial Black" panose="020B0A04020102020204" pitchFamily="34" charset="0"/>
              </a:rPr>
              <a:pPr/>
              <a:t>17</a:t>
            </a:fld>
            <a:endParaRPr lang="en-PH" altLang="en-US" sz="1400" b="1">
              <a:solidFill>
                <a:srgbClr val="898989"/>
              </a:solidFill>
              <a:latin typeface="Arial Black" panose="020B0A04020102020204" pitchFamily="34" charset="0"/>
            </a:endParaRPr>
          </a:p>
        </p:txBody>
      </p:sp>
      <p:pic>
        <p:nvPicPr>
          <p:cNvPr id="19462" name="Picture 5" descr="&lt;strong&gt;file&lt;/strong&gt; &lt;strong&gt;file&lt;/strong&gt; history &lt;strong&gt;file&lt;/strong&gt; usage on commons &lt;strong&gt;file&lt;/strong&gt; usage on other wikis">
            <a:extLst>
              <a:ext uri="{FF2B5EF4-FFF2-40B4-BE49-F238E27FC236}">
                <a16:creationId xmlns:a16="http://schemas.microsoft.com/office/drawing/2014/main" id="{532133B0-5C85-4B9F-8C77-286F68C29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8103" y="3260725"/>
            <a:ext cx="3155950"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2A69-907F-4D57-984F-962B49FB3C61}"/>
              </a:ext>
            </a:extLst>
          </p:cNvPr>
          <p:cNvSpPr>
            <a:spLocks noGrp="1"/>
          </p:cNvSpPr>
          <p:nvPr>
            <p:ph type="title"/>
          </p:nvPr>
        </p:nvSpPr>
        <p:spPr/>
        <p:txBody>
          <a:bodyPr/>
          <a:lstStyle/>
          <a:p>
            <a:pPr eaLnBrk="1" hangingPunct="1">
              <a:defRPr/>
            </a:pPr>
            <a:r>
              <a:rPr lang="en-PH" sz="3600" b="1" spc="300" dirty="0">
                <a:solidFill>
                  <a:prstClr val="black"/>
                </a:solidFill>
              </a:rPr>
              <a:t>3 Different Types of Imaging Process</a:t>
            </a:r>
          </a:p>
        </p:txBody>
      </p:sp>
      <p:sp>
        <p:nvSpPr>
          <p:cNvPr id="5" name="Content Placeholder 4">
            <a:extLst>
              <a:ext uri="{FF2B5EF4-FFF2-40B4-BE49-F238E27FC236}">
                <a16:creationId xmlns:a16="http://schemas.microsoft.com/office/drawing/2014/main" id="{0F24DAD4-1A58-413F-BEF1-AE57CE27DC71}"/>
              </a:ext>
            </a:extLst>
          </p:cNvPr>
          <p:cNvSpPr>
            <a:spLocks noGrp="1"/>
          </p:cNvSpPr>
          <p:nvPr>
            <p:ph idx="1"/>
          </p:nvPr>
        </p:nvSpPr>
        <p:spPr>
          <a:xfrm>
            <a:off x="874184" y="1657352"/>
            <a:ext cx="10860616" cy="3968311"/>
          </a:xfrm>
        </p:spPr>
        <p:txBody>
          <a:bodyPr>
            <a:normAutofit fontScale="85000" lnSpcReduction="10000"/>
          </a:bodyPr>
          <a:lstStyle/>
          <a:p>
            <a:pPr lvl="1" algn="just" eaLnBrk="1" hangingPunct="1">
              <a:defRPr/>
            </a:pPr>
            <a:r>
              <a:rPr lang="en-PH" sz="2000" dirty="0">
                <a:latin typeface="+mj-lt"/>
              </a:rPr>
              <a:t>Multiple file formats that can be used in Disk to File Imaging</a:t>
            </a:r>
          </a:p>
          <a:p>
            <a:pPr marL="1257300" lvl="2" indent="-342900" algn="just" eaLnBrk="1" hangingPunct="1">
              <a:buFont typeface="Arial" panose="020B0604020202020204" pitchFamily="34" charset="0"/>
              <a:buChar char="•"/>
              <a:defRPr/>
            </a:pPr>
            <a:r>
              <a:rPr lang="en-PH" dirty="0" err="1">
                <a:latin typeface="+mj-lt"/>
              </a:rPr>
              <a:t>dd</a:t>
            </a:r>
            <a:r>
              <a:rPr lang="en-PH" dirty="0">
                <a:latin typeface="+mj-lt"/>
              </a:rPr>
              <a:t> </a:t>
            </a:r>
          </a:p>
          <a:p>
            <a:pPr marL="1597025" lvl="3" indent="-342900" algn="just" eaLnBrk="1" hangingPunct="1">
              <a:buFont typeface="Arial" panose="020B0604020202020204" pitchFamily="34" charset="0"/>
              <a:buChar char="•"/>
              <a:defRPr/>
            </a:pPr>
            <a:r>
              <a:rPr lang="en-PH" dirty="0">
                <a:latin typeface="+mj-lt"/>
              </a:rPr>
              <a:t>This format is a raw data format. Native to Linux/Unix</a:t>
            </a:r>
          </a:p>
          <a:p>
            <a:pPr marL="1597025" lvl="3" indent="-342900" algn="just" eaLnBrk="1" hangingPunct="1">
              <a:buFont typeface="Arial" panose="020B0604020202020204" pitchFamily="34" charset="0"/>
              <a:buChar char="•"/>
              <a:defRPr/>
            </a:pPr>
            <a:r>
              <a:rPr lang="en-PH" dirty="0">
                <a:latin typeface="+mj-lt"/>
              </a:rPr>
              <a:t>Very beneficial because many free tools are </a:t>
            </a:r>
            <a:r>
              <a:rPr lang="en-PH" dirty="0" err="1">
                <a:latin typeface="+mj-lt"/>
              </a:rPr>
              <a:t>linux</a:t>
            </a:r>
            <a:r>
              <a:rPr lang="en-PH" dirty="0">
                <a:latin typeface="+mj-lt"/>
              </a:rPr>
              <a:t>/</a:t>
            </a:r>
            <a:r>
              <a:rPr lang="en-PH" dirty="0" err="1">
                <a:latin typeface="+mj-lt"/>
              </a:rPr>
              <a:t>unix</a:t>
            </a:r>
            <a:r>
              <a:rPr lang="en-PH" dirty="0">
                <a:latin typeface="+mj-lt"/>
              </a:rPr>
              <a:t> based. </a:t>
            </a:r>
          </a:p>
          <a:p>
            <a:pPr marL="1597025" lvl="3" indent="-342900" algn="just" eaLnBrk="1" hangingPunct="1">
              <a:buFont typeface="Arial" panose="020B0604020202020204" pitchFamily="34" charset="0"/>
              <a:buChar char="•"/>
              <a:defRPr/>
            </a:pPr>
            <a:r>
              <a:rPr lang="en-PH" dirty="0">
                <a:latin typeface="+mj-lt"/>
              </a:rPr>
              <a:t>Every bit (0 or 1) that is on the original media is stored in the file. </a:t>
            </a:r>
          </a:p>
          <a:p>
            <a:pPr marL="1597025" lvl="3" indent="-342900" algn="just" eaLnBrk="1" hangingPunct="1">
              <a:buFont typeface="Arial" panose="020B0604020202020204" pitchFamily="34" charset="0"/>
              <a:buChar char="•"/>
              <a:defRPr/>
            </a:pPr>
            <a:r>
              <a:rPr lang="en-PH" dirty="0">
                <a:latin typeface="+mj-lt"/>
              </a:rPr>
              <a:t>If the original is a 20 GB hard drive, the result will be a 20 GB </a:t>
            </a:r>
            <a:r>
              <a:rPr lang="en-PH" dirty="0" err="1">
                <a:latin typeface="+mj-lt"/>
              </a:rPr>
              <a:t>dd</a:t>
            </a:r>
            <a:r>
              <a:rPr lang="en-PH" dirty="0">
                <a:latin typeface="+mj-lt"/>
              </a:rPr>
              <a:t> file. </a:t>
            </a:r>
          </a:p>
          <a:p>
            <a:pPr marL="1257300" lvl="2" indent="-342900" algn="just" eaLnBrk="1" hangingPunct="1">
              <a:buFont typeface="Arial" panose="020B0604020202020204" pitchFamily="34" charset="0"/>
              <a:buChar char="•"/>
              <a:defRPr/>
            </a:pPr>
            <a:r>
              <a:rPr lang="en-PH" dirty="0">
                <a:latin typeface="+mj-lt"/>
              </a:rPr>
              <a:t>e01</a:t>
            </a:r>
          </a:p>
          <a:p>
            <a:pPr marL="1597025" lvl="3" indent="-342900" algn="just" eaLnBrk="1" hangingPunct="1">
              <a:buFont typeface="Arial" panose="020B0604020202020204" pitchFamily="34" charset="0"/>
              <a:buChar char="•"/>
              <a:defRPr/>
            </a:pPr>
            <a:r>
              <a:rPr lang="en-PH" dirty="0">
                <a:latin typeface="+mj-lt"/>
              </a:rPr>
              <a:t>A file format that was created by the developer of the commercial forensics tool Encase. </a:t>
            </a:r>
          </a:p>
          <a:p>
            <a:pPr marL="1597025" lvl="3" indent="-342900" algn="just" eaLnBrk="1" hangingPunct="1">
              <a:buFont typeface="Arial" panose="020B0604020202020204" pitchFamily="34" charset="0"/>
              <a:buChar char="•"/>
              <a:defRPr/>
            </a:pPr>
            <a:r>
              <a:rPr lang="en-PH" dirty="0">
                <a:latin typeface="+mj-lt"/>
              </a:rPr>
              <a:t>While the format was developed by the developers of Encase, it can be interpreted by other commercial tools. </a:t>
            </a:r>
          </a:p>
          <a:p>
            <a:pPr marL="1597025" lvl="3" indent="-342900" eaLnBrk="1" hangingPunct="1">
              <a:buFont typeface="Arial" panose="020B0604020202020204" pitchFamily="34" charset="0"/>
              <a:buChar char="•"/>
              <a:defRPr/>
            </a:pPr>
            <a:r>
              <a:rPr lang="en-PH" dirty="0">
                <a:latin typeface="+mj-lt"/>
              </a:rPr>
              <a:t>Main benefit of E01 over DD is that the image file is compressed in a manner that is forensically sound. </a:t>
            </a:r>
          </a:p>
          <a:p>
            <a:pPr marL="1597025" lvl="3" indent="-342900" eaLnBrk="1" hangingPunct="1">
              <a:buFont typeface="Arial" panose="020B0604020202020204" pitchFamily="34" charset="0"/>
              <a:buChar char="•"/>
              <a:defRPr/>
            </a:pPr>
            <a:r>
              <a:rPr lang="en-PH" dirty="0">
                <a:latin typeface="+mj-lt"/>
              </a:rPr>
              <a:t>Allows the examiner to save space on the destination storage media. </a:t>
            </a:r>
          </a:p>
          <a:p>
            <a:pPr marL="1371600" lvl="3" indent="0" eaLnBrk="1" hangingPunct="1">
              <a:buFont typeface="Arial" panose="020B0604020202020204" pitchFamily="34" charset="0"/>
              <a:buNone/>
              <a:defRPr/>
            </a:pPr>
            <a:endParaRPr lang="en-PH" dirty="0">
              <a:latin typeface="+mj-lt"/>
            </a:endParaRPr>
          </a:p>
          <a:p>
            <a:pPr marL="0" indent="0" eaLnBrk="1" hangingPunct="1">
              <a:buFont typeface="Arial" panose="020B0604020202020204" pitchFamily="34" charset="0"/>
              <a:buNone/>
              <a:defRPr/>
            </a:pPr>
            <a:endParaRPr lang="en-PH" sz="2000" dirty="0">
              <a:latin typeface="+mj-lt"/>
            </a:endParaRPr>
          </a:p>
        </p:txBody>
      </p:sp>
      <p:sp>
        <p:nvSpPr>
          <p:cNvPr id="3" name="Date Placeholder 2">
            <a:extLst>
              <a:ext uri="{FF2B5EF4-FFF2-40B4-BE49-F238E27FC236}">
                <a16:creationId xmlns:a16="http://schemas.microsoft.com/office/drawing/2014/main" id="{B17F2783-9B97-4C5B-A2F9-DB10D2AF6AB9}"/>
              </a:ext>
            </a:extLst>
          </p:cNvPr>
          <p:cNvSpPr>
            <a:spLocks noGrp="1"/>
          </p:cNvSpPr>
          <p:nvPr>
            <p:ph type="dt" sz="quarter" idx="4294967295"/>
          </p:nvPr>
        </p:nvSpPr>
        <p:spPr>
          <a:xfrm>
            <a:off x="0" y="6356350"/>
            <a:ext cx="2743200" cy="365125"/>
          </a:xfrm>
          <a:prstGeom prst="rect">
            <a:avLst/>
          </a:prstGeom>
        </p:spPr>
        <p:txBody>
          <a:bodyPr/>
          <a:lstStyle/>
          <a:p>
            <a:pPr>
              <a:defRPr/>
            </a:pPr>
            <a:fld id="{6FE15F03-59CC-4D09-9C74-ED62F66FA051}"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E58B9D2B-9B4A-4224-ABF6-9A0D33742D66}"/>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CBE04D9-585A-42ED-B8B1-F9BF6D0C2CA9}" type="slidenum">
              <a:rPr lang="en-PH" altLang="en-US" sz="1400" b="1">
                <a:solidFill>
                  <a:srgbClr val="898989"/>
                </a:solidFill>
                <a:latin typeface="Arial Black" panose="020B0A04020102020204" pitchFamily="34" charset="0"/>
              </a:rPr>
              <a:pPr/>
              <a:t>18</a:t>
            </a:fld>
            <a:endParaRPr lang="en-PH" altLang="en-US" sz="1400" b="1">
              <a:solidFill>
                <a:srgbClr val="898989"/>
              </a:solidFill>
              <a:latin typeface="Arial Black" panose="020B0A04020102020204" pitchFamily="34" charset="0"/>
            </a:endParaRPr>
          </a:p>
        </p:txBody>
      </p:sp>
      <p:pic>
        <p:nvPicPr>
          <p:cNvPr id="20486" name="Picture 5" descr="&lt;strong&gt;file&lt;/strong&gt; &lt;strong&gt;file&lt;/strong&gt; history &lt;strong&gt;file&lt;/strong&gt; usage on commons &lt;strong&gt;file&lt;/strong&gt; usage on other wikis">
            <a:extLst>
              <a:ext uri="{FF2B5EF4-FFF2-40B4-BE49-F238E27FC236}">
                <a16:creationId xmlns:a16="http://schemas.microsoft.com/office/drawing/2014/main" id="{B28A88A1-5F7B-4C1B-97A9-6207F3B05E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4762" y="5973144"/>
            <a:ext cx="4824370" cy="3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A93B37A-E17F-4ED5-930F-0BC5DFD5277D}"/>
              </a:ext>
            </a:extLst>
          </p:cNvPr>
          <p:cNvSpPr>
            <a:spLocks noGrp="1"/>
          </p:cNvSpPr>
          <p:nvPr>
            <p:ph type="title"/>
          </p:nvPr>
        </p:nvSpPr>
        <p:spPr/>
        <p:txBody>
          <a:bodyPr/>
          <a:lstStyle/>
          <a:p>
            <a:pPr eaLnBrk="1" hangingPunct="1">
              <a:defRPr/>
            </a:pPr>
            <a:r>
              <a:rPr lang="en-PH" altLang="en-US" sz="3600" b="1" spc="300" dirty="0">
                <a:solidFill>
                  <a:prstClr val="black"/>
                </a:solidFill>
              </a:rPr>
              <a:t>2 Categories of Software Imagers</a:t>
            </a:r>
          </a:p>
        </p:txBody>
      </p:sp>
      <p:sp>
        <p:nvSpPr>
          <p:cNvPr id="2" name="Content Placeholder 1">
            <a:extLst>
              <a:ext uri="{FF2B5EF4-FFF2-40B4-BE49-F238E27FC236}">
                <a16:creationId xmlns:a16="http://schemas.microsoft.com/office/drawing/2014/main" id="{EB4AF8C2-8E96-4956-850D-0736D1AEC73F}"/>
              </a:ext>
            </a:extLst>
          </p:cNvPr>
          <p:cNvSpPr>
            <a:spLocks noGrp="1"/>
          </p:cNvSpPr>
          <p:nvPr>
            <p:ph idx="1"/>
          </p:nvPr>
        </p:nvSpPr>
        <p:spPr>
          <a:xfrm>
            <a:off x="874186" y="1687391"/>
            <a:ext cx="8366530" cy="4720787"/>
          </a:xfrm>
        </p:spPr>
        <p:txBody>
          <a:bodyPr>
            <a:normAutofit fontScale="85000" lnSpcReduction="20000"/>
          </a:bodyPr>
          <a:lstStyle/>
          <a:p>
            <a:pPr algn="just">
              <a:defRPr/>
            </a:pPr>
            <a:r>
              <a:rPr lang="en-PH" sz="2000" dirty="0">
                <a:latin typeface="+mj-lt"/>
              </a:rPr>
              <a:t>Imagers that use a command line interface.</a:t>
            </a:r>
          </a:p>
          <a:p>
            <a:pPr lvl="1" algn="just">
              <a:defRPr/>
            </a:pPr>
            <a:r>
              <a:rPr lang="en-PH" sz="2000" dirty="0">
                <a:latin typeface="+mj-lt"/>
              </a:rPr>
              <a:t>The most common command line interface is DD or data dump. </a:t>
            </a:r>
          </a:p>
          <a:p>
            <a:pPr lvl="1" algn="just">
              <a:defRPr/>
            </a:pPr>
            <a:r>
              <a:rPr lang="en-PH" sz="2000" dirty="0">
                <a:latin typeface="+mj-lt"/>
              </a:rPr>
              <a:t>Most command line interfaces used today are </a:t>
            </a:r>
            <a:r>
              <a:rPr lang="en-PH" sz="2000" dirty="0" err="1">
                <a:latin typeface="+mj-lt"/>
              </a:rPr>
              <a:t>linux</a:t>
            </a:r>
            <a:r>
              <a:rPr lang="en-PH" sz="2000" dirty="0">
                <a:latin typeface="+mj-lt"/>
              </a:rPr>
              <a:t> based. </a:t>
            </a:r>
          </a:p>
          <a:p>
            <a:pPr lvl="1" algn="just">
              <a:defRPr/>
            </a:pPr>
            <a:r>
              <a:rPr lang="en-PH" sz="2000" dirty="0">
                <a:latin typeface="+mj-lt"/>
              </a:rPr>
              <a:t>There are multiple versions of DD, some of which include the hashing function, such as DCFLDD. </a:t>
            </a:r>
          </a:p>
          <a:p>
            <a:pPr lvl="1" algn="just">
              <a:defRPr/>
            </a:pPr>
            <a:r>
              <a:rPr lang="en-PH" sz="2000" dirty="0">
                <a:latin typeface="+mj-lt"/>
              </a:rPr>
              <a:t>The benefit of command line tools is that the user will usually have more control over the tool. </a:t>
            </a:r>
          </a:p>
          <a:p>
            <a:pPr algn="just">
              <a:defRPr/>
            </a:pPr>
            <a:r>
              <a:rPr lang="en-PH" sz="2000" dirty="0">
                <a:latin typeface="+mj-lt"/>
              </a:rPr>
              <a:t>Imagers that use a graphical style interface. </a:t>
            </a:r>
          </a:p>
          <a:p>
            <a:pPr lvl="1" algn="just">
              <a:defRPr/>
            </a:pPr>
            <a:r>
              <a:rPr lang="en-PH" sz="2000" dirty="0">
                <a:latin typeface="+mj-lt"/>
              </a:rPr>
              <a:t>The graphical interface is much easier to use than command line. </a:t>
            </a:r>
          </a:p>
          <a:p>
            <a:pPr lvl="1" algn="just">
              <a:defRPr/>
            </a:pPr>
            <a:r>
              <a:rPr lang="en-PH" sz="2000" dirty="0">
                <a:latin typeface="+mj-lt"/>
              </a:rPr>
              <a:t>Most commercial software imagers on the market will include a graphical style interface.</a:t>
            </a:r>
          </a:p>
          <a:p>
            <a:pPr lvl="1" algn="just">
              <a:defRPr/>
            </a:pPr>
            <a:r>
              <a:rPr lang="en-PH" sz="2000" dirty="0">
                <a:latin typeface="+mj-lt"/>
              </a:rPr>
              <a:t>Example is FTK Imager by Access- Data. </a:t>
            </a:r>
          </a:p>
          <a:p>
            <a:pPr lvl="1" algn="just">
              <a:defRPr/>
            </a:pPr>
            <a:r>
              <a:rPr lang="en-PH" sz="2000" dirty="0">
                <a:latin typeface="+mj-lt"/>
              </a:rPr>
              <a:t>Like most commercial software imagers FTK Imager supports multiple formats, has hashing capabilities, and generates an imaging report. </a:t>
            </a:r>
          </a:p>
          <a:p>
            <a:pPr lvl="1" algn="just">
              <a:defRPr/>
            </a:pPr>
            <a:r>
              <a:rPr lang="en-PH" sz="2000" dirty="0">
                <a:latin typeface="+mj-lt"/>
              </a:rPr>
              <a:t>Like other forms of imaging it is essential that an examiner practice with the tools that he or she is going to use to ensure that they fully understand the capability and procedure of the tools they are using. </a:t>
            </a:r>
          </a:p>
          <a:p>
            <a:pPr marL="0" indent="0">
              <a:buFont typeface="Arial" panose="020B0604020202020204" pitchFamily="34" charset="0"/>
              <a:buNone/>
              <a:defRPr/>
            </a:pPr>
            <a:r>
              <a:rPr lang="en-PH" b="1" dirty="0">
                <a:latin typeface="+mj-lt"/>
              </a:rPr>
              <a:t> </a:t>
            </a:r>
            <a:endParaRPr lang="en-PH" dirty="0">
              <a:latin typeface="+mj-lt"/>
            </a:endParaRPr>
          </a:p>
        </p:txBody>
      </p:sp>
      <p:sp>
        <p:nvSpPr>
          <p:cNvPr id="3" name="Date Placeholder 2">
            <a:extLst>
              <a:ext uri="{FF2B5EF4-FFF2-40B4-BE49-F238E27FC236}">
                <a16:creationId xmlns:a16="http://schemas.microsoft.com/office/drawing/2014/main" id="{5146E177-3BB5-4BC7-992F-E82E0FAB0C6D}"/>
              </a:ext>
            </a:extLst>
          </p:cNvPr>
          <p:cNvSpPr>
            <a:spLocks noGrp="1"/>
          </p:cNvSpPr>
          <p:nvPr>
            <p:ph type="dt" sz="quarter" idx="4294967295"/>
          </p:nvPr>
        </p:nvSpPr>
        <p:spPr>
          <a:xfrm>
            <a:off x="0" y="6356350"/>
            <a:ext cx="2743200" cy="365125"/>
          </a:xfrm>
          <a:prstGeom prst="rect">
            <a:avLst/>
          </a:prstGeom>
        </p:spPr>
        <p:txBody>
          <a:bodyPr/>
          <a:lstStyle/>
          <a:p>
            <a:pPr>
              <a:defRPr/>
            </a:pPr>
            <a:fld id="{6FE15F03-59CC-4D09-9C74-ED62F66FA051}"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CC83477B-0E76-44D1-AECE-64389CCC8AA4}"/>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7E3E64E-C5F9-4A79-8C11-FF3F78B5DD35}" type="slidenum">
              <a:rPr lang="en-PH" altLang="en-US" sz="1400" b="1">
                <a:solidFill>
                  <a:srgbClr val="898989"/>
                </a:solidFill>
                <a:latin typeface="Arial Black" panose="020B0A04020102020204" pitchFamily="34" charset="0"/>
              </a:rPr>
              <a:pPr/>
              <a:t>19</a:t>
            </a:fld>
            <a:endParaRPr lang="en-PH" altLang="en-US" sz="1400" b="1">
              <a:solidFill>
                <a:srgbClr val="898989"/>
              </a:solidFill>
              <a:latin typeface="Arial Black" panose="020B0A04020102020204" pitchFamily="34" charset="0"/>
            </a:endParaRPr>
          </a:p>
        </p:txBody>
      </p:sp>
      <p:pic>
        <p:nvPicPr>
          <p:cNvPr id="21510" name="Picture 4" descr="&lt;strong&gt;Command-line interface&lt;/strong&gt; | Flossstuff's Blog">
            <a:extLst>
              <a:ext uri="{FF2B5EF4-FFF2-40B4-BE49-F238E27FC236}">
                <a16:creationId xmlns:a16="http://schemas.microsoft.com/office/drawing/2014/main" id="{C3B19191-C6B2-497F-8E4F-28481E991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6217" y="2048977"/>
            <a:ext cx="2035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descr="Figure 1: Screenshot of &lt;strong&gt;FTK&lt;/strong&gt; Imager &lt;strong&gt;interface&lt;/strong&gt;: In this example, the ...">
            <a:extLst>
              <a:ext uri="{FF2B5EF4-FFF2-40B4-BE49-F238E27FC236}">
                <a16:creationId xmlns:a16="http://schemas.microsoft.com/office/drawing/2014/main" id="{1AF21F41-48F8-420B-AA46-A3B8A32731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6217" y="3915877"/>
            <a:ext cx="20351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B0E6B1-2AC8-41F9-830B-DAE3E6B5735D}"/>
              </a:ext>
            </a:extLst>
          </p:cNvPr>
          <p:cNvSpPr>
            <a:spLocks noGrp="1"/>
          </p:cNvSpPr>
          <p:nvPr>
            <p:ph type="title"/>
          </p:nvPr>
        </p:nvSpPr>
        <p:spPr>
          <a:xfrm>
            <a:off x="330200" y="773723"/>
            <a:ext cx="11496675" cy="472464"/>
          </a:xfrm>
        </p:spPr>
        <p:txBody>
          <a:bodyPr rtlCol="0">
            <a:normAutofit fontScale="90000"/>
          </a:bodyPr>
          <a:lstStyle/>
          <a:p>
            <a:pPr algn="ctr" eaLnBrk="1" fontAlgn="auto" hangingPunct="1">
              <a:spcAft>
                <a:spcPts val="0"/>
              </a:spcAft>
              <a:defRPr/>
            </a:pPr>
            <a:r>
              <a:rPr lang="en-PH" b="1" spc="300" dirty="0">
                <a:latin typeface="Broadway" panose="04040905080B02020502" pitchFamily="82" charset="0"/>
              </a:rPr>
              <a:t>Objectives of the Session(1)</a:t>
            </a:r>
          </a:p>
        </p:txBody>
      </p:sp>
      <p:pic>
        <p:nvPicPr>
          <p:cNvPr id="4099" name="Content Placeholder 8">
            <a:extLst>
              <a:ext uri="{FF2B5EF4-FFF2-40B4-BE49-F238E27FC236}">
                <a16:creationId xmlns:a16="http://schemas.microsoft.com/office/drawing/2014/main" id="{075B9B4E-8A49-420B-BCAA-F53B791D51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178169" y="1427162"/>
            <a:ext cx="2071565" cy="944563"/>
          </a:xfrm>
        </p:spPr>
      </p:pic>
      <p:sp>
        <p:nvSpPr>
          <p:cNvPr id="7" name="Content Placeholder 6">
            <a:extLst>
              <a:ext uri="{FF2B5EF4-FFF2-40B4-BE49-F238E27FC236}">
                <a16:creationId xmlns:a16="http://schemas.microsoft.com/office/drawing/2014/main" id="{9CD65C0C-20C7-439D-81EA-7FD347C83399}"/>
              </a:ext>
            </a:extLst>
          </p:cNvPr>
          <p:cNvSpPr>
            <a:spLocks noGrp="1"/>
          </p:cNvSpPr>
          <p:nvPr>
            <p:ph sz="half" idx="2"/>
          </p:nvPr>
        </p:nvSpPr>
        <p:spPr>
          <a:xfrm>
            <a:off x="4316413" y="1333500"/>
            <a:ext cx="7510462" cy="5307013"/>
          </a:xfrm>
        </p:spPr>
        <p:txBody>
          <a:bodyPr rtlCol="0">
            <a:normAutofit/>
          </a:bodyPr>
          <a:lstStyle/>
          <a:p>
            <a:pPr marL="0" indent="0" eaLnBrk="1" fontAlgn="auto" hangingPunct="1">
              <a:spcAft>
                <a:spcPts val="0"/>
              </a:spcAft>
              <a:buFont typeface="Arial" panose="020B0604020202020204" pitchFamily="34" charset="0"/>
              <a:buNone/>
              <a:defRPr/>
            </a:pPr>
            <a:r>
              <a:rPr lang="en-PH" sz="2400" dirty="0"/>
              <a:t> </a:t>
            </a:r>
          </a:p>
          <a:p>
            <a:pPr eaLnBrk="1" fontAlgn="auto" hangingPunct="1">
              <a:spcAft>
                <a:spcPts val="0"/>
              </a:spcAft>
              <a:defRPr/>
            </a:pPr>
            <a:r>
              <a:rPr lang="en-PH" sz="2400" dirty="0">
                <a:latin typeface="Arial Black" panose="020B0A04020102020204" pitchFamily="34" charset="0"/>
              </a:rPr>
              <a:t>Sources of Evidence</a:t>
            </a:r>
          </a:p>
          <a:p>
            <a:pPr eaLnBrk="1" fontAlgn="auto" hangingPunct="1">
              <a:spcAft>
                <a:spcPts val="0"/>
              </a:spcAft>
              <a:defRPr/>
            </a:pPr>
            <a:endParaRPr lang="en-PH" sz="2400" dirty="0"/>
          </a:p>
          <a:p>
            <a:pPr eaLnBrk="1" fontAlgn="auto" hangingPunct="1">
              <a:spcAft>
                <a:spcPts val="0"/>
              </a:spcAft>
              <a:defRPr/>
            </a:pPr>
            <a:r>
              <a:rPr lang="en-PH" sz="2400" dirty="0">
                <a:latin typeface="Arial Black" panose="020B0A04020102020204" pitchFamily="34" charset="0"/>
              </a:rPr>
              <a:t>Acquire evidence using forensic techniques</a:t>
            </a:r>
          </a:p>
          <a:p>
            <a:pPr eaLnBrk="1" fontAlgn="auto" hangingPunct="1">
              <a:spcAft>
                <a:spcPts val="0"/>
              </a:spcAft>
              <a:defRPr/>
            </a:pPr>
            <a:endParaRPr lang="en-PH" sz="2400" dirty="0">
              <a:latin typeface="Arial Black" panose="020B0A04020102020204" pitchFamily="34" charset="0"/>
            </a:endParaRPr>
          </a:p>
          <a:p>
            <a:pPr eaLnBrk="1" fontAlgn="auto" hangingPunct="1">
              <a:spcAft>
                <a:spcPts val="0"/>
              </a:spcAft>
              <a:defRPr/>
            </a:pPr>
            <a:r>
              <a:rPr lang="en-PH" sz="2400" dirty="0">
                <a:latin typeface="Arial Black" panose="020B0A04020102020204" pitchFamily="34" charset="0"/>
              </a:rPr>
              <a:t>Use of forensic tools</a:t>
            </a:r>
          </a:p>
          <a:p>
            <a:pPr marL="0" indent="0" eaLnBrk="1" fontAlgn="auto" hangingPunct="1">
              <a:spcAft>
                <a:spcPts val="0"/>
              </a:spcAft>
              <a:buFont typeface="Arial" panose="020B0604020202020204" pitchFamily="34" charset="0"/>
              <a:buNone/>
              <a:defRPr/>
            </a:pPr>
            <a:endParaRPr lang="en-PH" sz="2400" dirty="0"/>
          </a:p>
          <a:p>
            <a:pPr eaLnBrk="1" fontAlgn="auto" hangingPunct="1">
              <a:spcAft>
                <a:spcPts val="0"/>
              </a:spcAft>
              <a:defRPr/>
            </a:pPr>
            <a:r>
              <a:rPr lang="en-PH" sz="2400" dirty="0">
                <a:latin typeface="Arial Black" panose="020B0A04020102020204" pitchFamily="34" charset="0"/>
              </a:rPr>
              <a:t>Digital evidence analysis</a:t>
            </a:r>
          </a:p>
          <a:p>
            <a:pPr marL="0" indent="0" eaLnBrk="1" fontAlgn="auto" hangingPunct="1">
              <a:spcAft>
                <a:spcPts val="0"/>
              </a:spcAft>
              <a:buFont typeface="Arial" panose="020B0604020202020204" pitchFamily="34" charset="0"/>
              <a:buNone/>
              <a:defRPr/>
            </a:pPr>
            <a:endParaRPr lang="en-PH" sz="2400" dirty="0"/>
          </a:p>
        </p:txBody>
      </p:sp>
      <p:sp>
        <p:nvSpPr>
          <p:cNvPr id="18" name="Slide Number Placeholder 17">
            <a:extLst>
              <a:ext uri="{FF2B5EF4-FFF2-40B4-BE49-F238E27FC236}">
                <a16:creationId xmlns:a16="http://schemas.microsoft.com/office/drawing/2014/main" id="{498CD3DC-A7D0-4B10-ADE9-809D7B25031C}"/>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111C1FB-C85E-4441-AE59-D67FFAC89AE6}" type="slidenum">
              <a:rPr lang="en-PH" altLang="en-US" sz="1400" b="1">
                <a:solidFill>
                  <a:srgbClr val="898989"/>
                </a:solidFill>
                <a:latin typeface="Arial Black" panose="020B0A04020102020204" pitchFamily="34" charset="0"/>
              </a:rPr>
              <a:pPr/>
              <a:t>2</a:t>
            </a:fld>
            <a:endParaRPr lang="en-PH" altLang="en-US" sz="1400" b="1">
              <a:solidFill>
                <a:srgbClr val="898989"/>
              </a:solidFill>
              <a:latin typeface="Arial Black" panose="020B0A04020102020204" pitchFamily="34" charset="0"/>
            </a:endParaRPr>
          </a:p>
        </p:txBody>
      </p:sp>
      <p:pic>
        <p:nvPicPr>
          <p:cNvPr id="4101" name="Picture 9">
            <a:extLst>
              <a:ext uri="{FF2B5EF4-FFF2-40B4-BE49-F238E27FC236}">
                <a16:creationId xmlns:a16="http://schemas.microsoft.com/office/drawing/2014/main" id="{DEEA17D7-BBCC-4F89-822E-B45A6A7D03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8169" y="2552700"/>
            <a:ext cx="2071565"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0">
            <a:extLst>
              <a:ext uri="{FF2B5EF4-FFF2-40B4-BE49-F238E27FC236}">
                <a16:creationId xmlns:a16="http://schemas.microsoft.com/office/drawing/2014/main" id="{6CD6C10B-0C4D-4679-8EE8-7E441281B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3875" y="3960812"/>
            <a:ext cx="2195859"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1">
            <a:extLst>
              <a:ext uri="{FF2B5EF4-FFF2-40B4-BE49-F238E27FC236}">
                <a16:creationId xmlns:a16="http://schemas.microsoft.com/office/drawing/2014/main" id="{C09C0230-4054-4FC6-93E1-98E379BA75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8169" y="5232400"/>
            <a:ext cx="207156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356615-29C8-42EC-96BA-447808D989EC}"/>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11736091-3A27-4893-B83D-D71D7ABAA038}"/>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9B2246F-B771-4324-8B86-5A68DE825EA5}" type="slidenum">
              <a:rPr lang="en-PH" altLang="en-US" sz="1400" b="1">
                <a:solidFill>
                  <a:srgbClr val="898989"/>
                </a:solidFill>
                <a:latin typeface="Arial Black" panose="020B0A04020102020204" pitchFamily="34" charset="0"/>
              </a:rPr>
              <a:pPr/>
              <a:t>20</a:t>
            </a:fld>
            <a:endParaRPr lang="en-PH" altLang="en-US" sz="1400" b="1">
              <a:solidFill>
                <a:srgbClr val="898989"/>
              </a:solidFill>
              <a:latin typeface="Arial Black" panose="020B0A04020102020204" pitchFamily="34" charset="0"/>
            </a:endParaRPr>
          </a:p>
        </p:txBody>
      </p:sp>
      <p:pic>
        <p:nvPicPr>
          <p:cNvPr id="22532" name="Picture 2" descr="Commercial vs Open-Source Tools   Some advantages Commercial tools have    over Open-Source tools:     Better Documentat...">
            <a:extLst>
              <a:ext uri="{FF2B5EF4-FFF2-40B4-BE49-F238E27FC236}">
                <a16:creationId xmlns:a16="http://schemas.microsoft.com/office/drawing/2014/main" id="{824CF618-9656-496A-9575-FCA3BB34B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252" y="1029742"/>
            <a:ext cx="9770819" cy="508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ACD79-F1FE-4018-954C-A6B84C05FBCE}"/>
              </a:ext>
            </a:extLst>
          </p:cNvPr>
          <p:cNvSpPr>
            <a:spLocks noGrp="1"/>
          </p:cNvSpPr>
          <p:nvPr>
            <p:ph type="title"/>
          </p:nvPr>
        </p:nvSpPr>
        <p:spPr/>
        <p:txBody>
          <a:bodyPr/>
          <a:lstStyle/>
          <a:p>
            <a:pPr>
              <a:defRPr/>
            </a:pPr>
            <a:r>
              <a:rPr lang="en-PH" sz="3600" b="1" spc="300" dirty="0">
                <a:solidFill>
                  <a:prstClr val="black"/>
                </a:solidFill>
              </a:rPr>
              <a:t>Authentication </a:t>
            </a:r>
          </a:p>
        </p:txBody>
      </p:sp>
      <p:sp>
        <p:nvSpPr>
          <p:cNvPr id="23555" name="Content Placeholder 4">
            <a:extLst>
              <a:ext uri="{FF2B5EF4-FFF2-40B4-BE49-F238E27FC236}">
                <a16:creationId xmlns:a16="http://schemas.microsoft.com/office/drawing/2014/main" id="{4CF80FDF-4055-4067-BBE5-AEFC2E57ECF0}"/>
              </a:ext>
            </a:extLst>
          </p:cNvPr>
          <p:cNvSpPr>
            <a:spLocks noGrp="1"/>
          </p:cNvSpPr>
          <p:nvPr>
            <p:ph idx="1"/>
          </p:nvPr>
        </p:nvSpPr>
        <p:spPr>
          <a:xfrm>
            <a:off x="874186" y="1687391"/>
            <a:ext cx="6145861" cy="4720787"/>
          </a:xfrm>
        </p:spPr>
        <p:txBody>
          <a:bodyPr/>
          <a:lstStyle/>
          <a:p>
            <a:r>
              <a:rPr lang="en-PH" altLang="en-US" sz="2000" dirty="0">
                <a:latin typeface="+mj-lt"/>
              </a:rPr>
              <a:t>Important to continue proper documentation throughout the entire investigation process. </a:t>
            </a:r>
          </a:p>
          <a:p>
            <a:r>
              <a:rPr lang="en-PH" altLang="en-US" sz="2000" dirty="0">
                <a:latin typeface="+mj-lt"/>
              </a:rPr>
              <a:t>Digital evidence can easily change. </a:t>
            </a:r>
          </a:p>
          <a:p>
            <a:r>
              <a:rPr lang="en-PH" altLang="en-US" sz="2000" dirty="0">
                <a:latin typeface="+mj-lt"/>
              </a:rPr>
              <a:t>Authentication, supported by proper documentation, can ensure that the evidence does not change once it was acquired and can ensure that the examination machine did not manipulate the original media. </a:t>
            </a:r>
          </a:p>
          <a:p>
            <a:r>
              <a:rPr lang="en-PH" altLang="en-US" sz="2000" dirty="0">
                <a:latin typeface="+mj-lt"/>
              </a:rPr>
              <a:t>To provide proper authentication, verification takes place using hashing algorithms on both evidence and images. </a:t>
            </a:r>
          </a:p>
          <a:p>
            <a:r>
              <a:rPr lang="en-PH" altLang="en-US" sz="2000" dirty="0">
                <a:latin typeface="+mj-lt"/>
              </a:rPr>
              <a:t>Hardware write blockers will prevent any change to the original media. </a:t>
            </a:r>
          </a:p>
        </p:txBody>
      </p:sp>
      <p:sp>
        <p:nvSpPr>
          <p:cNvPr id="2" name="Date Placeholder 1">
            <a:extLst>
              <a:ext uri="{FF2B5EF4-FFF2-40B4-BE49-F238E27FC236}">
                <a16:creationId xmlns:a16="http://schemas.microsoft.com/office/drawing/2014/main" id="{F876C323-6D82-4230-A96F-1E321CB8B18A}"/>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BB9C2CE5-FB2B-4F4C-91F1-512ED13C987A}"/>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8C46FA7-0CDE-4D5A-9173-A1495D580738}" type="slidenum">
              <a:rPr lang="en-PH" altLang="en-US" sz="1400" b="1">
                <a:solidFill>
                  <a:srgbClr val="898989"/>
                </a:solidFill>
                <a:latin typeface="Arial Black" panose="020B0A04020102020204" pitchFamily="34" charset="0"/>
              </a:rPr>
              <a:pPr/>
              <a:t>21</a:t>
            </a:fld>
            <a:endParaRPr lang="en-PH" altLang="en-US" sz="1400" b="1">
              <a:solidFill>
                <a:srgbClr val="898989"/>
              </a:solidFill>
              <a:latin typeface="Arial Black" panose="020B0A04020102020204" pitchFamily="34" charset="0"/>
            </a:endParaRPr>
          </a:p>
        </p:txBody>
      </p:sp>
      <p:pic>
        <p:nvPicPr>
          <p:cNvPr id="23558" name="Picture 6" descr="How to Setup Two-Factor &lt;strong&gt;Authentication&lt;/strong&gt; (Google Authenticator) for SSH ...">
            <a:extLst>
              <a:ext uri="{FF2B5EF4-FFF2-40B4-BE49-F238E27FC236}">
                <a16:creationId xmlns:a16="http://schemas.microsoft.com/office/drawing/2014/main" id="{04E1E264-E476-4382-A053-EE16EB5EA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152" y="1809984"/>
            <a:ext cx="228917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lt;strong&gt;Digital&lt;/strong&gt; &lt;strong&gt;forensics&lt;/strong&gt; - Wikipedia">
            <a:extLst>
              <a:ext uri="{FF2B5EF4-FFF2-40B4-BE49-F238E27FC236}">
                <a16:creationId xmlns:a16="http://schemas.microsoft.com/office/drawing/2014/main" id="{C6BECF7B-D8AA-4B50-A955-3C5D1A95DD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6582" y="4212991"/>
            <a:ext cx="227330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descr="&lt;strong&gt;hash&lt;/strong&gt; sums are commonly used as indices into &lt;strong&gt;hash&lt;/strong&gt; tables">
            <a:extLst>
              <a:ext uri="{FF2B5EF4-FFF2-40B4-BE49-F238E27FC236}">
                <a16:creationId xmlns:a16="http://schemas.microsoft.com/office/drawing/2014/main" id="{5431A910-294A-4ECC-9766-2082DDC579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53587" y="1758950"/>
            <a:ext cx="233362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9" descr="Forensic disk controller - Wikipedia, the free encyclopedia">
            <a:extLst>
              <a:ext uri="{FF2B5EF4-FFF2-40B4-BE49-F238E27FC236}">
                <a16:creationId xmlns:a16="http://schemas.microsoft.com/office/drawing/2014/main" id="{EC02D41D-84F7-4F6D-BEC3-CBBAC2BA8FB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32987" y="4211403"/>
            <a:ext cx="205422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9D5B-41B0-4F4A-835C-74DFC12D6B4D}"/>
              </a:ext>
            </a:extLst>
          </p:cNvPr>
          <p:cNvSpPr>
            <a:spLocks noGrp="1"/>
          </p:cNvSpPr>
          <p:nvPr>
            <p:ph type="title"/>
          </p:nvPr>
        </p:nvSpPr>
        <p:spPr/>
        <p:txBody>
          <a:bodyPr/>
          <a:lstStyle/>
          <a:p>
            <a:pPr algn="ctr">
              <a:defRPr/>
            </a:pPr>
            <a:r>
              <a:rPr lang="en-PH" sz="3600" b="1" spc="300" dirty="0">
                <a:solidFill>
                  <a:prstClr val="black"/>
                </a:solidFill>
              </a:rPr>
              <a:t>Create Proof of Non-Alteration( Hashing)</a:t>
            </a:r>
          </a:p>
        </p:txBody>
      </p:sp>
      <p:sp>
        <p:nvSpPr>
          <p:cNvPr id="24579" name="Content Placeholder 2">
            <a:extLst>
              <a:ext uri="{FF2B5EF4-FFF2-40B4-BE49-F238E27FC236}">
                <a16:creationId xmlns:a16="http://schemas.microsoft.com/office/drawing/2014/main" id="{5C1540B4-88F6-4162-882C-CE247197D29B}"/>
              </a:ext>
            </a:extLst>
          </p:cNvPr>
          <p:cNvSpPr>
            <a:spLocks noGrp="1"/>
          </p:cNvSpPr>
          <p:nvPr>
            <p:ph idx="1"/>
          </p:nvPr>
        </p:nvSpPr>
        <p:spPr>
          <a:xfrm>
            <a:off x="874186" y="1687391"/>
            <a:ext cx="7161984" cy="4247417"/>
          </a:xfrm>
        </p:spPr>
        <p:txBody>
          <a:bodyPr>
            <a:normAutofit fontScale="92500" lnSpcReduction="20000"/>
          </a:bodyPr>
          <a:lstStyle/>
          <a:p>
            <a:pPr algn="just"/>
            <a:r>
              <a:rPr lang="en-PH" altLang="en-US" sz="2000" dirty="0">
                <a:latin typeface="+mj-lt"/>
              </a:rPr>
              <a:t>For this reason, it is common practice to calculate </a:t>
            </a:r>
            <a:r>
              <a:rPr lang="en-PH" altLang="en-US" sz="2000" dirty="0">
                <a:solidFill>
                  <a:srgbClr val="FF0000"/>
                </a:solidFill>
                <a:latin typeface="+mj-lt"/>
              </a:rPr>
              <a:t>cryptographic hash </a:t>
            </a:r>
            <a:r>
              <a:rPr lang="en-PH" altLang="en-US" sz="2000" dirty="0">
                <a:latin typeface="+mj-lt"/>
              </a:rPr>
              <a:t>of an evidence file and to record that hash elsewhere, usually in an investigator’s notebook, so that one can establish at a later point in time that the evidence has not been modified since the hash was calculated.</a:t>
            </a:r>
          </a:p>
          <a:p>
            <a:pPr algn="just"/>
            <a:r>
              <a:rPr lang="en-PH" altLang="en-US" sz="2000" dirty="0">
                <a:latin typeface="+mj-lt"/>
              </a:rPr>
              <a:t>Hashing is a one-way function that computes a fixed length output from a variable input. </a:t>
            </a:r>
          </a:p>
          <a:p>
            <a:pPr algn="just"/>
            <a:r>
              <a:rPr lang="en-PH" altLang="en-US" sz="2000" dirty="0">
                <a:latin typeface="+mj-lt"/>
              </a:rPr>
              <a:t>Any change in the input results in a completely different output due to the avalanche effect. </a:t>
            </a:r>
          </a:p>
          <a:p>
            <a:pPr algn="just"/>
            <a:r>
              <a:rPr lang="en-PH" altLang="en-US" sz="2000" dirty="0">
                <a:latin typeface="+mj-lt"/>
              </a:rPr>
              <a:t>The </a:t>
            </a:r>
            <a:r>
              <a:rPr lang="en-PH" altLang="en-US" sz="2000" dirty="0">
                <a:solidFill>
                  <a:srgbClr val="FF0000"/>
                </a:solidFill>
                <a:latin typeface="+mj-lt"/>
              </a:rPr>
              <a:t>input</a:t>
            </a:r>
            <a:r>
              <a:rPr lang="en-PH" altLang="en-US" sz="2000" dirty="0">
                <a:latin typeface="+mj-lt"/>
              </a:rPr>
              <a:t> of a hashing function can be </a:t>
            </a:r>
            <a:r>
              <a:rPr lang="en-PH" altLang="en-US" sz="2000" dirty="0">
                <a:solidFill>
                  <a:srgbClr val="FF0000"/>
                </a:solidFill>
                <a:latin typeface="+mj-lt"/>
              </a:rPr>
              <a:t>any digital stream of data</a:t>
            </a:r>
            <a:r>
              <a:rPr lang="en-PH" altLang="en-US" sz="2000" dirty="0">
                <a:latin typeface="+mj-lt"/>
              </a:rPr>
              <a:t>. </a:t>
            </a:r>
          </a:p>
          <a:p>
            <a:pPr algn="just"/>
            <a:r>
              <a:rPr lang="en-PH" altLang="en-US" sz="2000" dirty="0">
                <a:latin typeface="+mj-lt"/>
              </a:rPr>
              <a:t>This can </a:t>
            </a:r>
            <a:r>
              <a:rPr lang="en-PH" altLang="en-US" sz="2000" dirty="0">
                <a:solidFill>
                  <a:srgbClr val="FF0000"/>
                </a:solidFill>
                <a:latin typeface="+mj-lt"/>
              </a:rPr>
              <a:t>range</a:t>
            </a:r>
            <a:r>
              <a:rPr lang="en-PH" altLang="en-US" sz="2000" dirty="0">
                <a:latin typeface="+mj-lt"/>
              </a:rPr>
              <a:t> from individual </a:t>
            </a:r>
            <a:r>
              <a:rPr lang="en-PH" altLang="en-US" sz="2000" dirty="0">
                <a:solidFill>
                  <a:srgbClr val="FF0000"/>
                </a:solidFill>
                <a:latin typeface="+mj-lt"/>
              </a:rPr>
              <a:t>files</a:t>
            </a:r>
            <a:r>
              <a:rPr lang="en-PH" altLang="en-US" sz="2000" dirty="0">
                <a:latin typeface="+mj-lt"/>
              </a:rPr>
              <a:t> to </a:t>
            </a:r>
            <a:r>
              <a:rPr lang="en-PH" altLang="en-US" sz="2000" dirty="0">
                <a:solidFill>
                  <a:srgbClr val="FF0000"/>
                </a:solidFill>
                <a:latin typeface="+mj-lt"/>
              </a:rPr>
              <a:t>large storage devices</a:t>
            </a:r>
            <a:r>
              <a:rPr lang="en-PH" altLang="en-US" sz="2000" dirty="0">
                <a:latin typeface="+mj-lt"/>
              </a:rPr>
              <a:t>. </a:t>
            </a:r>
          </a:p>
          <a:p>
            <a:pPr algn="just"/>
            <a:r>
              <a:rPr lang="en-PH" altLang="en-US" sz="2000" dirty="0">
                <a:latin typeface="+mj-lt"/>
              </a:rPr>
              <a:t>The only limitation is that the device must be able to be read by a computer. Items such as cell phones may require some type of data cable or specialized software. </a:t>
            </a:r>
          </a:p>
        </p:txBody>
      </p:sp>
      <p:sp>
        <p:nvSpPr>
          <p:cNvPr id="4" name="Date Placeholder 3">
            <a:extLst>
              <a:ext uri="{FF2B5EF4-FFF2-40B4-BE49-F238E27FC236}">
                <a16:creationId xmlns:a16="http://schemas.microsoft.com/office/drawing/2014/main" id="{6E17A243-0056-4579-A919-99710A3BA47A}"/>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0848E12D-D3FA-4832-A597-A19E3E7B448A}"/>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61B7DF-9363-479D-A855-7270EA4F52CA}" type="slidenum">
              <a:rPr lang="en-PH" altLang="en-US" sz="1400" b="1">
                <a:solidFill>
                  <a:srgbClr val="898989"/>
                </a:solidFill>
                <a:latin typeface="Arial Black" panose="020B0A04020102020204" pitchFamily="34" charset="0"/>
              </a:rPr>
              <a:pPr/>
              <a:t>22</a:t>
            </a:fld>
            <a:endParaRPr lang="en-PH" altLang="en-US" sz="1400" b="1">
              <a:solidFill>
                <a:srgbClr val="898989"/>
              </a:solidFill>
              <a:latin typeface="Arial Black" panose="020B0A04020102020204" pitchFamily="34" charset="0"/>
            </a:endParaRPr>
          </a:p>
        </p:txBody>
      </p:sp>
      <p:pic>
        <p:nvPicPr>
          <p:cNvPr id="24582" name="Picture 5" descr="&lt;strong&gt;MD5&lt;/strong&gt; &lt;strong&gt;Hash&lt;/strong&gt; Strings, Streams, And Files In Delphi XE5 Firemonkey For IOS ...">
            <a:extLst>
              <a:ext uri="{FF2B5EF4-FFF2-40B4-BE49-F238E27FC236}">
                <a16:creationId xmlns:a16="http://schemas.microsoft.com/office/drawing/2014/main" id="{44249457-593D-42FD-B88D-B394DAEDC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77300" y="1966913"/>
            <a:ext cx="28575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linux - The MD5 &lt;strong&gt;hash value&lt;/strong&gt; is different from Bash and PHP - Super User">
            <a:extLst>
              <a:ext uri="{FF2B5EF4-FFF2-40B4-BE49-F238E27FC236}">
                <a16:creationId xmlns:a16="http://schemas.microsoft.com/office/drawing/2014/main" id="{680AC923-BB3A-4319-B81E-19C2279F7F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2712" y="4047784"/>
            <a:ext cx="2606675"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FD4F-07DD-4830-B348-0C6559B2C966}"/>
              </a:ext>
            </a:extLst>
          </p:cNvPr>
          <p:cNvSpPr>
            <a:spLocks noGrp="1"/>
          </p:cNvSpPr>
          <p:nvPr>
            <p:ph type="title"/>
          </p:nvPr>
        </p:nvSpPr>
        <p:spPr/>
        <p:txBody>
          <a:bodyPr/>
          <a:lstStyle/>
          <a:p>
            <a:pPr algn="ctr">
              <a:defRPr/>
            </a:pPr>
            <a:r>
              <a:rPr lang="en-PH" sz="3600" b="1" spc="300" dirty="0">
                <a:solidFill>
                  <a:prstClr val="black"/>
                </a:solidFill>
              </a:rPr>
              <a:t>Create Proof of Non-Alteration( Hashing)</a:t>
            </a:r>
          </a:p>
        </p:txBody>
      </p:sp>
      <p:sp>
        <p:nvSpPr>
          <p:cNvPr id="25603" name="Content Placeholder 2">
            <a:extLst>
              <a:ext uri="{FF2B5EF4-FFF2-40B4-BE49-F238E27FC236}">
                <a16:creationId xmlns:a16="http://schemas.microsoft.com/office/drawing/2014/main" id="{75289E14-AEBD-4B6A-8E42-67E798AE1F39}"/>
              </a:ext>
            </a:extLst>
          </p:cNvPr>
          <p:cNvSpPr>
            <a:spLocks noGrp="1"/>
          </p:cNvSpPr>
          <p:nvPr>
            <p:ph idx="1"/>
          </p:nvPr>
        </p:nvSpPr>
        <p:spPr>
          <a:xfrm>
            <a:off x="874186" y="1687391"/>
            <a:ext cx="6915800" cy="4720787"/>
          </a:xfrm>
        </p:spPr>
        <p:txBody>
          <a:bodyPr>
            <a:normAutofit lnSpcReduction="10000"/>
          </a:bodyPr>
          <a:lstStyle/>
          <a:p>
            <a:pPr algn="just"/>
            <a:r>
              <a:rPr lang="en-PH" altLang="en-US" sz="2000" dirty="0">
                <a:latin typeface="+mj-lt"/>
              </a:rPr>
              <a:t>The output of a hashing function is usually represented in </a:t>
            </a:r>
            <a:r>
              <a:rPr lang="en-PH" altLang="en-US" sz="2000" dirty="0">
                <a:solidFill>
                  <a:srgbClr val="FF0000"/>
                </a:solidFill>
                <a:latin typeface="+mj-lt"/>
              </a:rPr>
              <a:t>hex or base 16</a:t>
            </a:r>
            <a:r>
              <a:rPr lang="en-PH" altLang="en-US" sz="2000" dirty="0">
                <a:latin typeface="+mj-lt"/>
              </a:rPr>
              <a:t>. </a:t>
            </a:r>
          </a:p>
          <a:p>
            <a:pPr algn="just"/>
            <a:r>
              <a:rPr lang="en-PH" altLang="en-US" sz="2000" dirty="0">
                <a:latin typeface="+mj-lt"/>
              </a:rPr>
              <a:t>This hash value can be looked at as a </a:t>
            </a:r>
            <a:r>
              <a:rPr lang="en-PH" altLang="en-US" sz="2000" dirty="0">
                <a:solidFill>
                  <a:srgbClr val="FF0000"/>
                </a:solidFill>
                <a:latin typeface="+mj-lt"/>
              </a:rPr>
              <a:t>digital fingerprint</a:t>
            </a:r>
            <a:r>
              <a:rPr lang="en-PH" altLang="en-US" sz="2000" dirty="0">
                <a:latin typeface="+mj-lt"/>
              </a:rPr>
              <a:t>. </a:t>
            </a:r>
          </a:p>
          <a:p>
            <a:pPr algn="just"/>
            <a:r>
              <a:rPr lang="en-PH" altLang="en-US" sz="2000" dirty="0">
                <a:latin typeface="+mj-lt"/>
              </a:rPr>
              <a:t>A </a:t>
            </a:r>
            <a:r>
              <a:rPr lang="en-PH" altLang="en-US" sz="2000" dirty="0">
                <a:solidFill>
                  <a:srgbClr val="FF0000"/>
                </a:solidFill>
                <a:latin typeface="+mj-lt"/>
              </a:rPr>
              <a:t>benefit</a:t>
            </a:r>
            <a:r>
              <a:rPr lang="en-PH" altLang="en-US" sz="2000" dirty="0">
                <a:latin typeface="+mj-lt"/>
              </a:rPr>
              <a:t> of using hash values to compare files is that there is no way to reverse from the </a:t>
            </a:r>
            <a:r>
              <a:rPr lang="en-PH" altLang="en-US" sz="2000" dirty="0">
                <a:solidFill>
                  <a:srgbClr val="FF0000"/>
                </a:solidFill>
                <a:latin typeface="+mj-lt"/>
              </a:rPr>
              <a:t>hash to digital media</a:t>
            </a:r>
            <a:r>
              <a:rPr lang="en-PH" altLang="en-US" sz="2000" dirty="0">
                <a:latin typeface="+mj-lt"/>
              </a:rPr>
              <a:t>. </a:t>
            </a:r>
          </a:p>
          <a:p>
            <a:pPr algn="just"/>
            <a:r>
              <a:rPr lang="en-PH" altLang="en-US" sz="2000" dirty="0">
                <a:latin typeface="+mj-lt"/>
              </a:rPr>
              <a:t>This </a:t>
            </a:r>
            <a:r>
              <a:rPr lang="en-PH" altLang="en-US" sz="2000" dirty="0">
                <a:solidFill>
                  <a:srgbClr val="FF0000"/>
                </a:solidFill>
                <a:latin typeface="+mj-lt"/>
              </a:rPr>
              <a:t>helps</a:t>
            </a:r>
            <a:r>
              <a:rPr lang="en-PH" altLang="en-US" sz="2000" dirty="0">
                <a:latin typeface="+mj-lt"/>
              </a:rPr>
              <a:t> maintain the </a:t>
            </a:r>
            <a:r>
              <a:rPr lang="en-PH" altLang="en-US" sz="2000" dirty="0">
                <a:solidFill>
                  <a:srgbClr val="FF0000"/>
                </a:solidFill>
                <a:latin typeface="+mj-lt"/>
              </a:rPr>
              <a:t>integrity</a:t>
            </a:r>
            <a:r>
              <a:rPr lang="en-PH" altLang="en-US" sz="2000" dirty="0">
                <a:latin typeface="+mj-lt"/>
              </a:rPr>
              <a:t> of the evidence while comparing it to other known files or devices. </a:t>
            </a:r>
          </a:p>
          <a:p>
            <a:pPr algn="just"/>
            <a:r>
              <a:rPr lang="en-PH" altLang="en-US" sz="2000" dirty="0">
                <a:latin typeface="+mj-lt"/>
              </a:rPr>
              <a:t>There are many different known hashing algorithms. </a:t>
            </a:r>
          </a:p>
          <a:p>
            <a:pPr algn="just"/>
            <a:r>
              <a:rPr lang="en-PH" altLang="en-US" sz="2000" dirty="0">
                <a:latin typeface="+mj-lt"/>
              </a:rPr>
              <a:t>The ones that are used the most for digital forensics today are MD5, SHA 1, and SHA 256. </a:t>
            </a:r>
          </a:p>
          <a:p>
            <a:pPr algn="just"/>
            <a:r>
              <a:rPr lang="en-PH" altLang="en-US" sz="2000" dirty="0">
                <a:latin typeface="+mj-lt"/>
              </a:rPr>
              <a:t>The MD5 hash algorithm returns a 128 bit output. </a:t>
            </a:r>
          </a:p>
          <a:p>
            <a:pPr algn="just"/>
            <a:r>
              <a:rPr lang="en-PH" altLang="en-US" sz="2000" dirty="0">
                <a:latin typeface="+mj-lt"/>
              </a:rPr>
              <a:t>The SHA 1 hash algorithm returns a 160 bit output. The SHA 256 hash algorithm returns a 256 bit output. </a:t>
            </a:r>
          </a:p>
        </p:txBody>
      </p:sp>
      <p:sp>
        <p:nvSpPr>
          <p:cNvPr id="4" name="Date Placeholder 3">
            <a:extLst>
              <a:ext uri="{FF2B5EF4-FFF2-40B4-BE49-F238E27FC236}">
                <a16:creationId xmlns:a16="http://schemas.microsoft.com/office/drawing/2014/main" id="{5004010B-447B-468C-BC1C-A4E9DA98DC52}"/>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E63BD12B-9453-47BD-BBEE-B982842FD74F}"/>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8483677-5F34-40BC-ACC6-61E0524BE506}" type="slidenum">
              <a:rPr lang="en-PH" altLang="en-US" sz="1400" b="1">
                <a:solidFill>
                  <a:srgbClr val="898989"/>
                </a:solidFill>
                <a:latin typeface="Arial Black" panose="020B0A04020102020204" pitchFamily="34" charset="0"/>
              </a:rPr>
              <a:pPr/>
              <a:t>23</a:t>
            </a:fld>
            <a:endParaRPr lang="en-PH" altLang="en-US" sz="1400" b="1">
              <a:solidFill>
                <a:srgbClr val="898989"/>
              </a:solidFill>
              <a:latin typeface="Arial Black" panose="020B0A04020102020204" pitchFamily="34" charset="0"/>
            </a:endParaRPr>
          </a:p>
        </p:txBody>
      </p:sp>
      <p:pic>
        <p:nvPicPr>
          <p:cNvPr id="25606" name="Picture 5" descr="&lt;strong&gt;MD5&lt;/strong&gt; &lt;strong&gt;Hash&lt;/strong&gt; Strings, Streams, And Files In Delphi XE5 Firemonkey For IOS ...">
            <a:extLst>
              <a:ext uri="{FF2B5EF4-FFF2-40B4-BE49-F238E27FC236}">
                <a16:creationId xmlns:a16="http://schemas.microsoft.com/office/drawing/2014/main" id="{97D9943E-7B16-4655-9268-6E2C0D0665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9349" y="3708523"/>
            <a:ext cx="28575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linux - The MD5 &lt;strong&gt;hash value&lt;/strong&gt; is different from Bash and PHP - Super User">
            <a:extLst>
              <a:ext uri="{FF2B5EF4-FFF2-40B4-BE49-F238E27FC236}">
                <a16:creationId xmlns:a16="http://schemas.microsoft.com/office/drawing/2014/main" id="{C3F8982A-B716-43CE-9C03-0F06F59EE4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5556" y="1687391"/>
            <a:ext cx="260508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04C323-0F6E-432E-A9D0-E16724DAB16F}"/>
              </a:ext>
            </a:extLst>
          </p:cNvPr>
          <p:cNvSpPr>
            <a:spLocks noGrp="1"/>
          </p:cNvSpPr>
          <p:nvPr>
            <p:ph type="title"/>
          </p:nvPr>
        </p:nvSpPr>
        <p:spPr/>
        <p:txBody>
          <a:bodyPr/>
          <a:lstStyle/>
          <a:p>
            <a:pPr>
              <a:defRPr/>
            </a:pPr>
            <a:r>
              <a:rPr lang="en-PH" sz="3600" b="1" spc="300" dirty="0">
                <a:solidFill>
                  <a:prstClr val="black"/>
                </a:solidFill>
              </a:rPr>
              <a:t>Chain of Custody</a:t>
            </a:r>
          </a:p>
        </p:txBody>
      </p:sp>
      <p:sp>
        <p:nvSpPr>
          <p:cNvPr id="26627" name="Content Placeholder 7">
            <a:extLst>
              <a:ext uri="{FF2B5EF4-FFF2-40B4-BE49-F238E27FC236}">
                <a16:creationId xmlns:a16="http://schemas.microsoft.com/office/drawing/2014/main" id="{CAE4BD1B-C0A8-4C54-AE62-B346D9218AC1}"/>
              </a:ext>
            </a:extLst>
          </p:cNvPr>
          <p:cNvSpPr>
            <a:spLocks noGrp="1"/>
          </p:cNvSpPr>
          <p:nvPr>
            <p:ph idx="1"/>
          </p:nvPr>
        </p:nvSpPr>
        <p:spPr>
          <a:xfrm>
            <a:off x="874185" y="1687391"/>
            <a:ext cx="5333184" cy="4326547"/>
          </a:xfrm>
        </p:spPr>
        <p:txBody>
          <a:bodyPr>
            <a:normAutofit fontScale="92500" lnSpcReduction="10000"/>
          </a:bodyPr>
          <a:lstStyle/>
          <a:p>
            <a:r>
              <a:rPr lang="en-PH" altLang="en-US" sz="2200" dirty="0">
                <a:latin typeface="+mj-lt"/>
              </a:rPr>
              <a:t>“Chain of Custody” is a fancy way of saying “The ability to demonstrate who has had access to the digital information being used as evidence”.</a:t>
            </a:r>
          </a:p>
          <a:p>
            <a:r>
              <a:rPr lang="en-PH" altLang="en-US" sz="2200" dirty="0">
                <a:latin typeface="+mj-lt"/>
              </a:rPr>
              <a:t>Special measures should be taken when conducting a forensic investigation if it is desired for the results to be used in a court of law.</a:t>
            </a:r>
          </a:p>
          <a:p>
            <a:r>
              <a:rPr lang="en-PH" altLang="en-US" sz="2200" dirty="0">
                <a:latin typeface="+mj-lt"/>
              </a:rPr>
              <a:t>One of the most important measures is to assure that the evidence has been accurately collected and that there is a clear chain of custody from the scene of the crime to the investigator – and ultimately to the court of law.</a:t>
            </a:r>
          </a:p>
          <a:p>
            <a:endParaRPr lang="en-PH" altLang="en-US" dirty="0">
              <a:latin typeface="+mj-lt"/>
            </a:endParaRPr>
          </a:p>
        </p:txBody>
      </p:sp>
      <p:sp>
        <p:nvSpPr>
          <p:cNvPr id="4" name="Date Placeholder 3">
            <a:extLst>
              <a:ext uri="{FF2B5EF4-FFF2-40B4-BE49-F238E27FC236}">
                <a16:creationId xmlns:a16="http://schemas.microsoft.com/office/drawing/2014/main" id="{6B6F9F60-253D-4A2D-A44F-2F6F15FF8FAA}"/>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67A82563-D390-4C10-9146-D3BAE5A0FC85}"/>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DC8761B-C2F3-412B-9E63-FBAAC716EEC8}" type="slidenum">
              <a:rPr lang="en-PH" altLang="en-US" sz="1400" b="1">
                <a:solidFill>
                  <a:srgbClr val="898989"/>
                </a:solidFill>
                <a:latin typeface="Arial Black" panose="020B0A04020102020204" pitchFamily="34" charset="0"/>
              </a:rPr>
              <a:pPr/>
              <a:t>24</a:t>
            </a:fld>
            <a:endParaRPr lang="en-PH" altLang="en-US" sz="1400" b="1">
              <a:solidFill>
                <a:srgbClr val="898989"/>
              </a:solidFill>
              <a:latin typeface="Arial Black" panose="020B0A04020102020204" pitchFamily="34" charset="0"/>
            </a:endParaRPr>
          </a:p>
        </p:txBody>
      </p:sp>
      <p:pic>
        <p:nvPicPr>
          <p:cNvPr id="26631" name="Picture 8" descr="&lt;strong&gt;Chain&lt;/strong&gt; &lt;strong&gt;of custody&lt;/strong&gt; receipt">
            <a:extLst>
              <a:ext uri="{FF2B5EF4-FFF2-40B4-BE49-F238E27FC236}">
                <a16:creationId xmlns:a16="http://schemas.microsoft.com/office/drawing/2014/main" id="{6246EADA-AAB7-48D1-BB37-87DB290A23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5022" y="1339850"/>
            <a:ext cx="4982819" cy="481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2C26F5D-57E2-4C6F-A8E6-622F9FD437A3}"/>
              </a:ext>
            </a:extLst>
          </p:cNvPr>
          <p:cNvSpPr>
            <a:spLocks noGrp="1"/>
          </p:cNvSpPr>
          <p:nvPr>
            <p:ph type="dt" sz="quarter" idx="4294967295"/>
          </p:nvPr>
        </p:nvSpPr>
        <p:spPr>
          <a:xfrm>
            <a:off x="0" y="6356350"/>
            <a:ext cx="2743200" cy="365125"/>
          </a:xfrm>
          <a:prstGeom prst="rect">
            <a:avLst/>
          </a:prstGeom>
        </p:spPr>
        <p:txBody>
          <a:bodyPr/>
          <a:lstStyle/>
          <a:p>
            <a:pPr>
              <a:defRPr/>
            </a:pPr>
            <a:fld id="{C78AEBCE-78F6-4925-B2CF-23C656ECAE31}"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6" name="Slide Number Placeholder 5">
            <a:extLst>
              <a:ext uri="{FF2B5EF4-FFF2-40B4-BE49-F238E27FC236}">
                <a16:creationId xmlns:a16="http://schemas.microsoft.com/office/drawing/2014/main" id="{C53370E7-BBDE-48D2-86CF-855E94819616}"/>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8523669-05DF-4159-BB45-F2B11CDD438C}" type="slidenum">
              <a:rPr lang="en-PH" altLang="en-US" sz="1400" b="1">
                <a:solidFill>
                  <a:srgbClr val="898989"/>
                </a:solidFill>
                <a:latin typeface="Arial Black" panose="020B0A04020102020204" pitchFamily="34" charset="0"/>
              </a:rPr>
              <a:pPr/>
              <a:t>25</a:t>
            </a:fld>
            <a:endParaRPr lang="en-PH" altLang="en-US" sz="1400" b="1">
              <a:solidFill>
                <a:srgbClr val="898989"/>
              </a:solidFill>
              <a:latin typeface="Arial Black" panose="020B0A04020102020204" pitchFamily="34" charset="0"/>
            </a:endParaRPr>
          </a:p>
        </p:txBody>
      </p:sp>
      <p:pic>
        <p:nvPicPr>
          <p:cNvPr id="27652" name="Picture 2" descr="Forensic Techniques&#10; Live analysis:&#10;• The examination of computers from within&#10;the operating system using custom&#10;forensic...">
            <a:extLst>
              <a:ext uri="{FF2B5EF4-FFF2-40B4-BE49-F238E27FC236}">
                <a16:creationId xmlns:a16="http://schemas.microsoft.com/office/drawing/2014/main" id="{924AB663-97D4-4131-8997-9184D59C8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839" y="1017057"/>
            <a:ext cx="9417538" cy="504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F3B6D-0903-4353-BC3E-2F43BE83BC55}"/>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79C4E054-4F4E-41C2-B336-CA0889DAE537}"/>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3A0F0E2-FBB6-4B6A-BD88-5132D2112C54}" type="slidenum">
              <a:rPr lang="en-PH" altLang="en-US" sz="1400" b="1">
                <a:solidFill>
                  <a:srgbClr val="898989"/>
                </a:solidFill>
                <a:latin typeface="Arial Black" panose="020B0A04020102020204" pitchFamily="34" charset="0"/>
              </a:rPr>
              <a:pPr/>
              <a:t>26</a:t>
            </a:fld>
            <a:endParaRPr lang="en-PH" altLang="en-US" sz="1400" b="1">
              <a:solidFill>
                <a:srgbClr val="898989"/>
              </a:solidFill>
              <a:latin typeface="Arial Black" panose="020B0A04020102020204" pitchFamily="34" charset="0"/>
            </a:endParaRPr>
          </a:p>
        </p:txBody>
      </p:sp>
      <p:pic>
        <p:nvPicPr>
          <p:cNvPr id="28676" name="Picture 2" descr="Forensic Techniques&#10; Example of Software Tools:&#10;• EnCase&#10;• WinHex&#10;• ProDiscover&#10;• S-tool&#10; Deleted files:&#10;• recovery of d...">
            <a:extLst>
              <a:ext uri="{FF2B5EF4-FFF2-40B4-BE49-F238E27FC236}">
                <a16:creationId xmlns:a16="http://schemas.microsoft.com/office/drawing/2014/main" id="{20C3A6B9-F92E-429B-A73B-F5ACC109C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16" y="1047583"/>
            <a:ext cx="9446480" cy="500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616F1-3282-47A7-AF34-FB993CB0C727}"/>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5149364-6886-4510-84A4-6266E7A373F5}"/>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D7F1C21-14E6-45ED-B15F-F06F3D5403F0}" type="slidenum">
              <a:rPr lang="en-PH" altLang="en-US" sz="1400" b="1">
                <a:solidFill>
                  <a:srgbClr val="898989"/>
                </a:solidFill>
                <a:latin typeface="Arial Black" panose="020B0A04020102020204" pitchFamily="34" charset="0"/>
              </a:rPr>
              <a:pPr/>
              <a:t>27</a:t>
            </a:fld>
            <a:endParaRPr lang="en-PH" altLang="en-US" sz="1400" b="1">
              <a:solidFill>
                <a:srgbClr val="898989"/>
              </a:solidFill>
              <a:latin typeface="Arial Black" panose="020B0A04020102020204" pitchFamily="34" charset="0"/>
            </a:endParaRPr>
          </a:p>
        </p:txBody>
      </p:sp>
      <p:pic>
        <p:nvPicPr>
          <p:cNvPr id="29700" name="Picture 2" descr="Forensic Techniques&#10; Steganography:&#10;• concealing a message, image, or file within&#10;another message, image, or file.&#10;• dete...">
            <a:extLst>
              <a:ext uri="{FF2B5EF4-FFF2-40B4-BE49-F238E27FC236}">
                <a16:creationId xmlns:a16="http://schemas.microsoft.com/office/drawing/2014/main" id="{73E49FF5-6881-41C8-AE3B-071071E2F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346" y="958472"/>
            <a:ext cx="9375531" cy="494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55898-5D35-41C9-9C74-FFAC7F09614B}"/>
              </a:ext>
            </a:extLst>
          </p:cNvPr>
          <p:cNvSpPr>
            <a:spLocks noGrp="1"/>
          </p:cNvSpPr>
          <p:nvPr>
            <p:ph type="title"/>
          </p:nvPr>
        </p:nvSpPr>
        <p:spPr/>
        <p:txBody>
          <a:bodyPr/>
          <a:lstStyle/>
          <a:p>
            <a:pPr>
              <a:defRPr/>
            </a:pPr>
            <a:r>
              <a:rPr lang="en-PH" b="1" spc="300" dirty="0">
                <a:solidFill>
                  <a:prstClr val="black"/>
                </a:solidFill>
              </a:rPr>
              <a:t>Computer Forensics Process(3)</a:t>
            </a:r>
            <a:endParaRPr lang="en-PH" dirty="0"/>
          </a:p>
        </p:txBody>
      </p:sp>
      <p:sp>
        <p:nvSpPr>
          <p:cNvPr id="2" name="Date Placeholder 1">
            <a:extLst>
              <a:ext uri="{FF2B5EF4-FFF2-40B4-BE49-F238E27FC236}">
                <a16:creationId xmlns:a16="http://schemas.microsoft.com/office/drawing/2014/main" id="{F02233EF-2569-4326-B661-5C5AB603001D}"/>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8796C351-D696-4370-A336-EAA1215630CB}"/>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025CF27-CFC5-464C-A40C-40D6DC988322}" type="slidenum">
              <a:rPr lang="en-PH" altLang="en-US" sz="1400" b="1">
                <a:solidFill>
                  <a:srgbClr val="898989"/>
                </a:solidFill>
                <a:latin typeface="Arial Black" panose="020B0A04020102020204" pitchFamily="34" charset="0"/>
              </a:rPr>
              <a:pPr/>
              <a:t>28</a:t>
            </a:fld>
            <a:endParaRPr lang="en-PH" altLang="en-US" sz="1400" b="1">
              <a:solidFill>
                <a:srgbClr val="898989"/>
              </a:solidFill>
              <a:latin typeface="Arial Black" panose="020B0A04020102020204" pitchFamily="34" charset="0"/>
            </a:endParaRPr>
          </a:p>
        </p:txBody>
      </p:sp>
      <p:pic>
        <p:nvPicPr>
          <p:cNvPr id="30726" name="Picture 2" descr="Computer Forensics   Analysis     Extract     Process     Interpret ">
            <a:extLst>
              <a:ext uri="{FF2B5EF4-FFF2-40B4-BE49-F238E27FC236}">
                <a16:creationId xmlns:a16="http://schemas.microsoft.com/office/drawing/2014/main" id="{D0D46398-5D35-448D-9FDF-0564AC414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798" y="1822498"/>
            <a:ext cx="9831388" cy="434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10C5-4048-460B-A625-2C44989B3ECC}"/>
              </a:ext>
            </a:extLst>
          </p:cNvPr>
          <p:cNvSpPr>
            <a:spLocks noGrp="1"/>
          </p:cNvSpPr>
          <p:nvPr>
            <p:ph type="title"/>
          </p:nvPr>
        </p:nvSpPr>
        <p:spPr/>
        <p:txBody>
          <a:bodyPr/>
          <a:lstStyle/>
          <a:p>
            <a:pPr>
              <a:defRPr/>
            </a:pPr>
            <a:r>
              <a:rPr lang="en-PH" b="1" spc="300" dirty="0">
                <a:solidFill>
                  <a:prstClr val="black"/>
                </a:solidFill>
              </a:rPr>
              <a:t>Computer Forensics Process(3)</a:t>
            </a:r>
            <a:endParaRPr lang="en-PH" dirty="0"/>
          </a:p>
        </p:txBody>
      </p:sp>
      <p:sp>
        <p:nvSpPr>
          <p:cNvPr id="31747" name="Content Placeholder 2">
            <a:extLst>
              <a:ext uri="{FF2B5EF4-FFF2-40B4-BE49-F238E27FC236}">
                <a16:creationId xmlns:a16="http://schemas.microsoft.com/office/drawing/2014/main" id="{D262000F-8204-48FB-B1A9-7E8320F4083F}"/>
              </a:ext>
            </a:extLst>
          </p:cNvPr>
          <p:cNvSpPr>
            <a:spLocks noGrp="1"/>
          </p:cNvSpPr>
          <p:nvPr>
            <p:ph idx="1"/>
          </p:nvPr>
        </p:nvSpPr>
        <p:spPr>
          <a:xfrm>
            <a:off x="874185" y="1687391"/>
            <a:ext cx="10587567" cy="4720787"/>
          </a:xfrm>
        </p:spPr>
        <p:txBody>
          <a:bodyPr>
            <a:normAutofit fontScale="92500" lnSpcReduction="20000"/>
          </a:bodyPr>
          <a:lstStyle/>
          <a:p>
            <a:r>
              <a:rPr lang="en-PH" altLang="en-US" sz="2500" dirty="0">
                <a:latin typeface="+mj-lt"/>
              </a:rPr>
              <a:t>The third stage is Analysis. </a:t>
            </a:r>
          </a:p>
          <a:p>
            <a:r>
              <a:rPr lang="en-PH" altLang="en-US" sz="2500" dirty="0">
                <a:latin typeface="+mj-lt"/>
              </a:rPr>
              <a:t>Analysis is the examination of all digital evidence that has been acquired and authenticated. </a:t>
            </a:r>
          </a:p>
          <a:p>
            <a:r>
              <a:rPr lang="en-PH" altLang="en-US" sz="2500" dirty="0">
                <a:latin typeface="+mj-lt"/>
              </a:rPr>
              <a:t>The analysis process will be dictated by the examiner and types of digital evidence. </a:t>
            </a:r>
          </a:p>
          <a:p>
            <a:r>
              <a:rPr lang="en-PH" altLang="en-US" sz="2500" dirty="0">
                <a:latin typeface="+mj-lt"/>
              </a:rPr>
              <a:t>In most situations the analysis will require specialized tools and skills. The tools requires be both software and hardware based. </a:t>
            </a:r>
          </a:p>
          <a:p>
            <a:r>
              <a:rPr lang="en-PH" altLang="en-US" sz="2500" dirty="0">
                <a:latin typeface="+mj-lt"/>
              </a:rPr>
              <a:t>The goal of the analysis stage is to identify all evidence contained in the digital device and report the results. </a:t>
            </a:r>
          </a:p>
          <a:p>
            <a:r>
              <a:rPr lang="en-PH" altLang="en-US" sz="2500" dirty="0">
                <a:latin typeface="+mj-lt"/>
              </a:rPr>
              <a:t>Each examiner will have their own approach to analysis. </a:t>
            </a:r>
          </a:p>
          <a:p>
            <a:r>
              <a:rPr lang="en-PH" altLang="en-US" sz="2500" dirty="0">
                <a:latin typeface="+mj-lt"/>
              </a:rPr>
              <a:t>A collection of tools that you are comfortable with is important. </a:t>
            </a:r>
          </a:p>
          <a:p>
            <a:r>
              <a:rPr lang="en-PH" altLang="en-US" sz="2500" dirty="0">
                <a:latin typeface="+mj-lt"/>
              </a:rPr>
              <a:t>There are both commercial and open source tools available. </a:t>
            </a:r>
          </a:p>
        </p:txBody>
      </p:sp>
      <p:sp>
        <p:nvSpPr>
          <p:cNvPr id="4" name="Date Placeholder 3">
            <a:extLst>
              <a:ext uri="{FF2B5EF4-FFF2-40B4-BE49-F238E27FC236}">
                <a16:creationId xmlns:a16="http://schemas.microsoft.com/office/drawing/2014/main" id="{3F9FB432-23D7-4B9C-BADB-B1BE937CFF4A}"/>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F927C794-108C-4517-87C9-A11E4AD69A0F}"/>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BC570C4-BA1F-4500-A9DB-44C64B9E9F02}" type="slidenum">
              <a:rPr lang="en-PH" altLang="en-US" sz="1400" b="1">
                <a:solidFill>
                  <a:srgbClr val="898989"/>
                </a:solidFill>
                <a:latin typeface="Arial Black" panose="020B0A04020102020204" pitchFamily="34" charset="0"/>
              </a:rPr>
              <a:pPr/>
              <a:t>29</a:t>
            </a:fld>
            <a:endParaRPr lang="en-PH" altLang="en-US" sz="1400" b="1">
              <a:solidFill>
                <a:srgbClr val="898989"/>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7EA8-32C0-4223-93B3-0E8976C5A928}"/>
              </a:ext>
            </a:extLst>
          </p:cNvPr>
          <p:cNvSpPr>
            <a:spLocks noGrp="1"/>
          </p:cNvSpPr>
          <p:nvPr>
            <p:ph type="title"/>
          </p:nvPr>
        </p:nvSpPr>
        <p:spPr>
          <a:xfrm>
            <a:off x="344488" y="365125"/>
            <a:ext cx="11009312" cy="984250"/>
          </a:xfrm>
        </p:spPr>
        <p:txBody>
          <a:bodyPr rtlCol="0">
            <a:normAutofit/>
          </a:bodyPr>
          <a:lstStyle/>
          <a:p>
            <a:pPr algn="ctr" eaLnBrk="1" fontAlgn="auto" hangingPunct="1">
              <a:spcAft>
                <a:spcPts val="0"/>
              </a:spcAft>
              <a:defRPr/>
            </a:pPr>
            <a:r>
              <a:rPr lang="en-PH" b="1" spc="300" dirty="0">
                <a:latin typeface="Broadway" panose="04040905080B02020502" pitchFamily="82" charset="0"/>
              </a:rPr>
              <a:t>Objectives of the Session(2)</a:t>
            </a:r>
            <a:endParaRPr lang="en-PH" dirty="0"/>
          </a:p>
        </p:txBody>
      </p:sp>
      <p:pic>
        <p:nvPicPr>
          <p:cNvPr id="5123" name="Content Placeholder 5">
            <a:extLst>
              <a:ext uri="{FF2B5EF4-FFF2-40B4-BE49-F238E27FC236}">
                <a16:creationId xmlns:a16="http://schemas.microsoft.com/office/drawing/2014/main" id="{B0118BB5-4BE7-4F6C-87B7-AF3C9AAC7E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74725" y="2024063"/>
            <a:ext cx="2743200" cy="1393825"/>
          </a:xfrm>
        </p:spPr>
      </p:pic>
      <p:sp>
        <p:nvSpPr>
          <p:cNvPr id="4" name="Content Placeholder 3">
            <a:extLst>
              <a:ext uri="{FF2B5EF4-FFF2-40B4-BE49-F238E27FC236}">
                <a16:creationId xmlns:a16="http://schemas.microsoft.com/office/drawing/2014/main" id="{12A83A6B-C5BD-4933-9FC1-E6F043D6C5FD}"/>
              </a:ext>
            </a:extLst>
          </p:cNvPr>
          <p:cNvSpPr>
            <a:spLocks noGrp="1"/>
          </p:cNvSpPr>
          <p:nvPr>
            <p:ph sz="half" idx="2"/>
          </p:nvPr>
        </p:nvSpPr>
        <p:spPr>
          <a:xfrm>
            <a:off x="4106863" y="1825625"/>
            <a:ext cx="7766050" cy="4800600"/>
          </a:xfrm>
        </p:spPr>
        <p:txBody>
          <a:bodyPr rtlCol="0">
            <a:normAutofit/>
          </a:bodyPr>
          <a:lstStyle/>
          <a:p>
            <a:pPr marL="0" indent="0" eaLnBrk="1" fontAlgn="auto" hangingPunct="1">
              <a:spcAft>
                <a:spcPts val="0"/>
              </a:spcAft>
              <a:buFont typeface="Arial" panose="020B0604020202020204" pitchFamily="34" charset="0"/>
              <a:buNone/>
              <a:defRPr/>
            </a:pPr>
            <a:r>
              <a:rPr lang="en-PH" dirty="0"/>
              <a:t> </a:t>
            </a:r>
          </a:p>
          <a:p>
            <a:pPr eaLnBrk="1" fontAlgn="auto" hangingPunct="1">
              <a:spcAft>
                <a:spcPts val="0"/>
              </a:spcAft>
              <a:defRPr/>
            </a:pPr>
            <a:r>
              <a:rPr lang="en-PH" dirty="0">
                <a:latin typeface="Arial Black" panose="020B0A04020102020204" pitchFamily="34" charset="0"/>
              </a:rPr>
              <a:t>Solving a Case</a:t>
            </a:r>
          </a:p>
          <a:p>
            <a:pPr eaLnBrk="1" fontAlgn="auto" hangingPunct="1">
              <a:spcAft>
                <a:spcPts val="0"/>
              </a:spcAft>
              <a:defRPr/>
            </a:pPr>
            <a:endParaRPr lang="en-PH" dirty="0"/>
          </a:p>
          <a:p>
            <a:pPr eaLnBrk="1" fontAlgn="auto" hangingPunct="1">
              <a:spcAft>
                <a:spcPts val="0"/>
              </a:spcAft>
              <a:defRPr/>
            </a:pPr>
            <a:endParaRPr lang="en-PH" dirty="0"/>
          </a:p>
          <a:p>
            <a:pPr eaLnBrk="1" fontAlgn="auto" hangingPunct="1">
              <a:spcAft>
                <a:spcPts val="0"/>
              </a:spcAft>
              <a:defRPr/>
            </a:pPr>
            <a:endParaRPr lang="en-PH" dirty="0"/>
          </a:p>
          <a:p>
            <a:pPr eaLnBrk="1" fontAlgn="auto" hangingPunct="1">
              <a:spcAft>
                <a:spcPts val="0"/>
              </a:spcAft>
              <a:defRPr/>
            </a:pPr>
            <a:r>
              <a:rPr lang="en-PH" dirty="0">
                <a:latin typeface="Arial Black" panose="020B0A04020102020204" pitchFamily="34" charset="0"/>
              </a:rPr>
              <a:t>Apply and use forensic techniques</a:t>
            </a:r>
          </a:p>
        </p:txBody>
      </p:sp>
      <p:sp>
        <p:nvSpPr>
          <p:cNvPr id="12" name="Date Placeholder 11">
            <a:extLst>
              <a:ext uri="{FF2B5EF4-FFF2-40B4-BE49-F238E27FC236}">
                <a16:creationId xmlns:a16="http://schemas.microsoft.com/office/drawing/2014/main" id="{6EAF2B70-BBAA-4EAA-A83E-38429119D91A}"/>
              </a:ext>
            </a:extLst>
          </p:cNvPr>
          <p:cNvSpPr>
            <a:spLocks noGrp="1"/>
          </p:cNvSpPr>
          <p:nvPr>
            <p:ph type="dt" sz="quarter" idx="4294967295"/>
          </p:nvPr>
        </p:nvSpPr>
        <p:spPr>
          <a:xfrm>
            <a:off x="0" y="6356350"/>
            <a:ext cx="2743200" cy="365125"/>
          </a:xfrm>
          <a:prstGeom prst="rect">
            <a:avLst/>
          </a:prstGeom>
        </p:spPr>
        <p:txBody>
          <a:bodyPr/>
          <a:lstStyle/>
          <a:p>
            <a:pPr>
              <a:defRPr/>
            </a:pPr>
            <a:fld id="{4F128B77-C08D-479D-8996-9CBEC1617CC1}"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13" name="Slide Number Placeholder 12">
            <a:extLst>
              <a:ext uri="{FF2B5EF4-FFF2-40B4-BE49-F238E27FC236}">
                <a16:creationId xmlns:a16="http://schemas.microsoft.com/office/drawing/2014/main" id="{6C987B58-D93B-4BA2-8431-8D1647776DEE}"/>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F914336-752D-47BB-97E3-505275BA8189}" type="slidenum">
              <a:rPr lang="en-PH" altLang="en-US" sz="1400" b="1">
                <a:solidFill>
                  <a:srgbClr val="898989"/>
                </a:solidFill>
                <a:latin typeface="Arial Black" panose="020B0A04020102020204" pitchFamily="34" charset="0"/>
              </a:rPr>
              <a:pPr/>
              <a:t>3</a:t>
            </a:fld>
            <a:endParaRPr lang="en-PH" altLang="en-US" sz="1400" b="1">
              <a:solidFill>
                <a:srgbClr val="898989"/>
              </a:solidFill>
              <a:latin typeface="Arial Black" panose="020B0A04020102020204" pitchFamily="34" charset="0"/>
            </a:endParaRPr>
          </a:p>
        </p:txBody>
      </p:sp>
      <p:pic>
        <p:nvPicPr>
          <p:cNvPr id="5125" name="Picture 6">
            <a:extLst>
              <a:ext uri="{FF2B5EF4-FFF2-40B4-BE49-F238E27FC236}">
                <a16:creationId xmlns:a16="http://schemas.microsoft.com/office/drawing/2014/main" id="{2DAA7FCD-6602-497F-BB02-4F6662520D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 y="4225925"/>
            <a:ext cx="2743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0858-83B9-466E-A3E6-BB7099108B20}"/>
              </a:ext>
            </a:extLst>
          </p:cNvPr>
          <p:cNvSpPr>
            <a:spLocks noGrp="1"/>
          </p:cNvSpPr>
          <p:nvPr>
            <p:ph type="title"/>
          </p:nvPr>
        </p:nvSpPr>
        <p:spPr/>
        <p:txBody>
          <a:bodyPr/>
          <a:lstStyle/>
          <a:p>
            <a:pPr>
              <a:defRPr/>
            </a:pPr>
            <a:r>
              <a:rPr lang="en-PH" b="1" spc="300" dirty="0">
                <a:solidFill>
                  <a:prstClr val="black"/>
                </a:solidFill>
              </a:rPr>
              <a:t>Computer Forensics Process(3)</a:t>
            </a:r>
            <a:endParaRPr lang="en-PH" dirty="0"/>
          </a:p>
        </p:txBody>
      </p:sp>
      <p:sp>
        <p:nvSpPr>
          <p:cNvPr id="32771" name="Content Placeholder 2">
            <a:extLst>
              <a:ext uri="{FF2B5EF4-FFF2-40B4-BE49-F238E27FC236}">
                <a16:creationId xmlns:a16="http://schemas.microsoft.com/office/drawing/2014/main" id="{D12CBDBE-1CBD-46D4-BB67-EAA391F192D9}"/>
              </a:ext>
            </a:extLst>
          </p:cNvPr>
          <p:cNvSpPr>
            <a:spLocks noGrp="1"/>
          </p:cNvSpPr>
          <p:nvPr>
            <p:ph idx="1"/>
          </p:nvPr>
        </p:nvSpPr>
        <p:spPr>
          <a:xfrm>
            <a:off x="874185" y="1687392"/>
            <a:ext cx="10587567" cy="4468316"/>
          </a:xfrm>
        </p:spPr>
        <p:txBody>
          <a:bodyPr>
            <a:normAutofit lnSpcReduction="10000"/>
          </a:bodyPr>
          <a:lstStyle/>
          <a:p>
            <a:pPr algn="just"/>
            <a:r>
              <a:rPr lang="en-PH" altLang="en-US" sz="2500" dirty="0">
                <a:latin typeface="+mj-lt"/>
              </a:rPr>
              <a:t>There are two leading commercial manufacturers of computer forensics software today. </a:t>
            </a:r>
          </a:p>
          <a:p>
            <a:pPr algn="just"/>
            <a:r>
              <a:rPr lang="en-PH" altLang="en-US" sz="2500" dirty="0">
                <a:latin typeface="+mj-lt"/>
              </a:rPr>
              <a:t>They are </a:t>
            </a:r>
            <a:r>
              <a:rPr lang="en-PH" altLang="en-US" sz="2500" dirty="0" err="1">
                <a:latin typeface="+mj-lt"/>
              </a:rPr>
              <a:t>AccessData</a:t>
            </a:r>
            <a:r>
              <a:rPr lang="en-PH" altLang="en-US" sz="2500" dirty="0">
                <a:latin typeface="+mj-lt"/>
              </a:rPr>
              <a:t> and Guidance Software. In addition to commercial software there are free options such as Linux and other free tools. </a:t>
            </a:r>
          </a:p>
          <a:p>
            <a:pPr algn="just"/>
            <a:r>
              <a:rPr lang="en-PH" altLang="en-US" sz="2500" dirty="0">
                <a:latin typeface="+mj-lt"/>
              </a:rPr>
              <a:t>Free tools should only be used for examination by someone who has tested and practiced with the tool. </a:t>
            </a:r>
          </a:p>
          <a:p>
            <a:pPr algn="just"/>
            <a:r>
              <a:rPr lang="en-PH" altLang="en-US" sz="2500" dirty="0">
                <a:latin typeface="+mj-lt"/>
              </a:rPr>
              <a:t>The next logical step refers to when you are done with an investigation. </a:t>
            </a:r>
          </a:p>
          <a:p>
            <a:pPr algn="just"/>
            <a:r>
              <a:rPr lang="en-PH" altLang="en-US" sz="2500" dirty="0">
                <a:latin typeface="+mj-lt"/>
              </a:rPr>
              <a:t>How do you know that you have found all the evidence related to the case? Do you need to look at every file? </a:t>
            </a:r>
          </a:p>
          <a:p>
            <a:pPr algn="just"/>
            <a:r>
              <a:rPr lang="en-PH" altLang="en-US" sz="2500" dirty="0">
                <a:latin typeface="+mj-lt"/>
              </a:rPr>
              <a:t>What if you can't find anything? </a:t>
            </a:r>
          </a:p>
        </p:txBody>
      </p:sp>
      <p:sp>
        <p:nvSpPr>
          <p:cNvPr id="4" name="Date Placeholder 3">
            <a:extLst>
              <a:ext uri="{FF2B5EF4-FFF2-40B4-BE49-F238E27FC236}">
                <a16:creationId xmlns:a16="http://schemas.microsoft.com/office/drawing/2014/main" id="{F0C9AE07-9B31-4EDA-9DEF-F0D966F258A3}"/>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0DA5526C-D994-4CEA-9117-8585BC908017}"/>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018D863-0FD7-442D-A1F1-21984FF337B1}" type="slidenum">
              <a:rPr lang="en-PH" altLang="en-US" sz="1400" b="1">
                <a:solidFill>
                  <a:srgbClr val="898989"/>
                </a:solidFill>
                <a:latin typeface="Arial Black" panose="020B0A04020102020204" pitchFamily="34" charset="0"/>
              </a:rPr>
              <a:pPr/>
              <a:t>30</a:t>
            </a:fld>
            <a:endParaRPr lang="en-PH" altLang="en-US" sz="1400" b="1">
              <a:solidFill>
                <a:srgbClr val="898989"/>
              </a:solidFill>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0557-0722-4E0D-A09B-4F71D07B12DF}"/>
              </a:ext>
            </a:extLst>
          </p:cNvPr>
          <p:cNvSpPr>
            <a:spLocks noGrp="1"/>
          </p:cNvSpPr>
          <p:nvPr>
            <p:ph type="title"/>
          </p:nvPr>
        </p:nvSpPr>
        <p:spPr/>
        <p:txBody>
          <a:bodyPr/>
          <a:lstStyle/>
          <a:p>
            <a:pPr>
              <a:defRPr/>
            </a:pPr>
            <a:r>
              <a:rPr lang="en-PH" b="1" spc="300" dirty="0">
                <a:solidFill>
                  <a:prstClr val="black"/>
                </a:solidFill>
              </a:rPr>
              <a:t>Computer Forensics Process(3)</a:t>
            </a:r>
            <a:endParaRPr lang="en-PH" dirty="0"/>
          </a:p>
        </p:txBody>
      </p:sp>
      <p:sp>
        <p:nvSpPr>
          <p:cNvPr id="33795" name="Content Placeholder 2">
            <a:extLst>
              <a:ext uri="{FF2B5EF4-FFF2-40B4-BE49-F238E27FC236}">
                <a16:creationId xmlns:a16="http://schemas.microsoft.com/office/drawing/2014/main" id="{30202E87-32FE-4DFD-BD8B-17CEB4972BF9}"/>
              </a:ext>
            </a:extLst>
          </p:cNvPr>
          <p:cNvSpPr>
            <a:spLocks noGrp="1"/>
          </p:cNvSpPr>
          <p:nvPr>
            <p:ph idx="1"/>
          </p:nvPr>
        </p:nvSpPr>
        <p:spPr>
          <a:xfrm>
            <a:off x="874185" y="1687391"/>
            <a:ext cx="10587567" cy="4185871"/>
          </a:xfrm>
        </p:spPr>
        <p:txBody>
          <a:bodyPr>
            <a:normAutofit fontScale="92500" lnSpcReduction="10000"/>
          </a:bodyPr>
          <a:lstStyle/>
          <a:p>
            <a:r>
              <a:rPr lang="en-PH" altLang="en-US" sz="2600" dirty="0">
                <a:latin typeface="+mj-lt"/>
              </a:rPr>
              <a:t>It is unreasonable to assume that you can look at every bit of data on the disk.</a:t>
            </a:r>
          </a:p>
          <a:p>
            <a:r>
              <a:rPr lang="en-PH" altLang="en-US" sz="2600" dirty="0">
                <a:latin typeface="+mj-lt"/>
              </a:rPr>
              <a:t> Depending on your workload and policies, you want to at least look at most of the disk. </a:t>
            </a:r>
          </a:p>
          <a:p>
            <a:r>
              <a:rPr lang="en-PH" altLang="en-US" sz="2600" dirty="0">
                <a:latin typeface="+mj-lt"/>
              </a:rPr>
              <a:t>The goal is to determine three things. </a:t>
            </a:r>
          </a:p>
          <a:p>
            <a:pPr lvl="1"/>
            <a:r>
              <a:rPr lang="en-PH" altLang="en-US" sz="2600" dirty="0">
                <a:latin typeface="+mj-lt"/>
              </a:rPr>
              <a:t>What is present on the disk? </a:t>
            </a:r>
          </a:p>
          <a:p>
            <a:pPr lvl="1"/>
            <a:r>
              <a:rPr lang="en-PH" altLang="en-US" sz="2600" dirty="0">
                <a:latin typeface="+mj-lt"/>
              </a:rPr>
              <a:t>What is the most likely and supported reason that information is present or absent? </a:t>
            </a:r>
          </a:p>
          <a:p>
            <a:pPr lvl="1"/>
            <a:r>
              <a:rPr lang="en-PH" altLang="en-US" sz="2600" dirty="0">
                <a:latin typeface="+mj-lt"/>
              </a:rPr>
              <a:t>Are there any plausible alternative explanations? Use the data to rule them out. </a:t>
            </a:r>
          </a:p>
        </p:txBody>
      </p:sp>
      <p:sp>
        <p:nvSpPr>
          <p:cNvPr id="4" name="Date Placeholder 3">
            <a:extLst>
              <a:ext uri="{FF2B5EF4-FFF2-40B4-BE49-F238E27FC236}">
                <a16:creationId xmlns:a16="http://schemas.microsoft.com/office/drawing/2014/main" id="{D8F133AE-04FF-45B5-A69E-645F4AC45B21}"/>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4B309B1D-6D31-4F62-8BD6-4A91D7C5E0EB}"/>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8703D6B-B05A-466B-8BFA-B8206D1AFBDC}" type="slidenum">
              <a:rPr lang="en-PH" altLang="en-US" sz="1400" b="1">
                <a:solidFill>
                  <a:srgbClr val="898989"/>
                </a:solidFill>
                <a:latin typeface="Arial Black" panose="020B0A04020102020204" pitchFamily="34" charset="0"/>
              </a:rPr>
              <a:pPr/>
              <a:t>31</a:t>
            </a:fld>
            <a:endParaRPr lang="en-PH" altLang="en-US" sz="1400" b="1">
              <a:solidFill>
                <a:srgbClr val="898989"/>
              </a:solidFill>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B3C1-7D4F-43F0-B53F-01A0865F37B9}"/>
              </a:ext>
            </a:extLst>
          </p:cNvPr>
          <p:cNvSpPr>
            <a:spLocks noGrp="1"/>
          </p:cNvSpPr>
          <p:nvPr>
            <p:ph type="title"/>
          </p:nvPr>
        </p:nvSpPr>
        <p:spPr/>
        <p:txBody>
          <a:bodyPr/>
          <a:lstStyle/>
          <a:p>
            <a:pPr>
              <a:defRPr/>
            </a:pPr>
            <a:r>
              <a:rPr lang="en-PH" b="1" spc="300" dirty="0">
                <a:solidFill>
                  <a:prstClr val="black"/>
                </a:solidFill>
              </a:rPr>
              <a:t>Computer Forensics Process(4)</a:t>
            </a:r>
            <a:endParaRPr lang="en-PH" dirty="0"/>
          </a:p>
        </p:txBody>
      </p:sp>
      <p:pic>
        <p:nvPicPr>
          <p:cNvPr id="34821" name="Picture 2" descr="Computer ForensicsPresentation   Evidence will be accepted in court on:-    ○ Manner of presentation    ○ Qualifications...">
            <a:extLst>
              <a:ext uri="{FF2B5EF4-FFF2-40B4-BE49-F238E27FC236}">
                <a16:creationId xmlns:a16="http://schemas.microsoft.com/office/drawing/2014/main" id="{F65B4F2F-3025-44FC-A8E7-2536EB6158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657850" y="1728730"/>
            <a:ext cx="6076950" cy="4562475"/>
          </a:xfrm>
          <a:noFill/>
        </p:spPr>
      </p:pic>
      <p:sp>
        <p:nvSpPr>
          <p:cNvPr id="4" name="Date Placeholder 3">
            <a:extLst>
              <a:ext uri="{FF2B5EF4-FFF2-40B4-BE49-F238E27FC236}">
                <a16:creationId xmlns:a16="http://schemas.microsoft.com/office/drawing/2014/main" id="{E568F598-78B7-4B34-911D-EA1F89971B5A}"/>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63FF9A9B-E1FD-44D0-810C-34E149FD1D91}"/>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F97154D-5BA2-41F8-910D-5104A8720443}" type="slidenum">
              <a:rPr lang="en-PH" altLang="en-US" sz="1400" b="1">
                <a:solidFill>
                  <a:srgbClr val="898989"/>
                </a:solidFill>
                <a:latin typeface="Arial Black" panose="020B0A04020102020204" pitchFamily="34" charset="0"/>
              </a:rPr>
              <a:pPr/>
              <a:t>32</a:t>
            </a:fld>
            <a:endParaRPr lang="en-PH" altLang="en-US" sz="1400" b="1">
              <a:solidFill>
                <a:srgbClr val="898989"/>
              </a:solidFill>
              <a:latin typeface="Arial Black" panose="020B0A04020102020204" pitchFamily="34" charset="0"/>
            </a:endParaRPr>
          </a:p>
        </p:txBody>
      </p:sp>
      <p:sp>
        <p:nvSpPr>
          <p:cNvPr id="34822" name="Rectangle 6">
            <a:extLst>
              <a:ext uri="{FF2B5EF4-FFF2-40B4-BE49-F238E27FC236}">
                <a16:creationId xmlns:a16="http://schemas.microsoft.com/office/drawing/2014/main" id="{51B675F8-74BF-4C14-BE59-4127CB576128}"/>
              </a:ext>
            </a:extLst>
          </p:cNvPr>
          <p:cNvSpPr>
            <a:spLocks noChangeArrowheads="1"/>
          </p:cNvSpPr>
          <p:nvPr/>
        </p:nvSpPr>
        <p:spPr bwMode="auto">
          <a:xfrm>
            <a:off x="1001144" y="2721952"/>
            <a:ext cx="452042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PH" altLang="en-US" sz="2000" dirty="0">
              <a:solidFill>
                <a:srgbClr val="000000"/>
              </a:solidFill>
              <a:latin typeface="+mj-lt"/>
            </a:endParaRPr>
          </a:p>
          <a:p>
            <a:pPr algn="l"/>
            <a:r>
              <a:rPr lang="en-PH" altLang="en-US" sz="2400" dirty="0">
                <a:latin typeface="+mj-lt"/>
              </a:rPr>
              <a:t>The final step is to prepare a report that details both your procedure and your findings. Reporting is covered in Advanced Comp Forensic</a:t>
            </a:r>
            <a:r>
              <a:rPr lang="en-PH" altLang="en-US" dirty="0">
                <a:latin typeface="+mj-lt"/>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45FC8D-5F13-45BB-8D4B-4D48EE50E8AF}"/>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2F1021D4-0314-4B8D-B93C-20170E9B38EF}"/>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10FBB9-A80F-44E7-8A0A-69D003904BE1}" type="slidenum">
              <a:rPr lang="en-PH" altLang="en-US" sz="1400" b="1">
                <a:solidFill>
                  <a:srgbClr val="898989"/>
                </a:solidFill>
                <a:latin typeface="Arial Black" panose="020B0A04020102020204" pitchFamily="34" charset="0"/>
              </a:rPr>
              <a:pPr/>
              <a:t>33</a:t>
            </a:fld>
            <a:endParaRPr lang="en-PH" altLang="en-US" sz="1400" b="1">
              <a:solidFill>
                <a:srgbClr val="898989"/>
              </a:solidFill>
              <a:latin typeface="Arial Black" panose="020B0A04020102020204" pitchFamily="34" charset="0"/>
            </a:endParaRPr>
          </a:p>
        </p:txBody>
      </p:sp>
      <p:pic>
        <p:nvPicPr>
          <p:cNvPr id="35844" name="Picture 2" descr="COMPUTER FORENSIC&#10;REQUIREMENTS&#10;&#10;&#10;&#10;&#10;Hardware&#10; Familiarity with all internal and external&#10;devices/components of a compute...">
            <a:extLst>
              <a:ext uri="{FF2B5EF4-FFF2-40B4-BE49-F238E27FC236}">
                <a16:creationId xmlns:a16="http://schemas.microsoft.com/office/drawing/2014/main" id="{BD9D6138-2ECB-489D-9990-250292125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06057"/>
            <a:ext cx="10122633" cy="524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F7284-C7D5-4351-9A5A-3DE6C0599661}"/>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pPr>
                <a:defRPr/>
              </a:pPr>
              <a:t>22/02/2021</a:t>
            </a:fld>
            <a:endParaRPr lang="en-PH" sz="1400" b="1" dirty="0"/>
          </a:p>
        </p:txBody>
      </p:sp>
      <p:sp>
        <p:nvSpPr>
          <p:cNvPr id="3" name="Slide Number Placeholder 2">
            <a:extLst>
              <a:ext uri="{FF2B5EF4-FFF2-40B4-BE49-F238E27FC236}">
                <a16:creationId xmlns:a16="http://schemas.microsoft.com/office/drawing/2014/main" id="{61252099-6D08-4114-8322-4E918BAA3325}"/>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FDE1FDF-107A-4E14-AC49-7CD5D0B63D12}" type="slidenum">
              <a:rPr lang="en-PH" altLang="en-US" sz="1400" b="1">
                <a:solidFill>
                  <a:srgbClr val="898989"/>
                </a:solidFill>
                <a:latin typeface="Arial Black" panose="020B0A04020102020204" pitchFamily="34" charset="0"/>
              </a:rPr>
              <a:pPr/>
              <a:t>34</a:t>
            </a:fld>
            <a:endParaRPr lang="en-PH" altLang="en-US" sz="1400" b="1">
              <a:solidFill>
                <a:srgbClr val="898989"/>
              </a:solidFill>
              <a:latin typeface="Arial Black" panose="020B0A04020102020204" pitchFamily="34" charset="0"/>
            </a:endParaRPr>
          </a:p>
        </p:txBody>
      </p:sp>
      <p:pic>
        <p:nvPicPr>
          <p:cNvPr id="36868" name="Picture 2" descr="COMPUTER FORENSIC&#10;REQUIREMENTS&#10;&#10;&#10;Operation Systems&#10;Windows 3.1/95/98/ME/NT/2000/2003/XP&#10; DOS&#10; UNIX&#10; LINUX&#10;&#10;&#10;&#10;&#10;&#10;&#10;Sof...">
            <a:extLst>
              <a:ext uri="{FF2B5EF4-FFF2-40B4-BE49-F238E27FC236}">
                <a16:creationId xmlns:a16="http://schemas.microsoft.com/office/drawing/2014/main" id="{2E9F0F6C-3B8B-4E79-97B9-B3E20BB76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876" y="1006569"/>
            <a:ext cx="9479573" cy="484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89F31-7027-497D-9ED1-EA3DA69FA99D}"/>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65C262FE-8955-4935-A0B7-9253860536E2}"/>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5F6560-55AA-4670-AECD-5029B5390CDE}" type="slidenum">
              <a:rPr lang="en-PH" altLang="en-US" sz="1400" b="1">
                <a:solidFill>
                  <a:srgbClr val="898989"/>
                </a:solidFill>
                <a:latin typeface="Arial Black" panose="020B0A04020102020204" pitchFamily="34" charset="0"/>
              </a:rPr>
              <a:pPr/>
              <a:t>35</a:t>
            </a:fld>
            <a:endParaRPr lang="en-PH" altLang="en-US" sz="1400" b="1">
              <a:solidFill>
                <a:srgbClr val="898989"/>
              </a:solidFill>
              <a:latin typeface="Arial Black" panose="020B0A04020102020204" pitchFamily="34" charset="0"/>
            </a:endParaRPr>
          </a:p>
        </p:txBody>
      </p:sp>
      <p:pic>
        <p:nvPicPr>
          <p:cNvPr id="37892" name="Picture 2" descr="COLLECTING EVIDENCE&#10;&#10;&#10;Make Exact copies of all&#10;hard drives &amp; disks using&#10;computer software&#10;&#10;&#10;&#10;&#10;Protect the Computer&#10;sys...">
            <a:extLst>
              <a:ext uri="{FF2B5EF4-FFF2-40B4-BE49-F238E27FC236}">
                <a16:creationId xmlns:a16="http://schemas.microsoft.com/office/drawing/2014/main" id="{1A462E6C-3040-4A9F-B065-2E57A4D7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324" y="1015768"/>
            <a:ext cx="9803023" cy="506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B8F016-0EBA-454F-8CF3-8A2C3D9177E0}"/>
              </a:ext>
            </a:extLst>
          </p:cNvPr>
          <p:cNvSpPr>
            <a:spLocks noGrp="1"/>
          </p:cNvSpPr>
          <p:nvPr>
            <p:ph type="dt" sz="quarter" idx="4294967295"/>
          </p:nvPr>
        </p:nvSpPr>
        <p:spPr>
          <a:xfrm>
            <a:off x="0" y="6356350"/>
            <a:ext cx="2743200" cy="365125"/>
          </a:xfrm>
          <a:prstGeom prst="rect">
            <a:avLst/>
          </a:prstGeom>
        </p:spPr>
        <p:txBody>
          <a:bodyPr/>
          <a:lstStyle/>
          <a:p>
            <a:pPr>
              <a:defRPr/>
            </a:pPr>
            <a:fld id="{24310AE7-4336-4BFC-AF2A-A186D778CEDC}"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08C8D989-F01F-4039-891E-5CB3AD55359A}"/>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472C145-CC3D-495A-B395-C78BC1EE9BE1}" type="slidenum">
              <a:rPr lang="en-PH" altLang="en-US" sz="1400" b="1">
                <a:solidFill>
                  <a:srgbClr val="898989"/>
                </a:solidFill>
                <a:latin typeface="Arial Black" panose="020B0A04020102020204" pitchFamily="34" charset="0"/>
              </a:rPr>
              <a:pPr/>
              <a:t>36</a:t>
            </a:fld>
            <a:endParaRPr lang="en-PH" altLang="en-US" sz="1400" b="1">
              <a:solidFill>
                <a:srgbClr val="898989"/>
              </a:solidFill>
              <a:latin typeface="Arial Black" panose="020B0A04020102020204" pitchFamily="34" charset="0"/>
            </a:endParaRPr>
          </a:p>
        </p:txBody>
      </p:sp>
      <p:pic>
        <p:nvPicPr>
          <p:cNvPr id="38916" name="Picture 2" descr="Conclusion&#10;This field will enable crucial electronic evidence to&#10;be found, whether it was lost, deleted, damaged, or&#10;hidde...">
            <a:extLst>
              <a:ext uri="{FF2B5EF4-FFF2-40B4-BE49-F238E27FC236}">
                <a16:creationId xmlns:a16="http://schemas.microsoft.com/office/drawing/2014/main" id="{137A730D-7B01-4658-A49F-D75A3FDB3DD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92469" y="970164"/>
            <a:ext cx="10020300" cy="521034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DE60E-8784-42EA-9936-438A300DA749}"/>
              </a:ext>
            </a:extLst>
          </p:cNvPr>
          <p:cNvSpPr>
            <a:spLocks noGrp="1"/>
          </p:cNvSpPr>
          <p:nvPr>
            <p:ph type="dt" sz="quarter" idx="4294967295"/>
          </p:nvPr>
        </p:nvSpPr>
        <p:spPr>
          <a:xfrm>
            <a:off x="0" y="6356350"/>
            <a:ext cx="2743200" cy="365125"/>
          </a:xfrm>
          <a:prstGeom prst="rect">
            <a:avLst/>
          </a:prstGeom>
        </p:spPr>
        <p:txBody>
          <a:bodyPr/>
          <a:lstStyle/>
          <a:p>
            <a:pPr>
              <a:defRPr/>
            </a:pPr>
            <a:fld id="{2BCA3C2E-54D0-48F0-AC6D-94CC9679A977}" type="datetime1">
              <a:rPr lang="en-PH" sz="1400" b="1" smtClean="0">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4DD0E9F5-B125-4BAB-9130-D957F3989698}"/>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473E59E-17E9-4B3D-9860-33A0A4FD7DF1}" type="slidenum">
              <a:rPr lang="en-PH" altLang="en-US" sz="1400" b="1">
                <a:solidFill>
                  <a:srgbClr val="898989"/>
                </a:solidFill>
                <a:latin typeface="Arial Black" panose="020B0A04020102020204" pitchFamily="34" charset="0"/>
              </a:rPr>
              <a:pPr/>
              <a:t>37</a:t>
            </a:fld>
            <a:endParaRPr lang="en-PH" altLang="en-US" sz="1400" b="1">
              <a:solidFill>
                <a:srgbClr val="898989"/>
              </a:solidFill>
              <a:latin typeface="Arial Black" panose="020B0A04020102020204" pitchFamily="34" charset="0"/>
            </a:endParaRPr>
          </a:p>
        </p:txBody>
      </p:sp>
      <p:pic>
        <p:nvPicPr>
          <p:cNvPr id="39940" name="Picture 2" descr="`    23 ">
            <a:extLst>
              <a:ext uri="{FF2B5EF4-FFF2-40B4-BE49-F238E27FC236}">
                <a16:creationId xmlns:a16="http://schemas.microsoft.com/office/drawing/2014/main" id="{EE05E2A7-9D86-4535-B2AF-6AC9D9559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823" y="1052607"/>
            <a:ext cx="9339585" cy="4882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98D2-66DD-4832-BD1F-EE3B98D84D71}"/>
              </a:ext>
            </a:extLst>
          </p:cNvPr>
          <p:cNvSpPr>
            <a:spLocks noGrp="1"/>
          </p:cNvSpPr>
          <p:nvPr>
            <p:ph type="title"/>
          </p:nvPr>
        </p:nvSpPr>
        <p:spPr>
          <a:xfrm>
            <a:off x="316523" y="698356"/>
            <a:ext cx="11254154" cy="657225"/>
          </a:xfrm>
        </p:spPr>
        <p:txBody>
          <a:bodyPr rtlCol="0">
            <a:normAutofit/>
          </a:bodyPr>
          <a:lstStyle/>
          <a:p>
            <a:pPr eaLnBrk="1" fontAlgn="auto" hangingPunct="1">
              <a:spcAft>
                <a:spcPts val="0"/>
              </a:spcAft>
              <a:defRPr/>
            </a:pPr>
            <a:r>
              <a:rPr lang="en-PH" b="1" spc="300" dirty="0"/>
              <a:t>Digital Forensics</a:t>
            </a:r>
          </a:p>
        </p:txBody>
      </p:sp>
      <p:pic>
        <p:nvPicPr>
          <p:cNvPr id="6147" name="Content Placeholder 4" descr="Recent Photos The Commons 20under20 Galleries World Map App Garden ...">
            <a:extLst>
              <a:ext uri="{FF2B5EF4-FFF2-40B4-BE49-F238E27FC236}">
                <a16:creationId xmlns:a16="http://schemas.microsoft.com/office/drawing/2014/main" id="{0ACB65A5-3015-4C41-AD26-F9C33F200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18197" y="1652954"/>
            <a:ext cx="4129649" cy="4703396"/>
          </a:xfrm>
        </p:spPr>
      </p:pic>
      <p:sp>
        <p:nvSpPr>
          <p:cNvPr id="6148" name="Content Placeholder 3">
            <a:extLst>
              <a:ext uri="{FF2B5EF4-FFF2-40B4-BE49-F238E27FC236}">
                <a16:creationId xmlns:a16="http://schemas.microsoft.com/office/drawing/2014/main" id="{6FB32E2E-E65E-4756-B76D-337E4724E408}"/>
              </a:ext>
            </a:extLst>
          </p:cNvPr>
          <p:cNvSpPr>
            <a:spLocks noGrp="1"/>
          </p:cNvSpPr>
          <p:nvPr>
            <p:ph sz="half" idx="2"/>
          </p:nvPr>
        </p:nvSpPr>
        <p:spPr>
          <a:xfrm>
            <a:off x="5254625" y="1720706"/>
            <a:ext cx="6069867" cy="4703396"/>
          </a:xfrm>
        </p:spPr>
        <p:txBody>
          <a:bodyPr>
            <a:normAutofit fontScale="92500" lnSpcReduction="20000"/>
          </a:bodyPr>
          <a:lstStyle/>
          <a:p>
            <a:pPr algn="just" eaLnBrk="1" hangingPunct="1"/>
            <a:r>
              <a:rPr lang="en-PH" altLang="en-US" sz="2400" b="1" dirty="0">
                <a:latin typeface="+mj-lt"/>
              </a:rPr>
              <a:t>Also known as Computer Forensics</a:t>
            </a:r>
          </a:p>
          <a:p>
            <a:pPr algn="just" eaLnBrk="1" hangingPunct="1"/>
            <a:r>
              <a:rPr lang="en-PH" altLang="en-US" sz="2400" b="1" dirty="0">
                <a:latin typeface="+mj-lt"/>
              </a:rPr>
              <a:t>Considered to be the use of analytical and investigative techniques to </a:t>
            </a:r>
            <a:r>
              <a:rPr lang="en-PH" altLang="en-US" sz="2400" b="1" dirty="0">
                <a:solidFill>
                  <a:srgbClr val="FF0000"/>
                </a:solidFill>
                <a:latin typeface="+mj-lt"/>
              </a:rPr>
              <a:t>identify</a:t>
            </a:r>
            <a:r>
              <a:rPr lang="en-PH" altLang="en-US" sz="2400" b="1" dirty="0">
                <a:latin typeface="+mj-lt"/>
              </a:rPr>
              <a:t>, </a:t>
            </a:r>
            <a:r>
              <a:rPr lang="en-PH" altLang="en-US" sz="2400" b="1" dirty="0">
                <a:solidFill>
                  <a:srgbClr val="FF0000"/>
                </a:solidFill>
                <a:latin typeface="+mj-lt"/>
              </a:rPr>
              <a:t>collect</a:t>
            </a:r>
            <a:r>
              <a:rPr lang="en-PH" altLang="en-US" sz="2400" b="1" dirty="0">
                <a:latin typeface="+mj-lt"/>
              </a:rPr>
              <a:t>, </a:t>
            </a:r>
            <a:r>
              <a:rPr lang="en-PH" altLang="en-US" sz="2400" b="1" dirty="0">
                <a:solidFill>
                  <a:srgbClr val="FF0000"/>
                </a:solidFill>
                <a:latin typeface="+mj-lt"/>
              </a:rPr>
              <a:t>examine</a:t>
            </a:r>
            <a:r>
              <a:rPr lang="en-PH" altLang="en-US" sz="2400" b="1" dirty="0">
                <a:latin typeface="+mj-lt"/>
              </a:rPr>
              <a:t> and </a:t>
            </a:r>
            <a:r>
              <a:rPr lang="en-PH" altLang="en-US" sz="2400" b="1" dirty="0">
                <a:solidFill>
                  <a:srgbClr val="FF0000"/>
                </a:solidFill>
                <a:latin typeface="+mj-lt"/>
              </a:rPr>
              <a:t>preserve</a:t>
            </a:r>
            <a:r>
              <a:rPr lang="en-PH" altLang="en-US" sz="2400" b="1" dirty="0">
                <a:latin typeface="+mj-lt"/>
              </a:rPr>
              <a:t> evidence/information which is magnetically stored or encoded</a:t>
            </a:r>
          </a:p>
          <a:p>
            <a:pPr algn="just" eaLnBrk="1" hangingPunct="1"/>
            <a:r>
              <a:rPr lang="en-PH" altLang="en-US" sz="2400" b="1" dirty="0">
                <a:latin typeface="+mj-lt"/>
              </a:rPr>
              <a:t>The objectives are:</a:t>
            </a:r>
          </a:p>
          <a:p>
            <a:pPr marL="800100" lvl="1" indent="-342900" algn="just" eaLnBrk="1" hangingPunct="1">
              <a:buFont typeface="Arial" panose="020B0604020202020204" pitchFamily="34" charset="0"/>
              <a:buChar char="•"/>
            </a:pPr>
            <a:r>
              <a:rPr lang="en-PH" altLang="en-US" b="1" dirty="0">
                <a:latin typeface="+mj-lt"/>
              </a:rPr>
              <a:t>Main objective is to </a:t>
            </a:r>
            <a:r>
              <a:rPr lang="en-PH" altLang="en-US" b="1" dirty="0">
                <a:solidFill>
                  <a:srgbClr val="00B050"/>
                </a:solidFill>
                <a:latin typeface="+mj-lt"/>
              </a:rPr>
              <a:t>find</a:t>
            </a:r>
            <a:r>
              <a:rPr lang="en-PH" altLang="en-US" b="1" dirty="0">
                <a:latin typeface="+mj-lt"/>
              </a:rPr>
              <a:t> the </a:t>
            </a:r>
            <a:r>
              <a:rPr lang="en-PH" altLang="en-US" b="1" dirty="0">
                <a:solidFill>
                  <a:srgbClr val="00B050"/>
                </a:solidFill>
                <a:latin typeface="+mj-lt"/>
              </a:rPr>
              <a:t>criminal</a:t>
            </a:r>
            <a:r>
              <a:rPr lang="en-PH" altLang="en-US" b="1" dirty="0">
                <a:latin typeface="+mj-lt"/>
              </a:rPr>
              <a:t> which is directly or indirectly related to cyber world</a:t>
            </a:r>
            <a:endParaRPr lang="en-PH" altLang="en-US" b="1" dirty="0">
              <a:solidFill>
                <a:srgbClr val="00B050"/>
              </a:solidFill>
              <a:latin typeface="+mj-lt"/>
            </a:endParaRPr>
          </a:p>
          <a:p>
            <a:pPr marL="800100" lvl="1" indent="-342900" algn="just" eaLnBrk="1" hangingPunct="1">
              <a:buFont typeface="Arial" panose="020B0604020202020204" pitchFamily="34" charset="0"/>
              <a:buChar char="•"/>
            </a:pPr>
            <a:r>
              <a:rPr lang="en-PH" altLang="en-US" b="1" dirty="0">
                <a:latin typeface="+mj-lt"/>
              </a:rPr>
              <a:t>To </a:t>
            </a:r>
            <a:r>
              <a:rPr lang="en-PH" altLang="en-US" b="1" dirty="0">
                <a:solidFill>
                  <a:srgbClr val="00B050"/>
                </a:solidFill>
                <a:latin typeface="+mj-lt"/>
              </a:rPr>
              <a:t>find out </a:t>
            </a:r>
            <a:r>
              <a:rPr lang="en-PH" altLang="en-US" b="1" dirty="0">
                <a:latin typeface="+mj-lt"/>
              </a:rPr>
              <a:t>digital </a:t>
            </a:r>
            <a:r>
              <a:rPr lang="en-PH" altLang="en-US" b="1" dirty="0">
                <a:solidFill>
                  <a:srgbClr val="00B050"/>
                </a:solidFill>
                <a:latin typeface="+mj-lt"/>
              </a:rPr>
              <a:t>evidences</a:t>
            </a:r>
          </a:p>
          <a:p>
            <a:pPr marL="800100" lvl="1" indent="-342900" algn="just" eaLnBrk="1" hangingPunct="1">
              <a:buFont typeface="Arial" panose="020B0604020202020204" pitchFamily="34" charset="0"/>
              <a:buChar char="•"/>
            </a:pPr>
            <a:r>
              <a:rPr lang="en-PH" altLang="en-US" b="1" dirty="0">
                <a:solidFill>
                  <a:srgbClr val="00B050"/>
                </a:solidFill>
                <a:latin typeface="+mj-lt"/>
              </a:rPr>
              <a:t>Presenting</a:t>
            </a:r>
            <a:r>
              <a:rPr lang="en-PH" altLang="en-US" b="1" dirty="0">
                <a:latin typeface="+mj-lt"/>
              </a:rPr>
              <a:t> evidences in a manner that leads to </a:t>
            </a:r>
            <a:r>
              <a:rPr lang="en-PH" altLang="en-US" b="1" dirty="0">
                <a:solidFill>
                  <a:srgbClr val="00B050"/>
                </a:solidFill>
                <a:latin typeface="+mj-lt"/>
              </a:rPr>
              <a:t>legal action</a:t>
            </a:r>
            <a:r>
              <a:rPr lang="en-PH" altLang="en-US" b="1" dirty="0">
                <a:latin typeface="+mj-lt"/>
              </a:rPr>
              <a:t> of the criminal in the court of law</a:t>
            </a:r>
          </a:p>
        </p:txBody>
      </p:sp>
      <p:sp>
        <p:nvSpPr>
          <p:cNvPr id="10" name="Date Placeholder 9">
            <a:extLst>
              <a:ext uri="{FF2B5EF4-FFF2-40B4-BE49-F238E27FC236}">
                <a16:creationId xmlns:a16="http://schemas.microsoft.com/office/drawing/2014/main" id="{E9AA0D08-92AF-400F-804E-EE57400A02A7}"/>
              </a:ext>
            </a:extLst>
          </p:cNvPr>
          <p:cNvSpPr>
            <a:spLocks noGrp="1"/>
          </p:cNvSpPr>
          <p:nvPr>
            <p:ph type="dt" sz="quarter" idx="4294967295"/>
          </p:nvPr>
        </p:nvSpPr>
        <p:spPr>
          <a:xfrm>
            <a:off x="0" y="6356350"/>
            <a:ext cx="2743200" cy="365125"/>
          </a:xfrm>
          <a:prstGeom prst="rect">
            <a:avLst/>
          </a:prstGeom>
        </p:spPr>
        <p:txBody>
          <a:bodyPr/>
          <a:lstStyle/>
          <a:p>
            <a:pPr>
              <a:defRPr/>
            </a:pPr>
            <a:fld id="{C09BF496-C35A-4852-BD20-D401B9DD633B}"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11" name="Slide Number Placeholder 10">
            <a:extLst>
              <a:ext uri="{FF2B5EF4-FFF2-40B4-BE49-F238E27FC236}">
                <a16:creationId xmlns:a16="http://schemas.microsoft.com/office/drawing/2014/main" id="{9FA20CA6-F970-4DEE-AD78-E6F918DFD2B0}"/>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DBB75BB-599D-43E2-B124-CC89457D2EBF}" type="slidenum">
              <a:rPr lang="en-PH" altLang="en-US" sz="1400" b="1">
                <a:solidFill>
                  <a:srgbClr val="898989"/>
                </a:solidFill>
                <a:latin typeface="Arial Black" panose="020B0A04020102020204" pitchFamily="34" charset="0"/>
              </a:rPr>
              <a:pPr/>
              <a:t>4</a:t>
            </a:fld>
            <a:endParaRPr lang="en-PH" altLang="en-US" sz="1400" b="1">
              <a:solidFill>
                <a:srgbClr val="898989"/>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42B5-8874-404B-9DE5-2E5FE9ADAB8E}"/>
              </a:ext>
            </a:extLst>
          </p:cNvPr>
          <p:cNvSpPr>
            <a:spLocks noGrp="1"/>
          </p:cNvSpPr>
          <p:nvPr>
            <p:ph type="title"/>
          </p:nvPr>
        </p:nvSpPr>
        <p:spPr>
          <a:xfrm>
            <a:off x="342899" y="798513"/>
            <a:ext cx="11561885" cy="828064"/>
          </a:xfrm>
        </p:spPr>
        <p:txBody>
          <a:bodyPr rtlCol="0">
            <a:noAutofit/>
          </a:bodyPr>
          <a:lstStyle/>
          <a:p>
            <a:pPr eaLnBrk="1" fontAlgn="auto" hangingPunct="1">
              <a:spcAft>
                <a:spcPts val="0"/>
              </a:spcAft>
              <a:defRPr/>
            </a:pPr>
            <a:r>
              <a:rPr lang="en-PH" sz="3600" b="1" spc="300" dirty="0"/>
              <a:t>Digital Evidences</a:t>
            </a:r>
          </a:p>
        </p:txBody>
      </p:sp>
      <p:sp>
        <p:nvSpPr>
          <p:cNvPr id="3" name="Content Placeholder 2">
            <a:extLst>
              <a:ext uri="{FF2B5EF4-FFF2-40B4-BE49-F238E27FC236}">
                <a16:creationId xmlns:a16="http://schemas.microsoft.com/office/drawing/2014/main" id="{3F254A50-1AA6-42BB-BC2F-062D3DF03E0F}"/>
              </a:ext>
            </a:extLst>
          </p:cNvPr>
          <p:cNvSpPr>
            <a:spLocks noGrp="1"/>
          </p:cNvSpPr>
          <p:nvPr>
            <p:ph sz="half" idx="1"/>
          </p:nvPr>
        </p:nvSpPr>
        <p:spPr/>
        <p:txBody>
          <a:bodyPr rtlCol="0">
            <a:normAutofit fontScale="92500" lnSpcReduction="10000"/>
          </a:bodyPr>
          <a:lstStyle/>
          <a:p>
            <a:pPr algn="just" eaLnBrk="1" fontAlgn="auto" hangingPunct="1">
              <a:spcAft>
                <a:spcPts val="0"/>
              </a:spcAft>
              <a:defRPr/>
            </a:pPr>
            <a:r>
              <a:rPr lang="en-PH" sz="2400" dirty="0">
                <a:latin typeface="+mj-lt"/>
              </a:rPr>
              <a:t>Any </a:t>
            </a:r>
            <a:r>
              <a:rPr lang="en-PH" sz="2400" dirty="0">
                <a:solidFill>
                  <a:srgbClr val="FF0000"/>
                </a:solidFill>
                <a:latin typeface="+mj-lt"/>
              </a:rPr>
              <a:t>data</a:t>
            </a:r>
            <a:r>
              <a:rPr lang="en-PH" sz="2400" dirty="0">
                <a:latin typeface="+mj-lt"/>
              </a:rPr>
              <a:t> that is </a:t>
            </a:r>
            <a:r>
              <a:rPr lang="en-PH" sz="2400" dirty="0">
                <a:solidFill>
                  <a:srgbClr val="FF0000"/>
                </a:solidFill>
                <a:latin typeface="+mj-lt"/>
              </a:rPr>
              <a:t>recorded</a:t>
            </a:r>
            <a:r>
              <a:rPr lang="en-PH" sz="2400" dirty="0">
                <a:latin typeface="+mj-lt"/>
              </a:rPr>
              <a:t> or </a:t>
            </a:r>
            <a:r>
              <a:rPr lang="en-PH" sz="2400" dirty="0">
                <a:solidFill>
                  <a:srgbClr val="FF0000"/>
                </a:solidFill>
                <a:latin typeface="+mj-lt"/>
              </a:rPr>
              <a:t>preserved</a:t>
            </a:r>
            <a:r>
              <a:rPr lang="en-PH" sz="2400" dirty="0">
                <a:latin typeface="+mj-lt"/>
              </a:rPr>
              <a:t> on any </a:t>
            </a:r>
            <a:r>
              <a:rPr lang="en-PH" sz="2400" dirty="0">
                <a:solidFill>
                  <a:srgbClr val="FF0000"/>
                </a:solidFill>
                <a:latin typeface="+mj-lt"/>
              </a:rPr>
              <a:t>medium</a:t>
            </a:r>
            <a:r>
              <a:rPr lang="en-PH" sz="2400" dirty="0">
                <a:latin typeface="+mj-lt"/>
              </a:rPr>
              <a:t> in or by a </a:t>
            </a:r>
            <a:r>
              <a:rPr lang="en-PH" sz="2400" dirty="0">
                <a:solidFill>
                  <a:srgbClr val="FF0000"/>
                </a:solidFill>
                <a:latin typeface="+mj-lt"/>
              </a:rPr>
              <a:t>computer system </a:t>
            </a:r>
            <a:r>
              <a:rPr lang="en-PH" sz="2400" dirty="0">
                <a:latin typeface="+mj-lt"/>
              </a:rPr>
              <a:t>or other similar </a:t>
            </a:r>
            <a:r>
              <a:rPr lang="en-PH" sz="2400" dirty="0">
                <a:solidFill>
                  <a:srgbClr val="FF0000"/>
                </a:solidFill>
                <a:latin typeface="+mj-lt"/>
              </a:rPr>
              <a:t>device</a:t>
            </a:r>
            <a:r>
              <a:rPr lang="en-PH" sz="2400" dirty="0">
                <a:latin typeface="+mj-lt"/>
              </a:rPr>
              <a:t>, that can be </a:t>
            </a:r>
            <a:r>
              <a:rPr lang="en-PH" sz="2400" dirty="0">
                <a:solidFill>
                  <a:srgbClr val="FF0000"/>
                </a:solidFill>
                <a:latin typeface="+mj-lt"/>
              </a:rPr>
              <a:t>read</a:t>
            </a:r>
            <a:r>
              <a:rPr lang="en-PH" sz="2400" dirty="0">
                <a:latin typeface="+mj-lt"/>
              </a:rPr>
              <a:t> or understand by a person or a computer system or other similar device.</a:t>
            </a:r>
          </a:p>
          <a:p>
            <a:pPr algn="just" eaLnBrk="1" fontAlgn="auto" hangingPunct="1">
              <a:spcAft>
                <a:spcPts val="0"/>
              </a:spcAft>
              <a:defRPr/>
            </a:pPr>
            <a:r>
              <a:rPr lang="en-PH" sz="2400" dirty="0">
                <a:latin typeface="+mj-lt"/>
              </a:rPr>
              <a:t>Information and data of value to an investigation  that is stored on, received, or transmitted by an electronic device.</a:t>
            </a:r>
          </a:p>
          <a:p>
            <a:pPr algn="just" eaLnBrk="1" fontAlgn="auto" hangingPunct="1">
              <a:spcAft>
                <a:spcPts val="0"/>
              </a:spcAft>
              <a:defRPr/>
            </a:pPr>
            <a:r>
              <a:rPr lang="en-PH" sz="2400" dirty="0">
                <a:latin typeface="+mj-lt"/>
              </a:rPr>
              <a:t>In the legal world, </a:t>
            </a:r>
            <a:r>
              <a:rPr lang="en-PH" sz="2400" dirty="0">
                <a:solidFill>
                  <a:srgbClr val="FF0000"/>
                </a:solidFill>
                <a:latin typeface="+mj-lt"/>
              </a:rPr>
              <a:t>Evidence</a:t>
            </a:r>
            <a:r>
              <a:rPr lang="en-PH" sz="2400" dirty="0">
                <a:latin typeface="+mj-lt"/>
              </a:rPr>
              <a:t> is </a:t>
            </a:r>
            <a:r>
              <a:rPr lang="en-PH" sz="2400" dirty="0">
                <a:solidFill>
                  <a:srgbClr val="FF0000"/>
                </a:solidFill>
                <a:latin typeface="+mj-lt"/>
              </a:rPr>
              <a:t>EVERYTHING</a:t>
            </a:r>
            <a:endParaRPr lang="en-PH" sz="2400" dirty="0">
              <a:latin typeface="+mj-lt"/>
            </a:endParaRPr>
          </a:p>
          <a:p>
            <a:pPr algn="just" eaLnBrk="1" fontAlgn="auto" hangingPunct="1">
              <a:spcAft>
                <a:spcPts val="0"/>
              </a:spcAft>
              <a:defRPr/>
            </a:pPr>
            <a:r>
              <a:rPr lang="en-PH" sz="2400" dirty="0">
                <a:solidFill>
                  <a:srgbClr val="FF0000"/>
                </a:solidFill>
                <a:latin typeface="+mj-lt"/>
              </a:rPr>
              <a:t>Evidence</a:t>
            </a:r>
            <a:r>
              <a:rPr lang="en-PH" sz="2400" dirty="0">
                <a:latin typeface="+mj-lt"/>
              </a:rPr>
              <a:t> is used to establish </a:t>
            </a:r>
            <a:r>
              <a:rPr lang="en-PH" sz="2400" dirty="0">
                <a:solidFill>
                  <a:srgbClr val="FF0000"/>
                </a:solidFill>
                <a:latin typeface="+mj-lt"/>
              </a:rPr>
              <a:t>facts</a:t>
            </a:r>
          </a:p>
        </p:txBody>
      </p:sp>
      <p:pic>
        <p:nvPicPr>
          <p:cNvPr id="7172" name="Content Placeholder 6" descr="Forensic Technology and Discovery Services | TransPerfect Legal">
            <a:extLst>
              <a:ext uri="{FF2B5EF4-FFF2-40B4-BE49-F238E27FC236}">
                <a16:creationId xmlns:a16="http://schemas.microsoft.com/office/drawing/2014/main" id="{2260F85F-D5D8-4046-B7EB-7D70BA0F3A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8502" y="1811338"/>
            <a:ext cx="4633783" cy="4572000"/>
          </a:xfrm>
        </p:spPr>
      </p:pic>
      <p:sp>
        <p:nvSpPr>
          <p:cNvPr id="5" name="Date Placeholder 4">
            <a:extLst>
              <a:ext uri="{FF2B5EF4-FFF2-40B4-BE49-F238E27FC236}">
                <a16:creationId xmlns:a16="http://schemas.microsoft.com/office/drawing/2014/main" id="{B80C9664-49D6-4884-A3ED-459E6473F71D}"/>
              </a:ext>
            </a:extLst>
          </p:cNvPr>
          <p:cNvSpPr>
            <a:spLocks noGrp="1"/>
          </p:cNvSpPr>
          <p:nvPr>
            <p:ph type="dt" sz="quarter" idx="4294967295"/>
          </p:nvPr>
        </p:nvSpPr>
        <p:spPr>
          <a:xfrm>
            <a:off x="0" y="6356350"/>
            <a:ext cx="2743200" cy="365125"/>
          </a:xfrm>
          <a:prstGeom prst="rect">
            <a:avLst/>
          </a:prstGeom>
        </p:spPr>
        <p:txBody>
          <a:bodyPr/>
          <a:lstStyle/>
          <a:p>
            <a:pPr>
              <a:defRPr/>
            </a:pPr>
            <a:fld id="{D6C53A58-3C31-4C4E-AC6D-7F85C804C102}" type="datetime1">
              <a:rPr lang="en-PH" sz="1400">
                <a:latin typeface="Arial Black" panose="020B0A04020102020204" pitchFamily="34" charset="0"/>
              </a:rPr>
              <a:pPr>
                <a:defRPr/>
              </a:pPr>
              <a:t>22/02/2021</a:t>
            </a:fld>
            <a:endParaRPr lang="en-PH" sz="1400" dirty="0">
              <a:latin typeface="Arial Black" panose="020B0A04020102020204" pitchFamily="34" charset="0"/>
            </a:endParaRPr>
          </a:p>
        </p:txBody>
      </p:sp>
      <p:sp>
        <p:nvSpPr>
          <p:cNvPr id="6" name="Slide Number Placeholder 5">
            <a:extLst>
              <a:ext uri="{FF2B5EF4-FFF2-40B4-BE49-F238E27FC236}">
                <a16:creationId xmlns:a16="http://schemas.microsoft.com/office/drawing/2014/main" id="{0675D0D1-B9F2-4EFF-8918-3D09B913E35B}"/>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CFE379A-7D78-40BA-BB33-3327AE102C20}" type="slidenum">
              <a:rPr lang="en-PH" altLang="en-US" sz="1400">
                <a:solidFill>
                  <a:srgbClr val="898989"/>
                </a:solidFill>
                <a:latin typeface="Arial Black" panose="020B0A04020102020204" pitchFamily="34" charset="0"/>
              </a:rPr>
              <a:pPr/>
              <a:t>5</a:t>
            </a:fld>
            <a:endParaRPr lang="en-PH" altLang="en-US" sz="1400">
              <a:solidFill>
                <a:srgbClr val="898989"/>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C447-DF3B-4EE7-A52D-2C01E42E2BA3}"/>
              </a:ext>
            </a:extLst>
          </p:cNvPr>
          <p:cNvSpPr>
            <a:spLocks noGrp="1"/>
          </p:cNvSpPr>
          <p:nvPr>
            <p:ph type="title"/>
          </p:nvPr>
        </p:nvSpPr>
        <p:spPr>
          <a:xfrm>
            <a:off x="254978" y="798513"/>
            <a:ext cx="11206774" cy="838200"/>
          </a:xfrm>
        </p:spPr>
        <p:txBody>
          <a:bodyPr rtlCol="0">
            <a:normAutofit/>
          </a:bodyPr>
          <a:lstStyle/>
          <a:p>
            <a:pPr eaLnBrk="1" fontAlgn="auto" hangingPunct="1">
              <a:spcAft>
                <a:spcPts val="0"/>
              </a:spcAft>
              <a:defRPr/>
            </a:pPr>
            <a:r>
              <a:rPr lang="en-PH" sz="3600" b="1" spc="300" dirty="0"/>
              <a:t>Types of Digital Evidence</a:t>
            </a:r>
          </a:p>
        </p:txBody>
      </p:sp>
      <p:pic>
        <p:nvPicPr>
          <p:cNvPr id="8195" name="Content Placeholder 6">
            <a:extLst>
              <a:ext uri="{FF2B5EF4-FFF2-40B4-BE49-F238E27FC236}">
                <a16:creationId xmlns:a16="http://schemas.microsoft.com/office/drawing/2014/main" id="{A2A9650E-3A71-4A70-8E64-A7D14FAC82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27263" y="1921452"/>
            <a:ext cx="1371600" cy="1433945"/>
          </a:xfrm>
        </p:spPr>
      </p:pic>
      <p:sp>
        <p:nvSpPr>
          <p:cNvPr id="4" name="Content Placeholder 3">
            <a:extLst>
              <a:ext uri="{FF2B5EF4-FFF2-40B4-BE49-F238E27FC236}">
                <a16:creationId xmlns:a16="http://schemas.microsoft.com/office/drawing/2014/main" id="{5BC42CE2-37B2-463E-B57A-960AFC642C35}"/>
              </a:ext>
            </a:extLst>
          </p:cNvPr>
          <p:cNvSpPr>
            <a:spLocks noGrp="1"/>
          </p:cNvSpPr>
          <p:nvPr>
            <p:ph sz="half" idx="2"/>
          </p:nvPr>
        </p:nvSpPr>
        <p:spPr/>
        <p:txBody>
          <a:bodyPr rtlCol="0">
            <a:normAutofit/>
          </a:bodyPr>
          <a:lstStyle/>
          <a:p>
            <a:pPr eaLnBrk="1" fontAlgn="auto" hangingPunct="1">
              <a:spcAft>
                <a:spcPts val="0"/>
              </a:spcAft>
              <a:defRPr/>
            </a:pPr>
            <a:r>
              <a:rPr lang="en-PH" sz="2400" b="1" dirty="0">
                <a:latin typeface="+mj-lt"/>
              </a:rPr>
              <a:t>Persistent Data</a:t>
            </a:r>
          </a:p>
          <a:p>
            <a:pPr lvl="1" algn="just" eaLnBrk="1" fontAlgn="auto" hangingPunct="1">
              <a:spcAft>
                <a:spcPts val="0"/>
              </a:spcAft>
              <a:defRPr/>
            </a:pPr>
            <a:r>
              <a:rPr lang="en-PH" sz="2000" dirty="0">
                <a:latin typeface="+mj-lt"/>
              </a:rPr>
              <a:t>Data that remains intact when the computer is turned off.</a:t>
            </a:r>
          </a:p>
          <a:p>
            <a:pPr lvl="1" algn="just" eaLnBrk="1" fontAlgn="auto" hangingPunct="1">
              <a:spcAft>
                <a:spcPts val="0"/>
              </a:spcAft>
              <a:defRPr/>
            </a:pPr>
            <a:r>
              <a:rPr lang="en-PH" sz="2000" dirty="0">
                <a:latin typeface="+mj-lt"/>
              </a:rPr>
              <a:t>E.g. hard drives, disk drives and removable storage devices(such as USB drives or flash drives) </a:t>
            </a:r>
          </a:p>
          <a:p>
            <a:pPr eaLnBrk="1" fontAlgn="auto" hangingPunct="1">
              <a:spcAft>
                <a:spcPts val="0"/>
              </a:spcAft>
              <a:defRPr/>
            </a:pPr>
            <a:r>
              <a:rPr lang="en-PH" sz="2400" b="1" dirty="0">
                <a:latin typeface="+mj-lt"/>
              </a:rPr>
              <a:t>Volatile Data</a:t>
            </a:r>
          </a:p>
          <a:p>
            <a:pPr lvl="1" algn="just" eaLnBrk="1" fontAlgn="auto" hangingPunct="1">
              <a:spcAft>
                <a:spcPts val="0"/>
              </a:spcAft>
              <a:defRPr/>
            </a:pPr>
            <a:r>
              <a:rPr lang="en-PH" sz="2000" dirty="0">
                <a:latin typeface="+mj-lt"/>
              </a:rPr>
              <a:t>Data that would be lost if the computer is turned off.</a:t>
            </a:r>
          </a:p>
          <a:p>
            <a:pPr lvl="1" algn="just" eaLnBrk="1" fontAlgn="auto" hangingPunct="1">
              <a:spcAft>
                <a:spcPts val="0"/>
              </a:spcAft>
              <a:defRPr/>
            </a:pPr>
            <a:r>
              <a:rPr lang="en-PH" sz="2000" dirty="0">
                <a:latin typeface="+mj-lt"/>
              </a:rPr>
              <a:t>E.g. deleted files, computer history, the computer’s registry, temporary files and web browsing history.</a:t>
            </a:r>
          </a:p>
        </p:txBody>
      </p:sp>
      <p:sp>
        <p:nvSpPr>
          <p:cNvPr id="5" name="Date Placeholder 4">
            <a:extLst>
              <a:ext uri="{FF2B5EF4-FFF2-40B4-BE49-F238E27FC236}">
                <a16:creationId xmlns:a16="http://schemas.microsoft.com/office/drawing/2014/main" id="{8DB7859C-EA68-4EDE-9420-7042F127DD42}"/>
              </a:ext>
            </a:extLst>
          </p:cNvPr>
          <p:cNvSpPr>
            <a:spLocks noGrp="1"/>
          </p:cNvSpPr>
          <p:nvPr>
            <p:ph type="dt" sz="quarter" idx="4294967295"/>
          </p:nvPr>
        </p:nvSpPr>
        <p:spPr>
          <a:xfrm>
            <a:off x="0" y="6356350"/>
            <a:ext cx="2743200" cy="365125"/>
          </a:xfrm>
          <a:prstGeom prst="rect">
            <a:avLst/>
          </a:prstGeom>
        </p:spPr>
        <p:txBody>
          <a:bodyPr/>
          <a:lstStyle/>
          <a:p>
            <a:pPr>
              <a:defRPr/>
            </a:pPr>
            <a:fld id="{D6C53A58-3C31-4C4E-AC6D-7F85C804C102}"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6" name="Slide Number Placeholder 5">
            <a:extLst>
              <a:ext uri="{FF2B5EF4-FFF2-40B4-BE49-F238E27FC236}">
                <a16:creationId xmlns:a16="http://schemas.microsoft.com/office/drawing/2014/main" id="{7E7D1955-BF12-410D-9BB7-2DD28F79F05E}"/>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0DF3C57-488C-441F-81EA-A57857279179}" type="slidenum">
              <a:rPr lang="en-PH" altLang="en-US" sz="1400" b="1">
                <a:solidFill>
                  <a:srgbClr val="898989"/>
                </a:solidFill>
                <a:latin typeface="Arial Black" panose="020B0A04020102020204" pitchFamily="34" charset="0"/>
              </a:rPr>
              <a:pPr/>
              <a:t>6</a:t>
            </a:fld>
            <a:endParaRPr lang="en-PH" altLang="en-US" sz="1400" b="1">
              <a:solidFill>
                <a:srgbClr val="898989"/>
              </a:solidFill>
              <a:latin typeface="Arial Black" panose="020B0A04020102020204" pitchFamily="34" charset="0"/>
            </a:endParaRPr>
          </a:p>
        </p:txBody>
      </p:sp>
      <p:pic>
        <p:nvPicPr>
          <p:cNvPr id="8199" name="Picture 7">
            <a:extLst>
              <a:ext uri="{FF2B5EF4-FFF2-40B4-BE49-F238E27FC236}">
                <a16:creationId xmlns:a16="http://schemas.microsoft.com/office/drawing/2014/main" id="{CD307B13-7D02-4D74-9779-76108D8C0F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994" y="3709621"/>
            <a:ext cx="19050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descr="Future proof » Blog Archive » Updated: How to fix a reassigned C ...">
            <a:extLst>
              <a:ext uri="{FF2B5EF4-FFF2-40B4-BE49-F238E27FC236}">
                <a16:creationId xmlns:a16="http://schemas.microsoft.com/office/drawing/2014/main" id="{98BE7908-D649-4CDC-BE60-8C09026092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7818" y="3633863"/>
            <a:ext cx="28289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6973-D045-4EC2-B696-ADC86BE570A6}"/>
              </a:ext>
            </a:extLst>
          </p:cNvPr>
          <p:cNvSpPr>
            <a:spLocks noGrp="1"/>
          </p:cNvSpPr>
          <p:nvPr>
            <p:ph type="title"/>
          </p:nvPr>
        </p:nvSpPr>
        <p:spPr>
          <a:xfrm>
            <a:off x="274637" y="706050"/>
            <a:ext cx="11642725" cy="561975"/>
          </a:xfrm>
        </p:spPr>
        <p:txBody>
          <a:bodyPr rtlCol="0">
            <a:normAutofit fontScale="90000"/>
          </a:bodyPr>
          <a:lstStyle/>
          <a:p>
            <a:pPr eaLnBrk="1" fontAlgn="auto" hangingPunct="1">
              <a:spcAft>
                <a:spcPts val="0"/>
              </a:spcAft>
              <a:defRPr/>
            </a:pPr>
            <a:r>
              <a:rPr lang="en-PH" sz="4000" b="1" spc="300" dirty="0"/>
              <a:t>Sources of Evidence</a:t>
            </a:r>
          </a:p>
        </p:txBody>
      </p:sp>
      <p:sp>
        <p:nvSpPr>
          <p:cNvPr id="3" name="Content Placeholder 2">
            <a:extLst>
              <a:ext uri="{FF2B5EF4-FFF2-40B4-BE49-F238E27FC236}">
                <a16:creationId xmlns:a16="http://schemas.microsoft.com/office/drawing/2014/main" id="{5CF0B40B-0178-466A-90CC-0C139946FB33}"/>
              </a:ext>
            </a:extLst>
          </p:cNvPr>
          <p:cNvSpPr>
            <a:spLocks noGrp="1"/>
          </p:cNvSpPr>
          <p:nvPr>
            <p:ph sz="half" idx="1"/>
          </p:nvPr>
        </p:nvSpPr>
        <p:spPr>
          <a:xfrm>
            <a:off x="481805" y="1354015"/>
            <a:ext cx="4162513" cy="4734499"/>
          </a:xfrm>
        </p:spPr>
        <p:txBody>
          <a:bodyPr rtlCol="0">
            <a:normAutofit fontScale="85000" lnSpcReduction="20000"/>
          </a:bodyPr>
          <a:lstStyle/>
          <a:p>
            <a:pPr eaLnBrk="1" fontAlgn="auto" hangingPunct="1">
              <a:spcAft>
                <a:spcPts val="0"/>
              </a:spcAft>
              <a:defRPr/>
            </a:pPr>
            <a:r>
              <a:rPr lang="en-PH" sz="1600" dirty="0">
                <a:latin typeface="+mj-lt"/>
              </a:rPr>
              <a:t>Computers</a:t>
            </a:r>
          </a:p>
          <a:p>
            <a:pPr eaLnBrk="1" fontAlgn="auto" hangingPunct="1">
              <a:spcAft>
                <a:spcPts val="0"/>
              </a:spcAft>
              <a:defRPr/>
            </a:pPr>
            <a:r>
              <a:rPr lang="en-PH" sz="1600" dirty="0">
                <a:latin typeface="+mj-lt"/>
              </a:rPr>
              <a:t>External hard drives</a:t>
            </a:r>
          </a:p>
          <a:p>
            <a:pPr eaLnBrk="1" fontAlgn="auto" hangingPunct="1">
              <a:spcAft>
                <a:spcPts val="0"/>
              </a:spcAft>
              <a:defRPr/>
            </a:pPr>
            <a:r>
              <a:rPr lang="en-PH" sz="1600" dirty="0">
                <a:latin typeface="+mj-lt"/>
              </a:rPr>
              <a:t>CD’s and DVD’s</a:t>
            </a:r>
          </a:p>
          <a:p>
            <a:pPr eaLnBrk="1" fontAlgn="auto" hangingPunct="1">
              <a:spcAft>
                <a:spcPts val="0"/>
              </a:spcAft>
              <a:defRPr/>
            </a:pPr>
            <a:r>
              <a:rPr lang="en-PH" sz="1600" dirty="0">
                <a:latin typeface="+mj-lt"/>
              </a:rPr>
              <a:t>Thumb drives</a:t>
            </a:r>
          </a:p>
          <a:p>
            <a:pPr eaLnBrk="1" fontAlgn="auto" hangingPunct="1">
              <a:spcAft>
                <a:spcPts val="0"/>
              </a:spcAft>
              <a:defRPr/>
            </a:pPr>
            <a:r>
              <a:rPr lang="en-PH" sz="1600" dirty="0">
                <a:latin typeface="+mj-lt"/>
              </a:rPr>
              <a:t>Floppy disks</a:t>
            </a:r>
          </a:p>
          <a:p>
            <a:pPr eaLnBrk="1" fontAlgn="auto" hangingPunct="1">
              <a:spcAft>
                <a:spcPts val="0"/>
              </a:spcAft>
              <a:defRPr/>
            </a:pPr>
            <a:r>
              <a:rPr lang="en-PH" sz="1600" dirty="0">
                <a:latin typeface="+mj-lt"/>
              </a:rPr>
              <a:t>Cell phones</a:t>
            </a:r>
          </a:p>
          <a:p>
            <a:pPr eaLnBrk="1" fontAlgn="auto" hangingPunct="1">
              <a:spcAft>
                <a:spcPts val="0"/>
              </a:spcAft>
              <a:defRPr/>
            </a:pPr>
            <a:r>
              <a:rPr lang="en-PH" sz="1600" dirty="0">
                <a:latin typeface="+mj-lt"/>
              </a:rPr>
              <a:t>Voice over IP phones</a:t>
            </a:r>
          </a:p>
          <a:p>
            <a:pPr eaLnBrk="1" fontAlgn="auto" hangingPunct="1">
              <a:spcAft>
                <a:spcPts val="0"/>
              </a:spcAft>
              <a:defRPr/>
            </a:pPr>
            <a:r>
              <a:rPr lang="en-PH" sz="1600" dirty="0">
                <a:latin typeface="+mj-lt"/>
              </a:rPr>
              <a:t>Answering machines</a:t>
            </a:r>
          </a:p>
          <a:p>
            <a:pPr eaLnBrk="1" fontAlgn="auto" hangingPunct="1">
              <a:spcAft>
                <a:spcPts val="0"/>
              </a:spcAft>
              <a:defRPr/>
            </a:pPr>
            <a:r>
              <a:rPr lang="en-PH" sz="1600" dirty="0">
                <a:latin typeface="+mj-lt"/>
              </a:rPr>
              <a:t>iPods</a:t>
            </a:r>
          </a:p>
          <a:p>
            <a:pPr eaLnBrk="1" fontAlgn="auto" hangingPunct="1">
              <a:spcAft>
                <a:spcPts val="0"/>
              </a:spcAft>
              <a:defRPr/>
            </a:pPr>
            <a:r>
              <a:rPr lang="en-PH" sz="1600" dirty="0">
                <a:latin typeface="+mj-lt"/>
              </a:rPr>
              <a:t>Electronic game devices</a:t>
            </a:r>
          </a:p>
          <a:p>
            <a:pPr eaLnBrk="1" fontAlgn="auto" hangingPunct="1">
              <a:spcAft>
                <a:spcPts val="0"/>
              </a:spcAft>
              <a:defRPr/>
            </a:pPr>
            <a:r>
              <a:rPr lang="en-PH" sz="1600" dirty="0">
                <a:latin typeface="+mj-lt"/>
              </a:rPr>
              <a:t>Digital video recorders</a:t>
            </a:r>
          </a:p>
          <a:p>
            <a:pPr eaLnBrk="1" fontAlgn="auto" hangingPunct="1">
              <a:spcAft>
                <a:spcPts val="0"/>
              </a:spcAft>
              <a:defRPr/>
            </a:pPr>
            <a:r>
              <a:rPr lang="en-PH" sz="1600" dirty="0">
                <a:latin typeface="+mj-lt"/>
              </a:rPr>
              <a:t>Digital cameras</a:t>
            </a:r>
          </a:p>
          <a:p>
            <a:pPr eaLnBrk="1" fontAlgn="auto" hangingPunct="1">
              <a:spcAft>
                <a:spcPts val="0"/>
              </a:spcAft>
              <a:defRPr/>
            </a:pPr>
            <a:r>
              <a:rPr lang="en-PH" sz="1600" dirty="0">
                <a:latin typeface="+mj-lt"/>
              </a:rPr>
              <a:t>PDAs</a:t>
            </a:r>
          </a:p>
          <a:p>
            <a:pPr eaLnBrk="1" fontAlgn="auto" hangingPunct="1">
              <a:spcAft>
                <a:spcPts val="0"/>
              </a:spcAft>
              <a:defRPr/>
            </a:pPr>
            <a:r>
              <a:rPr lang="en-PH" sz="1600" dirty="0">
                <a:latin typeface="+mj-lt"/>
              </a:rPr>
              <a:t>GPSs</a:t>
            </a:r>
          </a:p>
          <a:p>
            <a:pPr eaLnBrk="1" fontAlgn="auto" hangingPunct="1">
              <a:spcAft>
                <a:spcPts val="0"/>
              </a:spcAft>
              <a:defRPr/>
            </a:pPr>
            <a:r>
              <a:rPr lang="en-PH" sz="1600" dirty="0">
                <a:latin typeface="+mj-lt"/>
              </a:rPr>
              <a:t>Routers</a:t>
            </a:r>
          </a:p>
          <a:p>
            <a:pPr eaLnBrk="1" fontAlgn="auto" hangingPunct="1">
              <a:spcAft>
                <a:spcPts val="0"/>
              </a:spcAft>
              <a:defRPr/>
            </a:pPr>
            <a:r>
              <a:rPr lang="en-PH" sz="1600" dirty="0">
                <a:latin typeface="+mj-lt"/>
              </a:rPr>
              <a:t>Switches</a:t>
            </a:r>
          </a:p>
          <a:p>
            <a:pPr eaLnBrk="1" fontAlgn="auto" hangingPunct="1">
              <a:spcAft>
                <a:spcPts val="0"/>
              </a:spcAft>
              <a:defRPr/>
            </a:pPr>
            <a:r>
              <a:rPr lang="en-PH" sz="1600" dirty="0">
                <a:latin typeface="+mj-lt"/>
              </a:rPr>
              <a:t>Wireless access points</a:t>
            </a:r>
          </a:p>
          <a:p>
            <a:pPr eaLnBrk="1" fontAlgn="auto" hangingPunct="1">
              <a:spcAft>
                <a:spcPts val="0"/>
              </a:spcAft>
              <a:defRPr/>
            </a:pPr>
            <a:endParaRPr lang="en-PH" sz="1600" dirty="0">
              <a:latin typeface="+mj-lt"/>
            </a:endParaRPr>
          </a:p>
          <a:p>
            <a:pPr eaLnBrk="1" fontAlgn="auto" hangingPunct="1">
              <a:spcAft>
                <a:spcPts val="0"/>
              </a:spcAft>
              <a:defRPr/>
            </a:pPr>
            <a:endParaRPr lang="en-PH" dirty="0">
              <a:latin typeface="+mj-lt"/>
            </a:endParaRPr>
          </a:p>
        </p:txBody>
      </p:sp>
      <p:pic>
        <p:nvPicPr>
          <p:cNvPr id="9220" name="Content Placeholder 6" descr="Description Laptop and &lt;strong&gt;computers&lt;/strong&gt;.jpg">
            <a:extLst>
              <a:ext uri="{FF2B5EF4-FFF2-40B4-BE49-F238E27FC236}">
                <a16:creationId xmlns:a16="http://schemas.microsoft.com/office/drawing/2014/main" id="{691E04AE-54C7-409F-AD7E-30C1AA5C2B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17496" y="1250066"/>
            <a:ext cx="1065081" cy="942286"/>
          </a:xfrm>
        </p:spPr>
      </p:pic>
      <p:sp>
        <p:nvSpPr>
          <p:cNvPr id="5" name="Date Placeholder 4">
            <a:extLst>
              <a:ext uri="{FF2B5EF4-FFF2-40B4-BE49-F238E27FC236}">
                <a16:creationId xmlns:a16="http://schemas.microsoft.com/office/drawing/2014/main" id="{0DCD6429-6365-4A95-BF7F-973EE4A27964}"/>
              </a:ext>
            </a:extLst>
          </p:cNvPr>
          <p:cNvSpPr>
            <a:spLocks noGrp="1"/>
          </p:cNvSpPr>
          <p:nvPr>
            <p:ph type="dt" sz="quarter" idx="4294967295"/>
          </p:nvPr>
        </p:nvSpPr>
        <p:spPr>
          <a:xfrm>
            <a:off x="0" y="6356350"/>
            <a:ext cx="2743200" cy="365125"/>
          </a:xfrm>
          <a:prstGeom prst="rect">
            <a:avLst/>
          </a:prstGeom>
        </p:spPr>
        <p:txBody>
          <a:bodyPr/>
          <a:lstStyle/>
          <a:p>
            <a:pPr>
              <a:defRPr/>
            </a:pPr>
            <a:fld id="{D6C53A58-3C31-4C4E-AC6D-7F85C804C102}"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pic>
        <p:nvPicPr>
          <p:cNvPr id="9223" name="Picture 7" descr="File:Toshiba 1 TB &lt;strong&gt;External&lt;/strong&gt; USB &lt;strong&gt;Hard&lt;/strong&gt; &lt;strong&gt;Drive&lt;/strong&gt;.jpg - Wikipedia, the free ...">
            <a:extLst>
              <a:ext uri="{FF2B5EF4-FFF2-40B4-BE49-F238E27FC236}">
                <a16:creationId xmlns:a16="http://schemas.microsoft.com/office/drawing/2014/main" id="{4573DFCC-973A-47C2-968D-E1DB934172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65991" y="1268025"/>
            <a:ext cx="1040523" cy="91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BMISITGS - &lt;strong&gt;CD&lt;/strong&gt;-ROM (&lt;strong&gt;compact disc&lt;/strong&gt; ready-only memory) &lt;strong&gt;DVD&lt;/strong&gt; readers and ...">
            <a:extLst>
              <a:ext uri="{FF2B5EF4-FFF2-40B4-BE49-F238E27FC236}">
                <a16:creationId xmlns:a16="http://schemas.microsoft.com/office/drawing/2014/main" id="{0B0B19DF-0E50-431E-A175-63A9937E72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52834" y="1240628"/>
            <a:ext cx="1059911" cy="90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Why do &lt;strong&gt;USB flash&lt;/strong&gt; &lt;strong&gt;drives&lt;/strong&gt; never provide for labels? - User Experience ...">
            <a:extLst>
              <a:ext uri="{FF2B5EF4-FFF2-40B4-BE49-F238E27FC236}">
                <a16:creationId xmlns:a16="http://schemas.microsoft.com/office/drawing/2014/main" id="{9D94CACB-98B8-4594-B45E-8B28BEE439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19827" y="1240628"/>
            <a:ext cx="1058618"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descr="&lt;strong&gt;Floppy Disks&lt;/strong&gt; Free Stock Photo - Public Domain Pictures">
            <a:extLst>
              <a:ext uri="{FF2B5EF4-FFF2-40B4-BE49-F238E27FC236}">
                <a16:creationId xmlns:a16="http://schemas.microsoft.com/office/drawing/2014/main" id="{7DFB3101-FF5D-49C8-B50B-DDA6F848214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17496" y="2631278"/>
            <a:ext cx="1065081" cy="90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descr="The Android &lt;strong&gt;Phone&lt;/strong&gt; T-&lt;strong&gt;Mobile&lt;/strong&gt; G1">
            <a:extLst>
              <a:ext uri="{FF2B5EF4-FFF2-40B4-BE49-F238E27FC236}">
                <a16:creationId xmlns:a16="http://schemas.microsoft.com/office/drawing/2014/main" id="{DA9F82A4-BBC1-41D6-9192-6D29757E28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42179" y="2622095"/>
            <a:ext cx="1059911" cy="90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2" descr="VoIP &lt;strong&gt;phone&lt;/strong&gt; - Wikipedia, the free encyclopedia">
            <a:extLst>
              <a:ext uri="{FF2B5EF4-FFF2-40B4-BE49-F238E27FC236}">
                <a16:creationId xmlns:a16="http://schemas.microsoft.com/office/drawing/2014/main" id="{ABA0228B-6E5E-495A-AFC3-C32F2462C05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36959" y="2631278"/>
            <a:ext cx="1059911" cy="90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3" descr="Second-hand telephone &lt;strong&gt;answering&lt;/strong&gt; &lt;strong&gt;machine&lt;/strong&gt; appointed Pakistan ambassador ...">
            <a:extLst>
              <a:ext uri="{FF2B5EF4-FFF2-40B4-BE49-F238E27FC236}">
                <a16:creationId xmlns:a16="http://schemas.microsoft.com/office/drawing/2014/main" id="{0920E7E6-3590-4D85-B352-103F9227DBD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619827" y="2635156"/>
            <a:ext cx="1084469" cy="90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4" descr="Original file ‎ (1,312 × 1,074 pixels, file size: 384 KB, MIME type ...">
            <a:extLst>
              <a:ext uri="{FF2B5EF4-FFF2-40B4-BE49-F238E27FC236}">
                <a16:creationId xmlns:a16="http://schemas.microsoft.com/office/drawing/2014/main" id="{902C81E3-6F7B-430B-8AE1-D1501DA0A8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17496" y="3928264"/>
            <a:ext cx="1065081" cy="90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descr="MAKERbuino DIY Handheld &lt;strong&gt;Game&lt;/strong&gt; Console | Gadgetsin">
            <a:extLst>
              <a:ext uri="{FF2B5EF4-FFF2-40B4-BE49-F238E27FC236}">
                <a16:creationId xmlns:a16="http://schemas.microsoft.com/office/drawing/2014/main" id="{4A0286A1-AE41-4E18-85D3-ACE31F258420}"/>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870754" y="3919081"/>
            <a:ext cx="1036645" cy="90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6" descr="gadgetvirtualtour - &lt;strong&gt;digital&lt;/strong&gt; &lt;strong&gt;video&lt;/strong&gt; &lt;strong&gt;recorders&lt;/strong&gt;">
            <a:extLst>
              <a:ext uri="{FF2B5EF4-FFF2-40B4-BE49-F238E27FC236}">
                <a16:creationId xmlns:a16="http://schemas.microsoft.com/office/drawing/2014/main" id="{B94BA877-F96E-495F-BB93-ADD18894FE2D}"/>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322684" y="3928264"/>
            <a:ext cx="986235" cy="90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7" descr="Different Types Of &lt;strong&gt;Digital Cameras&lt;/strong&gt; | Todays Circuits ~ Engineering ...">
            <a:extLst>
              <a:ext uri="{FF2B5EF4-FFF2-40B4-BE49-F238E27FC236}">
                <a16:creationId xmlns:a16="http://schemas.microsoft.com/office/drawing/2014/main" id="{957EEFCC-9E64-4818-8207-E239233243E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651577" y="3938607"/>
            <a:ext cx="1058618" cy="90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8" descr="&lt;strong&gt;Personal digital assistant&lt;/strong&gt; - Simple English Wikipedia, the free ...">
            <a:extLst>
              <a:ext uri="{FF2B5EF4-FFF2-40B4-BE49-F238E27FC236}">
                <a16:creationId xmlns:a16="http://schemas.microsoft.com/office/drawing/2014/main" id="{9F6A4989-0CAF-4143-958C-8ACEED7C8EC2}"/>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617496" y="5215484"/>
            <a:ext cx="1065081" cy="9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9" descr="... Strategic Planning Blog: Strategic Planning Analogy #347: &lt;strong&gt;GPS&lt;/strong&gt;">
            <a:extLst>
              <a:ext uri="{FF2B5EF4-FFF2-40B4-BE49-F238E27FC236}">
                <a16:creationId xmlns:a16="http://schemas.microsoft.com/office/drawing/2014/main" id="{DEE75338-12BD-45CE-A0B8-9F0D48C90ACE}"/>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865991" y="5226982"/>
            <a:ext cx="1039230" cy="94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20" descr="Description Linksys-Wireless-G-Router.jpg">
            <a:extLst>
              <a:ext uri="{FF2B5EF4-FFF2-40B4-BE49-F238E27FC236}">
                <a16:creationId xmlns:a16="http://schemas.microsoft.com/office/drawing/2014/main" id="{1D309EEA-4C47-461D-AFEC-5FE099986979}"/>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9252835" y="5236165"/>
            <a:ext cx="1043108" cy="94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21" descr="Avaya ERS 2550T-PWR , a 50-port Ethernet switch">
            <a:extLst>
              <a:ext uri="{FF2B5EF4-FFF2-40B4-BE49-F238E27FC236}">
                <a16:creationId xmlns:a16="http://schemas.microsoft.com/office/drawing/2014/main" id="{A140CE67-F9BE-47C7-A2A8-85E13E81F111}"/>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651577" y="5227118"/>
            <a:ext cx="1025011" cy="9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 name="Straight Arrow Connector 62">
            <a:extLst>
              <a:ext uri="{FF2B5EF4-FFF2-40B4-BE49-F238E27FC236}">
                <a16:creationId xmlns:a16="http://schemas.microsoft.com/office/drawing/2014/main" id="{C842F444-9A9F-4CAB-8C80-0FB6B0B18CAF}"/>
              </a:ext>
            </a:extLst>
          </p:cNvPr>
          <p:cNvCxnSpPr>
            <a:endCxn id="9227" idx="0"/>
          </p:cNvCxnSpPr>
          <p:nvPr/>
        </p:nvCxnSpPr>
        <p:spPr>
          <a:xfrm>
            <a:off x="8362879" y="2257782"/>
            <a:ext cx="9256" cy="36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39" name="Picture 77" descr="&lt;strong&gt;Wireless&lt;/strong&gt; &lt;strong&gt;access&lt;/strong&gt; &lt;strong&gt;point&lt;/strong&gt; by no_hope">
            <a:extLst>
              <a:ext uri="{FF2B5EF4-FFF2-40B4-BE49-F238E27FC236}">
                <a16:creationId xmlns:a16="http://schemas.microsoft.com/office/drawing/2014/main" id="{EE49465E-5D8D-4D4B-AE64-3793ED2CEDEF}"/>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074446" y="5236165"/>
            <a:ext cx="955213" cy="94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AFCD43B-3ED3-4DA7-9F0C-907318B6AA08}"/>
              </a:ext>
            </a:extLst>
          </p:cNvPr>
          <p:cNvSpPr>
            <a:spLocks noGrp="1"/>
          </p:cNvSpPr>
          <p:nvPr>
            <p:ph type="dt" sz="quarter" idx="4294967295"/>
          </p:nvPr>
        </p:nvSpPr>
        <p:spPr>
          <a:xfrm>
            <a:off x="0" y="6356350"/>
            <a:ext cx="2743200" cy="365125"/>
          </a:xfrm>
          <a:prstGeom prst="rect">
            <a:avLst/>
          </a:prstGeom>
        </p:spPr>
        <p:txBody>
          <a:bodyPr/>
          <a:lstStyle/>
          <a:p>
            <a:pPr>
              <a:defRPr/>
            </a:pPr>
            <a:fld id="{2E47E765-A768-4AC4-9C59-4CDE7A51919E}" type="datetime1">
              <a:rPr lang="en-PH" sz="1400" smtClean="0">
                <a:latin typeface="Arial Black" panose="020B0A04020102020204" pitchFamily="34" charset="0"/>
              </a:rPr>
              <a:pPr>
                <a:defRPr/>
              </a:pPr>
              <a:t>22/02/2021</a:t>
            </a:fld>
            <a:endParaRPr lang="en-PH" sz="1400" dirty="0">
              <a:latin typeface="Arial Black" panose="020B0A04020102020204" pitchFamily="34" charset="0"/>
            </a:endParaRPr>
          </a:p>
        </p:txBody>
      </p:sp>
      <p:sp>
        <p:nvSpPr>
          <p:cNvPr id="6" name="Slide Number Placeholder 5">
            <a:extLst>
              <a:ext uri="{FF2B5EF4-FFF2-40B4-BE49-F238E27FC236}">
                <a16:creationId xmlns:a16="http://schemas.microsoft.com/office/drawing/2014/main" id="{3B48CC4B-8834-4316-9784-23BDFC74C441}"/>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257BDA1-664F-44F1-BD77-3630F72703BB}" type="slidenum">
              <a:rPr lang="en-PH" altLang="en-US" sz="1400" b="1">
                <a:solidFill>
                  <a:srgbClr val="898989"/>
                </a:solidFill>
                <a:latin typeface="Arial Black" panose="020B0A04020102020204" pitchFamily="34" charset="0"/>
              </a:rPr>
              <a:pPr/>
              <a:t>8</a:t>
            </a:fld>
            <a:endParaRPr lang="en-PH" altLang="en-US" sz="1400" b="1">
              <a:solidFill>
                <a:srgbClr val="898989"/>
              </a:solidFill>
              <a:latin typeface="Arial Black" panose="020B0A04020102020204" pitchFamily="34" charset="0"/>
            </a:endParaRPr>
          </a:p>
        </p:txBody>
      </p:sp>
      <p:pic>
        <p:nvPicPr>
          <p:cNvPr id="10244" name="Picture 2" descr="Forensic Phases:&#10;• Acquisition&#10;• Identification&#10;• Evaluation&#10;• Presentation&#10; ">
            <a:extLst>
              <a:ext uri="{FF2B5EF4-FFF2-40B4-BE49-F238E27FC236}">
                <a16:creationId xmlns:a16="http://schemas.microsoft.com/office/drawing/2014/main" id="{A3F820C5-00E7-460D-B3AF-C56C60C72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07" y="787081"/>
            <a:ext cx="10478477" cy="556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A500-47E3-4C1F-BDDD-307B58636239}"/>
              </a:ext>
            </a:extLst>
          </p:cNvPr>
          <p:cNvSpPr>
            <a:spLocks noGrp="1"/>
          </p:cNvSpPr>
          <p:nvPr>
            <p:ph type="title"/>
          </p:nvPr>
        </p:nvSpPr>
        <p:spPr>
          <a:xfrm>
            <a:off x="316523" y="702293"/>
            <a:ext cx="11418277" cy="838200"/>
          </a:xfrm>
        </p:spPr>
        <p:txBody>
          <a:bodyPr rtlCol="0">
            <a:normAutofit/>
          </a:bodyPr>
          <a:lstStyle/>
          <a:p>
            <a:pPr eaLnBrk="1" fontAlgn="auto" hangingPunct="1">
              <a:spcAft>
                <a:spcPts val="0"/>
              </a:spcAft>
              <a:defRPr/>
            </a:pPr>
            <a:r>
              <a:rPr lang="en-PH" sz="3600" b="1" spc="300" dirty="0"/>
              <a:t>Computer Forensics Process(1)</a:t>
            </a:r>
          </a:p>
        </p:txBody>
      </p:sp>
      <p:sp>
        <p:nvSpPr>
          <p:cNvPr id="5" name="Date Placeholder 4">
            <a:extLst>
              <a:ext uri="{FF2B5EF4-FFF2-40B4-BE49-F238E27FC236}">
                <a16:creationId xmlns:a16="http://schemas.microsoft.com/office/drawing/2014/main" id="{7CD1266C-6695-4CC0-8DE8-EA14CD175B81}"/>
              </a:ext>
            </a:extLst>
          </p:cNvPr>
          <p:cNvSpPr>
            <a:spLocks noGrp="1"/>
          </p:cNvSpPr>
          <p:nvPr>
            <p:ph type="dt" sz="quarter" idx="4294967295"/>
          </p:nvPr>
        </p:nvSpPr>
        <p:spPr>
          <a:xfrm>
            <a:off x="0" y="6356350"/>
            <a:ext cx="2743200" cy="365125"/>
          </a:xfrm>
          <a:prstGeom prst="rect">
            <a:avLst/>
          </a:prstGeom>
        </p:spPr>
        <p:txBody>
          <a:bodyPr/>
          <a:lstStyle/>
          <a:p>
            <a:pPr>
              <a:defRPr/>
            </a:pPr>
            <a:fld id="{D6C53A58-3C31-4C4E-AC6D-7F85C804C102}" type="datetime1">
              <a:rPr lang="en-PH" sz="1400" b="1">
                <a:latin typeface="Arial Black" panose="020B0A04020102020204" pitchFamily="34" charset="0"/>
              </a:rPr>
              <a:pPr>
                <a:defRPr/>
              </a:pPr>
              <a:t>22/02/2021</a:t>
            </a:fld>
            <a:endParaRPr lang="en-PH" sz="1400" b="1" dirty="0">
              <a:latin typeface="Arial Black" panose="020B0A04020102020204" pitchFamily="34" charset="0"/>
            </a:endParaRPr>
          </a:p>
        </p:txBody>
      </p:sp>
      <p:sp>
        <p:nvSpPr>
          <p:cNvPr id="6" name="Slide Number Placeholder 5">
            <a:extLst>
              <a:ext uri="{FF2B5EF4-FFF2-40B4-BE49-F238E27FC236}">
                <a16:creationId xmlns:a16="http://schemas.microsoft.com/office/drawing/2014/main" id="{8F9A9259-C84E-431E-A742-D4A21F26DD2B}"/>
              </a:ext>
            </a:extLst>
          </p:cNvPr>
          <p:cNvSpPr>
            <a:spLocks noGrp="1"/>
          </p:cNvSpPr>
          <p:nvPr>
            <p:ph type="sldNum" sz="quarter" idx="4294967295"/>
          </p:nvPr>
        </p:nvSpPr>
        <p:spPr>
          <a:xfrm>
            <a:off x="9448800" y="6356350"/>
            <a:ext cx="2743200" cy="365125"/>
          </a:xfrm>
          <a:prstGeom prst="rect">
            <a:avLst/>
          </a:prstGeo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8571667-976B-4135-B992-47D9843EDBE1}" type="slidenum">
              <a:rPr lang="en-PH" altLang="en-US" sz="1400" b="1">
                <a:solidFill>
                  <a:srgbClr val="898989"/>
                </a:solidFill>
                <a:latin typeface="Arial Black" panose="020B0A04020102020204" pitchFamily="34" charset="0"/>
              </a:rPr>
              <a:pPr/>
              <a:t>9</a:t>
            </a:fld>
            <a:endParaRPr lang="en-PH" altLang="en-US" sz="1400" b="1">
              <a:solidFill>
                <a:srgbClr val="898989"/>
              </a:solidFill>
              <a:latin typeface="Arial Black" panose="020B0A04020102020204" pitchFamily="34" charset="0"/>
            </a:endParaRPr>
          </a:p>
        </p:txBody>
      </p:sp>
      <p:pic>
        <p:nvPicPr>
          <p:cNvPr id="7" name="Picture 2" descr="Computer Forensics   Identification     Identify Evidence     Identify type of information available     Determine how...">
            <a:extLst>
              <a:ext uri="{FF2B5EF4-FFF2-40B4-BE49-F238E27FC236}">
                <a16:creationId xmlns:a16="http://schemas.microsoft.com/office/drawing/2014/main" id="{E5A872B0-DCB8-42FC-9899-2FE73A59FA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0876" y="1793875"/>
            <a:ext cx="8976946"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co" id="{7FB6A437-6BBF-41F8-AA8C-2617258FDF47}" vid="{445AEFE0-C28A-4C5A-8DE3-9347270CC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cisco</Template>
  <TotalTime>711</TotalTime>
  <Words>2513</Words>
  <Application>Microsoft Office PowerPoint</Application>
  <PresentationFormat>Widescreen</PresentationFormat>
  <Paragraphs>272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Broadway</vt:lpstr>
      <vt:lpstr>Calibri</vt:lpstr>
      <vt:lpstr>Wingdings</vt:lpstr>
      <vt:lpstr>cisco</vt:lpstr>
      <vt:lpstr>Computer Forensics Process</vt:lpstr>
      <vt:lpstr>Objectives of the Session(1)</vt:lpstr>
      <vt:lpstr>Objectives of the Session(2)</vt:lpstr>
      <vt:lpstr>Digital Forensics</vt:lpstr>
      <vt:lpstr>Digital Evidences</vt:lpstr>
      <vt:lpstr>Types of Digital Evidence</vt:lpstr>
      <vt:lpstr>Sources of Evidence</vt:lpstr>
      <vt:lpstr>PowerPoint Presentation</vt:lpstr>
      <vt:lpstr>Computer Forensics Process(1)</vt:lpstr>
      <vt:lpstr>Handling Digital Evidence at the Scene(1)</vt:lpstr>
      <vt:lpstr>First thing to be done at the crime scene</vt:lpstr>
      <vt:lpstr>Tools and Materials for Collecting Digital Evidence</vt:lpstr>
      <vt:lpstr>Acquisition/Preservation(2)</vt:lpstr>
      <vt:lpstr>Number of Images Needed</vt:lpstr>
      <vt:lpstr>Ways of Imaging/Mirroring</vt:lpstr>
      <vt:lpstr>Computer Forensics Process(2)</vt:lpstr>
      <vt:lpstr>3 Different Types of Imaging Process</vt:lpstr>
      <vt:lpstr>3 Different Types of Imaging Process</vt:lpstr>
      <vt:lpstr>2 Categories of Software Imagers</vt:lpstr>
      <vt:lpstr>PowerPoint Presentation</vt:lpstr>
      <vt:lpstr>Authentication </vt:lpstr>
      <vt:lpstr>Create Proof of Non-Alteration( Hashing)</vt:lpstr>
      <vt:lpstr>Create Proof of Non-Alteration( Hashing)</vt:lpstr>
      <vt:lpstr>Chain of Custody</vt:lpstr>
      <vt:lpstr>PowerPoint Presentation</vt:lpstr>
      <vt:lpstr>PowerPoint Presentation</vt:lpstr>
      <vt:lpstr>PowerPoint Presentation</vt:lpstr>
      <vt:lpstr>Computer Forensics Process(3)</vt:lpstr>
      <vt:lpstr>Computer Forensics Process(3)</vt:lpstr>
      <vt:lpstr>Computer Forensics Process(3)</vt:lpstr>
      <vt:lpstr>Computer Forensics Process(3)</vt:lpstr>
      <vt:lpstr>Computer Forensics Process(4)</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 Process</dc:title>
  <dc:creator>National-University</dc:creator>
  <cp:lastModifiedBy>Godwin Monserate</cp:lastModifiedBy>
  <cp:revision>96</cp:revision>
  <dcterms:created xsi:type="dcterms:W3CDTF">2017-05-04T23:01:54Z</dcterms:created>
  <dcterms:modified xsi:type="dcterms:W3CDTF">2021-02-22T06:05:53Z</dcterms:modified>
</cp:coreProperties>
</file>