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 y="1893888"/>
            <a:ext cx="12187767"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5998634" y="6670529"/>
            <a:ext cx="236677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9708947" y="6670529"/>
            <a:ext cx="65637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258234" y="6562725"/>
            <a:ext cx="12827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6</a:t>
            </a:r>
          </a:p>
        </p:txBody>
      </p:sp>
      <p:sp>
        <p:nvSpPr>
          <p:cNvPr id="8" name="Rectangle 6"/>
          <p:cNvSpPr>
            <a:spLocks noChangeArrowheads="1"/>
          </p:cNvSpPr>
          <p:nvPr/>
        </p:nvSpPr>
        <p:spPr bwMode="auto">
          <a:xfrm>
            <a:off x="11566372" y="6624363"/>
            <a:ext cx="322946" cy="2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10967" y="5940426"/>
            <a:ext cx="447251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28085" y="119064"/>
            <a:ext cx="1562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414867" y="2671763"/>
            <a:ext cx="5024967" cy="830262"/>
          </a:xfrm>
          <a:ln/>
        </p:spPr>
        <p:txBody>
          <a:bodyPr anchor="ctr"/>
          <a:lstStyle>
            <a:lvl1pPr>
              <a:defRPr sz="3000" b="0">
                <a:solidFill>
                  <a:srgbClr val="FFFFFF"/>
                </a:solidFill>
              </a:defRPr>
            </a:lvl1pPr>
          </a:lstStyle>
          <a:p>
            <a:r>
              <a:rPr lang="en-US"/>
              <a:t>Click to edit Master title style</a:t>
            </a:r>
            <a:endParaRPr lang="en-US" dirty="0"/>
          </a:p>
        </p:txBody>
      </p:sp>
      <p:sp>
        <p:nvSpPr>
          <p:cNvPr id="1290248" name="Rectangle 8"/>
          <p:cNvSpPr>
            <a:spLocks noGrp="1" noChangeArrowheads="1"/>
          </p:cNvSpPr>
          <p:nvPr>
            <p:ph type="subTitle" idx="1"/>
          </p:nvPr>
        </p:nvSpPr>
        <p:spPr>
          <a:xfrm>
            <a:off x="414867" y="4672013"/>
            <a:ext cx="5471584"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88420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349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1234" y="798513"/>
            <a:ext cx="2713567"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185" y="798513"/>
            <a:ext cx="7943849"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75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4184" y="798513"/>
            <a:ext cx="10860616" cy="838200"/>
          </a:xfrm>
        </p:spPr>
        <p:txBody>
          <a:bodyPr/>
          <a:lstStyle/>
          <a:p>
            <a:r>
              <a:rPr lang="en-US"/>
              <a:t>Click to edit Master title style</a:t>
            </a:r>
          </a:p>
        </p:txBody>
      </p:sp>
      <p:sp>
        <p:nvSpPr>
          <p:cNvPr id="3" name="Table Placeholder 2"/>
          <p:cNvSpPr>
            <a:spLocks noGrp="1"/>
          </p:cNvSpPr>
          <p:nvPr>
            <p:ph type="tbl" idx="1"/>
          </p:nvPr>
        </p:nvSpPr>
        <p:spPr>
          <a:xfrm>
            <a:off x="874185" y="2014539"/>
            <a:ext cx="10587567" cy="3571875"/>
          </a:xfrm>
        </p:spPr>
        <p:txBody>
          <a:bodyPr/>
          <a:lstStyle/>
          <a:p>
            <a:pPr lvl="0"/>
            <a:r>
              <a:rPr lang="en-US" noProof="0"/>
              <a:t>Click icon to add table</a:t>
            </a:r>
            <a:endParaRPr lang="en-US" noProof="0" dirty="0"/>
          </a:p>
        </p:txBody>
      </p:sp>
    </p:spTree>
    <p:extLst>
      <p:ext uri="{BB962C8B-B14F-4D97-AF65-F5344CB8AC3E}">
        <p14:creationId xmlns:p14="http://schemas.microsoft.com/office/powerpoint/2010/main" val="11364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4184" y="702293"/>
            <a:ext cx="10860616" cy="838200"/>
          </a:xfrm>
        </p:spPr>
        <p:txBody>
          <a:bodyPr/>
          <a:lstStyle/>
          <a:p>
            <a:r>
              <a:rPr lang="en-US"/>
              <a:t>Click to edit Master title style</a:t>
            </a:r>
            <a:endParaRPr lang="en-US" dirty="0"/>
          </a:p>
        </p:txBody>
      </p:sp>
      <p:sp>
        <p:nvSpPr>
          <p:cNvPr id="3" name="Content Placeholder 2"/>
          <p:cNvSpPr>
            <a:spLocks noGrp="1"/>
          </p:cNvSpPr>
          <p:nvPr>
            <p:ph idx="1"/>
          </p:nvPr>
        </p:nvSpPr>
        <p:spPr>
          <a:xfrm>
            <a:off x="874185" y="1687391"/>
            <a:ext cx="10587567" cy="4720787"/>
          </a:xfrm>
        </p:spPr>
        <p:txBody>
          <a:bodyPr/>
          <a:lstStyle>
            <a:lvl2pPr marL="457200" indent="-22860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601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3798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185" y="2014539"/>
            <a:ext cx="5192183"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9567" y="2014539"/>
            <a:ext cx="5192184"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28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92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470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6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88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529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74184" y="798513"/>
            <a:ext cx="1086061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258234" y="6562725"/>
            <a:ext cx="12827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6</a:t>
            </a:r>
          </a:p>
        </p:txBody>
      </p:sp>
      <p:sp>
        <p:nvSpPr>
          <p:cNvPr id="1028" name="Rectangle 5"/>
          <p:cNvSpPr>
            <a:spLocks noChangeArrowheads="1"/>
          </p:cNvSpPr>
          <p:nvPr/>
        </p:nvSpPr>
        <p:spPr bwMode="auto">
          <a:xfrm>
            <a:off x="11566372" y="6624363"/>
            <a:ext cx="322946" cy="2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848531" y="2078329"/>
            <a:ext cx="10587567"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 y="0"/>
            <a:ext cx="1218776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5998634" y="6670529"/>
            <a:ext cx="236677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9708947" y="6670529"/>
            <a:ext cx="65637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extLst>
      <p:ext uri="{BB962C8B-B14F-4D97-AF65-F5344CB8AC3E}">
        <p14:creationId xmlns:p14="http://schemas.microsoft.com/office/powerpoint/2010/main" val="3420777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63CA6E-3EA6-477E-BECD-462B8F7E157C}"/>
              </a:ext>
            </a:extLst>
          </p:cNvPr>
          <p:cNvPicPr>
            <a:picLocks noChangeAspect="1"/>
          </p:cNvPicPr>
          <p:nvPr/>
        </p:nvPicPr>
        <p:blipFill rotWithShape="1">
          <a:blip r:embed="rId2"/>
          <a:srcRect b="593"/>
          <a:stretch/>
        </p:blipFill>
        <p:spPr>
          <a:xfrm>
            <a:off x="55378" y="1048038"/>
            <a:ext cx="12081244" cy="4761923"/>
          </a:xfrm>
          <a:prstGeom prst="rect">
            <a:avLst/>
          </a:prstGeom>
        </p:spPr>
      </p:pic>
    </p:spTree>
    <p:extLst>
      <p:ext uri="{BB962C8B-B14F-4D97-AF65-F5344CB8AC3E}">
        <p14:creationId xmlns:p14="http://schemas.microsoft.com/office/powerpoint/2010/main" val="295204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65D9-0F53-455A-8880-528700B1A57F}"/>
              </a:ext>
            </a:extLst>
          </p:cNvPr>
          <p:cNvSpPr>
            <a:spLocks noGrp="1"/>
          </p:cNvSpPr>
          <p:nvPr>
            <p:ph type="title"/>
          </p:nvPr>
        </p:nvSpPr>
        <p:spPr/>
        <p:txBody>
          <a:bodyPr/>
          <a:lstStyle/>
          <a:p>
            <a:r>
              <a:rPr lang="en-US" b="1" i="0" dirty="0">
                <a:solidFill>
                  <a:srgbClr val="333333"/>
                </a:solidFill>
                <a:effectLst/>
                <a:latin typeface="Open Sans"/>
              </a:rPr>
              <a:t>What Is Digital Forensics?</a:t>
            </a:r>
            <a:endParaRPr lang="en-US" dirty="0"/>
          </a:p>
        </p:txBody>
      </p:sp>
      <p:sp>
        <p:nvSpPr>
          <p:cNvPr id="3" name="Content Placeholder 2">
            <a:extLst>
              <a:ext uri="{FF2B5EF4-FFF2-40B4-BE49-F238E27FC236}">
                <a16:creationId xmlns:a16="http://schemas.microsoft.com/office/drawing/2014/main" id="{4DFA6528-3379-43A2-8458-EFA7539FE0D9}"/>
              </a:ext>
            </a:extLst>
          </p:cNvPr>
          <p:cNvSpPr>
            <a:spLocks noGrp="1"/>
          </p:cNvSpPr>
          <p:nvPr>
            <p:ph idx="1"/>
          </p:nvPr>
        </p:nvSpPr>
        <p:spPr/>
        <p:txBody>
          <a:bodyPr>
            <a:normAutofit lnSpcReduction="10000"/>
          </a:bodyPr>
          <a:lstStyle/>
          <a:p>
            <a:pPr algn="l"/>
            <a:r>
              <a:rPr lang="en-US" sz="2400" b="0" i="0" dirty="0">
                <a:solidFill>
                  <a:srgbClr val="222222"/>
                </a:solidFill>
                <a:effectLst/>
                <a:latin typeface="Open Sans"/>
              </a:rPr>
              <a:t>Digital forensic science is a branch of forensic science that focuses on the recovery and investigation of material found in digital devices related to cybercrime. </a:t>
            </a:r>
          </a:p>
          <a:p>
            <a:pPr algn="l"/>
            <a:r>
              <a:rPr lang="en-US" sz="2400" b="0" i="0" dirty="0">
                <a:solidFill>
                  <a:srgbClr val="222222"/>
                </a:solidFill>
                <a:effectLst/>
                <a:latin typeface="Open Sans"/>
              </a:rPr>
              <a:t>The term digital forensics was first used as a synonym for computer forensics. Since then, it has expanded to cover the investigation of any devices that can store digital data. </a:t>
            </a:r>
          </a:p>
          <a:p>
            <a:pPr algn="l"/>
            <a:r>
              <a:rPr lang="en-US" sz="2400" b="0" i="0" dirty="0">
                <a:solidFill>
                  <a:srgbClr val="222222"/>
                </a:solidFill>
                <a:effectLst/>
                <a:latin typeface="Open Sans"/>
              </a:rPr>
              <a:t>The first computer crime was reported in 1978, followed by the Florida computers act, it wasn’t until the 1990s that it became a recognized term. It was only in the early 21st century that national policies on digital forensics emerged.</a:t>
            </a:r>
          </a:p>
          <a:p>
            <a:pPr algn="l"/>
            <a:r>
              <a:rPr lang="en-US" sz="2400" b="0" i="0" dirty="0">
                <a:solidFill>
                  <a:srgbClr val="222222"/>
                </a:solidFill>
                <a:effectLst/>
                <a:latin typeface="Open Sans"/>
              </a:rPr>
              <a:t>Digital forensics is the process of identifying, preserving, analyzing, and documenting digital evidence. This is done in order to present evidence in a court of law when required.</a:t>
            </a:r>
          </a:p>
          <a:p>
            <a:endParaRPr lang="en-US" sz="2400" dirty="0"/>
          </a:p>
        </p:txBody>
      </p:sp>
    </p:spTree>
    <p:extLst>
      <p:ext uri="{BB962C8B-B14F-4D97-AF65-F5344CB8AC3E}">
        <p14:creationId xmlns:p14="http://schemas.microsoft.com/office/powerpoint/2010/main" val="237645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0291-5E48-47C1-827D-57E0CE0B2524}"/>
              </a:ext>
            </a:extLst>
          </p:cNvPr>
          <p:cNvSpPr>
            <a:spLocks noGrp="1"/>
          </p:cNvSpPr>
          <p:nvPr>
            <p:ph type="title"/>
          </p:nvPr>
        </p:nvSpPr>
        <p:spPr/>
        <p:txBody>
          <a:bodyPr/>
          <a:lstStyle/>
          <a:p>
            <a:r>
              <a:rPr lang="en-US" b="1" i="0" dirty="0">
                <a:solidFill>
                  <a:srgbClr val="333333"/>
                </a:solidFill>
                <a:effectLst/>
                <a:latin typeface="Open Sans"/>
              </a:rPr>
              <a:t>What Is Digital Forensics?</a:t>
            </a:r>
            <a:endParaRPr lang="en-US" dirty="0"/>
          </a:p>
        </p:txBody>
      </p:sp>
      <p:sp>
        <p:nvSpPr>
          <p:cNvPr id="3" name="Content Placeholder 2">
            <a:extLst>
              <a:ext uri="{FF2B5EF4-FFF2-40B4-BE49-F238E27FC236}">
                <a16:creationId xmlns:a16="http://schemas.microsoft.com/office/drawing/2014/main" id="{C26D3D19-4BEE-497C-969B-2369872C63D5}"/>
              </a:ext>
            </a:extLst>
          </p:cNvPr>
          <p:cNvSpPr>
            <a:spLocks noGrp="1"/>
          </p:cNvSpPr>
          <p:nvPr>
            <p:ph idx="1"/>
          </p:nvPr>
        </p:nvSpPr>
        <p:spPr/>
        <p:txBody>
          <a:bodyPr/>
          <a:lstStyle/>
          <a:p>
            <a:r>
              <a:rPr lang="en-US" dirty="0"/>
              <a:t>“Digital forensics is the process of uncovering and interpreting electronic data. The goal of the process is to preserve any evidence in its most original form while performing a structured investigation by collecting, identifying, and validating the digital information to reconstruct past events.</a:t>
            </a:r>
          </a:p>
          <a:p>
            <a:r>
              <a:rPr lang="en-US" dirty="0"/>
              <a:t>The context is most often for the usage of data in a court of law, though digital forensics can be used in other instances.”</a:t>
            </a:r>
          </a:p>
          <a:p>
            <a:pPr marL="0" indent="0">
              <a:buNone/>
            </a:pPr>
            <a:r>
              <a:rPr lang="en-US" dirty="0"/>
              <a:t>-Techopedia</a:t>
            </a:r>
          </a:p>
        </p:txBody>
      </p:sp>
    </p:spTree>
    <p:extLst>
      <p:ext uri="{BB962C8B-B14F-4D97-AF65-F5344CB8AC3E}">
        <p14:creationId xmlns:p14="http://schemas.microsoft.com/office/powerpoint/2010/main" val="17581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8C0E-1166-4033-B2EE-896A88F229B7}"/>
              </a:ext>
            </a:extLst>
          </p:cNvPr>
          <p:cNvSpPr>
            <a:spLocks noGrp="1"/>
          </p:cNvSpPr>
          <p:nvPr>
            <p:ph type="title" idx="4294967295"/>
          </p:nvPr>
        </p:nvSpPr>
        <p:spPr>
          <a:xfrm>
            <a:off x="0" y="309563"/>
            <a:ext cx="10515600" cy="1325562"/>
          </a:xfrm>
        </p:spPr>
        <p:txBody>
          <a:bodyPr>
            <a:normAutofit/>
          </a:bodyPr>
          <a:lstStyle/>
          <a:p>
            <a:r>
              <a:rPr lang="en-US" dirty="0"/>
              <a:t>Steps of Digital Forensics</a:t>
            </a:r>
          </a:p>
        </p:txBody>
      </p:sp>
      <p:pic>
        <p:nvPicPr>
          <p:cNvPr id="5" name="Picture 4">
            <a:extLst>
              <a:ext uri="{FF2B5EF4-FFF2-40B4-BE49-F238E27FC236}">
                <a16:creationId xmlns:a16="http://schemas.microsoft.com/office/drawing/2014/main" id="{24E65642-F11A-46AC-B3E5-81B5B32E5FBA}"/>
              </a:ext>
            </a:extLst>
          </p:cNvPr>
          <p:cNvPicPr>
            <a:picLocks noChangeAspect="1"/>
          </p:cNvPicPr>
          <p:nvPr/>
        </p:nvPicPr>
        <p:blipFill>
          <a:blip r:embed="rId2"/>
          <a:stretch>
            <a:fillRect/>
          </a:stretch>
        </p:blipFill>
        <p:spPr>
          <a:xfrm>
            <a:off x="434109" y="1528618"/>
            <a:ext cx="11416220" cy="4881418"/>
          </a:xfrm>
          <a:prstGeom prst="rect">
            <a:avLst/>
          </a:prstGeom>
        </p:spPr>
      </p:pic>
    </p:spTree>
    <p:extLst>
      <p:ext uri="{BB962C8B-B14F-4D97-AF65-F5344CB8AC3E}">
        <p14:creationId xmlns:p14="http://schemas.microsoft.com/office/powerpoint/2010/main" val="222576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219C-5126-49AD-B268-D9FC12BBEBE9}"/>
              </a:ext>
            </a:extLst>
          </p:cNvPr>
          <p:cNvSpPr>
            <a:spLocks noGrp="1"/>
          </p:cNvSpPr>
          <p:nvPr>
            <p:ph type="title"/>
          </p:nvPr>
        </p:nvSpPr>
        <p:spPr/>
        <p:txBody>
          <a:bodyPr/>
          <a:lstStyle/>
          <a:p>
            <a:r>
              <a:rPr lang="en-US" b="1" i="0" dirty="0">
                <a:solidFill>
                  <a:srgbClr val="333333"/>
                </a:solidFill>
                <a:effectLst/>
                <a:latin typeface="Open Sans"/>
              </a:rPr>
              <a:t>When Is Digital Forensics Used in a Business Setting?</a:t>
            </a:r>
            <a:endParaRPr lang="en-US" dirty="0"/>
          </a:p>
        </p:txBody>
      </p:sp>
      <p:sp>
        <p:nvSpPr>
          <p:cNvPr id="3" name="Content Placeholder 2">
            <a:extLst>
              <a:ext uri="{FF2B5EF4-FFF2-40B4-BE49-F238E27FC236}">
                <a16:creationId xmlns:a16="http://schemas.microsoft.com/office/drawing/2014/main" id="{0629FC97-D208-419A-9505-7D65C22E32D6}"/>
              </a:ext>
            </a:extLst>
          </p:cNvPr>
          <p:cNvSpPr>
            <a:spLocks noGrp="1"/>
          </p:cNvSpPr>
          <p:nvPr>
            <p:ph sz="half" idx="1"/>
          </p:nvPr>
        </p:nvSpPr>
        <p:spPr/>
        <p:txBody>
          <a:bodyPr>
            <a:normAutofit fontScale="92500" lnSpcReduction="10000"/>
          </a:bodyPr>
          <a:lstStyle/>
          <a:p>
            <a:r>
              <a:rPr lang="en-US" sz="2400" b="0" i="0" dirty="0">
                <a:solidFill>
                  <a:srgbClr val="222222"/>
                </a:solidFill>
                <a:effectLst/>
                <a:latin typeface="Open Sans"/>
              </a:rPr>
              <a:t>For businesses, Digital Forensics is an important part of the Incident Response process. </a:t>
            </a:r>
          </a:p>
          <a:p>
            <a:r>
              <a:rPr lang="en-US" sz="2400" b="0" i="0" dirty="0">
                <a:solidFill>
                  <a:srgbClr val="222222"/>
                </a:solidFill>
                <a:effectLst/>
                <a:latin typeface="Open Sans"/>
              </a:rPr>
              <a:t>Forensic Investigators identify and record details of a criminal incident as evidence to be used for law enforcement. </a:t>
            </a:r>
          </a:p>
          <a:p>
            <a:r>
              <a:rPr lang="en-US" sz="2400" b="0" i="0" dirty="0">
                <a:solidFill>
                  <a:srgbClr val="222222"/>
                </a:solidFill>
                <a:effectLst/>
                <a:latin typeface="Open Sans"/>
              </a:rPr>
              <a:t>Rules and regulations surrounding this process are often instrumental in proving innocence or guilt in a court of law.</a:t>
            </a:r>
            <a:endParaRPr lang="en-US" sz="2400" dirty="0"/>
          </a:p>
        </p:txBody>
      </p:sp>
      <p:pic>
        <p:nvPicPr>
          <p:cNvPr id="1026" name="Picture 2">
            <a:extLst>
              <a:ext uri="{FF2B5EF4-FFF2-40B4-BE49-F238E27FC236}">
                <a16:creationId xmlns:a16="http://schemas.microsoft.com/office/drawing/2014/main" id="{63B2062F-20D8-4AB4-A434-07B7D4206A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75400" y="1719072"/>
            <a:ext cx="5181600" cy="341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22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05D3-955D-4EC8-B1D5-BCD52F53E6F7}"/>
              </a:ext>
            </a:extLst>
          </p:cNvPr>
          <p:cNvSpPr>
            <a:spLocks noGrp="1"/>
          </p:cNvSpPr>
          <p:nvPr>
            <p:ph type="title"/>
          </p:nvPr>
        </p:nvSpPr>
        <p:spPr/>
        <p:txBody>
          <a:bodyPr/>
          <a:lstStyle/>
          <a:p>
            <a:r>
              <a:rPr lang="en-US" b="1" i="0" dirty="0">
                <a:solidFill>
                  <a:srgbClr val="333333"/>
                </a:solidFill>
                <a:effectLst/>
                <a:latin typeface="Open Sans"/>
              </a:rPr>
              <a:t>Who Is a Digital Forensics Investigator?</a:t>
            </a:r>
            <a:endParaRPr lang="en-US" dirty="0"/>
          </a:p>
        </p:txBody>
      </p:sp>
      <p:sp>
        <p:nvSpPr>
          <p:cNvPr id="3" name="Content Placeholder 2">
            <a:extLst>
              <a:ext uri="{FF2B5EF4-FFF2-40B4-BE49-F238E27FC236}">
                <a16:creationId xmlns:a16="http://schemas.microsoft.com/office/drawing/2014/main" id="{B332F2B4-0151-4F60-8A1E-FC7D7B1F4762}"/>
              </a:ext>
            </a:extLst>
          </p:cNvPr>
          <p:cNvSpPr>
            <a:spLocks noGrp="1"/>
          </p:cNvSpPr>
          <p:nvPr>
            <p:ph sz="half" idx="1"/>
          </p:nvPr>
        </p:nvSpPr>
        <p:spPr/>
        <p:txBody>
          <a:bodyPr>
            <a:normAutofit lnSpcReduction="10000"/>
          </a:bodyPr>
          <a:lstStyle/>
          <a:p>
            <a:r>
              <a:rPr lang="en-US" sz="2000" b="0" i="0" dirty="0">
                <a:solidFill>
                  <a:srgbClr val="222222"/>
                </a:solidFill>
                <a:effectLst/>
                <a:latin typeface="Open Sans"/>
              </a:rPr>
              <a:t>A Digital Forensics Investigator is someone who has a desire to follow the evidence and solve a crime virtually. </a:t>
            </a:r>
          </a:p>
          <a:p>
            <a:r>
              <a:rPr lang="en-US" sz="2000" b="0" i="0" dirty="0">
                <a:solidFill>
                  <a:srgbClr val="222222"/>
                </a:solidFill>
                <a:effectLst/>
                <a:latin typeface="Open Sans"/>
              </a:rPr>
              <a:t>Imagine a security breach happens at a company, resulting in stolen data. </a:t>
            </a:r>
          </a:p>
          <a:p>
            <a:r>
              <a:rPr lang="en-US" sz="2000" b="0" i="0" dirty="0">
                <a:solidFill>
                  <a:srgbClr val="222222"/>
                </a:solidFill>
                <a:effectLst/>
                <a:latin typeface="Open Sans"/>
              </a:rPr>
              <a:t>Under those circumstances, </a:t>
            </a:r>
            <a:r>
              <a:rPr lang="en-US" sz="2000" dirty="0">
                <a:solidFill>
                  <a:srgbClr val="222222"/>
                </a:solidFill>
                <a:latin typeface="Open Sans"/>
              </a:rPr>
              <a:t>a digital forensic investigator’s role i</a:t>
            </a:r>
            <a:r>
              <a:rPr lang="en-US" sz="2000" b="0" i="0" dirty="0">
                <a:solidFill>
                  <a:srgbClr val="222222"/>
                </a:solidFill>
                <a:effectLst/>
                <a:latin typeface="Open Sans"/>
              </a:rPr>
              <a:t>s to recover data like documents, photos, and emails from computer hard drives and other data storage devices, such as zip and flash drives, with deleted, damaged, or otherwise manipulated.</a:t>
            </a:r>
            <a:endParaRPr lang="en-US" sz="2000" dirty="0"/>
          </a:p>
        </p:txBody>
      </p:sp>
      <p:pic>
        <p:nvPicPr>
          <p:cNvPr id="2050" name="Picture 2">
            <a:extLst>
              <a:ext uri="{FF2B5EF4-FFF2-40B4-BE49-F238E27FC236}">
                <a16:creationId xmlns:a16="http://schemas.microsoft.com/office/drawing/2014/main" id="{34AB7368-C265-4AA5-AF96-32288195F9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87331" y="1606767"/>
            <a:ext cx="4570196" cy="457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20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894E-1234-4622-9302-29911B59E47A}"/>
              </a:ext>
            </a:extLst>
          </p:cNvPr>
          <p:cNvSpPr>
            <a:spLocks noGrp="1"/>
          </p:cNvSpPr>
          <p:nvPr>
            <p:ph type="title"/>
          </p:nvPr>
        </p:nvSpPr>
        <p:spPr/>
        <p:txBody>
          <a:bodyPr>
            <a:normAutofit/>
          </a:bodyPr>
          <a:lstStyle/>
          <a:p>
            <a:r>
              <a:rPr lang="en-US" b="1" i="0" dirty="0">
                <a:solidFill>
                  <a:srgbClr val="222222"/>
                </a:solidFill>
                <a:effectLst/>
                <a:latin typeface="Open Sans"/>
              </a:rPr>
              <a:t>How Is Digital Forensics Used in an Investigation?</a:t>
            </a:r>
            <a:endParaRPr lang="en-US" dirty="0"/>
          </a:p>
        </p:txBody>
      </p:sp>
      <p:sp>
        <p:nvSpPr>
          <p:cNvPr id="5" name="Content Placeholder 4">
            <a:extLst>
              <a:ext uri="{FF2B5EF4-FFF2-40B4-BE49-F238E27FC236}">
                <a16:creationId xmlns:a16="http://schemas.microsoft.com/office/drawing/2014/main" id="{125AAFD9-AA9C-4014-9EE5-DB5BC1145E36}"/>
              </a:ext>
            </a:extLst>
          </p:cNvPr>
          <p:cNvSpPr>
            <a:spLocks noGrp="1"/>
          </p:cNvSpPr>
          <p:nvPr>
            <p:ph idx="1"/>
          </p:nvPr>
        </p:nvSpPr>
        <p:spPr/>
        <p:txBody>
          <a:bodyPr>
            <a:normAutofit fontScale="92500"/>
          </a:bodyPr>
          <a:lstStyle/>
          <a:p>
            <a:r>
              <a:rPr lang="en-US" sz="2400" dirty="0"/>
              <a:t>Digital footprint is the information about a person on the system, such as the webpages they have visited, when they were active, and what device they were using. By following the digital footprints, the investigator will retrieve the data critical to solving the crime case. To name a few –Matt Baker, in 2010, </a:t>
            </a:r>
            <a:r>
              <a:rPr lang="en-US" sz="2400" dirty="0" err="1"/>
              <a:t>Krenar</a:t>
            </a:r>
            <a:r>
              <a:rPr lang="en-US" sz="2400" dirty="0"/>
              <a:t> </a:t>
            </a:r>
            <a:r>
              <a:rPr lang="en-US" sz="2400" dirty="0" err="1"/>
              <a:t>Lusha</a:t>
            </a:r>
            <a:r>
              <a:rPr lang="en-US" sz="2400" dirty="0"/>
              <a:t>, in 2009, and more cases were solved with the help of digital forensics.</a:t>
            </a:r>
          </a:p>
          <a:p>
            <a:r>
              <a:rPr lang="en-US" sz="2400" dirty="0"/>
              <a:t>Cyber forensic investigators are experts in investigating encrypted data using various types of software and tools. There are many upcoming techniques that investigators use depending on the type of cybercrime they are dealing with. </a:t>
            </a:r>
          </a:p>
          <a:p>
            <a:r>
              <a:rPr lang="en-US" sz="2400" dirty="0"/>
              <a:t>Cyber investigators’ tasks include recovering deleted files, cracking passwords, and finding the source of the security breach. Once collected, the evidence is then stored and translated to make it presentable before the court of law or for police to examine further.</a:t>
            </a:r>
          </a:p>
        </p:txBody>
      </p:sp>
    </p:spTree>
    <p:extLst>
      <p:ext uri="{BB962C8B-B14F-4D97-AF65-F5344CB8AC3E}">
        <p14:creationId xmlns:p14="http://schemas.microsoft.com/office/powerpoint/2010/main" val="3640002863"/>
      </p:ext>
    </p:extLst>
  </p:cSld>
  <p:clrMapOvr>
    <a:masterClrMapping/>
  </p:clrMapOvr>
</p:sld>
</file>

<file path=ppt/theme/theme1.xml><?xml version="1.0" encoding="utf-8"?>
<a:theme xmlns:a="http://schemas.openxmlformats.org/drawingml/2006/main" name="cisco">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isco" id="{7FB6A437-6BBF-41F8-AA8C-2617258FDF47}" vid="{445AEFE0-C28A-4C5A-8DE3-9347270CC44A}"/>
    </a:ext>
  </a:extLst>
</a:theme>
</file>

<file path=docProps/app.xml><?xml version="1.0" encoding="utf-8"?>
<Properties xmlns="http://schemas.openxmlformats.org/officeDocument/2006/extended-properties" xmlns:vt="http://schemas.openxmlformats.org/officeDocument/2006/docPropsVTypes">
  <Template>cisco</Template>
  <TotalTime>72</TotalTime>
  <Words>549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Open Sans</vt:lpstr>
      <vt:lpstr>Wingdings</vt:lpstr>
      <vt:lpstr>cisco</vt:lpstr>
      <vt:lpstr>PowerPoint Presentation</vt:lpstr>
      <vt:lpstr>What Is Digital Forensics?</vt:lpstr>
      <vt:lpstr>What Is Digital Forensics?</vt:lpstr>
      <vt:lpstr>Steps of Digital Forensics</vt:lpstr>
      <vt:lpstr>When Is Digital Forensics Used in a Business Setting?</vt:lpstr>
      <vt:lpstr>Who Is a Digital Forensics Investigator?</vt:lpstr>
      <vt:lpstr>How Is Digital Forensics Used in an Investigation?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Godwin Monserate</dc:creator>
  <cp:lastModifiedBy>Godwin Monserate</cp:lastModifiedBy>
  <cp:revision>4</cp:revision>
  <dcterms:created xsi:type="dcterms:W3CDTF">2021-02-21T08:35:56Z</dcterms:created>
  <dcterms:modified xsi:type="dcterms:W3CDTF">2021-02-22T05:42:53Z</dcterms:modified>
</cp:coreProperties>
</file>